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5"/>
  </p:notesMasterIdLst>
  <p:handoutMasterIdLst>
    <p:handoutMasterId r:id="rId296"/>
  </p:handoutMasterIdLst>
  <p:sldIdLst>
    <p:sldId id="256" r:id="rId2"/>
    <p:sldId id="257" r:id="rId3"/>
    <p:sldId id="258" r:id="rId4"/>
    <p:sldId id="764" r:id="rId5"/>
    <p:sldId id="259" r:id="rId6"/>
    <p:sldId id="261" r:id="rId7"/>
    <p:sldId id="262" r:id="rId8"/>
    <p:sldId id="263" r:id="rId9"/>
    <p:sldId id="765" r:id="rId10"/>
    <p:sldId id="264" r:id="rId11"/>
    <p:sldId id="769" r:id="rId12"/>
    <p:sldId id="776" r:id="rId13"/>
    <p:sldId id="748" r:id="rId14"/>
    <p:sldId id="770" r:id="rId15"/>
    <p:sldId id="781" r:id="rId16"/>
    <p:sldId id="778" r:id="rId17"/>
    <p:sldId id="779" r:id="rId18"/>
    <p:sldId id="780" r:id="rId19"/>
    <p:sldId id="782"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394" r:id="rId34"/>
    <p:sldId id="396" r:id="rId35"/>
    <p:sldId id="397" r:id="rId36"/>
    <p:sldId id="398" r:id="rId37"/>
    <p:sldId id="399" r:id="rId38"/>
    <p:sldId id="400" r:id="rId39"/>
    <p:sldId id="401" r:id="rId40"/>
    <p:sldId id="402" r:id="rId41"/>
    <p:sldId id="403" r:id="rId42"/>
    <p:sldId id="404" r:id="rId43"/>
    <p:sldId id="405" r:id="rId44"/>
    <p:sldId id="406" r:id="rId45"/>
    <p:sldId id="407" r:id="rId46"/>
    <p:sldId id="408" r:id="rId47"/>
    <p:sldId id="409" r:id="rId48"/>
    <p:sldId id="410" r:id="rId49"/>
    <p:sldId id="411" r:id="rId50"/>
    <p:sldId id="412" r:id="rId51"/>
    <p:sldId id="413" r:id="rId52"/>
    <p:sldId id="414" r:id="rId53"/>
    <p:sldId id="415" r:id="rId54"/>
    <p:sldId id="771" r:id="rId55"/>
    <p:sldId id="772" r:id="rId56"/>
    <p:sldId id="418" r:id="rId57"/>
    <p:sldId id="419" r:id="rId58"/>
    <p:sldId id="420" r:id="rId59"/>
    <p:sldId id="421" r:id="rId60"/>
    <p:sldId id="422" r:id="rId61"/>
    <p:sldId id="423" r:id="rId62"/>
    <p:sldId id="424" r:id="rId63"/>
    <p:sldId id="425" r:id="rId64"/>
    <p:sldId id="426" r:id="rId65"/>
    <p:sldId id="427" r:id="rId66"/>
    <p:sldId id="428" r:id="rId67"/>
    <p:sldId id="429" r:id="rId68"/>
    <p:sldId id="430" r:id="rId69"/>
    <p:sldId id="431" r:id="rId70"/>
    <p:sldId id="432" r:id="rId71"/>
    <p:sldId id="433" r:id="rId72"/>
    <p:sldId id="434" r:id="rId73"/>
    <p:sldId id="435" r:id="rId74"/>
    <p:sldId id="436" r:id="rId75"/>
    <p:sldId id="437" r:id="rId76"/>
    <p:sldId id="438" r:id="rId77"/>
    <p:sldId id="773" r:id="rId78"/>
    <p:sldId id="774" r:id="rId79"/>
    <p:sldId id="441" r:id="rId80"/>
    <p:sldId id="442" r:id="rId81"/>
    <p:sldId id="443" r:id="rId82"/>
    <p:sldId id="444" r:id="rId83"/>
    <p:sldId id="445" r:id="rId84"/>
    <p:sldId id="446" r:id="rId85"/>
    <p:sldId id="447" r:id="rId86"/>
    <p:sldId id="448" r:id="rId87"/>
    <p:sldId id="449" r:id="rId88"/>
    <p:sldId id="450" r:id="rId89"/>
    <p:sldId id="451" r:id="rId90"/>
    <p:sldId id="452" r:id="rId91"/>
    <p:sldId id="453" r:id="rId92"/>
    <p:sldId id="454" r:id="rId93"/>
    <p:sldId id="455" r:id="rId94"/>
    <p:sldId id="456" r:id="rId95"/>
    <p:sldId id="457" r:id="rId96"/>
    <p:sldId id="458" r:id="rId97"/>
    <p:sldId id="459" r:id="rId98"/>
    <p:sldId id="460" r:id="rId99"/>
    <p:sldId id="461" r:id="rId100"/>
    <p:sldId id="462" r:id="rId101"/>
    <p:sldId id="463" r:id="rId102"/>
    <p:sldId id="464" r:id="rId103"/>
    <p:sldId id="465" r:id="rId104"/>
    <p:sldId id="466" r:id="rId105"/>
    <p:sldId id="467" r:id="rId106"/>
    <p:sldId id="468" r:id="rId107"/>
    <p:sldId id="777" r:id="rId108"/>
    <p:sldId id="469" r:id="rId109"/>
    <p:sldId id="546" r:id="rId110"/>
    <p:sldId id="348" r:id="rId111"/>
    <p:sldId id="349" r:id="rId112"/>
    <p:sldId id="350" r:id="rId113"/>
    <p:sldId id="351" r:id="rId114"/>
    <p:sldId id="352" r:id="rId115"/>
    <p:sldId id="353" r:id="rId116"/>
    <p:sldId id="354" r:id="rId117"/>
    <p:sldId id="358" r:id="rId118"/>
    <p:sldId id="359" r:id="rId119"/>
    <p:sldId id="360" r:id="rId120"/>
    <p:sldId id="361" r:id="rId121"/>
    <p:sldId id="362" r:id="rId122"/>
    <p:sldId id="363" r:id="rId123"/>
    <p:sldId id="364" r:id="rId124"/>
    <p:sldId id="609" r:id="rId125"/>
    <p:sldId id="766" r:id="rId126"/>
    <p:sldId id="324" r:id="rId127"/>
    <p:sldId id="390" r:id="rId128"/>
    <p:sldId id="342" r:id="rId129"/>
    <p:sldId id="552" r:id="rId130"/>
    <p:sldId id="343" r:id="rId131"/>
    <p:sldId id="331" r:id="rId132"/>
    <p:sldId id="332" r:id="rId133"/>
    <p:sldId id="333" r:id="rId134"/>
    <p:sldId id="334" r:id="rId135"/>
    <p:sldId id="335" r:id="rId136"/>
    <p:sldId id="336" r:id="rId137"/>
    <p:sldId id="337" r:id="rId138"/>
    <p:sldId id="338" r:id="rId139"/>
    <p:sldId id="339" r:id="rId140"/>
    <p:sldId id="340" r:id="rId141"/>
    <p:sldId id="341" r:id="rId142"/>
    <p:sldId id="329" r:id="rId143"/>
    <p:sldId id="344" r:id="rId144"/>
    <p:sldId id="326" r:id="rId145"/>
    <p:sldId id="767" r:id="rId146"/>
    <p:sldId id="547" r:id="rId147"/>
    <p:sldId id="548" r:id="rId148"/>
    <p:sldId id="645" r:id="rId149"/>
    <p:sldId id="511" r:id="rId150"/>
    <p:sldId id="512" r:id="rId151"/>
    <p:sldId id="513" r:id="rId152"/>
    <p:sldId id="562" r:id="rId153"/>
    <p:sldId id="563" r:id="rId154"/>
    <p:sldId id="564" r:id="rId155"/>
    <p:sldId id="565" r:id="rId156"/>
    <p:sldId id="566" r:id="rId157"/>
    <p:sldId id="567" r:id="rId158"/>
    <p:sldId id="568" r:id="rId159"/>
    <p:sldId id="569" r:id="rId160"/>
    <p:sldId id="570" r:id="rId161"/>
    <p:sldId id="571" r:id="rId162"/>
    <p:sldId id="572" r:id="rId163"/>
    <p:sldId id="573" r:id="rId164"/>
    <p:sldId id="574" r:id="rId165"/>
    <p:sldId id="575" r:id="rId166"/>
    <p:sldId id="576" r:id="rId167"/>
    <p:sldId id="577" r:id="rId168"/>
    <p:sldId id="578" r:id="rId169"/>
    <p:sldId id="579" r:id="rId170"/>
    <p:sldId id="580" r:id="rId171"/>
    <p:sldId id="581" r:id="rId172"/>
    <p:sldId id="582" r:id="rId173"/>
    <p:sldId id="583" r:id="rId174"/>
    <p:sldId id="584" r:id="rId175"/>
    <p:sldId id="585" r:id="rId176"/>
    <p:sldId id="586" r:id="rId177"/>
    <p:sldId id="587" r:id="rId178"/>
    <p:sldId id="588" r:id="rId179"/>
    <p:sldId id="589" r:id="rId180"/>
    <p:sldId id="590" r:id="rId181"/>
    <p:sldId id="591" r:id="rId182"/>
    <p:sldId id="592" r:id="rId183"/>
    <p:sldId id="593" r:id="rId184"/>
    <p:sldId id="594" r:id="rId185"/>
    <p:sldId id="595" r:id="rId186"/>
    <p:sldId id="596" r:id="rId187"/>
    <p:sldId id="597" r:id="rId188"/>
    <p:sldId id="598" r:id="rId189"/>
    <p:sldId id="599" r:id="rId190"/>
    <p:sldId id="600" r:id="rId191"/>
    <p:sldId id="601" r:id="rId192"/>
    <p:sldId id="768" r:id="rId193"/>
    <p:sldId id="385" r:id="rId194"/>
    <p:sldId id="602" r:id="rId195"/>
    <p:sldId id="604" r:id="rId196"/>
    <p:sldId id="742" r:id="rId197"/>
    <p:sldId id="743" r:id="rId198"/>
    <p:sldId id="514" r:id="rId199"/>
    <p:sldId id="515" r:id="rId200"/>
    <p:sldId id="516" r:id="rId201"/>
    <p:sldId id="517" r:id="rId202"/>
    <p:sldId id="518" r:id="rId203"/>
    <p:sldId id="519" r:id="rId204"/>
    <p:sldId id="605" r:id="rId205"/>
    <p:sldId id="607" r:id="rId206"/>
    <p:sldId id="606" r:id="rId207"/>
    <p:sldId id="775" r:id="rId208"/>
    <p:sldId id="610" r:id="rId209"/>
    <p:sldId id="611" r:id="rId210"/>
    <p:sldId id="612" r:id="rId211"/>
    <p:sldId id="613" r:id="rId212"/>
    <p:sldId id="614" r:id="rId213"/>
    <p:sldId id="615" r:id="rId214"/>
    <p:sldId id="616" r:id="rId215"/>
    <p:sldId id="617" r:id="rId216"/>
    <p:sldId id="618" r:id="rId217"/>
    <p:sldId id="619" r:id="rId218"/>
    <p:sldId id="620" r:id="rId219"/>
    <p:sldId id="621" r:id="rId220"/>
    <p:sldId id="622" r:id="rId221"/>
    <p:sldId id="623" r:id="rId222"/>
    <p:sldId id="624" r:id="rId223"/>
    <p:sldId id="625" r:id="rId224"/>
    <p:sldId id="626" r:id="rId225"/>
    <p:sldId id="627" r:id="rId226"/>
    <p:sldId id="628" r:id="rId227"/>
    <p:sldId id="629" r:id="rId228"/>
    <p:sldId id="783" r:id="rId229"/>
    <p:sldId id="784" r:id="rId230"/>
    <p:sldId id="630" r:id="rId231"/>
    <p:sldId id="631" r:id="rId232"/>
    <p:sldId id="632" r:id="rId233"/>
    <p:sldId id="633" r:id="rId234"/>
    <p:sldId id="278" r:id="rId235"/>
    <p:sldId id="279" r:id="rId236"/>
    <p:sldId id="281" r:id="rId237"/>
    <p:sldId id="282" r:id="rId238"/>
    <p:sldId id="283" r:id="rId239"/>
    <p:sldId id="284" r:id="rId240"/>
    <p:sldId id="285" r:id="rId241"/>
    <p:sldId id="286" r:id="rId242"/>
    <p:sldId id="287" r:id="rId243"/>
    <p:sldId id="288" r:id="rId244"/>
    <p:sldId id="289" r:id="rId245"/>
    <p:sldId id="290" r:id="rId246"/>
    <p:sldId id="291" r:id="rId247"/>
    <p:sldId id="292" r:id="rId248"/>
    <p:sldId id="293" r:id="rId249"/>
    <p:sldId id="294" r:id="rId250"/>
    <p:sldId id="295" r:id="rId251"/>
    <p:sldId id="296" r:id="rId252"/>
    <p:sldId id="297" r:id="rId253"/>
    <p:sldId id="298" r:id="rId254"/>
    <p:sldId id="299" r:id="rId255"/>
    <p:sldId id="300" r:id="rId256"/>
    <p:sldId id="301" r:id="rId257"/>
    <p:sldId id="641" r:id="rId258"/>
    <p:sldId id="744" r:id="rId259"/>
    <p:sldId id="745" r:id="rId260"/>
    <p:sldId id="746" r:id="rId261"/>
    <p:sldId id="747" r:id="rId262"/>
    <p:sldId id="785" r:id="rId263"/>
    <p:sldId id="786" r:id="rId264"/>
    <p:sldId id="787" r:id="rId265"/>
    <p:sldId id="750" r:id="rId266"/>
    <p:sldId id="756" r:id="rId267"/>
    <p:sldId id="751" r:id="rId268"/>
    <p:sldId id="752" r:id="rId269"/>
    <p:sldId id="753" r:id="rId270"/>
    <p:sldId id="754" r:id="rId271"/>
    <p:sldId id="788" r:id="rId272"/>
    <p:sldId id="789" r:id="rId273"/>
    <p:sldId id="790" r:id="rId274"/>
    <p:sldId id="791" r:id="rId275"/>
    <p:sldId id="792" r:id="rId276"/>
    <p:sldId id="793" r:id="rId277"/>
    <p:sldId id="794" r:id="rId278"/>
    <p:sldId id="795" r:id="rId279"/>
    <p:sldId id="796" r:id="rId280"/>
    <p:sldId id="763" r:id="rId281"/>
    <p:sldId id="797" r:id="rId282"/>
    <p:sldId id="798" r:id="rId283"/>
    <p:sldId id="799" r:id="rId284"/>
    <p:sldId id="800" r:id="rId285"/>
    <p:sldId id="801" r:id="rId286"/>
    <p:sldId id="802" r:id="rId287"/>
    <p:sldId id="803" r:id="rId288"/>
    <p:sldId id="759" r:id="rId289"/>
    <p:sldId id="804" r:id="rId290"/>
    <p:sldId id="805" r:id="rId291"/>
    <p:sldId id="491" r:id="rId292"/>
    <p:sldId id="807" r:id="rId293"/>
    <p:sldId id="806" r:id="rId2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theme" Target="theme/theme1.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handoutMaster" Target="handoutMasters/handoutMaster1.xml"/><Relationship Id="rId300" Type="http://schemas.openxmlformats.org/officeDocument/2006/relationships/tableStyles" Target="tableStyles.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presProps" Target="presProp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viewProps" Target="view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13977FF-3B0A-1E91-4562-488F6EE984F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Unit 7: Searching and Sorting</a:t>
            </a:r>
            <a:endParaRPr lang="en-IN" dirty="0"/>
          </a:p>
        </p:txBody>
      </p:sp>
      <p:sp>
        <p:nvSpPr>
          <p:cNvPr id="4" name="Footer Placeholder 3">
            <a:extLst>
              <a:ext uri="{FF2B5EF4-FFF2-40B4-BE49-F238E27FC236}">
                <a16:creationId xmlns:a16="http://schemas.microsoft.com/office/drawing/2014/main" id="{F483722B-6613-D5A1-6CCD-1CCAF5EB19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Dr. Neepa Shah</a:t>
            </a:r>
          </a:p>
        </p:txBody>
      </p:sp>
      <p:sp>
        <p:nvSpPr>
          <p:cNvPr id="5" name="Slide Number Placeholder 4">
            <a:extLst>
              <a:ext uri="{FF2B5EF4-FFF2-40B4-BE49-F238E27FC236}">
                <a16:creationId xmlns:a16="http://schemas.microsoft.com/office/drawing/2014/main" id="{F3A25964-32E5-8220-5C98-0327090C21A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9208B3-B6E9-4E55-90BA-F8364FD5371B}" type="slidenum">
              <a:rPr lang="en-IN" smtClean="0"/>
              <a:t>‹#›</a:t>
            </a:fld>
            <a:endParaRPr lang="en-IN"/>
          </a:p>
        </p:txBody>
      </p:sp>
    </p:spTree>
    <p:extLst>
      <p:ext uri="{BB962C8B-B14F-4D97-AF65-F5344CB8AC3E}">
        <p14:creationId xmlns:p14="http://schemas.microsoft.com/office/powerpoint/2010/main" val="3983327914"/>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Unit 7: Searching and Sorting</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A9C5EB-5E28-420B-A8E2-36282888DAFE}" type="datetimeFigureOut">
              <a:rPr lang="en-IN" smtClean="0"/>
              <a:t>12-11-2024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Dr. Neepa Shah</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4967DF-700B-4575-8473-A0B41366DF80}" type="slidenum">
              <a:rPr lang="en-IN" smtClean="0"/>
              <a:t>‹#›</a:t>
            </a:fld>
            <a:endParaRPr lang="en-IN"/>
          </a:p>
        </p:txBody>
      </p:sp>
    </p:spTree>
    <p:extLst>
      <p:ext uri="{BB962C8B-B14F-4D97-AF65-F5344CB8AC3E}">
        <p14:creationId xmlns:p14="http://schemas.microsoft.com/office/powerpoint/2010/main" val="3146250635"/>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binarySearch</a:t>
            </a:r>
            <a:r>
              <a:rPr lang="en-US" dirty="0"/>
              <a:t> (</a:t>
            </a:r>
            <a:r>
              <a:rPr lang="en-US" dirty="0" err="1"/>
              <a:t>arr</a:t>
            </a:r>
            <a:r>
              <a:rPr lang="en-US" dirty="0"/>
              <a:t>, x, low, high) // recursive</a:t>
            </a:r>
          </a:p>
          <a:p>
            <a:r>
              <a:rPr lang="en-US" dirty="0"/>
              <a:t>    if low &gt; high</a:t>
            </a:r>
          </a:p>
          <a:p>
            <a:r>
              <a:rPr lang="en-US" dirty="0"/>
              <a:t>        return False </a:t>
            </a:r>
          </a:p>
          <a:p>
            <a:r>
              <a:rPr lang="en-US" dirty="0"/>
              <a:t>    else</a:t>
            </a:r>
          </a:p>
          <a:p>
            <a:r>
              <a:rPr lang="en-US" dirty="0"/>
              <a:t>        mid = (low + high) / 2 </a:t>
            </a:r>
          </a:p>
          <a:p>
            <a:r>
              <a:rPr lang="en-US" dirty="0"/>
              <a:t>        if x == </a:t>
            </a:r>
            <a:r>
              <a:rPr lang="en-US" dirty="0" err="1"/>
              <a:t>arr</a:t>
            </a:r>
            <a:r>
              <a:rPr lang="en-US" dirty="0"/>
              <a:t>[mid]</a:t>
            </a:r>
          </a:p>
          <a:p>
            <a:r>
              <a:rPr lang="en-US" dirty="0"/>
              <a:t>            return mid</a:t>
            </a:r>
          </a:p>
          <a:p>
            <a:r>
              <a:rPr lang="en-US" dirty="0"/>
              <a:t>        else if x &gt; </a:t>
            </a:r>
            <a:r>
              <a:rPr lang="en-US" dirty="0" err="1"/>
              <a:t>arr</a:t>
            </a:r>
            <a:r>
              <a:rPr lang="en-US" dirty="0"/>
              <a:t>[mid]        // x is on the right side</a:t>
            </a:r>
          </a:p>
          <a:p>
            <a:r>
              <a:rPr lang="en-US" dirty="0"/>
              <a:t>            return </a:t>
            </a:r>
            <a:r>
              <a:rPr lang="en-US" dirty="0" err="1"/>
              <a:t>binarySearch</a:t>
            </a:r>
            <a:r>
              <a:rPr lang="en-US" dirty="0"/>
              <a:t>(</a:t>
            </a:r>
            <a:r>
              <a:rPr lang="en-US" dirty="0" err="1"/>
              <a:t>arr</a:t>
            </a:r>
            <a:r>
              <a:rPr lang="en-US" dirty="0"/>
              <a:t>, x, mid + 1, high)</a:t>
            </a:r>
          </a:p>
          <a:p>
            <a:r>
              <a:rPr lang="en-US" dirty="0"/>
              <a:t>        else                               // x is on the left side</a:t>
            </a:r>
          </a:p>
          <a:p>
            <a:r>
              <a:rPr lang="en-US" dirty="0"/>
              <a:t>            return </a:t>
            </a:r>
            <a:r>
              <a:rPr lang="en-US" dirty="0" err="1"/>
              <a:t>binarySearch</a:t>
            </a:r>
            <a:r>
              <a:rPr lang="en-US" dirty="0"/>
              <a:t>(</a:t>
            </a:r>
            <a:r>
              <a:rPr lang="en-US" dirty="0" err="1"/>
              <a:t>arr</a:t>
            </a:r>
            <a:r>
              <a:rPr lang="en-US" dirty="0"/>
              <a:t>, x, low, mid - 1)</a:t>
            </a:r>
            <a:endParaRPr lang="en-IN" dirty="0"/>
          </a:p>
        </p:txBody>
      </p:sp>
      <p:sp>
        <p:nvSpPr>
          <p:cNvPr id="4" name="Header Placeholder 3"/>
          <p:cNvSpPr>
            <a:spLocks noGrp="1"/>
          </p:cNvSpPr>
          <p:nvPr>
            <p:ph type="hdr" sz="quarter" idx="10"/>
          </p:nvPr>
        </p:nvSpPr>
        <p:spPr/>
        <p:txBody>
          <a:bodyPr/>
          <a:lstStyle/>
          <a:p>
            <a:r>
              <a:rPr lang="en-US"/>
              <a:t>Unit 7: Searching and Sorting</a:t>
            </a:r>
            <a:endParaRPr lang="en-IN"/>
          </a:p>
        </p:txBody>
      </p:sp>
      <p:sp>
        <p:nvSpPr>
          <p:cNvPr id="5" name="Footer Placeholder 4"/>
          <p:cNvSpPr>
            <a:spLocks noGrp="1"/>
          </p:cNvSpPr>
          <p:nvPr>
            <p:ph type="ftr" sz="quarter" idx="11"/>
          </p:nvPr>
        </p:nvSpPr>
        <p:spPr/>
        <p:txBody>
          <a:bodyPr/>
          <a:lstStyle/>
          <a:p>
            <a:r>
              <a:rPr lang="en-IN"/>
              <a:t>Dr. Neepa Shah</a:t>
            </a:r>
          </a:p>
        </p:txBody>
      </p:sp>
      <p:sp>
        <p:nvSpPr>
          <p:cNvPr id="6" name="Slide Number Placeholder 5"/>
          <p:cNvSpPr>
            <a:spLocks noGrp="1"/>
          </p:cNvSpPr>
          <p:nvPr>
            <p:ph type="sldNum" sz="quarter" idx="12"/>
          </p:nvPr>
        </p:nvSpPr>
        <p:spPr/>
        <p:txBody>
          <a:bodyPr/>
          <a:lstStyle/>
          <a:p>
            <a:fld id="{4D4967DF-700B-4575-8473-A0B41366DF80}" type="slidenum">
              <a:rPr lang="en-IN" smtClean="0"/>
              <a:t>10</a:t>
            </a:fld>
            <a:endParaRPr lang="en-IN"/>
          </a:p>
        </p:txBody>
      </p:sp>
    </p:spTree>
    <p:extLst>
      <p:ext uri="{BB962C8B-B14F-4D97-AF65-F5344CB8AC3E}">
        <p14:creationId xmlns:p14="http://schemas.microsoft.com/office/powerpoint/2010/main" val="121332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A7F126-660E-4F2F-ACFE-95865138038A}" type="slidenum">
              <a:rPr lang="en-US"/>
              <a:pPr/>
              <a:t>108</a:t>
            </a:fld>
            <a:endParaRPr lang="en-US"/>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a:t>Dr. Neepa Shah</a:t>
            </a:r>
          </a:p>
        </p:txBody>
      </p:sp>
      <p:sp>
        <p:nvSpPr>
          <p:cNvPr id="6" name="Header Placeholder 5"/>
          <p:cNvSpPr>
            <a:spLocks noGrp="1"/>
          </p:cNvSpPr>
          <p:nvPr>
            <p:ph type="hdr" sz="quarter" idx="11"/>
          </p:nvPr>
        </p:nvSpPr>
        <p:spPr/>
        <p:txBody>
          <a:bodyPr/>
          <a:lstStyle/>
          <a:p>
            <a:r>
              <a:rPr lang="en-US"/>
              <a:t>Unit 7: Searching and Sorting</a:t>
            </a:r>
          </a:p>
        </p:txBody>
      </p:sp>
    </p:spTree>
    <p:extLst>
      <p:ext uri="{BB962C8B-B14F-4D97-AF65-F5344CB8AC3E}">
        <p14:creationId xmlns:p14="http://schemas.microsoft.com/office/powerpoint/2010/main" val="15360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34AF6A-7604-4C76-B362-30C525F708D8}" type="datetime8">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2024年11月12日12时30分</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647809-BAE4-4210-8B63-A517CA238566}"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109</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481154" name="Rectangle 2"/>
          <p:cNvSpPr>
            <a:spLocks noGrp="1" noRot="1" noChangeAspect="1" noChangeArrowheads="1" noTextEdit="1"/>
          </p:cNvSpPr>
          <p:nvPr>
            <p:ph type="sldImg"/>
          </p:nvPr>
        </p:nvSpPr>
        <p:spPr>
          <a:ln/>
        </p:spPr>
      </p:sp>
      <p:sp>
        <p:nvSpPr>
          <p:cNvPr id="2481155" name="Rectangle 3"/>
          <p:cNvSpPr>
            <a:spLocks noGrp="1" noChangeArrowheads="1"/>
          </p:cNvSpPr>
          <p:nvPr>
            <p:ph type="body" idx="1"/>
          </p:nvPr>
        </p:nvSpPr>
        <p:spPr/>
        <p:txBody>
          <a:bodyPr/>
          <a:lstStyle/>
          <a:p>
            <a:r>
              <a:rPr lang="en-US" sz="1200" dirty="0"/>
              <a:t>Assume that we wish to sort the array in increasing order, i.e. the smallest element at the beginning of the array and the largest element at the end. </a:t>
            </a:r>
          </a:p>
          <a:p>
            <a:r>
              <a:rPr lang="en-US" sz="1200" dirty="0"/>
              <a:t>We then reduce the </a:t>
            </a:r>
            <a:r>
              <a:rPr lang="en-US" sz="1200" i="1" dirty="0"/>
              <a:t>effective size</a:t>
            </a:r>
            <a:r>
              <a:rPr lang="en-US" sz="1200" dirty="0"/>
              <a:t> of the array by one element and repeat the process on the smaller (sub)array. </a:t>
            </a:r>
            <a:endParaRPr lang="en-US" dirty="0"/>
          </a:p>
        </p:txBody>
      </p:sp>
      <p:sp>
        <p:nvSpPr>
          <p:cNvPr id="6" name="Footer Placeholder 5"/>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Neepa Shah</a:t>
            </a:r>
          </a:p>
        </p:txBody>
      </p:sp>
      <p:sp>
        <p:nvSpPr>
          <p:cNvPr id="8" name="Header Placeholder 7"/>
          <p:cNvSpPr>
            <a:spLocks noGrp="1"/>
          </p:cNvSpPr>
          <p:nvPr>
            <p:ph type="hd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Unit 7: Searching and Sorting</a:t>
            </a:r>
          </a:p>
        </p:txBody>
      </p:sp>
    </p:spTree>
    <p:extLst>
      <p:ext uri="{BB962C8B-B14F-4D97-AF65-F5344CB8AC3E}">
        <p14:creationId xmlns:p14="http://schemas.microsoft.com/office/powerpoint/2010/main" val="1686936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9617" name="Text Box 1"/>
          <p:cNvSpPr txBox="1">
            <a:spLocks noChangeArrowheads="1"/>
          </p:cNvSpPr>
          <p:nvPr/>
        </p:nvSpPr>
        <p:spPr bwMode="auto">
          <a:xfrm>
            <a:off x="1158409" y="933739"/>
            <a:ext cx="4346481" cy="3364056"/>
          </a:xfrm>
          <a:prstGeom prst="rect">
            <a:avLst/>
          </a:prstGeom>
          <a:solidFill>
            <a:srgbClr val="FFFFFF"/>
          </a:solidFill>
          <a:ln w="9525">
            <a:solidFill>
              <a:srgbClr val="000000"/>
            </a:solidFill>
            <a:miter lim="800000"/>
            <a:headEnd/>
            <a:tailEnd/>
          </a:ln>
          <a:effectLst/>
        </p:spPr>
        <p:txBody>
          <a:bodyPr wrap="none" lIns="82058" tIns="41029" rIns="82058" bIns="41029"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39618" name="Rectangle 2"/>
          <p:cNvSpPr txBox="1">
            <a:spLocks noGrp="1" noChangeArrowheads="1"/>
          </p:cNvSpPr>
          <p:nvPr>
            <p:ph type="body"/>
          </p:nvPr>
        </p:nvSpPr>
        <p:spPr bwMode="auto">
          <a:xfrm>
            <a:off x="1032343" y="4623955"/>
            <a:ext cx="4602816" cy="3726295"/>
          </a:xfrm>
          <a:prstGeom prst="rect">
            <a:avLst/>
          </a:prstGeom>
          <a:noFill/>
          <a:ln>
            <a:round/>
            <a:headEnd/>
            <a:tailEnd/>
          </a:ln>
        </p:spPr>
        <p:txBody>
          <a:bodyPr wrap="none" anchor="ctr"/>
          <a:lstStyle/>
          <a:p>
            <a:endParaRPr lang="en-US"/>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Neepa Shah</a:t>
            </a:r>
          </a:p>
        </p:txBody>
      </p:sp>
      <p:sp>
        <p:nvSpPr>
          <p:cNvPr id="5" name="Header Placeholder 4"/>
          <p:cNvSpPr>
            <a:spLocks noGrp="1"/>
          </p:cNvSpPr>
          <p:nvPr>
            <p:ph type="hd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Unit 7: Searching and Sorting</a:t>
            </a:r>
          </a:p>
        </p:txBody>
      </p:sp>
    </p:spTree>
    <p:extLst>
      <p:ext uri="{BB962C8B-B14F-4D97-AF65-F5344CB8AC3E}">
        <p14:creationId xmlns:p14="http://schemas.microsoft.com/office/powerpoint/2010/main" val="971931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0641" name="Text Box 1"/>
          <p:cNvSpPr txBox="1">
            <a:spLocks noChangeArrowheads="1"/>
          </p:cNvSpPr>
          <p:nvPr/>
        </p:nvSpPr>
        <p:spPr bwMode="auto">
          <a:xfrm>
            <a:off x="1158409" y="933739"/>
            <a:ext cx="4346481" cy="3364056"/>
          </a:xfrm>
          <a:prstGeom prst="rect">
            <a:avLst/>
          </a:prstGeom>
          <a:solidFill>
            <a:srgbClr val="FFFFFF"/>
          </a:solidFill>
          <a:ln w="9525">
            <a:solidFill>
              <a:srgbClr val="000000"/>
            </a:solidFill>
            <a:miter lim="800000"/>
            <a:headEnd/>
            <a:tailEnd/>
          </a:ln>
          <a:effectLst/>
        </p:spPr>
        <p:txBody>
          <a:bodyPr wrap="none" lIns="82058" tIns="41029" rIns="82058" bIns="41029"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40642" name="Rectangle 2"/>
          <p:cNvSpPr txBox="1">
            <a:spLocks noGrp="1" noChangeArrowheads="1"/>
          </p:cNvSpPr>
          <p:nvPr>
            <p:ph type="body"/>
          </p:nvPr>
        </p:nvSpPr>
        <p:spPr bwMode="auto">
          <a:xfrm>
            <a:off x="1032343" y="4623955"/>
            <a:ext cx="4602816" cy="3726295"/>
          </a:xfrm>
          <a:prstGeom prst="rect">
            <a:avLst/>
          </a:prstGeom>
          <a:noFill/>
          <a:ln>
            <a:round/>
            <a:headEnd/>
            <a:tailEnd/>
          </a:ln>
        </p:spPr>
        <p:txBody>
          <a:bodyPr wrap="none" anchor="ctr"/>
          <a:lstStyle/>
          <a:p>
            <a:endParaRPr lang="en-US"/>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Neepa Shah</a:t>
            </a:r>
          </a:p>
        </p:txBody>
      </p:sp>
      <p:sp>
        <p:nvSpPr>
          <p:cNvPr id="5" name="Header Placeholder 4"/>
          <p:cNvSpPr>
            <a:spLocks noGrp="1"/>
          </p:cNvSpPr>
          <p:nvPr>
            <p:ph type="hd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Unit 7: Searching and Sorting</a:t>
            </a:r>
          </a:p>
        </p:txBody>
      </p:sp>
    </p:spTree>
    <p:extLst>
      <p:ext uri="{BB962C8B-B14F-4D97-AF65-F5344CB8AC3E}">
        <p14:creationId xmlns:p14="http://schemas.microsoft.com/office/powerpoint/2010/main" val="3654689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1665" name="Text Box 1"/>
          <p:cNvSpPr txBox="1">
            <a:spLocks noChangeArrowheads="1"/>
          </p:cNvSpPr>
          <p:nvPr/>
        </p:nvSpPr>
        <p:spPr bwMode="auto">
          <a:xfrm>
            <a:off x="1158409" y="933739"/>
            <a:ext cx="4346481" cy="3364056"/>
          </a:xfrm>
          <a:prstGeom prst="rect">
            <a:avLst/>
          </a:prstGeom>
          <a:solidFill>
            <a:srgbClr val="FFFFFF"/>
          </a:solidFill>
          <a:ln w="9525">
            <a:solidFill>
              <a:srgbClr val="000000"/>
            </a:solidFill>
            <a:miter lim="800000"/>
            <a:headEnd/>
            <a:tailEnd/>
          </a:ln>
          <a:effectLst/>
        </p:spPr>
        <p:txBody>
          <a:bodyPr wrap="none" lIns="82058" tIns="41029" rIns="82058" bIns="41029"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41666" name="Rectangle 2"/>
          <p:cNvSpPr txBox="1">
            <a:spLocks noGrp="1" noChangeArrowheads="1"/>
          </p:cNvSpPr>
          <p:nvPr>
            <p:ph type="body"/>
          </p:nvPr>
        </p:nvSpPr>
        <p:spPr bwMode="auto">
          <a:xfrm>
            <a:off x="1032343" y="4623955"/>
            <a:ext cx="4602816" cy="3726295"/>
          </a:xfrm>
          <a:prstGeom prst="rect">
            <a:avLst/>
          </a:prstGeom>
          <a:noFill/>
          <a:ln>
            <a:round/>
            <a:headEnd/>
            <a:tailEnd/>
          </a:ln>
        </p:spPr>
        <p:txBody>
          <a:bodyPr wrap="none" anchor="ctr"/>
          <a:lstStyle/>
          <a:p>
            <a:endParaRPr lang="en-US"/>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Neepa Shah</a:t>
            </a:r>
          </a:p>
        </p:txBody>
      </p:sp>
      <p:sp>
        <p:nvSpPr>
          <p:cNvPr id="5" name="Header Placeholder 4"/>
          <p:cNvSpPr>
            <a:spLocks noGrp="1"/>
          </p:cNvSpPr>
          <p:nvPr>
            <p:ph type="hd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Unit 7: Searching and Sorting</a:t>
            </a:r>
          </a:p>
        </p:txBody>
      </p:sp>
    </p:spTree>
    <p:extLst>
      <p:ext uri="{BB962C8B-B14F-4D97-AF65-F5344CB8AC3E}">
        <p14:creationId xmlns:p14="http://schemas.microsoft.com/office/powerpoint/2010/main" val="3382723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89" name="Text Box 1"/>
          <p:cNvSpPr txBox="1">
            <a:spLocks noChangeArrowheads="1"/>
          </p:cNvSpPr>
          <p:nvPr/>
        </p:nvSpPr>
        <p:spPr bwMode="auto">
          <a:xfrm>
            <a:off x="1158409" y="933739"/>
            <a:ext cx="4346481" cy="3364056"/>
          </a:xfrm>
          <a:prstGeom prst="rect">
            <a:avLst/>
          </a:prstGeom>
          <a:solidFill>
            <a:srgbClr val="FFFFFF"/>
          </a:solidFill>
          <a:ln w="9525">
            <a:solidFill>
              <a:srgbClr val="000000"/>
            </a:solidFill>
            <a:miter lim="800000"/>
            <a:headEnd/>
            <a:tailEnd/>
          </a:ln>
          <a:effectLst/>
        </p:spPr>
        <p:txBody>
          <a:bodyPr wrap="none" lIns="82058" tIns="41029" rIns="82058" bIns="41029"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42690" name="Rectangle 2"/>
          <p:cNvSpPr txBox="1">
            <a:spLocks noGrp="1" noChangeArrowheads="1"/>
          </p:cNvSpPr>
          <p:nvPr>
            <p:ph type="body"/>
          </p:nvPr>
        </p:nvSpPr>
        <p:spPr bwMode="auto">
          <a:xfrm>
            <a:off x="1032343" y="4623955"/>
            <a:ext cx="4602816" cy="3726295"/>
          </a:xfrm>
          <a:prstGeom prst="rect">
            <a:avLst/>
          </a:prstGeom>
          <a:noFill/>
          <a:ln>
            <a:round/>
            <a:headEnd/>
            <a:tailEnd/>
          </a:ln>
        </p:spPr>
        <p:txBody>
          <a:bodyPr wrap="none" anchor="ctr"/>
          <a:lstStyle/>
          <a:p>
            <a:endParaRPr lang="en-US"/>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Neepa Shah</a:t>
            </a:r>
          </a:p>
        </p:txBody>
      </p:sp>
      <p:sp>
        <p:nvSpPr>
          <p:cNvPr id="5" name="Header Placeholder 4"/>
          <p:cNvSpPr>
            <a:spLocks noGrp="1"/>
          </p:cNvSpPr>
          <p:nvPr>
            <p:ph type="hd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Unit 7: Searching and Sorting</a:t>
            </a:r>
          </a:p>
        </p:txBody>
      </p:sp>
    </p:spTree>
    <p:extLst>
      <p:ext uri="{BB962C8B-B14F-4D97-AF65-F5344CB8AC3E}">
        <p14:creationId xmlns:p14="http://schemas.microsoft.com/office/powerpoint/2010/main" val="2247678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3713" name="Text Box 1"/>
          <p:cNvSpPr txBox="1">
            <a:spLocks noChangeArrowheads="1"/>
          </p:cNvSpPr>
          <p:nvPr/>
        </p:nvSpPr>
        <p:spPr bwMode="auto">
          <a:xfrm>
            <a:off x="1158409" y="933739"/>
            <a:ext cx="4346481" cy="3364056"/>
          </a:xfrm>
          <a:prstGeom prst="rect">
            <a:avLst/>
          </a:prstGeom>
          <a:solidFill>
            <a:srgbClr val="FFFFFF"/>
          </a:solidFill>
          <a:ln w="9525">
            <a:solidFill>
              <a:srgbClr val="000000"/>
            </a:solidFill>
            <a:miter lim="800000"/>
            <a:headEnd/>
            <a:tailEnd/>
          </a:ln>
          <a:effectLst/>
        </p:spPr>
        <p:txBody>
          <a:bodyPr wrap="none" lIns="82058" tIns="41029" rIns="82058" bIns="41029"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43714" name="Rectangle 2"/>
          <p:cNvSpPr txBox="1">
            <a:spLocks noGrp="1" noChangeArrowheads="1"/>
          </p:cNvSpPr>
          <p:nvPr>
            <p:ph type="body"/>
          </p:nvPr>
        </p:nvSpPr>
        <p:spPr bwMode="auto">
          <a:xfrm>
            <a:off x="1032343" y="4623955"/>
            <a:ext cx="4602816" cy="3726295"/>
          </a:xfrm>
          <a:prstGeom prst="rect">
            <a:avLst/>
          </a:prstGeom>
          <a:noFill/>
          <a:ln>
            <a:round/>
            <a:headEnd/>
            <a:tailEnd/>
          </a:ln>
        </p:spPr>
        <p:txBody>
          <a:bodyPr wrap="none" anchor="ctr"/>
          <a:lstStyle/>
          <a:p>
            <a:endParaRPr lang="en-US"/>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Neepa Shah</a:t>
            </a:r>
          </a:p>
        </p:txBody>
      </p:sp>
      <p:sp>
        <p:nvSpPr>
          <p:cNvPr id="5" name="Header Placeholder 4"/>
          <p:cNvSpPr>
            <a:spLocks noGrp="1"/>
          </p:cNvSpPr>
          <p:nvPr>
            <p:ph type="hd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Unit 7: Searching and Sorting</a:t>
            </a:r>
          </a:p>
        </p:txBody>
      </p:sp>
    </p:spTree>
    <p:extLst>
      <p:ext uri="{BB962C8B-B14F-4D97-AF65-F5344CB8AC3E}">
        <p14:creationId xmlns:p14="http://schemas.microsoft.com/office/powerpoint/2010/main" val="15383115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4737" name="Text Box 1"/>
          <p:cNvSpPr txBox="1">
            <a:spLocks noChangeArrowheads="1"/>
          </p:cNvSpPr>
          <p:nvPr/>
        </p:nvSpPr>
        <p:spPr bwMode="auto">
          <a:xfrm>
            <a:off x="1158409" y="933739"/>
            <a:ext cx="4346481" cy="3364056"/>
          </a:xfrm>
          <a:prstGeom prst="rect">
            <a:avLst/>
          </a:prstGeom>
          <a:solidFill>
            <a:srgbClr val="FFFFFF"/>
          </a:solidFill>
          <a:ln w="9525">
            <a:solidFill>
              <a:srgbClr val="000000"/>
            </a:solidFill>
            <a:miter lim="800000"/>
            <a:headEnd/>
            <a:tailEnd/>
          </a:ln>
          <a:effectLst/>
        </p:spPr>
        <p:txBody>
          <a:bodyPr wrap="none" lIns="82058" tIns="41029" rIns="82058" bIns="41029"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44738" name="Rectangle 2"/>
          <p:cNvSpPr txBox="1">
            <a:spLocks noGrp="1" noChangeArrowheads="1"/>
          </p:cNvSpPr>
          <p:nvPr>
            <p:ph type="body"/>
          </p:nvPr>
        </p:nvSpPr>
        <p:spPr bwMode="auto">
          <a:xfrm>
            <a:off x="1032343" y="4623955"/>
            <a:ext cx="4602816" cy="3726295"/>
          </a:xfrm>
          <a:prstGeom prst="rect">
            <a:avLst/>
          </a:prstGeom>
          <a:noFill/>
          <a:ln>
            <a:round/>
            <a:headEnd/>
            <a:tailEnd/>
          </a:ln>
        </p:spPr>
        <p:txBody>
          <a:bodyPr wrap="none" anchor="ctr"/>
          <a:lstStyle/>
          <a:p>
            <a:endParaRPr lang="en-US"/>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Neepa Shah</a:t>
            </a:r>
          </a:p>
        </p:txBody>
      </p:sp>
      <p:sp>
        <p:nvSpPr>
          <p:cNvPr id="5" name="Header Placeholder 4"/>
          <p:cNvSpPr>
            <a:spLocks noGrp="1"/>
          </p:cNvSpPr>
          <p:nvPr>
            <p:ph type="hd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Unit 7: Searching and Sorting</a:t>
            </a:r>
          </a:p>
        </p:txBody>
      </p:sp>
    </p:spTree>
    <p:extLst>
      <p:ext uri="{BB962C8B-B14F-4D97-AF65-F5344CB8AC3E}">
        <p14:creationId xmlns:p14="http://schemas.microsoft.com/office/powerpoint/2010/main" val="1020956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61" name="Text Box 1"/>
          <p:cNvSpPr txBox="1">
            <a:spLocks noChangeArrowheads="1"/>
          </p:cNvSpPr>
          <p:nvPr/>
        </p:nvSpPr>
        <p:spPr bwMode="auto">
          <a:xfrm>
            <a:off x="1158409" y="933739"/>
            <a:ext cx="4346481" cy="3364056"/>
          </a:xfrm>
          <a:prstGeom prst="rect">
            <a:avLst/>
          </a:prstGeom>
          <a:solidFill>
            <a:srgbClr val="FFFFFF"/>
          </a:solidFill>
          <a:ln w="9525">
            <a:solidFill>
              <a:srgbClr val="000000"/>
            </a:solidFill>
            <a:miter lim="800000"/>
            <a:headEnd/>
            <a:tailEnd/>
          </a:ln>
          <a:effectLst/>
        </p:spPr>
        <p:txBody>
          <a:bodyPr wrap="none" lIns="82058" tIns="41029" rIns="82058" bIns="41029"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45762" name="Rectangle 2"/>
          <p:cNvSpPr txBox="1">
            <a:spLocks noGrp="1" noChangeArrowheads="1"/>
          </p:cNvSpPr>
          <p:nvPr>
            <p:ph type="body"/>
          </p:nvPr>
        </p:nvSpPr>
        <p:spPr bwMode="auto">
          <a:xfrm>
            <a:off x="1032343" y="4623955"/>
            <a:ext cx="4602816" cy="3726295"/>
          </a:xfrm>
          <a:prstGeom prst="rect">
            <a:avLst/>
          </a:prstGeom>
          <a:noFill/>
          <a:ln>
            <a:round/>
            <a:headEnd/>
            <a:tailEnd/>
          </a:ln>
        </p:spPr>
        <p:txBody>
          <a:bodyPr wrap="none" anchor="ctr"/>
          <a:lstStyle/>
          <a:p>
            <a:endParaRPr lang="en-US"/>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Neepa Shah</a:t>
            </a:r>
          </a:p>
        </p:txBody>
      </p:sp>
      <p:sp>
        <p:nvSpPr>
          <p:cNvPr id="5" name="Header Placeholder 4"/>
          <p:cNvSpPr>
            <a:spLocks noGrp="1"/>
          </p:cNvSpPr>
          <p:nvPr>
            <p:ph type="hd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Unit 7: Searching and Sorting</a:t>
            </a:r>
          </a:p>
        </p:txBody>
      </p:sp>
    </p:spTree>
    <p:extLst>
      <p:ext uri="{BB962C8B-B14F-4D97-AF65-F5344CB8AC3E}">
        <p14:creationId xmlns:p14="http://schemas.microsoft.com/office/powerpoint/2010/main" val="3008042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9857" name="Text Box 1"/>
          <p:cNvSpPr txBox="1">
            <a:spLocks noChangeArrowheads="1"/>
          </p:cNvSpPr>
          <p:nvPr/>
        </p:nvSpPr>
        <p:spPr bwMode="auto">
          <a:xfrm>
            <a:off x="1158409" y="933739"/>
            <a:ext cx="4346481" cy="3364056"/>
          </a:xfrm>
          <a:prstGeom prst="rect">
            <a:avLst/>
          </a:prstGeom>
          <a:solidFill>
            <a:srgbClr val="FFFFFF"/>
          </a:solidFill>
          <a:ln w="9525">
            <a:solidFill>
              <a:srgbClr val="000000"/>
            </a:solidFill>
            <a:miter lim="800000"/>
            <a:headEnd/>
            <a:tailEnd/>
          </a:ln>
          <a:effectLst/>
        </p:spPr>
        <p:txBody>
          <a:bodyPr wrap="none" lIns="82058" tIns="41029" rIns="82058" bIns="41029"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49858" name="Rectangle 2"/>
          <p:cNvSpPr txBox="1">
            <a:spLocks noGrp="1" noChangeArrowheads="1"/>
          </p:cNvSpPr>
          <p:nvPr>
            <p:ph type="body"/>
          </p:nvPr>
        </p:nvSpPr>
        <p:spPr bwMode="auto">
          <a:xfrm>
            <a:off x="1032343" y="4623955"/>
            <a:ext cx="4602816" cy="3726295"/>
          </a:xfrm>
          <a:prstGeom prst="rect">
            <a:avLst/>
          </a:prstGeom>
          <a:noFill/>
          <a:ln>
            <a:round/>
            <a:headEnd/>
            <a:tailEnd/>
          </a:ln>
        </p:spPr>
        <p:txBody>
          <a:bodyPr wrap="none" anchor="ctr"/>
          <a:lstStyle/>
          <a:p>
            <a:endParaRPr lang="en-US"/>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Neepa Shah</a:t>
            </a:r>
          </a:p>
        </p:txBody>
      </p:sp>
      <p:sp>
        <p:nvSpPr>
          <p:cNvPr id="5" name="Header Placeholder 4"/>
          <p:cNvSpPr>
            <a:spLocks noGrp="1"/>
          </p:cNvSpPr>
          <p:nvPr>
            <p:ph type="hd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Unit 7: Searching and Sorting</a:t>
            </a:r>
          </a:p>
        </p:txBody>
      </p:sp>
    </p:spTree>
    <p:extLst>
      <p:ext uri="{BB962C8B-B14F-4D97-AF65-F5344CB8AC3E}">
        <p14:creationId xmlns:p14="http://schemas.microsoft.com/office/powerpoint/2010/main" val="3812452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https://www.tutorialspoint.com/design_and_analysis_of_algorithms/design_and_analysis_of_algorithms_fibonacci_search.htm</a:t>
            </a:r>
          </a:p>
        </p:txBody>
      </p:sp>
      <p:sp>
        <p:nvSpPr>
          <p:cNvPr id="4" name="Header Placeholder 3"/>
          <p:cNvSpPr>
            <a:spLocks noGrp="1"/>
          </p:cNvSpPr>
          <p:nvPr>
            <p:ph type="hdr" sz="quarter"/>
          </p:nvPr>
        </p:nvSpPr>
        <p:spPr/>
        <p:txBody>
          <a:bodyPr/>
          <a:lstStyle/>
          <a:p>
            <a:r>
              <a:rPr lang="en-US"/>
              <a:t>Unit 7: Searching and Sorting</a:t>
            </a:r>
            <a:endParaRPr lang="en-IN"/>
          </a:p>
        </p:txBody>
      </p:sp>
      <p:sp>
        <p:nvSpPr>
          <p:cNvPr id="5" name="Footer Placeholder 4"/>
          <p:cNvSpPr>
            <a:spLocks noGrp="1"/>
          </p:cNvSpPr>
          <p:nvPr>
            <p:ph type="ftr" sz="quarter" idx="4"/>
          </p:nvPr>
        </p:nvSpPr>
        <p:spPr/>
        <p:txBody>
          <a:bodyPr/>
          <a:lstStyle/>
          <a:p>
            <a:r>
              <a:rPr lang="en-IN"/>
              <a:t>Dr. Neepa Shah</a:t>
            </a:r>
          </a:p>
        </p:txBody>
      </p:sp>
      <p:sp>
        <p:nvSpPr>
          <p:cNvPr id="6" name="Slide Number Placeholder 5"/>
          <p:cNvSpPr>
            <a:spLocks noGrp="1"/>
          </p:cNvSpPr>
          <p:nvPr>
            <p:ph type="sldNum" sz="quarter" idx="5"/>
          </p:nvPr>
        </p:nvSpPr>
        <p:spPr/>
        <p:txBody>
          <a:bodyPr/>
          <a:lstStyle/>
          <a:p>
            <a:fld id="{4D4967DF-700B-4575-8473-A0B41366DF80}" type="slidenum">
              <a:rPr lang="en-IN" smtClean="0"/>
              <a:t>15</a:t>
            </a:fld>
            <a:endParaRPr lang="en-IN"/>
          </a:p>
        </p:txBody>
      </p:sp>
    </p:spTree>
    <p:extLst>
      <p:ext uri="{BB962C8B-B14F-4D97-AF65-F5344CB8AC3E}">
        <p14:creationId xmlns:p14="http://schemas.microsoft.com/office/powerpoint/2010/main" val="3635107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0881" name="Text Box 1"/>
          <p:cNvSpPr txBox="1">
            <a:spLocks noChangeArrowheads="1"/>
          </p:cNvSpPr>
          <p:nvPr/>
        </p:nvSpPr>
        <p:spPr bwMode="auto">
          <a:xfrm>
            <a:off x="1158409" y="933739"/>
            <a:ext cx="4346481" cy="3364056"/>
          </a:xfrm>
          <a:prstGeom prst="rect">
            <a:avLst/>
          </a:prstGeom>
          <a:solidFill>
            <a:srgbClr val="FFFFFF"/>
          </a:solidFill>
          <a:ln w="9525">
            <a:solidFill>
              <a:srgbClr val="000000"/>
            </a:solidFill>
            <a:miter lim="800000"/>
            <a:headEnd/>
            <a:tailEnd/>
          </a:ln>
          <a:effectLst/>
        </p:spPr>
        <p:txBody>
          <a:bodyPr wrap="none" lIns="82058" tIns="41029" rIns="82058" bIns="41029"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50882" name="Rectangle 2"/>
          <p:cNvSpPr txBox="1">
            <a:spLocks noGrp="1" noChangeArrowheads="1"/>
          </p:cNvSpPr>
          <p:nvPr>
            <p:ph type="body"/>
          </p:nvPr>
        </p:nvSpPr>
        <p:spPr bwMode="auto">
          <a:xfrm>
            <a:off x="1032343" y="4623955"/>
            <a:ext cx="4602816" cy="3726295"/>
          </a:xfrm>
          <a:prstGeom prst="rect">
            <a:avLst/>
          </a:prstGeom>
          <a:noFill/>
          <a:ln>
            <a:round/>
            <a:headEnd/>
            <a:tailEnd/>
          </a:ln>
        </p:spPr>
        <p:txBody>
          <a:bodyPr wrap="none" anchor="ctr"/>
          <a:lstStyle/>
          <a:p>
            <a:endParaRPr lang="en-US"/>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Neepa Shah</a:t>
            </a:r>
          </a:p>
        </p:txBody>
      </p:sp>
      <p:sp>
        <p:nvSpPr>
          <p:cNvPr id="5" name="Header Placeholder 4"/>
          <p:cNvSpPr>
            <a:spLocks noGrp="1"/>
          </p:cNvSpPr>
          <p:nvPr>
            <p:ph type="hd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Unit 7: Searching and Sorting</a:t>
            </a:r>
          </a:p>
        </p:txBody>
      </p:sp>
    </p:spTree>
    <p:extLst>
      <p:ext uri="{BB962C8B-B14F-4D97-AF65-F5344CB8AC3E}">
        <p14:creationId xmlns:p14="http://schemas.microsoft.com/office/powerpoint/2010/main" val="39623342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1905" name="Text Box 1"/>
          <p:cNvSpPr txBox="1">
            <a:spLocks noChangeArrowheads="1"/>
          </p:cNvSpPr>
          <p:nvPr/>
        </p:nvSpPr>
        <p:spPr bwMode="auto">
          <a:xfrm>
            <a:off x="1158409" y="933739"/>
            <a:ext cx="4346481" cy="3364056"/>
          </a:xfrm>
          <a:prstGeom prst="rect">
            <a:avLst/>
          </a:prstGeom>
          <a:solidFill>
            <a:srgbClr val="FFFFFF"/>
          </a:solidFill>
          <a:ln w="9525">
            <a:solidFill>
              <a:srgbClr val="000000"/>
            </a:solidFill>
            <a:miter lim="800000"/>
            <a:headEnd/>
            <a:tailEnd/>
          </a:ln>
          <a:effectLst/>
        </p:spPr>
        <p:txBody>
          <a:bodyPr wrap="none" lIns="82058" tIns="41029" rIns="82058" bIns="41029"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51906" name="Rectangle 2"/>
          <p:cNvSpPr txBox="1">
            <a:spLocks noGrp="1" noChangeArrowheads="1"/>
          </p:cNvSpPr>
          <p:nvPr>
            <p:ph type="body"/>
          </p:nvPr>
        </p:nvSpPr>
        <p:spPr bwMode="auto">
          <a:xfrm>
            <a:off x="1032343" y="4623955"/>
            <a:ext cx="4602816" cy="3726295"/>
          </a:xfrm>
          <a:prstGeom prst="rect">
            <a:avLst/>
          </a:prstGeom>
          <a:noFill/>
          <a:ln>
            <a:round/>
            <a:headEnd/>
            <a:tailEnd/>
          </a:ln>
        </p:spPr>
        <p:txBody>
          <a:bodyPr wrap="none" anchor="ctr"/>
          <a:lstStyle/>
          <a:p>
            <a:endParaRPr lang="en-US"/>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Neepa Shah</a:t>
            </a:r>
          </a:p>
        </p:txBody>
      </p:sp>
      <p:sp>
        <p:nvSpPr>
          <p:cNvPr id="5" name="Header Placeholder 4"/>
          <p:cNvSpPr>
            <a:spLocks noGrp="1"/>
          </p:cNvSpPr>
          <p:nvPr>
            <p:ph type="hd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Unit 7: Searching and Sorting</a:t>
            </a:r>
          </a:p>
        </p:txBody>
      </p:sp>
    </p:spTree>
    <p:extLst>
      <p:ext uri="{BB962C8B-B14F-4D97-AF65-F5344CB8AC3E}">
        <p14:creationId xmlns:p14="http://schemas.microsoft.com/office/powerpoint/2010/main" val="2605452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2929" name="Text Box 1"/>
          <p:cNvSpPr txBox="1">
            <a:spLocks noChangeArrowheads="1"/>
          </p:cNvSpPr>
          <p:nvPr/>
        </p:nvSpPr>
        <p:spPr bwMode="auto">
          <a:xfrm>
            <a:off x="1158409" y="933739"/>
            <a:ext cx="4346481" cy="3364056"/>
          </a:xfrm>
          <a:prstGeom prst="rect">
            <a:avLst/>
          </a:prstGeom>
          <a:solidFill>
            <a:srgbClr val="FFFFFF"/>
          </a:solidFill>
          <a:ln w="9525">
            <a:solidFill>
              <a:srgbClr val="000000"/>
            </a:solidFill>
            <a:miter lim="800000"/>
            <a:headEnd/>
            <a:tailEnd/>
          </a:ln>
          <a:effectLst/>
        </p:spPr>
        <p:txBody>
          <a:bodyPr wrap="none" lIns="82058" tIns="41029" rIns="82058" bIns="41029"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52930" name="Rectangle 2"/>
          <p:cNvSpPr txBox="1">
            <a:spLocks noGrp="1" noChangeArrowheads="1"/>
          </p:cNvSpPr>
          <p:nvPr>
            <p:ph type="body"/>
          </p:nvPr>
        </p:nvSpPr>
        <p:spPr bwMode="auto">
          <a:xfrm>
            <a:off x="1032343" y="4623955"/>
            <a:ext cx="4602816" cy="3726295"/>
          </a:xfrm>
          <a:prstGeom prst="rect">
            <a:avLst/>
          </a:prstGeom>
          <a:noFill/>
          <a:ln>
            <a:round/>
            <a:headEnd/>
            <a:tailEnd/>
          </a:ln>
        </p:spPr>
        <p:txBody>
          <a:bodyPr wrap="none" anchor="ctr"/>
          <a:lstStyle/>
          <a:p>
            <a:endParaRPr lang="en-US"/>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Neepa Shah</a:t>
            </a:r>
          </a:p>
        </p:txBody>
      </p:sp>
      <p:sp>
        <p:nvSpPr>
          <p:cNvPr id="5" name="Header Placeholder 4"/>
          <p:cNvSpPr>
            <a:spLocks noGrp="1"/>
          </p:cNvSpPr>
          <p:nvPr>
            <p:ph type="hd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Unit 7: Searching and Sorting</a:t>
            </a:r>
          </a:p>
        </p:txBody>
      </p:sp>
    </p:spTree>
    <p:extLst>
      <p:ext uri="{BB962C8B-B14F-4D97-AF65-F5344CB8AC3E}">
        <p14:creationId xmlns:p14="http://schemas.microsoft.com/office/powerpoint/2010/main" val="1380615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3953" name="Text Box 1"/>
          <p:cNvSpPr txBox="1">
            <a:spLocks noChangeArrowheads="1"/>
          </p:cNvSpPr>
          <p:nvPr/>
        </p:nvSpPr>
        <p:spPr bwMode="auto">
          <a:xfrm>
            <a:off x="1158409" y="933739"/>
            <a:ext cx="4346481" cy="3364056"/>
          </a:xfrm>
          <a:prstGeom prst="rect">
            <a:avLst/>
          </a:prstGeom>
          <a:solidFill>
            <a:srgbClr val="FFFFFF"/>
          </a:solidFill>
          <a:ln w="9525">
            <a:solidFill>
              <a:srgbClr val="000000"/>
            </a:solidFill>
            <a:miter lim="800000"/>
            <a:headEnd/>
            <a:tailEnd/>
          </a:ln>
          <a:effectLst/>
        </p:spPr>
        <p:txBody>
          <a:bodyPr wrap="none" lIns="82058" tIns="41029" rIns="82058" bIns="41029"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53954" name="Rectangle 2"/>
          <p:cNvSpPr txBox="1">
            <a:spLocks noGrp="1" noChangeArrowheads="1"/>
          </p:cNvSpPr>
          <p:nvPr>
            <p:ph type="body"/>
          </p:nvPr>
        </p:nvSpPr>
        <p:spPr bwMode="auto">
          <a:xfrm>
            <a:off x="1032343" y="4623955"/>
            <a:ext cx="4602816" cy="3726295"/>
          </a:xfrm>
          <a:prstGeom prst="rect">
            <a:avLst/>
          </a:prstGeom>
          <a:noFill/>
          <a:ln>
            <a:round/>
            <a:headEnd/>
            <a:tailEnd/>
          </a:ln>
        </p:spPr>
        <p:txBody>
          <a:bodyPr wrap="none" anchor="ctr"/>
          <a:lstStyle/>
          <a:p>
            <a:endParaRPr lang="en-US"/>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Neepa Shah</a:t>
            </a:r>
          </a:p>
        </p:txBody>
      </p:sp>
      <p:sp>
        <p:nvSpPr>
          <p:cNvPr id="5" name="Header Placeholder 4"/>
          <p:cNvSpPr>
            <a:spLocks noGrp="1"/>
          </p:cNvSpPr>
          <p:nvPr>
            <p:ph type="hd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Unit 7: Searching and Sorting</a:t>
            </a:r>
          </a:p>
        </p:txBody>
      </p:sp>
    </p:spTree>
    <p:extLst>
      <p:ext uri="{BB962C8B-B14F-4D97-AF65-F5344CB8AC3E}">
        <p14:creationId xmlns:p14="http://schemas.microsoft.com/office/powerpoint/2010/main" val="40464005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4977" name="Text Box 1"/>
          <p:cNvSpPr txBox="1">
            <a:spLocks noChangeArrowheads="1"/>
          </p:cNvSpPr>
          <p:nvPr/>
        </p:nvSpPr>
        <p:spPr bwMode="auto">
          <a:xfrm>
            <a:off x="1158409" y="933739"/>
            <a:ext cx="4346481" cy="3364056"/>
          </a:xfrm>
          <a:prstGeom prst="rect">
            <a:avLst/>
          </a:prstGeom>
          <a:solidFill>
            <a:srgbClr val="FFFFFF"/>
          </a:solidFill>
          <a:ln w="9525">
            <a:solidFill>
              <a:srgbClr val="000000"/>
            </a:solidFill>
            <a:miter lim="800000"/>
            <a:headEnd/>
            <a:tailEnd/>
          </a:ln>
          <a:effectLst/>
        </p:spPr>
        <p:txBody>
          <a:bodyPr wrap="none" lIns="82058" tIns="41029" rIns="82058" bIns="41029"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54978" name="Rectangle 2"/>
          <p:cNvSpPr txBox="1">
            <a:spLocks noGrp="1" noChangeArrowheads="1"/>
          </p:cNvSpPr>
          <p:nvPr>
            <p:ph type="body"/>
          </p:nvPr>
        </p:nvSpPr>
        <p:spPr bwMode="auto">
          <a:xfrm>
            <a:off x="1032343" y="4623955"/>
            <a:ext cx="4602816" cy="3726295"/>
          </a:xfrm>
          <a:prstGeom prst="rect">
            <a:avLst/>
          </a:prstGeom>
          <a:noFill/>
          <a:ln>
            <a:round/>
            <a:headEnd/>
            <a:tailEnd/>
          </a:ln>
        </p:spPr>
        <p:txBody>
          <a:bodyPr wrap="none" anchor="ctr"/>
          <a:lstStyle/>
          <a:p>
            <a:endParaRPr lang="en-US"/>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Neepa Shah</a:t>
            </a:r>
          </a:p>
        </p:txBody>
      </p:sp>
      <p:sp>
        <p:nvSpPr>
          <p:cNvPr id="5" name="Header Placeholder 4"/>
          <p:cNvSpPr>
            <a:spLocks noGrp="1"/>
          </p:cNvSpPr>
          <p:nvPr>
            <p:ph type="hd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Unit 7: Searching and Sorting</a:t>
            </a:r>
          </a:p>
        </p:txBody>
      </p:sp>
    </p:spTree>
    <p:extLst>
      <p:ext uri="{BB962C8B-B14F-4D97-AF65-F5344CB8AC3E}">
        <p14:creationId xmlns:p14="http://schemas.microsoft.com/office/powerpoint/2010/main" val="34190229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01" name="Text Box 1"/>
          <p:cNvSpPr txBox="1">
            <a:spLocks noChangeArrowheads="1"/>
          </p:cNvSpPr>
          <p:nvPr/>
        </p:nvSpPr>
        <p:spPr bwMode="auto">
          <a:xfrm>
            <a:off x="1158409" y="933739"/>
            <a:ext cx="4346481" cy="3364056"/>
          </a:xfrm>
          <a:prstGeom prst="rect">
            <a:avLst/>
          </a:prstGeom>
          <a:solidFill>
            <a:srgbClr val="FFFFFF"/>
          </a:solidFill>
          <a:ln w="9525">
            <a:solidFill>
              <a:srgbClr val="000000"/>
            </a:solidFill>
            <a:miter lim="800000"/>
            <a:headEnd/>
            <a:tailEnd/>
          </a:ln>
          <a:effectLst/>
        </p:spPr>
        <p:txBody>
          <a:bodyPr wrap="none" lIns="82058" tIns="41029" rIns="82058" bIns="41029"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56002" name="Rectangle 2"/>
          <p:cNvSpPr txBox="1">
            <a:spLocks noGrp="1" noChangeArrowheads="1"/>
          </p:cNvSpPr>
          <p:nvPr>
            <p:ph type="body"/>
          </p:nvPr>
        </p:nvSpPr>
        <p:spPr bwMode="auto">
          <a:xfrm>
            <a:off x="1032343" y="4623955"/>
            <a:ext cx="4602816" cy="3726295"/>
          </a:xfrm>
          <a:prstGeom prst="rect">
            <a:avLst/>
          </a:prstGeom>
          <a:noFill/>
          <a:ln>
            <a:round/>
            <a:headEnd/>
            <a:tailEnd/>
          </a:ln>
        </p:spPr>
        <p:txBody>
          <a:bodyPr wrap="none" anchor="ctr"/>
          <a:lstStyle/>
          <a:p>
            <a:endParaRPr lang="en-US"/>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Neepa Shah</a:t>
            </a:r>
          </a:p>
        </p:txBody>
      </p:sp>
      <p:sp>
        <p:nvSpPr>
          <p:cNvPr id="5" name="Header Placeholder 4"/>
          <p:cNvSpPr>
            <a:spLocks noGrp="1"/>
          </p:cNvSpPr>
          <p:nvPr>
            <p:ph type="hd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Unit 7: Searching and Sorting</a:t>
            </a:r>
          </a:p>
        </p:txBody>
      </p:sp>
    </p:spTree>
    <p:extLst>
      <p:ext uri="{BB962C8B-B14F-4D97-AF65-F5344CB8AC3E}">
        <p14:creationId xmlns:p14="http://schemas.microsoft.com/office/powerpoint/2010/main" val="16481452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F947679C-CD81-46DF-A0E0-41FFCE769F0E}" type="datetime8">
              <a:rPr lang="zh-CN" altLang="en-US"/>
              <a:pPr/>
              <a:t>2024年11月12日12时30分</a:t>
            </a:fld>
            <a:endParaRPr lang="en-US" altLang="zh-CN"/>
          </a:p>
        </p:txBody>
      </p:sp>
      <p:sp>
        <p:nvSpPr>
          <p:cNvPr id="7" name="Rectangle 7"/>
          <p:cNvSpPr>
            <a:spLocks noGrp="1" noChangeArrowheads="1"/>
          </p:cNvSpPr>
          <p:nvPr>
            <p:ph type="sldNum" sz="quarter" idx="5"/>
          </p:nvPr>
        </p:nvSpPr>
        <p:spPr>
          <a:ln/>
        </p:spPr>
        <p:txBody>
          <a:bodyPr/>
          <a:lstStyle/>
          <a:p>
            <a:fld id="{CF12E856-1569-47C1-BAA2-60B544102229}" type="slidenum">
              <a:rPr lang="zh-CN" altLang="en-US"/>
              <a:pPr/>
              <a:t>127</a:t>
            </a:fld>
            <a:endParaRPr lang="en-US" altLang="zh-CN"/>
          </a:p>
        </p:txBody>
      </p:sp>
      <p:sp>
        <p:nvSpPr>
          <p:cNvPr id="2482178" name="Rectangle 2"/>
          <p:cNvSpPr>
            <a:spLocks noGrp="1" noRot="1" noChangeAspect="1" noChangeArrowheads="1" noTextEdit="1"/>
          </p:cNvSpPr>
          <p:nvPr>
            <p:ph type="sldImg"/>
          </p:nvPr>
        </p:nvSpPr>
        <p:spPr>
          <a:ln/>
        </p:spPr>
      </p:sp>
      <p:sp>
        <p:nvSpPr>
          <p:cNvPr id="2482179" name="Rectangle 3"/>
          <p:cNvSpPr>
            <a:spLocks noGrp="1" noChangeArrowheads="1"/>
          </p:cNvSpPr>
          <p:nvPr>
            <p:ph type="body" idx="1"/>
          </p:nvPr>
        </p:nvSpPr>
        <p:spPr/>
        <p:txBody>
          <a:bodyPr/>
          <a:lstStyle/>
          <a:p>
            <a:endParaRPr lang="en-US"/>
          </a:p>
        </p:txBody>
      </p:sp>
      <p:sp>
        <p:nvSpPr>
          <p:cNvPr id="6" name="Footer Placeholder 5"/>
          <p:cNvSpPr>
            <a:spLocks noGrp="1"/>
          </p:cNvSpPr>
          <p:nvPr>
            <p:ph type="ftr" sz="quarter" idx="10"/>
          </p:nvPr>
        </p:nvSpPr>
        <p:spPr/>
        <p:txBody>
          <a:bodyPr/>
          <a:lstStyle/>
          <a:p>
            <a:r>
              <a:rPr lang="en-US"/>
              <a:t>Neepa Shah</a:t>
            </a:r>
          </a:p>
        </p:txBody>
      </p:sp>
      <p:sp>
        <p:nvSpPr>
          <p:cNvPr id="8" name="Header Placeholder 7"/>
          <p:cNvSpPr>
            <a:spLocks noGrp="1"/>
          </p:cNvSpPr>
          <p:nvPr>
            <p:ph type="hdr" sz="quarter" idx="11"/>
          </p:nvPr>
        </p:nvSpPr>
        <p:spPr/>
        <p:txBody>
          <a:bodyPr/>
          <a:lstStyle/>
          <a:p>
            <a:r>
              <a:rPr lang="en-US"/>
              <a:t>Unit 7: Searching and Sorting</a:t>
            </a:r>
          </a:p>
        </p:txBody>
      </p:sp>
    </p:spTree>
    <p:extLst>
      <p:ext uri="{BB962C8B-B14F-4D97-AF65-F5344CB8AC3E}">
        <p14:creationId xmlns:p14="http://schemas.microsoft.com/office/powerpoint/2010/main" val="27013348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14E1F0-55F0-4646-A377-330880F791A3}" type="slidenum">
              <a:rPr lang="en-US"/>
              <a:pPr/>
              <a:t>128</a:t>
            </a:fld>
            <a:endParaRPr 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a:t>Neepa Shah</a:t>
            </a:r>
          </a:p>
        </p:txBody>
      </p:sp>
      <p:sp>
        <p:nvSpPr>
          <p:cNvPr id="6" name="Header Placeholder 5"/>
          <p:cNvSpPr>
            <a:spLocks noGrp="1"/>
          </p:cNvSpPr>
          <p:nvPr>
            <p:ph type="hdr" sz="quarter" idx="11"/>
          </p:nvPr>
        </p:nvSpPr>
        <p:spPr/>
        <p:txBody>
          <a:bodyPr/>
          <a:lstStyle/>
          <a:p>
            <a:r>
              <a:rPr lang="en-US"/>
              <a:t>Unit 7: Searching and Sorting</a:t>
            </a:r>
          </a:p>
        </p:txBody>
      </p:sp>
    </p:spTree>
    <p:extLst>
      <p:ext uri="{BB962C8B-B14F-4D97-AF65-F5344CB8AC3E}">
        <p14:creationId xmlns:p14="http://schemas.microsoft.com/office/powerpoint/2010/main" val="1904651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D96B5B-3BEF-4206-884B-532F72A40384}" type="slidenum">
              <a:rPr lang="en-US"/>
              <a:pPr/>
              <a:t>130</a:t>
            </a:fld>
            <a:endParaRPr 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xfrm>
            <a:off x="913805" y="4343704"/>
            <a:ext cx="5030391" cy="4113892"/>
          </a:xfrm>
        </p:spPr>
        <p:txBody>
          <a:bodyPr/>
          <a:lstStyle/>
          <a:p>
            <a:endParaRPr lang="en-US"/>
          </a:p>
        </p:txBody>
      </p:sp>
      <p:sp>
        <p:nvSpPr>
          <p:cNvPr id="5" name="Footer Placeholder 4"/>
          <p:cNvSpPr>
            <a:spLocks noGrp="1"/>
          </p:cNvSpPr>
          <p:nvPr>
            <p:ph type="ftr" sz="quarter" idx="10"/>
          </p:nvPr>
        </p:nvSpPr>
        <p:spPr/>
        <p:txBody>
          <a:bodyPr/>
          <a:lstStyle/>
          <a:p>
            <a:r>
              <a:rPr lang="en-US"/>
              <a:t>Neepa Shah</a:t>
            </a:r>
          </a:p>
        </p:txBody>
      </p:sp>
      <p:sp>
        <p:nvSpPr>
          <p:cNvPr id="6" name="Header Placeholder 5"/>
          <p:cNvSpPr>
            <a:spLocks noGrp="1"/>
          </p:cNvSpPr>
          <p:nvPr>
            <p:ph type="hdr" sz="quarter" idx="11"/>
          </p:nvPr>
        </p:nvSpPr>
        <p:spPr/>
        <p:txBody>
          <a:bodyPr/>
          <a:lstStyle/>
          <a:p>
            <a:r>
              <a:rPr lang="en-US"/>
              <a:t>Unit 7: Searching and Sorting</a:t>
            </a:r>
          </a:p>
        </p:txBody>
      </p:sp>
    </p:spTree>
    <p:extLst>
      <p:ext uri="{BB962C8B-B14F-4D97-AF65-F5344CB8AC3E}">
        <p14:creationId xmlns:p14="http://schemas.microsoft.com/office/powerpoint/2010/main" val="12881896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E9BB16-29D3-4185-B1AC-8E2C9EDB6633}" type="slidenum">
              <a:rPr lang="en-US"/>
              <a:pPr/>
              <a:t>143</a:t>
            </a:fld>
            <a:endParaRPr 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xfrm>
            <a:off x="913805" y="4343704"/>
            <a:ext cx="5030391" cy="4113892"/>
          </a:xfrm>
        </p:spPr>
        <p:txBody>
          <a:bodyPr/>
          <a:lstStyle/>
          <a:p>
            <a:endParaRPr lang="en-US"/>
          </a:p>
        </p:txBody>
      </p:sp>
      <p:sp>
        <p:nvSpPr>
          <p:cNvPr id="5" name="Footer Placeholder 4"/>
          <p:cNvSpPr>
            <a:spLocks noGrp="1"/>
          </p:cNvSpPr>
          <p:nvPr>
            <p:ph type="ftr" sz="quarter" idx="10"/>
          </p:nvPr>
        </p:nvSpPr>
        <p:spPr/>
        <p:txBody>
          <a:bodyPr/>
          <a:lstStyle/>
          <a:p>
            <a:r>
              <a:rPr lang="en-US"/>
              <a:t>Neepa Shah</a:t>
            </a:r>
          </a:p>
        </p:txBody>
      </p:sp>
      <p:sp>
        <p:nvSpPr>
          <p:cNvPr id="6" name="Header Placeholder 5"/>
          <p:cNvSpPr>
            <a:spLocks noGrp="1"/>
          </p:cNvSpPr>
          <p:nvPr>
            <p:ph type="hdr" sz="quarter" idx="11"/>
          </p:nvPr>
        </p:nvSpPr>
        <p:spPr/>
        <p:txBody>
          <a:bodyPr/>
          <a:lstStyle/>
          <a:p>
            <a:r>
              <a:rPr lang="en-US"/>
              <a:t>Unit 7: Searching and Sorting</a:t>
            </a:r>
          </a:p>
        </p:txBody>
      </p:sp>
    </p:spTree>
    <p:extLst>
      <p:ext uri="{BB962C8B-B14F-4D97-AF65-F5344CB8AC3E}">
        <p14:creationId xmlns:p14="http://schemas.microsoft.com/office/powerpoint/2010/main" val="207863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https://www.youtube.com/watch?v=ORjObvjWTAc</a:t>
            </a:r>
          </a:p>
        </p:txBody>
      </p:sp>
      <p:sp>
        <p:nvSpPr>
          <p:cNvPr id="4" name="Header Placeholder 3"/>
          <p:cNvSpPr>
            <a:spLocks noGrp="1"/>
          </p:cNvSpPr>
          <p:nvPr>
            <p:ph type="hdr" sz="quarter"/>
          </p:nvPr>
        </p:nvSpPr>
        <p:spPr/>
        <p:txBody>
          <a:bodyPr/>
          <a:lstStyle/>
          <a:p>
            <a:r>
              <a:rPr lang="en-US"/>
              <a:t>Unit 7: Searching and Sorting</a:t>
            </a:r>
            <a:endParaRPr lang="en-IN"/>
          </a:p>
        </p:txBody>
      </p:sp>
      <p:sp>
        <p:nvSpPr>
          <p:cNvPr id="5" name="Footer Placeholder 4"/>
          <p:cNvSpPr>
            <a:spLocks noGrp="1"/>
          </p:cNvSpPr>
          <p:nvPr>
            <p:ph type="ftr" sz="quarter" idx="4"/>
          </p:nvPr>
        </p:nvSpPr>
        <p:spPr/>
        <p:txBody>
          <a:bodyPr/>
          <a:lstStyle/>
          <a:p>
            <a:r>
              <a:rPr lang="en-IN"/>
              <a:t>Dr. Neepa Shah</a:t>
            </a:r>
          </a:p>
        </p:txBody>
      </p:sp>
      <p:sp>
        <p:nvSpPr>
          <p:cNvPr id="6" name="Slide Number Placeholder 5"/>
          <p:cNvSpPr>
            <a:spLocks noGrp="1"/>
          </p:cNvSpPr>
          <p:nvPr>
            <p:ph type="sldNum" sz="quarter" idx="5"/>
          </p:nvPr>
        </p:nvSpPr>
        <p:spPr/>
        <p:txBody>
          <a:bodyPr/>
          <a:lstStyle/>
          <a:p>
            <a:fld id="{4D4967DF-700B-4575-8473-A0B41366DF80}" type="slidenum">
              <a:rPr lang="en-IN" smtClean="0"/>
              <a:t>16</a:t>
            </a:fld>
            <a:endParaRPr lang="en-IN"/>
          </a:p>
        </p:txBody>
      </p:sp>
    </p:spTree>
    <p:extLst>
      <p:ext uri="{BB962C8B-B14F-4D97-AF65-F5344CB8AC3E}">
        <p14:creationId xmlns:p14="http://schemas.microsoft.com/office/powerpoint/2010/main" val="15505166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784D2D-0F51-4E06-AFA5-A70EADF63690}" type="slidenum">
              <a:rPr lang="en-US"/>
              <a:pPr/>
              <a:t>146</a:t>
            </a:fld>
            <a:endParaRPr lang="en-US"/>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a:t>Neepa Shah</a:t>
            </a:r>
          </a:p>
        </p:txBody>
      </p:sp>
      <p:sp>
        <p:nvSpPr>
          <p:cNvPr id="6" name="Header Placeholder 5"/>
          <p:cNvSpPr>
            <a:spLocks noGrp="1"/>
          </p:cNvSpPr>
          <p:nvPr>
            <p:ph type="hdr" sz="quarter" idx="11"/>
          </p:nvPr>
        </p:nvSpPr>
        <p:spPr/>
        <p:txBody>
          <a:bodyPr/>
          <a:lstStyle/>
          <a:p>
            <a:r>
              <a:rPr lang="en-US"/>
              <a:t>Unit 7: Searching and Sorting</a:t>
            </a:r>
          </a:p>
        </p:txBody>
      </p:sp>
    </p:spTree>
    <p:extLst>
      <p:ext uri="{BB962C8B-B14F-4D97-AF65-F5344CB8AC3E}">
        <p14:creationId xmlns:p14="http://schemas.microsoft.com/office/powerpoint/2010/main" val="42770584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12ED59-6398-4A8F-BB6E-401FDD175D34}" type="slidenum">
              <a:rPr lang="en-US"/>
              <a:pPr/>
              <a:t>147</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a:t>Neepa Shah</a:t>
            </a:r>
          </a:p>
        </p:txBody>
      </p:sp>
      <p:sp>
        <p:nvSpPr>
          <p:cNvPr id="6" name="Header Placeholder 5"/>
          <p:cNvSpPr>
            <a:spLocks noGrp="1"/>
          </p:cNvSpPr>
          <p:nvPr>
            <p:ph type="hdr" sz="quarter" idx="11"/>
          </p:nvPr>
        </p:nvSpPr>
        <p:spPr/>
        <p:txBody>
          <a:bodyPr/>
          <a:lstStyle/>
          <a:p>
            <a:r>
              <a:rPr lang="en-US"/>
              <a:t>Unit 7: Searching and Sorting</a:t>
            </a:r>
          </a:p>
        </p:txBody>
      </p:sp>
    </p:spTree>
    <p:extLst>
      <p:ext uri="{BB962C8B-B14F-4D97-AF65-F5344CB8AC3E}">
        <p14:creationId xmlns:p14="http://schemas.microsoft.com/office/powerpoint/2010/main" val="21609534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990801-24B3-4E4A-82AF-792E402376B3}" type="slidenum">
              <a:rPr lang="en-US" smtClean="0"/>
              <a:pPr/>
              <a:t>149</a:t>
            </a:fld>
            <a:endParaRPr lang="en-US"/>
          </a:p>
        </p:txBody>
      </p:sp>
      <p:sp>
        <p:nvSpPr>
          <p:cNvPr id="5" name="Footer Placeholder 4"/>
          <p:cNvSpPr>
            <a:spLocks noGrp="1"/>
          </p:cNvSpPr>
          <p:nvPr>
            <p:ph type="ftr" sz="quarter" idx="11"/>
          </p:nvPr>
        </p:nvSpPr>
        <p:spPr/>
        <p:txBody>
          <a:bodyPr/>
          <a:lstStyle/>
          <a:p>
            <a:r>
              <a:rPr lang="en-US"/>
              <a:t>Neepa Shah</a:t>
            </a:r>
          </a:p>
        </p:txBody>
      </p:sp>
      <p:sp>
        <p:nvSpPr>
          <p:cNvPr id="6" name="Header Placeholder 5"/>
          <p:cNvSpPr>
            <a:spLocks noGrp="1"/>
          </p:cNvSpPr>
          <p:nvPr>
            <p:ph type="hdr" sz="quarter" idx="12"/>
          </p:nvPr>
        </p:nvSpPr>
        <p:spPr/>
        <p:txBody>
          <a:bodyPr/>
          <a:lstStyle/>
          <a:p>
            <a:r>
              <a:rPr lang="en-US"/>
              <a:t>Unit 7: Searching and Sorting</a:t>
            </a:r>
          </a:p>
        </p:txBody>
      </p:sp>
    </p:spTree>
    <p:extLst>
      <p:ext uri="{BB962C8B-B14F-4D97-AF65-F5344CB8AC3E}">
        <p14:creationId xmlns:p14="http://schemas.microsoft.com/office/powerpoint/2010/main" val="32828078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algn="just"/>
            <a:r>
              <a:rPr lang="en-US" altLang="en-US" dirty="0"/>
              <a:t>Divide: If S has at least two elements (nothing needs to be done if S has zero or one elements), remove all the elements from S and put them into two sequences, S</a:t>
            </a:r>
            <a:r>
              <a:rPr lang="en-US" altLang="en-US" baseline="-25000" dirty="0"/>
              <a:t>1</a:t>
            </a:r>
            <a:r>
              <a:rPr lang="en-US" altLang="en-US" dirty="0"/>
              <a:t> and S</a:t>
            </a:r>
            <a:r>
              <a:rPr lang="en-US" altLang="en-US" baseline="-25000" dirty="0"/>
              <a:t>2</a:t>
            </a:r>
            <a:r>
              <a:rPr lang="en-US" altLang="en-US" dirty="0"/>
              <a:t>, each containing about half of the elements of S. (i.e. S</a:t>
            </a:r>
            <a:r>
              <a:rPr lang="en-US" altLang="en-US" baseline="-25000" dirty="0"/>
              <a:t>1</a:t>
            </a:r>
            <a:r>
              <a:rPr lang="en-US" altLang="en-US" dirty="0"/>
              <a:t> contains the first </a:t>
            </a:r>
            <a:r>
              <a:rPr lang="en-US" altLang="en-US" dirty="0">
                <a:sym typeface="Symbol" pitchFamily="18" charset="2"/>
              </a:rPr>
              <a:t></a:t>
            </a:r>
            <a:r>
              <a:rPr lang="en-US" altLang="en-US" dirty="0"/>
              <a:t>n/2</a:t>
            </a:r>
            <a:r>
              <a:rPr lang="en-US" altLang="en-US" dirty="0">
                <a:sym typeface="Symbol" pitchFamily="18" charset="2"/>
              </a:rPr>
              <a:t> </a:t>
            </a:r>
            <a:r>
              <a:rPr lang="en-US" altLang="en-US" dirty="0"/>
              <a:t>elements and S</a:t>
            </a:r>
            <a:r>
              <a:rPr lang="en-US" altLang="en-US" baseline="-25000" dirty="0"/>
              <a:t>2</a:t>
            </a:r>
            <a:r>
              <a:rPr lang="en-US" altLang="en-US" dirty="0"/>
              <a:t> contains the remaining </a:t>
            </a:r>
            <a:r>
              <a:rPr lang="en-US" altLang="en-US" dirty="0">
                <a:sym typeface="Symbol" pitchFamily="18" charset="2"/>
              </a:rPr>
              <a:t></a:t>
            </a:r>
            <a:r>
              <a:rPr lang="en-US" altLang="en-US" dirty="0"/>
              <a:t>n/2</a:t>
            </a:r>
            <a:r>
              <a:rPr lang="en-US" altLang="en-US" dirty="0">
                <a:sym typeface="Symbol" pitchFamily="18" charset="2"/>
              </a:rPr>
              <a:t></a:t>
            </a:r>
            <a:r>
              <a:rPr lang="en-US" altLang="en-US" dirty="0"/>
              <a:t> elements.</a:t>
            </a:r>
          </a:p>
          <a:p>
            <a:pPr algn="just"/>
            <a:endParaRPr lang="en-US" dirty="0"/>
          </a:p>
          <a:p>
            <a:pPr marL="669610" lvl="1" indent="-254884">
              <a:lnSpc>
                <a:spcPct val="102000"/>
              </a:lnSpc>
              <a:spcBef>
                <a:spcPts val="635"/>
              </a:spcBef>
              <a:spcAft>
                <a:spcPct val="0"/>
              </a:spcAft>
              <a:buSzPct val="100000"/>
              <a:buBlip>
                <a:blip r:embed="rId3"/>
              </a:buBlip>
              <a:tabLst>
                <a:tab pos="669610" algn="l"/>
                <a:tab pos="1084336" algn="l"/>
                <a:tab pos="1499063" algn="l"/>
                <a:tab pos="1913789" algn="l"/>
                <a:tab pos="2328515" algn="l"/>
                <a:tab pos="2743241" algn="l"/>
                <a:tab pos="3157967" algn="l"/>
                <a:tab pos="3572693" algn="l"/>
                <a:tab pos="3987419" algn="l"/>
                <a:tab pos="4402145" algn="l"/>
                <a:tab pos="4816872" algn="l"/>
                <a:tab pos="5231598" algn="l"/>
                <a:tab pos="5646324" algn="l"/>
                <a:tab pos="6061050" algn="l"/>
                <a:tab pos="6475776" algn="l"/>
                <a:tab pos="6890502" algn="l"/>
                <a:tab pos="7305228" algn="l"/>
                <a:tab pos="7719954" algn="l"/>
                <a:tab pos="8134680" algn="l"/>
                <a:tab pos="8549407" algn="l"/>
                <a:tab pos="8964133" algn="l"/>
              </a:tabLst>
            </a:pPr>
            <a:r>
              <a:rPr lang="en-GB" sz="2200" dirty="0">
                <a:effectLst>
                  <a:outerShdw blurRad="38100" dist="38100" dir="2700000" algn="tl">
                    <a:srgbClr val="C0C0C0"/>
                  </a:outerShdw>
                </a:effectLst>
                <a:latin typeface="Verdana" pitchFamily="32" charset="0"/>
              </a:rPr>
              <a:t>Partition the</a:t>
            </a:r>
            <a:r>
              <a:rPr lang="en-GB" sz="2200" dirty="0">
                <a:solidFill>
                  <a:srgbClr val="FF0033"/>
                </a:solidFill>
                <a:effectLst>
                  <a:outerShdw blurRad="38100" dist="38100" dir="2700000" algn="tl">
                    <a:srgbClr val="C0C0C0"/>
                  </a:outerShdw>
                </a:effectLst>
                <a:latin typeface="Verdana" pitchFamily="32" charset="0"/>
              </a:rPr>
              <a:t> n &gt; 1 </a:t>
            </a:r>
            <a:r>
              <a:rPr lang="en-GB" sz="2200" dirty="0">
                <a:effectLst>
                  <a:outerShdw blurRad="38100" dist="38100" dir="2700000" algn="tl">
                    <a:srgbClr val="C0C0C0"/>
                  </a:outerShdw>
                </a:effectLst>
                <a:latin typeface="Verdana" pitchFamily="32" charset="0"/>
              </a:rPr>
              <a:t>elements into two smaller instances.</a:t>
            </a:r>
          </a:p>
          <a:p>
            <a:pPr marL="669610" lvl="1" indent="-254884">
              <a:lnSpc>
                <a:spcPct val="152000"/>
              </a:lnSpc>
              <a:spcBef>
                <a:spcPts val="635"/>
              </a:spcBef>
              <a:spcAft>
                <a:spcPct val="0"/>
              </a:spcAft>
              <a:buSzPct val="100000"/>
              <a:buBlip>
                <a:blip r:embed="rId3"/>
              </a:buBlip>
              <a:tabLst>
                <a:tab pos="669610" algn="l"/>
                <a:tab pos="1084336" algn="l"/>
                <a:tab pos="1499063" algn="l"/>
                <a:tab pos="1913789" algn="l"/>
                <a:tab pos="2328515" algn="l"/>
                <a:tab pos="2743241" algn="l"/>
                <a:tab pos="3157967" algn="l"/>
                <a:tab pos="3572693" algn="l"/>
                <a:tab pos="3987419" algn="l"/>
                <a:tab pos="4402145" algn="l"/>
                <a:tab pos="4816872" algn="l"/>
                <a:tab pos="5231598" algn="l"/>
                <a:tab pos="5646324" algn="l"/>
                <a:tab pos="6061050" algn="l"/>
                <a:tab pos="6475776" algn="l"/>
                <a:tab pos="6890502" algn="l"/>
                <a:tab pos="7305228" algn="l"/>
                <a:tab pos="7719954" algn="l"/>
                <a:tab pos="8134680" algn="l"/>
                <a:tab pos="8549407" algn="l"/>
                <a:tab pos="8964133" algn="l"/>
              </a:tabLst>
            </a:pPr>
            <a:r>
              <a:rPr lang="en-GB" sz="2200" dirty="0">
                <a:effectLst>
                  <a:outerShdw blurRad="38100" dist="38100" dir="2700000" algn="tl">
                    <a:srgbClr val="C0C0C0"/>
                  </a:outerShdw>
                </a:effectLst>
                <a:latin typeface="Verdana" pitchFamily="32" charset="0"/>
              </a:rPr>
              <a:t>First </a:t>
            </a:r>
            <a:r>
              <a:rPr lang="en-GB" sz="2200" dirty="0">
                <a:solidFill>
                  <a:srgbClr val="FF0033"/>
                </a:solidFill>
                <a:effectLst>
                  <a:outerShdw blurRad="38100" dist="38100" dir="2700000" algn="tl">
                    <a:srgbClr val="C0C0C0"/>
                  </a:outerShdw>
                </a:effectLst>
                <a:latin typeface="Verdana" pitchFamily="32" charset="0"/>
              </a:rPr>
              <a:t>ceil(n/2) </a:t>
            </a:r>
            <a:r>
              <a:rPr lang="en-GB" sz="2200" dirty="0">
                <a:effectLst>
                  <a:outerShdw blurRad="38100" dist="38100" dir="2700000" algn="tl">
                    <a:srgbClr val="C0C0C0"/>
                  </a:outerShdw>
                </a:effectLst>
                <a:latin typeface="Verdana" pitchFamily="32" charset="0"/>
              </a:rPr>
              <a:t>elements define one of the smaller instances; remaining </a:t>
            </a:r>
            <a:r>
              <a:rPr lang="en-GB" sz="2200" dirty="0">
                <a:solidFill>
                  <a:srgbClr val="FF0033"/>
                </a:solidFill>
                <a:effectLst>
                  <a:outerShdw blurRad="38100" dist="38100" dir="2700000" algn="tl">
                    <a:srgbClr val="C0C0C0"/>
                  </a:outerShdw>
                </a:effectLst>
                <a:latin typeface="Verdana" pitchFamily="32" charset="0"/>
              </a:rPr>
              <a:t>floor(n/2) </a:t>
            </a:r>
            <a:r>
              <a:rPr lang="en-GB" sz="2200" dirty="0">
                <a:effectLst>
                  <a:outerShdw blurRad="38100" dist="38100" dir="2700000" algn="tl">
                    <a:srgbClr val="C0C0C0"/>
                  </a:outerShdw>
                </a:effectLst>
                <a:latin typeface="Verdana" pitchFamily="32" charset="0"/>
              </a:rPr>
              <a:t>elements define the second smaller instance.</a:t>
            </a:r>
          </a:p>
          <a:p>
            <a:pPr marL="669610" lvl="1" indent="-254884">
              <a:lnSpc>
                <a:spcPct val="152000"/>
              </a:lnSpc>
              <a:spcBef>
                <a:spcPts val="635"/>
              </a:spcBef>
              <a:spcAft>
                <a:spcPct val="0"/>
              </a:spcAft>
              <a:buSzPct val="100000"/>
              <a:buBlip>
                <a:blip r:embed="rId3"/>
              </a:buBlip>
              <a:tabLst>
                <a:tab pos="669610" algn="l"/>
                <a:tab pos="1084336" algn="l"/>
                <a:tab pos="1499063" algn="l"/>
                <a:tab pos="1913789" algn="l"/>
                <a:tab pos="2328515" algn="l"/>
                <a:tab pos="2743241" algn="l"/>
                <a:tab pos="3157967" algn="l"/>
                <a:tab pos="3572693" algn="l"/>
                <a:tab pos="3987419" algn="l"/>
                <a:tab pos="4402145" algn="l"/>
                <a:tab pos="4816872" algn="l"/>
                <a:tab pos="5231598" algn="l"/>
                <a:tab pos="5646324" algn="l"/>
                <a:tab pos="6061050" algn="l"/>
                <a:tab pos="6475776" algn="l"/>
                <a:tab pos="6890502" algn="l"/>
                <a:tab pos="7305228" algn="l"/>
                <a:tab pos="7719954" algn="l"/>
                <a:tab pos="8134680" algn="l"/>
                <a:tab pos="8549407" algn="l"/>
                <a:tab pos="8964133" algn="l"/>
              </a:tabLst>
            </a:pPr>
            <a:r>
              <a:rPr lang="en-GB" sz="2200" dirty="0">
                <a:effectLst>
                  <a:outerShdw blurRad="38100" dist="38100" dir="2700000" algn="tl">
                    <a:srgbClr val="C0C0C0"/>
                  </a:outerShdw>
                </a:effectLst>
                <a:latin typeface="Verdana" pitchFamily="32" charset="0"/>
              </a:rPr>
              <a:t>Each of the two smaller instances is sorted recursively.</a:t>
            </a:r>
          </a:p>
          <a:p>
            <a:pPr marL="669610" lvl="1" indent="-254884">
              <a:lnSpc>
                <a:spcPct val="152000"/>
              </a:lnSpc>
              <a:spcBef>
                <a:spcPts val="635"/>
              </a:spcBef>
              <a:spcAft>
                <a:spcPct val="0"/>
              </a:spcAft>
              <a:buSzPct val="100000"/>
              <a:buBlip>
                <a:blip r:embed="rId3"/>
              </a:buBlip>
              <a:tabLst>
                <a:tab pos="669610" algn="l"/>
                <a:tab pos="1084336" algn="l"/>
                <a:tab pos="1499063" algn="l"/>
                <a:tab pos="1913789" algn="l"/>
                <a:tab pos="2328515" algn="l"/>
                <a:tab pos="2743241" algn="l"/>
                <a:tab pos="3157967" algn="l"/>
                <a:tab pos="3572693" algn="l"/>
                <a:tab pos="3987419" algn="l"/>
                <a:tab pos="4402145" algn="l"/>
                <a:tab pos="4816872" algn="l"/>
                <a:tab pos="5231598" algn="l"/>
                <a:tab pos="5646324" algn="l"/>
                <a:tab pos="6061050" algn="l"/>
                <a:tab pos="6475776" algn="l"/>
                <a:tab pos="6890502" algn="l"/>
                <a:tab pos="7305228" algn="l"/>
                <a:tab pos="7719954" algn="l"/>
                <a:tab pos="8134680" algn="l"/>
                <a:tab pos="8549407" algn="l"/>
                <a:tab pos="8964133" algn="l"/>
              </a:tabLst>
            </a:pPr>
            <a:r>
              <a:rPr lang="en-GB" sz="2200" dirty="0">
                <a:effectLst>
                  <a:outerShdw blurRad="38100" dist="38100" dir="2700000" algn="tl">
                    <a:srgbClr val="C0C0C0"/>
                  </a:outerShdw>
                </a:effectLst>
                <a:latin typeface="Verdana" pitchFamily="32" charset="0"/>
              </a:rPr>
              <a:t>The sorted smaller instances are combined using a process called </a:t>
            </a:r>
            <a:r>
              <a:rPr lang="en-GB" sz="2200" dirty="0">
                <a:solidFill>
                  <a:srgbClr val="000099"/>
                </a:solidFill>
                <a:effectLst>
                  <a:outerShdw blurRad="38100" dist="38100" dir="2700000" algn="tl">
                    <a:srgbClr val="C0C0C0"/>
                  </a:outerShdw>
                </a:effectLst>
                <a:latin typeface="Verdana" pitchFamily="32" charset="0"/>
              </a:rPr>
              <a:t>merge</a:t>
            </a:r>
            <a:r>
              <a:rPr lang="en-GB" sz="2200" dirty="0">
                <a:effectLst>
                  <a:outerShdw blurRad="38100" dist="38100" dir="2700000" algn="tl">
                    <a:srgbClr val="C0C0C0"/>
                  </a:outerShdw>
                </a:effectLst>
                <a:latin typeface="Verdana" pitchFamily="32" charset="0"/>
              </a:rPr>
              <a:t>.</a:t>
            </a:r>
          </a:p>
          <a:p>
            <a:pPr marL="669610" lvl="1" indent="-254884">
              <a:lnSpc>
                <a:spcPct val="152000"/>
              </a:lnSpc>
              <a:spcBef>
                <a:spcPts val="635"/>
              </a:spcBef>
              <a:spcAft>
                <a:spcPct val="0"/>
              </a:spcAft>
              <a:buSzPct val="100000"/>
              <a:buBlip>
                <a:blip r:embed="rId3"/>
              </a:buBlip>
              <a:tabLst>
                <a:tab pos="669610" algn="l"/>
                <a:tab pos="1084336" algn="l"/>
                <a:tab pos="1499063" algn="l"/>
                <a:tab pos="1913789" algn="l"/>
                <a:tab pos="2328515" algn="l"/>
                <a:tab pos="2743241" algn="l"/>
                <a:tab pos="3157967" algn="l"/>
                <a:tab pos="3572693" algn="l"/>
                <a:tab pos="3987419" algn="l"/>
                <a:tab pos="4402145" algn="l"/>
                <a:tab pos="4816872" algn="l"/>
                <a:tab pos="5231598" algn="l"/>
                <a:tab pos="5646324" algn="l"/>
                <a:tab pos="6061050" algn="l"/>
                <a:tab pos="6475776" algn="l"/>
                <a:tab pos="6890502" algn="l"/>
                <a:tab pos="7305228" algn="l"/>
                <a:tab pos="7719954" algn="l"/>
                <a:tab pos="8134680" algn="l"/>
                <a:tab pos="8549407" algn="l"/>
                <a:tab pos="8964133" algn="l"/>
              </a:tabLst>
            </a:pPr>
            <a:r>
              <a:rPr lang="en-GB" sz="2200" dirty="0">
                <a:effectLst>
                  <a:outerShdw blurRad="38100" dist="38100" dir="2700000" algn="tl">
                    <a:srgbClr val="C0C0C0"/>
                  </a:outerShdw>
                </a:effectLst>
                <a:latin typeface="Verdana" pitchFamily="32" charset="0"/>
              </a:rPr>
              <a:t>Usually implemented non-recursively.</a:t>
            </a:r>
          </a:p>
          <a:p>
            <a:pPr algn="just"/>
            <a:endParaRPr lang="en-US" dirty="0"/>
          </a:p>
        </p:txBody>
      </p:sp>
      <p:sp>
        <p:nvSpPr>
          <p:cNvPr id="4" name="Slide Number Placeholder 3"/>
          <p:cNvSpPr>
            <a:spLocks noGrp="1"/>
          </p:cNvSpPr>
          <p:nvPr>
            <p:ph type="sldNum" sz="quarter" idx="10"/>
          </p:nvPr>
        </p:nvSpPr>
        <p:spPr/>
        <p:txBody>
          <a:bodyPr/>
          <a:lstStyle/>
          <a:p>
            <a:fld id="{CE990801-24B3-4E4A-82AF-792E402376B3}" type="slidenum">
              <a:rPr lang="en-US" smtClean="0"/>
              <a:pPr/>
              <a:t>150</a:t>
            </a:fld>
            <a:endParaRPr lang="en-US"/>
          </a:p>
        </p:txBody>
      </p:sp>
      <p:sp>
        <p:nvSpPr>
          <p:cNvPr id="5" name="Footer Placeholder 4"/>
          <p:cNvSpPr>
            <a:spLocks noGrp="1"/>
          </p:cNvSpPr>
          <p:nvPr>
            <p:ph type="ftr" sz="quarter" idx="11"/>
          </p:nvPr>
        </p:nvSpPr>
        <p:spPr/>
        <p:txBody>
          <a:bodyPr/>
          <a:lstStyle/>
          <a:p>
            <a:r>
              <a:rPr lang="en-US"/>
              <a:t>Neepa Shah</a:t>
            </a:r>
          </a:p>
        </p:txBody>
      </p:sp>
      <p:sp>
        <p:nvSpPr>
          <p:cNvPr id="6" name="Header Placeholder 5"/>
          <p:cNvSpPr>
            <a:spLocks noGrp="1"/>
          </p:cNvSpPr>
          <p:nvPr>
            <p:ph type="hdr" sz="quarter" idx="12"/>
          </p:nvPr>
        </p:nvSpPr>
        <p:spPr/>
        <p:txBody>
          <a:bodyPr/>
          <a:lstStyle/>
          <a:p>
            <a:r>
              <a:rPr lang="en-US"/>
              <a:t>Unit 7: Searching and Sorting</a:t>
            </a:r>
          </a:p>
        </p:txBody>
      </p:sp>
    </p:spTree>
    <p:extLst>
      <p:ext uri="{BB962C8B-B14F-4D97-AF65-F5344CB8AC3E}">
        <p14:creationId xmlns:p14="http://schemas.microsoft.com/office/powerpoint/2010/main" val="2911778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1969" name="Text Box 1"/>
          <p:cNvSpPr txBox="1">
            <a:spLocks noChangeArrowheads="1"/>
          </p:cNvSpPr>
          <p:nvPr/>
        </p:nvSpPr>
        <p:spPr bwMode="auto">
          <a:xfrm>
            <a:off x="1158409" y="933739"/>
            <a:ext cx="4347882" cy="3364056"/>
          </a:xfrm>
          <a:prstGeom prst="rect">
            <a:avLst/>
          </a:prstGeom>
          <a:solidFill>
            <a:srgbClr val="FFFFFF"/>
          </a:solidFill>
          <a:ln w="9360">
            <a:solidFill>
              <a:srgbClr val="000000"/>
            </a:solidFill>
            <a:miter lim="800000"/>
            <a:headEnd/>
            <a:tailEnd/>
          </a:ln>
          <a:effectLst/>
        </p:spPr>
        <p:txBody>
          <a:bodyPr wrap="none" lIns="82058" tIns="41029" rIns="82058" bIns="41029" anchor="ctr"/>
          <a:lstStyle/>
          <a:p>
            <a:endParaRPr lang="en-US"/>
          </a:p>
        </p:txBody>
      </p:sp>
      <p:sp>
        <p:nvSpPr>
          <p:cNvPr id="211970" name="Rectangle 2"/>
          <p:cNvSpPr txBox="1">
            <a:spLocks noGrp="1" noChangeArrowheads="1"/>
          </p:cNvSpPr>
          <p:nvPr>
            <p:ph type="body"/>
          </p:nvPr>
        </p:nvSpPr>
        <p:spPr bwMode="auto">
          <a:xfrm>
            <a:off x="1032343" y="4623955"/>
            <a:ext cx="4602816" cy="3726295"/>
          </a:xfrm>
          <a:prstGeom prst="rect">
            <a:avLst/>
          </a:prstGeom>
          <a:noFill/>
          <a:ln>
            <a:round/>
            <a:headEnd/>
            <a:tailEnd/>
          </a:ln>
        </p:spPr>
        <p:txBody>
          <a:bodyPr wrap="none" anchor="ctr"/>
          <a:lstStyle/>
          <a:p>
            <a:endParaRPr lang="en-US"/>
          </a:p>
        </p:txBody>
      </p:sp>
      <p:sp>
        <p:nvSpPr>
          <p:cNvPr id="4" name="Footer Placeholder 3"/>
          <p:cNvSpPr>
            <a:spLocks noGrp="1"/>
          </p:cNvSpPr>
          <p:nvPr>
            <p:ph type="ftr" sz="quarter" idx="10"/>
          </p:nvPr>
        </p:nvSpPr>
        <p:spPr/>
        <p:txBody>
          <a:bodyPr/>
          <a:lstStyle/>
          <a:p>
            <a:r>
              <a:rPr lang="en-US"/>
              <a:t>Neepa Shah</a:t>
            </a:r>
          </a:p>
        </p:txBody>
      </p:sp>
      <p:sp>
        <p:nvSpPr>
          <p:cNvPr id="5" name="Header Placeholder 4"/>
          <p:cNvSpPr>
            <a:spLocks noGrp="1"/>
          </p:cNvSpPr>
          <p:nvPr>
            <p:ph type="hdr" sz="quarter" idx="11"/>
          </p:nvPr>
        </p:nvSpPr>
        <p:spPr/>
        <p:txBody>
          <a:bodyPr/>
          <a:lstStyle/>
          <a:p>
            <a:r>
              <a:rPr lang="en-US"/>
              <a:t>Unit 7: Searching and Sorting</a:t>
            </a:r>
          </a:p>
        </p:txBody>
      </p:sp>
    </p:spTree>
    <p:extLst>
      <p:ext uri="{BB962C8B-B14F-4D97-AF65-F5344CB8AC3E}">
        <p14:creationId xmlns:p14="http://schemas.microsoft.com/office/powerpoint/2010/main" val="19257278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E990801-24B3-4E4A-82AF-792E402376B3}" type="slidenum">
              <a:rPr lang="en-US" smtClean="0"/>
              <a:pPr/>
              <a:t>199</a:t>
            </a:fld>
            <a:endParaRPr lang="en-US"/>
          </a:p>
        </p:txBody>
      </p:sp>
      <p:sp>
        <p:nvSpPr>
          <p:cNvPr id="5" name="Footer Placeholder 4"/>
          <p:cNvSpPr>
            <a:spLocks noGrp="1"/>
          </p:cNvSpPr>
          <p:nvPr>
            <p:ph type="ftr" sz="quarter" idx="11"/>
          </p:nvPr>
        </p:nvSpPr>
        <p:spPr/>
        <p:txBody>
          <a:bodyPr/>
          <a:lstStyle/>
          <a:p>
            <a:r>
              <a:rPr lang="en-US"/>
              <a:t>Dr. Neepa Shah</a:t>
            </a:r>
          </a:p>
        </p:txBody>
      </p:sp>
      <p:sp>
        <p:nvSpPr>
          <p:cNvPr id="6" name="Header Placeholder 5"/>
          <p:cNvSpPr>
            <a:spLocks noGrp="1"/>
          </p:cNvSpPr>
          <p:nvPr>
            <p:ph type="hdr" sz="quarter" idx="12"/>
          </p:nvPr>
        </p:nvSpPr>
        <p:spPr/>
        <p:txBody>
          <a:bodyPr/>
          <a:lstStyle/>
          <a:p>
            <a:r>
              <a:rPr lang="en-US"/>
              <a:t>Unit 7: Searching and Sorting</a:t>
            </a:r>
          </a:p>
        </p:txBody>
      </p:sp>
    </p:spTree>
    <p:extLst>
      <p:ext uri="{BB962C8B-B14F-4D97-AF65-F5344CB8AC3E}">
        <p14:creationId xmlns:p14="http://schemas.microsoft.com/office/powerpoint/2010/main" val="34378747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B8585C-C22D-4440-A73F-E319B96F9CED}" type="slidenum">
              <a:rPr lang="en-US"/>
              <a:pPr/>
              <a:t>207</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800" dirty="0"/>
              <a:t>Quicksort is generally faster, but </a:t>
            </a:r>
            <a:r>
              <a:rPr lang="en-US" sz="2800" dirty="0" err="1"/>
              <a:t>Heapsort</a:t>
            </a:r>
            <a:r>
              <a:rPr lang="en-US" sz="2800" dirty="0"/>
              <a:t> is better in time-critical applications</a:t>
            </a:r>
            <a:endParaRPr lang="en-US" sz="3200" dirty="0"/>
          </a:p>
          <a:p>
            <a:endParaRPr lang="en-US" dirty="0"/>
          </a:p>
        </p:txBody>
      </p:sp>
      <p:sp>
        <p:nvSpPr>
          <p:cNvPr id="5" name="Footer Placeholder 4"/>
          <p:cNvSpPr>
            <a:spLocks noGrp="1"/>
          </p:cNvSpPr>
          <p:nvPr>
            <p:ph type="ftr" sz="quarter" idx="10"/>
          </p:nvPr>
        </p:nvSpPr>
        <p:spPr/>
        <p:txBody>
          <a:bodyPr/>
          <a:lstStyle/>
          <a:p>
            <a:r>
              <a:rPr lang="en-US"/>
              <a:t>Dr. Neepa Shah</a:t>
            </a:r>
          </a:p>
        </p:txBody>
      </p:sp>
      <p:sp>
        <p:nvSpPr>
          <p:cNvPr id="6" name="Header Placeholder 5"/>
          <p:cNvSpPr>
            <a:spLocks noGrp="1"/>
          </p:cNvSpPr>
          <p:nvPr>
            <p:ph type="hdr" sz="quarter" idx="11"/>
          </p:nvPr>
        </p:nvSpPr>
        <p:spPr/>
        <p:txBody>
          <a:bodyPr/>
          <a:lstStyle/>
          <a:p>
            <a:r>
              <a:rPr lang="en-US"/>
              <a:t>Unit 7: Searching and Sorting</a:t>
            </a:r>
          </a:p>
        </p:txBody>
      </p:sp>
    </p:spTree>
    <p:extLst>
      <p:ext uri="{BB962C8B-B14F-4D97-AF65-F5344CB8AC3E}">
        <p14:creationId xmlns:p14="http://schemas.microsoft.com/office/powerpoint/2010/main" val="30989442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921325-EE5D-4055-9891-C50B71C32740}" type="slidenum">
              <a:rPr lang="en-US"/>
              <a:pPr/>
              <a:t>208</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pPr marL="533400" indent="-533400" algn="just"/>
            <a:r>
              <a:rPr lang="en-US" sz="1200" dirty="0"/>
              <a:t>These two definitions have little in common </a:t>
            </a:r>
            <a:r>
              <a:rPr lang="en-US" sz="1200" dirty="0" err="1"/>
              <a:t>Heapsort</a:t>
            </a:r>
            <a:r>
              <a:rPr lang="en-US" sz="1200" dirty="0"/>
              <a:t> uses the second definition</a:t>
            </a:r>
            <a:endParaRPr lang="en-US" dirty="0"/>
          </a:p>
          <a:p>
            <a:endParaRPr lang="en-US" dirty="0"/>
          </a:p>
        </p:txBody>
      </p:sp>
      <p:sp>
        <p:nvSpPr>
          <p:cNvPr id="5" name="Footer Placeholder 4"/>
          <p:cNvSpPr>
            <a:spLocks noGrp="1"/>
          </p:cNvSpPr>
          <p:nvPr>
            <p:ph type="ftr" sz="quarter" idx="10"/>
          </p:nvPr>
        </p:nvSpPr>
        <p:spPr/>
        <p:txBody>
          <a:bodyPr/>
          <a:lstStyle/>
          <a:p>
            <a:r>
              <a:rPr lang="en-US"/>
              <a:t>Dr. Neepa Shah</a:t>
            </a:r>
          </a:p>
        </p:txBody>
      </p:sp>
      <p:sp>
        <p:nvSpPr>
          <p:cNvPr id="6" name="Header Placeholder 5"/>
          <p:cNvSpPr>
            <a:spLocks noGrp="1"/>
          </p:cNvSpPr>
          <p:nvPr>
            <p:ph type="hdr" sz="quarter" idx="11"/>
          </p:nvPr>
        </p:nvSpPr>
        <p:spPr/>
        <p:txBody>
          <a:bodyPr/>
          <a:lstStyle/>
          <a:p>
            <a:r>
              <a:rPr lang="en-US"/>
              <a:t>Unit 7: Searching and Sorting</a:t>
            </a:r>
          </a:p>
        </p:txBody>
      </p:sp>
    </p:spTree>
    <p:extLst>
      <p:ext uri="{BB962C8B-B14F-4D97-AF65-F5344CB8AC3E}">
        <p14:creationId xmlns:p14="http://schemas.microsoft.com/office/powerpoint/2010/main" val="4818610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1AF687-D24D-49AA-8473-5430B53CC6B2}" type="slidenum">
              <a:rPr lang="en-US"/>
              <a:pPr/>
              <a:t>209</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a:t>Dr. Neepa Shah</a:t>
            </a:r>
          </a:p>
        </p:txBody>
      </p:sp>
      <p:sp>
        <p:nvSpPr>
          <p:cNvPr id="6" name="Header Placeholder 5"/>
          <p:cNvSpPr>
            <a:spLocks noGrp="1"/>
          </p:cNvSpPr>
          <p:nvPr>
            <p:ph type="hdr" sz="quarter" idx="11"/>
          </p:nvPr>
        </p:nvSpPr>
        <p:spPr/>
        <p:txBody>
          <a:bodyPr/>
          <a:lstStyle/>
          <a:p>
            <a:r>
              <a:rPr lang="en-US"/>
              <a:t>Unit 7: Searching and Sorting</a:t>
            </a:r>
          </a:p>
        </p:txBody>
      </p:sp>
    </p:spTree>
    <p:extLst>
      <p:ext uri="{BB962C8B-B14F-4D97-AF65-F5344CB8AC3E}">
        <p14:creationId xmlns:p14="http://schemas.microsoft.com/office/powerpoint/2010/main" val="4069118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963E2B-6EEC-4A69-AAD0-3DB08F31B790}" type="slidenum">
              <a:rPr lang="en-US"/>
              <a:pPr/>
              <a:t>210</a:t>
            </a:fld>
            <a:endParaRPr 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a:t>Dr. Neepa Shah</a:t>
            </a:r>
          </a:p>
        </p:txBody>
      </p:sp>
      <p:sp>
        <p:nvSpPr>
          <p:cNvPr id="6" name="Header Placeholder 5"/>
          <p:cNvSpPr>
            <a:spLocks noGrp="1"/>
          </p:cNvSpPr>
          <p:nvPr>
            <p:ph type="hdr" sz="quarter" idx="11"/>
          </p:nvPr>
        </p:nvSpPr>
        <p:spPr/>
        <p:txBody>
          <a:bodyPr/>
          <a:lstStyle/>
          <a:p>
            <a:r>
              <a:rPr lang="en-US"/>
              <a:t>Unit 7: Searching and Sorting</a:t>
            </a:r>
          </a:p>
        </p:txBody>
      </p:sp>
    </p:spTree>
    <p:extLst>
      <p:ext uri="{BB962C8B-B14F-4D97-AF65-F5344CB8AC3E}">
        <p14:creationId xmlns:p14="http://schemas.microsoft.com/office/powerpoint/2010/main" val="3241141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r>
              <a:rPr lang="en-US"/>
              <a:t>Unit 7: Searching and Sorting</a:t>
            </a:r>
            <a:endParaRPr lang="en-IN"/>
          </a:p>
        </p:txBody>
      </p:sp>
      <p:sp>
        <p:nvSpPr>
          <p:cNvPr id="5" name="Footer Placeholder 4"/>
          <p:cNvSpPr>
            <a:spLocks noGrp="1"/>
          </p:cNvSpPr>
          <p:nvPr>
            <p:ph type="ftr" sz="quarter" idx="4"/>
          </p:nvPr>
        </p:nvSpPr>
        <p:spPr/>
        <p:txBody>
          <a:bodyPr/>
          <a:lstStyle/>
          <a:p>
            <a:r>
              <a:rPr lang="en-IN"/>
              <a:t>Dr. Neepa Shah</a:t>
            </a:r>
          </a:p>
        </p:txBody>
      </p:sp>
      <p:sp>
        <p:nvSpPr>
          <p:cNvPr id="6" name="Slide Number Placeholder 5"/>
          <p:cNvSpPr>
            <a:spLocks noGrp="1"/>
          </p:cNvSpPr>
          <p:nvPr>
            <p:ph type="sldNum" sz="quarter" idx="5"/>
          </p:nvPr>
        </p:nvSpPr>
        <p:spPr/>
        <p:txBody>
          <a:bodyPr/>
          <a:lstStyle/>
          <a:p>
            <a:fld id="{4D4967DF-700B-4575-8473-A0B41366DF80}" type="slidenum">
              <a:rPr lang="en-IN" smtClean="0"/>
              <a:t>17</a:t>
            </a:fld>
            <a:endParaRPr lang="en-IN"/>
          </a:p>
        </p:txBody>
      </p:sp>
    </p:spTree>
    <p:extLst>
      <p:ext uri="{BB962C8B-B14F-4D97-AF65-F5344CB8AC3E}">
        <p14:creationId xmlns:p14="http://schemas.microsoft.com/office/powerpoint/2010/main" val="2564232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2D91AC-D66E-4B83-8500-821295091DC1}" type="slidenum">
              <a:rPr lang="en-US"/>
              <a:pPr/>
              <a:t>211</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pPr algn="just"/>
            <a:r>
              <a:rPr lang="en-US" dirty="0"/>
              <a:t>First, we will learn how to turn a binary tree into a heap</a:t>
            </a:r>
          </a:p>
          <a:p>
            <a:pPr algn="just"/>
            <a:r>
              <a:rPr lang="en-US" dirty="0"/>
              <a:t>Next, we will learn how to turn a binary tree </a:t>
            </a:r>
            <a:r>
              <a:rPr lang="en-US" i="1" dirty="0"/>
              <a:t>back</a:t>
            </a:r>
            <a:r>
              <a:rPr lang="en-US" dirty="0"/>
              <a:t> into a heap after it has been changed in a certain way</a:t>
            </a:r>
          </a:p>
          <a:p>
            <a:pPr algn="just"/>
            <a:r>
              <a:rPr lang="en-US" dirty="0"/>
              <a:t>Finally (this is the cool part) we will see how to use these ideas to sort an </a:t>
            </a:r>
            <a:r>
              <a:rPr lang="en-US" i="1" dirty="0"/>
              <a:t>array</a:t>
            </a:r>
            <a:endParaRPr lang="en-US" dirty="0"/>
          </a:p>
          <a:p>
            <a:endParaRPr lang="en-US" dirty="0"/>
          </a:p>
        </p:txBody>
      </p:sp>
      <p:sp>
        <p:nvSpPr>
          <p:cNvPr id="5" name="Footer Placeholder 4"/>
          <p:cNvSpPr>
            <a:spLocks noGrp="1"/>
          </p:cNvSpPr>
          <p:nvPr>
            <p:ph type="ftr" sz="quarter" idx="10"/>
          </p:nvPr>
        </p:nvSpPr>
        <p:spPr/>
        <p:txBody>
          <a:bodyPr/>
          <a:lstStyle/>
          <a:p>
            <a:r>
              <a:rPr lang="en-US"/>
              <a:t>Dr. Neepa Shah</a:t>
            </a:r>
          </a:p>
        </p:txBody>
      </p:sp>
      <p:sp>
        <p:nvSpPr>
          <p:cNvPr id="6" name="Header Placeholder 5"/>
          <p:cNvSpPr>
            <a:spLocks noGrp="1"/>
          </p:cNvSpPr>
          <p:nvPr>
            <p:ph type="hdr" sz="quarter" idx="11"/>
          </p:nvPr>
        </p:nvSpPr>
        <p:spPr/>
        <p:txBody>
          <a:bodyPr/>
          <a:lstStyle/>
          <a:p>
            <a:r>
              <a:rPr lang="en-US"/>
              <a:t>Unit 7: Searching and Sorting</a:t>
            </a:r>
          </a:p>
        </p:txBody>
      </p:sp>
    </p:spTree>
    <p:extLst>
      <p:ext uri="{BB962C8B-B14F-4D97-AF65-F5344CB8AC3E}">
        <p14:creationId xmlns:p14="http://schemas.microsoft.com/office/powerpoint/2010/main" val="31267430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1584DE-18B4-4FD0-80AC-AA632D2CAA7D}" type="slidenum">
              <a:rPr lang="en-US"/>
              <a:pPr/>
              <a:t>212</a:t>
            </a:fld>
            <a:endParaRPr lang="en-US"/>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a:t>Dr. Neepa Shah</a:t>
            </a:r>
          </a:p>
        </p:txBody>
      </p:sp>
      <p:sp>
        <p:nvSpPr>
          <p:cNvPr id="6" name="Header Placeholder 5"/>
          <p:cNvSpPr>
            <a:spLocks noGrp="1"/>
          </p:cNvSpPr>
          <p:nvPr>
            <p:ph type="hdr" sz="quarter" idx="11"/>
          </p:nvPr>
        </p:nvSpPr>
        <p:spPr/>
        <p:txBody>
          <a:bodyPr/>
          <a:lstStyle/>
          <a:p>
            <a:r>
              <a:rPr lang="en-US"/>
              <a:t>Unit 7: Searching and Sorting</a:t>
            </a:r>
          </a:p>
        </p:txBody>
      </p:sp>
    </p:spTree>
    <p:extLst>
      <p:ext uri="{BB962C8B-B14F-4D97-AF65-F5344CB8AC3E}">
        <p14:creationId xmlns:p14="http://schemas.microsoft.com/office/powerpoint/2010/main" val="39954807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87CF7C-8199-4762-BCAD-64CBB6897586}" type="slidenum">
              <a:rPr lang="en-US"/>
              <a:pPr/>
              <a:t>213</a:t>
            </a:fld>
            <a:endParaRPr 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Notice that the child may have </a:t>
            </a:r>
            <a:r>
              <a:rPr lang="en-US" sz="1200" i="1" dirty="0"/>
              <a:t>lost</a:t>
            </a:r>
            <a:r>
              <a:rPr lang="en-US" sz="1200" dirty="0"/>
              <a:t> the heap property</a:t>
            </a:r>
          </a:p>
          <a:p>
            <a:endParaRPr lang="en-US" dirty="0"/>
          </a:p>
        </p:txBody>
      </p:sp>
      <p:sp>
        <p:nvSpPr>
          <p:cNvPr id="5" name="Footer Placeholder 4"/>
          <p:cNvSpPr>
            <a:spLocks noGrp="1"/>
          </p:cNvSpPr>
          <p:nvPr>
            <p:ph type="ftr" sz="quarter" idx="10"/>
          </p:nvPr>
        </p:nvSpPr>
        <p:spPr/>
        <p:txBody>
          <a:bodyPr/>
          <a:lstStyle/>
          <a:p>
            <a:r>
              <a:rPr lang="en-US"/>
              <a:t>Dr. Neepa Shah</a:t>
            </a:r>
          </a:p>
        </p:txBody>
      </p:sp>
      <p:sp>
        <p:nvSpPr>
          <p:cNvPr id="6" name="Header Placeholder 5"/>
          <p:cNvSpPr>
            <a:spLocks noGrp="1"/>
          </p:cNvSpPr>
          <p:nvPr>
            <p:ph type="hdr" sz="quarter" idx="11"/>
          </p:nvPr>
        </p:nvSpPr>
        <p:spPr/>
        <p:txBody>
          <a:bodyPr/>
          <a:lstStyle/>
          <a:p>
            <a:r>
              <a:rPr lang="en-US"/>
              <a:t>Unit 7: Searching and Sorting</a:t>
            </a:r>
          </a:p>
        </p:txBody>
      </p:sp>
    </p:spTree>
    <p:extLst>
      <p:ext uri="{BB962C8B-B14F-4D97-AF65-F5344CB8AC3E}">
        <p14:creationId xmlns:p14="http://schemas.microsoft.com/office/powerpoint/2010/main" val="25966917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2E7FD7-2712-481F-84D8-E0B24CE1597B}" type="slidenum">
              <a:rPr lang="en-US"/>
              <a:pPr/>
              <a:t>214</a:t>
            </a:fld>
            <a:endParaRPr 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a:t>Dr. Neepa Shah</a:t>
            </a:r>
          </a:p>
        </p:txBody>
      </p:sp>
      <p:sp>
        <p:nvSpPr>
          <p:cNvPr id="6" name="Header Placeholder 5"/>
          <p:cNvSpPr>
            <a:spLocks noGrp="1"/>
          </p:cNvSpPr>
          <p:nvPr>
            <p:ph type="hdr" sz="quarter" idx="11"/>
          </p:nvPr>
        </p:nvSpPr>
        <p:spPr/>
        <p:txBody>
          <a:bodyPr/>
          <a:lstStyle/>
          <a:p>
            <a:r>
              <a:rPr lang="en-US"/>
              <a:t>Unit 7: Searching and Sorting</a:t>
            </a:r>
          </a:p>
        </p:txBody>
      </p:sp>
    </p:spTree>
    <p:extLst>
      <p:ext uri="{BB962C8B-B14F-4D97-AF65-F5344CB8AC3E}">
        <p14:creationId xmlns:p14="http://schemas.microsoft.com/office/powerpoint/2010/main" val="29438420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03914D-706D-4A5D-9ED8-A789C5ED1DDF}" type="slidenum">
              <a:rPr lang="en-US"/>
              <a:pPr/>
              <a:t>215</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a:t>Dr. Neepa Shah</a:t>
            </a:r>
          </a:p>
        </p:txBody>
      </p:sp>
      <p:sp>
        <p:nvSpPr>
          <p:cNvPr id="6" name="Header Placeholder 5"/>
          <p:cNvSpPr>
            <a:spLocks noGrp="1"/>
          </p:cNvSpPr>
          <p:nvPr>
            <p:ph type="hdr" sz="quarter" idx="11"/>
          </p:nvPr>
        </p:nvSpPr>
        <p:spPr/>
        <p:txBody>
          <a:bodyPr/>
          <a:lstStyle/>
          <a:p>
            <a:r>
              <a:rPr lang="en-US"/>
              <a:t>Unit 7: Searching and Sorting</a:t>
            </a:r>
          </a:p>
        </p:txBody>
      </p:sp>
    </p:spTree>
    <p:extLst>
      <p:ext uri="{BB962C8B-B14F-4D97-AF65-F5344CB8AC3E}">
        <p14:creationId xmlns:p14="http://schemas.microsoft.com/office/powerpoint/2010/main" val="20111757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ADFB7B-72EA-4ECC-B47C-E84CD67FB785}" type="slidenum">
              <a:rPr lang="en-US"/>
              <a:pPr/>
              <a:t>216</a:t>
            </a:fld>
            <a:endParaRPr 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a:t>Dr. Neepa Shah</a:t>
            </a:r>
          </a:p>
        </p:txBody>
      </p:sp>
      <p:sp>
        <p:nvSpPr>
          <p:cNvPr id="6" name="Header Placeholder 5"/>
          <p:cNvSpPr>
            <a:spLocks noGrp="1"/>
          </p:cNvSpPr>
          <p:nvPr>
            <p:ph type="hdr" sz="quarter" idx="11"/>
          </p:nvPr>
        </p:nvSpPr>
        <p:spPr/>
        <p:txBody>
          <a:bodyPr/>
          <a:lstStyle/>
          <a:p>
            <a:r>
              <a:rPr lang="en-US"/>
              <a:t>Unit 7: Searching and Sorting</a:t>
            </a:r>
          </a:p>
        </p:txBody>
      </p:sp>
    </p:spTree>
    <p:extLst>
      <p:ext uri="{BB962C8B-B14F-4D97-AF65-F5344CB8AC3E}">
        <p14:creationId xmlns:p14="http://schemas.microsoft.com/office/powerpoint/2010/main" val="34057525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FC8E33-197C-4305-8EBD-3F9974436BF8}" type="slidenum">
              <a:rPr lang="en-US"/>
              <a:pPr/>
              <a:t>217</a:t>
            </a:fld>
            <a:endParaRPr 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a:t>Dr. Neepa Shah</a:t>
            </a:r>
          </a:p>
        </p:txBody>
      </p:sp>
      <p:sp>
        <p:nvSpPr>
          <p:cNvPr id="6" name="Header Placeholder 5"/>
          <p:cNvSpPr>
            <a:spLocks noGrp="1"/>
          </p:cNvSpPr>
          <p:nvPr>
            <p:ph type="hdr" sz="quarter" idx="11"/>
          </p:nvPr>
        </p:nvSpPr>
        <p:spPr/>
        <p:txBody>
          <a:bodyPr/>
          <a:lstStyle/>
          <a:p>
            <a:r>
              <a:rPr lang="en-US"/>
              <a:t>Unit 7: Searching and Sorting</a:t>
            </a:r>
          </a:p>
        </p:txBody>
      </p:sp>
    </p:spTree>
    <p:extLst>
      <p:ext uri="{BB962C8B-B14F-4D97-AF65-F5344CB8AC3E}">
        <p14:creationId xmlns:p14="http://schemas.microsoft.com/office/powerpoint/2010/main" val="37732976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24DB3C-E6F9-4449-AEB3-D0D319F4D8DF}" type="slidenum">
              <a:rPr lang="en-US"/>
              <a:pPr/>
              <a:t>218</a:t>
            </a:fld>
            <a:endParaRPr 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a:t>Dr. Neepa Shah</a:t>
            </a:r>
          </a:p>
        </p:txBody>
      </p:sp>
      <p:sp>
        <p:nvSpPr>
          <p:cNvPr id="6" name="Header Placeholder 5"/>
          <p:cNvSpPr>
            <a:spLocks noGrp="1"/>
          </p:cNvSpPr>
          <p:nvPr>
            <p:ph type="hdr" sz="quarter" idx="11"/>
          </p:nvPr>
        </p:nvSpPr>
        <p:spPr/>
        <p:txBody>
          <a:bodyPr/>
          <a:lstStyle/>
          <a:p>
            <a:r>
              <a:rPr lang="en-US"/>
              <a:t>Unit 7: Searching and Sorting</a:t>
            </a:r>
          </a:p>
        </p:txBody>
      </p:sp>
    </p:spTree>
    <p:extLst>
      <p:ext uri="{BB962C8B-B14F-4D97-AF65-F5344CB8AC3E}">
        <p14:creationId xmlns:p14="http://schemas.microsoft.com/office/powerpoint/2010/main" val="24971572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B2F0DD-0D70-4F2F-84AC-7A971E381899}" type="slidenum">
              <a:rPr lang="en-US"/>
              <a:pPr/>
              <a:t>219</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a:t>Dr. Neepa Shah</a:t>
            </a:r>
          </a:p>
        </p:txBody>
      </p:sp>
      <p:sp>
        <p:nvSpPr>
          <p:cNvPr id="6" name="Header Placeholder 5"/>
          <p:cNvSpPr>
            <a:spLocks noGrp="1"/>
          </p:cNvSpPr>
          <p:nvPr>
            <p:ph type="hdr" sz="quarter" idx="11"/>
          </p:nvPr>
        </p:nvSpPr>
        <p:spPr/>
        <p:txBody>
          <a:bodyPr/>
          <a:lstStyle/>
          <a:p>
            <a:r>
              <a:rPr lang="en-US"/>
              <a:t>Unit 7: Searching and Sorting</a:t>
            </a:r>
          </a:p>
        </p:txBody>
      </p:sp>
    </p:spTree>
    <p:extLst>
      <p:ext uri="{BB962C8B-B14F-4D97-AF65-F5344CB8AC3E}">
        <p14:creationId xmlns:p14="http://schemas.microsoft.com/office/powerpoint/2010/main" val="18961804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F297C5-446E-4F29-9310-E0CD59A486A2}" type="slidenum">
              <a:rPr lang="en-US"/>
              <a:pPr/>
              <a:t>220</a:t>
            </a:fld>
            <a:endParaRPr lang="en-US"/>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a:t>Dr. Neepa Shah</a:t>
            </a:r>
          </a:p>
        </p:txBody>
      </p:sp>
      <p:sp>
        <p:nvSpPr>
          <p:cNvPr id="6" name="Header Placeholder 5"/>
          <p:cNvSpPr>
            <a:spLocks noGrp="1"/>
          </p:cNvSpPr>
          <p:nvPr>
            <p:ph type="hdr" sz="quarter" idx="11"/>
          </p:nvPr>
        </p:nvSpPr>
        <p:spPr/>
        <p:txBody>
          <a:bodyPr/>
          <a:lstStyle/>
          <a:p>
            <a:r>
              <a:rPr lang="en-US"/>
              <a:t>Unit 7: Searching and Sorting</a:t>
            </a:r>
          </a:p>
        </p:txBody>
      </p:sp>
    </p:spTree>
    <p:extLst>
      <p:ext uri="{BB962C8B-B14F-4D97-AF65-F5344CB8AC3E}">
        <p14:creationId xmlns:p14="http://schemas.microsoft.com/office/powerpoint/2010/main" val="1571620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https://www.baeldung.com/cs/fibonacci-search</a:t>
            </a:r>
          </a:p>
        </p:txBody>
      </p:sp>
      <p:sp>
        <p:nvSpPr>
          <p:cNvPr id="4" name="Header Placeholder 3"/>
          <p:cNvSpPr>
            <a:spLocks noGrp="1"/>
          </p:cNvSpPr>
          <p:nvPr>
            <p:ph type="hdr" sz="quarter"/>
          </p:nvPr>
        </p:nvSpPr>
        <p:spPr/>
        <p:txBody>
          <a:bodyPr/>
          <a:lstStyle/>
          <a:p>
            <a:r>
              <a:rPr lang="en-US"/>
              <a:t>Unit 7: Searching and Sorting</a:t>
            </a:r>
            <a:endParaRPr lang="en-IN"/>
          </a:p>
        </p:txBody>
      </p:sp>
      <p:sp>
        <p:nvSpPr>
          <p:cNvPr id="5" name="Footer Placeholder 4"/>
          <p:cNvSpPr>
            <a:spLocks noGrp="1"/>
          </p:cNvSpPr>
          <p:nvPr>
            <p:ph type="ftr" sz="quarter" idx="4"/>
          </p:nvPr>
        </p:nvSpPr>
        <p:spPr/>
        <p:txBody>
          <a:bodyPr/>
          <a:lstStyle/>
          <a:p>
            <a:r>
              <a:rPr lang="en-IN"/>
              <a:t>Dr. Neepa Shah</a:t>
            </a:r>
          </a:p>
        </p:txBody>
      </p:sp>
      <p:sp>
        <p:nvSpPr>
          <p:cNvPr id="6" name="Slide Number Placeholder 5"/>
          <p:cNvSpPr>
            <a:spLocks noGrp="1"/>
          </p:cNvSpPr>
          <p:nvPr>
            <p:ph type="sldNum" sz="quarter" idx="5"/>
          </p:nvPr>
        </p:nvSpPr>
        <p:spPr/>
        <p:txBody>
          <a:bodyPr/>
          <a:lstStyle/>
          <a:p>
            <a:fld id="{4D4967DF-700B-4575-8473-A0B41366DF80}" type="slidenum">
              <a:rPr lang="en-IN" smtClean="0"/>
              <a:t>19</a:t>
            </a:fld>
            <a:endParaRPr lang="en-IN"/>
          </a:p>
        </p:txBody>
      </p:sp>
    </p:spTree>
    <p:extLst>
      <p:ext uri="{BB962C8B-B14F-4D97-AF65-F5344CB8AC3E}">
        <p14:creationId xmlns:p14="http://schemas.microsoft.com/office/powerpoint/2010/main" val="35113034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3E5F8C-71D6-4AE1-B05E-F11CE2846AFB}" type="slidenum">
              <a:rPr lang="en-US"/>
              <a:pPr/>
              <a:t>221</a:t>
            </a:fld>
            <a:endParaRPr 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a:t>Dr. Neepa Shah</a:t>
            </a:r>
          </a:p>
        </p:txBody>
      </p:sp>
      <p:sp>
        <p:nvSpPr>
          <p:cNvPr id="6" name="Header Placeholder 5"/>
          <p:cNvSpPr>
            <a:spLocks noGrp="1"/>
          </p:cNvSpPr>
          <p:nvPr>
            <p:ph type="hdr" sz="quarter" idx="11"/>
          </p:nvPr>
        </p:nvSpPr>
        <p:spPr/>
        <p:txBody>
          <a:bodyPr/>
          <a:lstStyle/>
          <a:p>
            <a:r>
              <a:rPr lang="en-US"/>
              <a:t>Unit 7: Searching and Sorting</a:t>
            </a:r>
          </a:p>
        </p:txBody>
      </p:sp>
    </p:spTree>
    <p:extLst>
      <p:ext uri="{BB962C8B-B14F-4D97-AF65-F5344CB8AC3E}">
        <p14:creationId xmlns:p14="http://schemas.microsoft.com/office/powerpoint/2010/main" val="38393286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93713A-7E89-43B0-BD92-D6FC0E8286EF}" type="slidenum">
              <a:rPr lang="en-US"/>
              <a:pPr/>
              <a:t>222</a:t>
            </a:fld>
            <a:endParaRPr 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a:t>Dr. Neepa Shah</a:t>
            </a:r>
          </a:p>
        </p:txBody>
      </p:sp>
      <p:sp>
        <p:nvSpPr>
          <p:cNvPr id="6" name="Header Placeholder 5"/>
          <p:cNvSpPr>
            <a:spLocks noGrp="1"/>
          </p:cNvSpPr>
          <p:nvPr>
            <p:ph type="hdr" sz="quarter" idx="11"/>
          </p:nvPr>
        </p:nvSpPr>
        <p:spPr/>
        <p:txBody>
          <a:bodyPr/>
          <a:lstStyle/>
          <a:p>
            <a:r>
              <a:rPr lang="en-US"/>
              <a:t>Unit 7: Searching and Sorting</a:t>
            </a:r>
          </a:p>
        </p:txBody>
      </p:sp>
    </p:spTree>
    <p:extLst>
      <p:ext uri="{BB962C8B-B14F-4D97-AF65-F5344CB8AC3E}">
        <p14:creationId xmlns:p14="http://schemas.microsoft.com/office/powerpoint/2010/main" val="35939378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2FD91A-7F71-42FF-B1F5-76D277883FC0}" type="slidenum">
              <a:rPr lang="en-US"/>
              <a:pPr/>
              <a:t>223</a:t>
            </a:fld>
            <a:endParaRPr lang="en-US"/>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a:t>Dr. Neepa Shah</a:t>
            </a:r>
          </a:p>
        </p:txBody>
      </p:sp>
      <p:sp>
        <p:nvSpPr>
          <p:cNvPr id="6" name="Header Placeholder 5"/>
          <p:cNvSpPr>
            <a:spLocks noGrp="1"/>
          </p:cNvSpPr>
          <p:nvPr>
            <p:ph type="hdr" sz="quarter" idx="11"/>
          </p:nvPr>
        </p:nvSpPr>
        <p:spPr/>
        <p:txBody>
          <a:bodyPr/>
          <a:lstStyle/>
          <a:p>
            <a:r>
              <a:rPr lang="en-US"/>
              <a:t>Unit 7: Searching and Sorting</a:t>
            </a:r>
          </a:p>
        </p:txBody>
      </p:sp>
    </p:spTree>
    <p:extLst>
      <p:ext uri="{BB962C8B-B14F-4D97-AF65-F5344CB8AC3E}">
        <p14:creationId xmlns:p14="http://schemas.microsoft.com/office/powerpoint/2010/main" val="32555732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6C084F-64A1-41C5-955D-029825319E21}" type="slidenum">
              <a:rPr lang="en-US"/>
              <a:pPr/>
              <a:t>224</a:t>
            </a:fld>
            <a:endParaRPr 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Here’s the neat part:</a:t>
            </a:r>
          </a:p>
          <a:p>
            <a:endParaRPr lang="en-US" dirty="0"/>
          </a:p>
        </p:txBody>
      </p:sp>
      <p:sp>
        <p:nvSpPr>
          <p:cNvPr id="5" name="Footer Placeholder 4"/>
          <p:cNvSpPr>
            <a:spLocks noGrp="1"/>
          </p:cNvSpPr>
          <p:nvPr>
            <p:ph type="ftr" sz="quarter" idx="10"/>
          </p:nvPr>
        </p:nvSpPr>
        <p:spPr/>
        <p:txBody>
          <a:bodyPr/>
          <a:lstStyle/>
          <a:p>
            <a:r>
              <a:rPr lang="en-US"/>
              <a:t>Dr. Neepa Shah</a:t>
            </a:r>
          </a:p>
        </p:txBody>
      </p:sp>
      <p:sp>
        <p:nvSpPr>
          <p:cNvPr id="6" name="Header Placeholder 5"/>
          <p:cNvSpPr>
            <a:spLocks noGrp="1"/>
          </p:cNvSpPr>
          <p:nvPr>
            <p:ph type="hdr" sz="quarter" idx="11"/>
          </p:nvPr>
        </p:nvSpPr>
        <p:spPr/>
        <p:txBody>
          <a:bodyPr/>
          <a:lstStyle/>
          <a:p>
            <a:r>
              <a:rPr lang="en-US"/>
              <a:t>Unit 7: Searching and Sorting</a:t>
            </a:r>
          </a:p>
        </p:txBody>
      </p:sp>
    </p:spTree>
    <p:extLst>
      <p:ext uri="{BB962C8B-B14F-4D97-AF65-F5344CB8AC3E}">
        <p14:creationId xmlns:p14="http://schemas.microsoft.com/office/powerpoint/2010/main" val="38190409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00B2FE-F8EB-456C-8FD5-9EAC21733513}" type="slidenum">
              <a:rPr lang="en-US"/>
              <a:pPr/>
              <a:t>225</a:t>
            </a:fld>
            <a:endParaRPr lang="en-US"/>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en-US" dirty="0"/>
          </a:p>
        </p:txBody>
      </p:sp>
      <p:sp>
        <p:nvSpPr>
          <p:cNvPr id="5" name="Footer Placeholder 4"/>
          <p:cNvSpPr>
            <a:spLocks noGrp="1"/>
          </p:cNvSpPr>
          <p:nvPr>
            <p:ph type="ftr" sz="quarter" idx="10"/>
          </p:nvPr>
        </p:nvSpPr>
        <p:spPr/>
        <p:txBody>
          <a:bodyPr/>
          <a:lstStyle/>
          <a:p>
            <a:r>
              <a:rPr lang="en-US"/>
              <a:t>Dr. Neepa Shah</a:t>
            </a:r>
          </a:p>
        </p:txBody>
      </p:sp>
      <p:sp>
        <p:nvSpPr>
          <p:cNvPr id="6" name="Header Placeholder 5"/>
          <p:cNvSpPr>
            <a:spLocks noGrp="1"/>
          </p:cNvSpPr>
          <p:nvPr>
            <p:ph type="hdr" sz="quarter" idx="11"/>
          </p:nvPr>
        </p:nvSpPr>
        <p:spPr/>
        <p:txBody>
          <a:bodyPr/>
          <a:lstStyle/>
          <a:p>
            <a:r>
              <a:rPr lang="en-US"/>
              <a:t>Unit 7: Searching and Sorting</a:t>
            </a:r>
          </a:p>
        </p:txBody>
      </p:sp>
    </p:spTree>
    <p:extLst>
      <p:ext uri="{BB962C8B-B14F-4D97-AF65-F5344CB8AC3E}">
        <p14:creationId xmlns:p14="http://schemas.microsoft.com/office/powerpoint/2010/main" val="42850861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4808DC-78C7-4477-AACC-5018D4986877}" type="slidenum">
              <a:rPr lang="en-US"/>
              <a:pPr/>
              <a:t>226</a:t>
            </a:fld>
            <a:endParaRPr 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a:t>Dr. Neepa Shah</a:t>
            </a:r>
          </a:p>
        </p:txBody>
      </p:sp>
      <p:sp>
        <p:nvSpPr>
          <p:cNvPr id="6" name="Header Placeholder 5"/>
          <p:cNvSpPr>
            <a:spLocks noGrp="1"/>
          </p:cNvSpPr>
          <p:nvPr>
            <p:ph type="hdr" sz="quarter" idx="11"/>
          </p:nvPr>
        </p:nvSpPr>
        <p:spPr/>
        <p:txBody>
          <a:bodyPr/>
          <a:lstStyle/>
          <a:p>
            <a:r>
              <a:rPr lang="en-US"/>
              <a:t>Unit 7: Searching and Sorting</a:t>
            </a:r>
          </a:p>
        </p:txBody>
      </p:sp>
    </p:spTree>
    <p:extLst>
      <p:ext uri="{BB962C8B-B14F-4D97-AF65-F5344CB8AC3E}">
        <p14:creationId xmlns:p14="http://schemas.microsoft.com/office/powerpoint/2010/main" val="14643678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81F021-33F5-4E95-AF4C-1F1943FF8206}" type="slidenum">
              <a:rPr lang="en-US"/>
              <a:pPr/>
              <a:t>227</a:t>
            </a:fld>
            <a:endParaRPr 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a:t>Dr. Neepa Shah</a:t>
            </a:r>
          </a:p>
        </p:txBody>
      </p:sp>
      <p:sp>
        <p:nvSpPr>
          <p:cNvPr id="6" name="Header Placeholder 5"/>
          <p:cNvSpPr>
            <a:spLocks noGrp="1"/>
          </p:cNvSpPr>
          <p:nvPr>
            <p:ph type="hdr" sz="quarter" idx="11"/>
          </p:nvPr>
        </p:nvSpPr>
        <p:spPr/>
        <p:txBody>
          <a:bodyPr/>
          <a:lstStyle/>
          <a:p>
            <a:r>
              <a:rPr lang="en-US"/>
              <a:t>Unit 7: Searching and Sorting</a:t>
            </a:r>
          </a:p>
        </p:txBody>
      </p:sp>
    </p:spTree>
    <p:extLst>
      <p:ext uri="{BB962C8B-B14F-4D97-AF65-F5344CB8AC3E}">
        <p14:creationId xmlns:p14="http://schemas.microsoft.com/office/powerpoint/2010/main" val="4544099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E3F863-C729-48B9-8583-8A8F9EDF7DCF}" type="slidenum">
              <a:rPr lang="en-US"/>
              <a:pPr/>
              <a:t>230</a:t>
            </a:fld>
            <a:endParaRPr 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a:t>Dr. Neepa Shah</a:t>
            </a:r>
          </a:p>
        </p:txBody>
      </p:sp>
      <p:sp>
        <p:nvSpPr>
          <p:cNvPr id="6" name="Header Placeholder 5"/>
          <p:cNvSpPr>
            <a:spLocks noGrp="1"/>
          </p:cNvSpPr>
          <p:nvPr>
            <p:ph type="hdr" sz="quarter" idx="11"/>
          </p:nvPr>
        </p:nvSpPr>
        <p:spPr/>
        <p:txBody>
          <a:bodyPr/>
          <a:lstStyle/>
          <a:p>
            <a:r>
              <a:rPr lang="en-US"/>
              <a:t>Unit 7: Searching and Sorting</a:t>
            </a:r>
          </a:p>
        </p:txBody>
      </p:sp>
    </p:spTree>
    <p:extLst>
      <p:ext uri="{BB962C8B-B14F-4D97-AF65-F5344CB8AC3E}">
        <p14:creationId xmlns:p14="http://schemas.microsoft.com/office/powerpoint/2010/main" val="46544940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328934-A4EF-460A-B505-35A8C7F445C3}" type="slidenum">
              <a:rPr lang="en-US"/>
              <a:pPr/>
              <a:t>231</a:t>
            </a:fld>
            <a:endParaRPr 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a:t>Dr. Neepa Shah</a:t>
            </a:r>
          </a:p>
        </p:txBody>
      </p:sp>
      <p:sp>
        <p:nvSpPr>
          <p:cNvPr id="6" name="Header Placeholder 5"/>
          <p:cNvSpPr>
            <a:spLocks noGrp="1"/>
          </p:cNvSpPr>
          <p:nvPr>
            <p:ph type="hdr" sz="quarter" idx="11"/>
          </p:nvPr>
        </p:nvSpPr>
        <p:spPr/>
        <p:txBody>
          <a:bodyPr/>
          <a:lstStyle/>
          <a:p>
            <a:r>
              <a:rPr lang="en-US"/>
              <a:t>Unit 7: Searching and Sorting</a:t>
            </a:r>
          </a:p>
        </p:txBody>
      </p:sp>
    </p:spTree>
    <p:extLst>
      <p:ext uri="{BB962C8B-B14F-4D97-AF65-F5344CB8AC3E}">
        <p14:creationId xmlns:p14="http://schemas.microsoft.com/office/powerpoint/2010/main" val="179817664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0DD72E-3929-46E2-A60B-E3A5BB53F1D8}" type="slidenum">
              <a:rPr lang="en-US"/>
              <a:pPr/>
              <a:t>232</a:t>
            </a:fld>
            <a:endParaRPr 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a:t>Dr. Neepa Shah</a:t>
            </a:r>
          </a:p>
        </p:txBody>
      </p:sp>
      <p:sp>
        <p:nvSpPr>
          <p:cNvPr id="6" name="Header Placeholder 5"/>
          <p:cNvSpPr>
            <a:spLocks noGrp="1"/>
          </p:cNvSpPr>
          <p:nvPr>
            <p:ph type="hdr" sz="quarter" idx="11"/>
          </p:nvPr>
        </p:nvSpPr>
        <p:spPr/>
        <p:txBody>
          <a:bodyPr/>
          <a:lstStyle/>
          <a:p>
            <a:r>
              <a:rPr lang="en-US"/>
              <a:t>Unit 7: Searching and Sorting</a:t>
            </a:r>
          </a:p>
        </p:txBody>
      </p:sp>
    </p:spTree>
    <p:extLst>
      <p:ext uri="{BB962C8B-B14F-4D97-AF65-F5344CB8AC3E}">
        <p14:creationId xmlns:p14="http://schemas.microsoft.com/office/powerpoint/2010/main" val="1253165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3" name="Text Box 1"/>
          <p:cNvSpPr txBox="1">
            <a:spLocks noChangeArrowheads="1"/>
          </p:cNvSpPr>
          <p:nvPr/>
        </p:nvSpPr>
        <p:spPr bwMode="auto">
          <a:xfrm>
            <a:off x="1158409" y="933739"/>
            <a:ext cx="4353485" cy="3364056"/>
          </a:xfrm>
          <a:prstGeom prst="rect">
            <a:avLst/>
          </a:prstGeom>
          <a:solidFill>
            <a:srgbClr val="FFFFFF"/>
          </a:solidFill>
          <a:ln w="9360">
            <a:solidFill>
              <a:srgbClr val="000000"/>
            </a:solidFill>
            <a:miter lim="800000"/>
            <a:headEnd/>
            <a:tailEnd/>
          </a:ln>
          <a:effectLst/>
        </p:spPr>
        <p:txBody>
          <a:bodyPr wrap="none" lIns="82058" tIns="41029" rIns="82058" bIns="41029" anchor="ctr"/>
          <a:lstStyle/>
          <a:p>
            <a:endParaRPr lang="en-US"/>
          </a:p>
        </p:txBody>
      </p:sp>
      <p:sp>
        <p:nvSpPr>
          <p:cNvPr id="141314" name="Rectangle 2"/>
          <p:cNvSpPr txBox="1">
            <a:spLocks noGrp="1" noChangeArrowheads="1"/>
          </p:cNvSpPr>
          <p:nvPr>
            <p:ph type="body"/>
          </p:nvPr>
        </p:nvSpPr>
        <p:spPr bwMode="auto">
          <a:xfrm>
            <a:off x="1032343" y="4623955"/>
            <a:ext cx="4602816" cy="3726295"/>
          </a:xfrm>
          <a:prstGeom prst="rect">
            <a:avLst/>
          </a:prstGeom>
          <a:noFill/>
          <a:ln>
            <a:round/>
            <a:headEnd/>
            <a:tailEnd/>
          </a:ln>
        </p:spPr>
        <p:txBody>
          <a:bodyPr wrap="none" anchor="ctr"/>
          <a:lstStyle/>
          <a:p>
            <a:endParaRPr lang="en-US"/>
          </a:p>
        </p:txBody>
      </p:sp>
      <p:sp>
        <p:nvSpPr>
          <p:cNvPr id="4" name="Footer Placeholder 3"/>
          <p:cNvSpPr>
            <a:spLocks noGrp="1"/>
          </p:cNvSpPr>
          <p:nvPr>
            <p:ph type="ftr" sz="quarter" idx="10"/>
          </p:nvPr>
        </p:nvSpPr>
        <p:spPr/>
        <p:txBody>
          <a:bodyPr/>
          <a:lstStyle/>
          <a:p>
            <a:r>
              <a:rPr lang="en-US"/>
              <a:t>Dr. Neepa Shah</a:t>
            </a:r>
          </a:p>
        </p:txBody>
      </p:sp>
      <p:sp>
        <p:nvSpPr>
          <p:cNvPr id="5" name="Header Placeholder 4"/>
          <p:cNvSpPr>
            <a:spLocks noGrp="1"/>
          </p:cNvSpPr>
          <p:nvPr>
            <p:ph type="hdr" sz="quarter" idx="11"/>
          </p:nvPr>
        </p:nvSpPr>
        <p:spPr/>
        <p:txBody>
          <a:bodyPr/>
          <a:lstStyle/>
          <a:p>
            <a:r>
              <a:rPr lang="en-US"/>
              <a:t>Unit 7: Searching and Sorting</a:t>
            </a:r>
          </a:p>
        </p:txBody>
      </p:sp>
    </p:spTree>
    <p:extLst>
      <p:ext uri="{BB962C8B-B14F-4D97-AF65-F5344CB8AC3E}">
        <p14:creationId xmlns:p14="http://schemas.microsoft.com/office/powerpoint/2010/main" val="403075841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998450-0AD8-4368-BF8E-D4045B527DFD}" type="slidenum">
              <a:rPr lang="en-US"/>
              <a:pPr/>
              <a:t>233</a:t>
            </a:fld>
            <a:endParaRPr 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a:t>Dr. Neepa Shah</a:t>
            </a:r>
          </a:p>
        </p:txBody>
      </p:sp>
      <p:sp>
        <p:nvSpPr>
          <p:cNvPr id="6" name="Header Placeholder 5"/>
          <p:cNvSpPr>
            <a:spLocks noGrp="1"/>
          </p:cNvSpPr>
          <p:nvPr>
            <p:ph type="hdr" sz="quarter" idx="11"/>
          </p:nvPr>
        </p:nvSpPr>
        <p:spPr/>
        <p:txBody>
          <a:bodyPr/>
          <a:lstStyle/>
          <a:p>
            <a:r>
              <a:rPr lang="en-US"/>
              <a:t>Unit 7: Searching and Sorting</a:t>
            </a:r>
          </a:p>
        </p:txBody>
      </p:sp>
    </p:spTree>
    <p:extLst>
      <p:ext uri="{BB962C8B-B14F-4D97-AF65-F5344CB8AC3E}">
        <p14:creationId xmlns:p14="http://schemas.microsoft.com/office/powerpoint/2010/main" val="6568037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1A028C-588C-43D2-AA6C-40E9B964174D}" type="slidenum">
              <a:rPr lang="en-US"/>
              <a:pPr/>
              <a:t>234</a:t>
            </a:fld>
            <a:endParaRPr lang="en-US"/>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pPr lvl="1">
              <a:lnSpc>
                <a:spcPct val="80000"/>
              </a:lnSpc>
            </a:pPr>
            <a:r>
              <a:rPr lang="en-US" sz="2000" dirty="0">
                <a:latin typeface="Arial" charset="0"/>
              </a:rPr>
              <a:t>(examines individual bits of keys) </a:t>
            </a:r>
          </a:p>
          <a:p>
            <a:pPr lvl="1">
              <a:lnSpc>
                <a:spcPct val="80000"/>
              </a:lnSpc>
            </a:pPr>
            <a:r>
              <a:rPr lang="en-US" sz="2000" dirty="0">
                <a:latin typeface="Arial" charset="0"/>
              </a:rPr>
              <a:t>Bucket sort (examines bits of keys) </a:t>
            </a:r>
          </a:p>
          <a:p>
            <a:pPr lvl="1">
              <a:lnSpc>
                <a:spcPct val="80000"/>
              </a:lnSpc>
            </a:pPr>
            <a:r>
              <a:rPr lang="en-US" sz="2000" dirty="0">
                <a:latin typeface="Arial" charset="0"/>
              </a:rPr>
              <a:t>Counting sort (indexes using key values) </a:t>
            </a:r>
          </a:p>
          <a:p>
            <a:endParaRPr lang="en-US" dirty="0"/>
          </a:p>
        </p:txBody>
      </p:sp>
      <p:sp>
        <p:nvSpPr>
          <p:cNvPr id="2" name="Footer Placeholder 1">
            <a:extLst>
              <a:ext uri="{FF2B5EF4-FFF2-40B4-BE49-F238E27FC236}">
                <a16:creationId xmlns:a16="http://schemas.microsoft.com/office/drawing/2014/main" id="{D2666E8E-4F72-4DFC-82B7-440C23D2BC73}"/>
              </a:ext>
            </a:extLst>
          </p:cNvPr>
          <p:cNvSpPr>
            <a:spLocks noGrp="1"/>
          </p:cNvSpPr>
          <p:nvPr>
            <p:ph type="ftr" sz="quarter" idx="4"/>
          </p:nvPr>
        </p:nvSpPr>
        <p:spPr/>
        <p:txBody>
          <a:bodyPr/>
          <a:lstStyle/>
          <a:p>
            <a:r>
              <a:rPr lang="en-IN"/>
              <a:t>Dr. Neepa Shah</a:t>
            </a:r>
          </a:p>
        </p:txBody>
      </p:sp>
      <p:sp>
        <p:nvSpPr>
          <p:cNvPr id="3" name="Header Placeholder 2">
            <a:extLst>
              <a:ext uri="{FF2B5EF4-FFF2-40B4-BE49-F238E27FC236}">
                <a16:creationId xmlns:a16="http://schemas.microsoft.com/office/drawing/2014/main" id="{A29A1720-6965-4916-8716-A95B010005A6}"/>
              </a:ext>
            </a:extLst>
          </p:cNvPr>
          <p:cNvSpPr>
            <a:spLocks noGrp="1"/>
          </p:cNvSpPr>
          <p:nvPr>
            <p:ph type="hdr" sz="quarter"/>
          </p:nvPr>
        </p:nvSpPr>
        <p:spPr/>
        <p:txBody>
          <a:bodyPr/>
          <a:lstStyle/>
          <a:p>
            <a:r>
              <a:rPr lang="en-US"/>
              <a:t>Unit 7: Searching and Sorting</a:t>
            </a:r>
            <a:endParaRPr lang="en-IN"/>
          </a:p>
        </p:txBody>
      </p:sp>
    </p:spTree>
    <p:extLst>
      <p:ext uri="{BB962C8B-B14F-4D97-AF65-F5344CB8AC3E}">
        <p14:creationId xmlns:p14="http://schemas.microsoft.com/office/powerpoint/2010/main" val="12625923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1DDCE9B-535F-6668-0462-A8D0160D5512}"/>
              </a:ext>
            </a:extLst>
          </p:cNvPr>
          <p:cNvSpPr>
            <a:spLocks noGrp="1" noChangeArrowheads="1"/>
          </p:cNvSpPr>
          <p:nvPr>
            <p:ph type="sldNum" sz="quarter" idx="5"/>
          </p:nvPr>
        </p:nvSpPr>
        <p:spPr>
          <a:noFill/>
        </p:spPr>
        <p:txBody>
          <a:bodyPr/>
          <a:lstStyle>
            <a:lvl1pPr defTabSz="930275" eaLnBrk="0" hangingPunct="0">
              <a:defRPr>
                <a:solidFill>
                  <a:schemeClr val="tx1"/>
                </a:solidFill>
                <a:latin typeface="Arial" panose="020B0604020202020204" pitchFamily="34" charset="0"/>
              </a:defRPr>
            </a:lvl1pPr>
            <a:lvl2pPr marL="742950" indent="-285750" defTabSz="930275" eaLnBrk="0" hangingPunct="0">
              <a:defRPr>
                <a:solidFill>
                  <a:schemeClr val="tx1"/>
                </a:solidFill>
                <a:latin typeface="Arial" panose="020B0604020202020204" pitchFamily="34" charset="0"/>
              </a:defRPr>
            </a:lvl2pPr>
            <a:lvl3pPr marL="1143000" indent="-228600" defTabSz="930275" eaLnBrk="0" hangingPunct="0">
              <a:defRPr>
                <a:solidFill>
                  <a:schemeClr val="tx1"/>
                </a:solidFill>
                <a:latin typeface="Arial" panose="020B0604020202020204" pitchFamily="34" charset="0"/>
              </a:defRPr>
            </a:lvl3pPr>
            <a:lvl4pPr marL="1600200" indent="-228600" defTabSz="930275" eaLnBrk="0" hangingPunct="0">
              <a:defRPr>
                <a:solidFill>
                  <a:schemeClr val="tx1"/>
                </a:solidFill>
                <a:latin typeface="Arial" panose="020B0604020202020204" pitchFamily="34" charset="0"/>
              </a:defRPr>
            </a:lvl4pPr>
            <a:lvl5pPr marL="2057400" indent="-228600" defTabSz="930275" eaLnBrk="0" hangingPunct="0">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7D4732F-4619-4C4A-BD31-CFF3591CB747}" type="slidenum">
              <a:rPr lang="en-US" altLang="en-US"/>
              <a:pPr eaLnBrk="1" hangingPunct="1"/>
              <a:t>235</a:t>
            </a:fld>
            <a:endParaRPr lang="en-US" altLang="en-US"/>
          </a:p>
        </p:txBody>
      </p:sp>
      <p:sp>
        <p:nvSpPr>
          <p:cNvPr id="29699" name="Rectangle 2">
            <a:extLst>
              <a:ext uri="{FF2B5EF4-FFF2-40B4-BE49-F238E27FC236}">
                <a16:creationId xmlns:a16="http://schemas.microsoft.com/office/drawing/2014/main" id="{567802DD-6FA3-C5F4-C82A-B69AD7AE7955}"/>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39C4B8C6-CC7F-E8E4-C67A-5F81F2435403}"/>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
        <p:nvSpPr>
          <p:cNvPr id="2" name="Footer Placeholder 1">
            <a:extLst>
              <a:ext uri="{FF2B5EF4-FFF2-40B4-BE49-F238E27FC236}">
                <a16:creationId xmlns:a16="http://schemas.microsoft.com/office/drawing/2014/main" id="{74FF5F36-7A69-E4A2-7628-C0D0FE742914}"/>
              </a:ext>
            </a:extLst>
          </p:cNvPr>
          <p:cNvSpPr>
            <a:spLocks noGrp="1"/>
          </p:cNvSpPr>
          <p:nvPr>
            <p:ph type="ftr" sz="quarter" idx="4"/>
          </p:nvPr>
        </p:nvSpPr>
        <p:spPr/>
        <p:txBody>
          <a:bodyPr/>
          <a:lstStyle/>
          <a:p>
            <a:r>
              <a:rPr lang="en-IN"/>
              <a:t>Dr. Neepa Shah</a:t>
            </a:r>
          </a:p>
        </p:txBody>
      </p:sp>
      <p:sp>
        <p:nvSpPr>
          <p:cNvPr id="3" name="Header Placeholder 2">
            <a:extLst>
              <a:ext uri="{FF2B5EF4-FFF2-40B4-BE49-F238E27FC236}">
                <a16:creationId xmlns:a16="http://schemas.microsoft.com/office/drawing/2014/main" id="{77424A72-5E99-B015-1403-12EC443468BF}"/>
              </a:ext>
            </a:extLst>
          </p:cNvPr>
          <p:cNvSpPr>
            <a:spLocks noGrp="1"/>
          </p:cNvSpPr>
          <p:nvPr>
            <p:ph type="hdr" sz="quarter"/>
          </p:nvPr>
        </p:nvSpPr>
        <p:spPr/>
        <p:txBody>
          <a:bodyPr/>
          <a:lstStyle/>
          <a:p>
            <a:r>
              <a:rPr lang="en-US"/>
              <a:t>Unit 7: Searching and Sorting</a:t>
            </a:r>
            <a:endParaRPr lang="en-IN"/>
          </a:p>
        </p:txBody>
      </p:sp>
    </p:spTree>
    <p:extLst>
      <p:ext uri="{BB962C8B-B14F-4D97-AF65-F5344CB8AC3E}">
        <p14:creationId xmlns:p14="http://schemas.microsoft.com/office/powerpoint/2010/main" val="172579122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8F3531-7ACF-4255-A290-89B2E2CD6769}" type="slidenum">
              <a:rPr lang="en-US"/>
              <a:pPr/>
              <a:t>236</a:t>
            </a:fld>
            <a:endParaRPr lang="en-US"/>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5EF39F50-481B-E29A-CAD6-69BD78854C02}"/>
              </a:ext>
            </a:extLst>
          </p:cNvPr>
          <p:cNvSpPr>
            <a:spLocks noGrp="1"/>
          </p:cNvSpPr>
          <p:nvPr>
            <p:ph type="ftr" sz="quarter" idx="4"/>
          </p:nvPr>
        </p:nvSpPr>
        <p:spPr/>
        <p:txBody>
          <a:bodyPr/>
          <a:lstStyle/>
          <a:p>
            <a:r>
              <a:rPr lang="en-IN"/>
              <a:t>Dr. Neepa Shah</a:t>
            </a:r>
          </a:p>
        </p:txBody>
      </p:sp>
      <p:sp>
        <p:nvSpPr>
          <p:cNvPr id="3" name="Header Placeholder 2">
            <a:extLst>
              <a:ext uri="{FF2B5EF4-FFF2-40B4-BE49-F238E27FC236}">
                <a16:creationId xmlns:a16="http://schemas.microsoft.com/office/drawing/2014/main" id="{596A1133-7FA3-C4C7-2C8D-AC8579D9E3BE}"/>
              </a:ext>
            </a:extLst>
          </p:cNvPr>
          <p:cNvSpPr>
            <a:spLocks noGrp="1"/>
          </p:cNvSpPr>
          <p:nvPr>
            <p:ph type="hdr" sz="quarter"/>
          </p:nvPr>
        </p:nvSpPr>
        <p:spPr/>
        <p:txBody>
          <a:bodyPr/>
          <a:lstStyle/>
          <a:p>
            <a:r>
              <a:rPr lang="en-US"/>
              <a:t>Unit 7: Searching and Sorting</a:t>
            </a:r>
            <a:endParaRPr lang="en-IN"/>
          </a:p>
        </p:txBody>
      </p:sp>
    </p:spTree>
    <p:extLst>
      <p:ext uri="{BB962C8B-B14F-4D97-AF65-F5344CB8AC3E}">
        <p14:creationId xmlns:p14="http://schemas.microsoft.com/office/powerpoint/2010/main" val="137745588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Lexicographic Array of constant size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Width of lexicographic array (Example: ISBN; d=10)</a:t>
            </a:r>
          </a:p>
          <a:p>
            <a:endParaRPr lang="en-US" dirty="0"/>
          </a:p>
        </p:txBody>
      </p:sp>
      <p:sp>
        <p:nvSpPr>
          <p:cNvPr id="4" name="Header Placeholder 3"/>
          <p:cNvSpPr>
            <a:spLocks noGrp="1"/>
          </p:cNvSpPr>
          <p:nvPr>
            <p:ph type="hdr" sz="quarter" idx="10"/>
          </p:nvPr>
        </p:nvSpPr>
        <p:spPr/>
        <p:txBody>
          <a:bodyPr/>
          <a:lstStyle/>
          <a:p>
            <a:r>
              <a:rPr lang="en-US"/>
              <a:t>Unit 7: Searching and Sorting</a:t>
            </a:r>
          </a:p>
        </p:txBody>
      </p:sp>
      <p:sp>
        <p:nvSpPr>
          <p:cNvPr id="5" name="Footer Placeholder 4"/>
          <p:cNvSpPr>
            <a:spLocks noGrp="1"/>
          </p:cNvSpPr>
          <p:nvPr>
            <p:ph type="ftr" sz="quarter" idx="11"/>
          </p:nvPr>
        </p:nvSpPr>
        <p:spPr/>
        <p:txBody>
          <a:bodyPr/>
          <a:lstStyle/>
          <a:p>
            <a:r>
              <a:rPr lang="en-US"/>
              <a:t>Dr. Neepa Shah</a:t>
            </a:r>
          </a:p>
        </p:txBody>
      </p:sp>
      <p:sp>
        <p:nvSpPr>
          <p:cNvPr id="6" name="Slide Number Placeholder 5"/>
          <p:cNvSpPr>
            <a:spLocks noGrp="1"/>
          </p:cNvSpPr>
          <p:nvPr>
            <p:ph type="sldNum" sz="quarter" idx="12"/>
          </p:nvPr>
        </p:nvSpPr>
        <p:spPr/>
        <p:txBody>
          <a:bodyPr/>
          <a:lstStyle/>
          <a:p>
            <a:fld id="{CE990801-24B3-4E4A-82AF-792E402376B3}" type="slidenum">
              <a:rPr lang="en-US" smtClean="0"/>
              <a:pPr/>
              <a:t>237</a:t>
            </a:fld>
            <a:endParaRPr lang="en-US"/>
          </a:p>
        </p:txBody>
      </p:sp>
    </p:spTree>
    <p:extLst>
      <p:ext uri="{BB962C8B-B14F-4D97-AF65-F5344CB8AC3E}">
        <p14:creationId xmlns:p14="http://schemas.microsoft.com/office/powerpoint/2010/main" val="229435161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2385C7-B8C1-428A-9734-95FF00A59B15}" type="slidenum">
              <a:rPr lang="en-US"/>
              <a:pPr/>
              <a:t>246</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400D63F8-BF41-2006-5847-14F8FD5C7277}"/>
              </a:ext>
            </a:extLst>
          </p:cNvPr>
          <p:cNvSpPr>
            <a:spLocks noGrp="1"/>
          </p:cNvSpPr>
          <p:nvPr>
            <p:ph type="ftr" sz="quarter" idx="4"/>
          </p:nvPr>
        </p:nvSpPr>
        <p:spPr/>
        <p:txBody>
          <a:bodyPr/>
          <a:lstStyle/>
          <a:p>
            <a:r>
              <a:rPr lang="en-IN"/>
              <a:t>Dr. Neepa Shah</a:t>
            </a:r>
          </a:p>
        </p:txBody>
      </p:sp>
      <p:sp>
        <p:nvSpPr>
          <p:cNvPr id="3" name="Header Placeholder 2">
            <a:extLst>
              <a:ext uri="{FF2B5EF4-FFF2-40B4-BE49-F238E27FC236}">
                <a16:creationId xmlns:a16="http://schemas.microsoft.com/office/drawing/2014/main" id="{A0926132-C6EC-A8D9-F2A3-06AA5918EE4A}"/>
              </a:ext>
            </a:extLst>
          </p:cNvPr>
          <p:cNvSpPr>
            <a:spLocks noGrp="1"/>
          </p:cNvSpPr>
          <p:nvPr>
            <p:ph type="hdr" sz="quarter"/>
          </p:nvPr>
        </p:nvSpPr>
        <p:spPr/>
        <p:txBody>
          <a:bodyPr/>
          <a:lstStyle/>
          <a:p>
            <a:r>
              <a:rPr lang="en-US"/>
              <a:t>Unit 7: Searching and Sorting</a:t>
            </a:r>
            <a:endParaRPr lang="en-IN"/>
          </a:p>
        </p:txBody>
      </p:sp>
    </p:spTree>
    <p:extLst>
      <p:ext uri="{BB962C8B-B14F-4D97-AF65-F5344CB8AC3E}">
        <p14:creationId xmlns:p14="http://schemas.microsoft.com/office/powerpoint/2010/main" val="376961769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23B14689-C024-5EC6-7FE2-95D09531208B}"/>
              </a:ext>
            </a:extLst>
          </p:cNvPr>
          <p:cNvSpPr>
            <a:spLocks noGrp="1" noChangeArrowheads="1"/>
          </p:cNvSpPr>
          <p:nvPr>
            <p:ph type="sldNum" sz="quarter" idx="5"/>
          </p:nvPr>
        </p:nvSpPr>
        <p:spPr>
          <a:noFill/>
        </p:spPr>
        <p:txBody>
          <a:bodyPr/>
          <a:lstStyle>
            <a:lvl1pPr defTabSz="930275" eaLnBrk="0" hangingPunct="0">
              <a:defRPr>
                <a:solidFill>
                  <a:schemeClr val="tx1"/>
                </a:solidFill>
                <a:latin typeface="Arial" panose="020B0604020202020204" pitchFamily="34" charset="0"/>
              </a:defRPr>
            </a:lvl1pPr>
            <a:lvl2pPr marL="742950" indent="-285750" defTabSz="930275" eaLnBrk="0" hangingPunct="0">
              <a:defRPr>
                <a:solidFill>
                  <a:schemeClr val="tx1"/>
                </a:solidFill>
                <a:latin typeface="Arial" panose="020B0604020202020204" pitchFamily="34" charset="0"/>
              </a:defRPr>
            </a:lvl2pPr>
            <a:lvl3pPr marL="1143000" indent="-228600" defTabSz="930275" eaLnBrk="0" hangingPunct="0">
              <a:defRPr>
                <a:solidFill>
                  <a:schemeClr val="tx1"/>
                </a:solidFill>
                <a:latin typeface="Arial" panose="020B0604020202020204" pitchFamily="34" charset="0"/>
              </a:defRPr>
            </a:lvl3pPr>
            <a:lvl4pPr marL="1600200" indent="-228600" defTabSz="930275" eaLnBrk="0" hangingPunct="0">
              <a:defRPr>
                <a:solidFill>
                  <a:schemeClr val="tx1"/>
                </a:solidFill>
                <a:latin typeface="Arial" panose="020B0604020202020204" pitchFamily="34" charset="0"/>
              </a:defRPr>
            </a:lvl4pPr>
            <a:lvl5pPr marL="2057400" indent="-228600" defTabSz="930275" eaLnBrk="0" hangingPunct="0">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A0B0174-AA76-4CD3-9480-29BC7ED3248D}" type="slidenum">
              <a:rPr lang="en-US" altLang="en-US"/>
              <a:pPr eaLnBrk="1" hangingPunct="1"/>
              <a:t>247</a:t>
            </a:fld>
            <a:endParaRPr lang="en-US" altLang="en-US"/>
          </a:p>
        </p:txBody>
      </p:sp>
      <p:sp>
        <p:nvSpPr>
          <p:cNvPr id="44035" name="Rectangle 2">
            <a:extLst>
              <a:ext uri="{FF2B5EF4-FFF2-40B4-BE49-F238E27FC236}">
                <a16:creationId xmlns:a16="http://schemas.microsoft.com/office/drawing/2014/main" id="{9AEA3F3C-7526-C84E-19EA-46F6FA65A450}"/>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6FC729BB-F456-D53B-3280-B52A2683625D}"/>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
        <p:nvSpPr>
          <p:cNvPr id="2" name="Footer Placeholder 1">
            <a:extLst>
              <a:ext uri="{FF2B5EF4-FFF2-40B4-BE49-F238E27FC236}">
                <a16:creationId xmlns:a16="http://schemas.microsoft.com/office/drawing/2014/main" id="{4A4A2B7A-F69E-482A-C33C-1A73A7154649}"/>
              </a:ext>
            </a:extLst>
          </p:cNvPr>
          <p:cNvSpPr>
            <a:spLocks noGrp="1"/>
          </p:cNvSpPr>
          <p:nvPr>
            <p:ph type="ftr" sz="quarter" idx="4"/>
          </p:nvPr>
        </p:nvSpPr>
        <p:spPr/>
        <p:txBody>
          <a:bodyPr/>
          <a:lstStyle/>
          <a:p>
            <a:r>
              <a:rPr lang="en-IN"/>
              <a:t>Dr. Neepa Shah</a:t>
            </a:r>
          </a:p>
        </p:txBody>
      </p:sp>
      <p:sp>
        <p:nvSpPr>
          <p:cNvPr id="3" name="Header Placeholder 2">
            <a:extLst>
              <a:ext uri="{FF2B5EF4-FFF2-40B4-BE49-F238E27FC236}">
                <a16:creationId xmlns:a16="http://schemas.microsoft.com/office/drawing/2014/main" id="{A6AB6108-9BAD-B472-27CB-32625007CBE0}"/>
              </a:ext>
            </a:extLst>
          </p:cNvPr>
          <p:cNvSpPr>
            <a:spLocks noGrp="1"/>
          </p:cNvSpPr>
          <p:nvPr>
            <p:ph type="hdr" sz="quarter"/>
          </p:nvPr>
        </p:nvSpPr>
        <p:spPr/>
        <p:txBody>
          <a:bodyPr/>
          <a:lstStyle/>
          <a:p>
            <a:r>
              <a:rPr lang="en-US"/>
              <a:t>Unit 7: Searching and Sorting</a:t>
            </a:r>
            <a:endParaRPr lang="en-IN"/>
          </a:p>
        </p:txBody>
      </p:sp>
    </p:spTree>
    <p:extLst>
      <p:ext uri="{BB962C8B-B14F-4D97-AF65-F5344CB8AC3E}">
        <p14:creationId xmlns:p14="http://schemas.microsoft.com/office/powerpoint/2010/main" val="245182456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a:t>Unit 7: Searching and Sorting</a:t>
            </a:r>
          </a:p>
        </p:txBody>
      </p:sp>
      <p:sp>
        <p:nvSpPr>
          <p:cNvPr id="5" name="Footer Placeholder 4"/>
          <p:cNvSpPr>
            <a:spLocks noGrp="1"/>
          </p:cNvSpPr>
          <p:nvPr>
            <p:ph type="ftr" sz="quarter" idx="11"/>
          </p:nvPr>
        </p:nvSpPr>
        <p:spPr/>
        <p:txBody>
          <a:bodyPr/>
          <a:lstStyle/>
          <a:p>
            <a:r>
              <a:rPr lang="en-US"/>
              <a:t>Dr. Neepa Shah</a:t>
            </a:r>
          </a:p>
        </p:txBody>
      </p:sp>
      <p:sp>
        <p:nvSpPr>
          <p:cNvPr id="6" name="Slide Number Placeholder 5"/>
          <p:cNvSpPr>
            <a:spLocks noGrp="1"/>
          </p:cNvSpPr>
          <p:nvPr>
            <p:ph type="sldNum" sz="quarter" idx="12"/>
          </p:nvPr>
        </p:nvSpPr>
        <p:spPr/>
        <p:txBody>
          <a:bodyPr/>
          <a:lstStyle/>
          <a:p>
            <a:fld id="{CE990801-24B3-4E4A-82AF-792E402376B3}" type="slidenum">
              <a:rPr lang="en-US" smtClean="0"/>
              <a:pPr/>
              <a:t>251</a:t>
            </a:fld>
            <a:endParaRPr lang="en-US"/>
          </a:p>
        </p:txBody>
      </p:sp>
    </p:spTree>
    <p:extLst>
      <p:ext uri="{BB962C8B-B14F-4D97-AF65-F5344CB8AC3E}">
        <p14:creationId xmlns:p14="http://schemas.microsoft.com/office/powerpoint/2010/main" val="293529447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E990801-24B3-4E4A-82AF-792E402376B3}" type="slidenum">
              <a:rPr lang="en-US" smtClean="0"/>
              <a:pPr/>
              <a:t>257</a:t>
            </a:fld>
            <a:endParaRPr lang="en-US"/>
          </a:p>
        </p:txBody>
      </p:sp>
      <p:sp>
        <p:nvSpPr>
          <p:cNvPr id="5" name="Footer Placeholder 4"/>
          <p:cNvSpPr>
            <a:spLocks noGrp="1"/>
          </p:cNvSpPr>
          <p:nvPr>
            <p:ph type="ftr" sz="quarter" idx="11"/>
          </p:nvPr>
        </p:nvSpPr>
        <p:spPr/>
        <p:txBody>
          <a:bodyPr/>
          <a:lstStyle/>
          <a:p>
            <a:r>
              <a:rPr lang="en-US"/>
              <a:t>Dr. Neepa Shah</a:t>
            </a:r>
          </a:p>
        </p:txBody>
      </p:sp>
      <p:sp>
        <p:nvSpPr>
          <p:cNvPr id="6" name="Header Placeholder 5"/>
          <p:cNvSpPr>
            <a:spLocks noGrp="1"/>
          </p:cNvSpPr>
          <p:nvPr>
            <p:ph type="hdr" sz="quarter" idx="12"/>
          </p:nvPr>
        </p:nvSpPr>
        <p:spPr/>
        <p:txBody>
          <a:bodyPr/>
          <a:lstStyle/>
          <a:p>
            <a:r>
              <a:rPr lang="en-US"/>
              <a:t>Unit 7: Searching and Sorting</a:t>
            </a:r>
          </a:p>
        </p:txBody>
      </p:sp>
    </p:spTree>
    <p:extLst>
      <p:ext uri="{BB962C8B-B14F-4D97-AF65-F5344CB8AC3E}">
        <p14:creationId xmlns:p14="http://schemas.microsoft.com/office/powerpoint/2010/main" val="254218853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7 (6*1 = 6)-&gt;1,	18-&gt; 0, 41(6*6=36) -&gt; 5, 34 (5*6)=30-&gt; 4</a:t>
            </a:r>
          </a:p>
          <a:p>
            <a:pPr eaLnBrk="1" hangingPunct="1"/>
            <a:r>
              <a:rPr lang="en-US" altLang="en-US" dirty="0"/>
              <a:t>Q: Why don’t we just create a table of size 100, or 40 and just map them directly to location?</a:t>
            </a:r>
          </a:p>
          <a:p>
            <a:pPr eaLnBrk="1" hangingPunct="1"/>
            <a:r>
              <a:rPr lang="en-US" altLang="en-US" dirty="0"/>
              <a:t>  A: Assumption is key </a:t>
            </a:r>
            <a:r>
              <a:rPr lang="en-US" altLang="en-US" b="1" dirty="0"/>
              <a:t>space</a:t>
            </a:r>
            <a:r>
              <a:rPr lang="en-US" altLang="en-US" dirty="0"/>
              <a:t> is much larger than the number of values we have to insert. (Ex. Using social security # as the key to put students in this class in a hash table. Table of size 999,999,999??)</a:t>
            </a:r>
          </a:p>
          <a:p>
            <a:pPr eaLnBrk="1" hangingPunct="1"/>
            <a:r>
              <a:rPr lang="en-US" altLang="en-US" dirty="0"/>
              <a:t>Q: How long does that take to insert? O(1)</a:t>
            </a:r>
          </a:p>
          <a:p>
            <a:pPr eaLnBrk="1" hangingPunct="1"/>
            <a:r>
              <a:rPr lang="en-US" altLang="en-US" dirty="0"/>
              <a:t>Q: How do we </a:t>
            </a:r>
            <a:r>
              <a:rPr lang="en-US" altLang="en-US" b="1" u="sng" dirty="0"/>
              <a:t>find</a:t>
            </a:r>
            <a:r>
              <a:rPr lang="en-US" altLang="en-US" dirty="0"/>
              <a:t> them?</a:t>
            </a:r>
          </a:p>
          <a:p>
            <a:pPr eaLnBrk="1" hangingPunct="1"/>
            <a:r>
              <a:rPr lang="en-US" altLang="en-US" dirty="0"/>
              <a:t>Q: How long does that take?</a:t>
            </a:r>
          </a:p>
          <a:p>
            <a:pPr eaLnBrk="1" hangingPunct="1"/>
            <a:r>
              <a:rPr lang="en-US" altLang="en-US" dirty="0"/>
              <a:t>Q: What if we insert 12? (It wants to go in location 0 – CONFLICT)</a:t>
            </a:r>
          </a:p>
          <a:p>
            <a:endParaRPr lang="en-IN" dirty="0"/>
          </a:p>
        </p:txBody>
      </p:sp>
      <p:sp>
        <p:nvSpPr>
          <p:cNvPr id="4" name="Header Placeholder 3"/>
          <p:cNvSpPr>
            <a:spLocks noGrp="1"/>
          </p:cNvSpPr>
          <p:nvPr>
            <p:ph type="hdr" sz="quarter"/>
          </p:nvPr>
        </p:nvSpPr>
        <p:spPr/>
        <p:txBody>
          <a:bodyPr/>
          <a:lstStyle/>
          <a:p>
            <a:r>
              <a:rPr lang="en-US"/>
              <a:t>Unit 7: Searching and Sorting</a:t>
            </a:r>
            <a:endParaRPr lang="en-IN"/>
          </a:p>
        </p:txBody>
      </p:sp>
      <p:sp>
        <p:nvSpPr>
          <p:cNvPr id="5" name="Footer Placeholder 4"/>
          <p:cNvSpPr>
            <a:spLocks noGrp="1"/>
          </p:cNvSpPr>
          <p:nvPr>
            <p:ph type="ftr" sz="quarter" idx="4"/>
          </p:nvPr>
        </p:nvSpPr>
        <p:spPr/>
        <p:txBody>
          <a:bodyPr/>
          <a:lstStyle/>
          <a:p>
            <a:r>
              <a:rPr lang="en-IN"/>
              <a:t>Dr. Neepa Shah</a:t>
            </a:r>
          </a:p>
        </p:txBody>
      </p:sp>
      <p:sp>
        <p:nvSpPr>
          <p:cNvPr id="6" name="Slide Number Placeholder 5"/>
          <p:cNvSpPr>
            <a:spLocks noGrp="1"/>
          </p:cNvSpPr>
          <p:nvPr>
            <p:ph type="sldNum" sz="quarter" idx="5"/>
          </p:nvPr>
        </p:nvSpPr>
        <p:spPr/>
        <p:txBody>
          <a:bodyPr/>
          <a:lstStyle/>
          <a:p>
            <a:fld id="{A83682E6-4495-4A01-AECD-6C4FDA04D882}" type="slidenum">
              <a:rPr lang="en-IN" smtClean="0"/>
              <a:t>260</a:t>
            </a:fld>
            <a:endParaRPr lang="en-IN"/>
          </a:p>
        </p:txBody>
      </p:sp>
    </p:spTree>
    <p:extLst>
      <p:ext uri="{BB962C8B-B14F-4D97-AF65-F5344CB8AC3E}">
        <p14:creationId xmlns:p14="http://schemas.microsoft.com/office/powerpoint/2010/main" val="986630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1" name="Text Box 1"/>
          <p:cNvSpPr txBox="1">
            <a:spLocks noChangeArrowheads="1"/>
          </p:cNvSpPr>
          <p:nvPr/>
        </p:nvSpPr>
        <p:spPr bwMode="auto">
          <a:xfrm>
            <a:off x="1158409" y="933739"/>
            <a:ext cx="4353485" cy="3364056"/>
          </a:xfrm>
          <a:prstGeom prst="rect">
            <a:avLst/>
          </a:prstGeom>
          <a:solidFill>
            <a:srgbClr val="FFFFFF"/>
          </a:solidFill>
          <a:ln w="9360">
            <a:solidFill>
              <a:srgbClr val="000000"/>
            </a:solidFill>
            <a:miter lim="800000"/>
            <a:headEnd/>
            <a:tailEnd/>
          </a:ln>
          <a:effectLst/>
        </p:spPr>
        <p:txBody>
          <a:bodyPr wrap="none" lIns="82058" tIns="41029" rIns="82058" bIns="41029" anchor="ctr"/>
          <a:lstStyle/>
          <a:p>
            <a:endParaRPr lang="en-US"/>
          </a:p>
        </p:txBody>
      </p:sp>
      <p:sp>
        <p:nvSpPr>
          <p:cNvPr id="143362" name="Rectangle 2"/>
          <p:cNvSpPr txBox="1">
            <a:spLocks noGrp="1" noChangeArrowheads="1"/>
          </p:cNvSpPr>
          <p:nvPr>
            <p:ph type="body"/>
          </p:nvPr>
        </p:nvSpPr>
        <p:spPr bwMode="auto">
          <a:xfrm>
            <a:off x="1032343" y="4623955"/>
            <a:ext cx="4602816" cy="3726295"/>
          </a:xfrm>
          <a:prstGeom prst="rect">
            <a:avLst/>
          </a:prstGeom>
          <a:noFill/>
          <a:ln>
            <a:round/>
            <a:headEnd/>
            <a:tailEnd/>
          </a:ln>
        </p:spPr>
        <p:txBody>
          <a:bodyPr wrap="none" anchor="ctr"/>
          <a:lstStyle/>
          <a:p>
            <a:pPr>
              <a:lnSpc>
                <a:spcPct val="97000"/>
              </a:lnSpc>
              <a:tabLst>
                <a:tab pos="0" algn="l"/>
                <a:tab pos="414683" algn="l"/>
                <a:tab pos="829366" algn="l"/>
                <a:tab pos="1244049" algn="l"/>
                <a:tab pos="1658732" algn="l"/>
                <a:tab pos="2073416" algn="l"/>
                <a:tab pos="2488099" algn="l"/>
                <a:tab pos="2902782" algn="l"/>
                <a:tab pos="3317465" algn="l"/>
                <a:tab pos="3732148" algn="l"/>
                <a:tab pos="4146831" algn="l"/>
                <a:tab pos="4561514" algn="l"/>
                <a:tab pos="4976197" algn="l"/>
                <a:tab pos="5390881" algn="l"/>
                <a:tab pos="5805564" algn="l"/>
                <a:tab pos="6220247" algn="l"/>
                <a:tab pos="6634930" algn="l"/>
                <a:tab pos="7049613" algn="l"/>
                <a:tab pos="7464296" algn="l"/>
                <a:tab pos="7878979" algn="l"/>
                <a:tab pos="8293662" algn="l"/>
              </a:tabLst>
            </a:pPr>
            <a:r>
              <a:rPr lang="en-GB" sz="1200" b="1" i="1" u="sng" dirty="0">
                <a:solidFill>
                  <a:srgbClr val="000000"/>
                </a:solidFill>
                <a:ea typeface="DejaVu Sans" pitchFamily="16" charset="0"/>
                <a:cs typeface="DejaVu Sans" pitchFamily="16" charset="0"/>
              </a:rPr>
              <a:t>Working:-</a:t>
            </a:r>
          </a:p>
          <a:p>
            <a:pPr>
              <a:lnSpc>
                <a:spcPct val="97000"/>
              </a:lnSpc>
              <a:tabLst>
                <a:tab pos="0" algn="l"/>
                <a:tab pos="414683" algn="l"/>
                <a:tab pos="829366" algn="l"/>
                <a:tab pos="1244049" algn="l"/>
                <a:tab pos="1658732" algn="l"/>
                <a:tab pos="2073416" algn="l"/>
                <a:tab pos="2488099" algn="l"/>
                <a:tab pos="2902782" algn="l"/>
                <a:tab pos="3317465" algn="l"/>
                <a:tab pos="3732148" algn="l"/>
                <a:tab pos="4146831" algn="l"/>
                <a:tab pos="4561514" algn="l"/>
                <a:tab pos="4976197" algn="l"/>
                <a:tab pos="5390881" algn="l"/>
                <a:tab pos="5805564" algn="l"/>
                <a:tab pos="6220247" algn="l"/>
                <a:tab pos="6634930" algn="l"/>
                <a:tab pos="7049613" algn="l"/>
                <a:tab pos="7464296" algn="l"/>
                <a:tab pos="7878979" algn="l"/>
                <a:tab pos="8293662" algn="l"/>
              </a:tabLst>
            </a:pPr>
            <a:endParaRPr lang="en-GB" sz="1200" b="1" i="1" u="sng" dirty="0">
              <a:solidFill>
                <a:srgbClr val="000000"/>
              </a:solidFill>
              <a:ea typeface="DejaVu Sans" pitchFamily="16" charset="0"/>
              <a:cs typeface="DejaVu Sans" pitchFamily="16" charset="0"/>
            </a:endParaRPr>
          </a:p>
          <a:p>
            <a:pPr>
              <a:lnSpc>
                <a:spcPct val="97000"/>
              </a:lnSpc>
              <a:tabLst>
                <a:tab pos="0" algn="l"/>
                <a:tab pos="414683" algn="l"/>
                <a:tab pos="829366" algn="l"/>
                <a:tab pos="1244049" algn="l"/>
                <a:tab pos="1658732" algn="l"/>
                <a:tab pos="2073416" algn="l"/>
                <a:tab pos="2488099" algn="l"/>
                <a:tab pos="2902782" algn="l"/>
                <a:tab pos="3317465" algn="l"/>
                <a:tab pos="3732148" algn="l"/>
                <a:tab pos="4146831" algn="l"/>
                <a:tab pos="4561514" algn="l"/>
                <a:tab pos="4976197" algn="l"/>
                <a:tab pos="5390881" algn="l"/>
                <a:tab pos="5805564" algn="l"/>
                <a:tab pos="6220247" algn="l"/>
                <a:tab pos="6634930" algn="l"/>
                <a:tab pos="7049613" algn="l"/>
                <a:tab pos="7464296" algn="l"/>
                <a:tab pos="7878979" algn="l"/>
                <a:tab pos="8293662" algn="l"/>
              </a:tabLst>
            </a:pPr>
            <a:r>
              <a:rPr lang="en-GB" sz="1200" dirty="0">
                <a:solidFill>
                  <a:srgbClr val="000000"/>
                </a:solidFill>
                <a:ea typeface="DejaVu Sans" pitchFamily="16" charset="0"/>
                <a:cs typeface="DejaVu Sans" pitchFamily="16" charset="0"/>
              </a:rPr>
              <a:t>* Compares adjacent array elements.</a:t>
            </a:r>
          </a:p>
          <a:p>
            <a:pPr>
              <a:lnSpc>
                <a:spcPct val="97000"/>
              </a:lnSpc>
              <a:tabLst>
                <a:tab pos="0" algn="l"/>
                <a:tab pos="414683" algn="l"/>
                <a:tab pos="829366" algn="l"/>
                <a:tab pos="1244049" algn="l"/>
                <a:tab pos="1658732" algn="l"/>
                <a:tab pos="2073416" algn="l"/>
                <a:tab pos="2488099" algn="l"/>
                <a:tab pos="2902782" algn="l"/>
                <a:tab pos="3317465" algn="l"/>
                <a:tab pos="3732148" algn="l"/>
                <a:tab pos="4146831" algn="l"/>
                <a:tab pos="4561514" algn="l"/>
                <a:tab pos="4976197" algn="l"/>
                <a:tab pos="5390881" algn="l"/>
                <a:tab pos="5805564" algn="l"/>
                <a:tab pos="6220247" algn="l"/>
                <a:tab pos="6634930" algn="l"/>
                <a:tab pos="7049613" algn="l"/>
                <a:tab pos="7464296" algn="l"/>
                <a:tab pos="7878979" algn="l"/>
                <a:tab pos="8293662" algn="l"/>
              </a:tabLst>
            </a:pPr>
            <a:r>
              <a:rPr lang="en-GB" sz="1200" dirty="0">
                <a:solidFill>
                  <a:srgbClr val="000000"/>
                </a:solidFill>
                <a:ea typeface="DejaVu Sans" pitchFamily="16" charset="0"/>
                <a:cs typeface="DejaVu Sans" pitchFamily="16" charset="0"/>
              </a:rPr>
              <a:t>	* Exchanges their values if they are out of order.</a:t>
            </a:r>
          </a:p>
          <a:p>
            <a:pPr>
              <a:lnSpc>
                <a:spcPct val="97000"/>
              </a:lnSpc>
              <a:tabLst>
                <a:tab pos="0" algn="l"/>
                <a:tab pos="414683" algn="l"/>
                <a:tab pos="829366" algn="l"/>
                <a:tab pos="1244049" algn="l"/>
                <a:tab pos="1658732" algn="l"/>
                <a:tab pos="2073416" algn="l"/>
                <a:tab pos="2488099" algn="l"/>
                <a:tab pos="2902782" algn="l"/>
                <a:tab pos="3317465" algn="l"/>
                <a:tab pos="3732148" algn="l"/>
                <a:tab pos="4146831" algn="l"/>
                <a:tab pos="4561514" algn="l"/>
                <a:tab pos="4976197" algn="l"/>
                <a:tab pos="5390881" algn="l"/>
                <a:tab pos="5805564" algn="l"/>
                <a:tab pos="6220247" algn="l"/>
                <a:tab pos="6634930" algn="l"/>
                <a:tab pos="7049613" algn="l"/>
                <a:tab pos="7464296" algn="l"/>
                <a:tab pos="7878979" algn="l"/>
                <a:tab pos="8293662" algn="l"/>
              </a:tabLst>
            </a:pPr>
            <a:endParaRPr lang="en-GB" sz="1200" dirty="0">
              <a:solidFill>
                <a:srgbClr val="000000"/>
              </a:solidFill>
              <a:ea typeface="DejaVu Sans" pitchFamily="16" charset="0"/>
              <a:cs typeface="DejaVu Sans" pitchFamily="16" charset="0"/>
            </a:endParaRPr>
          </a:p>
          <a:p>
            <a:pPr>
              <a:lnSpc>
                <a:spcPct val="97000"/>
              </a:lnSpc>
              <a:tabLst>
                <a:tab pos="0" algn="l"/>
                <a:tab pos="414683" algn="l"/>
                <a:tab pos="829366" algn="l"/>
                <a:tab pos="1244049" algn="l"/>
                <a:tab pos="1658732" algn="l"/>
                <a:tab pos="2073416" algn="l"/>
                <a:tab pos="2488099" algn="l"/>
                <a:tab pos="2902782" algn="l"/>
                <a:tab pos="3317465" algn="l"/>
                <a:tab pos="3732148" algn="l"/>
                <a:tab pos="4146831" algn="l"/>
                <a:tab pos="4561514" algn="l"/>
                <a:tab pos="4976197" algn="l"/>
                <a:tab pos="5390881" algn="l"/>
                <a:tab pos="5805564" algn="l"/>
                <a:tab pos="6220247" algn="l"/>
                <a:tab pos="6634930" algn="l"/>
                <a:tab pos="7049613" algn="l"/>
                <a:tab pos="7464296" algn="l"/>
                <a:tab pos="7878979" algn="l"/>
                <a:tab pos="8293662" algn="l"/>
              </a:tabLst>
            </a:pPr>
            <a:r>
              <a:rPr lang="en-GB" sz="1200" dirty="0">
                <a:solidFill>
                  <a:srgbClr val="000000"/>
                </a:solidFill>
                <a:ea typeface="DejaVu Sans" pitchFamily="16" charset="0"/>
                <a:cs typeface="DejaVu Sans" pitchFamily="16" charset="0"/>
              </a:rPr>
              <a:t>* Smaller values bubble up to the top of the array.</a:t>
            </a:r>
          </a:p>
          <a:p>
            <a:pPr>
              <a:lnSpc>
                <a:spcPct val="97000"/>
              </a:lnSpc>
              <a:tabLst>
                <a:tab pos="0" algn="l"/>
                <a:tab pos="414683" algn="l"/>
                <a:tab pos="829366" algn="l"/>
                <a:tab pos="1244049" algn="l"/>
                <a:tab pos="1658732" algn="l"/>
                <a:tab pos="2073416" algn="l"/>
                <a:tab pos="2488099" algn="l"/>
                <a:tab pos="2902782" algn="l"/>
                <a:tab pos="3317465" algn="l"/>
                <a:tab pos="3732148" algn="l"/>
                <a:tab pos="4146831" algn="l"/>
                <a:tab pos="4561514" algn="l"/>
                <a:tab pos="4976197" algn="l"/>
                <a:tab pos="5390881" algn="l"/>
                <a:tab pos="5805564" algn="l"/>
                <a:tab pos="6220247" algn="l"/>
                <a:tab pos="6634930" algn="l"/>
                <a:tab pos="7049613" algn="l"/>
                <a:tab pos="7464296" algn="l"/>
                <a:tab pos="7878979" algn="l"/>
                <a:tab pos="8293662" algn="l"/>
              </a:tabLst>
            </a:pPr>
            <a:r>
              <a:rPr lang="en-GB" sz="1200" dirty="0">
                <a:solidFill>
                  <a:srgbClr val="000000"/>
                </a:solidFill>
                <a:ea typeface="DejaVu Sans" pitchFamily="16" charset="0"/>
                <a:cs typeface="DejaVu Sans" pitchFamily="16" charset="0"/>
              </a:rPr>
              <a:t>	* Larger values sink to the bottom</a:t>
            </a:r>
          </a:p>
          <a:p>
            <a:pPr>
              <a:lnSpc>
                <a:spcPct val="97000"/>
              </a:lnSpc>
              <a:tabLst>
                <a:tab pos="0" algn="l"/>
                <a:tab pos="414683" algn="l"/>
                <a:tab pos="829366" algn="l"/>
                <a:tab pos="1244049" algn="l"/>
                <a:tab pos="1658732" algn="l"/>
                <a:tab pos="2073416" algn="l"/>
                <a:tab pos="2488099" algn="l"/>
                <a:tab pos="2902782" algn="l"/>
                <a:tab pos="3317465" algn="l"/>
                <a:tab pos="3732148" algn="l"/>
                <a:tab pos="4146831" algn="l"/>
                <a:tab pos="4561514" algn="l"/>
                <a:tab pos="4976197" algn="l"/>
                <a:tab pos="5390881" algn="l"/>
                <a:tab pos="5805564" algn="l"/>
                <a:tab pos="6220247" algn="l"/>
                <a:tab pos="6634930" algn="l"/>
                <a:tab pos="7049613" algn="l"/>
                <a:tab pos="7464296" algn="l"/>
                <a:tab pos="7878979" algn="l"/>
                <a:tab pos="8293662" algn="l"/>
              </a:tabLst>
            </a:pPr>
            <a:endParaRPr lang="en-GB" sz="1200" b="1" i="1" u="sng" dirty="0">
              <a:solidFill>
                <a:srgbClr val="000000"/>
              </a:solidFill>
              <a:ea typeface="DejaVu Sans" pitchFamily="16" charset="0"/>
              <a:cs typeface="DejaVu Sans" pitchFamily="16" charset="0"/>
            </a:endParaRPr>
          </a:p>
          <a:p>
            <a:pPr>
              <a:lnSpc>
                <a:spcPct val="97000"/>
              </a:lnSpc>
              <a:tabLst>
                <a:tab pos="0" algn="l"/>
                <a:tab pos="414683" algn="l"/>
                <a:tab pos="829366" algn="l"/>
                <a:tab pos="1244049" algn="l"/>
                <a:tab pos="1658732" algn="l"/>
                <a:tab pos="2073416" algn="l"/>
                <a:tab pos="2488099" algn="l"/>
                <a:tab pos="2902782" algn="l"/>
                <a:tab pos="3317465" algn="l"/>
                <a:tab pos="3732148" algn="l"/>
                <a:tab pos="4146831" algn="l"/>
                <a:tab pos="4561514" algn="l"/>
                <a:tab pos="4976197" algn="l"/>
                <a:tab pos="5390881" algn="l"/>
                <a:tab pos="5805564" algn="l"/>
                <a:tab pos="6220247" algn="l"/>
                <a:tab pos="6634930" algn="l"/>
                <a:tab pos="7049613" algn="l"/>
                <a:tab pos="7464296" algn="l"/>
                <a:tab pos="7878979" algn="l"/>
                <a:tab pos="8293662" algn="l"/>
              </a:tabLst>
            </a:pPr>
            <a:endParaRPr lang="en-GB" sz="1200" b="1" i="1" u="sng" dirty="0">
              <a:solidFill>
                <a:srgbClr val="000000"/>
              </a:solidFill>
              <a:ea typeface="DejaVu Sans" pitchFamily="16" charset="0"/>
              <a:cs typeface="DejaVu Sans" pitchFamily="16" charset="0"/>
            </a:endParaRPr>
          </a:p>
          <a:p>
            <a:endParaRPr lang="en-US" dirty="0"/>
          </a:p>
        </p:txBody>
      </p:sp>
      <p:sp>
        <p:nvSpPr>
          <p:cNvPr id="4" name="Footer Placeholder 3"/>
          <p:cNvSpPr>
            <a:spLocks noGrp="1"/>
          </p:cNvSpPr>
          <p:nvPr>
            <p:ph type="ftr" sz="quarter" idx="10"/>
          </p:nvPr>
        </p:nvSpPr>
        <p:spPr/>
        <p:txBody>
          <a:bodyPr/>
          <a:lstStyle/>
          <a:p>
            <a:r>
              <a:rPr lang="en-US"/>
              <a:t>Dr. Neepa Shah</a:t>
            </a:r>
          </a:p>
        </p:txBody>
      </p:sp>
      <p:sp>
        <p:nvSpPr>
          <p:cNvPr id="5" name="Header Placeholder 4"/>
          <p:cNvSpPr>
            <a:spLocks noGrp="1"/>
          </p:cNvSpPr>
          <p:nvPr>
            <p:ph type="hdr" sz="quarter" idx="11"/>
          </p:nvPr>
        </p:nvSpPr>
        <p:spPr/>
        <p:txBody>
          <a:bodyPr/>
          <a:lstStyle/>
          <a:p>
            <a:r>
              <a:rPr lang="en-US"/>
              <a:t>Unit 7: Searching and Sorting</a:t>
            </a:r>
          </a:p>
        </p:txBody>
      </p:sp>
    </p:spTree>
    <p:extLst>
      <p:ext uri="{BB962C8B-B14F-4D97-AF65-F5344CB8AC3E}">
        <p14:creationId xmlns:p14="http://schemas.microsoft.com/office/powerpoint/2010/main" val="17314010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r>
              <a:rPr lang="en-US"/>
              <a:t>Unit 7: Searching and Sorting</a:t>
            </a:r>
            <a:endParaRPr lang="en-IN"/>
          </a:p>
        </p:txBody>
      </p:sp>
      <p:sp>
        <p:nvSpPr>
          <p:cNvPr id="5" name="Footer Placeholder 4"/>
          <p:cNvSpPr>
            <a:spLocks noGrp="1"/>
          </p:cNvSpPr>
          <p:nvPr>
            <p:ph type="ftr" sz="quarter" idx="4"/>
          </p:nvPr>
        </p:nvSpPr>
        <p:spPr/>
        <p:txBody>
          <a:bodyPr/>
          <a:lstStyle/>
          <a:p>
            <a:r>
              <a:rPr lang="en-IN"/>
              <a:t>Dr. Neepa Shah</a:t>
            </a:r>
          </a:p>
        </p:txBody>
      </p:sp>
      <p:sp>
        <p:nvSpPr>
          <p:cNvPr id="6" name="Slide Number Placeholder 5"/>
          <p:cNvSpPr>
            <a:spLocks noGrp="1"/>
          </p:cNvSpPr>
          <p:nvPr>
            <p:ph type="sldNum" sz="quarter" idx="5"/>
          </p:nvPr>
        </p:nvSpPr>
        <p:spPr/>
        <p:txBody>
          <a:bodyPr/>
          <a:lstStyle/>
          <a:p>
            <a:fld id="{C3BF182E-7CCE-41DB-B022-A3D861B5E254}" type="slidenum">
              <a:rPr lang="en-IN" smtClean="0"/>
              <a:t>263</a:t>
            </a:fld>
            <a:endParaRPr lang="en-IN"/>
          </a:p>
        </p:txBody>
      </p:sp>
    </p:spTree>
    <p:extLst>
      <p:ext uri="{BB962C8B-B14F-4D97-AF65-F5344CB8AC3E}">
        <p14:creationId xmlns:p14="http://schemas.microsoft.com/office/powerpoint/2010/main" val="309685661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00000"/>
                </a:solidFill>
                <a:latin typeface="TT183t00"/>
              </a:rPr>
              <a:t>GOOD HASH FUNCTIN:</a:t>
            </a:r>
          </a:p>
          <a:p>
            <a:pPr algn="l"/>
            <a:r>
              <a:rPr lang="en-US" sz="1800" b="0" i="0" u="none" strike="noStrike" baseline="0" dirty="0">
                <a:solidFill>
                  <a:srgbClr val="000000"/>
                </a:solidFill>
                <a:latin typeface="TT183t00"/>
              </a:rPr>
              <a:t>Suppose we need to hash a set of strings S ={Si} to a table of size N</a:t>
            </a:r>
          </a:p>
          <a:p>
            <a:pPr algn="l"/>
            <a:r>
              <a:rPr lang="pt-BR" sz="1800" b="0" i="0" u="none" strike="noStrike" baseline="0" dirty="0">
                <a:solidFill>
                  <a:srgbClr val="FFCD00"/>
                </a:solidFill>
                <a:latin typeface="TT10Ft00"/>
              </a:rPr>
              <a:t> </a:t>
            </a:r>
            <a:r>
              <a:rPr lang="pt-BR" sz="1800" b="0" i="0" u="none" strike="noStrike" baseline="0" dirty="0">
                <a:solidFill>
                  <a:srgbClr val="000000"/>
                </a:solidFill>
                <a:latin typeface="TT183t00"/>
              </a:rPr>
              <a:t>H(Si) = (</a:t>
            </a:r>
            <a:r>
              <a:rPr lang="pt-BR" sz="1800" b="0" i="0" u="none" strike="noStrike" baseline="0" dirty="0">
                <a:solidFill>
                  <a:srgbClr val="000000"/>
                </a:solidFill>
                <a:latin typeface="Symbol" panose="05050102010706020507" pitchFamily="18" charset="2"/>
              </a:rPr>
              <a:t>S </a:t>
            </a:r>
            <a:r>
              <a:rPr lang="pt-BR" sz="1800" b="0" i="0" u="none" strike="noStrike" baseline="0" dirty="0">
                <a:solidFill>
                  <a:srgbClr val="000000"/>
                </a:solidFill>
                <a:latin typeface="TT183t00"/>
              </a:rPr>
              <a:t>Si[j].dj ) mod N, where Si[j] is </a:t>
            </a:r>
            <a:r>
              <a:rPr lang="en-US" sz="1800" b="0" i="0" u="none" strike="noStrike" baseline="0" dirty="0">
                <a:solidFill>
                  <a:srgbClr val="000000"/>
                </a:solidFill>
                <a:latin typeface="TT183t00"/>
              </a:rPr>
              <a:t>the </a:t>
            </a:r>
            <a:r>
              <a:rPr lang="en-US" sz="1800" b="0" i="0" u="none" strike="noStrike" baseline="0" dirty="0" err="1">
                <a:solidFill>
                  <a:srgbClr val="000000"/>
                </a:solidFill>
                <a:latin typeface="TT183t00"/>
              </a:rPr>
              <a:t>jth</a:t>
            </a:r>
            <a:r>
              <a:rPr lang="en-US" sz="1800" b="0" i="0" u="none" strike="noStrike" baseline="0" dirty="0">
                <a:solidFill>
                  <a:srgbClr val="000000"/>
                </a:solidFill>
                <a:latin typeface="TT183t00"/>
              </a:rPr>
              <a:t> character of string Si</a:t>
            </a:r>
          </a:p>
          <a:p>
            <a:pPr algn="l"/>
            <a:r>
              <a:rPr lang="en-US" sz="1800" b="0" i="0" u="none" strike="noStrike" baseline="0" dirty="0">
                <a:solidFill>
                  <a:srgbClr val="000000"/>
                </a:solidFill>
                <a:latin typeface="TT183t00"/>
              </a:rPr>
              <a:t>How expensive is to compute this function?</a:t>
            </a:r>
          </a:p>
          <a:p>
            <a:pPr algn="l"/>
            <a:r>
              <a:rPr lang="en-IN" sz="1800" b="0" i="0" u="none" strike="noStrike" baseline="0" dirty="0">
                <a:solidFill>
                  <a:srgbClr val="FFCD00"/>
                </a:solidFill>
                <a:latin typeface="TT183t00"/>
              </a:rPr>
              <a:t>• </a:t>
            </a:r>
            <a:r>
              <a:rPr lang="en-IN" sz="1800" b="0" i="0" u="none" strike="noStrike" baseline="0" dirty="0">
                <a:solidFill>
                  <a:srgbClr val="000000"/>
                </a:solidFill>
                <a:latin typeface="TT183t00"/>
              </a:rPr>
              <a:t>cost with direct calculation</a:t>
            </a:r>
          </a:p>
          <a:p>
            <a:pPr algn="l"/>
            <a:r>
              <a:rPr lang="en-US" sz="1800" b="0" i="0" u="none" strike="noStrike" baseline="0" dirty="0">
                <a:solidFill>
                  <a:srgbClr val="FFCD00"/>
                </a:solidFill>
                <a:latin typeface="TT183t00"/>
              </a:rPr>
              <a:t>• </a:t>
            </a:r>
            <a:r>
              <a:rPr lang="en-US" sz="1800" b="0" i="0" u="none" strike="noStrike" baseline="0" dirty="0">
                <a:solidFill>
                  <a:srgbClr val="000000"/>
                </a:solidFill>
                <a:latin typeface="TT183t00"/>
              </a:rPr>
              <a:t>Is it always possible to do direct calculation?</a:t>
            </a:r>
          </a:p>
          <a:p>
            <a:pPr algn="l"/>
            <a:r>
              <a:rPr lang="en-US" sz="1800" b="0" i="0" u="none" strike="noStrike" baseline="0" dirty="0">
                <a:solidFill>
                  <a:srgbClr val="000000"/>
                </a:solidFill>
                <a:latin typeface="TT183t00"/>
              </a:rPr>
              <a:t>Is there a cheaper way to calculate this? Hint:</a:t>
            </a:r>
          </a:p>
          <a:p>
            <a:pPr algn="l"/>
            <a:r>
              <a:rPr lang="en-IN" sz="1800" b="0" i="0" u="none" strike="noStrike" baseline="0" dirty="0">
                <a:solidFill>
                  <a:srgbClr val="000000"/>
                </a:solidFill>
                <a:latin typeface="TT183t00"/>
              </a:rPr>
              <a:t>use </a:t>
            </a:r>
            <a:r>
              <a:rPr lang="en-IN" sz="1800" b="0" i="0" u="none" strike="noStrike" baseline="0" dirty="0" err="1">
                <a:solidFill>
                  <a:srgbClr val="000000"/>
                </a:solidFill>
                <a:latin typeface="TT183t00"/>
              </a:rPr>
              <a:t>Horners</a:t>
            </a:r>
            <a:r>
              <a:rPr lang="en-IN" sz="1800" b="0" i="0" u="none" strike="noStrike" baseline="0" dirty="0">
                <a:solidFill>
                  <a:srgbClr val="000000"/>
                </a:solidFill>
                <a:latin typeface="TT183t00"/>
              </a:rPr>
              <a:t> Rule.</a:t>
            </a:r>
          </a:p>
          <a:p>
            <a:pPr algn="l"/>
            <a:endParaRPr lang="en-IN" sz="1800" b="0" i="0" u="none" strike="noStrike" baseline="0" dirty="0">
              <a:solidFill>
                <a:srgbClr val="000000"/>
              </a:solidFill>
              <a:latin typeface="TT183t00"/>
            </a:endParaRPr>
          </a:p>
          <a:p>
            <a:pPr algn="l"/>
            <a:r>
              <a:rPr lang="en-US" sz="1800" b="0" i="0" u="none" strike="noStrike" baseline="0" dirty="0">
                <a:solidFill>
                  <a:srgbClr val="0033CD"/>
                </a:solidFill>
                <a:latin typeface="TT183t00"/>
              </a:rPr>
              <a:t>public static int hash(String key, int n){</a:t>
            </a:r>
          </a:p>
          <a:p>
            <a:pPr algn="l"/>
            <a:r>
              <a:rPr lang="en-IN" sz="1800" b="0" i="0" u="none" strike="noStrike" baseline="0" dirty="0">
                <a:solidFill>
                  <a:srgbClr val="0033CD"/>
                </a:solidFill>
                <a:latin typeface="TT183t00"/>
              </a:rPr>
              <a:t>int value = 0;</a:t>
            </a:r>
          </a:p>
          <a:p>
            <a:pPr algn="l"/>
            <a:r>
              <a:rPr lang="nn-NO" sz="1800" b="0" i="0" u="none" strike="noStrike" baseline="0" dirty="0">
                <a:solidFill>
                  <a:srgbClr val="0033CD"/>
                </a:solidFill>
                <a:latin typeface="TT183t00"/>
              </a:rPr>
              <a:t>for (int i=0; i&lt;key.length(); i++)</a:t>
            </a:r>
          </a:p>
          <a:p>
            <a:pPr algn="l"/>
            <a:r>
              <a:rPr lang="en-US" sz="1800" b="0" i="0" u="none" strike="noStrike" baseline="0" dirty="0">
                <a:solidFill>
                  <a:srgbClr val="0033CD"/>
                </a:solidFill>
                <a:latin typeface="TT183t00"/>
              </a:rPr>
              <a:t>value = (value*128+ </a:t>
            </a:r>
            <a:r>
              <a:rPr lang="en-US" sz="1800" b="0" i="0" u="none" strike="noStrike" baseline="0" dirty="0" err="1">
                <a:solidFill>
                  <a:srgbClr val="0033CD"/>
                </a:solidFill>
                <a:latin typeface="TT183t00"/>
              </a:rPr>
              <a:t>key.charAt</a:t>
            </a:r>
            <a:r>
              <a:rPr lang="en-US" sz="1800" b="0" i="0" u="none" strike="noStrike" baseline="0" dirty="0">
                <a:solidFill>
                  <a:srgbClr val="0033CD"/>
                </a:solidFill>
                <a:latin typeface="TT183t00"/>
              </a:rPr>
              <a:t>(</a:t>
            </a:r>
            <a:r>
              <a:rPr lang="en-US" sz="1800" b="0" i="0" u="none" strike="noStrike" baseline="0" dirty="0" err="1">
                <a:solidFill>
                  <a:srgbClr val="0033CD"/>
                </a:solidFill>
                <a:latin typeface="TT183t00"/>
              </a:rPr>
              <a:t>i</a:t>
            </a:r>
            <a:r>
              <a:rPr lang="en-US" sz="1800" b="0" i="0" u="none" strike="noStrike" baseline="0" dirty="0">
                <a:solidFill>
                  <a:srgbClr val="0033CD"/>
                </a:solidFill>
                <a:latin typeface="TT183t00"/>
              </a:rPr>
              <a:t>))%n;</a:t>
            </a:r>
          </a:p>
          <a:p>
            <a:pPr algn="l"/>
            <a:r>
              <a:rPr lang="en-IN" sz="1800" b="0" i="0" u="none" strike="noStrike" baseline="0" dirty="0">
                <a:solidFill>
                  <a:srgbClr val="0033CD"/>
                </a:solidFill>
                <a:latin typeface="TT183t00"/>
              </a:rPr>
              <a:t>return value;</a:t>
            </a:r>
          </a:p>
          <a:p>
            <a:pPr algn="l"/>
            <a:r>
              <a:rPr lang="en-IN" sz="1800" b="0" i="0" u="none" strike="noStrike" baseline="0" dirty="0">
                <a:solidFill>
                  <a:srgbClr val="0033CD"/>
                </a:solidFill>
                <a:latin typeface="TT183t00"/>
              </a:rPr>
              <a:t>}</a:t>
            </a:r>
            <a:endParaRPr lang="en-IN" dirty="0"/>
          </a:p>
        </p:txBody>
      </p:sp>
      <p:sp>
        <p:nvSpPr>
          <p:cNvPr id="4" name="Header Placeholder 3"/>
          <p:cNvSpPr>
            <a:spLocks noGrp="1"/>
          </p:cNvSpPr>
          <p:nvPr>
            <p:ph type="hdr" sz="quarter"/>
          </p:nvPr>
        </p:nvSpPr>
        <p:spPr/>
        <p:txBody>
          <a:bodyPr/>
          <a:lstStyle/>
          <a:p>
            <a:r>
              <a:rPr lang="en-US"/>
              <a:t>Unit 7: Searching and Sorting</a:t>
            </a:r>
            <a:endParaRPr lang="en-IN"/>
          </a:p>
        </p:txBody>
      </p:sp>
      <p:sp>
        <p:nvSpPr>
          <p:cNvPr id="5" name="Footer Placeholder 4"/>
          <p:cNvSpPr>
            <a:spLocks noGrp="1"/>
          </p:cNvSpPr>
          <p:nvPr>
            <p:ph type="ftr" sz="quarter" idx="4"/>
          </p:nvPr>
        </p:nvSpPr>
        <p:spPr/>
        <p:txBody>
          <a:bodyPr/>
          <a:lstStyle/>
          <a:p>
            <a:r>
              <a:rPr lang="en-IN"/>
              <a:t>Dr. Neepa Shah</a:t>
            </a:r>
          </a:p>
        </p:txBody>
      </p:sp>
      <p:sp>
        <p:nvSpPr>
          <p:cNvPr id="6" name="Slide Number Placeholder 5"/>
          <p:cNvSpPr>
            <a:spLocks noGrp="1"/>
          </p:cNvSpPr>
          <p:nvPr>
            <p:ph type="sldNum" sz="quarter" idx="5"/>
          </p:nvPr>
        </p:nvSpPr>
        <p:spPr/>
        <p:txBody>
          <a:bodyPr/>
          <a:lstStyle/>
          <a:p>
            <a:fld id="{A83682E6-4495-4A01-AECD-6C4FDA04D882}" type="slidenum">
              <a:rPr lang="en-IN" smtClean="0"/>
              <a:t>264</a:t>
            </a:fld>
            <a:endParaRPr lang="en-IN"/>
          </a:p>
        </p:txBody>
      </p:sp>
    </p:spTree>
    <p:extLst>
      <p:ext uri="{BB962C8B-B14F-4D97-AF65-F5344CB8AC3E}">
        <p14:creationId xmlns:p14="http://schemas.microsoft.com/office/powerpoint/2010/main" val="414414195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01842C49-02BD-9821-BECB-CEE099A2DB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5353FEB-1E96-45B0-865B-E55F7AAA3F3B}" type="slidenum">
              <a:rPr lang="en-US" altLang="en-US" sz="1200"/>
              <a:pPr/>
              <a:t>292</a:t>
            </a:fld>
            <a:endParaRPr lang="en-US" altLang="en-US" sz="1200"/>
          </a:p>
        </p:txBody>
      </p:sp>
      <p:sp>
        <p:nvSpPr>
          <p:cNvPr id="151555" name="Rectangle 2">
            <a:extLst>
              <a:ext uri="{FF2B5EF4-FFF2-40B4-BE49-F238E27FC236}">
                <a16:creationId xmlns:a16="http://schemas.microsoft.com/office/drawing/2014/main" id="{8CD1B01E-14F1-04BC-6813-44E31617C262}"/>
              </a:ext>
            </a:extLst>
          </p:cNvPr>
          <p:cNvSpPr>
            <a:spLocks noGrp="1" noRot="1" noChangeAspect="1" noChangeArrowheads="1" noTextEdit="1"/>
          </p:cNvSpPr>
          <p:nvPr>
            <p:ph type="sldImg"/>
          </p:nvPr>
        </p:nvSpPr>
        <p:spPr>
          <a:ln/>
        </p:spPr>
      </p:sp>
      <p:sp>
        <p:nvSpPr>
          <p:cNvPr id="151556" name="Rectangle 3">
            <a:extLst>
              <a:ext uri="{FF2B5EF4-FFF2-40B4-BE49-F238E27FC236}">
                <a16:creationId xmlns:a16="http://schemas.microsoft.com/office/drawing/2014/main" id="{77CD9ED1-F748-9E56-746E-6A9554E3246F}"/>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t-BR" sz="1200" b="1" i="0" kern="1200" dirty="0">
                <a:solidFill>
                  <a:schemeClr val="tx1"/>
                </a:solidFill>
                <a:latin typeface="+mn-lt"/>
                <a:ea typeface="+mn-ea"/>
                <a:cs typeface="+mn-cs"/>
              </a:rPr>
              <a:t>for</a:t>
            </a:r>
            <a:r>
              <a:rPr lang="pt-BR" sz="1200" i="0" kern="1200" dirty="0">
                <a:solidFill>
                  <a:schemeClr val="tx1"/>
                </a:solidFill>
                <a:latin typeface="+mn-lt"/>
                <a:ea typeface="+mn-ea"/>
                <a:cs typeface="+mn-cs"/>
              </a:rPr>
              <a:t>(i = 0; i &lt; n; i++){</a:t>
            </a:r>
            <a:br>
              <a:rPr lang="pt-BR" sz="1200" i="0" kern="1200" dirty="0">
                <a:solidFill>
                  <a:schemeClr val="tx1"/>
                </a:solidFill>
                <a:latin typeface="+mn-lt"/>
                <a:ea typeface="+mn-ea"/>
                <a:cs typeface="+mn-cs"/>
              </a:rPr>
            </a:br>
            <a:r>
              <a:rPr lang="pt-BR" sz="1200" i="0" kern="1200" dirty="0">
                <a:solidFill>
                  <a:schemeClr val="tx1"/>
                </a:solidFill>
                <a:latin typeface="+mn-lt"/>
                <a:ea typeface="+mn-ea"/>
                <a:cs typeface="+mn-cs"/>
              </a:rPr>
              <a:t>  </a:t>
            </a:r>
            <a:r>
              <a:rPr lang="pt-BR" sz="1200" b="1" i="0" kern="1200" dirty="0">
                <a:solidFill>
                  <a:schemeClr val="tx1"/>
                </a:solidFill>
                <a:latin typeface="+mn-lt"/>
                <a:ea typeface="+mn-ea"/>
                <a:cs typeface="+mn-cs"/>
              </a:rPr>
              <a:t>for</a:t>
            </a:r>
            <a:r>
              <a:rPr lang="pt-BR" sz="1200" i="0" kern="1200" dirty="0">
                <a:solidFill>
                  <a:schemeClr val="tx1"/>
                </a:solidFill>
                <a:latin typeface="+mn-lt"/>
                <a:ea typeface="+mn-ea"/>
                <a:cs typeface="+mn-cs"/>
              </a:rPr>
              <a:t>(j = 1; j &lt; (n-i); j++){</a:t>
            </a:r>
            <a:br>
              <a:rPr lang="pt-BR" sz="1200" i="0" kern="1200" dirty="0">
                <a:solidFill>
                  <a:schemeClr val="tx1"/>
                </a:solidFill>
                <a:latin typeface="+mn-lt"/>
                <a:ea typeface="+mn-ea"/>
                <a:cs typeface="+mn-cs"/>
              </a:rPr>
            </a:br>
            <a:r>
              <a:rPr lang="pt-BR" sz="1200" i="0" kern="1200" dirty="0">
                <a:solidFill>
                  <a:schemeClr val="tx1"/>
                </a:solidFill>
                <a:latin typeface="+mn-lt"/>
                <a:ea typeface="+mn-ea"/>
                <a:cs typeface="+mn-cs"/>
              </a:rPr>
              <a:t>  </a:t>
            </a:r>
            <a:r>
              <a:rPr lang="pt-BR" sz="1200" b="1" i="0" kern="1200" dirty="0">
                <a:solidFill>
                  <a:schemeClr val="tx1"/>
                </a:solidFill>
                <a:latin typeface="+mn-lt"/>
                <a:ea typeface="+mn-ea"/>
                <a:cs typeface="+mn-cs"/>
              </a:rPr>
              <a:t>if</a:t>
            </a:r>
            <a:r>
              <a:rPr lang="pt-BR" sz="1200" i="0" kern="1200" dirty="0">
                <a:solidFill>
                  <a:schemeClr val="tx1"/>
                </a:solidFill>
                <a:latin typeface="+mn-lt"/>
                <a:ea typeface="+mn-ea"/>
                <a:cs typeface="+mn-cs"/>
              </a:rPr>
              <a:t>(a[j-1] &gt; a[j]){</a:t>
            </a:r>
            <a:br>
              <a:rPr lang="pt-BR" sz="1200" i="0" kern="1200" dirty="0">
                <a:solidFill>
                  <a:schemeClr val="tx1"/>
                </a:solidFill>
                <a:latin typeface="+mn-lt"/>
                <a:ea typeface="+mn-ea"/>
                <a:cs typeface="+mn-cs"/>
              </a:rPr>
            </a:br>
            <a:r>
              <a:rPr lang="pt-BR" sz="1200" i="0" kern="1200" dirty="0">
                <a:solidFill>
                  <a:schemeClr val="tx1"/>
                </a:solidFill>
                <a:latin typeface="+mn-lt"/>
                <a:ea typeface="+mn-ea"/>
                <a:cs typeface="+mn-cs"/>
              </a:rPr>
              <a:t>	</a:t>
            </a:r>
            <a:r>
              <a:rPr lang="en-US" sz="1200" i="0" kern="1200" dirty="0">
                <a:solidFill>
                  <a:schemeClr val="tx1"/>
                </a:solidFill>
                <a:latin typeface="+mn-lt"/>
                <a:ea typeface="+mn-ea"/>
                <a:cs typeface="+mn-cs"/>
              </a:rPr>
              <a:t>t = a[j-1];</a:t>
            </a:r>
            <a:br>
              <a:rPr lang="en-US" sz="1200" i="0" kern="1200" dirty="0">
                <a:solidFill>
                  <a:schemeClr val="tx1"/>
                </a:solidFill>
                <a:latin typeface="+mn-lt"/>
                <a:ea typeface="+mn-ea"/>
                <a:cs typeface="+mn-cs"/>
              </a:rPr>
            </a:br>
            <a:r>
              <a:rPr lang="en-US" sz="1200" i="0" kern="1200" dirty="0">
                <a:solidFill>
                  <a:schemeClr val="tx1"/>
                </a:solidFill>
                <a:latin typeface="+mn-lt"/>
                <a:ea typeface="+mn-ea"/>
                <a:cs typeface="+mn-cs"/>
              </a:rPr>
              <a:t>	a[j-1]=a[j];</a:t>
            </a:r>
            <a:br>
              <a:rPr lang="en-US" sz="1200" i="0" kern="1200" dirty="0">
                <a:solidFill>
                  <a:schemeClr val="tx1"/>
                </a:solidFill>
                <a:latin typeface="+mn-lt"/>
                <a:ea typeface="+mn-ea"/>
                <a:cs typeface="+mn-cs"/>
              </a:rPr>
            </a:br>
            <a:r>
              <a:rPr lang="en-US" sz="1200" i="0" kern="1200" dirty="0">
                <a:solidFill>
                  <a:schemeClr val="tx1"/>
                </a:solidFill>
                <a:latin typeface="+mn-lt"/>
                <a:ea typeface="+mn-ea"/>
                <a:cs typeface="+mn-cs"/>
              </a:rPr>
              <a:t>	a[j]=t;</a:t>
            </a:r>
            <a:br>
              <a:rPr lang="en-US" sz="1200" i="0" kern="1200" dirty="0">
                <a:solidFill>
                  <a:schemeClr val="tx1"/>
                </a:solidFill>
                <a:latin typeface="+mn-lt"/>
                <a:ea typeface="+mn-ea"/>
                <a:cs typeface="+mn-cs"/>
              </a:rPr>
            </a:br>
            <a:r>
              <a:rPr lang="en-US" sz="1200" i="0" kern="1200" dirty="0">
                <a:solidFill>
                  <a:schemeClr val="tx1"/>
                </a:solidFill>
                <a:latin typeface="+mn-lt"/>
                <a:ea typeface="+mn-ea"/>
                <a:cs typeface="+mn-cs"/>
              </a:rPr>
              <a:t>	  }</a:t>
            </a:r>
            <a:br>
              <a:rPr lang="en-US" sz="1200" i="0" kern="1200" dirty="0">
                <a:solidFill>
                  <a:schemeClr val="tx1"/>
                </a:solidFill>
                <a:latin typeface="+mn-lt"/>
                <a:ea typeface="+mn-ea"/>
                <a:cs typeface="+mn-cs"/>
              </a:rPr>
            </a:br>
            <a:r>
              <a:rPr lang="en-US" sz="1200" i="0" kern="1200" dirty="0">
                <a:solidFill>
                  <a:schemeClr val="tx1"/>
                </a:solidFill>
                <a:latin typeface="+mn-lt"/>
                <a:ea typeface="+mn-ea"/>
                <a:cs typeface="+mn-cs"/>
              </a:rPr>
              <a:t>  }</a:t>
            </a:r>
            <a:br>
              <a:rPr lang="en-US" sz="1200" i="0" kern="1200" dirty="0">
                <a:solidFill>
                  <a:schemeClr val="tx1"/>
                </a:solidFill>
                <a:latin typeface="+mn-lt"/>
                <a:ea typeface="+mn-ea"/>
                <a:cs typeface="+mn-cs"/>
              </a:rPr>
            </a:br>
            <a:r>
              <a:rPr lang="en-US" sz="1200" i="0" kern="120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CE990801-24B3-4E4A-82AF-792E402376B3}" type="slidenum">
              <a:rPr lang="en-US" smtClean="0"/>
              <a:pPr/>
              <a:t>31</a:t>
            </a:fld>
            <a:endParaRPr lang="en-US"/>
          </a:p>
        </p:txBody>
      </p:sp>
      <p:sp>
        <p:nvSpPr>
          <p:cNvPr id="5" name="Footer Placeholder 4"/>
          <p:cNvSpPr>
            <a:spLocks noGrp="1"/>
          </p:cNvSpPr>
          <p:nvPr>
            <p:ph type="ftr" sz="quarter" idx="11"/>
          </p:nvPr>
        </p:nvSpPr>
        <p:spPr/>
        <p:txBody>
          <a:bodyPr/>
          <a:lstStyle/>
          <a:p>
            <a:r>
              <a:rPr lang="en-US"/>
              <a:t>Dr. Neepa Shah</a:t>
            </a:r>
          </a:p>
        </p:txBody>
      </p:sp>
      <p:sp>
        <p:nvSpPr>
          <p:cNvPr id="6" name="Header Placeholder 5"/>
          <p:cNvSpPr>
            <a:spLocks noGrp="1"/>
          </p:cNvSpPr>
          <p:nvPr>
            <p:ph type="hdr" sz="quarter" idx="12"/>
          </p:nvPr>
        </p:nvSpPr>
        <p:spPr/>
        <p:txBody>
          <a:bodyPr/>
          <a:lstStyle/>
          <a:p>
            <a:r>
              <a:rPr lang="en-US"/>
              <a:t>Unit 7: Searching and Sorting</a:t>
            </a:r>
          </a:p>
        </p:txBody>
      </p:sp>
    </p:spTree>
    <p:extLst>
      <p:ext uri="{BB962C8B-B14F-4D97-AF65-F5344CB8AC3E}">
        <p14:creationId xmlns:p14="http://schemas.microsoft.com/office/powerpoint/2010/main" val="2399345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0465" name="Text Box 1"/>
          <p:cNvSpPr txBox="1">
            <a:spLocks noChangeArrowheads="1"/>
          </p:cNvSpPr>
          <p:nvPr/>
        </p:nvSpPr>
        <p:spPr bwMode="auto">
          <a:xfrm>
            <a:off x="1158409" y="933739"/>
            <a:ext cx="4347882" cy="3364056"/>
          </a:xfrm>
          <a:prstGeom prst="rect">
            <a:avLst/>
          </a:prstGeom>
          <a:solidFill>
            <a:srgbClr val="FFFFFF"/>
          </a:solidFill>
          <a:ln w="9360">
            <a:solidFill>
              <a:srgbClr val="000000"/>
            </a:solidFill>
            <a:miter lim="800000"/>
            <a:headEnd/>
            <a:tailEnd/>
          </a:ln>
          <a:effectLst/>
        </p:spPr>
        <p:txBody>
          <a:bodyPr wrap="none" lIns="82058" tIns="41029" rIns="82058" bIns="41029" anchor="ctr"/>
          <a:lstStyle/>
          <a:p>
            <a:endParaRPr lang="en-US"/>
          </a:p>
        </p:txBody>
      </p:sp>
      <p:sp>
        <p:nvSpPr>
          <p:cNvPr id="190466" name="Rectangle 2"/>
          <p:cNvSpPr txBox="1">
            <a:spLocks noGrp="1" noChangeArrowheads="1"/>
          </p:cNvSpPr>
          <p:nvPr>
            <p:ph type="body"/>
          </p:nvPr>
        </p:nvSpPr>
        <p:spPr bwMode="auto">
          <a:xfrm>
            <a:off x="1032343" y="4623955"/>
            <a:ext cx="4602816" cy="3726295"/>
          </a:xfrm>
          <a:prstGeom prst="rect">
            <a:avLst/>
          </a:prstGeom>
          <a:noFill/>
          <a:ln>
            <a:round/>
            <a:headEnd/>
            <a:tailEnd/>
          </a:ln>
        </p:spPr>
        <p:txBody>
          <a:bodyPr wrap="none" anchor="ctr"/>
          <a:lstStyle/>
          <a:p>
            <a:endParaRPr lang="en-US"/>
          </a:p>
        </p:txBody>
      </p:sp>
      <p:sp>
        <p:nvSpPr>
          <p:cNvPr id="4" name="Footer Placeholder 3"/>
          <p:cNvSpPr>
            <a:spLocks noGrp="1"/>
          </p:cNvSpPr>
          <p:nvPr>
            <p:ph type="ftr" sz="quarter" idx="10"/>
          </p:nvPr>
        </p:nvSpPr>
        <p:spPr/>
        <p:txBody>
          <a:bodyPr/>
          <a:lstStyle/>
          <a:p>
            <a:r>
              <a:rPr lang="en-US"/>
              <a:t>Dr. Neepa Shah</a:t>
            </a:r>
          </a:p>
        </p:txBody>
      </p:sp>
      <p:sp>
        <p:nvSpPr>
          <p:cNvPr id="5" name="Header Placeholder 4"/>
          <p:cNvSpPr>
            <a:spLocks noGrp="1"/>
          </p:cNvSpPr>
          <p:nvPr>
            <p:ph type="hdr" sz="quarter" idx="11"/>
          </p:nvPr>
        </p:nvSpPr>
        <p:spPr/>
        <p:txBody>
          <a:bodyPr/>
          <a:lstStyle/>
          <a:p>
            <a:r>
              <a:rPr lang="en-US"/>
              <a:t>Unit 7: Searching and Sorting</a:t>
            </a:r>
          </a:p>
        </p:txBody>
      </p:sp>
    </p:spTree>
    <p:extLst>
      <p:ext uri="{BB962C8B-B14F-4D97-AF65-F5344CB8AC3E}">
        <p14:creationId xmlns:p14="http://schemas.microsoft.com/office/powerpoint/2010/main" val="3068680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C919FBB-6330-448D-8F25-C410807EDFCF}" type="datetime1">
              <a:rPr lang="en-IN" smtClean="0"/>
              <a:t>12-11-2024</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IN"/>
              <a:t>Dr. Neepa Shah</a:t>
            </a: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9F8B1569-332D-42CE-8401-CACEF6AD2DB0}" type="slidenum">
              <a:rPr lang="en-IN" smtClean="0"/>
              <a:t>‹#›</a:t>
            </a:fld>
            <a:endParaRPr lang="en-IN"/>
          </a:p>
        </p:txBody>
      </p:sp>
    </p:spTree>
    <p:extLst>
      <p:ext uri="{BB962C8B-B14F-4D97-AF65-F5344CB8AC3E}">
        <p14:creationId xmlns:p14="http://schemas.microsoft.com/office/powerpoint/2010/main" val="1163604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064B0-97C9-4E9F-9FD0-BE927EC47414}" type="datetime1">
              <a:rPr lang="en-IN" smtClean="0"/>
              <a:t>12-11-2024</a:t>
            </a:fld>
            <a:endParaRPr lang="en-IN"/>
          </a:p>
        </p:txBody>
      </p:sp>
      <p:sp>
        <p:nvSpPr>
          <p:cNvPr id="5" name="Footer Placeholder 4"/>
          <p:cNvSpPr>
            <a:spLocks noGrp="1"/>
          </p:cNvSpPr>
          <p:nvPr>
            <p:ph type="ftr" sz="quarter" idx="11"/>
          </p:nvPr>
        </p:nvSpPr>
        <p:spPr/>
        <p:txBody>
          <a:bodyPr/>
          <a:lstStyle/>
          <a:p>
            <a:r>
              <a:rPr lang="en-IN"/>
              <a:t>Dr. Neepa Shah</a:t>
            </a:r>
          </a:p>
        </p:txBody>
      </p:sp>
      <p:sp>
        <p:nvSpPr>
          <p:cNvPr id="6" name="Slide Number Placeholder 5"/>
          <p:cNvSpPr>
            <a:spLocks noGrp="1"/>
          </p:cNvSpPr>
          <p:nvPr>
            <p:ph type="sldNum" sz="quarter" idx="12"/>
          </p:nvPr>
        </p:nvSpPr>
        <p:spPr/>
        <p:txBody>
          <a:bodyPr/>
          <a:lstStyle/>
          <a:p>
            <a:fld id="{9F8B1569-332D-42CE-8401-CACEF6AD2DB0}" type="slidenum">
              <a:rPr lang="en-IN" smtClean="0"/>
              <a:t>‹#›</a:t>
            </a:fld>
            <a:endParaRPr lang="en-IN"/>
          </a:p>
        </p:txBody>
      </p:sp>
    </p:spTree>
    <p:extLst>
      <p:ext uri="{BB962C8B-B14F-4D97-AF65-F5344CB8AC3E}">
        <p14:creationId xmlns:p14="http://schemas.microsoft.com/office/powerpoint/2010/main" val="271106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A14A2A5-6C04-4A9B-AFC0-2E08B318B773}" type="datetime1">
              <a:rPr lang="en-IN" smtClean="0"/>
              <a:t>12-11-2024</a:t>
            </a:fld>
            <a:endParaRPr lang="en-IN"/>
          </a:p>
        </p:txBody>
      </p:sp>
      <p:sp>
        <p:nvSpPr>
          <p:cNvPr id="5" name="Footer Placeholder 4"/>
          <p:cNvSpPr>
            <a:spLocks noGrp="1"/>
          </p:cNvSpPr>
          <p:nvPr>
            <p:ph type="ftr" sz="quarter" idx="11"/>
          </p:nvPr>
        </p:nvSpPr>
        <p:spPr>
          <a:xfrm>
            <a:off x="774923" y="5951811"/>
            <a:ext cx="7896279" cy="365125"/>
          </a:xfrm>
        </p:spPr>
        <p:txBody>
          <a:bodyPr/>
          <a:lstStyle/>
          <a:p>
            <a:r>
              <a:rPr lang="en-IN"/>
              <a:t>Dr. Neepa Shah</a:t>
            </a: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9F8B1569-332D-42CE-8401-CACEF6AD2DB0}" type="slidenum">
              <a:rPr lang="en-IN" smtClean="0"/>
              <a:t>‹#›</a:t>
            </a:fld>
            <a:endParaRPr lang="en-IN"/>
          </a:p>
        </p:txBody>
      </p:sp>
    </p:spTree>
    <p:extLst>
      <p:ext uri="{BB962C8B-B14F-4D97-AF65-F5344CB8AC3E}">
        <p14:creationId xmlns:p14="http://schemas.microsoft.com/office/powerpoint/2010/main" val="627367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25600" y="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0" y="1371600"/>
            <a:ext cx="5080000" cy="4891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0"/>
            <a:ext cx="5080000" cy="4891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14400" y="6324600"/>
            <a:ext cx="2540000" cy="457200"/>
          </a:xfrm>
        </p:spPr>
        <p:txBody>
          <a:bodyPr/>
          <a:lstStyle>
            <a:lvl1pPr>
              <a:defRPr/>
            </a:lvl1pPr>
          </a:lstStyle>
          <a:p>
            <a:fld id="{8738BFCC-D917-4822-9C79-8DD2B2866F83}" type="datetime1">
              <a:rPr lang="en-IN" smtClean="0"/>
              <a:t>12-11-2024</a:t>
            </a:fld>
            <a:endParaRPr lang="en-US"/>
          </a:p>
        </p:txBody>
      </p:sp>
      <p:sp>
        <p:nvSpPr>
          <p:cNvPr id="6" name="Footer Placeholder 5"/>
          <p:cNvSpPr>
            <a:spLocks noGrp="1"/>
          </p:cNvSpPr>
          <p:nvPr>
            <p:ph type="ftr" sz="quarter" idx="11"/>
          </p:nvPr>
        </p:nvSpPr>
        <p:spPr>
          <a:xfrm>
            <a:off x="4165600" y="6324600"/>
            <a:ext cx="3860800" cy="457200"/>
          </a:xfrm>
        </p:spPr>
        <p:txBody>
          <a:bodyPr/>
          <a:lstStyle>
            <a:lvl1pPr>
              <a:defRPr/>
            </a:lvl1pPr>
          </a:lstStyle>
          <a:p>
            <a:r>
              <a:rPr lang="en-US"/>
              <a:t>Dr. Neepa Shah</a:t>
            </a:r>
          </a:p>
        </p:txBody>
      </p:sp>
      <p:sp>
        <p:nvSpPr>
          <p:cNvPr id="7" name="Slide Number Placeholder 6"/>
          <p:cNvSpPr>
            <a:spLocks noGrp="1"/>
          </p:cNvSpPr>
          <p:nvPr>
            <p:ph type="sldNum" sz="quarter" idx="12"/>
          </p:nvPr>
        </p:nvSpPr>
        <p:spPr>
          <a:xfrm>
            <a:off x="8737600" y="6324600"/>
            <a:ext cx="2540000" cy="457200"/>
          </a:xfrm>
        </p:spPr>
        <p:txBody>
          <a:bodyPr/>
          <a:lstStyle>
            <a:lvl1pPr>
              <a:defRPr/>
            </a:lvl1pPr>
          </a:lstStyle>
          <a:p>
            <a:fld id="{D2FA195A-755A-4166-8411-0A7E88466F71}" type="slidenum">
              <a:rPr lang="en-US"/>
              <a:pPr/>
              <a:t>‹#›</a:t>
            </a:fld>
            <a:endParaRPr lang="en-US"/>
          </a:p>
        </p:txBody>
      </p:sp>
    </p:spTree>
    <p:extLst>
      <p:ext uri="{BB962C8B-B14F-4D97-AF65-F5344CB8AC3E}">
        <p14:creationId xmlns:p14="http://schemas.microsoft.com/office/powerpoint/2010/main" val="62930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6DD08-54F4-4A9E-B9B5-1542A2CDDFB3}" type="datetime1">
              <a:rPr lang="en-IN" smtClean="0"/>
              <a:t>12-11-2024</a:t>
            </a:fld>
            <a:endParaRPr lang="en-IN"/>
          </a:p>
        </p:txBody>
      </p:sp>
      <p:sp>
        <p:nvSpPr>
          <p:cNvPr id="5" name="Footer Placeholder 4"/>
          <p:cNvSpPr>
            <a:spLocks noGrp="1"/>
          </p:cNvSpPr>
          <p:nvPr>
            <p:ph type="ftr" sz="quarter" idx="11"/>
          </p:nvPr>
        </p:nvSpPr>
        <p:spPr/>
        <p:txBody>
          <a:bodyPr/>
          <a:lstStyle/>
          <a:p>
            <a:r>
              <a:rPr lang="en-IN"/>
              <a:t>Dr. Neepa Shah</a:t>
            </a:r>
          </a:p>
        </p:txBody>
      </p:sp>
      <p:sp>
        <p:nvSpPr>
          <p:cNvPr id="6" name="Slide Number Placeholder 5"/>
          <p:cNvSpPr>
            <a:spLocks noGrp="1"/>
          </p:cNvSpPr>
          <p:nvPr>
            <p:ph type="sldNum" sz="quarter" idx="12"/>
          </p:nvPr>
        </p:nvSpPr>
        <p:spPr>
          <a:xfrm>
            <a:off x="10558300" y="5956137"/>
            <a:ext cx="1052508" cy="365125"/>
          </a:xfrm>
        </p:spPr>
        <p:txBody>
          <a:bodyPr/>
          <a:lstStyle/>
          <a:p>
            <a:fld id="{9F8B1569-332D-42CE-8401-CACEF6AD2DB0}" type="slidenum">
              <a:rPr lang="en-IN" smtClean="0"/>
              <a:t>‹#›</a:t>
            </a:fld>
            <a:endParaRPr lang="en-IN"/>
          </a:p>
        </p:txBody>
      </p:sp>
    </p:spTree>
    <p:extLst>
      <p:ext uri="{BB962C8B-B14F-4D97-AF65-F5344CB8AC3E}">
        <p14:creationId xmlns:p14="http://schemas.microsoft.com/office/powerpoint/2010/main" val="3303604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D2F3971-09D3-4A50-9533-16DEEE278804}" type="datetime1">
              <a:rPr lang="en-IN" smtClean="0"/>
              <a:t>12-11-2024</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IN"/>
              <a:t>Dr. Neepa Shah</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F8B1569-332D-42CE-8401-CACEF6AD2DB0}" type="slidenum">
              <a:rPr lang="en-IN" smtClean="0"/>
              <a:t>‹#›</a:t>
            </a:fld>
            <a:endParaRPr lang="en-IN"/>
          </a:p>
        </p:txBody>
      </p:sp>
    </p:spTree>
    <p:extLst>
      <p:ext uri="{BB962C8B-B14F-4D97-AF65-F5344CB8AC3E}">
        <p14:creationId xmlns:p14="http://schemas.microsoft.com/office/powerpoint/2010/main" val="3778788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8CA710-0B8C-4F5C-A560-4E6945F758C2}" type="datetime1">
              <a:rPr lang="en-IN" smtClean="0"/>
              <a:t>12-11-2024</a:t>
            </a:fld>
            <a:endParaRPr lang="en-IN"/>
          </a:p>
        </p:txBody>
      </p:sp>
      <p:sp>
        <p:nvSpPr>
          <p:cNvPr id="6" name="Footer Placeholder 5"/>
          <p:cNvSpPr>
            <a:spLocks noGrp="1"/>
          </p:cNvSpPr>
          <p:nvPr>
            <p:ph type="ftr" sz="quarter" idx="11"/>
          </p:nvPr>
        </p:nvSpPr>
        <p:spPr/>
        <p:txBody>
          <a:bodyPr/>
          <a:lstStyle/>
          <a:p>
            <a:r>
              <a:rPr lang="en-IN"/>
              <a:t>Dr. Neepa Shah</a:t>
            </a:r>
          </a:p>
        </p:txBody>
      </p:sp>
      <p:sp>
        <p:nvSpPr>
          <p:cNvPr id="7" name="Slide Number Placeholder 6"/>
          <p:cNvSpPr>
            <a:spLocks noGrp="1"/>
          </p:cNvSpPr>
          <p:nvPr>
            <p:ph type="sldNum" sz="quarter" idx="12"/>
          </p:nvPr>
        </p:nvSpPr>
        <p:spPr/>
        <p:txBody>
          <a:bodyPr/>
          <a:lstStyle/>
          <a:p>
            <a:fld id="{9F8B1569-332D-42CE-8401-CACEF6AD2DB0}" type="slidenum">
              <a:rPr lang="en-IN" smtClean="0"/>
              <a:t>‹#›</a:t>
            </a:fld>
            <a:endParaRPr lang="en-IN"/>
          </a:p>
        </p:txBody>
      </p:sp>
    </p:spTree>
    <p:extLst>
      <p:ext uri="{BB962C8B-B14F-4D97-AF65-F5344CB8AC3E}">
        <p14:creationId xmlns:p14="http://schemas.microsoft.com/office/powerpoint/2010/main" val="2181392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8ABFCF-8D34-4761-B6B6-72C8B89A2978}" type="datetime1">
              <a:rPr lang="en-IN" smtClean="0"/>
              <a:t>12-11-2024</a:t>
            </a:fld>
            <a:endParaRPr lang="en-IN"/>
          </a:p>
        </p:txBody>
      </p:sp>
      <p:sp>
        <p:nvSpPr>
          <p:cNvPr id="8" name="Footer Placeholder 7"/>
          <p:cNvSpPr>
            <a:spLocks noGrp="1"/>
          </p:cNvSpPr>
          <p:nvPr>
            <p:ph type="ftr" sz="quarter" idx="11"/>
          </p:nvPr>
        </p:nvSpPr>
        <p:spPr/>
        <p:txBody>
          <a:bodyPr/>
          <a:lstStyle/>
          <a:p>
            <a:r>
              <a:rPr lang="en-IN"/>
              <a:t>Dr. Neepa Shah</a:t>
            </a:r>
          </a:p>
        </p:txBody>
      </p:sp>
      <p:sp>
        <p:nvSpPr>
          <p:cNvPr id="9" name="Slide Number Placeholder 8"/>
          <p:cNvSpPr>
            <a:spLocks noGrp="1"/>
          </p:cNvSpPr>
          <p:nvPr>
            <p:ph type="sldNum" sz="quarter" idx="12"/>
          </p:nvPr>
        </p:nvSpPr>
        <p:spPr/>
        <p:txBody>
          <a:bodyPr/>
          <a:lstStyle/>
          <a:p>
            <a:fld id="{9F8B1569-332D-42CE-8401-CACEF6AD2DB0}" type="slidenum">
              <a:rPr lang="en-IN" smtClean="0"/>
              <a:t>‹#›</a:t>
            </a:fld>
            <a:endParaRPr lang="en-IN"/>
          </a:p>
        </p:txBody>
      </p:sp>
    </p:spTree>
    <p:extLst>
      <p:ext uri="{BB962C8B-B14F-4D97-AF65-F5344CB8AC3E}">
        <p14:creationId xmlns:p14="http://schemas.microsoft.com/office/powerpoint/2010/main" val="2330532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EFB4A5-F525-4F7C-B39A-DEB1150A3848}" type="datetime1">
              <a:rPr lang="en-IN" smtClean="0"/>
              <a:t>12-11-2024</a:t>
            </a:fld>
            <a:endParaRPr lang="en-IN"/>
          </a:p>
        </p:txBody>
      </p:sp>
      <p:sp>
        <p:nvSpPr>
          <p:cNvPr id="4" name="Footer Placeholder 3"/>
          <p:cNvSpPr>
            <a:spLocks noGrp="1"/>
          </p:cNvSpPr>
          <p:nvPr>
            <p:ph type="ftr" sz="quarter" idx="11"/>
          </p:nvPr>
        </p:nvSpPr>
        <p:spPr/>
        <p:txBody>
          <a:bodyPr/>
          <a:lstStyle/>
          <a:p>
            <a:r>
              <a:rPr lang="en-IN"/>
              <a:t>Dr. Neepa Shah</a:t>
            </a:r>
          </a:p>
        </p:txBody>
      </p:sp>
      <p:sp>
        <p:nvSpPr>
          <p:cNvPr id="5" name="Slide Number Placeholder 4"/>
          <p:cNvSpPr>
            <a:spLocks noGrp="1"/>
          </p:cNvSpPr>
          <p:nvPr>
            <p:ph type="sldNum" sz="quarter" idx="12"/>
          </p:nvPr>
        </p:nvSpPr>
        <p:spPr/>
        <p:txBody>
          <a:bodyPr/>
          <a:lstStyle/>
          <a:p>
            <a:fld id="{9F8B1569-332D-42CE-8401-CACEF6AD2DB0}" type="slidenum">
              <a:rPr lang="en-IN" smtClean="0"/>
              <a:t>‹#›</a:t>
            </a:fld>
            <a:endParaRPr lang="en-IN"/>
          </a:p>
        </p:txBody>
      </p:sp>
    </p:spTree>
    <p:extLst>
      <p:ext uri="{BB962C8B-B14F-4D97-AF65-F5344CB8AC3E}">
        <p14:creationId xmlns:p14="http://schemas.microsoft.com/office/powerpoint/2010/main" val="1851293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1CA0D2-A765-4553-8B60-9606DC68F116}" type="datetime1">
              <a:rPr lang="en-IN" smtClean="0"/>
              <a:t>12-11-2024</a:t>
            </a:fld>
            <a:endParaRPr lang="en-IN"/>
          </a:p>
        </p:txBody>
      </p:sp>
      <p:sp>
        <p:nvSpPr>
          <p:cNvPr id="3" name="Footer Placeholder 2"/>
          <p:cNvSpPr>
            <a:spLocks noGrp="1"/>
          </p:cNvSpPr>
          <p:nvPr>
            <p:ph type="ftr" sz="quarter" idx="11"/>
          </p:nvPr>
        </p:nvSpPr>
        <p:spPr/>
        <p:txBody>
          <a:bodyPr/>
          <a:lstStyle/>
          <a:p>
            <a:r>
              <a:rPr lang="en-IN"/>
              <a:t>Dr. Neepa Shah</a:t>
            </a:r>
          </a:p>
        </p:txBody>
      </p:sp>
      <p:sp>
        <p:nvSpPr>
          <p:cNvPr id="4" name="Slide Number Placeholder 3"/>
          <p:cNvSpPr>
            <a:spLocks noGrp="1"/>
          </p:cNvSpPr>
          <p:nvPr>
            <p:ph type="sldNum" sz="quarter" idx="12"/>
          </p:nvPr>
        </p:nvSpPr>
        <p:spPr/>
        <p:txBody>
          <a:bodyPr/>
          <a:lstStyle/>
          <a:p>
            <a:fld id="{9F8B1569-332D-42CE-8401-CACEF6AD2DB0}" type="slidenum">
              <a:rPr lang="en-IN" smtClean="0"/>
              <a:t>‹#›</a:t>
            </a:fld>
            <a:endParaRPr lang="en-IN"/>
          </a:p>
        </p:txBody>
      </p:sp>
    </p:spTree>
    <p:extLst>
      <p:ext uri="{BB962C8B-B14F-4D97-AF65-F5344CB8AC3E}">
        <p14:creationId xmlns:p14="http://schemas.microsoft.com/office/powerpoint/2010/main" val="367122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8F834AE7-CCAF-4CCF-9B84-4CED65B18D95}" type="datetime1">
              <a:rPr lang="en-IN" smtClean="0"/>
              <a:t>12-11-2024</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IN"/>
              <a:t>Dr. Neepa Shah</a:t>
            </a: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9F8B1569-332D-42CE-8401-CACEF6AD2DB0}" type="slidenum">
              <a:rPr lang="en-IN" smtClean="0"/>
              <a:t>‹#›</a:t>
            </a:fld>
            <a:endParaRPr lang="en-IN"/>
          </a:p>
        </p:txBody>
      </p:sp>
    </p:spTree>
    <p:extLst>
      <p:ext uri="{BB962C8B-B14F-4D97-AF65-F5344CB8AC3E}">
        <p14:creationId xmlns:p14="http://schemas.microsoft.com/office/powerpoint/2010/main" val="442046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F36154F-7794-4F14-B95E-E8A86B7E6355}" type="datetime1">
              <a:rPr lang="en-IN" smtClean="0"/>
              <a:t>12-11-2024</a:t>
            </a:fld>
            <a:endParaRPr lang="en-IN"/>
          </a:p>
        </p:txBody>
      </p:sp>
      <p:sp>
        <p:nvSpPr>
          <p:cNvPr id="6" name="Footer Placeholder 5"/>
          <p:cNvSpPr>
            <a:spLocks noGrp="1"/>
          </p:cNvSpPr>
          <p:nvPr>
            <p:ph type="ftr" sz="quarter" idx="11"/>
          </p:nvPr>
        </p:nvSpPr>
        <p:spPr/>
        <p:txBody>
          <a:bodyPr/>
          <a:lstStyle/>
          <a:p>
            <a:r>
              <a:rPr lang="en-IN"/>
              <a:t>Dr. Neepa Shah</a:t>
            </a:r>
          </a:p>
        </p:txBody>
      </p:sp>
      <p:sp>
        <p:nvSpPr>
          <p:cNvPr id="7" name="Slide Number Placeholder 6"/>
          <p:cNvSpPr>
            <a:spLocks noGrp="1"/>
          </p:cNvSpPr>
          <p:nvPr>
            <p:ph type="sldNum" sz="quarter" idx="12"/>
          </p:nvPr>
        </p:nvSpPr>
        <p:spPr/>
        <p:txBody>
          <a:bodyPr/>
          <a:lstStyle/>
          <a:p>
            <a:fld id="{9F8B1569-332D-42CE-8401-CACEF6AD2DB0}" type="slidenum">
              <a:rPr lang="en-IN" smtClean="0"/>
              <a:t>‹#›</a:t>
            </a:fld>
            <a:endParaRPr lang="en-IN"/>
          </a:p>
        </p:txBody>
      </p:sp>
    </p:spTree>
    <p:extLst>
      <p:ext uri="{BB962C8B-B14F-4D97-AF65-F5344CB8AC3E}">
        <p14:creationId xmlns:p14="http://schemas.microsoft.com/office/powerpoint/2010/main" val="273737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516C62A-7A14-4F63-AD23-DC19432795E5}" type="datetime1">
              <a:rPr lang="en-IN" smtClean="0"/>
              <a:t>12-11-2024</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IN"/>
              <a:t>Dr. Neepa Shah</a:t>
            </a: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9F8B1569-332D-42CE-8401-CACEF6AD2DB0}"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513590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slideLayout" Target="../slideLayouts/slideLayout12.xml"/><Relationship Id="rId4" Type="http://schemas.openxmlformats.org/officeDocument/2006/relationships/hyperlink" Target="https://www.youtube.com/watch?v=-2VqW516BcI" TargetMode="Externa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31.png"/><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30.png"/><Relationship Id="rId4" Type="http://schemas.openxmlformats.org/officeDocument/2006/relationships/image" Target="../media/image27.png"/><Relationship Id="rId9" Type="http://schemas.openxmlformats.org/officeDocument/2006/relationships/oleObject" Target="../embeddings/oleObject4.bin"/></Relationships>
</file>

<file path=ppt/slides/_rels/slide248.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oleObject" Target="../embeddings/oleObject8.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9.bin"/><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tags" Target="../tags/tag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69.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69.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s>
</file>

<file path=ppt/slides/_rels/slide27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3" Type="http://schemas.openxmlformats.org/officeDocument/2006/relationships/image" Target="../media/image470.png"/><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210.png"/><Relationship Id="rId4" Type="http://schemas.openxmlformats.org/officeDocument/2006/relationships/image" Target="../media/image20.png"/></Relationships>
</file>

<file path=ppt/slides/_rels/slide27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42.png"/></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83.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8" Type="http://schemas.openxmlformats.org/officeDocument/2006/relationships/tags" Target="../tags/tag30.xml"/><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image" Target="../media/image46.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slideLayout" Target="../slideLayouts/slideLayout2.xml"/><Relationship Id="rId5" Type="http://schemas.openxmlformats.org/officeDocument/2006/relationships/tags" Target="../tags/tag27.xml"/><Relationship Id="rId10" Type="http://schemas.openxmlformats.org/officeDocument/2006/relationships/tags" Target="../tags/tag32.xml"/><Relationship Id="rId4" Type="http://schemas.openxmlformats.org/officeDocument/2006/relationships/tags" Target="../tags/tag26.xml"/><Relationship Id="rId9" Type="http://schemas.openxmlformats.org/officeDocument/2006/relationships/tags" Target="../tags/tag31.xml"/></Relationships>
</file>

<file path=ppt/slides/_rels/slide285.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7</a:t>
            </a:r>
            <a:endParaRPr lang="en-IN" dirty="0"/>
          </a:p>
        </p:txBody>
      </p:sp>
      <p:sp>
        <p:nvSpPr>
          <p:cNvPr id="3" name="Subtitle 2"/>
          <p:cNvSpPr>
            <a:spLocks noGrp="1"/>
          </p:cNvSpPr>
          <p:nvPr>
            <p:ph type="subTitle" idx="1"/>
          </p:nvPr>
        </p:nvSpPr>
        <p:spPr/>
        <p:txBody>
          <a:bodyPr/>
          <a:lstStyle/>
          <a:p>
            <a:r>
              <a:rPr lang="en-US" dirty="0"/>
              <a:t>Searching, sorting and hashing: 8 hours</a:t>
            </a:r>
            <a:endParaRPr lang="en-IN" dirty="0"/>
          </a:p>
        </p:txBody>
      </p:sp>
      <p:sp>
        <p:nvSpPr>
          <p:cNvPr id="4" name="Footer Placeholder 3">
            <a:extLst>
              <a:ext uri="{FF2B5EF4-FFF2-40B4-BE49-F238E27FC236}">
                <a16:creationId xmlns:a16="http://schemas.microsoft.com/office/drawing/2014/main" id="{D2697440-FF02-7CD0-B449-9ACE61959297}"/>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AAC04EF0-7234-F728-02E6-3AB3222177C1}"/>
              </a:ext>
            </a:extLst>
          </p:cNvPr>
          <p:cNvSpPr>
            <a:spLocks noGrp="1"/>
          </p:cNvSpPr>
          <p:nvPr>
            <p:ph type="sldNum" sz="quarter" idx="12"/>
          </p:nvPr>
        </p:nvSpPr>
        <p:spPr/>
        <p:txBody>
          <a:bodyPr/>
          <a:lstStyle/>
          <a:p>
            <a:fld id="{9F8B1569-332D-42CE-8401-CACEF6AD2DB0}" type="slidenum">
              <a:rPr lang="en-IN" smtClean="0"/>
              <a:t>1</a:t>
            </a:fld>
            <a:endParaRPr lang="en-IN"/>
          </a:p>
        </p:txBody>
      </p:sp>
    </p:spTree>
    <p:extLst>
      <p:ext uri="{BB962C8B-B14F-4D97-AF65-F5344CB8AC3E}">
        <p14:creationId xmlns:p14="http://schemas.microsoft.com/office/powerpoint/2010/main" val="3549750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598CE-4396-4B66-9046-96A83871E3B9}"/>
              </a:ext>
            </a:extLst>
          </p:cNvPr>
          <p:cNvSpPr>
            <a:spLocks noGrp="1"/>
          </p:cNvSpPr>
          <p:nvPr>
            <p:ph type="title"/>
          </p:nvPr>
        </p:nvSpPr>
        <p:spPr/>
        <p:txBody>
          <a:bodyPr/>
          <a:lstStyle/>
          <a:p>
            <a:pPr>
              <a:defRPr/>
            </a:pPr>
            <a:r>
              <a:rPr lang="en-US" dirty="0"/>
              <a:t>Binary search: Iterative</a:t>
            </a:r>
          </a:p>
        </p:txBody>
      </p:sp>
      <p:sp>
        <p:nvSpPr>
          <p:cNvPr id="94211" name="Content Placeholder 2">
            <a:extLst>
              <a:ext uri="{FF2B5EF4-FFF2-40B4-BE49-F238E27FC236}">
                <a16:creationId xmlns:a16="http://schemas.microsoft.com/office/drawing/2014/main" id="{B611715E-C94C-4A6F-847B-94EB67D44023}"/>
              </a:ext>
            </a:extLst>
          </p:cNvPr>
          <p:cNvSpPr>
            <a:spLocks noGrp="1"/>
          </p:cNvSpPr>
          <p:nvPr>
            <p:ph idx="1"/>
          </p:nvPr>
        </p:nvSpPr>
        <p:spPr>
          <a:xfrm>
            <a:off x="2036379" y="1853793"/>
            <a:ext cx="9872871" cy="4463143"/>
          </a:xfrm>
        </p:spPr>
        <p:txBody>
          <a:bodyPr>
            <a:normAutofit fontScale="77500" lnSpcReduction="20000"/>
          </a:bodyPr>
          <a:lstStyle/>
          <a:p>
            <a:pPr>
              <a:buFont typeface="Wingdings" panose="05000000000000000000" pitchFamily="2" charset="2"/>
              <a:buNone/>
            </a:pPr>
            <a:r>
              <a:rPr lang="en-US" altLang="en-US" sz="1600" dirty="0"/>
              <a:t>int </a:t>
            </a:r>
            <a:r>
              <a:rPr lang="en-US" altLang="en-US" sz="1600" dirty="0" err="1"/>
              <a:t>binarySearch</a:t>
            </a:r>
            <a:r>
              <a:rPr lang="en-US" altLang="en-US" sz="1600" dirty="0"/>
              <a:t>(int []a, int x, int N) </a:t>
            </a:r>
          </a:p>
          <a:p>
            <a:pPr>
              <a:buFont typeface="Wingdings" panose="05000000000000000000" pitchFamily="2" charset="2"/>
              <a:buNone/>
            </a:pPr>
            <a:r>
              <a:rPr lang="en-US" altLang="en-US" sz="1600" dirty="0"/>
              <a:t>{</a:t>
            </a:r>
          </a:p>
          <a:p>
            <a:pPr lvl="1">
              <a:buFont typeface="Wingdings 2" panose="05020102010507070707" pitchFamily="18" charset="2"/>
              <a:buNone/>
            </a:pPr>
            <a:r>
              <a:rPr lang="en-US" altLang="en-US" sz="1600" dirty="0"/>
              <a:t>int low = 0, high = N-1;</a:t>
            </a:r>
          </a:p>
          <a:p>
            <a:pPr lvl="1">
              <a:buFont typeface="Wingdings 2" panose="05020102010507070707" pitchFamily="18" charset="2"/>
              <a:buNone/>
            </a:pPr>
            <a:r>
              <a:rPr lang="en-US" altLang="en-US" sz="1600" dirty="0"/>
              <a:t>while (low &lt;= high) </a:t>
            </a:r>
          </a:p>
          <a:p>
            <a:pPr lvl="1">
              <a:buFont typeface="Wingdings 2" panose="05020102010507070707" pitchFamily="18" charset="2"/>
              <a:buNone/>
            </a:pPr>
            <a:r>
              <a:rPr lang="en-US" altLang="en-US" sz="1600" dirty="0"/>
              <a:t>{</a:t>
            </a:r>
          </a:p>
          <a:p>
            <a:pPr lvl="2">
              <a:buFont typeface="Wingdings" panose="05000000000000000000" pitchFamily="2" charset="2"/>
              <a:buNone/>
            </a:pPr>
            <a:r>
              <a:rPr lang="en-US" altLang="en-US" sz="1600" dirty="0"/>
              <a:t>int mid = (low + high) / 2; // middle subscript</a:t>
            </a:r>
          </a:p>
          <a:p>
            <a:pPr lvl="2">
              <a:buFont typeface="Wingdings" panose="05000000000000000000" pitchFamily="2" charset="2"/>
              <a:buNone/>
            </a:pPr>
            <a:r>
              <a:rPr lang="en-US" altLang="en-US" sz="1600" dirty="0"/>
              <a:t>if (a[mid] &lt; x)</a:t>
            </a:r>
          </a:p>
          <a:p>
            <a:pPr lvl="2">
              <a:buFont typeface="Wingdings" panose="05000000000000000000" pitchFamily="2" charset="2"/>
              <a:buNone/>
            </a:pPr>
            <a:r>
              <a:rPr lang="en-US" altLang="en-US" sz="1600" dirty="0"/>
              <a:t>	low = mid + 1;</a:t>
            </a:r>
          </a:p>
          <a:p>
            <a:pPr lvl="2">
              <a:buFont typeface="Wingdings" panose="05000000000000000000" pitchFamily="2" charset="2"/>
              <a:buNone/>
            </a:pPr>
            <a:r>
              <a:rPr lang="en-US" altLang="en-US" sz="1600" dirty="0"/>
              <a:t>else if (x &lt; a[mid])</a:t>
            </a:r>
          </a:p>
          <a:p>
            <a:pPr lvl="2">
              <a:buFont typeface="Wingdings" panose="05000000000000000000" pitchFamily="2" charset="2"/>
              <a:buNone/>
            </a:pPr>
            <a:r>
              <a:rPr lang="en-US" altLang="en-US" sz="1600" dirty="0"/>
              <a:t>	high = mid – 1;</a:t>
            </a:r>
          </a:p>
          <a:p>
            <a:pPr lvl="2">
              <a:buFont typeface="Wingdings" panose="05000000000000000000" pitchFamily="2" charset="2"/>
              <a:buNone/>
            </a:pPr>
            <a:r>
              <a:rPr lang="en-US" altLang="en-US" sz="1600" dirty="0"/>
              <a:t>else</a:t>
            </a:r>
          </a:p>
          <a:p>
            <a:pPr lvl="2">
              <a:buFont typeface="Wingdings" panose="05000000000000000000" pitchFamily="2" charset="2"/>
              <a:buNone/>
            </a:pPr>
            <a:r>
              <a:rPr lang="en-US" altLang="en-US" sz="1600" dirty="0"/>
              <a:t>	return mid; // found</a:t>
            </a:r>
          </a:p>
          <a:p>
            <a:pPr lvl="1">
              <a:buFont typeface="Wingdings 2" panose="05020102010507070707" pitchFamily="18" charset="2"/>
              <a:buNone/>
            </a:pPr>
            <a:r>
              <a:rPr lang="en-US" altLang="en-US" sz="1600" dirty="0"/>
              <a:t>}</a:t>
            </a:r>
          </a:p>
          <a:p>
            <a:pPr lvl="1">
              <a:buFont typeface="Wingdings 2" panose="05020102010507070707" pitchFamily="18" charset="2"/>
              <a:buNone/>
            </a:pPr>
            <a:r>
              <a:rPr lang="en-US" altLang="en-US" sz="1600" dirty="0"/>
              <a:t>return –1; // not found</a:t>
            </a:r>
          </a:p>
          <a:p>
            <a:pPr>
              <a:buFont typeface="Wingdings" panose="05000000000000000000" pitchFamily="2" charset="2"/>
              <a:buNone/>
            </a:pPr>
            <a:r>
              <a:rPr lang="en-US" altLang="en-US" sz="1600" dirty="0"/>
              <a:t>}</a:t>
            </a:r>
          </a:p>
          <a:p>
            <a:pPr>
              <a:buFont typeface="Wingdings" panose="05000000000000000000" pitchFamily="2" charset="2"/>
              <a:buNone/>
            </a:pPr>
            <a:r>
              <a:rPr lang="en-US" altLang="en-US" sz="1600" b="1" dirty="0"/>
              <a:t>Homework: Recursive function for binary search</a:t>
            </a:r>
          </a:p>
        </p:txBody>
      </p:sp>
      <p:sp>
        <p:nvSpPr>
          <p:cNvPr id="94212" name="Slide Number Placeholder 3">
            <a:extLst>
              <a:ext uri="{FF2B5EF4-FFF2-40B4-BE49-F238E27FC236}">
                <a16:creationId xmlns:a16="http://schemas.microsoft.com/office/drawing/2014/main" id="{9E516925-B8F0-493C-B623-29CA6749E5E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fontAlgn="base">
              <a:spcBef>
                <a:spcPct val="0"/>
              </a:spcBef>
              <a:spcAft>
                <a:spcPct val="0"/>
              </a:spcAft>
              <a:buClrTx/>
              <a:buSzTx/>
              <a:buNone/>
            </a:pPr>
            <a:fld id="{8B1D3A4E-8D43-4C47-B219-CAF873CF6473}" type="slidenum">
              <a:rPr lang="en-US" altLang="en-US" sz="1400">
                <a:solidFill>
                  <a:srgbClr val="FFFFFF"/>
                </a:solidFill>
              </a:rPr>
              <a:pPr fontAlgn="base">
                <a:spcBef>
                  <a:spcPct val="0"/>
                </a:spcBef>
                <a:spcAft>
                  <a:spcPct val="0"/>
                </a:spcAft>
                <a:buClrTx/>
                <a:buSzTx/>
                <a:buNone/>
              </a:pPr>
              <a:t>10</a:t>
            </a:fld>
            <a:endParaRPr lang="en-US" altLang="en-US" sz="1400">
              <a:solidFill>
                <a:srgbClr val="FFFFFF"/>
              </a:solidFill>
            </a:endParaRPr>
          </a:p>
        </p:txBody>
      </p:sp>
      <p:sp>
        <p:nvSpPr>
          <p:cNvPr id="6" name="Footer Placeholder 3">
            <a:extLst>
              <a:ext uri="{FF2B5EF4-FFF2-40B4-BE49-F238E27FC236}">
                <a16:creationId xmlns:a16="http://schemas.microsoft.com/office/drawing/2014/main" id="{73C97809-A457-7DA5-0ABA-3384B058D27B}"/>
              </a:ext>
            </a:extLst>
          </p:cNvPr>
          <p:cNvSpPr>
            <a:spLocks noGrp="1"/>
          </p:cNvSpPr>
          <p:nvPr>
            <p:ph type="ftr" sz="quarter" idx="11"/>
          </p:nvPr>
        </p:nvSpPr>
        <p:spPr>
          <a:xfrm>
            <a:off x="733592" y="6135741"/>
            <a:ext cx="6917210" cy="365125"/>
          </a:xfrm>
        </p:spPr>
        <p:txBody>
          <a:bodyPr/>
          <a:lstStyle/>
          <a:p>
            <a:r>
              <a:rPr lang="en-IN"/>
              <a:t>Dr. Neepa Shah</a:t>
            </a:r>
          </a:p>
        </p:txBody>
      </p:sp>
      <p:sp>
        <p:nvSpPr>
          <p:cNvPr id="7" name="Slide Number Placeholder 4">
            <a:extLst>
              <a:ext uri="{FF2B5EF4-FFF2-40B4-BE49-F238E27FC236}">
                <a16:creationId xmlns:a16="http://schemas.microsoft.com/office/drawing/2014/main" id="{44E4FA86-7B46-880F-C54F-0756B4B83539}"/>
              </a:ext>
            </a:extLst>
          </p:cNvPr>
          <p:cNvSpPr txBox="1">
            <a:spLocks/>
          </p:cNvSpPr>
          <p:nvPr/>
        </p:nvSpPr>
        <p:spPr>
          <a:xfrm>
            <a:off x="10710700" y="6140067"/>
            <a:ext cx="105250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DE3944B-220D-4D9C-9C2A-B607A0FB2F6B}" type="slidenum">
              <a:rPr lang="en-IN" smtClean="0"/>
              <a:pPr/>
              <a:t>10</a:t>
            </a:fld>
            <a:endParaRPr lang="en-IN"/>
          </a:p>
        </p:txBody>
      </p:sp>
    </p:spTree>
    <p:extLst>
      <p:ext uri="{BB962C8B-B14F-4D97-AF65-F5344CB8AC3E}">
        <p14:creationId xmlns:p14="http://schemas.microsoft.com/office/powerpoint/2010/main" val="151725193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r>
              <a:rPr lang="en-US"/>
              <a:t>The Fifth “Bubble Up”</a:t>
            </a:r>
          </a:p>
        </p:txBody>
      </p:sp>
      <p:sp>
        <p:nvSpPr>
          <p:cNvPr id="297987"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45</a:t>
            </a:r>
          </a:p>
        </p:txBody>
      </p:sp>
      <p:sp>
        <p:nvSpPr>
          <p:cNvPr id="297988"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97989"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97990"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97991"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3333FF"/>
                </a:solidFill>
                <a:latin typeface="Courier New" pitchFamily="49" charset="0"/>
              </a:rPr>
              <a:t>42</a:t>
            </a:r>
          </a:p>
        </p:txBody>
      </p:sp>
      <p:sp>
        <p:nvSpPr>
          <p:cNvPr id="297992"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67</a:t>
            </a:r>
          </a:p>
        </p:txBody>
      </p:sp>
      <p:sp>
        <p:nvSpPr>
          <p:cNvPr id="297993"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97994"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97996"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97997"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97998"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3</a:t>
            </a:r>
          </a:p>
        </p:txBody>
      </p:sp>
      <p:sp>
        <p:nvSpPr>
          <p:cNvPr id="297999"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1</a:t>
            </a:r>
          </a:p>
        </p:txBody>
      </p:sp>
      <p:sp>
        <p:nvSpPr>
          <p:cNvPr id="298000"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98001"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3667125" y="4152900"/>
            <a:ext cx="590550" cy="446088"/>
            <a:chOff x="1760" y="2424"/>
            <a:chExt cx="372" cy="502"/>
          </a:xfrm>
        </p:grpSpPr>
        <p:sp>
          <p:nvSpPr>
            <p:cNvPr id="298003"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98004"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98005"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98006"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98007"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false</a:t>
            </a:r>
          </a:p>
        </p:txBody>
      </p:sp>
      <p:sp>
        <p:nvSpPr>
          <p:cNvPr id="298008" name="Text Box 24"/>
          <p:cNvSpPr txBox="1">
            <a:spLocks noChangeArrowheads="1"/>
          </p:cNvSpPr>
          <p:nvPr/>
        </p:nvSpPr>
        <p:spPr bwMode="auto">
          <a:xfrm>
            <a:off x="3227388" y="3657600"/>
            <a:ext cx="1038426" cy="369332"/>
          </a:xfrm>
          <a:prstGeom prst="rect">
            <a:avLst/>
          </a:prstGeom>
          <a:noFill/>
          <a:ln w="38100">
            <a:solidFill>
              <a:srgbClr val="3333FF"/>
            </a:solidFill>
            <a:miter lim="800000"/>
            <a:headEnd type="none" w="sm" len="sm"/>
            <a:tailEnd type="none" w="sm" len="sm"/>
          </a:ln>
          <a:effectLst/>
        </p:spPr>
        <p:txBody>
          <a:bodyPr wrap="none">
            <a:spAutoFit/>
          </a:bodyPr>
          <a:lstStyle/>
          <a:p>
            <a:r>
              <a:rPr lang="en-US">
                <a:solidFill>
                  <a:srgbClr val="3333FF"/>
                </a:solidFill>
              </a:rPr>
              <a:t>No Swap</a:t>
            </a:r>
          </a:p>
        </p:txBody>
      </p:sp>
      <p:sp>
        <p:nvSpPr>
          <p:cNvPr id="25"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100</a:t>
            </a:fld>
            <a:endParaRPr lang="en-US"/>
          </a:p>
        </p:txBody>
      </p:sp>
      <p:sp>
        <p:nvSpPr>
          <p:cNvPr id="27" name="Footer Placeholder 26"/>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r>
              <a:rPr lang="en-US"/>
              <a:t>The Fifth “Bubble Up”</a:t>
            </a:r>
          </a:p>
        </p:txBody>
      </p:sp>
      <p:sp>
        <p:nvSpPr>
          <p:cNvPr id="299011"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45</a:t>
            </a:r>
          </a:p>
        </p:txBody>
      </p:sp>
      <p:sp>
        <p:nvSpPr>
          <p:cNvPr id="299012"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99013"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99014"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99015"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3333FF"/>
                </a:solidFill>
                <a:latin typeface="Courier New" pitchFamily="49" charset="0"/>
              </a:rPr>
              <a:t>42</a:t>
            </a:r>
          </a:p>
        </p:txBody>
      </p:sp>
      <p:sp>
        <p:nvSpPr>
          <p:cNvPr id="299016"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67</a:t>
            </a:r>
          </a:p>
        </p:txBody>
      </p:sp>
      <p:sp>
        <p:nvSpPr>
          <p:cNvPr id="299017"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99018"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99020"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99021"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99022"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3</a:t>
            </a:r>
          </a:p>
        </p:txBody>
      </p:sp>
      <p:sp>
        <p:nvSpPr>
          <p:cNvPr id="299023"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2</a:t>
            </a:r>
          </a:p>
        </p:txBody>
      </p:sp>
      <p:sp>
        <p:nvSpPr>
          <p:cNvPr id="299024"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99025"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4257675" y="4152900"/>
            <a:ext cx="590550" cy="446088"/>
            <a:chOff x="1760" y="2424"/>
            <a:chExt cx="372" cy="502"/>
          </a:xfrm>
        </p:grpSpPr>
        <p:sp>
          <p:nvSpPr>
            <p:cNvPr id="299027"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99028"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99029"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99030"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99031"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false</a:t>
            </a:r>
          </a:p>
        </p:txBody>
      </p:sp>
      <p:sp>
        <p:nvSpPr>
          <p:cNvPr id="24"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5" name="Slide Number Placeholder 24"/>
          <p:cNvSpPr>
            <a:spLocks noGrp="1"/>
          </p:cNvSpPr>
          <p:nvPr>
            <p:ph type="sldNum" sz="quarter" idx="12"/>
          </p:nvPr>
        </p:nvSpPr>
        <p:spPr/>
        <p:txBody>
          <a:bodyPr/>
          <a:lstStyle/>
          <a:p>
            <a:fld id="{B6F15528-21DE-4FAA-801E-634DDDAF4B2B}" type="slidenum">
              <a:rPr lang="en-US" smtClean="0"/>
              <a:pPr/>
              <a:t>101</a:t>
            </a:fld>
            <a:endParaRPr lang="en-US"/>
          </a:p>
        </p:txBody>
      </p:sp>
      <p:sp>
        <p:nvSpPr>
          <p:cNvPr id="26" name="Footer Placeholder 25"/>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r>
              <a:rPr lang="en-US"/>
              <a:t>The Fifth “Bubble Up”</a:t>
            </a:r>
          </a:p>
        </p:txBody>
      </p:sp>
      <p:sp>
        <p:nvSpPr>
          <p:cNvPr id="300035"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45</a:t>
            </a:r>
          </a:p>
        </p:txBody>
      </p:sp>
      <p:sp>
        <p:nvSpPr>
          <p:cNvPr id="300036"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00037"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00038"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00039"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3333FF"/>
                </a:solidFill>
                <a:latin typeface="Courier New" pitchFamily="49" charset="0"/>
              </a:rPr>
              <a:t>42</a:t>
            </a:r>
          </a:p>
        </p:txBody>
      </p:sp>
      <p:sp>
        <p:nvSpPr>
          <p:cNvPr id="300040"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67</a:t>
            </a:r>
          </a:p>
        </p:txBody>
      </p:sp>
      <p:sp>
        <p:nvSpPr>
          <p:cNvPr id="300041"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300042"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300044"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300045"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300046"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3</a:t>
            </a:r>
          </a:p>
        </p:txBody>
      </p:sp>
      <p:sp>
        <p:nvSpPr>
          <p:cNvPr id="300047"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2</a:t>
            </a:r>
          </a:p>
        </p:txBody>
      </p:sp>
      <p:sp>
        <p:nvSpPr>
          <p:cNvPr id="300048"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300049"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4257675" y="4152900"/>
            <a:ext cx="590550" cy="446088"/>
            <a:chOff x="1760" y="2424"/>
            <a:chExt cx="372" cy="502"/>
          </a:xfrm>
        </p:grpSpPr>
        <p:sp>
          <p:nvSpPr>
            <p:cNvPr id="300051"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300052"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300053"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300054"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300055"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false</a:t>
            </a:r>
          </a:p>
        </p:txBody>
      </p:sp>
      <p:sp>
        <p:nvSpPr>
          <p:cNvPr id="300056" name="Text Box 24"/>
          <p:cNvSpPr txBox="1">
            <a:spLocks noChangeArrowheads="1"/>
          </p:cNvSpPr>
          <p:nvPr/>
        </p:nvSpPr>
        <p:spPr bwMode="auto">
          <a:xfrm>
            <a:off x="3795713" y="3657600"/>
            <a:ext cx="1038426" cy="369332"/>
          </a:xfrm>
          <a:prstGeom prst="rect">
            <a:avLst/>
          </a:prstGeom>
          <a:noFill/>
          <a:ln w="38100">
            <a:solidFill>
              <a:srgbClr val="3333FF"/>
            </a:solidFill>
            <a:miter lim="800000"/>
            <a:headEnd type="none" w="sm" len="sm"/>
            <a:tailEnd type="none" w="sm" len="sm"/>
          </a:ln>
          <a:effectLst/>
        </p:spPr>
        <p:txBody>
          <a:bodyPr wrap="none">
            <a:spAutoFit/>
          </a:bodyPr>
          <a:lstStyle/>
          <a:p>
            <a:r>
              <a:rPr lang="en-US">
                <a:solidFill>
                  <a:srgbClr val="3333FF"/>
                </a:solidFill>
              </a:rPr>
              <a:t>No Swap</a:t>
            </a:r>
          </a:p>
        </p:txBody>
      </p:sp>
      <p:sp>
        <p:nvSpPr>
          <p:cNvPr id="25"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102</a:t>
            </a:fld>
            <a:endParaRPr lang="en-US"/>
          </a:p>
        </p:txBody>
      </p:sp>
      <p:sp>
        <p:nvSpPr>
          <p:cNvPr id="27" name="Footer Placeholder 26"/>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r>
              <a:rPr lang="en-US"/>
              <a:t>The Fifth “Bubble Up”</a:t>
            </a:r>
          </a:p>
        </p:txBody>
      </p:sp>
      <p:sp>
        <p:nvSpPr>
          <p:cNvPr id="301059"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45</a:t>
            </a:r>
          </a:p>
        </p:txBody>
      </p:sp>
      <p:sp>
        <p:nvSpPr>
          <p:cNvPr id="301060"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01061"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01062"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01063"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3333FF"/>
                </a:solidFill>
                <a:latin typeface="Courier New" pitchFamily="49" charset="0"/>
              </a:rPr>
              <a:t>42</a:t>
            </a:r>
          </a:p>
        </p:txBody>
      </p:sp>
      <p:sp>
        <p:nvSpPr>
          <p:cNvPr id="301064"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67</a:t>
            </a:r>
          </a:p>
        </p:txBody>
      </p:sp>
      <p:sp>
        <p:nvSpPr>
          <p:cNvPr id="301065"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301066"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301068"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301069"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301070"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3</a:t>
            </a:r>
          </a:p>
        </p:txBody>
      </p:sp>
      <p:sp>
        <p:nvSpPr>
          <p:cNvPr id="301071"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3</a:t>
            </a:r>
          </a:p>
        </p:txBody>
      </p:sp>
      <p:sp>
        <p:nvSpPr>
          <p:cNvPr id="301072"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301073"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4848225" y="4152900"/>
            <a:ext cx="590550" cy="446088"/>
            <a:chOff x="1760" y="2424"/>
            <a:chExt cx="372" cy="502"/>
          </a:xfrm>
        </p:grpSpPr>
        <p:sp>
          <p:nvSpPr>
            <p:cNvPr id="301075"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301076"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301077"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301078"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301079"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false</a:t>
            </a:r>
          </a:p>
        </p:txBody>
      </p:sp>
      <p:sp>
        <p:nvSpPr>
          <p:cNvPr id="24"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5" name="Slide Number Placeholder 24"/>
          <p:cNvSpPr>
            <a:spLocks noGrp="1"/>
          </p:cNvSpPr>
          <p:nvPr>
            <p:ph type="sldNum" sz="quarter" idx="12"/>
          </p:nvPr>
        </p:nvSpPr>
        <p:spPr/>
        <p:txBody>
          <a:bodyPr/>
          <a:lstStyle/>
          <a:p>
            <a:fld id="{B6F15528-21DE-4FAA-801E-634DDDAF4B2B}" type="slidenum">
              <a:rPr lang="en-US" smtClean="0"/>
              <a:pPr/>
              <a:t>103</a:t>
            </a:fld>
            <a:endParaRPr lang="en-US"/>
          </a:p>
        </p:txBody>
      </p:sp>
      <p:sp>
        <p:nvSpPr>
          <p:cNvPr id="26" name="Footer Placeholder 25"/>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a:t>The Fifth “Bubble Up”</a:t>
            </a:r>
          </a:p>
        </p:txBody>
      </p:sp>
      <p:sp>
        <p:nvSpPr>
          <p:cNvPr id="302083"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45</a:t>
            </a:r>
          </a:p>
        </p:txBody>
      </p:sp>
      <p:sp>
        <p:nvSpPr>
          <p:cNvPr id="302084"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02085"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02086"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02087"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3333FF"/>
                </a:solidFill>
                <a:latin typeface="Courier New" pitchFamily="49" charset="0"/>
              </a:rPr>
              <a:t>42</a:t>
            </a:r>
          </a:p>
        </p:txBody>
      </p:sp>
      <p:sp>
        <p:nvSpPr>
          <p:cNvPr id="302088"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67</a:t>
            </a:r>
          </a:p>
        </p:txBody>
      </p:sp>
      <p:sp>
        <p:nvSpPr>
          <p:cNvPr id="302089"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302090"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302092"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302093"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302094"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3</a:t>
            </a:r>
          </a:p>
        </p:txBody>
      </p:sp>
      <p:sp>
        <p:nvSpPr>
          <p:cNvPr id="302095"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3</a:t>
            </a:r>
          </a:p>
        </p:txBody>
      </p:sp>
      <p:sp>
        <p:nvSpPr>
          <p:cNvPr id="302096"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302097"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4848225" y="4152900"/>
            <a:ext cx="590550" cy="446088"/>
            <a:chOff x="1760" y="2424"/>
            <a:chExt cx="372" cy="502"/>
          </a:xfrm>
        </p:grpSpPr>
        <p:sp>
          <p:nvSpPr>
            <p:cNvPr id="302099"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302100"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302101"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302102"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302103"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false</a:t>
            </a:r>
          </a:p>
        </p:txBody>
      </p:sp>
      <p:sp>
        <p:nvSpPr>
          <p:cNvPr id="302104" name="Text Box 24"/>
          <p:cNvSpPr txBox="1">
            <a:spLocks noChangeArrowheads="1"/>
          </p:cNvSpPr>
          <p:nvPr/>
        </p:nvSpPr>
        <p:spPr bwMode="auto">
          <a:xfrm>
            <a:off x="4383088" y="3657600"/>
            <a:ext cx="1038426" cy="369332"/>
          </a:xfrm>
          <a:prstGeom prst="rect">
            <a:avLst/>
          </a:prstGeom>
          <a:noFill/>
          <a:ln w="38100">
            <a:solidFill>
              <a:srgbClr val="3333FF"/>
            </a:solidFill>
            <a:miter lim="800000"/>
            <a:headEnd type="none" w="sm" len="sm"/>
            <a:tailEnd type="none" w="sm" len="sm"/>
          </a:ln>
          <a:effectLst/>
        </p:spPr>
        <p:txBody>
          <a:bodyPr wrap="none">
            <a:spAutoFit/>
          </a:bodyPr>
          <a:lstStyle/>
          <a:p>
            <a:r>
              <a:rPr lang="en-US">
                <a:solidFill>
                  <a:srgbClr val="3333FF"/>
                </a:solidFill>
              </a:rPr>
              <a:t>No Swap</a:t>
            </a:r>
          </a:p>
        </p:txBody>
      </p:sp>
      <p:sp>
        <p:nvSpPr>
          <p:cNvPr id="25"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104</a:t>
            </a:fld>
            <a:endParaRPr lang="en-US"/>
          </a:p>
        </p:txBody>
      </p:sp>
      <p:sp>
        <p:nvSpPr>
          <p:cNvPr id="27" name="Footer Placeholder 26"/>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t>After Fifth Pass of Outer Loop</a:t>
            </a:r>
          </a:p>
        </p:txBody>
      </p:sp>
      <p:sp>
        <p:nvSpPr>
          <p:cNvPr id="303107"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45</a:t>
            </a:r>
          </a:p>
        </p:txBody>
      </p:sp>
      <p:sp>
        <p:nvSpPr>
          <p:cNvPr id="303108"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03109"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03110"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03111"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3333FF"/>
                </a:solidFill>
                <a:latin typeface="Courier New" pitchFamily="49" charset="0"/>
              </a:rPr>
              <a:t>42</a:t>
            </a:r>
          </a:p>
        </p:txBody>
      </p:sp>
      <p:sp>
        <p:nvSpPr>
          <p:cNvPr id="303112"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67</a:t>
            </a:r>
          </a:p>
        </p:txBody>
      </p:sp>
      <p:sp>
        <p:nvSpPr>
          <p:cNvPr id="303113"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303114"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303116"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303117"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303118"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3</a:t>
            </a:r>
          </a:p>
        </p:txBody>
      </p:sp>
      <p:sp>
        <p:nvSpPr>
          <p:cNvPr id="303119"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4</a:t>
            </a:r>
          </a:p>
        </p:txBody>
      </p:sp>
      <p:sp>
        <p:nvSpPr>
          <p:cNvPr id="303120"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303121"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5429250" y="4152900"/>
            <a:ext cx="590550" cy="446088"/>
            <a:chOff x="1760" y="2424"/>
            <a:chExt cx="372" cy="502"/>
          </a:xfrm>
        </p:grpSpPr>
        <p:sp>
          <p:nvSpPr>
            <p:cNvPr id="303123"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303124"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303125"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303126"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303127"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false</a:t>
            </a:r>
          </a:p>
        </p:txBody>
      </p:sp>
      <p:sp>
        <p:nvSpPr>
          <p:cNvPr id="303129" name="Text Box 25"/>
          <p:cNvSpPr txBox="1">
            <a:spLocks noChangeArrowheads="1"/>
          </p:cNvSpPr>
          <p:nvPr/>
        </p:nvSpPr>
        <p:spPr bwMode="auto">
          <a:xfrm>
            <a:off x="4652964" y="2809875"/>
            <a:ext cx="2583721" cy="369332"/>
          </a:xfrm>
          <a:prstGeom prst="rect">
            <a:avLst/>
          </a:prstGeom>
          <a:noFill/>
          <a:ln w="12700">
            <a:noFill/>
            <a:miter lim="800000"/>
            <a:headEnd type="none" w="sm" len="sm"/>
            <a:tailEnd type="none" w="sm" len="sm"/>
          </a:ln>
          <a:effectLst/>
        </p:spPr>
        <p:txBody>
          <a:bodyPr wrap="none">
            <a:spAutoFit/>
          </a:bodyPr>
          <a:lstStyle/>
          <a:p>
            <a:r>
              <a:rPr lang="en-US">
                <a:solidFill>
                  <a:srgbClr val="FF0033"/>
                </a:solidFill>
              </a:rPr>
              <a:t>Finished fifth “Bubble Up”</a:t>
            </a:r>
          </a:p>
        </p:txBody>
      </p:sp>
      <p:sp>
        <p:nvSpPr>
          <p:cNvPr id="25"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105</a:t>
            </a:fld>
            <a:endParaRPr lang="en-US"/>
          </a:p>
        </p:txBody>
      </p:sp>
      <p:sp>
        <p:nvSpPr>
          <p:cNvPr id="27" name="Footer Placeholder 26"/>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1026"/>
          <p:cNvSpPr>
            <a:spLocks noGrp="1" noChangeArrowheads="1"/>
          </p:cNvSpPr>
          <p:nvPr>
            <p:ph type="title"/>
          </p:nvPr>
        </p:nvSpPr>
        <p:spPr/>
        <p:txBody>
          <a:bodyPr/>
          <a:lstStyle/>
          <a:p>
            <a:r>
              <a:rPr lang="en-US"/>
              <a:t>Finished “Early”</a:t>
            </a:r>
          </a:p>
        </p:txBody>
      </p:sp>
      <p:sp>
        <p:nvSpPr>
          <p:cNvPr id="304131" name="Text Box 1027"/>
          <p:cNvSpPr txBox="1">
            <a:spLocks noChangeArrowheads="1"/>
          </p:cNvSpPr>
          <p:nvPr/>
        </p:nvSpPr>
        <p:spPr bwMode="auto">
          <a:xfrm>
            <a:off x="6311901" y="51720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45</a:t>
            </a:r>
          </a:p>
        </p:txBody>
      </p:sp>
      <p:sp>
        <p:nvSpPr>
          <p:cNvPr id="304132" name="Text Box 1028"/>
          <p:cNvSpPr txBox="1">
            <a:spLocks noChangeArrowheads="1"/>
          </p:cNvSpPr>
          <p:nvPr/>
        </p:nvSpPr>
        <p:spPr bwMode="auto">
          <a:xfrm>
            <a:off x="4549776" y="5172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04133" name="Text Box 1029"/>
          <p:cNvSpPr txBox="1">
            <a:spLocks noChangeArrowheads="1"/>
          </p:cNvSpPr>
          <p:nvPr/>
        </p:nvSpPr>
        <p:spPr bwMode="auto">
          <a:xfrm>
            <a:off x="3962401" y="5172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04134" name="Text Box 1030"/>
          <p:cNvSpPr txBox="1">
            <a:spLocks noChangeArrowheads="1"/>
          </p:cNvSpPr>
          <p:nvPr/>
        </p:nvSpPr>
        <p:spPr bwMode="auto">
          <a:xfrm>
            <a:off x="5137151" y="51720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33</a:t>
            </a:r>
          </a:p>
        </p:txBody>
      </p:sp>
      <p:sp>
        <p:nvSpPr>
          <p:cNvPr id="304135" name="Text Box 1031"/>
          <p:cNvSpPr txBox="1">
            <a:spLocks noChangeArrowheads="1"/>
          </p:cNvSpPr>
          <p:nvPr/>
        </p:nvSpPr>
        <p:spPr bwMode="auto">
          <a:xfrm>
            <a:off x="5724526" y="5172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3333FF"/>
                </a:solidFill>
                <a:latin typeface="Courier New" pitchFamily="49" charset="0"/>
              </a:rPr>
              <a:t>42</a:t>
            </a:r>
          </a:p>
        </p:txBody>
      </p:sp>
      <p:sp>
        <p:nvSpPr>
          <p:cNvPr id="304136" name="Text Box 1032"/>
          <p:cNvSpPr txBox="1">
            <a:spLocks noChangeArrowheads="1"/>
          </p:cNvSpPr>
          <p:nvPr/>
        </p:nvSpPr>
        <p:spPr bwMode="auto">
          <a:xfrm>
            <a:off x="6899276" y="51720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67</a:t>
            </a:r>
          </a:p>
        </p:txBody>
      </p:sp>
      <p:sp>
        <p:nvSpPr>
          <p:cNvPr id="304137" name="Text Box 1033"/>
          <p:cNvSpPr txBox="1">
            <a:spLocks noChangeArrowheads="1"/>
          </p:cNvSpPr>
          <p:nvPr/>
        </p:nvSpPr>
        <p:spPr bwMode="auto">
          <a:xfrm>
            <a:off x="3375026" y="5172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304138" name="Text Box 1034"/>
          <p:cNvSpPr txBox="1">
            <a:spLocks noChangeArrowheads="1"/>
          </p:cNvSpPr>
          <p:nvPr/>
        </p:nvSpPr>
        <p:spPr bwMode="auto">
          <a:xfrm>
            <a:off x="7486651" y="51720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304140" name="Text Box 1036"/>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304141" name="Text Box 1037"/>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304142" name="Text Box 1038"/>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3</a:t>
            </a:r>
          </a:p>
        </p:txBody>
      </p:sp>
      <p:sp>
        <p:nvSpPr>
          <p:cNvPr id="304143" name="Text Box 1039"/>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4</a:t>
            </a:r>
          </a:p>
        </p:txBody>
      </p:sp>
      <p:sp>
        <p:nvSpPr>
          <p:cNvPr id="304144" name="Text Box 1040"/>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304145" name="Text Box 1041"/>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sp>
        <p:nvSpPr>
          <p:cNvPr id="304150" name="Text Box 1046"/>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304151" name="Text Box 1047"/>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false</a:t>
            </a:r>
          </a:p>
        </p:txBody>
      </p:sp>
      <p:sp>
        <p:nvSpPr>
          <p:cNvPr id="304152" name="Text Box 1048"/>
          <p:cNvSpPr txBox="1">
            <a:spLocks noChangeArrowheads="1"/>
          </p:cNvSpPr>
          <p:nvPr/>
        </p:nvSpPr>
        <p:spPr bwMode="auto">
          <a:xfrm>
            <a:off x="4652963" y="2613025"/>
            <a:ext cx="2770310" cy="1754326"/>
          </a:xfrm>
          <a:prstGeom prst="rect">
            <a:avLst/>
          </a:prstGeom>
          <a:noFill/>
          <a:ln w="12700">
            <a:noFill/>
            <a:miter lim="800000"/>
            <a:headEnd type="none" w="sm" len="sm"/>
            <a:tailEnd type="none" w="sm" len="sm"/>
          </a:ln>
          <a:effectLst/>
        </p:spPr>
        <p:txBody>
          <a:bodyPr wrap="none">
            <a:spAutoFit/>
          </a:bodyPr>
          <a:lstStyle/>
          <a:p>
            <a:r>
              <a:rPr lang="en-US">
                <a:solidFill>
                  <a:srgbClr val="FF0033"/>
                </a:solidFill>
              </a:rPr>
              <a:t>We didn’t do any swapping,</a:t>
            </a:r>
            <a:br>
              <a:rPr lang="en-US">
                <a:solidFill>
                  <a:srgbClr val="FF0033"/>
                </a:solidFill>
              </a:rPr>
            </a:br>
            <a:r>
              <a:rPr lang="en-US">
                <a:solidFill>
                  <a:srgbClr val="FF0033"/>
                </a:solidFill>
              </a:rPr>
              <a:t>so all of the other elements</a:t>
            </a:r>
            <a:br>
              <a:rPr lang="en-US">
                <a:solidFill>
                  <a:srgbClr val="FF0033"/>
                </a:solidFill>
              </a:rPr>
            </a:br>
            <a:r>
              <a:rPr lang="en-US">
                <a:solidFill>
                  <a:srgbClr val="FF0033"/>
                </a:solidFill>
              </a:rPr>
              <a:t>must be correctly placed.</a:t>
            </a:r>
          </a:p>
          <a:p>
            <a:endParaRPr lang="en-US">
              <a:solidFill>
                <a:srgbClr val="FF0033"/>
              </a:solidFill>
            </a:endParaRPr>
          </a:p>
          <a:p>
            <a:r>
              <a:rPr lang="en-US">
                <a:solidFill>
                  <a:srgbClr val="3333FF"/>
                </a:solidFill>
              </a:rPr>
              <a:t>We can “skip” the last two</a:t>
            </a:r>
            <a:br>
              <a:rPr lang="en-US">
                <a:solidFill>
                  <a:srgbClr val="3333FF"/>
                </a:solidFill>
              </a:rPr>
            </a:br>
            <a:r>
              <a:rPr lang="en-US">
                <a:solidFill>
                  <a:srgbClr val="3333FF"/>
                </a:solidFill>
              </a:rPr>
              <a:t>passes of the outer loop.</a:t>
            </a:r>
          </a:p>
        </p:txBody>
      </p:sp>
      <p:sp>
        <p:nvSpPr>
          <p:cNvPr id="22" name="Text Box 12"/>
          <p:cNvSpPr txBox="1">
            <a:spLocks noChangeArrowheads="1"/>
          </p:cNvSpPr>
          <p:nvPr/>
        </p:nvSpPr>
        <p:spPr bwMode="auto">
          <a:xfrm>
            <a:off x="3581401" y="5791200"/>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1" name="Slide Number Placeholder 20"/>
          <p:cNvSpPr>
            <a:spLocks noGrp="1"/>
          </p:cNvSpPr>
          <p:nvPr>
            <p:ph type="sldNum" sz="quarter" idx="12"/>
          </p:nvPr>
        </p:nvSpPr>
        <p:spPr/>
        <p:txBody>
          <a:bodyPr/>
          <a:lstStyle/>
          <a:p>
            <a:fld id="{B6F15528-21DE-4FAA-801E-634DDDAF4B2B}" type="slidenum">
              <a:rPr lang="en-US" smtClean="0"/>
              <a:pPr/>
              <a:t>106</a:t>
            </a:fld>
            <a:endParaRPr lang="en-US"/>
          </a:p>
        </p:txBody>
      </p:sp>
      <p:sp>
        <p:nvSpPr>
          <p:cNvPr id="23" name="Footer Placeholder 22"/>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10CCA-5424-CC1B-E49A-10E3B627D477}"/>
              </a:ext>
            </a:extLst>
          </p:cNvPr>
          <p:cNvSpPr>
            <a:spLocks noGrp="1"/>
          </p:cNvSpPr>
          <p:nvPr>
            <p:ph type="title"/>
          </p:nvPr>
        </p:nvSpPr>
        <p:spPr/>
        <p:txBody>
          <a:bodyPr/>
          <a:lstStyle/>
          <a:p>
            <a:r>
              <a:rPr lang="en-US" dirty="0"/>
              <a:t>Efficient bubble sort</a:t>
            </a:r>
            <a:endParaRPr lang="en-IN" dirty="0"/>
          </a:p>
        </p:txBody>
      </p:sp>
      <p:sp>
        <p:nvSpPr>
          <p:cNvPr id="4" name="Footer Placeholder 3">
            <a:extLst>
              <a:ext uri="{FF2B5EF4-FFF2-40B4-BE49-F238E27FC236}">
                <a16:creationId xmlns:a16="http://schemas.microsoft.com/office/drawing/2014/main" id="{CC5B0C79-A47D-5315-963C-4100EE647442}"/>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1964BD95-F532-BECD-AD3D-820603061963}"/>
              </a:ext>
            </a:extLst>
          </p:cNvPr>
          <p:cNvSpPr>
            <a:spLocks noGrp="1"/>
          </p:cNvSpPr>
          <p:nvPr>
            <p:ph type="sldNum" sz="quarter" idx="12"/>
          </p:nvPr>
        </p:nvSpPr>
        <p:spPr/>
        <p:txBody>
          <a:bodyPr/>
          <a:lstStyle/>
          <a:p>
            <a:fld id="{9F8B1569-332D-42CE-8401-CACEF6AD2DB0}" type="slidenum">
              <a:rPr lang="en-IN" smtClean="0"/>
              <a:t>107</a:t>
            </a:fld>
            <a:endParaRPr lang="en-IN"/>
          </a:p>
        </p:txBody>
      </p:sp>
      <p:sp>
        <p:nvSpPr>
          <p:cNvPr id="6" name="Content Placeholder 2">
            <a:extLst>
              <a:ext uri="{FF2B5EF4-FFF2-40B4-BE49-F238E27FC236}">
                <a16:creationId xmlns:a16="http://schemas.microsoft.com/office/drawing/2014/main" id="{CF32D070-D5F4-F15F-A3DB-69C818A10DB8}"/>
              </a:ext>
            </a:extLst>
          </p:cNvPr>
          <p:cNvSpPr txBox="1">
            <a:spLocks noGrp="1"/>
          </p:cNvSpPr>
          <p:nvPr>
            <p:ph idx="1"/>
          </p:nvPr>
        </p:nvSpPr>
        <p:spPr>
          <a:xfrm>
            <a:off x="581025" y="2181225"/>
            <a:ext cx="11029950" cy="3678238"/>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30000"/>
              </a:lnSpc>
              <a:spcBef>
                <a:spcPts val="0"/>
              </a:spcBef>
              <a:buNone/>
            </a:pPr>
            <a:r>
              <a:rPr lang="pt-BR" sz="1400" b="1" i="0" kern="1200" dirty="0">
                <a:solidFill>
                  <a:schemeClr val="tx1"/>
                </a:solidFill>
                <a:latin typeface="+mn-lt"/>
                <a:ea typeface="+mn-ea"/>
                <a:cs typeface="+mn-cs"/>
              </a:rPr>
              <a:t>for</a:t>
            </a:r>
            <a:r>
              <a:rPr lang="pt-BR" sz="1400" i="0" kern="1200" dirty="0">
                <a:solidFill>
                  <a:schemeClr val="tx1"/>
                </a:solidFill>
                <a:latin typeface="+mn-lt"/>
                <a:ea typeface="+mn-ea"/>
                <a:cs typeface="+mn-cs"/>
              </a:rPr>
              <a:t>(i = 0; i &lt; n; i++) {</a:t>
            </a:r>
          </a:p>
          <a:p>
            <a:pPr marL="0" indent="0">
              <a:lnSpc>
                <a:spcPct val="130000"/>
              </a:lnSpc>
              <a:spcBef>
                <a:spcPts val="0"/>
              </a:spcBef>
              <a:buNone/>
            </a:pPr>
            <a:r>
              <a:rPr lang="pt-BR" sz="1400" dirty="0">
                <a:solidFill>
                  <a:schemeClr val="tx1"/>
                </a:solidFill>
              </a:rPr>
              <a:t>     flag = 0;</a:t>
            </a:r>
            <a:br>
              <a:rPr lang="pt-BR" sz="1400" i="0" kern="1200" dirty="0">
                <a:solidFill>
                  <a:schemeClr val="tx1"/>
                </a:solidFill>
                <a:latin typeface="+mn-lt"/>
                <a:ea typeface="+mn-ea"/>
                <a:cs typeface="+mn-cs"/>
              </a:rPr>
            </a:br>
            <a:r>
              <a:rPr lang="pt-BR" sz="1400" i="0" kern="1200" dirty="0">
                <a:solidFill>
                  <a:schemeClr val="tx1"/>
                </a:solidFill>
                <a:latin typeface="+mn-lt"/>
                <a:ea typeface="+mn-ea"/>
                <a:cs typeface="+mn-cs"/>
              </a:rPr>
              <a:t>     </a:t>
            </a:r>
            <a:r>
              <a:rPr lang="pt-BR" sz="1400" b="1" i="0" kern="1200" dirty="0">
                <a:solidFill>
                  <a:schemeClr val="tx1"/>
                </a:solidFill>
                <a:latin typeface="+mn-lt"/>
                <a:ea typeface="+mn-ea"/>
                <a:cs typeface="+mn-cs"/>
              </a:rPr>
              <a:t>for</a:t>
            </a:r>
            <a:r>
              <a:rPr lang="pt-BR" sz="1400" i="0" kern="1200" dirty="0">
                <a:solidFill>
                  <a:schemeClr val="tx1"/>
                </a:solidFill>
                <a:latin typeface="+mn-lt"/>
                <a:ea typeface="+mn-ea"/>
                <a:cs typeface="+mn-cs"/>
              </a:rPr>
              <a:t>(j = 1; j &lt; (n-i); j++) {</a:t>
            </a:r>
            <a:br>
              <a:rPr lang="pt-BR" sz="1400" i="0" kern="1200" dirty="0">
                <a:solidFill>
                  <a:schemeClr val="tx1"/>
                </a:solidFill>
                <a:latin typeface="+mn-lt"/>
                <a:ea typeface="+mn-ea"/>
                <a:cs typeface="+mn-cs"/>
              </a:rPr>
            </a:br>
            <a:r>
              <a:rPr lang="pt-BR" sz="1400" i="0" kern="1200" dirty="0">
                <a:solidFill>
                  <a:schemeClr val="tx1"/>
                </a:solidFill>
                <a:latin typeface="+mn-lt"/>
                <a:ea typeface="+mn-ea"/>
                <a:cs typeface="+mn-cs"/>
              </a:rPr>
              <a:t>         </a:t>
            </a:r>
            <a:r>
              <a:rPr lang="pt-BR" sz="1400" b="1" i="0" kern="1200" dirty="0">
                <a:solidFill>
                  <a:schemeClr val="tx1"/>
                </a:solidFill>
                <a:latin typeface="+mn-lt"/>
                <a:ea typeface="+mn-ea"/>
                <a:cs typeface="+mn-cs"/>
              </a:rPr>
              <a:t>if</a:t>
            </a:r>
            <a:r>
              <a:rPr lang="pt-BR" sz="1400" i="0" kern="1200" dirty="0">
                <a:solidFill>
                  <a:schemeClr val="tx1"/>
                </a:solidFill>
                <a:latin typeface="+mn-lt"/>
                <a:ea typeface="+mn-ea"/>
                <a:cs typeface="+mn-cs"/>
              </a:rPr>
              <a:t>(a[j-1] &gt; a[j]) {</a:t>
            </a:r>
            <a:br>
              <a:rPr lang="pt-BR" sz="1400" i="0" kern="1200" dirty="0">
                <a:solidFill>
                  <a:schemeClr val="tx1"/>
                </a:solidFill>
                <a:latin typeface="+mn-lt"/>
                <a:ea typeface="+mn-ea"/>
                <a:cs typeface="+mn-cs"/>
              </a:rPr>
            </a:br>
            <a:r>
              <a:rPr lang="pt-BR" sz="1400" i="0" kern="1200" dirty="0">
                <a:solidFill>
                  <a:schemeClr val="tx1"/>
                </a:solidFill>
                <a:latin typeface="+mn-lt"/>
                <a:ea typeface="+mn-ea"/>
                <a:cs typeface="+mn-cs"/>
              </a:rPr>
              <a:t>   	       </a:t>
            </a:r>
            <a:r>
              <a:rPr lang="en-US" sz="1400" i="0" kern="1200" dirty="0">
                <a:solidFill>
                  <a:schemeClr val="tx1"/>
                </a:solidFill>
                <a:latin typeface="+mn-lt"/>
                <a:ea typeface="+mn-ea"/>
                <a:cs typeface="+mn-cs"/>
              </a:rPr>
              <a:t>t = a[j-1];</a:t>
            </a:r>
            <a:br>
              <a:rPr lang="en-US" sz="1400" i="0" kern="1200" dirty="0">
                <a:solidFill>
                  <a:schemeClr val="tx1"/>
                </a:solidFill>
                <a:latin typeface="+mn-lt"/>
                <a:ea typeface="+mn-ea"/>
                <a:cs typeface="+mn-cs"/>
              </a:rPr>
            </a:br>
            <a:r>
              <a:rPr lang="en-US" sz="1400" i="0" kern="1200" dirty="0">
                <a:solidFill>
                  <a:schemeClr val="tx1"/>
                </a:solidFill>
                <a:latin typeface="+mn-lt"/>
                <a:ea typeface="+mn-ea"/>
                <a:cs typeface="+mn-cs"/>
              </a:rPr>
              <a:t>	       a[j-1]=a[j];</a:t>
            </a:r>
            <a:br>
              <a:rPr lang="en-US" sz="1400" i="0" kern="1200" dirty="0">
                <a:solidFill>
                  <a:schemeClr val="tx1"/>
                </a:solidFill>
                <a:latin typeface="+mn-lt"/>
                <a:ea typeface="+mn-ea"/>
                <a:cs typeface="+mn-cs"/>
              </a:rPr>
            </a:br>
            <a:r>
              <a:rPr lang="en-US" sz="1400" i="0" kern="1200" dirty="0">
                <a:solidFill>
                  <a:schemeClr val="tx1"/>
                </a:solidFill>
                <a:latin typeface="+mn-lt"/>
                <a:ea typeface="+mn-ea"/>
                <a:cs typeface="+mn-cs"/>
              </a:rPr>
              <a:t>	       a[j]=t;</a:t>
            </a:r>
          </a:p>
          <a:p>
            <a:pPr marL="0" indent="0">
              <a:lnSpc>
                <a:spcPct val="130000"/>
              </a:lnSpc>
              <a:spcBef>
                <a:spcPts val="0"/>
              </a:spcBef>
              <a:buNone/>
            </a:pPr>
            <a:r>
              <a:rPr lang="en-US" sz="1400" dirty="0">
                <a:solidFill>
                  <a:schemeClr val="tx1"/>
                </a:solidFill>
              </a:rPr>
              <a:t>	       flag = 1;</a:t>
            </a:r>
            <a:br>
              <a:rPr lang="en-US" sz="1400" i="0" kern="1200" dirty="0">
                <a:solidFill>
                  <a:schemeClr val="tx1"/>
                </a:solidFill>
                <a:latin typeface="+mn-lt"/>
                <a:ea typeface="+mn-ea"/>
                <a:cs typeface="+mn-cs"/>
              </a:rPr>
            </a:br>
            <a:r>
              <a:rPr lang="en-US" sz="1400" i="0" kern="1200" dirty="0">
                <a:solidFill>
                  <a:schemeClr val="tx1"/>
                </a:solidFill>
                <a:latin typeface="+mn-lt"/>
                <a:ea typeface="+mn-ea"/>
                <a:cs typeface="+mn-cs"/>
              </a:rPr>
              <a:t>	  }</a:t>
            </a:r>
            <a:br>
              <a:rPr lang="en-US" sz="1400" i="0" kern="1200" dirty="0">
                <a:solidFill>
                  <a:schemeClr val="tx1"/>
                </a:solidFill>
                <a:latin typeface="+mn-lt"/>
                <a:ea typeface="+mn-ea"/>
                <a:cs typeface="+mn-cs"/>
              </a:rPr>
            </a:br>
            <a:r>
              <a:rPr lang="en-US" sz="1400" i="0" kern="1200" dirty="0">
                <a:solidFill>
                  <a:schemeClr val="tx1"/>
                </a:solidFill>
                <a:latin typeface="+mn-lt"/>
                <a:ea typeface="+mn-ea"/>
                <a:cs typeface="+mn-cs"/>
              </a:rPr>
              <a:t>      }</a:t>
            </a:r>
          </a:p>
          <a:p>
            <a:pPr marL="0" indent="0">
              <a:lnSpc>
                <a:spcPct val="130000"/>
              </a:lnSpc>
              <a:spcBef>
                <a:spcPts val="0"/>
              </a:spcBef>
              <a:buNone/>
            </a:pPr>
            <a:r>
              <a:rPr lang="en-US" sz="1400" i="0" kern="1200" dirty="0">
                <a:solidFill>
                  <a:schemeClr val="tx1"/>
                </a:solidFill>
                <a:latin typeface="+mn-lt"/>
                <a:ea typeface="+mn-ea"/>
                <a:cs typeface="+mn-cs"/>
              </a:rPr>
              <a:t>    if (flag==0) break;</a:t>
            </a:r>
            <a:br>
              <a:rPr lang="en-US" sz="1400" i="0" kern="1200" dirty="0">
                <a:solidFill>
                  <a:schemeClr val="tx1"/>
                </a:solidFill>
                <a:latin typeface="+mn-lt"/>
                <a:ea typeface="+mn-ea"/>
                <a:cs typeface="+mn-cs"/>
              </a:rPr>
            </a:br>
            <a:r>
              <a:rPr lang="en-US" sz="1400" i="0" kern="1200" dirty="0">
                <a:solidFill>
                  <a:schemeClr val="tx1"/>
                </a:solidFill>
                <a:latin typeface="+mn-lt"/>
                <a:ea typeface="+mn-ea"/>
                <a:cs typeface="+mn-cs"/>
              </a:rPr>
              <a:t>  }</a:t>
            </a:r>
            <a:endParaRPr lang="en-US" sz="1400" dirty="0"/>
          </a:p>
        </p:txBody>
      </p:sp>
    </p:spTree>
    <p:extLst>
      <p:ext uri="{BB962C8B-B14F-4D97-AF65-F5344CB8AC3E}">
        <p14:creationId xmlns:p14="http://schemas.microsoft.com/office/powerpoint/2010/main" val="428681402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94" name="Rectangle 22"/>
          <p:cNvSpPr>
            <a:spLocks noGrp="1" noChangeArrowheads="1"/>
          </p:cNvSpPr>
          <p:nvPr>
            <p:ph type="title"/>
          </p:nvPr>
        </p:nvSpPr>
        <p:spPr>
          <a:xfrm>
            <a:off x="581192" y="744362"/>
            <a:ext cx="7889449" cy="965200"/>
          </a:xfrm>
        </p:spPr>
        <p:txBody>
          <a:bodyPr/>
          <a:lstStyle/>
          <a:p>
            <a:r>
              <a:rPr lang="en-US" dirty="0"/>
              <a:t>Summary</a:t>
            </a:r>
          </a:p>
        </p:txBody>
      </p:sp>
      <p:sp>
        <p:nvSpPr>
          <p:cNvPr id="79895" name="Rectangle 23"/>
          <p:cNvSpPr>
            <a:spLocks noGrp="1" noChangeArrowheads="1"/>
          </p:cNvSpPr>
          <p:nvPr>
            <p:ph type="body" idx="1"/>
          </p:nvPr>
        </p:nvSpPr>
        <p:spPr>
          <a:xfrm>
            <a:off x="581192" y="1733823"/>
            <a:ext cx="10679991" cy="4400550"/>
          </a:xfrm>
        </p:spPr>
        <p:txBody>
          <a:bodyPr>
            <a:normAutofit/>
          </a:bodyPr>
          <a:lstStyle/>
          <a:p>
            <a:pPr algn="just"/>
            <a:r>
              <a:rPr lang="en-US" sz="2400" dirty="0"/>
              <a:t>“Bubble Up” algorithm will move largest value to its correct location (to the right)</a:t>
            </a:r>
          </a:p>
          <a:p>
            <a:pPr algn="just"/>
            <a:r>
              <a:rPr lang="en-US" sz="2400" dirty="0"/>
              <a:t>Repeat “Bubble Up” until all elements are correctly placed:</a:t>
            </a:r>
          </a:p>
          <a:p>
            <a:pPr lvl="1" algn="just"/>
            <a:r>
              <a:rPr lang="en-US" sz="2400" dirty="0">
                <a:solidFill>
                  <a:schemeClr val="tx1"/>
                </a:solidFill>
              </a:rPr>
              <a:t>Maximum of N-1 times</a:t>
            </a:r>
          </a:p>
          <a:p>
            <a:pPr lvl="1" algn="just"/>
            <a:r>
              <a:rPr lang="en-US" sz="2400" dirty="0">
                <a:solidFill>
                  <a:schemeClr val="tx1"/>
                </a:solidFill>
              </a:rPr>
              <a:t>Can finish early if no swapping occurs</a:t>
            </a:r>
          </a:p>
          <a:p>
            <a:pPr algn="just"/>
            <a:r>
              <a:rPr lang="en-US" sz="2400" dirty="0"/>
              <a:t>We reduce the number of elements we compare each time one is correctly placed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108</a:t>
            </a:fld>
            <a:endParaRPr lang="en-US"/>
          </a:p>
        </p:txBody>
      </p:sp>
      <p:sp>
        <p:nvSpPr>
          <p:cNvPr id="5" name="Footer Placeholder 4"/>
          <p:cNvSpPr>
            <a:spLocks noGrp="1"/>
          </p:cNvSpPr>
          <p:nvPr>
            <p:ph type="ftr" sz="quarter" idx="11"/>
          </p:nvPr>
        </p:nvSpPr>
        <p:spPr/>
        <p:txBody>
          <a:bodyPr/>
          <a:lstStyle/>
          <a:p>
            <a:r>
              <a:rPr lang="en-US"/>
              <a:t>Dr. Neepa Shah</a:t>
            </a:r>
            <a:endParaRPr lang="en-US" dirty="0"/>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9106" name="Rectangle 2"/>
          <p:cNvSpPr>
            <a:spLocks noGrp="1" noChangeArrowheads="1"/>
          </p:cNvSpPr>
          <p:nvPr>
            <p:ph type="title"/>
          </p:nvPr>
        </p:nvSpPr>
        <p:spPr/>
        <p:txBody>
          <a:bodyPr/>
          <a:lstStyle/>
          <a:p>
            <a:r>
              <a:rPr lang="en-US" dirty="0"/>
              <a:t>Selection sort</a:t>
            </a:r>
          </a:p>
        </p:txBody>
      </p:sp>
      <p:sp>
        <p:nvSpPr>
          <p:cNvPr id="2479107" name="Rectangle 3"/>
          <p:cNvSpPr>
            <a:spLocks noGrp="1" noChangeArrowheads="1"/>
          </p:cNvSpPr>
          <p:nvPr>
            <p:ph idx="1"/>
          </p:nvPr>
        </p:nvSpPr>
        <p:spPr/>
        <p:txBody>
          <a:bodyPr>
            <a:normAutofit/>
          </a:bodyPr>
          <a:lstStyle/>
          <a:p>
            <a:pPr algn="just">
              <a:lnSpc>
                <a:spcPct val="150000"/>
              </a:lnSpc>
            </a:pPr>
            <a:r>
              <a:rPr lang="en-US" sz="2000" dirty="0"/>
              <a:t>The idea of selection sort is rather simple.</a:t>
            </a:r>
          </a:p>
          <a:p>
            <a:pPr algn="just">
              <a:lnSpc>
                <a:spcPct val="150000"/>
              </a:lnSpc>
            </a:pPr>
            <a:r>
              <a:rPr lang="en-US" sz="2000" dirty="0"/>
              <a:t>We repeatedly find the next largest (or smallest) element in the array and move it to its final position in the sorted array. </a:t>
            </a:r>
          </a:p>
          <a:p>
            <a:pPr algn="just">
              <a:lnSpc>
                <a:spcPct val="150000"/>
              </a:lnSpc>
            </a:pPr>
            <a:r>
              <a:rPr lang="en-US" sz="2000" dirty="0"/>
              <a:t>We begin by selecting the largest element and moving it to the highest index position. We can do this by swapping the element at the highest index and the largest element. The process stops when the effective size of the array becomes 1</a:t>
            </a:r>
          </a:p>
        </p:txBody>
      </p:sp>
      <p:sp>
        <p:nvSpPr>
          <p:cNvPr id="2" name="Footer Placeholder 4">
            <a:extLst>
              <a:ext uri="{FF2B5EF4-FFF2-40B4-BE49-F238E27FC236}">
                <a16:creationId xmlns:a16="http://schemas.microsoft.com/office/drawing/2014/main" id="{C4FEF1C2-FA44-04CA-DCDC-F6A65C63E9D5}"/>
              </a:ext>
            </a:extLst>
          </p:cNvPr>
          <p:cNvSpPr>
            <a:spLocks noGrp="1"/>
          </p:cNvSpPr>
          <p:nvPr>
            <p:ph type="ftr" sz="quarter" idx="11"/>
          </p:nvPr>
        </p:nvSpPr>
        <p:spPr>
          <a:xfrm>
            <a:off x="581192" y="5951811"/>
            <a:ext cx="6917210" cy="365125"/>
          </a:xfrm>
        </p:spPr>
        <p:txBody>
          <a:bodyPr/>
          <a:lstStyle/>
          <a:p>
            <a:r>
              <a:rPr lang="en-US"/>
              <a:t>Dr. Neepa Shah</a:t>
            </a:r>
            <a:endParaRPr lang="en-US" dirty="0"/>
          </a:p>
        </p:txBody>
      </p:sp>
      <p:sp>
        <p:nvSpPr>
          <p:cNvPr id="3" name="Slide Number Placeholder 3">
            <a:extLst>
              <a:ext uri="{FF2B5EF4-FFF2-40B4-BE49-F238E27FC236}">
                <a16:creationId xmlns:a16="http://schemas.microsoft.com/office/drawing/2014/main" id="{80970169-481C-7BB3-9301-128065ED16D2}"/>
              </a:ext>
            </a:extLst>
          </p:cNvPr>
          <p:cNvSpPr>
            <a:spLocks noGrp="1"/>
          </p:cNvSpPr>
          <p:nvPr>
            <p:ph type="sldNum" sz="quarter" idx="12"/>
          </p:nvPr>
        </p:nvSpPr>
        <p:spPr>
          <a:xfrm>
            <a:off x="10558300" y="5956137"/>
            <a:ext cx="1052508" cy="365125"/>
          </a:xfrm>
        </p:spPr>
        <p:txBody>
          <a:bodyPr/>
          <a:lstStyle/>
          <a:p>
            <a:fld id="{B6F15528-21DE-4FAA-801E-634DDDAF4B2B}" type="slidenum">
              <a:rPr lang="en-US" smtClean="0"/>
              <a:pPr/>
              <a:t>109</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recursive</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err="1"/>
              <a:t>binarySearch</a:t>
            </a:r>
            <a:r>
              <a:rPr lang="en-US" dirty="0"/>
              <a:t> (</a:t>
            </a:r>
            <a:r>
              <a:rPr lang="en-US" dirty="0" err="1"/>
              <a:t>arr</a:t>
            </a:r>
            <a:r>
              <a:rPr lang="en-US" dirty="0"/>
              <a:t>, x, low, high) </a:t>
            </a:r>
          </a:p>
          <a:p>
            <a:pPr marL="0" indent="0">
              <a:buNone/>
            </a:pPr>
            <a:r>
              <a:rPr lang="en-US" dirty="0"/>
              <a:t>if low &gt; high</a:t>
            </a:r>
          </a:p>
          <a:p>
            <a:pPr marL="0" indent="0">
              <a:buNone/>
            </a:pPr>
            <a:r>
              <a:rPr lang="en-US" dirty="0"/>
              <a:t>        return False </a:t>
            </a:r>
          </a:p>
          <a:p>
            <a:pPr marL="0" indent="0">
              <a:buNone/>
            </a:pPr>
            <a:r>
              <a:rPr lang="en-US" dirty="0"/>
              <a:t>    else</a:t>
            </a:r>
          </a:p>
          <a:p>
            <a:pPr marL="0" indent="0">
              <a:buNone/>
            </a:pPr>
            <a:r>
              <a:rPr lang="en-US" dirty="0"/>
              <a:t>        mid = (low + high) / 2 </a:t>
            </a:r>
          </a:p>
          <a:p>
            <a:pPr marL="0" indent="0">
              <a:buNone/>
            </a:pPr>
            <a:r>
              <a:rPr lang="en-US" dirty="0"/>
              <a:t>        if x == </a:t>
            </a:r>
            <a:r>
              <a:rPr lang="en-US" dirty="0" err="1"/>
              <a:t>arr</a:t>
            </a:r>
            <a:r>
              <a:rPr lang="en-US" dirty="0"/>
              <a:t>[mid]</a:t>
            </a:r>
          </a:p>
          <a:p>
            <a:pPr marL="0" indent="0">
              <a:buNone/>
            </a:pPr>
            <a:r>
              <a:rPr lang="en-US" dirty="0"/>
              <a:t>            return mid</a:t>
            </a:r>
          </a:p>
          <a:p>
            <a:pPr marL="0" indent="0">
              <a:buNone/>
            </a:pPr>
            <a:r>
              <a:rPr lang="en-US" dirty="0"/>
              <a:t>        else if x &gt; </a:t>
            </a:r>
            <a:r>
              <a:rPr lang="en-US" dirty="0" err="1"/>
              <a:t>arr</a:t>
            </a:r>
            <a:r>
              <a:rPr lang="en-US" dirty="0"/>
              <a:t>[mid]</a:t>
            </a:r>
          </a:p>
          <a:p>
            <a:pPr marL="0" indent="0">
              <a:buNone/>
            </a:pPr>
            <a:r>
              <a:rPr lang="en-US" dirty="0"/>
              <a:t>            return </a:t>
            </a:r>
            <a:r>
              <a:rPr lang="en-US" dirty="0" err="1"/>
              <a:t>binarySearch</a:t>
            </a:r>
            <a:r>
              <a:rPr lang="en-US" dirty="0"/>
              <a:t>(</a:t>
            </a:r>
            <a:r>
              <a:rPr lang="en-US" dirty="0" err="1"/>
              <a:t>arr</a:t>
            </a:r>
            <a:r>
              <a:rPr lang="en-US" dirty="0"/>
              <a:t>, x, mid + 1, high)</a:t>
            </a:r>
          </a:p>
          <a:p>
            <a:pPr marL="0" indent="0">
              <a:buNone/>
            </a:pPr>
            <a:r>
              <a:rPr lang="en-US" dirty="0"/>
              <a:t>        else</a:t>
            </a:r>
          </a:p>
          <a:p>
            <a:pPr marL="0" indent="0">
              <a:buNone/>
            </a:pPr>
            <a:r>
              <a:rPr lang="en-US" dirty="0"/>
              <a:t>            return </a:t>
            </a:r>
            <a:r>
              <a:rPr lang="en-US" dirty="0" err="1"/>
              <a:t>binarySearch</a:t>
            </a:r>
            <a:r>
              <a:rPr lang="en-US" dirty="0"/>
              <a:t>(</a:t>
            </a:r>
            <a:r>
              <a:rPr lang="en-US" dirty="0" err="1"/>
              <a:t>arr</a:t>
            </a:r>
            <a:r>
              <a:rPr lang="en-US" dirty="0"/>
              <a:t>, x, low, mid - 1)</a:t>
            </a:r>
            <a:endParaRPr lang="en-IN" dirty="0"/>
          </a:p>
        </p:txBody>
      </p:sp>
      <p:sp>
        <p:nvSpPr>
          <p:cNvPr id="4" name="Footer Placeholder 3"/>
          <p:cNvSpPr>
            <a:spLocks noGrp="1"/>
          </p:cNvSpPr>
          <p:nvPr>
            <p:ph type="ftr" sz="quarter" idx="11"/>
          </p:nvPr>
        </p:nvSpPr>
        <p:spPr/>
        <p:txBody>
          <a:bodyPr/>
          <a:lstStyle/>
          <a:p>
            <a:r>
              <a:rPr lang="en-IN"/>
              <a:t>Dr. Neepa Shah</a:t>
            </a:r>
          </a:p>
        </p:txBody>
      </p:sp>
      <p:sp>
        <p:nvSpPr>
          <p:cNvPr id="5" name="Slide Number Placeholder 4"/>
          <p:cNvSpPr>
            <a:spLocks noGrp="1"/>
          </p:cNvSpPr>
          <p:nvPr>
            <p:ph type="sldNum" sz="quarter" idx="12"/>
          </p:nvPr>
        </p:nvSpPr>
        <p:spPr/>
        <p:txBody>
          <a:bodyPr/>
          <a:lstStyle/>
          <a:p>
            <a:fld id="{9F8B1569-332D-42CE-8401-CACEF6AD2DB0}" type="slidenum">
              <a:rPr lang="en-IN" smtClean="0"/>
              <a:t>11</a:t>
            </a:fld>
            <a:endParaRPr lang="en-IN"/>
          </a:p>
        </p:txBody>
      </p:sp>
    </p:spTree>
    <p:extLst>
      <p:ext uri="{BB962C8B-B14F-4D97-AF65-F5344CB8AC3E}">
        <p14:creationId xmlns:p14="http://schemas.microsoft.com/office/powerpoint/2010/main" val="326258859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1"/>
          <p:cNvSpPr>
            <a:spLocks noGrp="1" noChangeArrowheads="1"/>
          </p:cNvSpPr>
          <p:nvPr>
            <p:ph type="title"/>
          </p:nvPr>
        </p:nvSpPr>
        <p:spPr/>
        <p:txBody>
          <a:bodyPr vert="horz" lIns="91440" tIns="45720" rIns="91440" bIns="45720" rtlCol="0" anchor="b">
            <a:normAutofit/>
          </a:bodyPr>
          <a:lstStyle/>
          <a:p>
            <a:r>
              <a:rPr lang="en-GB" dirty="0"/>
              <a:t>Selection Sort - Example</a:t>
            </a:r>
          </a:p>
        </p:txBody>
      </p:sp>
      <p:sp>
        <p:nvSpPr>
          <p:cNvPr id="3" name="Content Placeholder 2">
            <a:extLst>
              <a:ext uri="{FF2B5EF4-FFF2-40B4-BE49-F238E27FC236}">
                <a16:creationId xmlns:a16="http://schemas.microsoft.com/office/drawing/2014/main" id="{1FBBD95D-26A2-44CC-9A50-58377C813B82}"/>
              </a:ext>
            </a:extLst>
          </p:cNvPr>
          <p:cNvSpPr>
            <a:spLocks noGrp="1"/>
          </p:cNvSpPr>
          <p:nvPr>
            <p:ph idx="1"/>
          </p:nvPr>
        </p:nvSpPr>
        <p:spPr/>
        <p:txBody>
          <a:bodyPr/>
          <a:lstStyle/>
          <a:p>
            <a:endParaRPr lang="en-IN"/>
          </a:p>
        </p:txBody>
      </p:sp>
      <p:sp>
        <p:nvSpPr>
          <p:cNvPr id="103426" name="Rectangle 2"/>
          <p:cNvSpPr>
            <a:spLocks noChangeArrowheads="1"/>
          </p:cNvSpPr>
          <p:nvPr/>
        </p:nvSpPr>
        <p:spPr bwMode="auto">
          <a:xfrm>
            <a:off x="4634400" y="2695964"/>
            <a:ext cx="829440" cy="829527"/>
          </a:xfrm>
          <a:prstGeom prst="rect">
            <a:avLst/>
          </a:prstGeom>
          <a:solidFill>
            <a:srgbClr val="99CCFF"/>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3427" name="Rectangle 3"/>
          <p:cNvSpPr>
            <a:spLocks noChangeArrowheads="1"/>
          </p:cNvSpPr>
          <p:nvPr/>
        </p:nvSpPr>
        <p:spPr bwMode="auto">
          <a:xfrm>
            <a:off x="2975520" y="2695964"/>
            <a:ext cx="829440" cy="829527"/>
          </a:xfrm>
          <a:prstGeom prst="rect">
            <a:avLst/>
          </a:prstGeom>
          <a:solidFill>
            <a:srgbClr val="99CCFF"/>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3428" name="Rectangle 4"/>
          <p:cNvSpPr>
            <a:spLocks noChangeArrowheads="1"/>
          </p:cNvSpPr>
          <p:nvPr/>
        </p:nvSpPr>
        <p:spPr bwMode="auto">
          <a:xfrm>
            <a:off x="5463840" y="2695964"/>
            <a:ext cx="829440" cy="829527"/>
          </a:xfrm>
          <a:prstGeom prst="rect">
            <a:avLst/>
          </a:prstGeom>
          <a:solidFill>
            <a:srgbClr val="99CCFF"/>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3429" name="Rectangle 5"/>
          <p:cNvSpPr>
            <a:spLocks noChangeArrowheads="1"/>
          </p:cNvSpPr>
          <p:nvPr/>
        </p:nvSpPr>
        <p:spPr bwMode="auto">
          <a:xfrm>
            <a:off x="6293280" y="2695964"/>
            <a:ext cx="829440" cy="829527"/>
          </a:xfrm>
          <a:prstGeom prst="rect">
            <a:avLst/>
          </a:prstGeom>
          <a:solidFill>
            <a:srgbClr val="99CCFF"/>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3430" name="Rectangle 6"/>
          <p:cNvSpPr>
            <a:spLocks noChangeArrowheads="1"/>
          </p:cNvSpPr>
          <p:nvPr/>
        </p:nvSpPr>
        <p:spPr bwMode="auto">
          <a:xfrm>
            <a:off x="7122720" y="2695964"/>
            <a:ext cx="829440" cy="829527"/>
          </a:xfrm>
          <a:prstGeom prst="rect">
            <a:avLst/>
          </a:prstGeom>
          <a:solidFill>
            <a:srgbClr val="99CCFF"/>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3431" name="Rectangle 7"/>
          <p:cNvSpPr>
            <a:spLocks noChangeArrowheads="1"/>
          </p:cNvSpPr>
          <p:nvPr/>
        </p:nvSpPr>
        <p:spPr bwMode="auto">
          <a:xfrm>
            <a:off x="7952160" y="2695964"/>
            <a:ext cx="829440" cy="829527"/>
          </a:xfrm>
          <a:prstGeom prst="rect">
            <a:avLst/>
          </a:prstGeom>
          <a:solidFill>
            <a:srgbClr val="99CCFF"/>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3432" name="Text Box 8"/>
          <p:cNvSpPr txBox="1">
            <a:spLocks noChangeArrowheads="1"/>
          </p:cNvSpPr>
          <p:nvPr/>
        </p:nvSpPr>
        <p:spPr bwMode="auto">
          <a:xfrm>
            <a:off x="310512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32</a:t>
            </a:r>
          </a:p>
        </p:txBody>
      </p:sp>
      <p:sp>
        <p:nvSpPr>
          <p:cNvPr id="103433" name="Text Box 9"/>
          <p:cNvSpPr txBox="1">
            <a:spLocks noChangeArrowheads="1"/>
          </p:cNvSpPr>
          <p:nvPr/>
        </p:nvSpPr>
        <p:spPr bwMode="auto">
          <a:xfrm>
            <a:off x="473952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12</a:t>
            </a:r>
          </a:p>
        </p:txBody>
      </p:sp>
      <p:sp>
        <p:nvSpPr>
          <p:cNvPr id="103434" name="Text Box 10"/>
          <p:cNvSpPr txBox="1">
            <a:spLocks noChangeArrowheads="1"/>
          </p:cNvSpPr>
          <p:nvPr/>
        </p:nvSpPr>
        <p:spPr bwMode="auto">
          <a:xfrm>
            <a:off x="558768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55</a:t>
            </a:r>
          </a:p>
        </p:txBody>
      </p:sp>
      <p:sp>
        <p:nvSpPr>
          <p:cNvPr id="103435" name="Text Box 11"/>
          <p:cNvSpPr txBox="1">
            <a:spLocks noChangeArrowheads="1"/>
          </p:cNvSpPr>
          <p:nvPr/>
        </p:nvSpPr>
        <p:spPr bwMode="auto">
          <a:xfrm>
            <a:off x="640416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74</a:t>
            </a:r>
          </a:p>
        </p:txBody>
      </p:sp>
      <p:sp>
        <p:nvSpPr>
          <p:cNvPr id="103436" name="Text Box 12"/>
          <p:cNvSpPr txBox="1">
            <a:spLocks noChangeArrowheads="1"/>
          </p:cNvSpPr>
          <p:nvPr/>
        </p:nvSpPr>
        <p:spPr bwMode="auto">
          <a:xfrm>
            <a:off x="725376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73</a:t>
            </a:r>
          </a:p>
        </p:txBody>
      </p:sp>
      <p:sp>
        <p:nvSpPr>
          <p:cNvPr id="103437" name="Text Box 13"/>
          <p:cNvSpPr txBox="1">
            <a:spLocks noChangeArrowheads="1"/>
          </p:cNvSpPr>
          <p:nvPr/>
        </p:nvSpPr>
        <p:spPr bwMode="auto">
          <a:xfrm>
            <a:off x="807024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18</a:t>
            </a:r>
          </a:p>
        </p:txBody>
      </p:sp>
      <p:sp>
        <p:nvSpPr>
          <p:cNvPr id="103438" name="Rectangle 14"/>
          <p:cNvSpPr>
            <a:spLocks noChangeArrowheads="1"/>
          </p:cNvSpPr>
          <p:nvPr/>
        </p:nvSpPr>
        <p:spPr bwMode="auto">
          <a:xfrm>
            <a:off x="3804960" y="2695964"/>
            <a:ext cx="829440" cy="829527"/>
          </a:xfrm>
          <a:prstGeom prst="rect">
            <a:avLst/>
          </a:prstGeom>
          <a:solidFill>
            <a:srgbClr val="99CCFF"/>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3439" name="Text Box 15"/>
          <p:cNvSpPr txBox="1">
            <a:spLocks noChangeArrowheads="1"/>
          </p:cNvSpPr>
          <p:nvPr/>
        </p:nvSpPr>
        <p:spPr bwMode="auto">
          <a:xfrm>
            <a:off x="3885600" y="2911986"/>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91</a:t>
            </a:r>
          </a:p>
        </p:txBody>
      </p:sp>
      <p:sp>
        <p:nvSpPr>
          <p:cNvPr id="2" name="Footer Placeholder 1">
            <a:extLst>
              <a:ext uri="{FF2B5EF4-FFF2-40B4-BE49-F238E27FC236}">
                <a16:creationId xmlns:a16="http://schemas.microsoft.com/office/drawing/2014/main" id="{B87A7893-0E54-4664-B323-737F57372252}"/>
              </a:ext>
            </a:extLst>
          </p:cNvPr>
          <p:cNvSpPr>
            <a:spLocks noGrp="1"/>
          </p:cNvSpPr>
          <p:nvPr>
            <p:ph type="ftr" sz="quarter" idx="11"/>
          </p:nvPr>
        </p:nvSpPr>
        <p:spPr/>
        <p:txBody>
          <a:bodyPr/>
          <a:lstStyle/>
          <a:p>
            <a:r>
              <a:rPr lang="en-IN"/>
              <a:t>Dr. Neepa Shah</a:t>
            </a:r>
          </a:p>
        </p:txBody>
      </p:sp>
      <p:sp>
        <p:nvSpPr>
          <p:cNvPr id="4" name="Slide Number Placeholder 3">
            <a:extLst>
              <a:ext uri="{FF2B5EF4-FFF2-40B4-BE49-F238E27FC236}">
                <a16:creationId xmlns:a16="http://schemas.microsoft.com/office/drawing/2014/main" id="{C4A42EDC-114F-44D5-A7E8-D67FE0D928DF}"/>
              </a:ext>
            </a:extLst>
          </p:cNvPr>
          <p:cNvSpPr>
            <a:spLocks noGrp="1"/>
          </p:cNvSpPr>
          <p:nvPr>
            <p:ph type="sldNum" sz="quarter" idx="12"/>
          </p:nvPr>
        </p:nvSpPr>
        <p:spPr/>
        <p:txBody>
          <a:bodyPr/>
          <a:lstStyle/>
          <a:p>
            <a:fld id="{1DE3944B-220D-4D9C-9C2A-B607A0FB2F6B}" type="slidenum">
              <a:rPr lang="en-IN" smtClean="0"/>
              <a:t>110</a:t>
            </a:fld>
            <a:endParaRPr lang="en-I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1"/>
          <p:cNvSpPr>
            <a:spLocks noGrp="1" noChangeArrowheads="1"/>
          </p:cNvSpPr>
          <p:nvPr>
            <p:ph type="title"/>
          </p:nvPr>
        </p:nvSpPr>
        <p:spPr/>
        <p:txBody>
          <a:bodyPr vert="horz" lIns="91440" tIns="45720" rIns="91440" bIns="45720" rtlCol="0" anchor="b">
            <a:normAutofit/>
          </a:bodyPr>
          <a:lstStyle/>
          <a:p>
            <a:r>
              <a:rPr lang="en-GB" dirty="0"/>
              <a:t>Selection Sort - Example</a:t>
            </a:r>
          </a:p>
        </p:txBody>
      </p:sp>
      <p:sp>
        <p:nvSpPr>
          <p:cNvPr id="3" name="Content Placeholder 2">
            <a:extLst>
              <a:ext uri="{FF2B5EF4-FFF2-40B4-BE49-F238E27FC236}">
                <a16:creationId xmlns:a16="http://schemas.microsoft.com/office/drawing/2014/main" id="{109FBBCA-69D8-4663-870A-497F409F5F98}"/>
              </a:ext>
            </a:extLst>
          </p:cNvPr>
          <p:cNvSpPr>
            <a:spLocks noGrp="1"/>
          </p:cNvSpPr>
          <p:nvPr>
            <p:ph idx="1"/>
          </p:nvPr>
        </p:nvSpPr>
        <p:spPr/>
        <p:txBody>
          <a:bodyPr/>
          <a:lstStyle/>
          <a:p>
            <a:endParaRPr lang="en-IN"/>
          </a:p>
        </p:txBody>
      </p:sp>
      <p:sp>
        <p:nvSpPr>
          <p:cNvPr id="104450" name="Rectangle 2"/>
          <p:cNvSpPr>
            <a:spLocks noChangeArrowheads="1"/>
          </p:cNvSpPr>
          <p:nvPr/>
        </p:nvSpPr>
        <p:spPr bwMode="auto">
          <a:xfrm>
            <a:off x="4634400" y="2695964"/>
            <a:ext cx="829440" cy="829527"/>
          </a:xfrm>
          <a:prstGeom prst="rect">
            <a:avLst/>
          </a:prstGeom>
          <a:solidFill>
            <a:srgbClr val="BDDD8D"/>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4451" name="Rectangle 3"/>
          <p:cNvSpPr>
            <a:spLocks noChangeArrowheads="1"/>
          </p:cNvSpPr>
          <p:nvPr/>
        </p:nvSpPr>
        <p:spPr bwMode="auto">
          <a:xfrm>
            <a:off x="2975520" y="2695964"/>
            <a:ext cx="829440" cy="829527"/>
          </a:xfrm>
          <a:prstGeom prst="rect">
            <a:avLst/>
          </a:prstGeom>
          <a:solidFill>
            <a:srgbClr val="BDDD8D"/>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4452" name="Rectangle 4"/>
          <p:cNvSpPr>
            <a:spLocks noChangeArrowheads="1"/>
          </p:cNvSpPr>
          <p:nvPr/>
        </p:nvSpPr>
        <p:spPr bwMode="auto">
          <a:xfrm>
            <a:off x="5463840" y="2695964"/>
            <a:ext cx="829440" cy="829527"/>
          </a:xfrm>
          <a:prstGeom prst="rect">
            <a:avLst/>
          </a:prstGeom>
          <a:solidFill>
            <a:srgbClr val="99CCFF"/>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4453" name="Rectangle 5"/>
          <p:cNvSpPr>
            <a:spLocks noChangeArrowheads="1"/>
          </p:cNvSpPr>
          <p:nvPr/>
        </p:nvSpPr>
        <p:spPr bwMode="auto">
          <a:xfrm>
            <a:off x="6293280" y="2695964"/>
            <a:ext cx="829440" cy="829527"/>
          </a:xfrm>
          <a:prstGeom prst="rect">
            <a:avLst/>
          </a:prstGeom>
          <a:solidFill>
            <a:srgbClr val="99CCFF"/>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4454" name="Rectangle 6"/>
          <p:cNvSpPr>
            <a:spLocks noChangeArrowheads="1"/>
          </p:cNvSpPr>
          <p:nvPr/>
        </p:nvSpPr>
        <p:spPr bwMode="auto">
          <a:xfrm>
            <a:off x="7122720" y="2695964"/>
            <a:ext cx="829440" cy="829527"/>
          </a:xfrm>
          <a:prstGeom prst="rect">
            <a:avLst/>
          </a:prstGeom>
          <a:solidFill>
            <a:srgbClr val="99CCFF"/>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4455" name="Rectangle 7"/>
          <p:cNvSpPr>
            <a:spLocks noChangeArrowheads="1"/>
          </p:cNvSpPr>
          <p:nvPr/>
        </p:nvSpPr>
        <p:spPr bwMode="auto">
          <a:xfrm>
            <a:off x="7952160" y="2695964"/>
            <a:ext cx="829440" cy="829527"/>
          </a:xfrm>
          <a:prstGeom prst="rect">
            <a:avLst/>
          </a:prstGeom>
          <a:solidFill>
            <a:srgbClr val="99CCFF"/>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4456" name="Text Box 8"/>
          <p:cNvSpPr txBox="1">
            <a:spLocks noChangeArrowheads="1"/>
          </p:cNvSpPr>
          <p:nvPr/>
        </p:nvSpPr>
        <p:spPr bwMode="auto">
          <a:xfrm>
            <a:off x="310512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32</a:t>
            </a:r>
          </a:p>
        </p:txBody>
      </p:sp>
      <p:sp>
        <p:nvSpPr>
          <p:cNvPr id="104457" name="Text Box 9"/>
          <p:cNvSpPr txBox="1">
            <a:spLocks noChangeArrowheads="1"/>
          </p:cNvSpPr>
          <p:nvPr/>
        </p:nvSpPr>
        <p:spPr bwMode="auto">
          <a:xfrm>
            <a:off x="473952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12</a:t>
            </a:r>
          </a:p>
        </p:txBody>
      </p:sp>
      <p:sp>
        <p:nvSpPr>
          <p:cNvPr id="104458" name="Text Box 10"/>
          <p:cNvSpPr txBox="1">
            <a:spLocks noChangeArrowheads="1"/>
          </p:cNvSpPr>
          <p:nvPr/>
        </p:nvSpPr>
        <p:spPr bwMode="auto">
          <a:xfrm>
            <a:off x="558768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55</a:t>
            </a:r>
          </a:p>
        </p:txBody>
      </p:sp>
      <p:sp>
        <p:nvSpPr>
          <p:cNvPr id="104459" name="Text Box 11"/>
          <p:cNvSpPr txBox="1">
            <a:spLocks noChangeArrowheads="1"/>
          </p:cNvSpPr>
          <p:nvPr/>
        </p:nvSpPr>
        <p:spPr bwMode="auto">
          <a:xfrm>
            <a:off x="640416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74</a:t>
            </a:r>
          </a:p>
        </p:txBody>
      </p:sp>
      <p:sp>
        <p:nvSpPr>
          <p:cNvPr id="104460" name="Text Box 12"/>
          <p:cNvSpPr txBox="1">
            <a:spLocks noChangeArrowheads="1"/>
          </p:cNvSpPr>
          <p:nvPr/>
        </p:nvSpPr>
        <p:spPr bwMode="auto">
          <a:xfrm>
            <a:off x="725376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73</a:t>
            </a:r>
          </a:p>
        </p:txBody>
      </p:sp>
      <p:sp>
        <p:nvSpPr>
          <p:cNvPr id="104461" name="Text Box 13"/>
          <p:cNvSpPr txBox="1">
            <a:spLocks noChangeArrowheads="1"/>
          </p:cNvSpPr>
          <p:nvPr/>
        </p:nvSpPr>
        <p:spPr bwMode="auto">
          <a:xfrm>
            <a:off x="807024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18</a:t>
            </a:r>
          </a:p>
        </p:txBody>
      </p:sp>
      <p:sp>
        <p:nvSpPr>
          <p:cNvPr id="104462" name="Rectangle 14"/>
          <p:cNvSpPr>
            <a:spLocks noChangeArrowheads="1"/>
          </p:cNvSpPr>
          <p:nvPr/>
        </p:nvSpPr>
        <p:spPr bwMode="auto">
          <a:xfrm>
            <a:off x="3804960" y="2695964"/>
            <a:ext cx="829440" cy="829527"/>
          </a:xfrm>
          <a:prstGeom prst="rect">
            <a:avLst/>
          </a:prstGeom>
          <a:solidFill>
            <a:srgbClr val="99CCFF"/>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4463" name="Text Box 15"/>
          <p:cNvSpPr txBox="1">
            <a:spLocks noChangeArrowheads="1"/>
          </p:cNvSpPr>
          <p:nvPr/>
        </p:nvSpPr>
        <p:spPr bwMode="auto">
          <a:xfrm>
            <a:off x="3885600" y="2911986"/>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91</a:t>
            </a:r>
          </a:p>
        </p:txBody>
      </p:sp>
      <p:sp>
        <p:nvSpPr>
          <p:cNvPr id="2" name="Footer Placeholder 1">
            <a:extLst>
              <a:ext uri="{FF2B5EF4-FFF2-40B4-BE49-F238E27FC236}">
                <a16:creationId xmlns:a16="http://schemas.microsoft.com/office/drawing/2014/main" id="{A504A2A5-91C5-4293-8290-A1711007B1F8}"/>
              </a:ext>
            </a:extLst>
          </p:cNvPr>
          <p:cNvSpPr>
            <a:spLocks noGrp="1"/>
          </p:cNvSpPr>
          <p:nvPr>
            <p:ph type="ftr" sz="quarter" idx="11"/>
          </p:nvPr>
        </p:nvSpPr>
        <p:spPr/>
        <p:txBody>
          <a:bodyPr/>
          <a:lstStyle/>
          <a:p>
            <a:r>
              <a:rPr lang="en-IN"/>
              <a:t>Dr. Neepa Shah</a:t>
            </a:r>
          </a:p>
        </p:txBody>
      </p:sp>
      <p:sp>
        <p:nvSpPr>
          <p:cNvPr id="4" name="Slide Number Placeholder 3">
            <a:extLst>
              <a:ext uri="{FF2B5EF4-FFF2-40B4-BE49-F238E27FC236}">
                <a16:creationId xmlns:a16="http://schemas.microsoft.com/office/drawing/2014/main" id="{6C750621-B926-4324-9998-A1224AD23015}"/>
              </a:ext>
            </a:extLst>
          </p:cNvPr>
          <p:cNvSpPr>
            <a:spLocks noGrp="1"/>
          </p:cNvSpPr>
          <p:nvPr>
            <p:ph type="sldNum" sz="quarter" idx="12"/>
          </p:nvPr>
        </p:nvSpPr>
        <p:spPr/>
        <p:txBody>
          <a:bodyPr/>
          <a:lstStyle/>
          <a:p>
            <a:fld id="{1DE3944B-220D-4D9C-9C2A-B607A0FB2F6B}" type="slidenum">
              <a:rPr lang="en-IN" smtClean="0"/>
              <a:t>111</a:t>
            </a:fld>
            <a:endParaRPr lang="en-I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1"/>
          <p:cNvSpPr>
            <a:spLocks noGrp="1" noChangeArrowheads="1"/>
          </p:cNvSpPr>
          <p:nvPr>
            <p:ph type="title"/>
          </p:nvPr>
        </p:nvSpPr>
        <p:spPr/>
        <p:txBody>
          <a:bodyPr vert="horz" lIns="91440" tIns="45720" rIns="91440" bIns="45720" rtlCol="0" anchor="b">
            <a:normAutofit/>
          </a:bodyPr>
          <a:lstStyle/>
          <a:p>
            <a:r>
              <a:rPr lang="en-GB" dirty="0"/>
              <a:t>Selection Sort - Example</a:t>
            </a:r>
          </a:p>
        </p:txBody>
      </p:sp>
      <p:sp>
        <p:nvSpPr>
          <p:cNvPr id="3" name="Content Placeholder 2">
            <a:extLst>
              <a:ext uri="{FF2B5EF4-FFF2-40B4-BE49-F238E27FC236}">
                <a16:creationId xmlns:a16="http://schemas.microsoft.com/office/drawing/2014/main" id="{D58BC290-E1A7-4C19-97C9-7E757792894B}"/>
              </a:ext>
            </a:extLst>
          </p:cNvPr>
          <p:cNvSpPr>
            <a:spLocks noGrp="1"/>
          </p:cNvSpPr>
          <p:nvPr>
            <p:ph idx="1"/>
          </p:nvPr>
        </p:nvSpPr>
        <p:spPr/>
        <p:txBody>
          <a:bodyPr/>
          <a:lstStyle/>
          <a:p>
            <a:endParaRPr lang="en-IN"/>
          </a:p>
        </p:txBody>
      </p:sp>
      <p:sp>
        <p:nvSpPr>
          <p:cNvPr id="105474" name="Rectangle 2"/>
          <p:cNvSpPr>
            <a:spLocks noChangeArrowheads="1"/>
          </p:cNvSpPr>
          <p:nvPr/>
        </p:nvSpPr>
        <p:spPr bwMode="auto">
          <a:xfrm>
            <a:off x="4634400" y="2695964"/>
            <a:ext cx="829440" cy="829527"/>
          </a:xfrm>
          <a:prstGeom prst="rect">
            <a:avLst/>
          </a:prstGeom>
          <a:solidFill>
            <a:srgbClr val="BDDD8D"/>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5475" name="Rectangle 3"/>
          <p:cNvSpPr>
            <a:spLocks noChangeArrowheads="1"/>
          </p:cNvSpPr>
          <p:nvPr/>
        </p:nvSpPr>
        <p:spPr bwMode="auto">
          <a:xfrm>
            <a:off x="2975520" y="2695964"/>
            <a:ext cx="829440" cy="829527"/>
          </a:xfrm>
          <a:prstGeom prst="rect">
            <a:avLst/>
          </a:prstGeom>
          <a:solidFill>
            <a:srgbClr val="BDDD8D"/>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5476" name="Rectangle 4"/>
          <p:cNvSpPr>
            <a:spLocks noChangeArrowheads="1"/>
          </p:cNvSpPr>
          <p:nvPr/>
        </p:nvSpPr>
        <p:spPr bwMode="auto">
          <a:xfrm>
            <a:off x="5463840" y="2695964"/>
            <a:ext cx="829440" cy="829527"/>
          </a:xfrm>
          <a:prstGeom prst="rect">
            <a:avLst/>
          </a:prstGeom>
          <a:solidFill>
            <a:srgbClr val="99CCFF"/>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5477" name="Rectangle 5"/>
          <p:cNvSpPr>
            <a:spLocks noChangeArrowheads="1"/>
          </p:cNvSpPr>
          <p:nvPr/>
        </p:nvSpPr>
        <p:spPr bwMode="auto">
          <a:xfrm>
            <a:off x="6293280" y="2695964"/>
            <a:ext cx="829440" cy="829527"/>
          </a:xfrm>
          <a:prstGeom prst="rect">
            <a:avLst/>
          </a:prstGeom>
          <a:solidFill>
            <a:srgbClr val="99CCFF"/>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5478" name="Rectangle 6"/>
          <p:cNvSpPr>
            <a:spLocks noChangeArrowheads="1"/>
          </p:cNvSpPr>
          <p:nvPr/>
        </p:nvSpPr>
        <p:spPr bwMode="auto">
          <a:xfrm>
            <a:off x="7122720" y="2695964"/>
            <a:ext cx="829440" cy="829527"/>
          </a:xfrm>
          <a:prstGeom prst="rect">
            <a:avLst/>
          </a:prstGeom>
          <a:solidFill>
            <a:srgbClr val="99CCFF"/>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5479" name="Rectangle 7"/>
          <p:cNvSpPr>
            <a:spLocks noChangeArrowheads="1"/>
          </p:cNvSpPr>
          <p:nvPr/>
        </p:nvSpPr>
        <p:spPr bwMode="auto">
          <a:xfrm>
            <a:off x="7952160" y="2695964"/>
            <a:ext cx="829440" cy="829527"/>
          </a:xfrm>
          <a:prstGeom prst="rect">
            <a:avLst/>
          </a:prstGeom>
          <a:solidFill>
            <a:srgbClr val="99CCFF"/>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5480" name="Text Box 8"/>
          <p:cNvSpPr txBox="1">
            <a:spLocks noChangeArrowheads="1"/>
          </p:cNvSpPr>
          <p:nvPr/>
        </p:nvSpPr>
        <p:spPr bwMode="auto">
          <a:xfrm>
            <a:off x="310512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32</a:t>
            </a:r>
          </a:p>
        </p:txBody>
      </p:sp>
      <p:sp>
        <p:nvSpPr>
          <p:cNvPr id="105481" name="Text Box 9"/>
          <p:cNvSpPr txBox="1">
            <a:spLocks noChangeArrowheads="1"/>
          </p:cNvSpPr>
          <p:nvPr/>
        </p:nvSpPr>
        <p:spPr bwMode="auto">
          <a:xfrm>
            <a:off x="473952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12</a:t>
            </a:r>
          </a:p>
        </p:txBody>
      </p:sp>
      <p:sp>
        <p:nvSpPr>
          <p:cNvPr id="105482" name="Text Box 10"/>
          <p:cNvSpPr txBox="1">
            <a:spLocks noChangeArrowheads="1"/>
          </p:cNvSpPr>
          <p:nvPr/>
        </p:nvSpPr>
        <p:spPr bwMode="auto">
          <a:xfrm>
            <a:off x="558768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55</a:t>
            </a:r>
          </a:p>
        </p:txBody>
      </p:sp>
      <p:sp>
        <p:nvSpPr>
          <p:cNvPr id="105483" name="Text Box 11"/>
          <p:cNvSpPr txBox="1">
            <a:spLocks noChangeArrowheads="1"/>
          </p:cNvSpPr>
          <p:nvPr/>
        </p:nvSpPr>
        <p:spPr bwMode="auto">
          <a:xfrm>
            <a:off x="640416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74</a:t>
            </a:r>
          </a:p>
        </p:txBody>
      </p:sp>
      <p:sp>
        <p:nvSpPr>
          <p:cNvPr id="105484" name="Text Box 12"/>
          <p:cNvSpPr txBox="1">
            <a:spLocks noChangeArrowheads="1"/>
          </p:cNvSpPr>
          <p:nvPr/>
        </p:nvSpPr>
        <p:spPr bwMode="auto">
          <a:xfrm>
            <a:off x="725376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73</a:t>
            </a:r>
          </a:p>
        </p:txBody>
      </p:sp>
      <p:sp>
        <p:nvSpPr>
          <p:cNvPr id="105485" name="Text Box 13"/>
          <p:cNvSpPr txBox="1">
            <a:spLocks noChangeArrowheads="1"/>
          </p:cNvSpPr>
          <p:nvPr/>
        </p:nvSpPr>
        <p:spPr bwMode="auto">
          <a:xfrm>
            <a:off x="807024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18</a:t>
            </a:r>
          </a:p>
        </p:txBody>
      </p:sp>
      <p:sp>
        <p:nvSpPr>
          <p:cNvPr id="105486" name="Rectangle 14"/>
          <p:cNvSpPr>
            <a:spLocks noChangeArrowheads="1"/>
          </p:cNvSpPr>
          <p:nvPr/>
        </p:nvSpPr>
        <p:spPr bwMode="auto">
          <a:xfrm>
            <a:off x="3804960" y="2695964"/>
            <a:ext cx="829440" cy="829527"/>
          </a:xfrm>
          <a:prstGeom prst="rect">
            <a:avLst/>
          </a:prstGeom>
          <a:solidFill>
            <a:srgbClr val="99CCFF"/>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5487" name="Text Box 15"/>
          <p:cNvSpPr txBox="1">
            <a:spLocks noChangeArrowheads="1"/>
          </p:cNvSpPr>
          <p:nvPr/>
        </p:nvSpPr>
        <p:spPr bwMode="auto">
          <a:xfrm>
            <a:off x="3885600" y="2911986"/>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91</a:t>
            </a:r>
          </a:p>
        </p:txBody>
      </p:sp>
      <p:sp>
        <p:nvSpPr>
          <p:cNvPr id="105488" name="AutoShape 16"/>
          <p:cNvSpPr>
            <a:spLocks noChangeArrowheads="1"/>
          </p:cNvSpPr>
          <p:nvPr/>
        </p:nvSpPr>
        <p:spPr bwMode="auto">
          <a:xfrm>
            <a:off x="3372960" y="1405954"/>
            <a:ext cx="1658880" cy="829527"/>
          </a:xfrm>
          <a:prstGeom prst="wedgeRoundRectCallout">
            <a:avLst>
              <a:gd name="adj1" fmla="val -227"/>
              <a:gd name="adj2" fmla="val 123671"/>
              <a:gd name="adj3" fmla="val 16667"/>
            </a:avLst>
          </a:prstGeom>
          <a:solidFill>
            <a:srgbClr val="FFCC99"/>
          </a:solidFill>
          <a:ln w="9360">
            <a:solidFill>
              <a:srgbClr val="000000"/>
            </a:solidFill>
            <a:round/>
            <a:headEnd/>
            <a:tailEnd/>
          </a:ln>
          <a:effectLst/>
        </p:spPr>
        <p:txBody>
          <a:bodyPr lIns="81639" tIns="40820" rIns="81639" bIns="40820" anchor="ctr"/>
          <a:lstStyle/>
          <a:p>
            <a:pPr algn="ctr">
              <a:lnSpc>
                <a:spcPct val="87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SWAP !</a:t>
            </a:r>
          </a:p>
        </p:txBody>
      </p:sp>
      <p:sp>
        <p:nvSpPr>
          <p:cNvPr id="2" name="Footer Placeholder 1">
            <a:extLst>
              <a:ext uri="{FF2B5EF4-FFF2-40B4-BE49-F238E27FC236}">
                <a16:creationId xmlns:a16="http://schemas.microsoft.com/office/drawing/2014/main" id="{9F42E195-6CFF-4211-AE10-BE1E588E55AF}"/>
              </a:ext>
            </a:extLst>
          </p:cNvPr>
          <p:cNvSpPr>
            <a:spLocks noGrp="1"/>
          </p:cNvSpPr>
          <p:nvPr>
            <p:ph type="ftr" sz="quarter" idx="11"/>
          </p:nvPr>
        </p:nvSpPr>
        <p:spPr/>
        <p:txBody>
          <a:bodyPr/>
          <a:lstStyle/>
          <a:p>
            <a:r>
              <a:rPr lang="en-IN"/>
              <a:t>Dr. Neepa Shah</a:t>
            </a:r>
          </a:p>
        </p:txBody>
      </p:sp>
      <p:sp>
        <p:nvSpPr>
          <p:cNvPr id="4" name="Slide Number Placeholder 3">
            <a:extLst>
              <a:ext uri="{FF2B5EF4-FFF2-40B4-BE49-F238E27FC236}">
                <a16:creationId xmlns:a16="http://schemas.microsoft.com/office/drawing/2014/main" id="{9D01410C-2814-43C4-BFA6-00999E43021D}"/>
              </a:ext>
            </a:extLst>
          </p:cNvPr>
          <p:cNvSpPr>
            <a:spLocks noGrp="1"/>
          </p:cNvSpPr>
          <p:nvPr>
            <p:ph type="sldNum" sz="quarter" idx="12"/>
          </p:nvPr>
        </p:nvSpPr>
        <p:spPr/>
        <p:txBody>
          <a:bodyPr/>
          <a:lstStyle/>
          <a:p>
            <a:fld id="{1DE3944B-220D-4D9C-9C2A-B607A0FB2F6B}" type="slidenum">
              <a:rPr lang="en-IN" smtClean="0"/>
              <a:t>112</a:t>
            </a:fld>
            <a:endParaRPr lang="en-I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1"/>
          <p:cNvSpPr>
            <a:spLocks noGrp="1" noChangeArrowheads="1"/>
          </p:cNvSpPr>
          <p:nvPr>
            <p:ph type="title"/>
          </p:nvPr>
        </p:nvSpPr>
        <p:spPr/>
        <p:txBody>
          <a:bodyPr vert="horz" lIns="91440" tIns="45720" rIns="91440" bIns="45720" rtlCol="0" anchor="b">
            <a:normAutofit/>
          </a:bodyPr>
          <a:lstStyle/>
          <a:p>
            <a:r>
              <a:rPr lang="en-GB" dirty="0"/>
              <a:t>Selection Sort - Example</a:t>
            </a:r>
          </a:p>
        </p:txBody>
      </p:sp>
      <p:sp>
        <p:nvSpPr>
          <p:cNvPr id="3" name="Content Placeholder 2">
            <a:extLst>
              <a:ext uri="{FF2B5EF4-FFF2-40B4-BE49-F238E27FC236}">
                <a16:creationId xmlns:a16="http://schemas.microsoft.com/office/drawing/2014/main" id="{21779025-D083-4D4A-9849-E5E32E69F889}"/>
              </a:ext>
            </a:extLst>
          </p:cNvPr>
          <p:cNvSpPr>
            <a:spLocks noGrp="1"/>
          </p:cNvSpPr>
          <p:nvPr>
            <p:ph idx="1"/>
          </p:nvPr>
        </p:nvSpPr>
        <p:spPr/>
        <p:txBody>
          <a:bodyPr/>
          <a:lstStyle/>
          <a:p>
            <a:endParaRPr lang="en-IN"/>
          </a:p>
        </p:txBody>
      </p:sp>
      <p:sp>
        <p:nvSpPr>
          <p:cNvPr id="106498" name="Rectangle 2"/>
          <p:cNvSpPr>
            <a:spLocks noChangeArrowheads="1"/>
          </p:cNvSpPr>
          <p:nvPr/>
        </p:nvSpPr>
        <p:spPr bwMode="auto">
          <a:xfrm>
            <a:off x="4634400" y="2695964"/>
            <a:ext cx="829440" cy="829527"/>
          </a:xfrm>
          <a:prstGeom prst="rect">
            <a:avLst/>
          </a:prstGeom>
          <a:solidFill>
            <a:srgbClr val="99CCFF"/>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6499" name="Rectangle 3"/>
          <p:cNvSpPr>
            <a:spLocks noChangeArrowheads="1"/>
          </p:cNvSpPr>
          <p:nvPr/>
        </p:nvSpPr>
        <p:spPr bwMode="auto">
          <a:xfrm>
            <a:off x="2975520" y="2695964"/>
            <a:ext cx="829440" cy="829527"/>
          </a:xfrm>
          <a:prstGeom prst="rect">
            <a:avLst/>
          </a:prstGeom>
          <a:solidFill>
            <a:srgbClr val="FFCC99"/>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6500" name="Rectangle 4"/>
          <p:cNvSpPr>
            <a:spLocks noChangeArrowheads="1"/>
          </p:cNvSpPr>
          <p:nvPr/>
        </p:nvSpPr>
        <p:spPr bwMode="auto">
          <a:xfrm>
            <a:off x="5463840" y="2695964"/>
            <a:ext cx="829440" cy="829527"/>
          </a:xfrm>
          <a:prstGeom prst="rect">
            <a:avLst/>
          </a:prstGeom>
          <a:solidFill>
            <a:srgbClr val="99CCFF"/>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6501" name="Rectangle 5"/>
          <p:cNvSpPr>
            <a:spLocks noChangeArrowheads="1"/>
          </p:cNvSpPr>
          <p:nvPr/>
        </p:nvSpPr>
        <p:spPr bwMode="auto">
          <a:xfrm>
            <a:off x="6293280" y="2695964"/>
            <a:ext cx="829440" cy="829527"/>
          </a:xfrm>
          <a:prstGeom prst="rect">
            <a:avLst/>
          </a:prstGeom>
          <a:solidFill>
            <a:srgbClr val="99CCFF"/>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6502" name="Rectangle 6"/>
          <p:cNvSpPr>
            <a:spLocks noChangeArrowheads="1"/>
          </p:cNvSpPr>
          <p:nvPr/>
        </p:nvSpPr>
        <p:spPr bwMode="auto">
          <a:xfrm>
            <a:off x="7122720" y="2695964"/>
            <a:ext cx="829440" cy="829527"/>
          </a:xfrm>
          <a:prstGeom prst="rect">
            <a:avLst/>
          </a:prstGeom>
          <a:solidFill>
            <a:srgbClr val="99CCFF"/>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6503" name="Rectangle 7"/>
          <p:cNvSpPr>
            <a:spLocks noChangeArrowheads="1"/>
          </p:cNvSpPr>
          <p:nvPr/>
        </p:nvSpPr>
        <p:spPr bwMode="auto">
          <a:xfrm>
            <a:off x="7952160" y="2695964"/>
            <a:ext cx="829440" cy="829527"/>
          </a:xfrm>
          <a:prstGeom prst="rect">
            <a:avLst/>
          </a:prstGeom>
          <a:solidFill>
            <a:srgbClr val="99CCFF"/>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6504" name="Text Box 8"/>
          <p:cNvSpPr txBox="1">
            <a:spLocks noChangeArrowheads="1"/>
          </p:cNvSpPr>
          <p:nvPr/>
        </p:nvSpPr>
        <p:spPr bwMode="auto">
          <a:xfrm>
            <a:off x="310512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12</a:t>
            </a:r>
          </a:p>
        </p:txBody>
      </p:sp>
      <p:sp>
        <p:nvSpPr>
          <p:cNvPr id="106505" name="Text Box 9"/>
          <p:cNvSpPr txBox="1">
            <a:spLocks noChangeArrowheads="1"/>
          </p:cNvSpPr>
          <p:nvPr/>
        </p:nvSpPr>
        <p:spPr bwMode="auto">
          <a:xfrm>
            <a:off x="473952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32</a:t>
            </a:r>
          </a:p>
        </p:txBody>
      </p:sp>
      <p:sp>
        <p:nvSpPr>
          <p:cNvPr id="106506" name="Text Box 10"/>
          <p:cNvSpPr txBox="1">
            <a:spLocks noChangeArrowheads="1"/>
          </p:cNvSpPr>
          <p:nvPr/>
        </p:nvSpPr>
        <p:spPr bwMode="auto">
          <a:xfrm>
            <a:off x="558768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55</a:t>
            </a:r>
          </a:p>
        </p:txBody>
      </p:sp>
      <p:sp>
        <p:nvSpPr>
          <p:cNvPr id="106507" name="Text Box 11"/>
          <p:cNvSpPr txBox="1">
            <a:spLocks noChangeArrowheads="1"/>
          </p:cNvSpPr>
          <p:nvPr/>
        </p:nvSpPr>
        <p:spPr bwMode="auto">
          <a:xfrm>
            <a:off x="640416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74</a:t>
            </a:r>
          </a:p>
        </p:txBody>
      </p:sp>
      <p:sp>
        <p:nvSpPr>
          <p:cNvPr id="106508" name="Text Box 12"/>
          <p:cNvSpPr txBox="1">
            <a:spLocks noChangeArrowheads="1"/>
          </p:cNvSpPr>
          <p:nvPr/>
        </p:nvSpPr>
        <p:spPr bwMode="auto">
          <a:xfrm>
            <a:off x="725376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73</a:t>
            </a:r>
          </a:p>
        </p:txBody>
      </p:sp>
      <p:sp>
        <p:nvSpPr>
          <p:cNvPr id="106509" name="Text Box 13"/>
          <p:cNvSpPr txBox="1">
            <a:spLocks noChangeArrowheads="1"/>
          </p:cNvSpPr>
          <p:nvPr/>
        </p:nvSpPr>
        <p:spPr bwMode="auto">
          <a:xfrm>
            <a:off x="807024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18</a:t>
            </a:r>
          </a:p>
        </p:txBody>
      </p:sp>
      <p:sp>
        <p:nvSpPr>
          <p:cNvPr id="106510" name="Rectangle 14"/>
          <p:cNvSpPr>
            <a:spLocks noChangeArrowheads="1"/>
          </p:cNvSpPr>
          <p:nvPr/>
        </p:nvSpPr>
        <p:spPr bwMode="auto">
          <a:xfrm>
            <a:off x="3804960" y="2695964"/>
            <a:ext cx="829440" cy="829527"/>
          </a:xfrm>
          <a:prstGeom prst="rect">
            <a:avLst/>
          </a:prstGeom>
          <a:solidFill>
            <a:srgbClr val="99CCFF"/>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6511" name="Text Box 15"/>
          <p:cNvSpPr txBox="1">
            <a:spLocks noChangeArrowheads="1"/>
          </p:cNvSpPr>
          <p:nvPr/>
        </p:nvSpPr>
        <p:spPr bwMode="auto">
          <a:xfrm>
            <a:off x="3885600" y="2911986"/>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91</a:t>
            </a:r>
          </a:p>
        </p:txBody>
      </p:sp>
      <p:sp>
        <p:nvSpPr>
          <p:cNvPr id="2" name="Footer Placeholder 1">
            <a:extLst>
              <a:ext uri="{FF2B5EF4-FFF2-40B4-BE49-F238E27FC236}">
                <a16:creationId xmlns:a16="http://schemas.microsoft.com/office/drawing/2014/main" id="{D0146892-A92C-4658-8A99-BAD458AD55E0}"/>
              </a:ext>
            </a:extLst>
          </p:cNvPr>
          <p:cNvSpPr>
            <a:spLocks noGrp="1"/>
          </p:cNvSpPr>
          <p:nvPr>
            <p:ph type="ftr" sz="quarter" idx="11"/>
          </p:nvPr>
        </p:nvSpPr>
        <p:spPr/>
        <p:txBody>
          <a:bodyPr/>
          <a:lstStyle/>
          <a:p>
            <a:r>
              <a:rPr lang="en-IN"/>
              <a:t>Dr. Neepa Shah</a:t>
            </a:r>
          </a:p>
        </p:txBody>
      </p:sp>
      <p:sp>
        <p:nvSpPr>
          <p:cNvPr id="4" name="Slide Number Placeholder 3">
            <a:extLst>
              <a:ext uri="{FF2B5EF4-FFF2-40B4-BE49-F238E27FC236}">
                <a16:creationId xmlns:a16="http://schemas.microsoft.com/office/drawing/2014/main" id="{84F82618-63F4-4B2F-8224-C7AD5BB291F7}"/>
              </a:ext>
            </a:extLst>
          </p:cNvPr>
          <p:cNvSpPr>
            <a:spLocks noGrp="1"/>
          </p:cNvSpPr>
          <p:nvPr>
            <p:ph type="sldNum" sz="quarter" idx="12"/>
          </p:nvPr>
        </p:nvSpPr>
        <p:spPr/>
        <p:txBody>
          <a:bodyPr/>
          <a:lstStyle/>
          <a:p>
            <a:fld id="{1DE3944B-220D-4D9C-9C2A-B607A0FB2F6B}" type="slidenum">
              <a:rPr lang="en-IN" smtClean="0"/>
              <a:t>113</a:t>
            </a:fld>
            <a:endParaRPr lang="en-I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1"/>
          <p:cNvSpPr>
            <a:spLocks noGrp="1" noChangeArrowheads="1"/>
          </p:cNvSpPr>
          <p:nvPr>
            <p:ph type="title"/>
          </p:nvPr>
        </p:nvSpPr>
        <p:spPr/>
        <p:txBody>
          <a:bodyPr vert="horz" lIns="91440" tIns="45720" rIns="91440" bIns="45720" rtlCol="0" anchor="b">
            <a:normAutofit/>
          </a:bodyPr>
          <a:lstStyle/>
          <a:p>
            <a:r>
              <a:rPr lang="en-GB" dirty="0"/>
              <a:t>Selection Sort - Example</a:t>
            </a:r>
          </a:p>
        </p:txBody>
      </p:sp>
      <p:sp>
        <p:nvSpPr>
          <p:cNvPr id="3" name="Content Placeholder 2">
            <a:extLst>
              <a:ext uri="{FF2B5EF4-FFF2-40B4-BE49-F238E27FC236}">
                <a16:creationId xmlns:a16="http://schemas.microsoft.com/office/drawing/2014/main" id="{28050E59-4810-486F-BF39-D0B89F9EA7F4}"/>
              </a:ext>
            </a:extLst>
          </p:cNvPr>
          <p:cNvSpPr>
            <a:spLocks noGrp="1"/>
          </p:cNvSpPr>
          <p:nvPr>
            <p:ph idx="1"/>
          </p:nvPr>
        </p:nvSpPr>
        <p:spPr/>
        <p:txBody>
          <a:bodyPr/>
          <a:lstStyle/>
          <a:p>
            <a:endParaRPr lang="en-IN"/>
          </a:p>
        </p:txBody>
      </p:sp>
      <p:sp>
        <p:nvSpPr>
          <p:cNvPr id="107522" name="Rectangle 2"/>
          <p:cNvSpPr>
            <a:spLocks noChangeArrowheads="1"/>
          </p:cNvSpPr>
          <p:nvPr/>
        </p:nvSpPr>
        <p:spPr bwMode="auto">
          <a:xfrm>
            <a:off x="4634400" y="2695964"/>
            <a:ext cx="829440" cy="829527"/>
          </a:xfrm>
          <a:prstGeom prst="rect">
            <a:avLst/>
          </a:prstGeom>
          <a:solidFill>
            <a:srgbClr val="99CCFF"/>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7523" name="Rectangle 3"/>
          <p:cNvSpPr>
            <a:spLocks noChangeArrowheads="1"/>
          </p:cNvSpPr>
          <p:nvPr/>
        </p:nvSpPr>
        <p:spPr bwMode="auto">
          <a:xfrm>
            <a:off x="2975520" y="2695964"/>
            <a:ext cx="829440" cy="829527"/>
          </a:xfrm>
          <a:prstGeom prst="rect">
            <a:avLst/>
          </a:prstGeom>
          <a:solidFill>
            <a:srgbClr val="FFCC99"/>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7524" name="Rectangle 4"/>
          <p:cNvSpPr>
            <a:spLocks noChangeArrowheads="1"/>
          </p:cNvSpPr>
          <p:nvPr/>
        </p:nvSpPr>
        <p:spPr bwMode="auto">
          <a:xfrm>
            <a:off x="5463840" y="2695964"/>
            <a:ext cx="829440" cy="829527"/>
          </a:xfrm>
          <a:prstGeom prst="rect">
            <a:avLst/>
          </a:prstGeom>
          <a:solidFill>
            <a:srgbClr val="99CCFF"/>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7525" name="Rectangle 5"/>
          <p:cNvSpPr>
            <a:spLocks noChangeArrowheads="1"/>
          </p:cNvSpPr>
          <p:nvPr/>
        </p:nvSpPr>
        <p:spPr bwMode="auto">
          <a:xfrm>
            <a:off x="6293280" y="2695964"/>
            <a:ext cx="829440" cy="829527"/>
          </a:xfrm>
          <a:prstGeom prst="rect">
            <a:avLst/>
          </a:prstGeom>
          <a:solidFill>
            <a:srgbClr val="99CCFF"/>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7526" name="Rectangle 6"/>
          <p:cNvSpPr>
            <a:spLocks noChangeArrowheads="1"/>
          </p:cNvSpPr>
          <p:nvPr/>
        </p:nvSpPr>
        <p:spPr bwMode="auto">
          <a:xfrm>
            <a:off x="7122720" y="2695964"/>
            <a:ext cx="829440" cy="829527"/>
          </a:xfrm>
          <a:prstGeom prst="rect">
            <a:avLst/>
          </a:prstGeom>
          <a:solidFill>
            <a:srgbClr val="99CCFF"/>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7527" name="Rectangle 7"/>
          <p:cNvSpPr>
            <a:spLocks noChangeArrowheads="1"/>
          </p:cNvSpPr>
          <p:nvPr/>
        </p:nvSpPr>
        <p:spPr bwMode="auto">
          <a:xfrm>
            <a:off x="7952160" y="2695964"/>
            <a:ext cx="829440" cy="829527"/>
          </a:xfrm>
          <a:prstGeom prst="rect">
            <a:avLst/>
          </a:prstGeom>
          <a:solidFill>
            <a:srgbClr val="BDDD8D"/>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7528" name="Text Box 8"/>
          <p:cNvSpPr txBox="1">
            <a:spLocks noChangeArrowheads="1"/>
          </p:cNvSpPr>
          <p:nvPr/>
        </p:nvSpPr>
        <p:spPr bwMode="auto">
          <a:xfrm>
            <a:off x="310512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12</a:t>
            </a:r>
          </a:p>
        </p:txBody>
      </p:sp>
      <p:sp>
        <p:nvSpPr>
          <p:cNvPr id="107529" name="Text Box 9"/>
          <p:cNvSpPr txBox="1">
            <a:spLocks noChangeArrowheads="1"/>
          </p:cNvSpPr>
          <p:nvPr/>
        </p:nvSpPr>
        <p:spPr bwMode="auto">
          <a:xfrm>
            <a:off x="473952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32</a:t>
            </a:r>
          </a:p>
        </p:txBody>
      </p:sp>
      <p:sp>
        <p:nvSpPr>
          <p:cNvPr id="107530" name="Text Box 10"/>
          <p:cNvSpPr txBox="1">
            <a:spLocks noChangeArrowheads="1"/>
          </p:cNvSpPr>
          <p:nvPr/>
        </p:nvSpPr>
        <p:spPr bwMode="auto">
          <a:xfrm>
            <a:off x="558768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55</a:t>
            </a:r>
          </a:p>
        </p:txBody>
      </p:sp>
      <p:sp>
        <p:nvSpPr>
          <p:cNvPr id="107531" name="Text Box 11"/>
          <p:cNvSpPr txBox="1">
            <a:spLocks noChangeArrowheads="1"/>
          </p:cNvSpPr>
          <p:nvPr/>
        </p:nvSpPr>
        <p:spPr bwMode="auto">
          <a:xfrm>
            <a:off x="640416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74</a:t>
            </a:r>
          </a:p>
        </p:txBody>
      </p:sp>
      <p:sp>
        <p:nvSpPr>
          <p:cNvPr id="107532" name="Text Box 12"/>
          <p:cNvSpPr txBox="1">
            <a:spLocks noChangeArrowheads="1"/>
          </p:cNvSpPr>
          <p:nvPr/>
        </p:nvSpPr>
        <p:spPr bwMode="auto">
          <a:xfrm>
            <a:off x="725376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73</a:t>
            </a:r>
          </a:p>
        </p:txBody>
      </p:sp>
      <p:sp>
        <p:nvSpPr>
          <p:cNvPr id="107533" name="Text Box 13"/>
          <p:cNvSpPr txBox="1">
            <a:spLocks noChangeArrowheads="1"/>
          </p:cNvSpPr>
          <p:nvPr/>
        </p:nvSpPr>
        <p:spPr bwMode="auto">
          <a:xfrm>
            <a:off x="807024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18</a:t>
            </a:r>
          </a:p>
        </p:txBody>
      </p:sp>
      <p:sp>
        <p:nvSpPr>
          <p:cNvPr id="107534" name="Rectangle 14"/>
          <p:cNvSpPr>
            <a:spLocks noChangeArrowheads="1"/>
          </p:cNvSpPr>
          <p:nvPr/>
        </p:nvSpPr>
        <p:spPr bwMode="auto">
          <a:xfrm>
            <a:off x="3804960" y="2695964"/>
            <a:ext cx="829440" cy="829527"/>
          </a:xfrm>
          <a:prstGeom prst="rect">
            <a:avLst/>
          </a:prstGeom>
          <a:solidFill>
            <a:srgbClr val="BDDD8D"/>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7535" name="Text Box 15"/>
          <p:cNvSpPr txBox="1">
            <a:spLocks noChangeArrowheads="1"/>
          </p:cNvSpPr>
          <p:nvPr/>
        </p:nvSpPr>
        <p:spPr bwMode="auto">
          <a:xfrm>
            <a:off x="3885600" y="2911986"/>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91</a:t>
            </a:r>
          </a:p>
        </p:txBody>
      </p:sp>
      <p:sp>
        <p:nvSpPr>
          <p:cNvPr id="2" name="Footer Placeholder 1">
            <a:extLst>
              <a:ext uri="{FF2B5EF4-FFF2-40B4-BE49-F238E27FC236}">
                <a16:creationId xmlns:a16="http://schemas.microsoft.com/office/drawing/2014/main" id="{B6C6CA23-5B58-4C8E-9B5F-7A6F9165A06C}"/>
              </a:ext>
            </a:extLst>
          </p:cNvPr>
          <p:cNvSpPr>
            <a:spLocks noGrp="1"/>
          </p:cNvSpPr>
          <p:nvPr>
            <p:ph type="ftr" sz="quarter" idx="11"/>
          </p:nvPr>
        </p:nvSpPr>
        <p:spPr/>
        <p:txBody>
          <a:bodyPr/>
          <a:lstStyle/>
          <a:p>
            <a:r>
              <a:rPr lang="en-IN"/>
              <a:t>Dr. Neepa Shah</a:t>
            </a:r>
          </a:p>
        </p:txBody>
      </p:sp>
      <p:sp>
        <p:nvSpPr>
          <p:cNvPr id="4" name="Slide Number Placeholder 3">
            <a:extLst>
              <a:ext uri="{FF2B5EF4-FFF2-40B4-BE49-F238E27FC236}">
                <a16:creationId xmlns:a16="http://schemas.microsoft.com/office/drawing/2014/main" id="{0E3E216B-7F41-44CD-B23B-4DA66C8A628F}"/>
              </a:ext>
            </a:extLst>
          </p:cNvPr>
          <p:cNvSpPr>
            <a:spLocks noGrp="1"/>
          </p:cNvSpPr>
          <p:nvPr>
            <p:ph type="sldNum" sz="quarter" idx="12"/>
          </p:nvPr>
        </p:nvSpPr>
        <p:spPr/>
        <p:txBody>
          <a:bodyPr/>
          <a:lstStyle/>
          <a:p>
            <a:fld id="{1DE3944B-220D-4D9C-9C2A-B607A0FB2F6B}" type="slidenum">
              <a:rPr lang="en-IN" smtClean="0"/>
              <a:t>114</a:t>
            </a:fld>
            <a:endParaRPr lang="en-I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1"/>
          <p:cNvSpPr>
            <a:spLocks noGrp="1" noChangeArrowheads="1"/>
          </p:cNvSpPr>
          <p:nvPr>
            <p:ph type="title"/>
          </p:nvPr>
        </p:nvSpPr>
        <p:spPr/>
        <p:txBody>
          <a:bodyPr vert="horz" lIns="91440" tIns="45720" rIns="91440" bIns="45720" rtlCol="0" anchor="b">
            <a:normAutofit/>
          </a:bodyPr>
          <a:lstStyle/>
          <a:p>
            <a:r>
              <a:rPr lang="en-GB" dirty="0"/>
              <a:t>Selection Sort - Example</a:t>
            </a:r>
          </a:p>
        </p:txBody>
      </p:sp>
      <p:sp>
        <p:nvSpPr>
          <p:cNvPr id="3" name="Content Placeholder 2">
            <a:extLst>
              <a:ext uri="{FF2B5EF4-FFF2-40B4-BE49-F238E27FC236}">
                <a16:creationId xmlns:a16="http://schemas.microsoft.com/office/drawing/2014/main" id="{03DE7774-CC8C-40A6-978F-7194E204EF7F}"/>
              </a:ext>
            </a:extLst>
          </p:cNvPr>
          <p:cNvSpPr>
            <a:spLocks noGrp="1"/>
          </p:cNvSpPr>
          <p:nvPr>
            <p:ph idx="1"/>
          </p:nvPr>
        </p:nvSpPr>
        <p:spPr/>
        <p:txBody>
          <a:bodyPr/>
          <a:lstStyle/>
          <a:p>
            <a:endParaRPr lang="en-IN"/>
          </a:p>
        </p:txBody>
      </p:sp>
      <p:sp>
        <p:nvSpPr>
          <p:cNvPr id="108546" name="Rectangle 2"/>
          <p:cNvSpPr>
            <a:spLocks noChangeArrowheads="1"/>
          </p:cNvSpPr>
          <p:nvPr/>
        </p:nvSpPr>
        <p:spPr bwMode="auto">
          <a:xfrm>
            <a:off x="4634400" y="2695964"/>
            <a:ext cx="829440" cy="829527"/>
          </a:xfrm>
          <a:prstGeom prst="rect">
            <a:avLst/>
          </a:prstGeom>
          <a:solidFill>
            <a:srgbClr val="99CCFF"/>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8547" name="Rectangle 3"/>
          <p:cNvSpPr>
            <a:spLocks noChangeArrowheads="1"/>
          </p:cNvSpPr>
          <p:nvPr/>
        </p:nvSpPr>
        <p:spPr bwMode="auto">
          <a:xfrm>
            <a:off x="2975520" y="2695964"/>
            <a:ext cx="829440" cy="829527"/>
          </a:xfrm>
          <a:prstGeom prst="rect">
            <a:avLst/>
          </a:prstGeom>
          <a:solidFill>
            <a:srgbClr val="FFCC99"/>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8548" name="Rectangle 4"/>
          <p:cNvSpPr>
            <a:spLocks noChangeArrowheads="1"/>
          </p:cNvSpPr>
          <p:nvPr/>
        </p:nvSpPr>
        <p:spPr bwMode="auto">
          <a:xfrm>
            <a:off x="5463840" y="2695964"/>
            <a:ext cx="829440" cy="829527"/>
          </a:xfrm>
          <a:prstGeom prst="rect">
            <a:avLst/>
          </a:prstGeom>
          <a:solidFill>
            <a:srgbClr val="99CCFF"/>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8549" name="Rectangle 5"/>
          <p:cNvSpPr>
            <a:spLocks noChangeArrowheads="1"/>
          </p:cNvSpPr>
          <p:nvPr/>
        </p:nvSpPr>
        <p:spPr bwMode="auto">
          <a:xfrm>
            <a:off x="6293280" y="2695964"/>
            <a:ext cx="829440" cy="829527"/>
          </a:xfrm>
          <a:prstGeom prst="rect">
            <a:avLst/>
          </a:prstGeom>
          <a:solidFill>
            <a:srgbClr val="99CCFF"/>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8550" name="Rectangle 6"/>
          <p:cNvSpPr>
            <a:spLocks noChangeArrowheads="1"/>
          </p:cNvSpPr>
          <p:nvPr/>
        </p:nvSpPr>
        <p:spPr bwMode="auto">
          <a:xfrm>
            <a:off x="7122720" y="2695964"/>
            <a:ext cx="829440" cy="829527"/>
          </a:xfrm>
          <a:prstGeom prst="rect">
            <a:avLst/>
          </a:prstGeom>
          <a:solidFill>
            <a:srgbClr val="99CCFF"/>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8551" name="Rectangle 7"/>
          <p:cNvSpPr>
            <a:spLocks noChangeArrowheads="1"/>
          </p:cNvSpPr>
          <p:nvPr/>
        </p:nvSpPr>
        <p:spPr bwMode="auto">
          <a:xfrm>
            <a:off x="7952160" y="2695964"/>
            <a:ext cx="829440" cy="829527"/>
          </a:xfrm>
          <a:prstGeom prst="rect">
            <a:avLst/>
          </a:prstGeom>
          <a:solidFill>
            <a:srgbClr val="BDDD8D"/>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8552" name="Text Box 8"/>
          <p:cNvSpPr txBox="1">
            <a:spLocks noChangeArrowheads="1"/>
          </p:cNvSpPr>
          <p:nvPr/>
        </p:nvSpPr>
        <p:spPr bwMode="auto">
          <a:xfrm>
            <a:off x="310512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12</a:t>
            </a:r>
          </a:p>
        </p:txBody>
      </p:sp>
      <p:sp>
        <p:nvSpPr>
          <p:cNvPr id="108553" name="Text Box 9"/>
          <p:cNvSpPr txBox="1">
            <a:spLocks noChangeArrowheads="1"/>
          </p:cNvSpPr>
          <p:nvPr/>
        </p:nvSpPr>
        <p:spPr bwMode="auto">
          <a:xfrm>
            <a:off x="473952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32</a:t>
            </a:r>
          </a:p>
        </p:txBody>
      </p:sp>
      <p:sp>
        <p:nvSpPr>
          <p:cNvPr id="108554" name="Text Box 10"/>
          <p:cNvSpPr txBox="1">
            <a:spLocks noChangeArrowheads="1"/>
          </p:cNvSpPr>
          <p:nvPr/>
        </p:nvSpPr>
        <p:spPr bwMode="auto">
          <a:xfrm>
            <a:off x="558768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55</a:t>
            </a:r>
          </a:p>
        </p:txBody>
      </p:sp>
      <p:sp>
        <p:nvSpPr>
          <p:cNvPr id="108555" name="Text Box 11"/>
          <p:cNvSpPr txBox="1">
            <a:spLocks noChangeArrowheads="1"/>
          </p:cNvSpPr>
          <p:nvPr/>
        </p:nvSpPr>
        <p:spPr bwMode="auto">
          <a:xfrm>
            <a:off x="640416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74</a:t>
            </a:r>
          </a:p>
        </p:txBody>
      </p:sp>
      <p:sp>
        <p:nvSpPr>
          <p:cNvPr id="108556" name="Text Box 12"/>
          <p:cNvSpPr txBox="1">
            <a:spLocks noChangeArrowheads="1"/>
          </p:cNvSpPr>
          <p:nvPr/>
        </p:nvSpPr>
        <p:spPr bwMode="auto">
          <a:xfrm>
            <a:off x="725376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73</a:t>
            </a:r>
          </a:p>
        </p:txBody>
      </p:sp>
      <p:sp>
        <p:nvSpPr>
          <p:cNvPr id="108557" name="Text Box 13"/>
          <p:cNvSpPr txBox="1">
            <a:spLocks noChangeArrowheads="1"/>
          </p:cNvSpPr>
          <p:nvPr/>
        </p:nvSpPr>
        <p:spPr bwMode="auto">
          <a:xfrm>
            <a:off x="807024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18</a:t>
            </a:r>
          </a:p>
        </p:txBody>
      </p:sp>
      <p:sp>
        <p:nvSpPr>
          <p:cNvPr id="108558" name="Rectangle 14"/>
          <p:cNvSpPr>
            <a:spLocks noChangeArrowheads="1"/>
          </p:cNvSpPr>
          <p:nvPr/>
        </p:nvSpPr>
        <p:spPr bwMode="auto">
          <a:xfrm>
            <a:off x="3804960" y="2695964"/>
            <a:ext cx="829440" cy="829527"/>
          </a:xfrm>
          <a:prstGeom prst="rect">
            <a:avLst/>
          </a:prstGeom>
          <a:solidFill>
            <a:srgbClr val="BDDD8D"/>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8559" name="Text Box 15"/>
          <p:cNvSpPr txBox="1">
            <a:spLocks noChangeArrowheads="1"/>
          </p:cNvSpPr>
          <p:nvPr/>
        </p:nvSpPr>
        <p:spPr bwMode="auto">
          <a:xfrm>
            <a:off x="3885600" y="2911986"/>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91</a:t>
            </a:r>
          </a:p>
        </p:txBody>
      </p:sp>
      <p:sp>
        <p:nvSpPr>
          <p:cNvPr id="108560" name="AutoShape 16"/>
          <p:cNvSpPr>
            <a:spLocks noChangeArrowheads="1"/>
          </p:cNvSpPr>
          <p:nvPr/>
        </p:nvSpPr>
        <p:spPr bwMode="auto">
          <a:xfrm>
            <a:off x="3576852" y="1406269"/>
            <a:ext cx="1658880" cy="829527"/>
          </a:xfrm>
          <a:prstGeom prst="wedgeRoundRectCallout">
            <a:avLst>
              <a:gd name="adj1" fmla="val -227"/>
              <a:gd name="adj2" fmla="val 123671"/>
              <a:gd name="adj3" fmla="val 16667"/>
            </a:avLst>
          </a:prstGeom>
          <a:solidFill>
            <a:srgbClr val="FFCC99"/>
          </a:solidFill>
          <a:ln w="9360">
            <a:solidFill>
              <a:srgbClr val="000000"/>
            </a:solidFill>
            <a:round/>
            <a:headEnd/>
            <a:tailEnd/>
          </a:ln>
          <a:effectLst/>
        </p:spPr>
        <p:txBody>
          <a:bodyPr lIns="81639" tIns="40820" rIns="81639" bIns="40820" anchor="ctr"/>
          <a:lstStyle/>
          <a:p>
            <a:pPr algn="ctr">
              <a:lnSpc>
                <a:spcPct val="87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SWAP !</a:t>
            </a:r>
          </a:p>
        </p:txBody>
      </p:sp>
      <p:sp>
        <p:nvSpPr>
          <p:cNvPr id="2" name="Footer Placeholder 1">
            <a:extLst>
              <a:ext uri="{FF2B5EF4-FFF2-40B4-BE49-F238E27FC236}">
                <a16:creationId xmlns:a16="http://schemas.microsoft.com/office/drawing/2014/main" id="{5DD8967A-B231-4308-AE32-4DE3D47736DC}"/>
              </a:ext>
            </a:extLst>
          </p:cNvPr>
          <p:cNvSpPr>
            <a:spLocks noGrp="1"/>
          </p:cNvSpPr>
          <p:nvPr>
            <p:ph type="ftr" sz="quarter" idx="11"/>
          </p:nvPr>
        </p:nvSpPr>
        <p:spPr/>
        <p:txBody>
          <a:bodyPr/>
          <a:lstStyle/>
          <a:p>
            <a:r>
              <a:rPr lang="en-IN"/>
              <a:t>Dr. Neepa Shah</a:t>
            </a:r>
          </a:p>
        </p:txBody>
      </p:sp>
      <p:sp>
        <p:nvSpPr>
          <p:cNvPr id="4" name="Slide Number Placeholder 3">
            <a:extLst>
              <a:ext uri="{FF2B5EF4-FFF2-40B4-BE49-F238E27FC236}">
                <a16:creationId xmlns:a16="http://schemas.microsoft.com/office/drawing/2014/main" id="{48A0B63D-C861-4227-9CDE-471EA7BF93CF}"/>
              </a:ext>
            </a:extLst>
          </p:cNvPr>
          <p:cNvSpPr>
            <a:spLocks noGrp="1"/>
          </p:cNvSpPr>
          <p:nvPr>
            <p:ph type="sldNum" sz="quarter" idx="12"/>
          </p:nvPr>
        </p:nvSpPr>
        <p:spPr/>
        <p:txBody>
          <a:bodyPr/>
          <a:lstStyle/>
          <a:p>
            <a:fld id="{1DE3944B-220D-4D9C-9C2A-B607A0FB2F6B}" type="slidenum">
              <a:rPr lang="en-IN" smtClean="0"/>
              <a:t>115</a:t>
            </a:fld>
            <a:endParaRPr lang="en-I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1"/>
          <p:cNvSpPr>
            <a:spLocks noGrp="1" noChangeArrowheads="1"/>
          </p:cNvSpPr>
          <p:nvPr>
            <p:ph type="title"/>
          </p:nvPr>
        </p:nvSpPr>
        <p:spPr>
          <a:xfrm>
            <a:off x="581192" y="674164"/>
            <a:ext cx="11029616" cy="1013800"/>
          </a:xfrm>
        </p:spPr>
        <p:txBody>
          <a:bodyPr vert="horz" lIns="91440" tIns="45720" rIns="91440" bIns="45720" rtlCol="0" anchor="b">
            <a:normAutofit/>
          </a:bodyPr>
          <a:lstStyle/>
          <a:p>
            <a:r>
              <a:rPr lang="en-GB" dirty="0"/>
              <a:t>Selection Sort - Example</a:t>
            </a:r>
          </a:p>
        </p:txBody>
      </p:sp>
      <p:sp>
        <p:nvSpPr>
          <p:cNvPr id="3" name="Content Placeholder 2">
            <a:extLst>
              <a:ext uri="{FF2B5EF4-FFF2-40B4-BE49-F238E27FC236}">
                <a16:creationId xmlns:a16="http://schemas.microsoft.com/office/drawing/2014/main" id="{51B088E1-56CE-4DAB-A0FF-20119261054F}"/>
              </a:ext>
            </a:extLst>
          </p:cNvPr>
          <p:cNvSpPr>
            <a:spLocks noGrp="1"/>
          </p:cNvSpPr>
          <p:nvPr>
            <p:ph idx="1"/>
          </p:nvPr>
        </p:nvSpPr>
        <p:spPr/>
        <p:txBody>
          <a:bodyPr/>
          <a:lstStyle/>
          <a:p>
            <a:endParaRPr lang="en-IN"/>
          </a:p>
        </p:txBody>
      </p:sp>
      <p:sp>
        <p:nvSpPr>
          <p:cNvPr id="109570" name="Rectangle 2"/>
          <p:cNvSpPr>
            <a:spLocks noChangeArrowheads="1"/>
          </p:cNvSpPr>
          <p:nvPr/>
        </p:nvSpPr>
        <p:spPr bwMode="auto">
          <a:xfrm>
            <a:off x="4634400" y="2695964"/>
            <a:ext cx="829440" cy="829527"/>
          </a:xfrm>
          <a:prstGeom prst="rect">
            <a:avLst/>
          </a:prstGeom>
          <a:solidFill>
            <a:srgbClr val="BDDD8D"/>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9571" name="Rectangle 3"/>
          <p:cNvSpPr>
            <a:spLocks noChangeArrowheads="1"/>
          </p:cNvSpPr>
          <p:nvPr/>
        </p:nvSpPr>
        <p:spPr bwMode="auto">
          <a:xfrm>
            <a:off x="2975520" y="2695964"/>
            <a:ext cx="829440" cy="829527"/>
          </a:xfrm>
          <a:prstGeom prst="rect">
            <a:avLst/>
          </a:prstGeom>
          <a:solidFill>
            <a:srgbClr val="FFCC99"/>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9572" name="Rectangle 4"/>
          <p:cNvSpPr>
            <a:spLocks noChangeArrowheads="1"/>
          </p:cNvSpPr>
          <p:nvPr/>
        </p:nvSpPr>
        <p:spPr bwMode="auto">
          <a:xfrm>
            <a:off x="5463840" y="2695964"/>
            <a:ext cx="829440" cy="829527"/>
          </a:xfrm>
          <a:prstGeom prst="rect">
            <a:avLst/>
          </a:prstGeom>
          <a:solidFill>
            <a:srgbClr val="BDDD8D"/>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9573" name="Rectangle 5"/>
          <p:cNvSpPr>
            <a:spLocks noChangeArrowheads="1"/>
          </p:cNvSpPr>
          <p:nvPr/>
        </p:nvSpPr>
        <p:spPr bwMode="auto">
          <a:xfrm>
            <a:off x="6293280" y="2695964"/>
            <a:ext cx="829440" cy="829527"/>
          </a:xfrm>
          <a:prstGeom prst="rect">
            <a:avLst/>
          </a:prstGeom>
          <a:solidFill>
            <a:srgbClr val="99CCFF"/>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9574" name="Rectangle 6"/>
          <p:cNvSpPr>
            <a:spLocks noChangeArrowheads="1"/>
          </p:cNvSpPr>
          <p:nvPr/>
        </p:nvSpPr>
        <p:spPr bwMode="auto">
          <a:xfrm>
            <a:off x="7122720" y="2695964"/>
            <a:ext cx="829440" cy="829527"/>
          </a:xfrm>
          <a:prstGeom prst="rect">
            <a:avLst/>
          </a:prstGeom>
          <a:solidFill>
            <a:srgbClr val="99CCFF"/>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9575" name="Rectangle 7"/>
          <p:cNvSpPr>
            <a:spLocks noChangeArrowheads="1"/>
          </p:cNvSpPr>
          <p:nvPr/>
        </p:nvSpPr>
        <p:spPr bwMode="auto">
          <a:xfrm>
            <a:off x="7952160" y="2695964"/>
            <a:ext cx="829440" cy="829527"/>
          </a:xfrm>
          <a:prstGeom prst="rect">
            <a:avLst/>
          </a:prstGeom>
          <a:solidFill>
            <a:srgbClr val="99CCFF"/>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9576" name="Text Box 8"/>
          <p:cNvSpPr txBox="1">
            <a:spLocks noChangeArrowheads="1"/>
          </p:cNvSpPr>
          <p:nvPr/>
        </p:nvSpPr>
        <p:spPr bwMode="auto">
          <a:xfrm>
            <a:off x="310512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12</a:t>
            </a:r>
          </a:p>
        </p:txBody>
      </p:sp>
      <p:sp>
        <p:nvSpPr>
          <p:cNvPr id="109577" name="Text Box 9"/>
          <p:cNvSpPr txBox="1">
            <a:spLocks noChangeArrowheads="1"/>
          </p:cNvSpPr>
          <p:nvPr/>
        </p:nvSpPr>
        <p:spPr bwMode="auto">
          <a:xfrm>
            <a:off x="473952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32</a:t>
            </a:r>
          </a:p>
        </p:txBody>
      </p:sp>
      <p:sp>
        <p:nvSpPr>
          <p:cNvPr id="109578" name="Text Box 10"/>
          <p:cNvSpPr txBox="1">
            <a:spLocks noChangeArrowheads="1"/>
          </p:cNvSpPr>
          <p:nvPr/>
        </p:nvSpPr>
        <p:spPr bwMode="auto">
          <a:xfrm>
            <a:off x="558768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55</a:t>
            </a:r>
          </a:p>
        </p:txBody>
      </p:sp>
      <p:sp>
        <p:nvSpPr>
          <p:cNvPr id="109579" name="Text Box 11"/>
          <p:cNvSpPr txBox="1">
            <a:spLocks noChangeArrowheads="1"/>
          </p:cNvSpPr>
          <p:nvPr/>
        </p:nvSpPr>
        <p:spPr bwMode="auto">
          <a:xfrm>
            <a:off x="640416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74</a:t>
            </a:r>
          </a:p>
        </p:txBody>
      </p:sp>
      <p:sp>
        <p:nvSpPr>
          <p:cNvPr id="109580" name="Text Box 12"/>
          <p:cNvSpPr txBox="1">
            <a:spLocks noChangeArrowheads="1"/>
          </p:cNvSpPr>
          <p:nvPr/>
        </p:nvSpPr>
        <p:spPr bwMode="auto">
          <a:xfrm>
            <a:off x="725376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73</a:t>
            </a:r>
          </a:p>
        </p:txBody>
      </p:sp>
      <p:sp>
        <p:nvSpPr>
          <p:cNvPr id="109581" name="Text Box 13"/>
          <p:cNvSpPr txBox="1">
            <a:spLocks noChangeArrowheads="1"/>
          </p:cNvSpPr>
          <p:nvPr/>
        </p:nvSpPr>
        <p:spPr bwMode="auto">
          <a:xfrm>
            <a:off x="807024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91</a:t>
            </a:r>
          </a:p>
        </p:txBody>
      </p:sp>
      <p:sp>
        <p:nvSpPr>
          <p:cNvPr id="109582" name="Rectangle 14"/>
          <p:cNvSpPr>
            <a:spLocks noChangeArrowheads="1"/>
          </p:cNvSpPr>
          <p:nvPr/>
        </p:nvSpPr>
        <p:spPr bwMode="auto">
          <a:xfrm>
            <a:off x="3804960" y="2695964"/>
            <a:ext cx="829440" cy="829527"/>
          </a:xfrm>
          <a:prstGeom prst="rect">
            <a:avLst/>
          </a:prstGeom>
          <a:solidFill>
            <a:srgbClr val="FFCC99"/>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09583" name="Text Box 15"/>
          <p:cNvSpPr txBox="1">
            <a:spLocks noChangeArrowheads="1"/>
          </p:cNvSpPr>
          <p:nvPr/>
        </p:nvSpPr>
        <p:spPr bwMode="auto">
          <a:xfrm>
            <a:off x="3885600" y="2911986"/>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18</a:t>
            </a:r>
          </a:p>
        </p:txBody>
      </p:sp>
      <p:sp>
        <p:nvSpPr>
          <p:cNvPr id="2" name="Footer Placeholder 1">
            <a:extLst>
              <a:ext uri="{FF2B5EF4-FFF2-40B4-BE49-F238E27FC236}">
                <a16:creationId xmlns:a16="http://schemas.microsoft.com/office/drawing/2014/main" id="{DA7F93A9-3478-4124-A7C3-514DB908F621}"/>
              </a:ext>
            </a:extLst>
          </p:cNvPr>
          <p:cNvSpPr>
            <a:spLocks noGrp="1"/>
          </p:cNvSpPr>
          <p:nvPr>
            <p:ph type="ftr" sz="quarter" idx="11"/>
          </p:nvPr>
        </p:nvSpPr>
        <p:spPr/>
        <p:txBody>
          <a:bodyPr/>
          <a:lstStyle/>
          <a:p>
            <a:r>
              <a:rPr lang="en-IN"/>
              <a:t>Dr. Neepa Shah</a:t>
            </a:r>
          </a:p>
        </p:txBody>
      </p:sp>
      <p:sp>
        <p:nvSpPr>
          <p:cNvPr id="4" name="Slide Number Placeholder 3">
            <a:extLst>
              <a:ext uri="{FF2B5EF4-FFF2-40B4-BE49-F238E27FC236}">
                <a16:creationId xmlns:a16="http://schemas.microsoft.com/office/drawing/2014/main" id="{A1EEE10D-7486-4FF1-A245-641C8E425569}"/>
              </a:ext>
            </a:extLst>
          </p:cNvPr>
          <p:cNvSpPr>
            <a:spLocks noGrp="1"/>
          </p:cNvSpPr>
          <p:nvPr>
            <p:ph type="sldNum" sz="quarter" idx="12"/>
          </p:nvPr>
        </p:nvSpPr>
        <p:spPr/>
        <p:txBody>
          <a:bodyPr/>
          <a:lstStyle/>
          <a:p>
            <a:fld id="{1DE3944B-220D-4D9C-9C2A-B607A0FB2F6B}" type="slidenum">
              <a:rPr lang="en-IN" smtClean="0"/>
              <a:t>116</a:t>
            </a:fld>
            <a:endParaRPr lang="en-I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1"/>
          <p:cNvSpPr>
            <a:spLocks noGrp="1" noChangeArrowheads="1"/>
          </p:cNvSpPr>
          <p:nvPr>
            <p:ph type="title"/>
          </p:nvPr>
        </p:nvSpPr>
        <p:spPr/>
        <p:txBody>
          <a:bodyPr vert="horz" lIns="91440" tIns="45720" rIns="91440" bIns="45720" rtlCol="0" anchor="b">
            <a:normAutofit/>
          </a:bodyPr>
          <a:lstStyle/>
          <a:p>
            <a:r>
              <a:rPr lang="en-GB" dirty="0"/>
              <a:t>Selection Sort - Example</a:t>
            </a:r>
          </a:p>
        </p:txBody>
      </p:sp>
      <p:sp>
        <p:nvSpPr>
          <p:cNvPr id="3" name="Content Placeholder 2">
            <a:extLst>
              <a:ext uri="{FF2B5EF4-FFF2-40B4-BE49-F238E27FC236}">
                <a16:creationId xmlns:a16="http://schemas.microsoft.com/office/drawing/2014/main" id="{0D4FB0A5-F9EE-482A-AF4E-6F74F5232E48}"/>
              </a:ext>
            </a:extLst>
          </p:cNvPr>
          <p:cNvSpPr>
            <a:spLocks noGrp="1"/>
          </p:cNvSpPr>
          <p:nvPr>
            <p:ph idx="1"/>
          </p:nvPr>
        </p:nvSpPr>
        <p:spPr/>
        <p:txBody>
          <a:bodyPr/>
          <a:lstStyle/>
          <a:p>
            <a:endParaRPr lang="en-IN"/>
          </a:p>
        </p:txBody>
      </p:sp>
      <p:sp>
        <p:nvSpPr>
          <p:cNvPr id="113666" name="Rectangle 2"/>
          <p:cNvSpPr>
            <a:spLocks noChangeArrowheads="1"/>
          </p:cNvSpPr>
          <p:nvPr/>
        </p:nvSpPr>
        <p:spPr bwMode="auto">
          <a:xfrm>
            <a:off x="4634400" y="2695964"/>
            <a:ext cx="829440" cy="829527"/>
          </a:xfrm>
          <a:prstGeom prst="rect">
            <a:avLst/>
          </a:prstGeom>
          <a:solidFill>
            <a:srgbClr val="FFCC99"/>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3667" name="Rectangle 3"/>
          <p:cNvSpPr>
            <a:spLocks noChangeArrowheads="1"/>
          </p:cNvSpPr>
          <p:nvPr/>
        </p:nvSpPr>
        <p:spPr bwMode="auto">
          <a:xfrm>
            <a:off x="2975520" y="2695964"/>
            <a:ext cx="829440" cy="829527"/>
          </a:xfrm>
          <a:prstGeom prst="rect">
            <a:avLst/>
          </a:prstGeom>
          <a:solidFill>
            <a:srgbClr val="FFCC99"/>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3668" name="Rectangle 4"/>
          <p:cNvSpPr>
            <a:spLocks noChangeArrowheads="1"/>
          </p:cNvSpPr>
          <p:nvPr/>
        </p:nvSpPr>
        <p:spPr bwMode="auto">
          <a:xfrm>
            <a:off x="5463840" y="2695964"/>
            <a:ext cx="829440" cy="829527"/>
          </a:xfrm>
          <a:prstGeom prst="rect">
            <a:avLst/>
          </a:prstGeom>
          <a:solidFill>
            <a:srgbClr val="FFCC99"/>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3669" name="Rectangle 5"/>
          <p:cNvSpPr>
            <a:spLocks noChangeArrowheads="1"/>
          </p:cNvSpPr>
          <p:nvPr/>
        </p:nvSpPr>
        <p:spPr bwMode="auto">
          <a:xfrm>
            <a:off x="6293280" y="2695964"/>
            <a:ext cx="829440" cy="829527"/>
          </a:xfrm>
          <a:prstGeom prst="rect">
            <a:avLst/>
          </a:prstGeom>
          <a:solidFill>
            <a:srgbClr val="99CCFF"/>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3670" name="Rectangle 6"/>
          <p:cNvSpPr>
            <a:spLocks noChangeArrowheads="1"/>
          </p:cNvSpPr>
          <p:nvPr/>
        </p:nvSpPr>
        <p:spPr bwMode="auto">
          <a:xfrm>
            <a:off x="7122720" y="2695964"/>
            <a:ext cx="829440" cy="829527"/>
          </a:xfrm>
          <a:prstGeom prst="rect">
            <a:avLst/>
          </a:prstGeom>
          <a:solidFill>
            <a:srgbClr val="99CCFF"/>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3671" name="Rectangle 7"/>
          <p:cNvSpPr>
            <a:spLocks noChangeArrowheads="1"/>
          </p:cNvSpPr>
          <p:nvPr/>
        </p:nvSpPr>
        <p:spPr bwMode="auto">
          <a:xfrm>
            <a:off x="7952160" y="2695964"/>
            <a:ext cx="829440" cy="829527"/>
          </a:xfrm>
          <a:prstGeom prst="rect">
            <a:avLst/>
          </a:prstGeom>
          <a:solidFill>
            <a:srgbClr val="99CCFF"/>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3672" name="Text Box 8"/>
          <p:cNvSpPr txBox="1">
            <a:spLocks noChangeArrowheads="1"/>
          </p:cNvSpPr>
          <p:nvPr/>
        </p:nvSpPr>
        <p:spPr bwMode="auto">
          <a:xfrm>
            <a:off x="310512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12</a:t>
            </a:r>
          </a:p>
        </p:txBody>
      </p:sp>
      <p:sp>
        <p:nvSpPr>
          <p:cNvPr id="113673" name="Text Box 9"/>
          <p:cNvSpPr txBox="1">
            <a:spLocks noChangeArrowheads="1"/>
          </p:cNvSpPr>
          <p:nvPr/>
        </p:nvSpPr>
        <p:spPr bwMode="auto">
          <a:xfrm>
            <a:off x="473952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32</a:t>
            </a:r>
          </a:p>
        </p:txBody>
      </p:sp>
      <p:sp>
        <p:nvSpPr>
          <p:cNvPr id="113674" name="Text Box 10"/>
          <p:cNvSpPr txBox="1">
            <a:spLocks noChangeArrowheads="1"/>
          </p:cNvSpPr>
          <p:nvPr/>
        </p:nvSpPr>
        <p:spPr bwMode="auto">
          <a:xfrm>
            <a:off x="558768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55</a:t>
            </a:r>
          </a:p>
        </p:txBody>
      </p:sp>
      <p:sp>
        <p:nvSpPr>
          <p:cNvPr id="113675" name="Text Box 11"/>
          <p:cNvSpPr txBox="1">
            <a:spLocks noChangeArrowheads="1"/>
          </p:cNvSpPr>
          <p:nvPr/>
        </p:nvSpPr>
        <p:spPr bwMode="auto">
          <a:xfrm>
            <a:off x="640416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74</a:t>
            </a:r>
          </a:p>
        </p:txBody>
      </p:sp>
      <p:sp>
        <p:nvSpPr>
          <p:cNvPr id="113676" name="Text Box 12"/>
          <p:cNvSpPr txBox="1">
            <a:spLocks noChangeArrowheads="1"/>
          </p:cNvSpPr>
          <p:nvPr/>
        </p:nvSpPr>
        <p:spPr bwMode="auto">
          <a:xfrm>
            <a:off x="725376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73</a:t>
            </a:r>
          </a:p>
        </p:txBody>
      </p:sp>
      <p:sp>
        <p:nvSpPr>
          <p:cNvPr id="113677" name="Text Box 13"/>
          <p:cNvSpPr txBox="1">
            <a:spLocks noChangeArrowheads="1"/>
          </p:cNvSpPr>
          <p:nvPr/>
        </p:nvSpPr>
        <p:spPr bwMode="auto">
          <a:xfrm>
            <a:off x="807024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91</a:t>
            </a:r>
          </a:p>
        </p:txBody>
      </p:sp>
      <p:sp>
        <p:nvSpPr>
          <p:cNvPr id="113678" name="Rectangle 14"/>
          <p:cNvSpPr>
            <a:spLocks noChangeArrowheads="1"/>
          </p:cNvSpPr>
          <p:nvPr/>
        </p:nvSpPr>
        <p:spPr bwMode="auto">
          <a:xfrm>
            <a:off x="3804960" y="2695964"/>
            <a:ext cx="829440" cy="829527"/>
          </a:xfrm>
          <a:prstGeom prst="rect">
            <a:avLst/>
          </a:prstGeom>
          <a:solidFill>
            <a:srgbClr val="FFCC99"/>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3679" name="Text Box 15"/>
          <p:cNvSpPr txBox="1">
            <a:spLocks noChangeArrowheads="1"/>
          </p:cNvSpPr>
          <p:nvPr/>
        </p:nvSpPr>
        <p:spPr bwMode="auto">
          <a:xfrm>
            <a:off x="3885600" y="2911986"/>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18</a:t>
            </a:r>
          </a:p>
        </p:txBody>
      </p:sp>
      <p:sp>
        <p:nvSpPr>
          <p:cNvPr id="113680" name="Text Box 16"/>
          <p:cNvSpPr txBox="1">
            <a:spLocks noChangeArrowheads="1"/>
          </p:cNvSpPr>
          <p:nvPr/>
        </p:nvSpPr>
        <p:spPr bwMode="auto">
          <a:xfrm>
            <a:off x="4012320" y="1036909"/>
            <a:ext cx="2695680" cy="322594"/>
          </a:xfrm>
          <a:prstGeom prst="rect">
            <a:avLst/>
          </a:prstGeom>
          <a:noFill/>
          <a:ln w="9525">
            <a:noFill/>
            <a:round/>
            <a:headEnd/>
            <a:tailEnd/>
          </a:ln>
          <a:effectLst/>
        </p:spPr>
        <p:txBody>
          <a:bodyPr wrap="none" lIns="82945" tIns="41473" rIns="82945" bIns="41473" anchor="ctr"/>
          <a:lstStyle/>
          <a:p>
            <a:endParaRPr lang="en-US">
              <a:solidFill>
                <a:prstClr val="black"/>
              </a:solidFill>
              <a:latin typeface="Georgia"/>
            </a:endParaRPr>
          </a:p>
        </p:txBody>
      </p:sp>
      <p:sp>
        <p:nvSpPr>
          <p:cNvPr id="2" name="Footer Placeholder 1">
            <a:extLst>
              <a:ext uri="{FF2B5EF4-FFF2-40B4-BE49-F238E27FC236}">
                <a16:creationId xmlns:a16="http://schemas.microsoft.com/office/drawing/2014/main" id="{81575173-381E-4F49-AA5B-E79DCF6C03EB}"/>
              </a:ext>
            </a:extLst>
          </p:cNvPr>
          <p:cNvSpPr>
            <a:spLocks noGrp="1"/>
          </p:cNvSpPr>
          <p:nvPr>
            <p:ph type="ftr" sz="quarter" idx="11"/>
          </p:nvPr>
        </p:nvSpPr>
        <p:spPr/>
        <p:txBody>
          <a:bodyPr/>
          <a:lstStyle/>
          <a:p>
            <a:r>
              <a:rPr lang="en-IN"/>
              <a:t>Dr. Neepa Shah</a:t>
            </a:r>
          </a:p>
        </p:txBody>
      </p:sp>
      <p:sp>
        <p:nvSpPr>
          <p:cNvPr id="4" name="Slide Number Placeholder 3">
            <a:extLst>
              <a:ext uri="{FF2B5EF4-FFF2-40B4-BE49-F238E27FC236}">
                <a16:creationId xmlns:a16="http://schemas.microsoft.com/office/drawing/2014/main" id="{F75D76D3-C1F6-45BE-9E39-BD360E9CCFA4}"/>
              </a:ext>
            </a:extLst>
          </p:cNvPr>
          <p:cNvSpPr>
            <a:spLocks noGrp="1"/>
          </p:cNvSpPr>
          <p:nvPr>
            <p:ph type="sldNum" sz="quarter" idx="12"/>
          </p:nvPr>
        </p:nvSpPr>
        <p:spPr/>
        <p:txBody>
          <a:bodyPr/>
          <a:lstStyle/>
          <a:p>
            <a:fld id="{1DE3944B-220D-4D9C-9C2A-B607A0FB2F6B}" type="slidenum">
              <a:rPr lang="en-IN" smtClean="0"/>
              <a:t>117</a:t>
            </a:fld>
            <a:endParaRPr lang="en-IN"/>
          </a:p>
        </p:txBody>
      </p:sp>
      <p:sp>
        <p:nvSpPr>
          <p:cNvPr id="21" name="AutoShape 17">
            <a:extLst>
              <a:ext uri="{FF2B5EF4-FFF2-40B4-BE49-F238E27FC236}">
                <a16:creationId xmlns:a16="http://schemas.microsoft.com/office/drawing/2014/main" id="{92609CC9-AC1A-40C1-A98B-930B1CB949DF}"/>
              </a:ext>
            </a:extLst>
          </p:cNvPr>
          <p:cNvSpPr>
            <a:spLocks noChangeArrowheads="1"/>
          </p:cNvSpPr>
          <p:nvPr/>
        </p:nvSpPr>
        <p:spPr bwMode="auto">
          <a:xfrm>
            <a:off x="4752480" y="1432596"/>
            <a:ext cx="3317760" cy="1036909"/>
          </a:xfrm>
          <a:prstGeom prst="wedgeRoundRectCallout">
            <a:avLst>
              <a:gd name="adj1" fmla="val -27889"/>
              <a:gd name="adj2" fmla="val 112213"/>
              <a:gd name="adj3" fmla="val 16667"/>
            </a:avLst>
          </a:prstGeom>
          <a:solidFill>
            <a:srgbClr val="47B8B8"/>
          </a:solidFill>
          <a:ln w="9360">
            <a:solidFill>
              <a:srgbClr val="000000"/>
            </a:solidFill>
            <a:round/>
            <a:headEnd/>
            <a:tailEnd/>
          </a:ln>
          <a:effectLst/>
        </p:spPr>
        <p:txBody>
          <a:bodyPr lIns="81639" tIns="40820" rIns="81639" bIns="40820" anchor="ctr"/>
          <a:lstStyle/>
          <a:p>
            <a:pPr algn="ctr">
              <a:lnSpc>
                <a:spcPct val="90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Verdana" pitchFamily="32" charset="0"/>
                <a:ea typeface="DejaVu Sans" pitchFamily="16" charset="0"/>
                <a:cs typeface="DejaVu Sans" pitchFamily="16" charset="0"/>
              </a:rPr>
              <a:t>NO SWAPPING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1"/>
          <p:cNvSpPr>
            <a:spLocks noGrp="1" noChangeArrowheads="1"/>
          </p:cNvSpPr>
          <p:nvPr>
            <p:ph type="title"/>
          </p:nvPr>
        </p:nvSpPr>
        <p:spPr/>
        <p:txBody>
          <a:bodyPr vert="horz" lIns="91440" tIns="45720" rIns="91440" bIns="45720" rtlCol="0" anchor="b">
            <a:normAutofit/>
          </a:bodyPr>
          <a:lstStyle/>
          <a:p>
            <a:r>
              <a:rPr lang="en-GB" dirty="0"/>
              <a:t>Selection Sort - Example</a:t>
            </a:r>
          </a:p>
        </p:txBody>
      </p:sp>
      <p:sp>
        <p:nvSpPr>
          <p:cNvPr id="3" name="Content Placeholder 2">
            <a:extLst>
              <a:ext uri="{FF2B5EF4-FFF2-40B4-BE49-F238E27FC236}">
                <a16:creationId xmlns:a16="http://schemas.microsoft.com/office/drawing/2014/main" id="{C3E6B2BA-82EA-45CD-BF46-7EC0F17D4995}"/>
              </a:ext>
            </a:extLst>
          </p:cNvPr>
          <p:cNvSpPr>
            <a:spLocks noGrp="1"/>
          </p:cNvSpPr>
          <p:nvPr>
            <p:ph idx="1"/>
          </p:nvPr>
        </p:nvSpPr>
        <p:spPr/>
        <p:txBody>
          <a:bodyPr/>
          <a:lstStyle/>
          <a:p>
            <a:endParaRPr lang="en-IN"/>
          </a:p>
        </p:txBody>
      </p:sp>
      <p:sp>
        <p:nvSpPr>
          <p:cNvPr id="114690" name="Rectangle 2"/>
          <p:cNvSpPr>
            <a:spLocks noChangeArrowheads="1"/>
          </p:cNvSpPr>
          <p:nvPr/>
        </p:nvSpPr>
        <p:spPr bwMode="auto">
          <a:xfrm>
            <a:off x="4634400" y="2695964"/>
            <a:ext cx="829440" cy="829527"/>
          </a:xfrm>
          <a:prstGeom prst="rect">
            <a:avLst/>
          </a:prstGeom>
          <a:solidFill>
            <a:srgbClr val="FFCC99"/>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4691" name="Rectangle 3"/>
          <p:cNvSpPr>
            <a:spLocks noChangeArrowheads="1"/>
          </p:cNvSpPr>
          <p:nvPr/>
        </p:nvSpPr>
        <p:spPr bwMode="auto">
          <a:xfrm>
            <a:off x="2975520" y="2695964"/>
            <a:ext cx="829440" cy="829527"/>
          </a:xfrm>
          <a:prstGeom prst="rect">
            <a:avLst/>
          </a:prstGeom>
          <a:solidFill>
            <a:srgbClr val="FFCC99"/>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4692" name="Rectangle 4"/>
          <p:cNvSpPr>
            <a:spLocks noChangeArrowheads="1"/>
          </p:cNvSpPr>
          <p:nvPr/>
        </p:nvSpPr>
        <p:spPr bwMode="auto">
          <a:xfrm>
            <a:off x="5463840" y="2695964"/>
            <a:ext cx="829440" cy="829527"/>
          </a:xfrm>
          <a:prstGeom prst="rect">
            <a:avLst/>
          </a:prstGeom>
          <a:solidFill>
            <a:srgbClr val="FFCC99"/>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4693" name="Rectangle 5"/>
          <p:cNvSpPr>
            <a:spLocks noChangeArrowheads="1"/>
          </p:cNvSpPr>
          <p:nvPr/>
        </p:nvSpPr>
        <p:spPr bwMode="auto">
          <a:xfrm>
            <a:off x="6293280" y="2695964"/>
            <a:ext cx="829440" cy="829527"/>
          </a:xfrm>
          <a:prstGeom prst="rect">
            <a:avLst/>
          </a:prstGeom>
          <a:solidFill>
            <a:srgbClr val="BDDD8D"/>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4694" name="Rectangle 6"/>
          <p:cNvSpPr>
            <a:spLocks noChangeArrowheads="1"/>
          </p:cNvSpPr>
          <p:nvPr/>
        </p:nvSpPr>
        <p:spPr bwMode="auto">
          <a:xfrm>
            <a:off x="7122720" y="2695964"/>
            <a:ext cx="829440" cy="829527"/>
          </a:xfrm>
          <a:prstGeom prst="rect">
            <a:avLst/>
          </a:prstGeom>
          <a:solidFill>
            <a:srgbClr val="BDDD8D"/>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4695" name="Rectangle 7"/>
          <p:cNvSpPr>
            <a:spLocks noChangeArrowheads="1"/>
          </p:cNvSpPr>
          <p:nvPr/>
        </p:nvSpPr>
        <p:spPr bwMode="auto">
          <a:xfrm>
            <a:off x="7952160" y="2695964"/>
            <a:ext cx="829440" cy="829527"/>
          </a:xfrm>
          <a:prstGeom prst="rect">
            <a:avLst/>
          </a:prstGeom>
          <a:solidFill>
            <a:srgbClr val="99CCFF"/>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4696" name="Text Box 8"/>
          <p:cNvSpPr txBox="1">
            <a:spLocks noChangeArrowheads="1"/>
          </p:cNvSpPr>
          <p:nvPr/>
        </p:nvSpPr>
        <p:spPr bwMode="auto">
          <a:xfrm>
            <a:off x="310512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12</a:t>
            </a:r>
          </a:p>
        </p:txBody>
      </p:sp>
      <p:sp>
        <p:nvSpPr>
          <p:cNvPr id="114697" name="Text Box 9"/>
          <p:cNvSpPr txBox="1">
            <a:spLocks noChangeArrowheads="1"/>
          </p:cNvSpPr>
          <p:nvPr/>
        </p:nvSpPr>
        <p:spPr bwMode="auto">
          <a:xfrm>
            <a:off x="473952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32</a:t>
            </a:r>
          </a:p>
        </p:txBody>
      </p:sp>
      <p:sp>
        <p:nvSpPr>
          <p:cNvPr id="114698" name="Text Box 10"/>
          <p:cNvSpPr txBox="1">
            <a:spLocks noChangeArrowheads="1"/>
          </p:cNvSpPr>
          <p:nvPr/>
        </p:nvSpPr>
        <p:spPr bwMode="auto">
          <a:xfrm>
            <a:off x="558768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55</a:t>
            </a:r>
          </a:p>
        </p:txBody>
      </p:sp>
      <p:sp>
        <p:nvSpPr>
          <p:cNvPr id="114699" name="Text Box 11"/>
          <p:cNvSpPr txBox="1">
            <a:spLocks noChangeArrowheads="1"/>
          </p:cNvSpPr>
          <p:nvPr/>
        </p:nvSpPr>
        <p:spPr bwMode="auto">
          <a:xfrm>
            <a:off x="640416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74</a:t>
            </a:r>
          </a:p>
        </p:txBody>
      </p:sp>
      <p:sp>
        <p:nvSpPr>
          <p:cNvPr id="114700" name="Text Box 12"/>
          <p:cNvSpPr txBox="1">
            <a:spLocks noChangeArrowheads="1"/>
          </p:cNvSpPr>
          <p:nvPr/>
        </p:nvSpPr>
        <p:spPr bwMode="auto">
          <a:xfrm>
            <a:off x="725376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73</a:t>
            </a:r>
          </a:p>
        </p:txBody>
      </p:sp>
      <p:sp>
        <p:nvSpPr>
          <p:cNvPr id="114701" name="Text Box 13"/>
          <p:cNvSpPr txBox="1">
            <a:spLocks noChangeArrowheads="1"/>
          </p:cNvSpPr>
          <p:nvPr/>
        </p:nvSpPr>
        <p:spPr bwMode="auto">
          <a:xfrm>
            <a:off x="807024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91</a:t>
            </a:r>
          </a:p>
        </p:txBody>
      </p:sp>
      <p:sp>
        <p:nvSpPr>
          <p:cNvPr id="114702" name="Rectangle 14"/>
          <p:cNvSpPr>
            <a:spLocks noChangeArrowheads="1"/>
          </p:cNvSpPr>
          <p:nvPr/>
        </p:nvSpPr>
        <p:spPr bwMode="auto">
          <a:xfrm>
            <a:off x="3804960" y="2695964"/>
            <a:ext cx="829440" cy="829527"/>
          </a:xfrm>
          <a:prstGeom prst="rect">
            <a:avLst/>
          </a:prstGeom>
          <a:solidFill>
            <a:srgbClr val="FFCC99"/>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4703" name="Text Box 15"/>
          <p:cNvSpPr txBox="1">
            <a:spLocks noChangeArrowheads="1"/>
          </p:cNvSpPr>
          <p:nvPr/>
        </p:nvSpPr>
        <p:spPr bwMode="auto">
          <a:xfrm>
            <a:off x="3885600" y="2911986"/>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18</a:t>
            </a:r>
          </a:p>
        </p:txBody>
      </p:sp>
      <p:sp>
        <p:nvSpPr>
          <p:cNvPr id="114704" name="Text Box 16"/>
          <p:cNvSpPr txBox="1">
            <a:spLocks noChangeArrowheads="1"/>
          </p:cNvSpPr>
          <p:nvPr/>
        </p:nvSpPr>
        <p:spPr bwMode="auto">
          <a:xfrm>
            <a:off x="4012320" y="1036909"/>
            <a:ext cx="2695680" cy="322594"/>
          </a:xfrm>
          <a:prstGeom prst="rect">
            <a:avLst/>
          </a:prstGeom>
          <a:noFill/>
          <a:ln w="9525">
            <a:noFill/>
            <a:round/>
            <a:headEnd/>
            <a:tailEnd/>
          </a:ln>
          <a:effectLst/>
        </p:spPr>
        <p:txBody>
          <a:bodyPr wrap="none" lIns="82945" tIns="41473" rIns="82945" bIns="41473" anchor="ctr"/>
          <a:lstStyle/>
          <a:p>
            <a:endParaRPr lang="en-US">
              <a:solidFill>
                <a:prstClr val="black"/>
              </a:solidFill>
              <a:latin typeface="Georgia"/>
            </a:endParaRPr>
          </a:p>
        </p:txBody>
      </p:sp>
      <p:sp>
        <p:nvSpPr>
          <p:cNvPr id="2" name="Footer Placeholder 1">
            <a:extLst>
              <a:ext uri="{FF2B5EF4-FFF2-40B4-BE49-F238E27FC236}">
                <a16:creationId xmlns:a16="http://schemas.microsoft.com/office/drawing/2014/main" id="{CE243DB2-CC36-4031-B853-626B3903FF48}"/>
              </a:ext>
            </a:extLst>
          </p:cNvPr>
          <p:cNvSpPr>
            <a:spLocks noGrp="1"/>
          </p:cNvSpPr>
          <p:nvPr>
            <p:ph type="ftr" sz="quarter" idx="11"/>
          </p:nvPr>
        </p:nvSpPr>
        <p:spPr/>
        <p:txBody>
          <a:bodyPr/>
          <a:lstStyle/>
          <a:p>
            <a:r>
              <a:rPr lang="en-IN"/>
              <a:t>Dr. Neepa Shah</a:t>
            </a:r>
          </a:p>
        </p:txBody>
      </p:sp>
      <p:sp>
        <p:nvSpPr>
          <p:cNvPr id="4" name="Slide Number Placeholder 3">
            <a:extLst>
              <a:ext uri="{FF2B5EF4-FFF2-40B4-BE49-F238E27FC236}">
                <a16:creationId xmlns:a16="http://schemas.microsoft.com/office/drawing/2014/main" id="{57E2DF40-E20B-4F91-88BA-A81D020ECC6A}"/>
              </a:ext>
            </a:extLst>
          </p:cNvPr>
          <p:cNvSpPr>
            <a:spLocks noGrp="1"/>
          </p:cNvSpPr>
          <p:nvPr>
            <p:ph type="sldNum" sz="quarter" idx="12"/>
          </p:nvPr>
        </p:nvSpPr>
        <p:spPr/>
        <p:txBody>
          <a:bodyPr/>
          <a:lstStyle/>
          <a:p>
            <a:fld id="{1DE3944B-220D-4D9C-9C2A-B607A0FB2F6B}" type="slidenum">
              <a:rPr lang="en-IN" smtClean="0"/>
              <a:t>118</a:t>
            </a:fld>
            <a:endParaRPr lang="en-I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1"/>
          <p:cNvSpPr>
            <a:spLocks noGrp="1" noChangeArrowheads="1"/>
          </p:cNvSpPr>
          <p:nvPr>
            <p:ph type="title"/>
          </p:nvPr>
        </p:nvSpPr>
        <p:spPr/>
        <p:txBody>
          <a:bodyPr vert="horz" lIns="91440" tIns="45720" rIns="91440" bIns="45720" rtlCol="0" anchor="b">
            <a:normAutofit/>
          </a:bodyPr>
          <a:lstStyle/>
          <a:p>
            <a:r>
              <a:rPr lang="en-GB" dirty="0"/>
              <a:t>Selection Sort - Example</a:t>
            </a:r>
          </a:p>
        </p:txBody>
      </p:sp>
      <p:sp>
        <p:nvSpPr>
          <p:cNvPr id="3" name="Content Placeholder 2">
            <a:extLst>
              <a:ext uri="{FF2B5EF4-FFF2-40B4-BE49-F238E27FC236}">
                <a16:creationId xmlns:a16="http://schemas.microsoft.com/office/drawing/2014/main" id="{2F9AB723-2393-4C67-B0D5-A2990C510673}"/>
              </a:ext>
            </a:extLst>
          </p:cNvPr>
          <p:cNvSpPr>
            <a:spLocks noGrp="1"/>
          </p:cNvSpPr>
          <p:nvPr>
            <p:ph idx="1"/>
          </p:nvPr>
        </p:nvSpPr>
        <p:spPr/>
        <p:txBody>
          <a:bodyPr/>
          <a:lstStyle/>
          <a:p>
            <a:endParaRPr lang="en-IN"/>
          </a:p>
        </p:txBody>
      </p:sp>
      <p:sp>
        <p:nvSpPr>
          <p:cNvPr id="115714" name="Rectangle 2"/>
          <p:cNvSpPr>
            <a:spLocks noChangeArrowheads="1"/>
          </p:cNvSpPr>
          <p:nvPr/>
        </p:nvSpPr>
        <p:spPr bwMode="auto">
          <a:xfrm>
            <a:off x="4634400" y="2695964"/>
            <a:ext cx="829440" cy="829527"/>
          </a:xfrm>
          <a:prstGeom prst="rect">
            <a:avLst/>
          </a:prstGeom>
          <a:solidFill>
            <a:srgbClr val="FFCC99"/>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5715" name="Rectangle 3"/>
          <p:cNvSpPr>
            <a:spLocks noChangeArrowheads="1"/>
          </p:cNvSpPr>
          <p:nvPr/>
        </p:nvSpPr>
        <p:spPr bwMode="auto">
          <a:xfrm>
            <a:off x="2975520" y="2695964"/>
            <a:ext cx="829440" cy="829527"/>
          </a:xfrm>
          <a:prstGeom prst="rect">
            <a:avLst/>
          </a:prstGeom>
          <a:solidFill>
            <a:srgbClr val="FFCC99"/>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5716" name="Rectangle 4"/>
          <p:cNvSpPr>
            <a:spLocks noChangeArrowheads="1"/>
          </p:cNvSpPr>
          <p:nvPr/>
        </p:nvSpPr>
        <p:spPr bwMode="auto">
          <a:xfrm>
            <a:off x="5463840" y="2695964"/>
            <a:ext cx="829440" cy="829527"/>
          </a:xfrm>
          <a:prstGeom prst="rect">
            <a:avLst/>
          </a:prstGeom>
          <a:solidFill>
            <a:srgbClr val="FFCC99"/>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5717" name="Rectangle 5"/>
          <p:cNvSpPr>
            <a:spLocks noChangeArrowheads="1"/>
          </p:cNvSpPr>
          <p:nvPr/>
        </p:nvSpPr>
        <p:spPr bwMode="auto">
          <a:xfrm>
            <a:off x="6293280" y="2695964"/>
            <a:ext cx="829440" cy="829527"/>
          </a:xfrm>
          <a:prstGeom prst="rect">
            <a:avLst/>
          </a:prstGeom>
          <a:solidFill>
            <a:srgbClr val="BDDD8D"/>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5718" name="Rectangle 6"/>
          <p:cNvSpPr>
            <a:spLocks noChangeArrowheads="1"/>
          </p:cNvSpPr>
          <p:nvPr/>
        </p:nvSpPr>
        <p:spPr bwMode="auto">
          <a:xfrm>
            <a:off x="7122720" y="2695964"/>
            <a:ext cx="829440" cy="829527"/>
          </a:xfrm>
          <a:prstGeom prst="rect">
            <a:avLst/>
          </a:prstGeom>
          <a:solidFill>
            <a:srgbClr val="BDDD8D"/>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5719" name="Rectangle 7"/>
          <p:cNvSpPr>
            <a:spLocks noChangeArrowheads="1"/>
          </p:cNvSpPr>
          <p:nvPr/>
        </p:nvSpPr>
        <p:spPr bwMode="auto">
          <a:xfrm>
            <a:off x="7952160" y="2695964"/>
            <a:ext cx="829440" cy="829527"/>
          </a:xfrm>
          <a:prstGeom prst="rect">
            <a:avLst/>
          </a:prstGeom>
          <a:solidFill>
            <a:srgbClr val="99CCFF"/>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5720" name="Text Box 8"/>
          <p:cNvSpPr txBox="1">
            <a:spLocks noChangeArrowheads="1"/>
          </p:cNvSpPr>
          <p:nvPr/>
        </p:nvSpPr>
        <p:spPr bwMode="auto">
          <a:xfrm>
            <a:off x="310512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12</a:t>
            </a:r>
          </a:p>
        </p:txBody>
      </p:sp>
      <p:sp>
        <p:nvSpPr>
          <p:cNvPr id="115721" name="Text Box 9"/>
          <p:cNvSpPr txBox="1">
            <a:spLocks noChangeArrowheads="1"/>
          </p:cNvSpPr>
          <p:nvPr/>
        </p:nvSpPr>
        <p:spPr bwMode="auto">
          <a:xfrm>
            <a:off x="473952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32</a:t>
            </a:r>
          </a:p>
        </p:txBody>
      </p:sp>
      <p:sp>
        <p:nvSpPr>
          <p:cNvPr id="115722" name="Text Box 10"/>
          <p:cNvSpPr txBox="1">
            <a:spLocks noChangeArrowheads="1"/>
          </p:cNvSpPr>
          <p:nvPr/>
        </p:nvSpPr>
        <p:spPr bwMode="auto">
          <a:xfrm>
            <a:off x="558768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55</a:t>
            </a:r>
          </a:p>
        </p:txBody>
      </p:sp>
      <p:sp>
        <p:nvSpPr>
          <p:cNvPr id="115723" name="Text Box 11"/>
          <p:cNvSpPr txBox="1">
            <a:spLocks noChangeArrowheads="1"/>
          </p:cNvSpPr>
          <p:nvPr/>
        </p:nvSpPr>
        <p:spPr bwMode="auto">
          <a:xfrm>
            <a:off x="640416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74</a:t>
            </a:r>
          </a:p>
        </p:txBody>
      </p:sp>
      <p:sp>
        <p:nvSpPr>
          <p:cNvPr id="115724" name="Text Box 12"/>
          <p:cNvSpPr txBox="1">
            <a:spLocks noChangeArrowheads="1"/>
          </p:cNvSpPr>
          <p:nvPr/>
        </p:nvSpPr>
        <p:spPr bwMode="auto">
          <a:xfrm>
            <a:off x="725376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73</a:t>
            </a:r>
          </a:p>
        </p:txBody>
      </p:sp>
      <p:sp>
        <p:nvSpPr>
          <p:cNvPr id="115725" name="Text Box 13"/>
          <p:cNvSpPr txBox="1">
            <a:spLocks noChangeArrowheads="1"/>
          </p:cNvSpPr>
          <p:nvPr/>
        </p:nvSpPr>
        <p:spPr bwMode="auto">
          <a:xfrm>
            <a:off x="807024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91</a:t>
            </a:r>
          </a:p>
        </p:txBody>
      </p:sp>
      <p:sp>
        <p:nvSpPr>
          <p:cNvPr id="115726" name="Rectangle 14"/>
          <p:cNvSpPr>
            <a:spLocks noChangeArrowheads="1"/>
          </p:cNvSpPr>
          <p:nvPr/>
        </p:nvSpPr>
        <p:spPr bwMode="auto">
          <a:xfrm>
            <a:off x="3804960" y="2695964"/>
            <a:ext cx="829440" cy="829527"/>
          </a:xfrm>
          <a:prstGeom prst="rect">
            <a:avLst/>
          </a:prstGeom>
          <a:solidFill>
            <a:srgbClr val="FFCC99"/>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5727" name="Text Box 15"/>
          <p:cNvSpPr txBox="1">
            <a:spLocks noChangeArrowheads="1"/>
          </p:cNvSpPr>
          <p:nvPr/>
        </p:nvSpPr>
        <p:spPr bwMode="auto">
          <a:xfrm>
            <a:off x="3885600" y="2911986"/>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18</a:t>
            </a:r>
          </a:p>
        </p:txBody>
      </p:sp>
      <p:sp>
        <p:nvSpPr>
          <p:cNvPr id="115728" name="Text Box 16"/>
          <p:cNvSpPr txBox="1">
            <a:spLocks noChangeArrowheads="1"/>
          </p:cNvSpPr>
          <p:nvPr/>
        </p:nvSpPr>
        <p:spPr bwMode="auto">
          <a:xfrm>
            <a:off x="4012320" y="1036909"/>
            <a:ext cx="2695680" cy="322594"/>
          </a:xfrm>
          <a:prstGeom prst="rect">
            <a:avLst/>
          </a:prstGeom>
          <a:noFill/>
          <a:ln w="9525">
            <a:noFill/>
            <a:round/>
            <a:headEnd/>
            <a:tailEnd/>
          </a:ln>
          <a:effectLst/>
        </p:spPr>
        <p:txBody>
          <a:bodyPr wrap="none" lIns="82945" tIns="41473" rIns="82945" bIns="41473" anchor="ctr"/>
          <a:lstStyle/>
          <a:p>
            <a:endParaRPr lang="en-US">
              <a:solidFill>
                <a:prstClr val="black"/>
              </a:solidFill>
              <a:latin typeface="Georgia"/>
            </a:endParaRPr>
          </a:p>
        </p:txBody>
      </p:sp>
      <p:sp>
        <p:nvSpPr>
          <p:cNvPr id="115729" name="AutoShape 17"/>
          <p:cNvSpPr>
            <a:spLocks noChangeArrowheads="1"/>
          </p:cNvSpPr>
          <p:nvPr/>
        </p:nvSpPr>
        <p:spPr bwMode="auto">
          <a:xfrm>
            <a:off x="6293280" y="1036910"/>
            <a:ext cx="1658880" cy="829527"/>
          </a:xfrm>
          <a:prstGeom prst="wedgeRoundRectCallout">
            <a:avLst>
              <a:gd name="adj1" fmla="val -227"/>
              <a:gd name="adj2" fmla="val 123671"/>
              <a:gd name="adj3" fmla="val 16667"/>
            </a:avLst>
          </a:prstGeom>
          <a:solidFill>
            <a:srgbClr val="FFCC99"/>
          </a:solidFill>
          <a:ln w="9360">
            <a:solidFill>
              <a:srgbClr val="000000"/>
            </a:solidFill>
            <a:round/>
            <a:headEnd/>
            <a:tailEnd/>
          </a:ln>
          <a:effectLst/>
        </p:spPr>
        <p:txBody>
          <a:bodyPr lIns="81639" tIns="40820" rIns="81639" bIns="40820" anchor="ctr"/>
          <a:lstStyle/>
          <a:p>
            <a:pPr algn="ctr">
              <a:lnSpc>
                <a:spcPct val="87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SWAP !</a:t>
            </a:r>
          </a:p>
        </p:txBody>
      </p:sp>
      <p:sp>
        <p:nvSpPr>
          <p:cNvPr id="2" name="Footer Placeholder 1">
            <a:extLst>
              <a:ext uri="{FF2B5EF4-FFF2-40B4-BE49-F238E27FC236}">
                <a16:creationId xmlns:a16="http://schemas.microsoft.com/office/drawing/2014/main" id="{3C7E5567-36F7-4812-B88F-1DFB1A8FE7E4}"/>
              </a:ext>
            </a:extLst>
          </p:cNvPr>
          <p:cNvSpPr>
            <a:spLocks noGrp="1"/>
          </p:cNvSpPr>
          <p:nvPr>
            <p:ph type="ftr" sz="quarter" idx="11"/>
          </p:nvPr>
        </p:nvSpPr>
        <p:spPr/>
        <p:txBody>
          <a:bodyPr/>
          <a:lstStyle/>
          <a:p>
            <a:r>
              <a:rPr lang="en-IN"/>
              <a:t>Dr. Neepa Shah</a:t>
            </a:r>
          </a:p>
        </p:txBody>
      </p:sp>
      <p:sp>
        <p:nvSpPr>
          <p:cNvPr id="4" name="Slide Number Placeholder 3">
            <a:extLst>
              <a:ext uri="{FF2B5EF4-FFF2-40B4-BE49-F238E27FC236}">
                <a16:creationId xmlns:a16="http://schemas.microsoft.com/office/drawing/2014/main" id="{B67A7850-4755-4E20-84C1-73D9E4B38D78}"/>
              </a:ext>
            </a:extLst>
          </p:cNvPr>
          <p:cNvSpPr>
            <a:spLocks noGrp="1"/>
          </p:cNvSpPr>
          <p:nvPr>
            <p:ph type="sldNum" sz="quarter" idx="12"/>
          </p:nvPr>
        </p:nvSpPr>
        <p:spPr/>
        <p:txBody>
          <a:bodyPr/>
          <a:lstStyle/>
          <a:p>
            <a:fld id="{1DE3944B-220D-4D9C-9C2A-B607A0FB2F6B}" type="slidenum">
              <a:rPr lang="en-IN" smtClean="0"/>
              <a:t>119</a:t>
            </a:fld>
            <a:endParaRPr lang="en-I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5F51A-B72F-494B-92C1-8AE9E860A0D1}"/>
              </a:ext>
            </a:extLst>
          </p:cNvPr>
          <p:cNvSpPr>
            <a:spLocks noGrp="1"/>
          </p:cNvSpPr>
          <p:nvPr>
            <p:ph type="title"/>
          </p:nvPr>
        </p:nvSpPr>
        <p:spPr/>
        <p:txBody>
          <a:bodyPr/>
          <a:lstStyle/>
          <a:p>
            <a:pPr>
              <a:defRPr/>
            </a:pPr>
            <a:r>
              <a:rPr lang="en-US" dirty="0"/>
              <a:t>Binary search: analysis</a:t>
            </a:r>
          </a:p>
        </p:txBody>
      </p:sp>
      <p:sp>
        <p:nvSpPr>
          <p:cNvPr id="97283" name="Content Placeholder 2">
            <a:extLst>
              <a:ext uri="{FF2B5EF4-FFF2-40B4-BE49-F238E27FC236}">
                <a16:creationId xmlns:a16="http://schemas.microsoft.com/office/drawing/2014/main" id="{F10D233F-DF00-4D5C-8379-2B9CCC488354}"/>
              </a:ext>
            </a:extLst>
          </p:cNvPr>
          <p:cNvSpPr>
            <a:spLocks noGrp="1"/>
          </p:cNvSpPr>
          <p:nvPr>
            <p:ph idx="1"/>
          </p:nvPr>
        </p:nvSpPr>
        <p:spPr>
          <a:xfrm>
            <a:off x="753912" y="1994459"/>
            <a:ext cx="10086807" cy="3678303"/>
          </a:xfrm>
        </p:spPr>
        <p:txBody>
          <a:bodyPr>
            <a:normAutofit/>
          </a:bodyPr>
          <a:lstStyle/>
          <a:p>
            <a:pPr algn="just"/>
            <a:r>
              <a:rPr lang="en-US" altLang="en-US" sz="2200" dirty="0"/>
              <a:t>The work done inside the while loop clearly takes O (1) time, so the total running time depends on the number of iterations of the while loop.</a:t>
            </a:r>
          </a:p>
          <a:p>
            <a:pPr algn="just"/>
            <a:r>
              <a:rPr lang="en-US" altLang="en-US" sz="2200" dirty="0"/>
              <a:t>Each iteration reduces the number of elements remaining to be considered by half, so clearly the number of iterations required is k</a:t>
            </a:r>
            <a:r>
              <a:rPr lang="pt-BR" altLang="en-US" sz="2200" dirty="0"/>
              <a:t>. Thus T (N ) = O (log N ).</a:t>
            </a:r>
            <a:endParaRPr lang="en-US" altLang="en-US" sz="2200" dirty="0"/>
          </a:p>
        </p:txBody>
      </p:sp>
      <p:sp>
        <p:nvSpPr>
          <p:cNvPr id="97284" name="Slide Number Placeholder 3">
            <a:extLst>
              <a:ext uri="{FF2B5EF4-FFF2-40B4-BE49-F238E27FC236}">
                <a16:creationId xmlns:a16="http://schemas.microsoft.com/office/drawing/2014/main" id="{0B7867B8-338A-4CB7-8316-FE944354638C}"/>
              </a:ext>
            </a:extLst>
          </p:cNvPr>
          <p:cNvSpPr>
            <a:spLocks noGrp="1"/>
          </p:cNvSpPr>
          <p:nvPr>
            <p:ph type="sldNum" sz="quarter" idx="4294967295"/>
          </p:nvPr>
        </p:nvSpPr>
        <p:spPr bwMode="auto">
          <a:xfrm>
            <a:off x="0" y="5951538"/>
            <a:ext cx="691673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6CA42C4A-A87A-4F30-8338-C55D0D1D9DA2}" type="slidenum">
              <a:rPr lang="en-US" altLang="en-US" sz="1400">
                <a:solidFill>
                  <a:srgbClr val="FFFFFF"/>
                </a:solidFill>
              </a:rPr>
              <a:pPr>
                <a:spcBef>
                  <a:spcPct val="0"/>
                </a:spcBef>
                <a:buClrTx/>
                <a:buSzTx/>
                <a:buFontTx/>
                <a:buNone/>
              </a:pPr>
              <a:t>12</a:t>
            </a:fld>
            <a:endParaRPr lang="en-US" altLang="en-US" sz="1400">
              <a:solidFill>
                <a:srgbClr val="FFFFFF"/>
              </a:solidFill>
            </a:endParaRPr>
          </a:p>
        </p:txBody>
      </p:sp>
      <p:sp>
        <p:nvSpPr>
          <p:cNvPr id="6" name="Footer Placeholder 4">
            <a:extLst>
              <a:ext uri="{FF2B5EF4-FFF2-40B4-BE49-F238E27FC236}">
                <a16:creationId xmlns:a16="http://schemas.microsoft.com/office/drawing/2014/main" id="{68A0E2BB-5242-4EAF-9E70-0720A55EDED1}"/>
              </a:ext>
            </a:extLst>
          </p:cNvPr>
          <p:cNvSpPr>
            <a:spLocks noGrp="1"/>
          </p:cNvSpPr>
          <p:nvPr>
            <p:ph type="ftr" sz="quarter" idx="11"/>
          </p:nvPr>
        </p:nvSpPr>
        <p:spPr>
          <a:xfrm>
            <a:off x="581192" y="5951811"/>
            <a:ext cx="6917210" cy="365125"/>
          </a:xfrm>
        </p:spPr>
        <p:txBody>
          <a:bodyPr vert="horz" lIns="91440" tIns="45720" rIns="91440" bIns="45720" rtlCol="0" anchor="ctr"/>
          <a:lstStyle/>
          <a:p>
            <a:r>
              <a:rPr lang="en-US"/>
              <a:t>Dr. Neepa Shah</a:t>
            </a:r>
          </a:p>
        </p:txBody>
      </p:sp>
      <p:sp>
        <p:nvSpPr>
          <p:cNvPr id="7" name="Slide Number Placeholder 4">
            <a:extLst>
              <a:ext uri="{FF2B5EF4-FFF2-40B4-BE49-F238E27FC236}">
                <a16:creationId xmlns:a16="http://schemas.microsoft.com/office/drawing/2014/main" id="{3D7EB13C-5FB6-4E7D-9074-1B9A2ACAE37E}"/>
              </a:ext>
            </a:extLst>
          </p:cNvPr>
          <p:cNvSpPr>
            <a:spLocks noGrp="1"/>
          </p:cNvSpPr>
          <p:nvPr>
            <p:ph type="sldNum" sz="quarter" idx="12"/>
          </p:nvPr>
        </p:nvSpPr>
        <p:spPr>
          <a:xfrm>
            <a:off x="10558300" y="5956137"/>
            <a:ext cx="1052508" cy="365125"/>
          </a:xfrm>
        </p:spPr>
        <p:txBody>
          <a:bodyPr/>
          <a:lstStyle/>
          <a:p>
            <a:fld id="{B6F15528-21DE-4FAA-801E-634DDDAF4B2B}" type="slidenum">
              <a:rPr lang="en-US" smtClean="0"/>
              <a:pPr/>
              <a:t>12</a:t>
            </a:fld>
            <a:endParaRPr 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1"/>
          <p:cNvSpPr>
            <a:spLocks noGrp="1" noChangeArrowheads="1"/>
          </p:cNvSpPr>
          <p:nvPr>
            <p:ph type="title"/>
          </p:nvPr>
        </p:nvSpPr>
        <p:spPr/>
        <p:txBody>
          <a:bodyPr vert="horz" lIns="91440" tIns="45720" rIns="91440" bIns="45720" rtlCol="0" anchor="b">
            <a:normAutofit/>
          </a:bodyPr>
          <a:lstStyle/>
          <a:p>
            <a:r>
              <a:rPr lang="en-GB" dirty="0"/>
              <a:t>Selection Sort - Example</a:t>
            </a:r>
          </a:p>
        </p:txBody>
      </p:sp>
      <p:sp>
        <p:nvSpPr>
          <p:cNvPr id="3" name="Content Placeholder 2">
            <a:extLst>
              <a:ext uri="{FF2B5EF4-FFF2-40B4-BE49-F238E27FC236}">
                <a16:creationId xmlns:a16="http://schemas.microsoft.com/office/drawing/2014/main" id="{4FBFD6A3-B540-44BB-96C5-DAEFCE35C355}"/>
              </a:ext>
            </a:extLst>
          </p:cNvPr>
          <p:cNvSpPr>
            <a:spLocks noGrp="1"/>
          </p:cNvSpPr>
          <p:nvPr>
            <p:ph idx="1"/>
          </p:nvPr>
        </p:nvSpPr>
        <p:spPr/>
        <p:txBody>
          <a:bodyPr/>
          <a:lstStyle/>
          <a:p>
            <a:endParaRPr lang="en-IN"/>
          </a:p>
        </p:txBody>
      </p:sp>
      <p:sp>
        <p:nvSpPr>
          <p:cNvPr id="116738" name="Rectangle 2"/>
          <p:cNvSpPr>
            <a:spLocks noChangeArrowheads="1"/>
          </p:cNvSpPr>
          <p:nvPr/>
        </p:nvSpPr>
        <p:spPr bwMode="auto">
          <a:xfrm>
            <a:off x="4634400" y="2695964"/>
            <a:ext cx="829440" cy="829527"/>
          </a:xfrm>
          <a:prstGeom prst="rect">
            <a:avLst/>
          </a:prstGeom>
          <a:solidFill>
            <a:srgbClr val="FFCC99"/>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6739" name="Rectangle 3"/>
          <p:cNvSpPr>
            <a:spLocks noChangeArrowheads="1"/>
          </p:cNvSpPr>
          <p:nvPr/>
        </p:nvSpPr>
        <p:spPr bwMode="auto">
          <a:xfrm>
            <a:off x="2975520" y="2695964"/>
            <a:ext cx="829440" cy="829527"/>
          </a:xfrm>
          <a:prstGeom prst="rect">
            <a:avLst/>
          </a:prstGeom>
          <a:solidFill>
            <a:srgbClr val="FFCC99"/>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6740" name="Rectangle 4"/>
          <p:cNvSpPr>
            <a:spLocks noChangeArrowheads="1"/>
          </p:cNvSpPr>
          <p:nvPr/>
        </p:nvSpPr>
        <p:spPr bwMode="auto">
          <a:xfrm>
            <a:off x="5463840" y="2695964"/>
            <a:ext cx="829440" cy="829527"/>
          </a:xfrm>
          <a:prstGeom prst="rect">
            <a:avLst/>
          </a:prstGeom>
          <a:solidFill>
            <a:srgbClr val="FFCC99"/>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6741" name="Rectangle 5"/>
          <p:cNvSpPr>
            <a:spLocks noChangeArrowheads="1"/>
          </p:cNvSpPr>
          <p:nvPr/>
        </p:nvSpPr>
        <p:spPr bwMode="auto">
          <a:xfrm>
            <a:off x="6293280" y="2695964"/>
            <a:ext cx="829440" cy="829527"/>
          </a:xfrm>
          <a:prstGeom prst="rect">
            <a:avLst/>
          </a:prstGeom>
          <a:solidFill>
            <a:srgbClr val="FFCC99"/>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6742" name="Rectangle 6"/>
          <p:cNvSpPr>
            <a:spLocks noChangeArrowheads="1"/>
          </p:cNvSpPr>
          <p:nvPr/>
        </p:nvSpPr>
        <p:spPr bwMode="auto">
          <a:xfrm>
            <a:off x="7122720" y="2695964"/>
            <a:ext cx="829440" cy="829527"/>
          </a:xfrm>
          <a:prstGeom prst="rect">
            <a:avLst/>
          </a:prstGeom>
          <a:solidFill>
            <a:srgbClr val="99CCFF"/>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6743" name="Rectangle 7"/>
          <p:cNvSpPr>
            <a:spLocks noChangeArrowheads="1"/>
          </p:cNvSpPr>
          <p:nvPr/>
        </p:nvSpPr>
        <p:spPr bwMode="auto">
          <a:xfrm>
            <a:off x="7952160" y="2695964"/>
            <a:ext cx="829440" cy="829527"/>
          </a:xfrm>
          <a:prstGeom prst="rect">
            <a:avLst/>
          </a:prstGeom>
          <a:solidFill>
            <a:srgbClr val="99CCFF"/>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6744" name="Text Box 8"/>
          <p:cNvSpPr txBox="1">
            <a:spLocks noChangeArrowheads="1"/>
          </p:cNvSpPr>
          <p:nvPr/>
        </p:nvSpPr>
        <p:spPr bwMode="auto">
          <a:xfrm>
            <a:off x="310512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12</a:t>
            </a:r>
          </a:p>
        </p:txBody>
      </p:sp>
      <p:sp>
        <p:nvSpPr>
          <p:cNvPr id="116745" name="Text Box 9"/>
          <p:cNvSpPr txBox="1">
            <a:spLocks noChangeArrowheads="1"/>
          </p:cNvSpPr>
          <p:nvPr/>
        </p:nvSpPr>
        <p:spPr bwMode="auto">
          <a:xfrm>
            <a:off x="473952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32</a:t>
            </a:r>
          </a:p>
        </p:txBody>
      </p:sp>
      <p:sp>
        <p:nvSpPr>
          <p:cNvPr id="116746" name="Text Box 10"/>
          <p:cNvSpPr txBox="1">
            <a:spLocks noChangeArrowheads="1"/>
          </p:cNvSpPr>
          <p:nvPr/>
        </p:nvSpPr>
        <p:spPr bwMode="auto">
          <a:xfrm>
            <a:off x="558768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55</a:t>
            </a:r>
          </a:p>
        </p:txBody>
      </p:sp>
      <p:sp>
        <p:nvSpPr>
          <p:cNvPr id="116747" name="Text Box 11"/>
          <p:cNvSpPr txBox="1">
            <a:spLocks noChangeArrowheads="1"/>
          </p:cNvSpPr>
          <p:nvPr/>
        </p:nvSpPr>
        <p:spPr bwMode="auto">
          <a:xfrm>
            <a:off x="640416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73</a:t>
            </a:r>
          </a:p>
        </p:txBody>
      </p:sp>
      <p:sp>
        <p:nvSpPr>
          <p:cNvPr id="116748" name="Text Box 12"/>
          <p:cNvSpPr txBox="1">
            <a:spLocks noChangeArrowheads="1"/>
          </p:cNvSpPr>
          <p:nvPr/>
        </p:nvSpPr>
        <p:spPr bwMode="auto">
          <a:xfrm>
            <a:off x="725376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74</a:t>
            </a:r>
          </a:p>
        </p:txBody>
      </p:sp>
      <p:sp>
        <p:nvSpPr>
          <p:cNvPr id="116749" name="Text Box 13"/>
          <p:cNvSpPr txBox="1">
            <a:spLocks noChangeArrowheads="1"/>
          </p:cNvSpPr>
          <p:nvPr/>
        </p:nvSpPr>
        <p:spPr bwMode="auto">
          <a:xfrm>
            <a:off x="807024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91</a:t>
            </a:r>
          </a:p>
        </p:txBody>
      </p:sp>
      <p:sp>
        <p:nvSpPr>
          <p:cNvPr id="116750" name="Rectangle 14"/>
          <p:cNvSpPr>
            <a:spLocks noChangeArrowheads="1"/>
          </p:cNvSpPr>
          <p:nvPr/>
        </p:nvSpPr>
        <p:spPr bwMode="auto">
          <a:xfrm>
            <a:off x="3804960" y="2695964"/>
            <a:ext cx="829440" cy="829527"/>
          </a:xfrm>
          <a:prstGeom prst="rect">
            <a:avLst/>
          </a:prstGeom>
          <a:solidFill>
            <a:srgbClr val="FFCC99"/>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6751" name="Text Box 15"/>
          <p:cNvSpPr txBox="1">
            <a:spLocks noChangeArrowheads="1"/>
          </p:cNvSpPr>
          <p:nvPr/>
        </p:nvSpPr>
        <p:spPr bwMode="auto">
          <a:xfrm>
            <a:off x="3885600" y="2911986"/>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18</a:t>
            </a:r>
          </a:p>
        </p:txBody>
      </p:sp>
      <p:sp>
        <p:nvSpPr>
          <p:cNvPr id="116752" name="Text Box 16"/>
          <p:cNvSpPr txBox="1">
            <a:spLocks noChangeArrowheads="1"/>
          </p:cNvSpPr>
          <p:nvPr/>
        </p:nvSpPr>
        <p:spPr bwMode="auto">
          <a:xfrm>
            <a:off x="4012320" y="1036909"/>
            <a:ext cx="2695680" cy="322594"/>
          </a:xfrm>
          <a:prstGeom prst="rect">
            <a:avLst/>
          </a:prstGeom>
          <a:noFill/>
          <a:ln w="9525">
            <a:noFill/>
            <a:round/>
            <a:headEnd/>
            <a:tailEnd/>
          </a:ln>
          <a:effectLst/>
        </p:spPr>
        <p:txBody>
          <a:bodyPr wrap="none" lIns="82945" tIns="41473" rIns="82945" bIns="41473" anchor="ctr"/>
          <a:lstStyle/>
          <a:p>
            <a:endParaRPr lang="en-US">
              <a:solidFill>
                <a:prstClr val="black"/>
              </a:solidFill>
              <a:latin typeface="Georgia"/>
            </a:endParaRPr>
          </a:p>
        </p:txBody>
      </p:sp>
      <p:sp>
        <p:nvSpPr>
          <p:cNvPr id="2" name="Footer Placeholder 1">
            <a:extLst>
              <a:ext uri="{FF2B5EF4-FFF2-40B4-BE49-F238E27FC236}">
                <a16:creationId xmlns:a16="http://schemas.microsoft.com/office/drawing/2014/main" id="{0FC44894-3D52-45A8-AAD3-1E72F17921B6}"/>
              </a:ext>
            </a:extLst>
          </p:cNvPr>
          <p:cNvSpPr>
            <a:spLocks noGrp="1"/>
          </p:cNvSpPr>
          <p:nvPr>
            <p:ph type="ftr" sz="quarter" idx="11"/>
          </p:nvPr>
        </p:nvSpPr>
        <p:spPr/>
        <p:txBody>
          <a:bodyPr/>
          <a:lstStyle/>
          <a:p>
            <a:r>
              <a:rPr lang="en-IN"/>
              <a:t>Dr. Neepa Shah</a:t>
            </a:r>
          </a:p>
        </p:txBody>
      </p:sp>
      <p:sp>
        <p:nvSpPr>
          <p:cNvPr id="4" name="Slide Number Placeholder 3">
            <a:extLst>
              <a:ext uri="{FF2B5EF4-FFF2-40B4-BE49-F238E27FC236}">
                <a16:creationId xmlns:a16="http://schemas.microsoft.com/office/drawing/2014/main" id="{65C15D4B-1F1F-4EB1-A09B-32D7C2359AFC}"/>
              </a:ext>
            </a:extLst>
          </p:cNvPr>
          <p:cNvSpPr>
            <a:spLocks noGrp="1"/>
          </p:cNvSpPr>
          <p:nvPr>
            <p:ph type="sldNum" sz="quarter" idx="12"/>
          </p:nvPr>
        </p:nvSpPr>
        <p:spPr/>
        <p:txBody>
          <a:bodyPr/>
          <a:lstStyle/>
          <a:p>
            <a:fld id="{1DE3944B-220D-4D9C-9C2A-B607A0FB2F6B}" type="slidenum">
              <a:rPr lang="en-IN" smtClean="0"/>
              <a:t>120</a:t>
            </a:fld>
            <a:endParaRPr lang="en-I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1"/>
          <p:cNvSpPr>
            <a:spLocks noGrp="1" noChangeArrowheads="1"/>
          </p:cNvSpPr>
          <p:nvPr>
            <p:ph type="title"/>
          </p:nvPr>
        </p:nvSpPr>
        <p:spPr/>
        <p:txBody>
          <a:bodyPr vert="horz" lIns="91440" tIns="45720" rIns="91440" bIns="45720" rtlCol="0" anchor="b">
            <a:normAutofit/>
          </a:bodyPr>
          <a:lstStyle/>
          <a:p>
            <a:r>
              <a:rPr lang="en-GB" dirty="0"/>
              <a:t>Selection Sort - Example</a:t>
            </a:r>
          </a:p>
        </p:txBody>
      </p:sp>
      <p:sp>
        <p:nvSpPr>
          <p:cNvPr id="3" name="Content Placeholder 2">
            <a:extLst>
              <a:ext uri="{FF2B5EF4-FFF2-40B4-BE49-F238E27FC236}">
                <a16:creationId xmlns:a16="http://schemas.microsoft.com/office/drawing/2014/main" id="{38B489F3-6C77-45A7-9A99-961CFFAD92CB}"/>
              </a:ext>
            </a:extLst>
          </p:cNvPr>
          <p:cNvSpPr>
            <a:spLocks noGrp="1"/>
          </p:cNvSpPr>
          <p:nvPr>
            <p:ph idx="1"/>
          </p:nvPr>
        </p:nvSpPr>
        <p:spPr/>
        <p:txBody>
          <a:bodyPr/>
          <a:lstStyle/>
          <a:p>
            <a:endParaRPr lang="en-IN"/>
          </a:p>
        </p:txBody>
      </p:sp>
      <p:sp>
        <p:nvSpPr>
          <p:cNvPr id="117762" name="Rectangle 2"/>
          <p:cNvSpPr>
            <a:spLocks noChangeArrowheads="1"/>
          </p:cNvSpPr>
          <p:nvPr/>
        </p:nvSpPr>
        <p:spPr bwMode="auto">
          <a:xfrm>
            <a:off x="4634400" y="2695964"/>
            <a:ext cx="829440" cy="829527"/>
          </a:xfrm>
          <a:prstGeom prst="rect">
            <a:avLst/>
          </a:prstGeom>
          <a:solidFill>
            <a:srgbClr val="FFCC99"/>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7763" name="Rectangle 3"/>
          <p:cNvSpPr>
            <a:spLocks noChangeArrowheads="1"/>
          </p:cNvSpPr>
          <p:nvPr/>
        </p:nvSpPr>
        <p:spPr bwMode="auto">
          <a:xfrm>
            <a:off x="2975520" y="2695964"/>
            <a:ext cx="829440" cy="829527"/>
          </a:xfrm>
          <a:prstGeom prst="rect">
            <a:avLst/>
          </a:prstGeom>
          <a:solidFill>
            <a:srgbClr val="FFCC99"/>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7764" name="Rectangle 4"/>
          <p:cNvSpPr>
            <a:spLocks noChangeArrowheads="1"/>
          </p:cNvSpPr>
          <p:nvPr/>
        </p:nvSpPr>
        <p:spPr bwMode="auto">
          <a:xfrm>
            <a:off x="5463840" y="2695964"/>
            <a:ext cx="829440" cy="829527"/>
          </a:xfrm>
          <a:prstGeom prst="rect">
            <a:avLst/>
          </a:prstGeom>
          <a:solidFill>
            <a:srgbClr val="FFCC99"/>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7765" name="Rectangle 5"/>
          <p:cNvSpPr>
            <a:spLocks noChangeArrowheads="1"/>
          </p:cNvSpPr>
          <p:nvPr/>
        </p:nvSpPr>
        <p:spPr bwMode="auto">
          <a:xfrm>
            <a:off x="6293280" y="2695964"/>
            <a:ext cx="829440" cy="829527"/>
          </a:xfrm>
          <a:prstGeom prst="rect">
            <a:avLst/>
          </a:prstGeom>
          <a:solidFill>
            <a:srgbClr val="FFCC99"/>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7766" name="Rectangle 6"/>
          <p:cNvSpPr>
            <a:spLocks noChangeArrowheads="1"/>
          </p:cNvSpPr>
          <p:nvPr/>
        </p:nvSpPr>
        <p:spPr bwMode="auto">
          <a:xfrm>
            <a:off x="7122720" y="2695964"/>
            <a:ext cx="829440" cy="829527"/>
          </a:xfrm>
          <a:prstGeom prst="rect">
            <a:avLst/>
          </a:prstGeom>
          <a:solidFill>
            <a:srgbClr val="BDDD8D"/>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7767" name="Rectangle 7"/>
          <p:cNvSpPr>
            <a:spLocks noChangeArrowheads="1"/>
          </p:cNvSpPr>
          <p:nvPr/>
        </p:nvSpPr>
        <p:spPr bwMode="auto">
          <a:xfrm>
            <a:off x="7952160" y="2695964"/>
            <a:ext cx="829440" cy="829527"/>
          </a:xfrm>
          <a:prstGeom prst="rect">
            <a:avLst/>
          </a:prstGeom>
          <a:solidFill>
            <a:srgbClr val="BDDD8D"/>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7768" name="Text Box 8"/>
          <p:cNvSpPr txBox="1">
            <a:spLocks noChangeArrowheads="1"/>
          </p:cNvSpPr>
          <p:nvPr/>
        </p:nvSpPr>
        <p:spPr bwMode="auto">
          <a:xfrm>
            <a:off x="310512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12</a:t>
            </a:r>
          </a:p>
        </p:txBody>
      </p:sp>
      <p:sp>
        <p:nvSpPr>
          <p:cNvPr id="117769" name="Text Box 9"/>
          <p:cNvSpPr txBox="1">
            <a:spLocks noChangeArrowheads="1"/>
          </p:cNvSpPr>
          <p:nvPr/>
        </p:nvSpPr>
        <p:spPr bwMode="auto">
          <a:xfrm>
            <a:off x="473952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32</a:t>
            </a:r>
          </a:p>
        </p:txBody>
      </p:sp>
      <p:sp>
        <p:nvSpPr>
          <p:cNvPr id="117770" name="Text Box 10"/>
          <p:cNvSpPr txBox="1">
            <a:spLocks noChangeArrowheads="1"/>
          </p:cNvSpPr>
          <p:nvPr/>
        </p:nvSpPr>
        <p:spPr bwMode="auto">
          <a:xfrm>
            <a:off x="558768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55</a:t>
            </a:r>
          </a:p>
        </p:txBody>
      </p:sp>
      <p:sp>
        <p:nvSpPr>
          <p:cNvPr id="117771" name="Text Box 11"/>
          <p:cNvSpPr txBox="1">
            <a:spLocks noChangeArrowheads="1"/>
          </p:cNvSpPr>
          <p:nvPr/>
        </p:nvSpPr>
        <p:spPr bwMode="auto">
          <a:xfrm>
            <a:off x="640416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73</a:t>
            </a:r>
          </a:p>
        </p:txBody>
      </p:sp>
      <p:sp>
        <p:nvSpPr>
          <p:cNvPr id="117772" name="Text Box 12"/>
          <p:cNvSpPr txBox="1">
            <a:spLocks noChangeArrowheads="1"/>
          </p:cNvSpPr>
          <p:nvPr/>
        </p:nvSpPr>
        <p:spPr bwMode="auto">
          <a:xfrm>
            <a:off x="725376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74</a:t>
            </a:r>
          </a:p>
        </p:txBody>
      </p:sp>
      <p:sp>
        <p:nvSpPr>
          <p:cNvPr id="117773" name="Text Box 13"/>
          <p:cNvSpPr txBox="1">
            <a:spLocks noChangeArrowheads="1"/>
          </p:cNvSpPr>
          <p:nvPr/>
        </p:nvSpPr>
        <p:spPr bwMode="auto">
          <a:xfrm>
            <a:off x="807024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91</a:t>
            </a:r>
          </a:p>
        </p:txBody>
      </p:sp>
      <p:sp>
        <p:nvSpPr>
          <p:cNvPr id="117774" name="Rectangle 14"/>
          <p:cNvSpPr>
            <a:spLocks noChangeArrowheads="1"/>
          </p:cNvSpPr>
          <p:nvPr/>
        </p:nvSpPr>
        <p:spPr bwMode="auto">
          <a:xfrm>
            <a:off x="3804960" y="2695964"/>
            <a:ext cx="829440" cy="829527"/>
          </a:xfrm>
          <a:prstGeom prst="rect">
            <a:avLst/>
          </a:prstGeom>
          <a:solidFill>
            <a:srgbClr val="FFCC99"/>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7775" name="Text Box 15"/>
          <p:cNvSpPr txBox="1">
            <a:spLocks noChangeArrowheads="1"/>
          </p:cNvSpPr>
          <p:nvPr/>
        </p:nvSpPr>
        <p:spPr bwMode="auto">
          <a:xfrm>
            <a:off x="3885600" y="2911986"/>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18</a:t>
            </a:r>
          </a:p>
        </p:txBody>
      </p:sp>
      <p:sp>
        <p:nvSpPr>
          <p:cNvPr id="117776" name="Text Box 16"/>
          <p:cNvSpPr txBox="1">
            <a:spLocks noChangeArrowheads="1"/>
          </p:cNvSpPr>
          <p:nvPr/>
        </p:nvSpPr>
        <p:spPr bwMode="auto">
          <a:xfrm>
            <a:off x="4012320" y="1036909"/>
            <a:ext cx="2695680" cy="322594"/>
          </a:xfrm>
          <a:prstGeom prst="rect">
            <a:avLst/>
          </a:prstGeom>
          <a:noFill/>
          <a:ln w="9525">
            <a:noFill/>
            <a:round/>
            <a:headEnd/>
            <a:tailEnd/>
          </a:ln>
          <a:effectLst/>
        </p:spPr>
        <p:txBody>
          <a:bodyPr wrap="none" lIns="82945" tIns="41473" rIns="82945" bIns="41473" anchor="ctr"/>
          <a:lstStyle/>
          <a:p>
            <a:endParaRPr lang="en-US">
              <a:solidFill>
                <a:prstClr val="black"/>
              </a:solidFill>
              <a:latin typeface="Georgia"/>
            </a:endParaRPr>
          </a:p>
        </p:txBody>
      </p:sp>
      <p:sp>
        <p:nvSpPr>
          <p:cNvPr id="2" name="Footer Placeholder 1">
            <a:extLst>
              <a:ext uri="{FF2B5EF4-FFF2-40B4-BE49-F238E27FC236}">
                <a16:creationId xmlns:a16="http://schemas.microsoft.com/office/drawing/2014/main" id="{BA177D19-EE11-4F35-AA3F-51833670697E}"/>
              </a:ext>
            </a:extLst>
          </p:cNvPr>
          <p:cNvSpPr>
            <a:spLocks noGrp="1"/>
          </p:cNvSpPr>
          <p:nvPr>
            <p:ph type="ftr" sz="quarter" idx="11"/>
          </p:nvPr>
        </p:nvSpPr>
        <p:spPr/>
        <p:txBody>
          <a:bodyPr/>
          <a:lstStyle/>
          <a:p>
            <a:r>
              <a:rPr lang="en-IN"/>
              <a:t>Dr. Neepa Shah</a:t>
            </a:r>
          </a:p>
        </p:txBody>
      </p:sp>
      <p:sp>
        <p:nvSpPr>
          <p:cNvPr id="4" name="Slide Number Placeholder 3">
            <a:extLst>
              <a:ext uri="{FF2B5EF4-FFF2-40B4-BE49-F238E27FC236}">
                <a16:creationId xmlns:a16="http://schemas.microsoft.com/office/drawing/2014/main" id="{20A4EC08-827E-4FB6-A4A9-A81C2E7CD7EC}"/>
              </a:ext>
            </a:extLst>
          </p:cNvPr>
          <p:cNvSpPr>
            <a:spLocks noGrp="1"/>
          </p:cNvSpPr>
          <p:nvPr>
            <p:ph type="sldNum" sz="quarter" idx="12"/>
          </p:nvPr>
        </p:nvSpPr>
        <p:spPr/>
        <p:txBody>
          <a:bodyPr/>
          <a:lstStyle/>
          <a:p>
            <a:fld id="{1DE3944B-220D-4D9C-9C2A-B607A0FB2F6B}" type="slidenum">
              <a:rPr lang="en-IN" smtClean="0"/>
              <a:t>121</a:t>
            </a:fld>
            <a:endParaRPr lang="en-I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1"/>
          <p:cNvSpPr>
            <a:spLocks noGrp="1" noChangeArrowheads="1"/>
          </p:cNvSpPr>
          <p:nvPr>
            <p:ph type="title"/>
          </p:nvPr>
        </p:nvSpPr>
        <p:spPr/>
        <p:txBody>
          <a:bodyPr vert="horz" lIns="91440" tIns="45720" rIns="91440" bIns="45720" rtlCol="0" anchor="b">
            <a:normAutofit/>
          </a:bodyPr>
          <a:lstStyle/>
          <a:p>
            <a:r>
              <a:rPr lang="en-GB" dirty="0"/>
              <a:t>Selection Sort - Example</a:t>
            </a:r>
          </a:p>
        </p:txBody>
      </p:sp>
      <p:sp>
        <p:nvSpPr>
          <p:cNvPr id="3" name="Content Placeholder 2">
            <a:extLst>
              <a:ext uri="{FF2B5EF4-FFF2-40B4-BE49-F238E27FC236}">
                <a16:creationId xmlns:a16="http://schemas.microsoft.com/office/drawing/2014/main" id="{6DEB53F4-D61C-407D-9800-CC388193235C}"/>
              </a:ext>
            </a:extLst>
          </p:cNvPr>
          <p:cNvSpPr>
            <a:spLocks noGrp="1"/>
          </p:cNvSpPr>
          <p:nvPr>
            <p:ph idx="1"/>
          </p:nvPr>
        </p:nvSpPr>
        <p:spPr/>
        <p:txBody>
          <a:bodyPr/>
          <a:lstStyle/>
          <a:p>
            <a:endParaRPr lang="en-IN"/>
          </a:p>
        </p:txBody>
      </p:sp>
      <p:sp>
        <p:nvSpPr>
          <p:cNvPr id="118786" name="Rectangle 2"/>
          <p:cNvSpPr>
            <a:spLocks noChangeArrowheads="1"/>
          </p:cNvSpPr>
          <p:nvPr/>
        </p:nvSpPr>
        <p:spPr bwMode="auto">
          <a:xfrm>
            <a:off x="4634400" y="2695964"/>
            <a:ext cx="829440" cy="829527"/>
          </a:xfrm>
          <a:prstGeom prst="rect">
            <a:avLst/>
          </a:prstGeom>
          <a:solidFill>
            <a:srgbClr val="FFCC99"/>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8787" name="Rectangle 3"/>
          <p:cNvSpPr>
            <a:spLocks noChangeArrowheads="1"/>
          </p:cNvSpPr>
          <p:nvPr/>
        </p:nvSpPr>
        <p:spPr bwMode="auto">
          <a:xfrm>
            <a:off x="2975520" y="2695964"/>
            <a:ext cx="829440" cy="829527"/>
          </a:xfrm>
          <a:prstGeom prst="rect">
            <a:avLst/>
          </a:prstGeom>
          <a:solidFill>
            <a:srgbClr val="FFCC99"/>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8788" name="Rectangle 4"/>
          <p:cNvSpPr>
            <a:spLocks noChangeArrowheads="1"/>
          </p:cNvSpPr>
          <p:nvPr/>
        </p:nvSpPr>
        <p:spPr bwMode="auto">
          <a:xfrm>
            <a:off x="5463840" y="2695964"/>
            <a:ext cx="829440" cy="829527"/>
          </a:xfrm>
          <a:prstGeom prst="rect">
            <a:avLst/>
          </a:prstGeom>
          <a:solidFill>
            <a:srgbClr val="FFCC99"/>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8789" name="Rectangle 5"/>
          <p:cNvSpPr>
            <a:spLocks noChangeArrowheads="1"/>
          </p:cNvSpPr>
          <p:nvPr/>
        </p:nvSpPr>
        <p:spPr bwMode="auto">
          <a:xfrm>
            <a:off x="6293280" y="2695964"/>
            <a:ext cx="829440" cy="829527"/>
          </a:xfrm>
          <a:prstGeom prst="rect">
            <a:avLst/>
          </a:prstGeom>
          <a:solidFill>
            <a:srgbClr val="FFCC99"/>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8790" name="Rectangle 6"/>
          <p:cNvSpPr>
            <a:spLocks noChangeArrowheads="1"/>
          </p:cNvSpPr>
          <p:nvPr/>
        </p:nvSpPr>
        <p:spPr bwMode="auto">
          <a:xfrm>
            <a:off x="7122720" y="2695964"/>
            <a:ext cx="829440" cy="829527"/>
          </a:xfrm>
          <a:prstGeom prst="rect">
            <a:avLst/>
          </a:prstGeom>
          <a:solidFill>
            <a:srgbClr val="BDDD8D"/>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8791" name="Rectangle 7"/>
          <p:cNvSpPr>
            <a:spLocks noChangeArrowheads="1"/>
          </p:cNvSpPr>
          <p:nvPr/>
        </p:nvSpPr>
        <p:spPr bwMode="auto">
          <a:xfrm>
            <a:off x="7952160" y="2695964"/>
            <a:ext cx="829440" cy="829527"/>
          </a:xfrm>
          <a:prstGeom prst="rect">
            <a:avLst/>
          </a:prstGeom>
          <a:solidFill>
            <a:srgbClr val="BDDD8D"/>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8792" name="Text Box 8"/>
          <p:cNvSpPr txBox="1">
            <a:spLocks noChangeArrowheads="1"/>
          </p:cNvSpPr>
          <p:nvPr/>
        </p:nvSpPr>
        <p:spPr bwMode="auto">
          <a:xfrm>
            <a:off x="310512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12</a:t>
            </a:r>
          </a:p>
        </p:txBody>
      </p:sp>
      <p:sp>
        <p:nvSpPr>
          <p:cNvPr id="118793" name="Text Box 9"/>
          <p:cNvSpPr txBox="1">
            <a:spLocks noChangeArrowheads="1"/>
          </p:cNvSpPr>
          <p:nvPr/>
        </p:nvSpPr>
        <p:spPr bwMode="auto">
          <a:xfrm>
            <a:off x="473952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32</a:t>
            </a:r>
          </a:p>
        </p:txBody>
      </p:sp>
      <p:sp>
        <p:nvSpPr>
          <p:cNvPr id="118794" name="Text Box 10"/>
          <p:cNvSpPr txBox="1">
            <a:spLocks noChangeArrowheads="1"/>
          </p:cNvSpPr>
          <p:nvPr/>
        </p:nvSpPr>
        <p:spPr bwMode="auto">
          <a:xfrm>
            <a:off x="558768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55</a:t>
            </a:r>
          </a:p>
        </p:txBody>
      </p:sp>
      <p:sp>
        <p:nvSpPr>
          <p:cNvPr id="118795" name="Text Box 11"/>
          <p:cNvSpPr txBox="1">
            <a:spLocks noChangeArrowheads="1"/>
          </p:cNvSpPr>
          <p:nvPr/>
        </p:nvSpPr>
        <p:spPr bwMode="auto">
          <a:xfrm>
            <a:off x="640416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73</a:t>
            </a:r>
          </a:p>
        </p:txBody>
      </p:sp>
      <p:sp>
        <p:nvSpPr>
          <p:cNvPr id="118796" name="Text Box 12"/>
          <p:cNvSpPr txBox="1">
            <a:spLocks noChangeArrowheads="1"/>
          </p:cNvSpPr>
          <p:nvPr/>
        </p:nvSpPr>
        <p:spPr bwMode="auto">
          <a:xfrm>
            <a:off x="725376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74</a:t>
            </a:r>
          </a:p>
        </p:txBody>
      </p:sp>
      <p:sp>
        <p:nvSpPr>
          <p:cNvPr id="118797" name="Text Box 13"/>
          <p:cNvSpPr txBox="1">
            <a:spLocks noChangeArrowheads="1"/>
          </p:cNvSpPr>
          <p:nvPr/>
        </p:nvSpPr>
        <p:spPr bwMode="auto">
          <a:xfrm>
            <a:off x="807024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91</a:t>
            </a:r>
          </a:p>
        </p:txBody>
      </p:sp>
      <p:sp>
        <p:nvSpPr>
          <p:cNvPr id="118798" name="Rectangle 14"/>
          <p:cNvSpPr>
            <a:spLocks noChangeArrowheads="1"/>
          </p:cNvSpPr>
          <p:nvPr/>
        </p:nvSpPr>
        <p:spPr bwMode="auto">
          <a:xfrm>
            <a:off x="3804960" y="2695964"/>
            <a:ext cx="829440" cy="829527"/>
          </a:xfrm>
          <a:prstGeom prst="rect">
            <a:avLst/>
          </a:prstGeom>
          <a:solidFill>
            <a:srgbClr val="FFCC99"/>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8799" name="Text Box 15"/>
          <p:cNvSpPr txBox="1">
            <a:spLocks noChangeArrowheads="1"/>
          </p:cNvSpPr>
          <p:nvPr/>
        </p:nvSpPr>
        <p:spPr bwMode="auto">
          <a:xfrm>
            <a:off x="3885600" y="2911986"/>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18</a:t>
            </a:r>
          </a:p>
        </p:txBody>
      </p:sp>
      <p:sp>
        <p:nvSpPr>
          <p:cNvPr id="118800" name="Text Box 16"/>
          <p:cNvSpPr txBox="1">
            <a:spLocks noChangeArrowheads="1"/>
          </p:cNvSpPr>
          <p:nvPr/>
        </p:nvSpPr>
        <p:spPr bwMode="auto">
          <a:xfrm>
            <a:off x="4012320" y="1036909"/>
            <a:ext cx="2695680" cy="322594"/>
          </a:xfrm>
          <a:prstGeom prst="rect">
            <a:avLst/>
          </a:prstGeom>
          <a:noFill/>
          <a:ln w="9525">
            <a:noFill/>
            <a:round/>
            <a:headEnd/>
            <a:tailEnd/>
          </a:ln>
          <a:effectLst/>
        </p:spPr>
        <p:txBody>
          <a:bodyPr wrap="none" lIns="82945" tIns="41473" rIns="82945" bIns="41473" anchor="ctr"/>
          <a:lstStyle/>
          <a:p>
            <a:endParaRPr lang="en-US">
              <a:solidFill>
                <a:prstClr val="black"/>
              </a:solidFill>
              <a:latin typeface="Georgia"/>
            </a:endParaRPr>
          </a:p>
        </p:txBody>
      </p:sp>
      <p:sp>
        <p:nvSpPr>
          <p:cNvPr id="118801" name="AutoShape 17"/>
          <p:cNvSpPr>
            <a:spLocks noChangeArrowheads="1"/>
          </p:cNvSpPr>
          <p:nvPr/>
        </p:nvSpPr>
        <p:spPr bwMode="auto">
          <a:xfrm>
            <a:off x="6915360" y="829528"/>
            <a:ext cx="3317760" cy="1036909"/>
          </a:xfrm>
          <a:prstGeom prst="wedgeRoundRectCallout">
            <a:avLst>
              <a:gd name="adj1" fmla="val -27889"/>
              <a:gd name="adj2" fmla="val 112213"/>
              <a:gd name="adj3" fmla="val 16667"/>
            </a:avLst>
          </a:prstGeom>
          <a:solidFill>
            <a:srgbClr val="47B8B8"/>
          </a:solidFill>
          <a:ln w="9360">
            <a:solidFill>
              <a:srgbClr val="000000"/>
            </a:solidFill>
            <a:round/>
            <a:headEnd/>
            <a:tailEnd/>
          </a:ln>
          <a:effectLst/>
        </p:spPr>
        <p:txBody>
          <a:bodyPr lIns="81639" tIns="40820" rIns="81639" bIns="40820" anchor="ctr"/>
          <a:lstStyle/>
          <a:p>
            <a:pPr algn="ctr">
              <a:lnSpc>
                <a:spcPct val="90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Verdana" pitchFamily="32" charset="0"/>
                <a:ea typeface="DejaVu Sans" pitchFamily="16" charset="0"/>
                <a:cs typeface="DejaVu Sans" pitchFamily="16" charset="0"/>
              </a:rPr>
              <a:t>NO SWAPPING !</a:t>
            </a:r>
          </a:p>
        </p:txBody>
      </p:sp>
      <p:sp>
        <p:nvSpPr>
          <p:cNvPr id="2" name="Footer Placeholder 1">
            <a:extLst>
              <a:ext uri="{FF2B5EF4-FFF2-40B4-BE49-F238E27FC236}">
                <a16:creationId xmlns:a16="http://schemas.microsoft.com/office/drawing/2014/main" id="{C620A1B3-34AB-4AAE-AFB8-F56E5EDDE130}"/>
              </a:ext>
            </a:extLst>
          </p:cNvPr>
          <p:cNvSpPr>
            <a:spLocks noGrp="1"/>
          </p:cNvSpPr>
          <p:nvPr>
            <p:ph type="ftr" sz="quarter" idx="11"/>
          </p:nvPr>
        </p:nvSpPr>
        <p:spPr/>
        <p:txBody>
          <a:bodyPr/>
          <a:lstStyle/>
          <a:p>
            <a:r>
              <a:rPr lang="en-IN"/>
              <a:t>Dr. Neepa Shah</a:t>
            </a:r>
          </a:p>
        </p:txBody>
      </p:sp>
      <p:sp>
        <p:nvSpPr>
          <p:cNvPr id="4" name="Slide Number Placeholder 3">
            <a:extLst>
              <a:ext uri="{FF2B5EF4-FFF2-40B4-BE49-F238E27FC236}">
                <a16:creationId xmlns:a16="http://schemas.microsoft.com/office/drawing/2014/main" id="{2B214D34-1F2B-41E5-88B7-428995E97121}"/>
              </a:ext>
            </a:extLst>
          </p:cNvPr>
          <p:cNvSpPr>
            <a:spLocks noGrp="1"/>
          </p:cNvSpPr>
          <p:nvPr>
            <p:ph type="sldNum" sz="quarter" idx="12"/>
          </p:nvPr>
        </p:nvSpPr>
        <p:spPr/>
        <p:txBody>
          <a:bodyPr/>
          <a:lstStyle/>
          <a:p>
            <a:fld id="{1DE3944B-220D-4D9C-9C2A-B607A0FB2F6B}" type="slidenum">
              <a:rPr lang="en-IN" smtClean="0"/>
              <a:t>122</a:t>
            </a:fld>
            <a:endParaRPr lang="en-I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1"/>
          <p:cNvSpPr>
            <a:spLocks noGrp="1" noChangeArrowheads="1"/>
          </p:cNvSpPr>
          <p:nvPr>
            <p:ph type="title"/>
          </p:nvPr>
        </p:nvSpPr>
        <p:spPr/>
        <p:txBody>
          <a:bodyPr vert="horz" lIns="91440" tIns="45720" rIns="91440" bIns="45720" rtlCol="0" anchor="b">
            <a:normAutofit/>
          </a:bodyPr>
          <a:lstStyle/>
          <a:p>
            <a:r>
              <a:rPr lang="en-GB" dirty="0"/>
              <a:t>Selection Sort - Example</a:t>
            </a:r>
          </a:p>
        </p:txBody>
      </p:sp>
      <p:sp>
        <p:nvSpPr>
          <p:cNvPr id="3" name="Content Placeholder 2">
            <a:extLst>
              <a:ext uri="{FF2B5EF4-FFF2-40B4-BE49-F238E27FC236}">
                <a16:creationId xmlns:a16="http://schemas.microsoft.com/office/drawing/2014/main" id="{72E090C5-A2E0-4950-B42D-B58887D5F9C7}"/>
              </a:ext>
            </a:extLst>
          </p:cNvPr>
          <p:cNvSpPr>
            <a:spLocks noGrp="1"/>
          </p:cNvSpPr>
          <p:nvPr>
            <p:ph idx="1"/>
          </p:nvPr>
        </p:nvSpPr>
        <p:spPr/>
        <p:txBody>
          <a:bodyPr/>
          <a:lstStyle/>
          <a:p>
            <a:endParaRPr lang="en-IN"/>
          </a:p>
        </p:txBody>
      </p:sp>
      <p:sp>
        <p:nvSpPr>
          <p:cNvPr id="119810" name="Rectangle 2"/>
          <p:cNvSpPr>
            <a:spLocks noChangeArrowheads="1"/>
          </p:cNvSpPr>
          <p:nvPr/>
        </p:nvSpPr>
        <p:spPr bwMode="auto">
          <a:xfrm>
            <a:off x="4634400" y="2695964"/>
            <a:ext cx="829440" cy="829527"/>
          </a:xfrm>
          <a:prstGeom prst="rect">
            <a:avLst/>
          </a:prstGeom>
          <a:solidFill>
            <a:srgbClr val="FFCC99"/>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9811" name="Rectangle 3"/>
          <p:cNvSpPr>
            <a:spLocks noChangeArrowheads="1"/>
          </p:cNvSpPr>
          <p:nvPr/>
        </p:nvSpPr>
        <p:spPr bwMode="auto">
          <a:xfrm>
            <a:off x="2975520" y="2695964"/>
            <a:ext cx="829440" cy="829527"/>
          </a:xfrm>
          <a:prstGeom prst="rect">
            <a:avLst/>
          </a:prstGeom>
          <a:solidFill>
            <a:srgbClr val="FFCC99"/>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9812" name="Rectangle 4"/>
          <p:cNvSpPr>
            <a:spLocks noChangeArrowheads="1"/>
          </p:cNvSpPr>
          <p:nvPr/>
        </p:nvSpPr>
        <p:spPr bwMode="auto">
          <a:xfrm>
            <a:off x="5463840" y="2695964"/>
            <a:ext cx="829440" cy="829527"/>
          </a:xfrm>
          <a:prstGeom prst="rect">
            <a:avLst/>
          </a:prstGeom>
          <a:solidFill>
            <a:srgbClr val="FFCC99"/>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9813" name="Rectangle 5"/>
          <p:cNvSpPr>
            <a:spLocks noChangeArrowheads="1"/>
          </p:cNvSpPr>
          <p:nvPr/>
        </p:nvSpPr>
        <p:spPr bwMode="auto">
          <a:xfrm>
            <a:off x="6293280" y="2695964"/>
            <a:ext cx="829440" cy="829527"/>
          </a:xfrm>
          <a:prstGeom prst="rect">
            <a:avLst/>
          </a:prstGeom>
          <a:solidFill>
            <a:srgbClr val="FFCC99"/>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9814" name="Rectangle 6"/>
          <p:cNvSpPr>
            <a:spLocks noChangeArrowheads="1"/>
          </p:cNvSpPr>
          <p:nvPr/>
        </p:nvSpPr>
        <p:spPr bwMode="auto">
          <a:xfrm>
            <a:off x="7122720" y="2695964"/>
            <a:ext cx="829440" cy="829527"/>
          </a:xfrm>
          <a:prstGeom prst="rect">
            <a:avLst/>
          </a:prstGeom>
          <a:solidFill>
            <a:srgbClr val="FFCC99"/>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9815" name="Rectangle 7"/>
          <p:cNvSpPr>
            <a:spLocks noChangeArrowheads="1"/>
          </p:cNvSpPr>
          <p:nvPr/>
        </p:nvSpPr>
        <p:spPr bwMode="auto">
          <a:xfrm>
            <a:off x="7952160" y="2695964"/>
            <a:ext cx="829440" cy="829527"/>
          </a:xfrm>
          <a:prstGeom prst="rect">
            <a:avLst/>
          </a:prstGeom>
          <a:solidFill>
            <a:srgbClr val="FFCC99"/>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9816" name="Text Box 8"/>
          <p:cNvSpPr txBox="1">
            <a:spLocks noChangeArrowheads="1"/>
          </p:cNvSpPr>
          <p:nvPr/>
        </p:nvSpPr>
        <p:spPr bwMode="auto">
          <a:xfrm>
            <a:off x="310512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12</a:t>
            </a:r>
          </a:p>
        </p:txBody>
      </p:sp>
      <p:sp>
        <p:nvSpPr>
          <p:cNvPr id="119817" name="Text Box 9"/>
          <p:cNvSpPr txBox="1">
            <a:spLocks noChangeArrowheads="1"/>
          </p:cNvSpPr>
          <p:nvPr/>
        </p:nvSpPr>
        <p:spPr bwMode="auto">
          <a:xfrm>
            <a:off x="473952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32</a:t>
            </a:r>
          </a:p>
        </p:txBody>
      </p:sp>
      <p:sp>
        <p:nvSpPr>
          <p:cNvPr id="119818" name="Text Box 10"/>
          <p:cNvSpPr txBox="1">
            <a:spLocks noChangeArrowheads="1"/>
          </p:cNvSpPr>
          <p:nvPr/>
        </p:nvSpPr>
        <p:spPr bwMode="auto">
          <a:xfrm>
            <a:off x="558768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55</a:t>
            </a:r>
          </a:p>
        </p:txBody>
      </p:sp>
      <p:sp>
        <p:nvSpPr>
          <p:cNvPr id="119819" name="Text Box 11"/>
          <p:cNvSpPr txBox="1">
            <a:spLocks noChangeArrowheads="1"/>
          </p:cNvSpPr>
          <p:nvPr/>
        </p:nvSpPr>
        <p:spPr bwMode="auto">
          <a:xfrm>
            <a:off x="640416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73</a:t>
            </a:r>
          </a:p>
        </p:txBody>
      </p:sp>
      <p:sp>
        <p:nvSpPr>
          <p:cNvPr id="119820" name="Text Box 12"/>
          <p:cNvSpPr txBox="1">
            <a:spLocks noChangeArrowheads="1"/>
          </p:cNvSpPr>
          <p:nvPr/>
        </p:nvSpPr>
        <p:spPr bwMode="auto">
          <a:xfrm>
            <a:off x="725376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74</a:t>
            </a:r>
          </a:p>
        </p:txBody>
      </p:sp>
      <p:sp>
        <p:nvSpPr>
          <p:cNvPr id="119821" name="Text Box 13"/>
          <p:cNvSpPr txBox="1">
            <a:spLocks noChangeArrowheads="1"/>
          </p:cNvSpPr>
          <p:nvPr/>
        </p:nvSpPr>
        <p:spPr bwMode="auto">
          <a:xfrm>
            <a:off x="8070240" y="2903345"/>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91</a:t>
            </a:r>
          </a:p>
        </p:txBody>
      </p:sp>
      <p:sp>
        <p:nvSpPr>
          <p:cNvPr id="119822" name="Rectangle 14"/>
          <p:cNvSpPr>
            <a:spLocks noChangeArrowheads="1"/>
          </p:cNvSpPr>
          <p:nvPr/>
        </p:nvSpPr>
        <p:spPr bwMode="auto">
          <a:xfrm>
            <a:off x="3804960" y="2695964"/>
            <a:ext cx="829440" cy="829527"/>
          </a:xfrm>
          <a:prstGeom prst="rect">
            <a:avLst/>
          </a:prstGeom>
          <a:solidFill>
            <a:srgbClr val="FFCC99"/>
          </a:solidFill>
          <a:ln w="9360">
            <a:solidFill>
              <a:srgbClr val="000000"/>
            </a:solidFill>
            <a:round/>
            <a:headEnd/>
            <a:tailEnd/>
          </a:ln>
          <a:effectLst/>
        </p:spPr>
        <p:txBody>
          <a:bodyPr wrap="none" lIns="82945" tIns="41473" rIns="82945" bIns="41473" anchor="ctr"/>
          <a:lstStyle/>
          <a:p>
            <a:endParaRPr lang="en-US">
              <a:solidFill>
                <a:prstClr val="black"/>
              </a:solidFill>
              <a:latin typeface="Georgia"/>
            </a:endParaRPr>
          </a:p>
        </p:txBody>
      </p:sp>
      <p:sp>
        <p:nvSpPr>
          <p:cNvPr id="119823" name="Text Box 15"/>
          <p:cNvSpPr txBox="1">
            <a:spLocks noChangeArrowheads="1"/>
          </p:cNvSpPr>
          <p:nvPr/>
        </p:nvSpPr>
        <p:spPr bwMode="auto">
          <a:xfrm>
            <a:off x="3885600" y="2911986"/>
            <a:ext cx="633600" cy="529976"/>
          </a:xfrm>
          <a:prstGeom prst="rect">
            <a:avLst/>
          </a:prstGeom>
          <a:noFill/>
          <a:ln w="9525">
            <a:noFill/>
            <a:round/>
            <a:headEnd/>
            <a:tailEnd/>
          </a:ln>
          <a:effectLst/>
        </p:spPr>
        <p:txBody>
          <a:bodyPr lIns="81639" tIns="40820" rIns="81639" bIns="40820"/>
          <a:lstStyle/>
          <a:p>
            <a:pPr>
              <a:lnSpc>
                <a:spcPct val="9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400" b="1" dirty="0">
                <a:solidFill>
                  <a:srgbClr val="000000"/>
                </a:solidFill>
                <a:latin typeface="Georgia"/>
                <a:ea typeface="DejaVu Sans" pitchFamily="16" charset="0"/>
                <a:cs typeface="DejaVu Sans" pitchFamily="16" charset="0"/>
              </a:rPr>
              <a:t>18</a:t>
            </a:r>
          </a:p>
        </p:txBody>
      </p:sp>
      <p:sp>
        <p:nvSpPr>
          <p:cNvPr id="119824" name="Text Box 16"/>
          <p:cNvSpPr txBox="1">
            <a:spLocks noChangeArrowheads="1"/>
          </p:cNvSpPr>
          <p:nvPr/>
        </p:nvSpPr>
        <p:spPr bwMode="auto">
          <a:xfrm>
            <a:off x="4012320" y="1036909"/>
            <a:ext cx="2695680" cy="322594"/>
          </a:xfrm>
          <a:prstGeom prst="rect">
            <a:avLst/>
          </a:prstGeom>
          <a:noFill/>
          <a:ln w="9525">
            <a:noFill/>
            <a:round/>
            <a:headEnd/>
            <a:tailEnd/>
          </a:ln>
          <a:effectLst/>
        </p:spPr>
        <p:txBody>
          <a:bodyPr wrap="none" lIns="82945" tIns="41473" rIns="82945" bIns="41473" anchor="ctr"/>
          <a:lstStyle/>
          <a:p>
            <a:endParaRPr lang="en-US">
              <a:solidFill>
                <a:prstClr val="black"/>
              </a:solidFill>
              <a:latin typeface="Georgia"/>
            </a:endParaRPr>
          </a:p>
        </p:txBody>
      </p:sp>
      <p:sp>
        <p:nvSpPr>
          <p:cNvPr id="2" name="Footer Placeholder 1">
            <a:extLst>
              <a:ext uri="{FF2B5EF4-FFF2-40B4-BE49-F238E27FC236}">
                <a16:creationId xmlns:a16="http://schemas.microsoft.com/office/drawing/2014/main" id="{1F906334-31D6-473A-8574-F9EF24321D16}"/>
              </a:ext>
            </a:extLst>
          </p:cNvPr>
          <p:cNvSpPr>
            <a:spLocks noGrp="1"/>
          </p:cNvSpPr>
          <p:nvPr>
            <p:ph type="ftr" sz="quarter" idx="11"/>
          </p:nvPr>
        </p:nvSpPr>
        <p:spPr/>
        <p:txBody>
          <a:bodyPr/>
          <a:lstStyle/>
          <a:p>
            <a:r>
              <a:rPr lang="en-IN"/>
              <a:t>Dr. Neepa Shah</a:t>
            </a:r>
          </a:p>
        </p:txBody>
      </p:sp>
      <p:sp>
        <p:nvSpPr>
          <p:cNvPr id="4" name="Slide Number Placeholder 3">
            <a:extLst>
              <a:ext uri="{FF2B5EF4-FFF2-40B4-BE49-F238E27FC236}">
                <a16:creationId xmlns:a16="http://schemas.microsoft.com/office/drawing/2014/main" id="{3E386633-81FB-4D7F-9FBC-3467833A6476}"/>
              </a:ext>
            </a:extLst>
          </p:cNvPr>
          <p:cNvSpPr>
            <a:spLocks noGrp="1"/>
          </p:cNvSpPr>
          <p:nvPr>
            <p:ph type="sldNum" sz="quarter" idx="12"/>
          </p:nvPr>
        </p:nvSpPr>
        <p:spPr/>
        <p:txBody>
          <a:bodyPr/>
          <a:lstStyle/>
          <a:p>
            <a:fld id="{1DE3944B-220D-4D9C-9C2A-B607A0FB2F6B}" type="slidenum">
              <a:rPr lang="en-IN" smtClean="0"/>
              <a:t>123</a:t>
            </a:fld>
            <a:endParaRPr lang="en-I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 Procedure</a:t>
            </a:r>
          </a:p>
        </p:txBody>
      </p:sp>
      <p:sp>
        <p:nvSpPr>
          <p:cNvPr id="3" name="Content Placeholder 2"/>
          <p:cNvSpPr>
            <a:spLocks noGrp="1"/>
          </p:cNvSpPr>
          <p:nvPr>
            <p:ph idx="1"/>
          </p:nvPr>
        </p:nvSpPr>
        <p:spPr/>
        <p:txBody>
          <a:bodyPr>
            <a:normAutofit/>
          </a:bodyPr>
          <a:lstStyle/>
          <a:p>
            <a:pPr marL="624078" indent="-514350">
              <a:buFont typeface="+mj-lt"/>
              <a:buAutoNum type="arabicPeriod"/>
            </a:pPr>
            <a:r>
              <a:rPr lang="en-US" sz="2400" dirty="0"/>
              <a:t>Do steps 2-3 for </a:t>
            </a:r>
            <a:r>
              <a:rPr lang="en-US" sz="2400" dirty="0" err="1"/>
              <a:t>i</a:t>
            </a:r>
            <a:r>
              <a:rPr lang="en-US" sz="2400" dirty="0"/>
              <a:t>= n-1 down to 1</a:t>
            </a:r>
          </a:p>
          <a:p>
            <a:pPr marL="624078" indent="-514350" algn="just">
              <a:buFont typeface="+mj-lt"/>
              <a:buAutoNum type="arabicPeriod"/>
            </a:pPr>
            <a:r>
              <a:rPr lang="en-US" sz="2400" dirty="0"/>
              <a:t>Locate the index m of the largest / smallest element among {s</a:t>
            </a:r>
            <a:r>
              <a:rPr lang="en-US" sz="2400" baseline="-25000" dirty="0"/>
              <a:t>0</a:t>
            </a:r>
            <a:r>
              <a:rPr lang="en-US" sz="2400" dirty="0"/>
              <a:t>…s</a:t>
            </a:r>
            <a:r>
              <a:rPr lang="en-US" sz="2400" baseline="-25000" dirty="0"/>
              <a:t>j</a:t>
            </a:r>
            <a:r>
              <a:rPr lang="en-US" sz="2400" dirty="0"/>
              <a:t>}</a:t>
            </a:r>
          </a:p>
          <a:p>
            <a:pPr marL="624078" indent="-514350">
              <a:buFont typeface="+mj-lt"/>
              <a:buAutoNum type="arabicPeriod"/>
            </a:pPr>
            <a:r>
              <a:rPr lang="en-US" sz="2400" dirty="0"/>
              <a:t>Swap s</a:t>
            </a:r>
            <a:r>
              <a:rPr lang="en-US" sz="2400" baseline="-25000" dirty="0"/>
              <a:t>i</a:t>
            </a:r>
            <a:r>
              <a:rPr lang="en-US" sz="2400" dirty="0"/>
              <a:t> and s</a:t>
            </a:r>
            <a:r>
              <a:rPr lang="en-US" sz="2400" baseline="-25000" dirty="0"/>
              <a:t>m</a:t>
            </a:r>
          </a:p>
        </p:txBody>
      </p:sp>
      <p:sp>
        <p:nvSpPr>
          <p:cNvPr id="6" name="Footer Placeholder 4">
            <a:extLst>
              <a:ext uri="{FF2B5EF4-FFF2-40B4-BE49-F238E27FC236}">
                <a16:creationId xmlns:a16="http://schemas.microsoft.com/office/drawing/2014/main" id="{E26AAB48-0746-E0AC-B93D-5FE35ADE5361}"/>
              </a:ext>
            </a:extLst>
          </p:cNvPr>
          <p:cNvSpPr>
            <a:spLocks noGrp="1"/>
          </p:cNvSpPr>
          <p:nvPr>
            <p:ph type="ftr" sz="quarter" idx="11"/>
          </p:nvPr>
        </p:nvSpPr>
        <p:spPr>
          <a:xfrm>
            <a:off x="581192" y="5951811"/>
            <a:ext cx="6917210" cy="365125"/>
          </a:xfrm>
        </p:spPr>
        <p:txBody>
          <a:bodyPr/>
          <a:lstStyle/>
          <a:p>
            <a:r>
              <a:rPr lang="en-US"/>
              <a:t>Dr. Neepa Shah</a:t>
            </a:r>
            <a:endParaRPr lang="en-US" dirty="0"/>
          </a:p>
        </p:txBody>
      </p:sp>
      <p:sp>
        <p:nvSpPr>
          <p:cNvPr id="7" name="Slide Number Placeholder 3">
            <a:extLst>
              <a:ext uri="{FF2B5EF4-FFF2-40B4-BE49-F238E27FC236}">
                <a16:creationId xmlns:a16="http://schemas.microsoft.com/office/drawing/2014/main" id="{C5FBC60A-E3A4-4B1E-C2B9-E6CF97316D24}"/>
              </a:ext>
            </a:extLst>
          </p:cNvPr>
          <p:cNvSpPr>
            <a:spLocks noGrp="1"/>
          </p:cNvSpPr>
          <p:nvPr>
            <p:ph type="sldNum" sz="quarter" idx="12"/>
          </p:nvPr>
        </p:nvSpPr>
        <p:spPr>
          <a:xfrm>
            <a:off x="10558300" y="5956137"/>
            <a:ext cx="1052508" cy="365125"/>
          </a:xfrm>
        </p:spPr>
        <p:txBody>
          <a:bodyPr/>
          <a:lstStyle/>
          <a:p>
            <a:fld id="{B6F15528-21DE-4FAA-801E-634DDDAF4B2B}" type="slidenum">
              <a:rPr lang="en-US" smtClean="0"/>
              <a:pPr/>
              <a:t>124</a:t>
            </a:fld>
            <a:endParaRPr 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 algorithm</a:t>
            </a:r>
            <a:endParaRPr lang="en-IN" dirty="0"/>
          </a:p>
        </p:txBody>
      </p:sp>
      <p:sp>
        <p:nvSpPr>
          <p:cNvPr id="3" name="Content Placeholder 2"/>
          <p:cNvSpPr>
            <a:spLocks noGrp="1"/>
          </p:cNvSpPr>
          <p:nvPr>
            <p:ph idx="1"/>
          </p:nvPr>
        </p:nvSpPr>
        <p:spPr/>
        <p:txBody>
          <a:bodyPr/>
          <a:lstStyle/>
          <a:p>
            <a:r>
              <a:rPr lang="en-US" dirty="0" err="1"/>
              <a:t>selectionSort</a:t>
            </a:r>
            <a:r>
              <a:rPr lang="en-US" dirty="0"/>
              <a:t>(array, size)</a:t>
            </a:r>
          </a:p>
          <a:p>
            <a:pPr marL="0" indent="0">
              <a:buNone/>
            </a:pPr>
            <a:r>
              <a:rPr lang="en-US" dirty="0"/>
              <a:t>  repeat (size - 1) times</a:t>
            </a:r>
          </a:p>
          <a:p>
            <a:pPr marL="0" indent="0">
              <a:buNone/>
            </a:pPr>
            <a:r>
              <a:rPr lang="en-US" dirty="0"/>
              <a:t>  set the first unsorted element as the minimum</a:t>
            </a:r>
          </a:p>
          <a:p>
            <a:pPr marL="0" indent="0">
              <a:buNone/>
            </a:pPr>
            <a:r>
              <a:rPr lang="en-US" dirty="0"/>
              <a:t>  for each of the unsorted elements</a:t>
            </a:r>
          </a:p>
          <a:p>
            <a:pPr marL="0" indent="0">
              <a:buNone/>
            </a:pPr>
            <a:r>
              <a:rPr lang="en-US" dirty="0"/>
              <a:t>    if element &lt; </a:t>
            </a:r>
            <a:r>
              <a:rPr lang="en-US" dirty="0" err="1"/>
              <a:t>currentMinimum</a:t>
            </a:r>
            <a:endParaRPr lang="en-US" dirty="0"/>
          </a:p>
          <a:p>
            <a:pPr marL="0" indent="0">
              <a:buNone/>
            </a:pPr>
            <a:r>
              <a:rPr lang="en-US" dirty="0"/>
              <a:t>      set element as new minimum</a:t>
            </a:r>
          </a:p>
          <a:p>
            <a:pPr marL="0" indent="0">
              <a:buNone/>
            </a:pPr>
            <a:r>
              <a:rPr lang="en-US" dirty="0"/>
              <a:t>  swap minimum with first unsorted position</a:t>
            </a:r>
          </a:p>
          <a:p>
            <a:pPr marL="0" indent="0">
              <a:buNone/>
            </a:pPr>
            <a:r>
              <a:rPr lang="en-US" dirty="0"/>
              <a:t>end </a:t>
            </a:r>
            <a:r>
              <a:rPr lang="en-US" dirty="0" err="1"/>
              <a:t>selectionSort</a:t>
            </a:r>
            <a:endParaRPr lang="en-IN" dirty="0"/>
          </a:p>
        </p:txBody>
      </p:sp>
      <p:sp>
        <p:nvSpPr>
          <p:cNvPr id="4" name="Footer Placeholder 3"/>
          <p:cNvSpPr>
            <a:spLocks noGrp="1"/>
          </p:cNvSpPr>
          <p:nvPr>
            <p:ph type="ftr" sz="quarter" idx="11"/>
          </p:nvPr>
        </p:nvSpPr>
        <p:spPr/>
        <p:txBody>
          <a:bodyPr/>
          <a:lstStyle/>
          <a:p>
            <a:r>
              <a:rPr lang="en-IN"/>
              <a:t>Dr. Neepa Shah</a:t>
            </a:r>
          </a:p>
        </p:txBody>
      </p:sp>
      <p:sp>
        <p:nvSpPr>
          <p:cNvPr id="5" name="Slide Number Placeholder 4"/>
          <p:cNvSpPr>
            <a:spLocks noGrp="1"/>
          </p:cNvSpPr>
          <p:nvPr>
            <p:ph type="sldNum" sz="quarter" idx="12"/>
          </p:nvPr>
        </p:nvSpPr>
        <p:spPr/>
        <p:txBody>
          <a:bodyPr/>
          <a:lstStyle/>
          <a:p>
            <a:fld id="{9F8B1569-332D-42CE-8401-CACEF6AD2DB0}" type="slidenum">
              <a:rPr lang="en-IN" smtClean="0"/>
              <a:t>125</a:t>
            </a:fld>
            <a:endParaRPr lang="en-IN"/>
          </a:p>
        </p:txBody>
      </p:sp>
    </p:spTree>
    <p:extLst>
      <p:ext uri="{BB962C8B-B14F-4D97-AF65-F5344CB8AC3E}">
        <p14:creationId xmlns:p14="http://schemas.microsoft.com/office/powerpoint/2010/main" val="147720242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 Algorithm</a:t>
            </a:r>
          </a:p>
        </p:txBody>
      </p:sp>
      <p:sp>
        <p:nvSpPr>
          <p:cNvPr id="3" name="Content Placeholder 2"/>
          <p:cNvSpPr>
            <a:spLocks noGrp="1"/>
          </p:cNvSpPr>
          <p:nvPr>
            <p:ph idx="1"/>
          </p:nvPr>
        </p:nvSpPr>
        <p:spPr>
          <a:xfrm>
            <a:off x="1596884" y="1913210"/>
            <a:ext cx="9872871" cy="4127105"/>
          </a:xfrm>
        </p:spPr>
        <p:txBody>
          <a:bodyPr vert="horz" lIns="91440" tIns="45720" rIns="91440" bIns="45720" rtlCol="0" anchor="ctr">
            <a:noAutofit/>
          </a:bodyPr>
          <a:lstStyle/>
          <a:p>
            <a:pPr marL="109728" indent="0">
              <a:spcBef>
                <a:spcPts val="0"/>
              </a:spcBef>
              <a:spcAft>
                <a:spcPts val="0"/>
              </a:spcAft>
              <a:buNone/>
            </a:pPr>
            <a:r>
              <a:rPr lang="en-US" dirty="0"/>
              <a:t>void sort(int a[])</a:t>
            </a:r>
          </a:p>
          <a:p>
            <a:pPr marL="109728" indent="0">
              <a:spcBef>
                <a:spcPts val="0"/>
              </a:spcBef>
              <a:spcAft>
                <a:spcPts val="0"/>
              </a:spcAft>
              <a:buNone/>
            </a:pPr>
            <a:r>
              <a:rPr lang="en-US" dirty="0"/>
              <a:t>  {</a:t>
            </a:r>
          </a:p>
          <a:p>
            <a:pPr marL="109728" indent="0">
              <a:spcBef>
                <a:spcPts val="0"/>
              </a:spcBef>
              <a:spcAft>
                <a:spcPts val="0"/>
              </a:spcAft>
              <a:buNone/>
            </a:pPr>
            <a:r>
              <a:rPr lang="en-US" dirty="0"/>
              <a:t>	 for(</a:t>
            </a:r>
            <a:r>
              <a:rPr lang="en-US" dirty="0" err="1"/>
              <a:t>i</a:t>
            </a:r>
            <a:r>
              <a:rPr lang="en-US" dirty="0"/>
              <a:t> = SIZE-1; </a:t>
            </a:r>
            <a:r>
              <a:rPr lang="en-US" dirty="0" err="1"/>
              <a:t>i</a:t>
            </a:r>
            <a:r>
              <a:rPr lang="en-US" dirty="0"/>
              <a:t> &gt; 0 ; </a:t>
            </a:r>
            <a:r>
              <a:rPr lang="en-US" dirty="0" err="1"/>
              <a:t>i</a:t>
            </a:r>
            <a:r>
              <a:rPr lang="en-US" dirty="0"/>
              <a:t>--)</a:t>
            </a:r>
          </a:p>
          <a:p>
            <a:pPr marL="109728" indent="0">
              <a:spcBef>
                <a:spcPts val="0"/>
              </a:spcBef>
              <a:spcAft>
                <a:spcPts val="0"/>
              </a:spcAft>
              <a:buNone/>
            </a:pPr>
            <a:r>
              <a:rPr lang="en-US" dirty="0"/>
              <a:t>	  {</a:t>
            </a:r>
          </a:p>
          <a:p>
            <a:pPr marL="109728" indent="0">
              <a:spcBef>
                <a:spcPts val="0"/>
              </a:spcBef>
              <a:spcAft>
                <a:spcPts val="0"/>
              </a:spcAft>
              <a:buNone/>
            </a:pPr>
            <a:r>
              <a:rPr lang="en-US" dirty="0"/>
              <a:t>		 m = 0;</a:t>
            </a:r>
          </a:p>
          <a:p>
            <a:pPr marL="109728" indent="0">
              <a:spcBef>
                <a:spcPts val="0"/>
              </a:spcBef>
              <a:spcAft>
                <a:spcPts val="0"/>
              </a:spcAft>
              <a:buNone/>
            </a:pPr>
            <a:r>
              <a:rPr lang="en-US" dirty="0"/>
              <a:t>		 for(j = 1; j &lt;= </a:t>
            </a:r>
            <a:r>
              <a:rPr lang="en-US" dirty="0" err="1"/>
              <a:t>i</a:t>
            </a:r>
            <a:r>
              <a:rPr lang="en-US" dirty="0"/>
              <a:t>; j++)</a:t>
            </a:r>
          </a:p>
          <a:p>
            <a:pPr marL="109728" indent="0">
              <a:spcBef>
                <a:spcPts val="0"/>
              </a:spcBef>
              <a:spcAft>
                <a:spcPts val="0"/>
              </a:spcAft>
              <a:buNone/>
            </a:pPr>
            <a:r>
              <a:rPr lang="en-US" dirty="0"/>
              <a:t>		  {</a:t>
            </a:r>
          </a:p>
          <a:p>
            <a:pPr marL="109728" indent="0">
              <a:spcBef>
                <a:spcPts val="0"/>
              </a:spcBef>
              <a:spcAft>
                <a:spcPts val="0"/>
              </a:spcAft>
              <a:buNone/>
            </a:pPr>
            <a:r>
              <a:rPr lang="en-US" dirty="0"/>
              <a:t>			  if(a[j] &gt; a[m])</a:t>
            </a:r>
          </a:p>
          <a:p>
            <a:pPr marL="109728" indent="0">
              <a:spcBef>
                <a:spcPts val="0"/>
              </a:spcBef>
              <a:spcAft>
                <a:spcPts val="0"/>
              </a:spcAft>
              <a:buNone/>
            </a:pPr>
            <a:r>
              <a:rPr lang="en-US" dirty="0"/>
              <a:t>			  	m = j;</a:t>
            </a:r>
          </a:p>
          <a:p>
            <a:pPr marL="109728" indent="0">
              <a:spcBef>
                <a:spcPts val="0"/>
              </a:spcBef>
              <a:spcAft>
                <a:spcPts val="0"/>
              </a:spcAft>
              <a:buNone/>
            </a:pPr>
            <a:r>
              <a:rPr lang="en-US" dirty="0"/>
              <a:t>  		 }</a:t>
            </a:r>
          </a:p>
          <a:p>
            <a:pPr marL="109728" indent="0">
              <a:spcBef>
                <a:spcPts val="0"/>
              </a:spcBef>
              <a:spcAft>
                <a:spcPts val="0"/>
              </a:spcAft>
              <a:buNone/>
            </a:pPr>
            <a:r>
              <a:rPr lang="en-US" dirty="0"/>
              <a:t>  		swap(a, </a:t>
            </a:r>
            <a:r>
              <a:rPr lang="en-US" dirty="0" err="1"/>
              <a:t>i</a:t>
            </a:r>
            <a:r>
              <a:rPr lang="en-US" dirty="0"/>
              <a:t>, m);</a:t>
            </a:r>
          </a:p>
          <a:p>
            <a:pPr marL="109728" indent="0">
              <a:spcBef>
                <a:spcPts val="0"/>
              </a:spcBef>
              <a:spcAft>
                <a:spcPts val="0"/>
              </a:spcAft>
              <a:buNone/>
            </a:pPr>
            <a:r>
              <a:rPr lang="en-US" dirty="0"/>
              <a:t>	   }</a:t>
            </a:r>
          </a:p>
          <a:p>
            <a:pPr marL="109728" indent="0">
              <a:spcBef>
                <a:spcPts val="0"/>
              </a:spcBef>
              <a:spcAft>
                <a:spcPts val="0"/>
              </a:spcAft>
              <a:buNone/>
            </a:pPr>
            <a:r>
              <a:rPr lang="en-US" dirty="0"/>
              <a:t>  }</a:t>
            </a:r>
          </a:p>
        </p:txBody>
      </p:sp>
      <p:sp>
        <p:nvSpPr>
          <p:cNvPr id="6" name="Footer Placeholder 4">
            <a:extLst>
              <a:ext uri="{FF2B5EF4-FFF2-40B4-BE49-F238E27FC236}">
                <a16:creationId xmlns:a16="http://schemas.microsoft.com/office/drawing/2014/main" id="{327F6AFF-861C-63D4-05D3-5B5B8D722FAD}"/>
              </a:ext>
            </a:extLst>
          </p:cNvPr>
          <p:cNvSpPr>
            <a:spLocks noGrp="1"/>
          </p:cNvSpPr>
          <p:nvPr>
            <p:ph type="ftr" sz="quarter" idx="11"/>
          </p:nvPr>
        </p:nvSpPr>
        <p:spPr>
          <a:xfrm>
            <a:off x="581192" y="5951811"/>
            <a:ext cx="6917210" cy="365125"/>
          </a:xfrm>
        </p:spPr>
        <p:txBody>
          <a:bodyPr/>
          <a:lstStyle/>
          <a:p>
            <a:r>
              <a:rPr lang="en-US"/>
              <a:t>Dr. Neepa Shah</a:t>
            </a:r>
            <a:endParaRPr lang="en-US" dirty="0"/>
          </a:p>
        </p:txBody>
      </p:sp>
      <p:sp>
        <p:nvSpPr>
          <p:cNvPr id="7" name="Slide Number Placeholder 3">
            <a:extLst>
              <a:ext uri="{FF2B5EF4-FFF2-40B4-BE49-F238E27FC236}">
                <a16:creationId xmlns:a16="http://schemas.microsoft.com/office/drawing/2014/main" id="{3BC456B6-21B1-202F-FBBE-C0497E850AF8}"/>
              </a:ext>
            </a:extLst>
          </p:cNvPr>
          <p:cNvSpPr>
            <a:spLocks noGrp="1"/>
          </p:cNvSpPr>
          <p:nvPr>
            <p:ph type="sldNum" sz="quarter" idx="12"/>
          </p:nvPr>
        </p:nvSpPr>
        <p:spPr>
          <a:xfrm>
            <a:off x="10558300" y="5956137"/>
            <a:ext cx="1052508" cy="365125"/>
          </a:xfrm>
        </p:spPr>
        <p:txBody>
          <a:bodyPr/>
          <a:lstStyle/>
          <a:p>
            <a:fld id="{B6F15528-21DE-4FAA-801E-634DDDAF4B2B}" type="slidenum">
              <a:rPr lang="en-US" smtClean="0"/>
              <a:pPr/>
              <a:t>126</a:t>
            </a:fld>
            <a:endParaRPr 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0130" name="Rectangle 2"/>
          <p:cNvSpPr>
            <a:spLocks noGrp="1" noChangeArrowheads="1"/>
          </p:cNvSpPr>
          <p:nvPr>
            <p:ph type="title"/>
          </p:nvPr>
        </p:nvSpPr>
        <p:spPr/>
        <p:txBody>
          <a:bodyPr/>
          <a:lstStyle/>
          <a:p>
            <a:r>
              <a:rPr lang="en-US"/>
              <a:t>Insertion sort</a:t>
            </a:r>
          </a:p>
        </p:txBody>
      </p:sp>
      <p:sp>
        <p:nvSpPr>
          <p:cNvPr id="2480131" name="Rectangle 3"/>
          <p:cNvSpPr>
            <a:spLocks noGrp="1" noChangeArrowheads="1"/>
          </p:cNvSpPr>
          <p:nvPr>
            <p:ph idx="1"/>
          </p:nvPr>
        </p:nvSpPr>
        <p:spPr/>
        <p:txBody>
          <a:bodyPr>
            <a:normAutofit/>
          </a:bodyPr>
          <a:lstStyle/>
          <a:p>
            <a:pPr algn="just">
              <a:lnSpc>
                <a:spcPct val="160000"/>
              </a:lnSpc>
            </a:pPr>
            <a:r>
              <a:rPr lang="en-US" sz="2200" dirty="0"/>
              <a:t>Insertion sort keeps making the left side of the array sorted until the whole array is sorted. It sorts the values seen so far and repeatedly inserts unseen values in the array into the left sorted array. </a:t>
            </a:r>
          </a:p>
          <a:p>
            <a:pPr algn="just">
              <a:lnSpc>
                <a:spcPct val="160000"/>
              </a:lnSpc>
            </a:pPr>
            <a:r>
              <a:rPr lang="en-US" sz="2200" dirty="0"/>
              <a:t>The insertion sort algorithm is the sort unknowingly used by most card players </a:t>
            </a:r>
          </a:p>
        </p:txBody>
      </p:sp>
      <p:sp>
        <p:nvSpPr>
          <p:cNvPr id="5" name="Footer Placeholder 4"/>
          <p:cNvSpPr>
            <a:spLocks noGrp="1"/>
          </p:cNvSpPr>
          <p:nvPr>
            <p:ph type="ftr" sz="quarter" idx="11"/>
          </p:nvPr>
        </p:nvSpPr>
        <p:spPr/>
        <p:txBody>
          <a:bodyPr/>
          <a:lstStyle/>
          <a:p>
            <a:r>
              <a:rPr lang="en-US"/>
              <a:t>Dr. Neepa Shah</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127</a:t>
            </a:fld>
            <a:endParaRPr lang="en-US"/>
          </a:p>
        </p:txBody>
      </p:sp>
    </p:spTree>
    <p:extLst>
      <p:ext uri="{BB962C8B-B14F-4D97-AF65-F5344CB8AC3E}">
        <p14:creationId xmlns:p14="http://schemas.microsoft.com/office/powerpoint/2010/main" val="2865365283"/>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a:t>Insertion Sort contd.</a:t>
            </a:r>
          </a:p>
        </p:txBody>
      </p:sp>
      <p:sp>
        <p:nvSpPr>
          <p:cNvPr id="51203" name="Rectangle 3"/>
          <p:cNvSpPr>
            <a:spLocks noGrp="1" noChangeArrowheads="1"/>
          </p:cNvSpPr>
          <p:nvPr>
            <p:ph type="body" idx="1"/>
          </p:nvPr>
        </p:nvSpPr>
        <p:spPr>
          <a:xfrm>
            <a:off x="1173480" y="1688688"/>
            <a:ext cx="9594047" cy="2620962"/>
          </a:xfrm>
        </p:spPr>
        <p:txBody>
          <a:bodyPr>
            <a:normAutofit/>
          </a:bodyPr>
          <a:lstStyle/>
          <a:p>
            <a:r>
              <a:rPr lang="en-US" sz="2400" dirty="0"/>
              <a:t>while some elements unsorted:</a:t>
            </a:r>
          </a:p>
          <a:p>
            <a:pPr lvl="1" algn="just"/>
            <a:r>
              <a:rPr lang="en-US" sz="2000" dirty="0">
                <a:solidFill>
                  <a:schemeClr val="tx1"/>
                </a:solidFill>
              </a:rPr>
              <a:t>Using linear search, find the location in the sorted portion where the 1</a:t>
            </a:r>
            <a:r>
              <a:rPr lang="en-US" sz="2000" baseline="30000" dirty="0">
                <a:solidFill>
                  <a:schemeClr val="tx1"/>
                </a:solidFill>
              </a:rPr>
              <a:t>st</a:t>
            </a:r>
            <a:r>
              <a:rPr lang="en-US" sz="2000" dirty="0">
                <a:solidFill>
                  <a:schemeClr val="tx1"/>
                </a:solidFill>
              </a:rPr>
              <a:t> element of the unsorted portion should be inserted </a:t>
            </a:r>
          </a:p>
          <a:p>
            <a:pPr lvl="1" algn="just"/>
            <a:r>
              <a:rPr lang="en-US" sz="2000" dirty="0">
                <a:solidFill>
                  <a:schemeClr val="tx1"/>
                </a:solidFill>
              </a:rPr>
              <a:t>Move all the elements after the insertion location up one position to make space for the new element</a:t>
            </a:r>
          </a:p>
        </p:txBody>
      </p:sp>
      <p:sp>
        <p:nvSpPr>
          <p:cNvPr id="51204" name="Text Box 4"/>
          <p:cNvSpPr txBox="1">
            <a:spLocks noChangeArrowheads="1"/>
          </p:cNvSpPr>
          <p:nvPr/>
        </p:nvSpPr>
        <p:spPr bwMode="auto">
          <a:xfrm>
            <a:off x="5087939" y="4652964"/>
            <a:ext cx="433387" cy="376237"/>
          </a:xfrm>
          <a:prstGeom prst="rect">
            <a:avLst/>
          </a:prstGeom>
          <a:solidFill>
            <a:srgbClr val="FF6600"/>
          </a:solidFill>
          <a:ln w="9525">
            <a:solidFill>
              <a:schemeClr val="tx1"/>
            </a:solidFill>
            <a:miter lim="800000"/>
            <a:headEnd/>
            <a:tailEnd/>
          </a:ln>
          <a:effectLst/>
        </p:spPr>
        <p:txBody>
          <a:bodyPr lIns="45720" rIns="45720">
            <a:spAutoFit/>
          </a:bodyPr>
          <a:lstStyle/>
          <a:p>
            <a:pPr algn="ctr" eaLnBrk="0" hangingPunct="0">
              <a:spcBef>
                <a:spcPct val="50000"/>
              </a:spcBef>
            </a:pPr>
            <a:r>
              <a:rPr lang="en-US" b="1">
                <a:latin typeface="Courier New" pitchFamily="49" charset="0"/>
              </a:rPr>
              <a:t>13</a:t>
            </a:r>
          </a:p>
        </p:txBody>
      </p:sp>
      <p:sp>
        <p:nvSpPr>
          <p:cNvPr id="51205" name="Text Box 5"/>
          <p:cNvSpPr txBox="1">
            <a:spLocks noChangeArrowheads="1"/>
          </p:cNvSpPr>
          <p:nvPr/>
        </p:nvSpPr>
        <p:spPr bwMode="auto">
          <a:xfrm>
            <a:off x="6383339" y="4652964"/>
            <a:ext cx="433387" cy="376237"/>
          </a:xfrm>
          <a:prstGeom prst="rect">
            <a:avLst/>
          </a:prstGeom>
          <a:solidFill>
            <a:srgbClr val="FF6600"/>
          </a:solidFill>
          <a:ln w="9525">
            <a:solidFill>
              <a:schemeClr val="tx1"/>
            </a:solidFill>
            <a:miter lim="800000"/>
            <a:headEnd/>
            <a:tailEnd/>
          </a:ln>
          <a:effectLst/>
        </p:spPr>
        <p:txBody>
          <a:bodyPr lIns="45720" rIns="45720">
            <a:spAutoFit/>
          </a:bodyPr>
          <a:lstStyle/>
          <a:p>
            <a:pPr algn="ctr" eaLnBrk="0" hangingPunct="0">
              <a:spcBef>
                <a:spcPct val="50000"/>
              </a:spcBef>
            </a:pPr>
            <a:r>
              <a:rPr lang="en-US" b="1">
                <a:latin typeface="Courier New" pitchFamily="49" charset="0"/>
              </a:rPr>
              <a:t>21</a:t>
            </a:r>
          </a:p>
        </p:txBody>
      </p:sp>
      <p:sp>
        <p:nvSpPr>
          <p:cNvPr id="51206" name="Text Box 6"/>
          <p:cNvSpPr txBox="1">
            <a:spLocks noChangeArrowheads="1"/>
          </p:cNvSpPr>
          <p:nvPr/>
        </p:nvSpPr>
        <p:spPr bwMode="auto">
          <a:xfrm>
            <a:off x="3790950" y="4652964"/>
            <a:ext cx="433388" cy="376237"/>
          </a:xfrm>
          <a:prstGeom prst="rect">
            <a:avLst/>
          </a:prstGeom>
          <a:solidFill>
            <a:srgbClr val="FF6600"/>
          </a:solidFill>
          <a:ln w="9525">
            <a:solidFill>
              <a:schemeClr val="tx1"/>
            </a:solidFill>
            <a:miter lim="800000"/>
            <a:headEnd/>
            <a:tailEnd/>
          </a:ln>
          <a:effectLst/>
        </p:spPr>
        <p:txBody>
          <a:bodyPr lIns="45720" rIns="45720">
            <a:spAutoFit/>
          </a:bodyPr>
          <a:lstStyle/>
          <a:p>
            <a:pPr algn="ctr" eaLnBrk="0" hangingPunct="0">
              <a:spcBef>
                <a:spcPct val="50000"/>
              </a:spcBef>
            </a:pPr>
            <a:r>
              <a:rPr lang="en-US" b="1">
                <a:latin typeface="Courier New" pitchFamily="49" charset="0"/>
              </a:rPr>
              <a:t>45</a:t>
            </a:r>
          </a:p>
        </p:txBody>
      </p:sp>
      <p:sp>
        <p:nvSpPr>
          <p:cNvPr id="51207" name="Text Box 7"/>
          <p:cNvSpPr txBox="1">
            <a:spLocks noChangeArrowheads="1"/>
          </p:cNvSpPr>
          <p:nvPr/>
        </p:nvSpPr>
        <p:spPr bwMode="auto">
          <a:xfrm>
            <a:off x="4222750" y="4652964"/>
            <a:ext cx="433388" cy="376237"/>
          </a:xfrm>
          <a:prstGeom prst="rect">
            <a:avLst/>
          </a:prstGeom>
          <a:solidFill>
            <a:srgbClr val="FF6600"/>
          </a:solidFill>
          <a:ln w="9525">
            <a:solidFill>
              <a:schemeClr val="tx1"/>
            </a:solidFill>
            <a:miter lim="800000"/>
            <a:headEnd/>
            <a:tailEnd/>
          </a:ln>
          <a:effectLst/>
        </p:spPr>
        <p:txBody>
          <a:bodyPr lIns="45720" rIns="45720">
            <a:spAutoFit/>
          </a:bodyPr>
          <a:lstStyle/>
          <a:p>
            <a:pPr algn="ctr" eaLnBrk="0" hangingPunct="0">
              <a:spcBef>
                <a:spcPct val="50000"/>
              </a:spcBef>
            </a:pPr>
            <a:r>
              <a:rPr lang="en-US" b="1">
                <a:latin typeface="Courier New" pitchFamily="49" charset="0"/>
              </a:rPr>
              <a:t>79</a:t>
            </a:r>
          </a:p>
        </p:txBody>
      </p:sp>
      <p:sp>
        <p:nvSpPr>
          <p:cNvPr id="51208" name="Text Box 8"/>
          <p:cNvSpPr txBox="1">
            <a:spLocks noChangeArrowheads="1"/>
          </p:cNvSpPr>
          <p:nvPr/>
        </p:nvSpPr>
        <p:spPr bwMode="auto">
          <a:xfrm>
            <a:off x="4654550" y="4652964"/>
            <a:ext cx="433388" cy="376237"/>
          </a:xfrm>
          <a:prstGeom prst="rect">
            <a:avLst/>
          </a:prstGeom>
          <a:solidFill>
            <a:srgbClr val="FF6600"/>
          </a:solidFill>
          <a:ln w="9525">
            <a:solidFill>
              <a:schemeClr val="tx1"/>
            </a:solidFill>
            <a:miter lim="800000"/>
            <a:headEnd/>
            <a:tailEnd/>
          </a:ln>
          <a:effectLst/>
        </p:spPr>
        <p:txBody>
          <a:bodyPr lIns="45720" rIns="45720">
            <a:spAutoFit/>
          </a:bodyPr>
          <a:lstStyle/>
          <a:p>
            <a:pPr algn="ctr" eaLnBrk="0" hangingPunct="0">
              <a:spcBef>
                <a:spcPct val="50000"/>
              </a:spcBef>
            </a:pPr>
            <a:r>
              <a:rPr lang="en-US" b="1">
                <a:latin typeface="Courier New" pitchFamily="49" charset="0"/>
              </a:rPr>
              <a:t>47</a:t>
            </a:r>
          </a:p>
        </p:txBody>
      </p:sp>
      <p:sp>
        <p:nvSpPr>
          <p:cNvPr id="51209" name="Text Box 9"/>
          <p:cNvSpPr txBox="1">
            <a:spLocks noChangeArrowheads="1"/>
          </p:cNvSpPr>
          <p:nvPr/>
        </p:nvSpPr>
        <p:spPr bwMode="auto">
          <a:xfrm>
            <a:off x="7246939" y="4652964"/>
            <a:ext cx="433387" cy="376237"/>
          </a:xfrm>
          <a:prstGeom prst="rect">
            <a:avLst/>
          </a:prstGeom>
          <a:solidFill>
            <a:srgbClr val="FF6600"/>
          </a:solidFill>
          <a:ln w="9525">
            <a:solidFill>
              <a:schemeClr val="tx1"/>
            </a:solidFill>
            <a:miter lim="800000"/>
            <a:headEnd/>
            <a:tailEnd/>
          </a:ln>
          <a:effectLst/>
        </p:spPr>
        <p:txBody>
          <a:bodyPr lIns="45720" rIns="45720">
            <a:spAutoFit/>
          </a:bodyPr>
          <a:lstStyle/>
          <a:p>
            <a:pPr algn="ctr" eaLnBrk="0" hangingPunct="0">
              <a:spcBef>
                <a:spcPct val="50000"/>
              </a:spcBef>
            </a:pPr>
            <a:r>
              <a:rPr lang="en-US" b="1">
                <a:latin typeface="Courier New" pitchFamily="49" charset="0"/>
              </a:rPr>
              <a:t>22</a:t>
            </a:r>
          </a:p>
        </p:txBody>
      </p:sp>
      <p:sp>
        <p:nvSpPr>
          <p:cNvPr id="51210" name="Text Box 10"/>
          <p:cNvSpPr txBox="1">
            <a:spLocks noChangeArrowheads="1"/>
          </p:cNvSpPr>
          <p:nvPr/>
        </p:nvSpPr>
        <p:spPr bwMode="auto">
          <a:xfrm>
            <a:off x="2495550" y="4652964"/>
            <a:ext cx="433388" cy="376237"/>
          </a:xfrm>
          <a:prstGeom prst="rect">
            <a:avLst/>
          </a:prstGeom>
          <a:solidFill>
            <a:srgbClr val="00FF00"/>
          </a:solidFill>
          <a:ln w="9525">
            <a:solidFill>
              <a:schemeClr val="tx1"/>
            </a:solidFill>
            <a:miter lim="800000"/>
            <a:headEnd/>
            <a:tailEnd/>
          </a:ln>
          <a:effectLst/>
        </p:spPr>
        <p:txBody>
          <a:bodyPr lIns="45720" rIns="45720">
            <a:spAutoFit/>
          </a:bodyPr>
          <a:lstStyle/>
          <a:p>
            <a:pPr algn="ctr" eaLnBrk="0" hangingPunct="0">
              <a:spcBef>
                <a:spcPct val="50000"/>
              </a:spcBef>
            </a:pPr>
            <a:r>
              <a:rPr lang="en-US" b="1">
                <a:latin typeface="Courier New" pitchFamily="49" charset="0"/>
              </a:rPr>
              <a:t>38</a:t>
            </a:r>
          </a:p>
        </p:txBody>
      </p:sp>
      <p:sp>
        <p:nvSpPr>
          <p:cNvPr id="51211" name="Text Box 11"/>
          <p:cNvSpPr txBox="1">
            <a:spLocks noChangeArrowheads="1"/>
          </p:cNvSpPr>
          <p:nvPr/>
        </p:nvSpPr>
        <p:spPr bwMode="auto">
          <a:xfrm>
            <a:off x="5518150" y="4652964"/>
            <a:ext cx="433388" cy="376237"/>
          </a:xfrm>
          <a:prstGeom prst="rect">
            <a:avLst/>
          </a:prstGeom>
          <a:solidFill>
            <a:srgbClr val="FF6600"/>
          </a:solidFill>
          <a:ln w="9525">
            <a:solidFill>
              <a:schemeClr val="tx1"/>
            </a:solidFill>
            <a:miter lim="800000"/>
            <a:headEnd/>
            <a:tailEnd/>
          </a:ln>
          <a:effectLst/>
        </p:spPr>
        <p:txBody>
          <a:bodyPr lIns="45720" rIns="45720">
            <a:spAutoFit/>
          </a:bodyPr>
          <a:lstStyle/>
          <a:p>
            <a:pPr algn="ctr" eaLnBrk="0" hangingPunct="0">
              <a:spcBef>
                <a:spcPct val="50000"/>
              </a:spcBef>
            </a:pPr>
            <a:r>
              <a:rPr lang="en-US" b="1">
                <a:latin typeface="Courier New" pitchFamily="49" charset="0"/>
              </a:rPr>
              <a:t>74</a:t>
            </a:r>
          </a:p>
        </p:txBody>
      </p:sp>
      <p:sp>
        <p:nvSpPr>
          <p:cNvPr id="51212" name="Text Box 12"/>
          <p:cNvSpPr txBox="1">
            <a:spLocks noChangeArrowheads="1"/>
          </p:cNvSpPr>
          <p:nvPr/>
        </p:nvSpPr>
        <p:spPr bwMode="auto">
          <a:xfrm>
            <a:off x="5951539" y="4652964"/>
            <a:ext cx="433387" cy="376237"/>
          </a:xfrm>
          <a:prstGeom prst="rect">
            <a:avLst/>
          </a:prstGeom>
          <a:solidFill>
            <a:srgbClr val="FF6600"/>
          </a:solidFill>
          <a:ln w="9525">
            <a:solidFill>
              <a:schemeClr val="tx1"/>
            </a:solidFill>
            <a:miter lim="800000"/>
            <a:headEnd/>
            <a:tailEnd/>
          </a:ln>
          <a:effectLst/>
        </p:spPr>
        <p:txBody>
          <a:bodyPr lIns="45720" rIns="45720">
            <a:spAutoFit/>
          </a:bodyPr>
          <a:lstStyle/>
          <a:p>
            <a:pPr algn="ctr" eaLnBrk="0" hangingPunct="0">
              <a:spcBef>
                <a:spcPct val="50000"/>
              </a:spcBef>
            </a:pPr>
            <a:r>
              <a:rPr lang="en-US" b="1">
                <a:latin typeface="Courier New" pitchFamily="49" charset="0"/>
              </a:rPr>
              <a:t>36</a:t>
            </a:r>
          </a:p>
        </p:txBody>
      </p:sp>
      <p:sp>
        <p:nvSpPr>
          <p:cNvPr id="51213" name="Text Box 13"/>
          <p:cNvSpPr txBox="1">
            <a:spLocks noChangeArrowheads="1"/>
          </p:cNvSpPr>
          <p:nvPr/>
        </p:nvSpPr>
        <p:spPr bwMode="auto">
          <a:xfrm>
            <a:off x="3359150" y="4652964"/>
            <a:ext cx="433388" cy="376237"/>
          </a:xfrm>
          <a:prstGeom prst="rect">
            <a:avLst/>
          </a:prstGeom>
          <a:solidFill>
            <a:srgbClr val="00FF00"/>
          </a:solidFill>
          <a:ln w="9525">
            <a:solidFill>
              <a:schemeClr val="tx1"/>
            </a:solidFill>
            <a:miter lim="800000"/>
            <a:headEnd/>
            <a:tailEnd/>
          </a:ln>
          <a:effectLst/>
        </p:spPr>
        <p:txBody>
          <a:bodyPr lIns="45720" rIns="45720">
            <a:spAutoFit/>
          </a:bodyPr>
          <a:lstStyle/>
          <a:p>
            <a:pPr algn="ctr" eaLnBrk="0" hangingPunct="0">
              <a:spcBef>
                <a:spcPct val="50000"/>
              </a:spcBef>
            </a:pPr>
            <a:r>
              <a:rPr lang="en-US" b="1">
                <a:latin typeface="Courier New" pitchFamily="49" charset="0"/>
              </a:rPr>
              <a:t>66</a:t>
            </a:r>
          </a:p>
        </p:txBody>
      </p:sp>
      <p:sp>
        <p:nvSpPr>
          <p:cNvPr id="51214" name="Text Box 14"/>
          <p:cNvSpPr txBox="1">
            <a:spLocks noChangeArrowheads="1"/>
          </p:cNvSpPr>
          <p:nvPr/>
        </p:nvSpPr>
        <p:spPr bwMode="auto">
          <a:xfrm>
            <a:off x="6815139" y="4652964"/>
            <a:ext cx="433387" cy="376237"/>
          </a:xfrm>
          <a:prstGeom prst="rect">
            <a:avLst/>
          </a:prstGeom>
          <a:solidFill>
            <a:srgbClr val="FF6600"/>
          </a:solidFill>
          <a:ln w="9525">
            <a:solidFill>
              <a:schemeClr val="tx1"/>
            </a:solidFill>
            <a:miter lim="800000"/>
            <a:headEnd/>
            <a:tailEnd/>
          </a:ln>
          <a:effectLst/>
        </p:spPr>
        <p:txBody>
          <a:bodyPr lIns="45720" rIns="45720">
            <a:spAutoFit/>
          </a:bodyPr>
          <a:lstStyle/>
          <a:p>
            <a:pPr algn="ctr" eaLnBrk="0" hangingPunct="0">
              <a:spcBef>
                <a:spcPct val="50000"/>
              </a:spcBef>
            </a:pPr>
            <a:r>
              <a:rPr lang="en-US" b="1">
                <a:latin typeface="Courier New" pitchFamily="49" charset="0"/>
              </a:rPr>
              <a:t>94</a:t>
            </a:r>
          </a:p>
        </p:txBody>
      </p:sp>
      <p:sp>
        <p:nvSpPr>
          <p:cNvPr id="51215" name="Text Box 15"/>
          <p:cNvSpPr txBox="1">
            <a:spLocks noChangeArrowheads="1"/>
          </p:cNvSpPr>
          <p:nvPr/>
        </p:nvSpPr>
        <p:spPr bwMode="auto">
          <a:xfrm>
            <a:off x="8543925" y="4652964"/>
            <a:ext cx="433388" cy="376237"/>
          </a:xfrm>
          <a:prstGeom prst="rect">
            <a:avLst/>
          </a:prstGeom>
          <a:solidFill>
            <a:srgbClr val="FF6600"/>
          </a:solidFill>
          <a:ln w="9525">
            <a:solidFill>
              <a:schemeClr val="tx1"/>
            </a:solidFill>
            <a:miter lim="800000"/>
            <a:headEnd/>
            <a:tailEnd/>
          </a:ln>
          <a:effectLst/>
        </p:spPr>
        <p:txBody>
          <a:bodyPr lIns="45720" rIns="45720">
            <a:spAutoFit/>
          </a:bodyPr>
          <a:lstStyle/>
          <a:p>
            <a:pPr algn="ctr" eaLnBrk="0" hangingPunct="0">
              <a:spcBef>
                <a:spcPct val="50000"/>
              </a:spcBef>
            </a:pPr>
            <a:r>
              <a:rPr lang="en-US" b="1">
                <a:latin typeface="Courier New" pitchFamily="49" charset="0"/>
              </a:rPr>
              <a:t>29</a:t>
            </a:r>
          </a:p>
        </p:txBody>
      </p:sp>
      <p:sp>
        <p:nvSpPr>
          <p:cNvPr id="51216" name="Text Box 16"/>
          <p:cNvSpPr txBox="1">
            <a:spLocks noChangeArrowheads="1"/>
          </p:cNvSpPr>
          <p:nvPr/>
        </p:nvSpPr>
        <p:spPr bwMode="auto">
          <a:xfrm>
            <a:off x="7678739" y="4652964"/>
            <a:ext cx="433387" cy="376237"/>
          </a:xfrm>
          <a:prstGeom prst="rect">
            <a:avLst/>
          </a:prstGeom>
          <a:solidFill>
            <a:srgbClr val="FF6600"/>
          </a:solidFill>
          <a:ln w="9525">
            <a:solidFill>
              <a:schemeClr val="tx1"/>
            </a:solidFill>
            <a:miter lim="800000"/>
            <a:headEnd/>
            <a:tailEnd/>
          </a:ln>
          <a:effectLst/>
        </p:spPr>
        <p:txBody>
          <a:bodyPr lIns="45720" rIns="45720">
            <a:spAutoFit/>
          </a:bodyPr>
          <a:lstStyle/>
          <a:p>
            <a:pPr algn="ctr" eaLnBrk="0" hangingPunct="0">
              <a:spcBef>
                <a:spcPct val="50000"/>
              </a:spcBef>
            </a:pPr>
            <a:r>
              <a:rPr lang="en-US" b="1">
                <a:latin typeface="Courier New" pitchFamily="49" charset="0"/>
              </a:rPr>
              <a:t>57</a:t>
            </a:r>
          </a:p>
        </p:txBody>
      </p:sp>
      <p:sp>
        <p:nvSpPr>
          <p:cNvPr id="51217" name="Text Box 17"/>
          <p:cNvSpPr txBox="1">
            <a:spLocks noChangeArrowheads="1"/>
          </p:cNvSpPr>
          <p:nvPr/>
        </p:nvSpPr>
        <p:spPr bwMode="auto">
          <a:xfrm>
            <a:off x="8975725" y="4652964"/>
            <a:ext cx="433388" cy="376237"/>
          </a:xfrm>
          <a:prstGeom prst="rect">
            <a:avLst/>
          </a:prstGeom>
          <a:solidFill>
            <a:srgbClr val="FF6600"/>
          </a:solidFill>
          <a:ln w="9525">
            <a:solidFill>
              <a:schemeClr val="tx1"/>
            </a:solidFill>
            <a:miter lim="800000"/>
            <a:headEnd/>
            <a:tailEnd/>
          </a:ln>
          <a:effectLst/>
        </p:spPr>
        <p:txBody>
          <a:bodyPr lIns="45720" rIns="45720">
            <a:spAutoFit/>
          </a:bodyPr>
          <a:lstStyle/>
          <a:p>
            <a:pPr algn="ctr" eaLnBrk="0" hangingPunct="0">
              <a:spcBef>
                <a:spcPct val="50000"/>
              </a:spcBef>
            </a:pPr>
            <a:r>
              <a:rPr lang="en-US" b="1">
                <a:latin typeface="Courier New" pitchFamily="49" charset="0"/>
              </a:rPr>
              <a:t>81</a:t>
            </a:r>
          </a:p>
        </p:txBody>
      </p:sp>
      <p:sp>
        <p:nvSpPr>
          <p:cNvPr id="51218" name="Text Box 18"/>
          <p:cNvSpPr txBox="1">
            <a:spLocks noChangeArrowheads="1"/>
          </p:cNvSpPr>
          <p:nvPr/>
        </p:nvSpPr>
        <p:spPr bwMode="auto">
          <a:xfrm>
            <a:off x="2927350" y="4652964"/>
            <a:ext cx="433388" cy="376237"/>
          </a:xfrm>
          <a:prstGeom prst="rect">
            <a:avLst/>
          </a:prstGeom>
          <a:solidFill>
            <a:srgbClr val="00FF00"/>
          </a:solidFill>
          <a:ln w="9525">
            <a:solidFill>
              <a:schemeClr val="tx1"/>
            </a:solidFill>
            <a:miter lim="800000"/>
            <a:headEnd/>
            <a:tailEnd/>
          </a:ln>
          <a:effectLst/>
        </p:spPr>
        <p:txBody>
          <a:bodyPr lIns="45720" rIns="45720">
            <a:spAutoFit/>
          </a:bodyPr>
          <a:lstStyle/>
          <a:p>
            <a:pPr algn="ctr" eaLnBrk="0" hangingPunct="0">
              <a:spcBef>
                <a:spcPct val="50000"/>
              </a:spcBef>
            </a:pPr>
            <a:r>
              <a:rPr lang="en-US" b="1">
                <a:latin typeface="Courier New" pitchFamily="49" charset="0"/>
              </a:rPr>
              <a:t>60</a:t>
            </a:r>
          </a:p>
        </p:txBody>
      </p:sp>
      <p:sp>
        <p:nvSpPr>
          <p:cNvPr id="51219" name="Text Box 19"/>
          <p:cNvSpPr txBox="1">
            <a:spLocks noChangeArrowheads="1"/>
          </p:cNvSpPr>
          <p:nvPr/>
        </p:nvSpPr>
        <p:spPr bwMode="auto">
          <a:xfrm>
            <a:off x="8112125" y="4652964"/>
            <a:ext cx="433388" cy="376237"/>
          </a:xfrm>
          <a:prstGeom prst="rect">
            <a:avLst/>
          </a:prstGeom>
          <a:solidFill>
            <a:srgbClr val="FF6600"/>
          </a:solidFill>
          <a:ln w="9525">
            <a:solidFill>
              <a:schemeClr val="tx1"/>
            </a:solidFill>
            <a:miter lim="800000"/>
            <a:headEnd/>
            <a:tailEnd/>
          </a:ln>
          <a:effectLst/>
        </p:spPr>
        <p:txBody>
          <a:bodyPr lIns="45720" rIns="45720">
            <a:spAutoFit/>
          </a:bodyPr>
          <a:lstStyle/>
          <a:p>
            <a:pPr algn="ctr" eaLnBrk="0" hangingPunct="0">
              <a:spcBef>
                <a:spcPct val="50000"/>
              </a:spcBef>
            </a:pPr>
            <a:r>
              <a:rPr lang="en-US" b="1">
                <a:latin typeface="Courier New" pitchFamily="49" charset="0"/>
              </a:rPr>
              <a:t>16</a:t>
            </a:r>
          </a:p>
        </p:txBody>
      </p:sp>
      <p:sp>
        <p:nvSpPr>
          <p:cNvPr id="51220" name="Text Box 20"/>
          <p:cNvSpPr txBox="1">
            <a:spLocks noChangeArrowheads="1"/>
          </p:cNvSpPr>
          <p:nvPr/>
        </p:nvSpPr>
        <p:spPr bwMode="auto">
          <a:xfrm>
            <a:off x="3792539" y="4149725"/>
            <a:ext cx="433387" cy="376238"/>
          </a:xfrm>
          <a:prstGeom prst="rect">
            <a:avLst/>
          </a:prstGeom>
          <a:solidFill>
            <a:schemeClr val="accent2"/>
          </a:solidFill>
          <a:ln w="9525">
            <a:solidFill>
              <a:schemeClr val="tx1"/>
            </a:solidFill>
            <a:miter lim="800000"/>
            <a:headEnd/>
            <a:tailEnd/>
          </a:ln>
          <a:effectLst/>
        </p:spPr>
        <p:txBody>
          <a:bodyPr lIns="45720" rIns="45720">
            <a:spAutoFit/>
          </a:bodyPr>
          <a:lstStyle/>
          <a:p>
            <a:pPr algn="ctr" eaLnBrk="0" hangingPunct="0">
              <a:spcBef>
                <a:spcPct val="50000"/>
              </a:spcBef>
            </a:pPr>
            <a:r>
              <a:rPr lang="en-US" b="1" dirty="0">
                <a:latin typeface="Courier New" pitchFamily="49" charset="0"/>
              </a:rPr>
              <a:t>69</a:t>
            </a:r>
          </a:p>
        </p:txBody>
      </p:sp>
      <p:sp>
        <p:nvSpPr>
          <p:cNvPr id="51221" name="Text Box 21"/>
          <p:cNvSpPr txBox="1">
            <a:spLocks noChangeArrowheads="1"/>
          </p:cNvSpPr>
          <p:nvPr/>
        </p:nvSpPr>
        <p:spPr bwMode="auto">
          <a:xfrm>
            <a:off x="3792539" y="4652964"/>
            <a:ext cx="433387" cy="376237"/>
          </a:xfrm>
          <a:prstGeom prst="rect">
            <a:avLst/>
          </a:prstGeom>
          <a:solidFill>
            <a:srgbClr val="00FF00"/>
          </a:solidFill>
          <a:ln w="9525">
            <a:solidFill>
              <a:schemeClr val="tx1"/>
            </a:solidFill>
            <a:miter lim="800000"/>
            <a:headEnd/>
            <a:tailEnd/>
          </a:ln>
          <a:effectLst/>
        </p:spPr>
        <p:txBody>
          <a:bodyPr lIns="45720" rIns="45720">
            <a:spAutoFit/>
          </a:bodyPr>
          <a:lstStyle/>
          <a:p>
            <a:pPr algn="ctr" eaLnBrk="0" hangingPunct="0">
              <a:spcBef>
                <a:spcPct val="50000"/>
              </a:spcBef>
            </a:pPr>
            <a:r>
              <a:rPr lang="en-US" b="1">
                <a:latin typeface="Courier New" pitchFamily="49" charset="0"/>
              </a:rPr>
              <a:t>66</a:t>
            </a:r>
          </a:p>
        </p:txBody>
      </p:sp>
      <p:sp>
        <p:nvSpPr>
          <p:cNvPr id="51222" name="Text Box 22"/>
          <p:cNvSpPr txBox="1">
            <a:spLocks noChangeArrowheads="1"/>
          </p:cNvSpPr>
          <p:nvPr/>
        </p:nvSpPr>
        <p:spPr bwMode="auto">
          <a:xfrm>
            <a:off x="3359150" y="4652964"/>
            <a:ext cx="433388" cy="376237"/>
          </a:xfrm>
          <a:prstGeom prst="rect">
            <a:avLst/>
          </a:prstGeom>
          <a:solidFill>
            <a:srgbClr val="00FF00"/>
          </a:solidFill>
          <a:ln w="9525">
            <a:solidFill>
              <a:schemeClr val="tx1"/>
            </a:solidFill>
            <a:miter lim="800000"/>
            <a:headEnd/>
            <a:tailEnd/>
          </a:ln>
          <a:effectLst/>
        </p:spPr>
        <p:txBody>
          <a:bodyPr lIns="45720" rIns="45720">
            <a:spAutoFit/>
          </a:bodyPr>
          <a:lstStyle/>
          <a:p>
            <a:pPr algn="ctr" eaLnBrk="0" hangingPunct="0">
              <a:spcBef>
                <a:spcPct val="50000"/>
              </a:spcBef>
            </a:pPr>
            <a:r>
              <a:rPr lang="en-US" b="1">
                <a:latin typeface="Courier New" pitchFamily="49" charset="0"/>
              </a:rPr>
              <a:t>60</a:t>
            </a:r>
          </a:p>
        </p:txBody>
      </p:sp>
      <p:sp>
        <p:nvSpPr>
          <p:cNvPr id="51223" name="Text Box 23"/>
          <p:cNvSpPr txBox="1">
            <a:spLocks noChangeArrowheads="1"/>
          </p:cNvSpPr>
          <p:nvPr/>
        </p:nvSpPr>
        <p:spPr bwMode="auto">
          <a:xfrm>
            <a:off x="2927350" y="4652964"/>
            <a:ext cx="433388" cy="376237"/>
          </a:xfrm>
          <a:prstGeom prst="rect">
            <a:avLst/>
          </a:prstGeom>
          <a:solidFill>
            <a:srgbClr val="00FF00"/>
          </a:solidFill>
          <a:ln w="9525">
            <a:solidFill>
              <a:schemeClr val="tx1"/>
            </a:solidFill>
            <a:miter lim="800000"/>
            <a:headEnd/>
            <a:tailEnd/>
          </a:ln>
          <a:effectLst/>
        </p:spPr>
        <p:txBody>
          <a:bodyPr lIns="45720" rIns="45720">
            <a:spAutoFit/>
          </a:bodyPr>
          <a:lstStyle/>
          <a:p>
            <a:pPr algn="ctr" eaLnBrk="0" hangingPunct="0">
              <a:spcBef>
                <a:spcPct val="50000"/>
              </a:spcBef>
            </a:pPr>
            <a:r>
              <a:rPr lang="en-US" b="1">
                <a:latin typeface="Courier New" pitchFamily="49" charset="0"/>
              </a:rPr>
              <a:t>45</a:t>
            </a:r>
          </a:p>
        </p:txBody>
      </p:sp>
      <p:sp>
        <p:nvSpPr>
          <p:cNvPr id="51224" name="Text Box 24"/>
          <p:cNvSpPr txBox="1">
            <a:spLocks noChangeArrowheads="1"/>
          </p:cNvSpPr>
          <p:nvPr/>
        </p:nvSpPr>
        <p:spPr bwMode="auto">
          <a:xfrm>
            <a:off x="2495551" y="5157788"/>
            <a:ext cx="6913563" cy="379412"/>
          </a:xfrm>
          <a:prstGeom prst="rect">
            <a:avLst/>
          </a:prstGeom>
          <a:solidFill>
            <a:schemeClr val="accent1"/>
          </a:solidFill>
          <a:ln w="12700">
            <a:solidFill>
              <a:schemeClr val="hlink"/>
            </a:solidFill>
            <a:miter lim="800000"/>
            <a:headEnd/>
            <a:tailEnd/>
          </a:ln>
          <a:effectLst/>
        </p:spPr>
        <p:txBody>
          <a:bodyPr>
            <a:spAutoFit/>
          </a:bodyPr>
          <a:lstStyle/>
          <a:p>
            <a:pPr algn="ctr" eaLnBrk="0" hangingPunct="0">
              <a:spcBef>
                <a:spcPct val="50000"/>
              </a:spcBef>
            </a:pPr>
            <a:r>
              <a:rPr lang="en-US" b="1">
                <a:latin typeface="Courier New" pitchFamily="49" charset="0"/>
              </a:rPr>
              <a:t>the fourth iteration of this loop is shown here</a:t>
            </a:r>
          </a:p>
        </p:txBody>
      </p:sp>
      <p:sp>
        <p:nvSpPr>
          <p:cNvPr id="25" name="Slide Number Placeholder 24"/>
          <p:cNvSpPr>
            <a:spLocks noGrp="1"/>
          </p:cNvSpPr>
          <p:nvPr>
            <p:ph type="sldNum" sz="quarter" idx="12"/>
          </p:nvPr>
        </p:nvSpPr>
        <p:spPr/>
        <p:txBody>
          <a:bodyPr/>
          <a:lstStyle/>
          <a:p>
            <a:fld id="{B6F15528-21DE-4FAA-801E-634DDDAF4B2B}" type="slidenum">
              <a:rPr lang="en-US" smtClean="0"/>
              <a:pPr/>
              <a:t>128</a:t>
            </a:fld>
            <a:endParaRPr lang="en-US"/>
          </a:p>
        </p:txBody>
      </p:sp>
      <p:sp>
        <p:nvSpPr>
          <p:cNvPr id="26" name="Footer Placeholder 25"/>
          <p:cNvSpPr>
            <a:spLocks noGrp="1"/>
          </p:cNvSpPr>
          <p:nvPr>
            <p:ph type="ftr" sz="quarter" idx="11"/>
          </p:nvPr>
        </p:nvSpPr>
        <p:spPr/>
        <p:txBody>
          <a:bodyPr/>
          <a:lstStyle/>
          <a:p>
            <a:r>
              <a:rPr lang="en-US"/>
              <a:t>Dr. Neepa Shah</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20"/>
                                        </p:tgtEl>
                                        <p:attrNameLst>
                                          <p:attrName>style.visibility</p:attrName>
                                        </p:attrNameLst>
                                      </p:cBhvr>
                                      <p:to>
                                        <p:strVal val="visible"/>
                                      </p:to>
                                    </p:set>
                                    <p:animEffect transition="in" filter="dissolve">
                                      <p:cBhvr>
                                        <p:cTn id="7" dur="1000"/>
                                        <p:tgtEl>
                                          <p:spTgt spid="51220"/>
                                        </p:tgtEl>
                                      </p:cBhvr>
                                    </p:animEffect>
                                  </p:childTnLst>
                                </p:cTn>
                              </p:par>
                            </p:childTnLst>
                          </p:cTn>
                        </p:par>
                        <p:par>
                          <p:cTn id="8" fill="hold">
                            <p:stCondLst>
                              <p:cond delay="1000"/>
                            </p:stCondLst>
                            <p:childTnLst>
                              <p:par>
                                <p:cTn id="9" presetID="9" presetClass="entr" presetSubtype="0" fill="hold" grpId="0" nodeType="afterEffect">
                                  <p:stCondLst>
                                    <p:cond delay="1000"/>
                                  </p:stCondLst>
                                  <p:childTnLst>
                                    <p:set>
                                      <p:cBhvr>
                                        <p:cTn id="10" dur="1" fill="hold">
                                          <p:stCondLst>
                                            <p:cond delay="0"/>
                                          </p:stCondLst>
                                        </p:cTn>
                                        <p:tgtEl>
                                          <p:spTgt spid="51221"/>
                                        </p:tgtEl>
                                        <p:attrNameLst>
                                          <p:attrName>style.visibility</p:attrName>
                                        </p:attrNameLst>
                                      </p:cBhvr>
                                      <p:to>
                                        <p:strVal val="visible"/>
                                      </p:to>
                                    </p:set>
                                    <p:animEffect transition="in" filter="dissolve">
                                      <p:cBhvr>
                                        <p:cTn id="11" dur="1000"/>
                                        <p:tgtEl>
                                          <p:spTgt spid="51221"/>
                                        </p:tgtEl>
                                      </p:cBhvr>
                                    </p:animEffect>
                                  </p:childTnLst>
                                </p:cTn>
                              </p:par>
                              <p:par>
                                <p:cTn id="12" presetID="9" presetClass="exit" presetSubtype="0" fill="hold" grpId="0" nodeType="withEffect">
                                  <p:stCondLst>
                                    <p:cond delay="0"/>
                                  </p:stCondLst>
                                  <p:childTnLst>
                                    <p:animEffect transition="out" filter="dissolve">
                                      <p:cBhvr>
                                        <p:cTn id="13" dur="1000"/>
                                        <p:tgtEl>
                                          <p:spTgt spid="51213"/>
                                        </p:tgtEl>
                                      </p:cBhvr>
                                    </p:animEffect>
                                    <p:set>
                                      <p:cBhvr>
                                        <p:cTn id="14" dur="1" fill="hold">
                                          <p:stCondLst>
                                            <p:cond delay="999"/>
                                          </p:stCondLst>
                                        </p:cTn>
                                        <p:tgtEl>
                                          <p:spTgt spid="51213"/>
                                        </p:tgtEl>
                                        <p:attrNameLst>
                                          <p:attrName>style.visibility</p:attrName>
                                        </p:attrNameLst>
                                      </p:cBhvr>
                                      <p:to>
                                        <p:strVal val="hidden"/>
                                      </p:to>
                                    </p:set>
                                  </p:childTnLst>
                                </p:cTn>
                              </p:par>
                            </p:childTnLst>
                          </p:cTn>
                        </p:par>
                        <p:par>
                          <p:cTn id="15" fill="hold">
                            <p:stCondLst>
                              <p:cond delay="3000"/>
                            </p:stCondLst>
                            <p:childTnLst>
                              <p:par>
                                <p:cTn id="16" presetID="9" presetClass="entr" presetSubtype="0" fill="hold" grpId="0" nodeType="afterEffect">
                                  <p:stCondLst>
                                    <p:cond delay="1000"/>
                                  </p:stCondLst>
                                  <p:childTnLst>
                                    <p:set>
                                      <p:cBhvr>
                                        <p:cTn id="17" dur="1" fill="hold">
                                          <p:stCondLst>
                                            <p:cond delay="0"/>
                                          </p:stCondLst>
                                        </p:cTn>
                                        <p:tgtEl>
                                          <p:spTgt spid="51222"/>
                                        </p:tgtEl>
                                        <p:attrNameLst>
                                          <p:attrName>style.visibility</p:attrName>
                                        </p:attrNameLst>
                                      </p:cBhvr>
                                      <p:to>
                                        <p:strVal val="visible"/>
                                      </p:to>
                                    </p:set>
                                    <p:animEffect transition="in" filter="dissolve">
                                      <p:cBhvr>
                                        <p:cTn id="18" dur="1000"/>
                                        <p:tgtEl>
                                          <p:spTgt spid="51222"/>
                                        </p:tgtEl>
                                      </p:cBhvr>
                                    </p:animEffect>
                                  </p:childTnLst>
                                </p:cTn>
                              </p:par>
                              <p:par>
                                <p:cTn id="19" presetID="9" presetClass="exit" presetSubtype="0" fill="hold" grpId="0" nodeType="withEffect">
                                  <p:stCondLst>
                                    <p:cond delay="0"/>
                                  </p:stCondLst>
                                  <p:childTnLst>
                                    <p:animEffect transition="out" filter="dissolve">
                                      <p:cBhvr>
                                        <p:cTn id="20" dur="1000"/>
                                        <p:tgtEl>
                                          <p:spTgt spid="51218"/>
                                        </p:tgtEl>
                                      </p:cBhvr>
                                    </p:animEffect>
                                    <p:set>
                                      <p:cBhvr>
                                        <p:cTn id="21" dur="1" fill="hold">
                                          <p:stCondLst>
                                            <p:cond delay="999"/>
                                          </p:stCondLst>
                                        </p:cTn>
                                        <p:tgtEl>
                                          <p:spTgt spid="51218"/>
                                        </p:tgtEl>
                                        <p:attrNameLst>
                                          <p:attrName>style.visibility</p:attrName>
                                        </p:attrNameLst>
                                      </p:cBhvr>
                                      <p:to>
                                        <p:strVal val="hidden"/>
                                      </p:to>
                                    </p:set>
                                  </p:childTnLst>
                                </p:cTn>
                              </p:par>
                            </p:childTnLst>
                          </p:cTn>
                        </p:par>
                        <p:par>
                          <p:cTn id="22" fill="hold">
                            <p:stCondLst>
                              <p:cond delay="5000"/>
                            </p:stCondLst>
                            <p:childTnLst>
                              <p:par>
                                <p:cTn id="23" presetID="9" presetClass="entr" presetSubtype="0" fill="hold" grpId="0" nodeType="afterEffect">
                                  <p:stCondLst>
                                    <p:cond delay="1000"/>
                                  </p:stCondLst>
                                  <p:childTnLst>
                                    <p:set>
                                      <p:cBhvr>
                                        <p:cTn id="24" dur="1" fill="hold">
                                          <p:stCondLst>
                                            <p:cond delay="0"/>
                                          </p:stCondLst>
                                        </p:cTn>
                                        <p:tgtEl>
                                          <p:spTgt spid="51223"/>
                                        </p:tgtEl>
                                        <p:attrNameLst>
                                          <p:attrName>style.visibility</p:attrName>
                                        </p:attrNameLst>
                                      </p:cBhvr>
                                      <p:to>
                                        <p:strVal val="visible"/>
                                      </p:to>
                                    </p:set>
                                    <p:animEffect transition="in" filter="dissolve">
                                      <p:cBhvr>
                                        <p:cTn id="25" dur="1000"/>
                                        <p:tgtEl>
                                          <p:spTgt spid="51223"/>
                                        </p:tgtEl>
                                      </p:cBhvr>
                                    </p:animEffect>
                                  </p:childTnLst>
                                </p:cTn>
                              </p:par>
                              <p:par>
                                <p:cTn id="26" presetID="9" presetClass="exit" presetSubtype="0" fill="hold" grpId="1" nodeType="withEffect">
                                  <p:stCondLst>
                                    <p:cond delay="0"/>
                                  </p:stCondLst>
                                  <p:childTnLst>
                                    <p:animEffect transition="out" filter="dissolve">
                                      <p:cBhvr>
                                        <p:cTn id="27" dur="1000"/>
                                        <p:tgtEl>
                                          <p:spTgt spid="51220"/>
                                        </p:tgtEl>
                                      </p:cBhvr>
                                    </p:animEffect>
                                    <p:set>
                                      <p:cBhvr>
                                        <p:cTn id="28" dur="1" fill="hold">
                                          <p:stCondLst>
                                            <p:cond delay="999"/>
                                          </p:stCondLst>
                                        </p:cTn>
                                        <p:tgtEl>
                                          <p:spTgt spid="512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3" grpId="0" animBg="1"/>
      <p:bldP spid="51218" grpId="0" animBg="1"/>
      <p:bldP spid="51220" grpId="0" animBg="1"/>
      <p:bldP spid="51220" grpId="1" animBg="1"/>
      <p:bldP spid="51221" grpId="0" animBg="1"/>
      <p:bldP spid="51222" grpId="0" animBg="1"/>
      <p:bldP spid="51223" grpId="0" animBg="1"/>
    </p:bldLst>
  </p:timing>
</p:sld>
</file>

<file path=ppt/slides/slide1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Review: One step of insertion sort</a:t>
            </a:r>
          </a:p>
        </p:txBody>
      </p:sp>
      <p:grpSp>
        <p:nvGrpSpPr>
          <p:cNvPr id="2" name="Group 3"/>
          <p:cNvGrpSpPr>
            <a:grpSpLocks/>
          </p:cNvGrpSpPr>
          <p:nvPr/>
        </p:nvGrpSpPr>
        <p:grpSpPr bwMode="auto">
          <a:xfrm>
            <a:off x="2362200" y="1746250"/>
            <a:ext cx="7162800" cy="996950"/>
            <a:chOff x="528" y="956"/>
            <a:chExt cx="4512" cy="628"/>
          </a:xfrm>
        </p:grpSpPr>
        <p:sp>
          <p:nvSpPr>
            <p:cNvPr id="7172" name="Rectangle 4"/>
            <p:cNvSpPr>
              <a:spLocks noChangeArrowheads="1"/>
            </p:cNvSpPr>
            <p:nvPr/>
          </p:nvSpPr>
          <p:spPr bwMode="auto">
            <a:xfrm>
              <a:off x="529" y="1385"/>
              <a:ext cx="242" cy="190"/>
            </a:xfrm>
            <a:prstGeom prst="rect">
              <a:avLst/>
            </a:prstGeom>
            <a:noFill/>
            <a:ln w="15875">
              <a:solidFill>
                <a:schemeClr val="tx1"/>
              </a:solidFill>
              <a:miter lim="800000"/>
              <a:headEnd/>
              <a:tailEnd type="none" w="med" len="lg"/>
            </a:ln>
            <a:effectLst/>
          </p:spPr>
          <p:txBody>
            <a:bodyPr wrap="none" anchor="ctr"/>
            <a:lstStyle/>
            <a:p>
              <a:pPr algn="ctr"/>
              <a:r>
                <a:rPr lang="en-US" dirty="0">
                  <a:latin typeface="Trebuchet MS" pitchFamily="34" charset="0"/>
                </a:rPr>
                <a:t>3</a:t>
              </a:r>
            </a:p>
          </p:txBody>
        </p:sp>
        <p:sp>
          <p:nvSpPr>
            <p:cNvPr id="7173" name="Rectangle 5"/>
            <p:cNvSpPr>
              <a:spLocks noChangeArrowheads="1"/>
            </p:cNvSpPr>
            <p:nvPr/>
          </p:nvSpPr>
          <p:spPr bwMode="auto">
            <a:xfrm>
              <a:off x="766" y="1388"/>
              <a:ext cx="242" cy="190"/>
            </a:xfrm>
            <a:prstGeom prst="rect">
              <a:avLst/>
            </a:prstGeom>
            <a:noFill/>
            <a:ln w="15875">
              <a:solidFill>
                <a:schemeClr val="tx1"/>
              </a:solidFill>
              <a:miter lim="800000"/>
              <a:headEnd/>
              <a:tailEnd type="none" w="med" len="lg"/>
            </a:ln>
            <a:effectLst/>
          </p:spPr>
          <p:txBody>
            <a:bodyPr wrap="none" anchor="ctr"/>
            <a:lstStyle/>
            <a:p>
              <a:pPr algn="ctr"/>
              <a:r>
                <a:rPr lang="en-US">
                  <a:latin typeface="Trebuchet MS" pitchFamily="34" charset="0"/>
                </a:rPr>
                <a:t>4</a:t>
              </a:r>
            </a:p>
          </p:txBody>
        </p:sp>
        <p:sp>
          <p:nvSpPr>
            <p:cNvPr id="7174" name="Rectangle 6"/>
            <p:cNvSpPr>
              <a:spLocks noChangeArrowheads="1"/>
            </p:cNvSpPr>
            <p:nvPr/>
          </p:nvSpPr>
          <p:spPr bwMode="auto">
            <a:xfrm>
              <a:off x="1006" y="1388"/>
              <a:ext cx="242" cy="190"/>
            </a:xfrm>
            <a:prstGeom prst="rect">
              <a:avLst/>
            </a:prstGeom>
            <a:noFill/>
            <a:ln w="15875">
              <a:solidFill>
                <a:schemeClr val="tx1"/>
              </a:solidFill>
              <a:miter lim="800000"/>
              <a:headEnd/>
              <a:tailEnd type="none" w="med" len="lg"/>
            </a:ln>
            <a:effectLst/>
          </p:spPr>
          <p:txBody>
            <a:bodyPr wrap="none" anchor="ctr"/>
            <a:lstStyle/>
            <a:p>
              <a:pPr algn="ctr"/>
              <a:r>
                <a:rPr lang="en-US">
                  <a:latin typeface="Trebuchet MS" pitchFamily="34" charset="0"/>
                </a:rPr>
                <a:t>7</a:t>
              </a:r>
            </a:p>
          </p:txBody>
        </p:sp>
        <p:sp>
          <p:nvSpPr>
            <p:cNvPr id="7175" name="Rectangle 7"/>
            <p:cNvSpPr>
              <a:spLocks noChangeArrowheads="1"/>
            </p:cNvSpPr>
            <p:nvPr/>
          </p:nvSpPr>
          <p:spPr bwMode="auto">
            <a:xfrm>
              <a:off x="1249" y="1388"/>
              <a:ext cx="242" cy="190"/>
            </a:xfrm>
            <a:prstGeom prst="rect">
              <a:avLst/>
            </a:prstGeom>
            <a:noFill/>
            <a:ln w="15875">
              <a:solidFill>
                <a:schemeClr val="tx1"/>
              </a:solidFill>
              <a:miter lim="800000"/>
              <a:headEnd/>
              <a:tailEnd type="none" w="med" len="lg"/>
            </a:ln>
            <a:effectLst/>
          </p:spPr>
          <p:txBody>
            <a:bodyPr wrap="none" anchor="ctr"/>
            <a:lstStyle/>
            <a:p>
              <a:pPr algn="ctr"/>
              <a:r>
                <a:rPr lang="en-US">
                  <a:latin typeface="Trebuchet MS" pitchFamily="34" charset="0"/>
                </a:rPr>
                <a:t>12</a:t>
              </a:r>
            </a:p>
          </p:txBody>
        </p:sp>
        <p:sp>
          <p:nvSpPr>
            <p:cNvPr id="7176" name="Rectangle 8"/>
            <p:cNvSpPr>
              <a:spLocks noChangeArrowheads="1"/>
            </p:cNvSpPr>
            <p:nvPr/>
          </p:nvSpPr>
          <p:spPr bwMode="auto">
            <a:xfrm>
              <a:off x="1486" y="1388"/>
              <a:ext cx="242" cy="190"/>
            </a:xfrm>
            <a:prstGeom prst="rect">
              <a:avLst/>
            </a:prstGeom>
            <a:noFill/>
            <a:ln w="15875">
              <a:solidFill>
                <a:schemeClr val="tx1"/>
              </a:solidFill>
              <a:miter lim="800000"/>
              <a:headEnd/>
              <a:tailEnd type="none" w="med" len="lg"/>
            </a:ln>
            <a:effectLst/>
          </p:spPr>
          <p:txBody>
            <a:bodyPr wrap="none" anchor="ctr"/>
            <a:lstStyle/>
            <a:p>
              <a:pPr algn="ctr"/>
              <a:r>
                <a:rPr lang="en-US">
                  <a:latin typeface="Trebuchet MS" pitchFamily="34" charset="0"/>
                </a:rPr>
                <a:t>14</a:t>
              </a:r>
            </a:p>
          </p:txBody>
        </p:sp>
        <p:sp>
          <p:nvSpPr>
            <p:cNvPr id="7177" name="Rectangle 9"/>
            <p:cNvSpPr>
              <a:spLocks noChangeArrowheads="1"/>
            </p:cNvSpPr>
            <p:nvPr/>
          </p:nvSpPr>
          <p:spPr bwMode="auto">
            <a:xfrm>
              <a:off x="1723" y="1391"/>
              <a:ext cx="242" cy="190"/>
            </a:xfrm>
            <a:prstGeom prst="rect">
              <a:avLst/>
            </a:prstGeom>
            <a:noFill/>
            <a:ln w="15875">
              <a:solidFill>
                <a:schemeClr val="tx1"/>
              </a:solidFill>
              <a:miter lim="800000"/>
              <a:headEnd/>
              <a:tailEnd type="none" w="med" len="lg"/>
            </a:ln>
            <a:effectLst/>
          </p:spPr>
          <p:txBody>
            <a:bodyPr wrap="none" anchor="ctr"/>
            <a:lstStyle/>
            <a:p>
              <a:pPr algn="ctr"/>
              <a:r>
                <a:rPr lang="en-US">
                  <a:latin typeface="Trebuchet MS" pitchFamily="34" charset="0"/>
                </a:rPr>
                <a:t>14</a:t>
              </a:r>
            </a:p>
          </p:txBody>
        </p:sp>
        <p:sp>
          <p:nvSpPr>
            <p:cNvPr id="7178" name="Rectangle 10"/>
            <p:cNvSpPr>
              <a:spLocks noChangeArrowheads="1"/>
            </p:cNvSpPr>
            <p:nvPr/>
          </p:nvSpPr>
          <p:spPr bwMode="auto">
            <a:xfrm>
              <a:off x="1963" y="1391"/>
              <a:ext cx="242" cy="190"/>
            </a:xfrm>
            <a:prstGeom prst="rect">
              <a:avLst/>
            </a:prstGeom>
            <a:noFill/>
            <a:ln w="15875">
              <a:solidFill>
                <a:schemeClr val="tx1"/>
              </a:solidFill>
              <a:miter lim="800000"/>
              <a:headEnd/>
              <a:tailEnd type="none" w="med" len="lg"/>
            </a:ln>
            <a:effectLst/>
          </p:spPr>
          <p:txBody>
            <a:bodyPr wrap="none" anchor="ctr"/>
            <a:lstStyle/>
            <a:p>
              <a:pPr algn="ctr"/>
              <a:r>
                <a:rPr lang="en-US">
                  <a:latin typeface="Trebuchet MS" pitchFamily="34" charset="0"/>
                </a:rPr>
                <a:t>20</a:t>
              </a:r>
            </a:p>
          </p:txBody>
        </p:sp>
        <p:sp>
          <p:nvSpPr>
            <p:cNvPr id="7179" name="Rectangle 11"/>
            <p:cNvSpPr>
              <a:spLocks noChangeArrowheads="1"/>
            </p:cNvSpPr>
            <p:nvPr/>
          </p:nvSpPr>
          <p:spPr bwMode="auto">
            <a:xfrm>
              <a:off x="2206" y="1391"/>
              <a:ext cx="242" cy="190"/>
            </a:xfrm>
            <a:prstGeom prst="rect">
              <a:avLst/>
            </a:prstGeom>
            <a:noFill/>
            <a:ln w="15875">
              <a:solidFill>
                <a:schemeClr val="tx1"/>
              </a:solidFill>
              <a:miter lim="800000"/>
              <a:headEnd/>
              <a:tailEnd type="none" w="med" len="lg"/>
            </a:ln>
            <a:effectLst/>
          </p:spPr>
          <p:txBody>
            <a:bodyPr wrap="none" anchor="ctr"/>
            <a:lstStyle/>
            <a:p>
              <a:pPr algn="ctr"/>
              <a:r>
                <a:rPr lang="en-US">
                  <a:latin typeface="Trebuchet MS" pitchFamily="34" charset="0"/>
                </a:rPr>
                <a:t>21</a:t>
              </a:r>
            </a:p>
          </p:txBody>
        </p:sp>
        <p:sp>
          <p:nvSpPr>
            <p:cNvPr id="7180" name="Rectangle 12"/>
            <p:cNvSpPr>
              <a:spLocks noChangeArrowheads="1"/>
            </p:cNvSpPr>
            <p:nvPr/>
          </p:nvSpPr>
          <p:spPr bwMode="auto">
            <a:xfrm>
              <a:off x="2448" y="1388"/>
              <a:ext cx="242" cy="190"/>
            </a:xfrm>
            <a:prstGeom prst="rect">
              <a:avLst/>
            </a:prstGeom>
            <a:noFill/>
            <a:ln w="15875">
              <a:solidFill>
                <a:schemeClr val="tx1"/>
              </a:solidFill>
              <a:miter lim="800000"/>
              <a:headEnd/>
              <a:tailEnd type="none" w="med" len="lg"/>
            </a:ln>
            <a:effectLst/>
          </p:spPr>
          <p:txBody>
            <a:bodyPr wrap="none" anchor="ctr"/>
            <a:lstStyle/>
            <a:p>
              <a:pPr algn="ctr"/>
              <a:r>
                <a:rPr lang="en-US">
                  <a:latin typeface="Trebuchet MS" pitchFamily="34" charset="0"/>
                </a:rPr>
                <a:t>33</a:t>
              </a:r>
            </a:p>
          </p:txBody>
        </p:sp>
        <p:sp>
          <p:nvSpPr>
            <p:cNvPr id="7181" name="Rectangle 13"/>
            <p:cNvSpPr>
              <a:spLocks noChangeArrowheads="1"/>
            </p:cNvSpPr>
            <p:nvPr/>
          </p:nvSpPr>
          <p:spPr bwMode="auto">
            <a:xfrm>
              <a:off x="2685" y="1391"/>
              <a:ext cx="242" cy="190"/>
            </a:xfrm>
            <a:prstGeom prst="rect">
              <a:avLst/>
            </a:prstGeom>
            <a:noFill/>
            <a:ln w="15875">
              <a:solidFill>
                <a:schemeClr val="tx1"/>
              </a:solidFill>
              <a:miter lim="800000"/>
              <a:headEnd/>
              <a:tailEnd type="none" w="med" len="lg"/>
            </a:ln>
            <a:effectLst/>
          </p:spPr>
          <p:txBody>
            <a:bodyPr wrap="none" anchor="ctr"/>
            <a:lstStyle/>
            <a:p>
              <a:pPr algn="ctr"/>
              <a:r>
                <a:rPr lang="en-US">
                  <a:latin typeface="Trebuchet MS" pitchFamily="34" charset="0"/>
                </a:rPr>
                <a:t>38</a:t>
              </a:r>
            </a:p>
          </p:txBody>
        </p:sp>
        <p:sp>
          <p:nvSpPr>
            <p:cNvPr id="7182" name="Rectangle 14"/>
            <p:cNvSpPr>
              <a:spLocks noChangeArrowheads="1"/>
            </p:cNvSpPr>
            <p:nvPr/>
          </p:nvSpPr>
          <p:spPr bwMode="auto">
            <a:xfrm>
              <a:off x="2925" y="1391"/>
              <a:ext cx="242" cy="190"/>
            </a:xfrm>
            <a:prstGeom prst="rect">
              <a:avLst/>
            </a:prstGeom>
            <a:noFill/>
            <a:ln w="15875">
              <a:solidFill>
                <a:schemeClr val="tx1"/>
              </a:solidFill>
              <a:miter lim="800000"/>
              <a:headEnd/>
              <a:tailEnd type="none" w="med" len="lg"/>
            </a:ln>
            <a:effectLst/>
          </p:spPr>
          <p:txBody>
            <a:bodyPr wrap="none" anchor="ctr"/>
            <a:lstStyle/>
            <a:p>
              <a:pPr algn="ctr"/>
              <a:r>
                <a:rPr lang="en-US">
                  <a:solidFill>
                    <a:srgbClr val="FF7FFF"/>
                  </a:solidFill>
                  <a:latin typeface="Trebuchet MS" pitchFamily="34" charset="0"/>
                </a:rPr>
                <a:t>10</a:t>
              </a:r>
              <a:endParaRPr lang="en-US">
                <a:latin typeface="Trebuchet MS" pitchFamily="34" charset="0"/>
              </a:endParaRPr>
            </a:p>
          </p:txBody>
        </p:sp>
        <p:sp>
          <p:nvSpPr>
            <p:cNvPr id="7183" name="Rectangle 15"/>
            <p:cNvSpPr>
              <a:spLocks noChangeArrowheads="1"/>
            </p:cNvSpPr>
            <p:nvPr/>
          </p:nvSpPr>
          <p:spPr bwMode="auto">
            <a:xfrm>
              <a:off x="3168" y="1391"/>
              <a:ext cx="242" cy="190"/>
            </a:xfrm>
            <a:prstGeom prst="rect">
              <a:avLst/>
            </a:prstGeom>
            <a:noFill/>
            <a:ln w="15875">
              <a:solidFill>
                <a:schemeClr val="tx1"/>
              </a:solidFill>
              <a:miter lim="800000"/>
              <a:headEnd/>
              <a:tailEnd type="none" w="med" len="lg"/>
            </a:ln>
            <a:effectLst/>
          </p:spPr>
          <p:txBody>
            <a:bodyPr wrap="none" anchor="ctr"/>
            <a:lstStyle/>
            <a:p>
              <a:pPr algn="ctr"/>
              <a:r>
                <a:rPr lang="en-US">
                  <a:latin typeface="Trebuchet MS" pitchFamily="34" charset="0"/>
                </a:rPr>
                <a:t>55</a:t>
              </a:r>
            </a:p>
          </p:txBody>
        </p:sp>
        <p:sp>
          <p:nvSpPr>
            <p:cNvPr id="7184" name="Rectangle 16"/>
            <p:cNvSpPr>
              <a:spLocks noChangeArrowheads="1"/>
            </p:cNvSpPr>
            <p:nvPr/>
          </p:nvSpPr>
          <p:spPr bwMode="auto">
            <a:xfrm>
              <a:off x="3405" y="1391"/>
              <a:ext cx="242" cy="190"/>
            </a:xfrm>
            <a:prstGeom prst="rect">
              <a:avLst/>
            </a:prstGeom>
            <a:noFill/>
            <a:ln w="15875">
              <a:solidFill>
                <a:schemeClr val="tx1"/>
              </a:solidFill>
              <a:miter lim="800000"/>
              <a:headEnd/>
              <a:tailEnd type="none" w="med" len="lg"/>
            </a:ln>
            <a:effectLst/>
          </p:spPr>
          <p:txBody>
            <a:bodyPr wrap="none" anchor="ctr"/>
            <a:lstStyle/>
            <a:p>
              <a:pPr algn="ctr"/>
              <a:r>
                <a:rPr lang="en-US">
                  <a:latin typeface="Trebuchet MS" pitchFamily="34" charset="0"/>
                </a:rPr>
                <a:t>9</a:t>
              </a:r>
            </a:p>
          </p:txBody>
        </p:sp>
        <p:sp>
          <p:nvSpPr>
            <p:cNvPr id="7185" name="Rectangle 17"/>
            <p:cNvSpPr>
              <a:spLocks noChangeArrowheads="1"/>
            </p:cNvSpPr>
            <p:nvPr/>
          </p:nvSpPr>
          <p:spPr bwMode="auto">
            <a:xfrm>
              <a:off x="3642" y="1394"/>
              <a:ext cx="242" cy="190"/>
            </a:xfrm>
            <a:prstGeom prst="rect">
              <a:avLst/>
            </a:prstGeom>
            <a:noFill/>
            <a:ln w="15875">
              <a:solidFill>
                <a:schemeClr val="tx1"/>
              </a:solidFill>
              <a:miter lim="800000"/>
              <a:headEnd/>
              <a:tailEnd type="none" w="med" len="lg"/>
            </a:ln>
            <a:effectLst/>
          </p:spPr>
          <p:txBody>
            <a:bodyPr wrap="none" anchor="ctr"/>
            <a:lstStyle/>
            <a:p>
              <a:pPr algn="ctr"/>
              <a:r>
                <a:rPr lang="en-US">
                  <a:latin typeface="Trebuchet MS" pitchFamily="34" charset="0"/>
                </a:rPr>
                <a:t>23</a:t>
              </a:r>
            </a:p>
          </p:txBody>
        </p:sp>
        <p:sp>
          <p:nvSpPr>
            <p:cNvPr id="7186" name="Rectangle 18"/>
            <p:cNvSpPr>
              <a:spLocks noChangeArrowheads="1"/>
            </p:cNvSpPr>
            <p:nvPr/>
          </p:nvSpPr>
          <p:spPr bwMode="auto">
            <a:xfrm>
              <a:off x="3882" y="1394"/>
              <a:ext cx="242" cy="190"/>
            </a:xfrm>
            <a:prstGeom prst="rect">
              <a:avLst/>
            </a:prstGeom>
            <a:noFill/>
            <a:ln w="15875">
              <a:solidFill>
                <a:schemeClr val="tx1"/>
              </a:solidFill>
              <a:miter lim="800000"/>
              <a:headEnd/>
              <a:tailEnd type="none" w="med" len="lg"/>
            </a:ln>
            <a:effectLst/>
          </p:spPr>
          <p:txBody>
            <a:bodyPr wrap="none" anchor="ctr"/>
            <a:lstStyle/>
            <a:p>
              <a:pPr algn="ctr"/>
              <a:r>
                <a:rPr lang="en-US">
                  <a:latin typeface="Trebuchet MS" pitchFamily="34" charset="0"/>
                </a:rPr>
                <a:t>28</a:t>
              </a:r>
            </a:p>
          </p:txBody>
        </p:sp>
        <p:sp>
          <p:nvSpPr>
            <p:cNvPr id="7187" name="Rectangle 19"/>
            <p:cNvSpPr>
              <a:spLocks noChangeArrowheads="1"/>
            </p:cNvSpPr>
            <p:nvPr/>
          </p:nvSpPr>
          <p:spPr bwMode="auto">
            <a:xfrm>
              <a:off x="4125" y="1394"/>
              <a:ext cx="242" cy="190"/>
            </a:xfrm>
            <a:prstGeom prst="rect">
              <a:avLst/>
            </a:prstGeom>
            <a:noFill/>
            <a:ln w="15875">
              <a:solidFill>
                <a:schemeClr val="tx1"/>
              </a:solidFill>
              <a:miter lim="800000"/>
              <a:headEnd/>
              <a:tailEnd type="none" w="med" len="lg"/>
            </a:ln>
            <a:effectLst/>
          </p:spPr>
          <p:txBody>
            <a:bodyPr wrap="none" anchor="ctr"/>
            <a:lstStyle/>
            <a:p>
              <a:pPr algn="ctr"/>
              <a:r>
                <a:rPr lang="en-US">
                  <a:latin typeface="Trebuchet MS" pitchFamily="34" charset="0"/>
                </a:rPr>
                <a:t>16</a:t>
              </a:r>
            </a:p>
          </p:txBody>
        </p:sp>
        <p:sp>
          <p:nvSpPr>
            <p:cNvPr id="7188" name="AutoShape 20"/>
            <p:cNvSpPr>
              <a:spLocks/>
            </p:cNvSpPr>
            <p:nvPr/>
          </p:nvSpPr>
          <p:spPr bwMode="auto">
            <a:xfrm rot="5400000">
              <a:off x="1632" y="92"/>
              <a:ext cx="144" cy="2352"/>
            </a:xfrm>
            <a:prstGeom prst="leftBrace">
              <a:avLst>
                <a:gd name="adj1" fmla="val 136111"/>
                <a:gd name="adj2" fmla="val 50000"/>
              </a:avLst>
            </a:prstGeom>
            <a:noFill/>
            <a:ln w="19050">
              <a:solidFill>
                <a:srgbClr val="00FD00"/>
              </a:solidFill>
              <a:round/>
              <a:headEnd/>
              <a:tailEnd type="none" w="med" len="lg"/>
            </a:ln>
            <a:effectLst/>
          </p:spPr>
          <p:txBody>
            <a:bodyPr wrap="none" anchor="ctr"/>
            <a:lstStyle/>
            <a:p>
              <a:endParaRPr lang="en-US" dirty="0"/>
            </a:p>
          </p:txBody>
        </p:sp>
        <p:sp>
          <p:nvSpPr>
            <p:cNvPr id="7189" name="Text Box 21"/>
            <p:cNvSpPr txBox="1">
              <a:spLocks noChangeArrowheads="1"/>
            </p:cNvSpPr>
            <p:nvPr/>
          </p:nvSpPr>
          <p:spPr bwMode="auto">
            <a:xfrm>
              <a:off x="1392" y="956"/>
              <a:ext cx="720" cy="233"/>
            </a:xfrm>
            <a:prstGeom prst="rect">
              <a:avLst/>
            </a:prstGeom>
            <a:noFill/>
            <a:ln w="15875">
              <a:noFill/>
              <a:miter lim="800000"/>
              <a:headEnd/>
              <a:tailEnd type="none" w="med" len="lg"/>
            </a:ln>
            <a:effectLst/>
          </p:spPr>
          <p:txBody>
            <a:bodyPr>
              <a:spAutoFit/>
            </a:bodyPr>
            <a:lstStyle/>
            <a:p>
              <a:pPr>
                <a:spcBef>
                  <a:spcPct val="50000"/>
                </a:spcBef>
              </a:pPr>
              <a:r>
                <a:rPr lang="en-US" dirty="0"/>
                <a:t>sorted</a:t>
              </a:r>
            </a:p>
          </p:txBody>
        </p:sp>
        <p:sp>
          <p:nvSpPr>
            <p:cNvPr id="7190" name="Text Box 22"/>
            <p:cNvSpPr txBox="1">
              <a:spLocks noChangeArrowheads="1"/>
            </p:cNvSpPr>
            <p:nvPr/>
          </p:nvSpPr>
          <p:spPr bwMode="auto">
            <a:xfrm>
              <a:off x="3312" y="956"/>
              <a:ext cx="1728" cy="233"/>
            </a:xfrm>
            <a:prstGeom prst="rect">
              <a:avLst/>
            </a:prstGeom>
            <a:noFill/>
            <a:ln w="15875">
              <a:noFill/>
              <a:miter lim="800000"/>
              <a:headEnd/>
              <a:tailEnd type="none" w="med" len="lg"/>
            </a:ln>
            <a:effectLst/>
          </p:spPr>
          <p:txBody>
            <a:bodyPr>
              <a:spAutoFit/>
            </a:bodyPr>
            <a:lstStyle/>
            <a:p>
              <a:pPr>
                <a:spcBef>
                  <a:spcPct val="50000"/>
                </a:spcBef>
              </a:pPr>
              <a:r>
                <a:rPr lang="en-US"/>
                <a:t>next to be inserted</a:t>
              </a:r>
            </a:p>
          </p:txBody>
        </p:sp>
        <p:sp>
          <p:nvSpPr>
            <p:cNvPr id="7191" name="Freeform 23"/>
            <p:cNvSpPr>
              <a:spLocks/>
            </p:cNvSpPr>
            <p:nvPr/>
          </p:nvSpPr>
          <p:spPr bwMode="auto">
            <a:xfrm>
              <a:off x="3066" y="1114"/>
              <a:ext cx="280" cy="274"/>
            </a:xfrm>
            <a:custGeom>
              <a:avLst/>
              <a:gdLst/>
              <a:ahLst/>
              <a:cxnLst>
                <a:cxn ang="0">
                  <a:pos x="280" y="5"/>
                </a:cxn>
                <a:cxn ang="0">
                  <a:pos x="146" y="16"/>
                </a:cxn>
                <a:cxn ang="0">
                  <a:pos x="23" y="104"/>
                </a:cxn>
                <a:cxn ang="0">
                  <a:pos x="6" y="226"/>
                </a:cxn>
                <a:cxn ang="0">
                  <a:pos x="6" y="274"/>
                </a:cxn>
              </a:cxnLst>
              <a:rect l="0" t="0" r="r" b="b"/>
              <a:pathLst>
                <a:path w="280" h="274">
                  <a:moveTo>
                    <a:pt x="280" y="5"/>
                  </a:moveTo>
                  <a:cubicBezTo>
                    <a:pt x="258" y="7"/>
                    <a:pt x="189" y="0"/>
                    <a:pt x="146" y="16"/>
                  </a:cubicBezTo>
                  <a:cubicBezTo>
                    <a:pt x="103" y="32"/>
                    <a:pt x="46" y="69"/>
                    <a:pt x="23" y="104"/>
                  </a:cubicBezTo>
                  <a:cubicBezTo>
                    <a:pt x="0" y="139"/>
                    <a:pt x="9" y="198"/>
                    <a:pt x="6" y="226"/>
                  </a:cubicBezTo>
                  <a:cubicBezTo>
                    <a:pt x="3" y="254"/>
                    <a:pt x="2" y="266"/>
                    <a:pt x="6" y="274"/>
                  </a:cubicBezTo>
                </a:path>
              </a:pathLst>
            </a:custGeom>
            <a:noFill/>
            <a:ln w="15875" cap="flat" cmpd="sng">
              <a:solidFill>
                <a:srgbClr val="FF7FFF"/>
              </a:solidFill>
              <a:prstDash val="solid"/>
              <a:round/>
              <a:headEnd type="none" w="med" len="med"/>
              <a:tailEnd type="stealth" w="med" len="lg"/>
            </a:ln>
            <a:effectLst/>
          </p:spPr>
          <p:txBody>
            <a:bodyPr wrap="none" anchor="ctr"/>
            <a:lstStyle/>
            <a:p>
              <a:endParaRPr lang="en-US"/>
            </a:p>
          </p:txBody>
        </p:sp>
      </p:grpSp>
      <p:grpSp>
        <p:nvGrpSpPr>
          <p:cNvPr id="3" name="Group 24"/>
          <p:cNvGrpSpPr>
            <a:grpSpLocks/>
          </p:cNvGrpSpPr>
          <p:nvPr/>
        </p:nvGrpSpPr>
        <p:grpSpPr bwMode="auto">
          <a:xfrm>
            <a:off x="2365376" y="3657601"/>
            <a:ext cx="6092825" cy="315913"/>
            <a:chOff x="530" y="2633"/>
            <a:chExt cx="3838" cy="199"/>
          </a:xfrm>
        </p:grpSpPr>
        <p:sp>
          <p:nvSpPr>
            <p:cNvPr id="7193" name="Rectangle 25"/>
            <p:cNvSpPr>
              <a:spLocks noChangeArrowheads="1"/>
            </p:cNvSpPr>
            <p:nvPr/>
          </p:nvSpPr>
          <p:spPr bwMode="auto">
            <a:xfrm>
              <a:off x="530" y="2633"/>
              <a:ext cx="242" cy="190"/>
            </a:xfrm>
            <a:prstGeom prst="rect">
              <a:avLst/>
            </a:prstGeom>
            <a:noFill/>
            <a:ln w="15875">
              <a:solidFill>
                <a:schemeClr val="tx1"/>
              </a:solidFill>
              <a:miter lim="800000"/>
              <a:headEnd/>
              <a:tailEnd type="none" w="med" len="lg"/>
            </a:ln>
            <a:effectLst/>
          </p:spPr>
          <p:txBody>
            <a:bodyPr wrap="none" anchor="ctr"/>
            <a:lstStyle/>
            <a:p>
              <a:pPr algn="ctr"/>
              <a:r>
                <a:rPr lang="en-US" dirty="0">
                  <a:latin typeface="Trebuchet MS" pitchFamily="34" charset="0"/>
                </a:rPr>
                <a:t>3</a:t>
              </a:r>
            </a:p>
          </p:txBody>
        </p:sp>
        <p:sp>
          <p:nvSpPr>
            <p:cNvPr id="7194" name="Rectangle 26"/>
            <p:cNvSpPr>
              <a:spLocks noChangeArrowheads="1"/>
            </p:cNvSpPr>
            <p:nvPr/>
          </p:nvSpPr>
          <p:spPr bwMode="auto">
            <a:xfrm>
              <a:off x="767" y="2636"/>
              <a:ext cx="242" cy="190"/>
            </a:xfrm>
            <a:prstGeom prst="rect">
              <a:avLst/>
            </a:prstGeom>
            <a:noFill/>
            <a:ln w="15875">
              <a:solidFill>
                <a:schemeClr val="tx1"/>
              </a:solidFill>
              <a:miter lim="800000"/>
              <a:headEnd/>
              <a:tailEnd type="none" w="med" len="lg"/>
            </a:ln>
            <a:effectLst/>
          </p:spPr>
          <p:txBody>
            <a:bodyPr wrap="none" anchor="ctr"/>
            <a:lstStyle/>
            <a:p>
              <a:pPr algn="ctr"/>
              <a:r>
                <a:rPr lang="en-US">
                  <a:latin typeface="Trebuchet MS" pitchFamily="34" charset="0"/>
                </a:rPr>
                <a:t>4</a:t>
              </a:r>
            </a:p>
          </p:txBody>
        </p:sp>
        <p:sp>
          <p:nvSpPr>
            <p:cNvPr id="7195" name="Rectangle 27"/>
            <p:cNvSpPr>
              <a:spLocks noChangeArrowheads="1"/>
            </p:cNvSpPr>
            <p:nvPr/>
          </p:nvSpPr>
          <p:spPr bwMode="auto">
            <a:xfrm>
              <a:off x="1007" y="2636"/>
              <a:ext cx="242" cy="190"/>
            </a:xfrm>
            <a:prstGeom prst="rect">
              <a:avLst/>
            </a:prstGeom>
            <a:noFill/>
            <a:ln w="15875">
              <a:solidFill>
                <a:schemeClr val="tx1"/>
              </a:solidFill>
              <a:miter lim="800000"/>
              <a:headEnd/>
              <a:tailEnd type="none" w="med" len="lg"/>
            </a:ln>
            <a:effectLst/>
          </p:spPr>
          <p:txBody>
            <a:bodyPr wrap="none" anchor="ctr"/>
            <a:lstStyle/>
            <a:p>
              <a:pPr algn="ctr"/>
              <a:r>
                <a:rPr lang="en-US">
                  <a:latin typeface="Trebuchet MS" pitchFamily="34" charset="0"/>
                </a:rPr>
                <a:t>7</a:t>
              </a:r>
            </a:p>
          </p:txBody>
        </p:sp>
        <p:sp>
          <p:nvSpPr>
            <p:cNvPr id="7196" name="Rectangle 28"/>
            <p:cNvSpPr>
              <a:spLocks noChangeArrowheads="1"/>
            </p:cNvSpPr>
            <p:nvPr/>
          </p:nvSpPr>
          <p:spPr bwMode="auto">
            <a:xfrm>
              <a:off x="1250" y="2636"/>
              <a:ext cx="242" cy="190"/>
            </a:xfrm>
            <a:prstGeom prst="rect">
              <a:avLst/>
            </a:prstGeom>
            <a:noFill/>
            <a:ln w="15875">
              <a:solidFill>
                <a:schemeClr val="tx1"/>
              </a:solidFill>
              <a:miter lim="800000"/>
              <a:headEnd/>
              <a:tailEnd type="none" w="med" len="lg"/>
            </a:ln>
            <a:effectLst/>
          </p:spPr>
          <p:txBody>
            <a:bodyPr wrap="none" anchor="ctr"/>
            <a:lstStyle/>
            <a:p>
              <a:pPr algn="ctr"/>
              <a:endParaRPr lang="en-US">
                <a:latin typeface="Trebuchet MS" pitchFamily="34" charset="0"/>
              </a:endParaRPr>
            </a:p>
          </p:txBody>
        </p:sp>
        <p:sp>
          <p:nvSpPr>
            <p:cNvPr id="7197" name="Rectangle 29"/>
            <p:cNvSpPr>
              <a:spLocks noChangeArrowheads="1"/>
            </p:cNvSpPr>
            <p:nvPr/>
          </p:nvSpPr>
          <p:spPr bwMode="auto">
            <a:xfrm>
              <a:off x="1487" y="2636"/>
              <a:ext cx="242" cy="190"/>
            </a:xfrm>
            <a:prstGeom prst="rect">
              <a:avLst/>
            </a:prstGeom>
            <a:noFill/>
            <a:ln w="15875">
              <a:solidFill>
                <a:schemeClr val="tx1"/>
              </a:solidFill>
              <a:miter lim="800000"/>
              <a:headEnd/>
              <a:tailEnd type="none" w="med" len="lg"/>
            </a:ln>
            <a:effectLst/>
          </p:spPr>
          <p:txBody>
            <a:bodyPr wrap="none" anchor="ctr"/>
            <a:lstStyle/>
            <a:p>
              <a:pPr algn="ctr"/>
              <a:endParaRPr lang="en-US">
                <a:latin typeface="Trebuchet MS" pitchFamily="34" charset="0"/>
              </a:endParaRPr>
            </a:p>
          </p:txBody>
        </p:sp>
        <p:sp>
          <p:nvSpPr>
            <p:cNvPr id="7198" name="Rectangle 30"/>
            <p:cNvSpPr>
              <a:spLocks noChangeArrowheads="1"/>
            </p:cNvSpPr>
            <p:nvPr/>
          </p:nvSpPr>
          <p:spPr bwMode="auto">
            <a:xfrm>
              <a:off x="1724" y="2639"/>
              <a:ext cx="242" cy="190"/>
            </a:xfrm>
            <a:prstGeom prst="rect">
              <a:avLst/>
            </a:prstGeom>
            <a:noFill/>
            <a:ln w="15875">
              <a:solidFill>
                <a:schemeClr val="tx1"/>
              </a:solidFill>
              <a:miter lim="800000"/>
              <a:headEnd/>
              <a:tailEnd type="none" w="med" len="lg"/>
            </a:ln>
            <a:effectLst/>
          </p:spPr>
          <p:txBody>
            <a:bodyPr wrap="none" anchor="ctr"/>
            <a:lstStyle/>
            <a:p>
              <a:pPr algn="ctr"/>
              <a:endParaRPr lang="en-US">
                <a:latin typeface="Trebuchet MS" pitchFamily="34" charset="0"/>
              </a:endParaRPr>
            </a:p>
          </p:txBody>
        </p:sp>
        <p:sp>
          <p:nvSpPr>
            <p:cNvPr id="7199" name="Rectangle 31"/>
            <p:cNvSpPr>
              <a:spLocks noChangeArrowheads="1"/>
            </p:cNvSpPr>
            <p:nvPr/>
          </p:nvSpPr>
          <p:spPr bwMode="auto">
            <a:xfrm>
              <a:off x="1964" y="2639"/>
              <a:ext cx="242" cy="190"/>
            </a:xfrm>
            <a:prstGeom prst="rect">
              <a:avLst/>
            </a:prstGeom>
            <a:noFill/>
            <a:ln w="15875">
              <a:solidFill>
                <a:schemeClr val="tx1"/>
              </a:solidFill>
              <a:miter lim="800000"/>
              <a:headEnd/>
              <a:tailEnd type="none" w="med" len="lg"/>
            </a:ln>
            <a:effectLst/>
          </p:spPr>
          <p:txBody>
            <a:bodyPr wrap="none" anchor="ctr"/>
            <a:lstStyle/>
            <a:p>
              <a:pPr algn="ctr"/>
              <a:endParaRPr lang="en-US">
                <a:latin typeface="Trebuchet MS" pitchFamily="34" charset="0"/>
              </a:endParaRPr>
            </a:p>
          </p:txBody>
        </p:sp>
        <p:sp>
          <p:nvSpPr>
            <p:cNvPr id="7200" name="Rectangle 32"/>
            <p:cNvSpPr>
              <a:spLocks noChangeArrowheads="1"/>
            </p:cNvSpPr>
            <p:nvPr/>
          </p:nvSpPr>
          <p:spPr bwMode="auto">
            <a:xfrm>
              <a:off x="2207" y="2639"/>
              <a:ext cx="242" cy="190"/>
            </a:xfrm>
            <a:prstGeom prst="rect">
              <a:avLst/>
            </a:prstGeom>
            <a:noFill/>
            <a:ln w="15875">
              <a:solidFill>
                <a:schemeClr val="tx1"/>
              </a:solidFill>
              <a:miter lim="800000"/>
              <a:headEnd/>
              <a:tailEnd type="none" w="med" len="lg"/>
            </a:ln>
            <a:effectLst/>
          </p:spPr>
          <p:txBody>
            <a:bodyPr wrap="none" anchor="ctr"/>
            <a:lstStyle/>
            <a:p>
              <a:pPr algn="ctr"/>
              <a:endParaRPr lang="en-US">
                <a:latin typeface="Trebuchet MS" pitchFamily="34" charset="0"/>
              </a:endParaRPr>
            </a:p>
          </p:txBody>
        </p:sp>
        <p:sp>
          <p:nvSpPr>
            <p:cNvPr id="7201" name="Rectangle 33"/>
            <p:cNvSpPr>
              <a:spLocks noChangeArrowheads="1"/>
            </p:cNvSpPr>
            <p:nvPr/>
          </p:nvSpPr>
          <p:spPr bwMode="auto">
            <a:xfrm>
              <a:off x="2449" y="2636"/>
              <a:ext cx="242" cy="190"/>
            </a:xfrm>
            <a:prstGeom prst="rect">
              <a:avLst/>
            </a:prstGeom>
            <a:noFill/>
            <a:ln w="15875">
              <a:solidFill>
                <a:schemeClr val="tx1"/>
              </a:solidFill>
              <a:miter lim="800000"/>
              <a:headEnd/>
              <a:tailEnd type="none" w="med" len="lg"/>
            </a:ln>
            <a:effectLst/>
          </p:spPr>
          <p:txBody>
            <a:bodyPr wrap="none" anchor="ctr"/>
            <a:lstStyle/>
            <a:p>
              <a:pPr algn="ctr"/>
              <a:endParaRPr lang="en-US">
                <a:latin typeface="Trebuchet MS" pitchFamily="34" charset="0"/>
              </a:endParaRPr>
            </a:p>
          </p:txBody>
        </p:sp>
        <p:sp>
          <p:nvSpPr>
            <p:cNvPr id="7202" name="Rectangle 34"/>
            <p:cNvSpPr>
              <a:spLocks noChangeArrowheads="1"/>
            </p:cNvSpPr>
            <p:nvPr/>
          </p:nvSpPr>
          <p:spPr bwMode="auto">
            <a:xfrm>
              <a:off x="2686" y="2639"/>
              <a:ext cx="242" cy="190"/>
            </a:xfrm>
            <a:prstGeom prst="rect">
              <a:avLst/>
            </a:prstGeom>
            <a:noFill/>
            <a:ln w="15875">
              <a:solidFill>
                <a:schemeClr val="tx1"/>
              </a:solidFill>
              <a:miter lim="800000"/>
              <a:headEnd/>
              <a:tailEnd type="none" w="med" len="lg"/>
            </a:ln>
            <a:effectLst/>
          </p:spPr>
          <p:txBody>
            <a:bodyPr wrap="none" anchor="ctr"/>
            <a:lstStyle/>
            <a:p>
              <a:pPr algn="ctr"/>
              <a:endParaRPr lang="en-US">
                <a:latin typeface="Trebuchet MS" pitchFamily="34" charset="0"/>
              </a:endParaRPr>
            </a:p>
          </p:txBody>
        </p:sp>
        <p:sp>
          <p:nvSpPr>
            <p:cNvPr id="7203" name="Rectangle 35"/>
            <p:cNvSpPr>
              <a:spLocks noChangeArrowheads="1"/>
            </p:cNvSpPr>
            <p:nvPr/>
          </p:nvSpPr>
          <p:spPr bwMode="auto">
            <a:xfrm>
              <a:off x="2926" y="2639"/>
              <a:ext cx="242" cy="190"/>
            </a:xfrm>
            <a:prstGeom prst="rect">
              <a:avLst/>
            </a:prstGeom>
            <a:noFill/>
            <a:ln w="15875">
              <a:solidFill>
                <a:schemeClr val="tx1"/>
              </a:solidFill>
              <a:miter lim="800000"/>
              <a:headEnd/>
              <a:tailEnd type="none" w="med" len="lg"/>
            </a:ln>
            <a:effectLst/>
          </p:spPr>
          <p:txBody>
            <a:bodyPr wrap="none" anchor="ctr"/>
            <a:lstStyle/>
            <a:p>
              <a:pPr algn="ctr"/>
              <a:endParaRPr lang="en-US">
                <a:latin typeface="Trebuchet MS" pitchFamily="34" charset="0"/>
              </a:endParaRPr>
            </a:p>
          </p:txBody>
        </p:sp>
        <p:sp>
          <p:nvSpPr>
            <p:cNvPr id="7204" name="Rectangle 36"/>
            <p:cNvSpPr>
              <a:spLocks noChangeArrowheads="1"/>
            </p:cNvSpPr>
            <p:nvPr/>
          </p:nvSpPr>
          <p:spPr bwMode="auto">
            <a:xfrm>
              <a:off x="3169" y="2639"/>
              <a:ext cx="242" cy="190"/>
            </a:xfrm>
            <a:prstGeom prst="rect">
              <a:avLst/>
            </a:prstGeom>
            <a:noFill/>
            <a:ln w="15875">
              <a:solidFill>
                <a:schemeClr val="tx1"/>
              </a:solidFill>
              <a:miter lim="800000"/>
              <a:headEnd/>
              <a:tailEnd type="none" w="med" len="lg"/>
            </a:ln>
            <a:effectLst/>
          </p:spPr>
          <p:txBody>
            <a:bodyPr wrap="none" anchor="ctr"/>
            <a:lstStyle/>
            <a:p>
              <a:pPr algn="ctr"/>
              <a:r>
                <a:rPr lang="en-US">
                  <a:latin typeface="Trebuchet MS" pitchFamily="34" charset="0"/>
                </a:rPr>
                <a:t>55</a:t>
              </a:r>
            </a:p>
          </p:txBody>
        </p:sp>
        <p:sp>
          <p:nvSpPr>
            <p:cNvPr id="7205" name="Rectangle 37"/>
            <p:cNvSpPr>
              <a:spLocks noChangeArrowheads="1"/>
            </p:cNvSpPr>
            <p:nvPr/>
          </p:nvSpPr>
          <p:spPr bwMode="auto">
            <a:xfrm>
              <a:off x="3406" y="2639"/>
              <a:ext cx="242" cy="190"/>
            </a:xfrm>
            <a:prstGeom prst="rect">
              <a:avLst/>
            </a:prstGeom>
            <a:noFill/>
            <a:ln w="15875">
              <a:solidFill>
                <a:schemeClr val="tx1"/>
              </a:solidFill>
              <a:miter lim="800000"/>
              <a:headEnd/>
              <a:tailEnd type="none" w="med" len="lg"/>
            </a:ln>
            <a:effectLst/>
          </p:spPr>
          <p:txBody>
            <a:bodyPr wrap="none" anchor="ctr"/>
            <a:lstStyle/>
            <a:p>
              <a:pPr algn="ctr"/>
              <a:r>
                <a:rPr lang="en-US">
                  <a:latin typeface="Trebuchet MS" pitchFamily="34" charset="0"/>
                </a:rPr>
                <a:t>9</a:t>
              </a:r>
            </a:p>
          </p:txBody>
        </p:sp>
        <p:sp>
          <p:nvSpPr>
            <p:cNvPr id="7206" name="Rectangle 38"/>
            <p:cNvSpPr>
              <a:spLocks noChangeArrowheads="1"/>
            </p:cNvSpPr>
            <p:nvPr/>
          </p:nvSpPr>
          <p:spPr bwMode="auto">
            <a:xfrm>
              <a:off x="3643" y="2642"/>
              <a:ext cx="242" cy="190"/>
            </a:xfrm>
            <a:prstGeom prst="rect">
              <a:avLst/>
            </a:prstGeom>
            <a:noFill/>
            <a:ln w="15875">
              <a:solidFill>
                <a:schemeClr val="tx1"/>
              </a:solidFill>
              <a:miter lim="800000"/>
              <a:headEnd/>
              <a:tailEnd type="none" w="med" len="lg"/>
            </a:ln>
            <a:effectLst/>
          </p:spPr>
          <p:txBody>
            <a:bodyPr wrap="none" anchor="ctr"/>
            <a:lstStyle/>
            <a:p>
              <a:pPr algn="ctr"/>
              <a:r>
                <a:rPr lang="en-US">
                  <a:latin typeface="Trebuchet MS" pitchFamily="34" charset="0"/>
                </a:rPr>
                <a:t>23</a:t>
              </a:r>
            </a:p>
          </p:txBody>
        </p:sp>
        <p:sp>
          <p:nvSpPr>
            <p:cNvPr id="7207" name="Rectangle 39"/>
            <p:cNvSpPr>
              <a:spLocks noChangeArrowheads="1"/>
            </p:cNvSpPr>
            <p:nvPr/>
          </p:nvSpPr>
          <p:spPr bwMode="auto">
            <a:xfrm>
              <a:off x="3883" y="2642"/>
              <a:ext cx="242" cy="190"/>
            </a:xfrm>
            <a:prstGeom prst="rect">
              <a:avLst/>
            </a:prstGeom>
            <a:noFill/>
            <a:ln w="15875">
              <a:solidFill>
                <a:schemeClr val="tx1"/>
              </a:solidFill>
              <a:miter lim="800000"/>
              <a:headEnd/>
              <a:tailEnd type="none" w="med" len="lg"/>
            </a:ln>
            <a:effectLst/>
          </p:spPr>
          <p:txBody>
            <a:bodyPr wrap="none" anchor="ctr"/>
            <a:lstStyle/>
            <a:p>
              <a:pPr algn="ctr"/>
              <a:r>
                <a:rPr lang="en-US">
                  <a:latin typeface="Trebuchet MS" pitchFamily="34" charset="0"/>
                </a:rPr>
                <a:t>28</a:t>
              </a:r>
            </a:p>
          </p:txBody>
        </p:sp>
        <p:sp>
          <p:nvSpPr>
            <p:cNvPr id="7208" name="Rectangle 40"/>
            <p:cNvSpPr>
              <a:spLocks noChangeArrowheads="1"/>
            </p:cNvSpPr>
            <p:nvPr/>
          </p:nvSpPr>
          <p:spPr bwMode="auto">
            <a:xfrm>
              <a:off x="4126" y="2642"/>
              <a:ext cx="242" cy="190"/>
            </a:xfrm>
            <a:prstGeom prst="rect">
              <a:avLst/>
            </a:prstGeom>
            <a:noFill/>
            <a:ln w="15875">
              <a:solidFill>
                <a:schemeClr val="tx1"/>
              </a:solidFill>
              <a:miter lim="800000"/>
              <a:headEnd/>
              <a:tailEnd type="none" w="med" len="lg"/>
            </a:ln>
            <a:effectLst/>
          </p:spPr>
          <p:txBody>
            <a:bodyPr wrap="none" anchor="ctr"/>
            <a:lstStyle/>
            <a:p>
              <a:pPr algn="ctr"/>
              <a:r>
                <a:rPr lang="en-US">
                  <a:latin typeface="Trebuchet MS" pitchFamily="34" charset="0"/>
                </a:rPr>
                <a:t>16</a:t>
              </a:r>
            </a:p>
          </p:txBody>
        </p:sp>
      </p:grpSp>
      <p:grpSp>
        <p:nvGrpSpPr>
          <p:cNvPr id="4" name="Group 41"/>
          <p:cNvGrpSpPr>
            <a:grpSpLocks/>
          </p:cNvGrpSpPr>
          <p:nvPr/>
        </p:nvGrpSpPr>
        <p:grpSpPr bwMode="auto">
          <a:xfrm>
            <a:off x="6400800" y="2667000"/>
            <a:ext cx="3505200" cy="762000"/>
            <a:chOff x="3072" y="1680"/>
            <a:chExt cx="2208" cy="480"/>
          </a:xfrm>
        </p:grpSpPr>
        <p:sp>
          <p:nvSpPr>
            <p:cNvPr id="7210" name="Rectangle 42"/>
            <p:cNvSpPr>
              <a:spLocks noChangeArrowheads="1"/>
            </p:cNvSpPr>
            <p:nvPr/>
          </p:nvSpPr>
          <p:spPr bwMode="auto">
            <a:xfrm>
              <a:off x="4800" y="1968"/>
              <a:ext cx="288" cy="192"/>
            </a:xfrm>
            <a:prstGeom prst="rect">
              <a:avLst/>
            </a:prstGeom>
            <a:noFill/>
            <a:ln w="15875">
              <a:solidFill>
                <a:schemeClr val="tx1"/>
              </a:solidFill>
              <a:miter lim="800000"/>
              <a:headEnd/>
              <a:tailEnd type="none" w="med" len="lg"/>
            </a:ln>
            <a:effectLst/>
          </p:spPr>
          <p:txBody>
            <a:bodyPr wrap="none" anchor="ctr"/>
            <a:lstStyle/>
            <a:p>
              <a:pPr algn="ctr"/>
              <a:r>
                <a:rPr lang="en-US">
                  <a:solidFill>
                    <a:srgbClr val="FF7FFF"/>
                  </a:solidFill>
                  <a:latin typeface="Trebuchet MS" pitchFamily="34" charset="0"/>
                </a:rPr>
                <a:t>10</a:t>
              </a:r>
            </a:p>
          </p:txBody>
        </p:sp>
        <p:sp>
          <p:nvSpPr>
            <p:cNvPr id="7211" name="Text Box 43"/>
            <p:cNvSpPr txBox="1">
              <a:spLocks noChangeArrowheads="1"/>
            </p:cNvSpPr>
            <p:nvPr/>
          </p:nvSpPr>
          <p:spPr bwMode="auto">
            <a:xfrm>
              <a:off x="4704" y="1680"/>
              <a:ext cx="576" cy="233"/>
            </a:xfrm>
            <a:prstGeom prst="rect">
              <a:avLst/>
            </a:prstGeom>
            <a:noFill/>
            <a:ln w="15875">
              <a:noFill/>
              <a:miter lim="800000"/>
              <a:headEnd/>
              <a:tailEnd type="none" w="med" len="lg"/>
            </a:ln>
            <a:effectLst/>
          </p:spPr>
          <p:txBody>
            <a:bodyPr>
              <a:spAutoFit/>
            </a:bodyPr>
            <a:lstStyle/>
            <a:p>
              <a:pPr>
                <a:spcBef>
                  <a:spcPct val="50000"/>
                </a:spcBef>
              </a:pPr>
              <a:r>
                <a:rPr lang="en-US" dirty="0">
                  <a:latin typeface="Trebuchet MS" pitchFamily="34" charset="0"/>
                </a:rPr>
                <a:t>temp</a:t>
              </a:r>
              <a:endParaRPr lang="en-US" dirty="0"/>
            </a:p>
          </p:txBody>
        </p:sp>
        <p:sp>
          <p:nvSpPr>
            <p:cNvPr id="7212" name="Freeform 44"/>
            <p:cNvSpPr>
              <a:spLocks/>
            </p:cNvSpPr>
            <p:nvPr/>
          </p:nvSpPr>
          <p:spPr bwMode="auto">
            <a:xfrm>
              <a:off x="3072" y="1728"/>
              <a:ext cx="1764" cy="342"/>
            </a:xfrm>
            <a:custGeom>
              <a:avLst/>
              <a:gdLst/>
              <a:ahLst/>
              <a:cxnLst>
                <a:cxn ang="0">
                  <a:pos x="0" y="0"/>
                </a:cxn>
                <a:cxn ang="0">
                  <a:pos x="40" y="158"/>
                </a:cxn>
                <a:cxn ang="0">
                  <a:pos x="222" y="263"/>
                </a:cxn>
                <a:cxn ang="0">
                  <a:pos x="578" y="298"/>
                </a:cxn>
                <a:cxn ang="0">
                  <a:pos x="1200" y="336"/>
                </a:cxn>
                <a:cxn ang="0">
                  <a:pos x="1680" y="336"/>
                </a:cxn>
                <a:cxn ang="0">
                  <a:pos x="1705" y="328"/>
                </a:cxn>
              </a:cxnLst>
              <a:rect l="0" t="0" r="r" b="b"/>
              <a:pathLst>
                <a:path w="1764" h="342">
                  <a:moveTo>
                    <a:pt x="0" y="0"/>
                  </a:moveTo>
                  <a:cubicBezTo>
                    <a:pt x="7" y="26"/>
                    <a:pt x="3" y="114"/>
                    <a:pt x="40" y="158"/>
                  </a:cubicBezTo>
                  <a:cubicBezTo>
                    <a:pt x="77" y="202"/>
                    <a:pt x="132" y="240"/>
                    <a:pt x="222" y="263"/>
                  </a:cubicBezTo>
                  <a:cubicBezTo>
                    <a:pt x="312" y="286"/>
                    <a:pt x="415" y="286"/>
                    <a:pt x="578" y="298"/>
                  </a:cubicBezTo>
                  <a:cubicBezTo>
                    <a:pt x="741" y="310"/>
                    <a:pt x="1016" y="330"/>
                    <a:pt x="1200" y="336"/>
                  </a:cubicBezTo>
                  <a:cubicBezTo>
                    <a:pt x="1384" y="342"/>
                    <a:pt x="1596" y="337"/>
                    <a:pt x="1680" y="336"/>
                  </a:cubicBezTo>
                  <a:cubicBezTo>
                    <a:pt x="1764" y="335"/>
                    <a:pt x="1700" y="330"/>
                    <a:pt x="1705" y="328"/>
                  </a:cubicBezTo>
                </a:path>
              </a:pathLst>
            </a:custGeom>
            <a:noFill/>
            <a:ln w="15875" cap="flat" cmpd="sng">
              <a:solidFill>
                <a:srgbClr val="FF7FFF"/>
              </a:solidFill>
              <a:prstDash val="solid"/>
              <a:round/>
              <a:headEnd type="none" w="med" len="med"/>
              <a:tailEnd type="stealth" w="med" len="lg"/>
            </a:ln>
            <a:effectLst/>
          </p:spPr>
          <p:txBody>
            <a:bodyPr wrap="none" anchor="ctr"/>
            <a:lstStyle/>
            <a:p>
              <a:endParaRPr lang="en-US"/>
            </a:p>
          </p:txBody>
        </p:sp>
      </p:grpSp>
      <p:grpSp>
        <p:nvGrpSpPr>
          <p:cNvPr id="5" name="Group 45"/>
          <p:cNvGrpSpPr>
            <a:grpSpLocks/>
          </p:cNvGrpSpPr>
          <p:nvPr/>
        </p:nvGrpSpPr>
        <p:grpSpPr bwMode="auto">
          <a:xfrm>
            <a:off x="6019801" y="2743201"/>
            <a:ext cx="536575" cy="1216025"/>
            <a:chOff x="2832" y="1728"/>
            <a:chExt cx="338" cy="766"/>
          </a:xfrm>
        </p:grpSpPr>
        <p:sp>
          <p:nvSpPr>
            <p:cNvPr id="7214" name="Rectangle 46"/>
            <p:cNvSpPr>
              <a:spLocks noChangeArrowheads="1"/>
            </p:cNvSpPr>
            <p:nvPr/>
          </p:nvSpPr>
          <p:spPr bwMode="auto">
            <a:xfrm>
              <a:off x="2928" y="2304"/>
              <a:ext cx="242" cy="190"/>
            </a:xfrm>
            <a:prstGeom prst="rect">
              <a:avLst/>
            </a:prstGeom>
            <a:noFill/>
            <a:ln w="15875">
              <a:solidFill>
                <a:schemeClr val="tx1"/>
              </a:solidFill>
              <a:miter lim="800000"/>
              <a:headEnd/>
              <a:tailEnd type="none" w="med" len="lg"/>
            </a:ln>
            <a:effectLst/>
          </p:spPr>
          <p:txBody>
            <a:bodyPr wrap="none" anchor="ctr"/>
            <a:lstStyle/>
            <a:p>
              <a:pPr algn="ctr"/>
              <a:r>
                <a:rPr lang="en-US">
                  <a:latin typeface="Trebuchet MS" pitchFamily="34" charset="0"/>
                </a:rPr>
                <a:t>38</a:t>
              </a:r>
            </a:p>
          </p:txBody>
        </p:sp>
        <p:sp>
          <p:nvSpPr>
            <p:cNvPr id="7215" name="Line 47"/>
            <p:cNvSpPr>
              <a:spLocks noChangeShapeType="1"/>
            </p:cNvSpPr>
            <p:nvPr/>
          </p:nvSpPr>
          <p:spPr bwMode="auto">
            <a:xfrm>
              <a:off x="2832" y="1728"/>
              <a:ext cx="192" cy="576"/>
            </a:xfrm>
            <a:prstGeom prst="line">
              <a:avLst/>
            </a:prstGeom>
            <a:noFill/>
            <a:ln w="15875">
              <a:solidFill>
                <a:srgbClr val="00FD00"/>
              </a:solidFill>
              <a:round/>
              <a:headEnd/>
              <a:tailEnd type="stealth" w="lg" len="lg"/>
            </a:ln>
            <a:effectLst/>
          </p:spPr>
          <p:txBody>
            <a:bodyPr wrap="none" anchor="ctr"/>
            <a:lstStyle/>
            <a:p>
              <a:endParaRPr lang="en-US"/>
            </a:p>
          </p:txBody>
        </p:sp>
      </p:grpSp>
      <p:grpSp>
        <p:nvGrpSpPr>
          <p:cNvPr id="6" name="Group 48"/>
          <p:cNvGrpSpPr>
            <a:grpSpLocks/>
          </p:cNvGrpSpPr>
          <p:nvPr/>
        </p:nvGrpSpPr>
        <p:grpSpPr bwMode="auto">
          <a:xfrm>
            <a:off x="5638801" y="2743201"/>
            <a:ext cx="536575" cy="1216025"/>
            <a:chOff x="2592" y="1728"/>
            <a:chExt cx="338" cy="766"/>
          </a:xfrm>
        </p:grpSpPr>
        <p:sp>
          <p:nvSpPr>
            <p:cNvPr id="7217" name="Rectangle 49"/>
            <p:cNvSpPr>
              <a:spLocks noChangeArrowheads="1"/>
            </p:cNvSpPr>
            <p:nvPr/>
          </p:nvSpPr>
          <p:spPr bwMode="auto">
            <a:xfrm>
              <a:off x="2688" y="2304"/>
              <a:ext cx="242" cy="190"/>
            </a:xfrm>
            <a:prstGeom prst="rect">
              <a:avLst/>
            </a:prstGeom>
            <a:noFill/>
            <a:ln w="15875">
              <a:solidFill>
                <a:schemeClr val="tx1"/>
              </a:solidFill>
              <a:miter lim="800000"/>
              <a:headEnd/>
              <a:tailEnd type="none" w="med" len="lg"/>
            </a:ln>
            <a:effectLst/>
          </p:spPr>
          <p:txBody>
            <a:bodyPr wrap="none" anchor="ctr"/>
            <a:lstStyle/>
            <a:p>
              <a:pPr algn="ctr"/>
              <a:r>
                <a:rPr lang="en-US">
                  <a:latin typeface="Trebuchet MS" pitchFamily="34" charset="0"/>
                </a:rPr>
                <a:t>33</a:t>
              </a:r>
            </a:p>
          </p:txBody>
        </p:sp>
        <p:sp>
          <p:nvSpPr>
            <p:cNvPr id="7218" name="Line 50"/>
            <p:cNvSpPr>
              <a:spLocks noChangeShapeType="1"/>
            </p:cNvSpPr>
            <p:nvPr/>
          </p:nvSpPr>
          <p:spPr bwMode="auto">
            <a:xfrm>
              <a:off x="2592" y="1728"/>
              <a:ext cx="192" cy="576"/>
            </a:xfrm>
            <a:prstGeom prst="line">
              <a:avLst/>
            </a:prstGeom>
            <a:noFill/>
            <a:ln w="15875">
              <a:solidFill>
                <a:srgbClr val="00FD00"/>
              </a:solidFill>
              <a:round/>
              <a:headEnd/>
              <a:tailEnd type="stealth" w="lg" len="lg"/>
            </a:ln>
            <a:effectLst/>
          </p:spPr>
          <p:txBody>
            <a:bodyPr wrap="none" anchor="ctr"/>
            <a:lstStyle/>
            <a:p>
              <a:endParaRPr lang="en-US"/>
            </a:p>
          </p:txBody>
        </p:sp>
      </p:grpSp>
      <p:grpSp>
        <p:nvGrpSpPr>
          <p:cNvPr id="7" name="Group 51"/>
          <p:cNvGrpSpPr>
            <a:grpSpLocks/>
          </p:cNvGrpSpPr>
          <p:nvPr/>
        </p:nvGrpSpPr>
        <p:grpSpPr bwMode="auto">
          <a:xfrm>
            <a:off x="5257800" y="2743201"/>
            <a:ext cx="541338" cy="1211263"/>
            <a:chOff x="2352" y="1728"/>
            <a:chExt cx="341" cy="763"/>
          </a:xfrm>
        </p:grpSpPr>
        <p:sp>
          <p:nvSpPr>
            <p:cNvPr id="7220" name="Rectangle 52"/>
            <p:cNvSpPr>
              <a:spLocks noChangeArrowheads="1"/>
            </p:cNvSpPr>
            <p:nvPr/>
          </p:nvSpPr>
          <p:spPr bwMode="auto">
            <a:xfrm>
              <a:off x="2451" y="2301"/>
              <a:ext cx="242" cy="190"/>
            </a:xfrm>
            <a:prstGeom prst="rect">
              <a:avLst/>
            </a:prstGeom>
            <a:noFill/>
            <a:ln w="15875">
              <a:solidFill>
                <a:schemeClr val="tx1"/>
              </a:solidFill>
              <a:miter lim="800000"/>
              <a:headEnd/>
              <a:tailEnd type="none" w="med" len="lg"/>
            </a:ln>
            <a:effectLst/>
          </p:spPr>
          <p:txBody>
            <a:bodyPr wrap="none" anchor="ctr"/>
            <a:lstStyle/>
            <a:p>
              <a:pPr algn="ctr"/>
              <a:r>
                <a:rPr lang="en-US" dirty="0">
                  <a:latin typeface="Trebuchet MS" pitchFamily="34" charset="0"/>
                </a:rPr>
                <a:t>21</a:t>
              </a:r>
            </a:p>
          </p:txBody>
        </p:sp>
        <p:sp>
          <p:nvSpPr>
            <p:cNvPr id="7221" name="Line 53"/>
            <p:cNvSpPr>
              <a:spLocks noChangeShapeType="1"/>
            </p:cNvSpPr>
            <p:nvPr/>
          </p:nvSpPr>
          <p:spPr bwMode="auto">
            <a:xfrm>
              <a:off x="2352" y="1728"/>
              <a:ext cx="192" cy="576"/>
            </a:xfrm>
            <a:prstGeom prst="line">
              <a:avLst/>
            </a:prstGeom>
            <a:noFill/>
            <a:ln w="15875">
              <a:solidFill>
                <a:srgbClr val="00FD00"/>
              </a:solidFill>
              <a:round/>
              <a:headEnd/>
              <a:tailEnd type="stealth" w="lg" len="lg"/>
            </a:ln>
            <a:effectLst/>
          </p:spPr>
          <p:txBody>
            <a:bodyPr wrap="none" anchor="ctr"/>
            <a:lstStyle/>
            <a:p>
              <a:endParaRPr lang="en-US"/>
            </a:p>
          </p:txBody>
        </p:sp>
      </p:grpSp>
      <p:grpSp>
        <p:nvGrpSpPr>
          <p:cNvPr id="8" name="Group 54"/>
          <p:cNvGrpSpPr>
            <a:grpSpLocks/>
          </p:cNvGrpSpPr>
          <p:nvPr/>
        </p:nvGrpSpPr>
        <p:grpSpPr bwMode="auto">
          <a:xfrm>
            <a:off x="4876801" y="2743201"/>
            <a:ext cx="538163" cy="1216025"/>
            <a:chOff x="2112" y="1728"/>
            <a:chExt cx="339" cy="766"/>
          </a:xfrm>
        </p:grpSpPr>
        <p:sp>
          <p:nvSpPr>
            <p:cNvPr id="7223" name="Rectangle 55"/>
            <p:cNvSpPr>
              <a:spLocks noChangeArrowheads="1"/>
            </p:cNvSpPr>
            <p:nvPr/>
          </p:nvSpPr>
          <p:spPr bwMode="auto">
            <a:xfrm>
              <a:off x="2209" y="2304"/>
              <a:ext cx="242" cy="190"/>
            </a:xfrm>
            <a:prstGeom prst="rect">
              <a:avLst/>
            </a:prstGeom>
            <a:noFill/>
            <a:ln w="15875">
              <a:solidFill>
                <a:schemeClr val="tx1"/>
              </a:solidFill>
              <a:miter lim="800000"/>
              <a:headEnd/>
              <a:tailEnd type="none" w="med" len="lg"/>
            </a:ln>
            <a:effectLst/>
          </p:spPr>
          <p:txBody>
            <a:bodyPr wrap="none" anchor="ctr"/>
            <a:lstStyle/>
            <a:p>
              <a:pPr algn="ctr"/>
              <a:r>
                <a:rPr lang="en-US" dirty="0">
                  <a:latin typeface="Trebuchet MS" pitchFamily="34" charset="0"/>
                </a:rPr>
                <a:t>20</a:t>
              </a:r>
            </a:p>
          </p:txBody>
        </p:sp>
        <p:sp>
          <p:nvSpPr>
            <p:cNvPr id="7224" name="Line 56"/>
            <p:cNvSpPr>
              <a:spLocks noChangeShapeType="1"/>
            </p:cNvSpPr>
            <p:nvPr/>
          </p:nvSpPr>
          <p:spPr bwMode="auto">
            <a:xfrm>
              <a:off x="2112" y="1728"/>
              <a:ext cx="192" cy="576"/>
            </a:xfrm>
            <a:prstGeom prst="line">
              <a:avLst/>
            </a:prstGeom>
            <a:noFill/>
            <a:ln w="15875">
              <a:solidFill>
                <a:srgbClr val="00FD00"/>
              </a:solidFill>
              <a:round/>
              <a:headEnd/>
              <a:tailEnd type="stealth" w="lg" len="lg"/>
            </a:ln>
            <a:effectLst/>
          </p:spPr>
          <p:txBody>
            <a:bodyPr wrap="none" anchor="ctr"/>
            <a:lstStyle/>
            <a:p>
              <a:endParaRPr lang="en-US"/>
            </a:p>
          </p:txBody>
        </p:sp>
      </p:grpSp>
      <p:grpSp>
        <p:nvGrpSpPr>
          <p:cNvPr id="9" name="Group 57"/>
          <p:cNvGrpSpPr>
            <a:grpSpLocks/>
          </p:cNvGrpSpPr>
          <p:nvPr/>
        </p:nvGrpSpPr>
        <p:grpSpPr bwMode="auto">
          <a:xfrm>
            <a:off x="4495800" y="2743201"/>
            <a:ext cx="533400" cy="1216025"/>
            <a:chOff x="1872" y="1728"/>
            <a:chExt cx="336" cy="766"/>
          </a:xfrm>
        </p:grpSpPr>
        <p:sp>
          <p:nvSpPr>
            <p:cNvPr id="7226" name="Rectangle 58"/>
            <p:cNvSpPr>
              <a:spLocks noChangeArrowheads="1"/>
            </p:cNvSpPr>
            <p:nvPr/>
          </p:nvSpPr>
          <p:spPr bwMode="auto">
            <a:xfrm>
              <a:off x="1966" y="2304"/>
              <a:ext cx="242" cy="190"/>
            </a:xfrm>
            <a:prstGeom prst="rect">
              <a:avLst/>
            </a:prstGeom>
            <a:noFill/>
            <a:ln w="15875">
              <a:solidFill>
                <a:schemeClr val="tx1"/>
              </a:solidFill>
              <a:miter lim="800000"/>
              <a:headEnd/>
              <a:tailEnd type="none" w="med" len="lg"/>
            </a:ln>
            <a:effectLst/>
          </p:spPr>
          <p:txBody>
            <a:bodyPr wrap="none" anchor="ctr"/>
            <a:lstStyle/>
            <a:p>
              <a:pPr algn="ctr"/>
              <a:r>
                <a:rPr lang="en-US">
                  <a:latin typeface="Trebuchet MS" pitchFamily="34" charset="0"/>
                </a:rPr>
                <a:t>14</a:t>
              </a:r>
            </a:p>
          </p:txBody>
        </p:sp>
        <p:sp>
          <p:nvSpPr>
            <p:cNvPr id="7227" name="Line 59"/>
            <p:cNvSpPr>
              <a:spLocks noChangeShapeType="1"/>
            </p:cNvSpPr>
            <p:nvPr/>
          </p:nvSpPr>
          <p:spPr bwMode="auto">
            <a:xfrm>
              <a:off x="1872" y="1728"/>
              <a:ext cx="192" cy="576"/>
            </a:xfrm>
            <a:prstGeom prst="line">
              <a:avLst/>
            </a:prstGeom>
            <a:noFill/>
            <a:ln w="15875">
              <a:solidFill>
                <a:srgbClr val="00FD00"/>
              </a:solidFill>
              <a:round/>
              <a:headEnd/>
              <a:tailEnd type="stealth" w="lg" len="lg"/>
            </a:ln>
            <a:effectLst/>
          </p:spPr>
          <p:txBody>
            <a:bodyPr wrap="none" anchor="ctr"/>
            <a:lstStyle/>
            <a:p>
              <a:endParaRPr lang="en-US"/>
            </a:p>
          </p:txBody>
        </p:sp>
      </p:grpSp>
      <p:grpSp>
        <p:nvGrpSpPr>
          <p:cNvPr id="10" name="Group 60"/>
          <p:cNvGrpSpPr>
            <a:grpSpLocks/>
          </p:cNvGrpSpPr>
          <p:nvPr/>
        </p:nvGrpSpPr>
        <p:grpSpPr bwMode="auto">
          <a:xfrm>
            <a:off x="4114800" y="2743201"/>
            <a:ext cx="533400" cy="1216025"/>
            <a:chOff x="1632" y="1728"/>
            <a:chExt cx="336" cy="766"/>
          </a:xfrm>
        </p:grpSpPr>
        <p:sp>
          <p:nvSpPr>
            <p:cNvPr id="7229" name="Rectangle 61"/>
            <p:cNvSpPr>
              <a:spLocks noChangeArrowheads="1"/>
            </p:cNvSpPr>
            <p:nvPr/>
          </p:nvSpPr>
          <p:spPr bwMode="auto">
            <a:xfrm>
              <a:off x="1726" y="2304"/>
              <a:ext cx="242" cy="190"/>
            </a:xfrm>
            <a:prstGeom prst="rect">
              <a:avLst/>
            </a:prstGeom>
            <a:noFill/>
            <a:ln w="15875">
              <a:solidFill>
                <a:schemeClr val="tx1"/>
              </a:solidFill>
              <a:miter lim="800000"/>
              <a:headEnd/>
              <a:tailEnd type="none" w="med" len="lg"/>
            </a:ln>
            <a:effectLst/>
          </p:spPr>
          <p:txBody>
            <a:bodyPr wrap="none" anchor="ctr"/>
            <a:lstStyle/>
            <a:p>
              <a:pPr algn="ctr"/>
              <a:r>
                <a:rPr lang="en-US" dirty="0">
                  <a:latin typeface="Trebuchet MS" pitchFamily="34" charset="0"/>
                </a:rPr>
                <a:t>14</a:t>
              </a:r>
            </a:p>
          </p:txBody>
        </p:sp>
        <p:sp>
          <p:nvSpPr>
            <p:cNvPr id="7230" name="Line 62"/>
            <p:cNvSpPr>
              <a:spLocks noChangeShapeType="1"/>
            </p:cNvSpPr>
            <p:nvPr/>
          </p:nvSpPr>
          <p:spPr bwMode="auto">
            <a:xfrm>
              <a:off x="1632" y="1728"/>
              <a:ext cx="192" cy="576"/>
            </a:xfrm>
            <a:prstGeom prst="line">
              <a:avLst/>
            </a:prstGeom>
            <a:noFill/>
            <a:ln w="15875">
              <a:solidFill>
                <a:srgbClr val="00FD00"/>
              </a:solidFill>
              <a:round/>
              <a:headEnd/>
              <a:tailEnd type="stealth" w="lg" len="lg"/>
            </a:ln>
            <a:effectLst/>
          </p:spPr>
          <p:txBody>
            <a:bodyPr wrap="none" anchor="ctr"/>
            <a:lstStyle/>
            <a:p>
              <a:endParaRPr lang="en-US"/>
            </a:p>
          </p:txBody>
        </p:sp>
      </p:grpSp>
      <p:grpSp>
        <p:nvGrpSpPr>
          <p:cNvPr id="11" name="Group 63"/>
          <p:cNvGrpSpPr>
            <a:grpSpLocks/>
          </p:cNvGrpSpPr>
          <p:nvPr/>
        </p:nvGrpSpPr>
        <p:grpSpPr bwMode="auto">
          <a:xfrm>
            <a:off x="3733801" y="2743201"/>
            <a:ext cx="538163" cy="1211263"/>
            <a:chOff x="1392" y="1728"/>
            <a:chExt cx="339" cy="763"/>
          </a:xfrm>
        </p:grpSpPr>
        <p:sp>
          <p:nvSpPr>
            <p:cNvPr id="7232" name="Rectangle 64"/>
            <p:cNvSpPr>
              <a:spLocks noChangeArrowheads="1"/>
            </p:cNvSpPr>
            <p:nvPr/>
          </p:nvSpPr>
          <p:spPr bwMode="auto">
            <a:xfrm>
              <a:off x="1489" y="2301"/>
              <a:ext cx="242" cy="190"/>
            </a:xfrm>
            <a:prstGeom prst="rect">
              <a:avLst/>
            </a:prstGeom>
            <a:noFill/>
            <a:ln w="15875">
              <a:solidFill>
                <a:schemeClr val="tx1"/>
              </a:solidFill>
              <a:miter lim="800000"/>
              <a:headEnd/>
              <a:tailEnd type="none" w="med" len="lg"/>
            </a:ln>
            <a:effectLst/>
          </p:spPr>
          <p:txBody>
            <a:bodyPr wrap="none" anchor="ctr"/>
            <a:lstStyle/>
            <a:p>
              <a:pPr algn="ctr"/>
              <a:r>
                <a:rPr lang="en-US">
                  <a:latin typeface="Trebuchet MS" pitchFamily="34" charset="0"/>
                </a:rPr>
                <a:t>12</a:t>
              </a:r>
            </a:p>
          </p:txBody>
        </p:sp>
        <p:sp>
          <p:nvSpPr>
            <p:cNvPr id="7233" name="Line 65"/>
            <p:cNvSpPr>
              <a:spLocks noChangeShapeType="1"/>
            </p:cNvSpPr>
            <p:nvPr/>
          </p:nvSpPr>
          <p:spPr bwMode="auto">
            <a:xfrm>
              <a:off x="1392" y="1728"/>
              <a:ext cx="192" cy="576"/>
            </a:xfrm>
            <a:prstGeom prst="line">
              <a:avLst/>
            </a:prstGeom>
            <a:noFill/>
            <a:ln w="15875">
              <a:solidFill>
                <a:srgbClr val="00FD00"/>
              </a:solidFill>
              <a:round/>
              <a:headEnd/>
              <a:tailEnd type="stealth" w="lg" len="lg"/>
            </a:ln>
            <a:effectLst/>
          </p:spPr>
          <p:txBody>
            <a:bodyPr wrap="none" anchor="ctr"/>
            <a:lstStyle/>
            <a:p>
              <a:endParaRPr lang="en-US"/>
            </a:p>
          </p:txBody>
        </p:sp>
      </p:grpSp>
      <p:grpSp>
        <p:nvGrpSpPr>
          <p:cNvPr id="12" name="Group 66"/>
          <p:cNvGrpSpPr>
            <a:grpSpLocks/>
          </p:cNvGrpSpPr>
          <p:nvPr/>
        </p:nvGrpSpPr>
        <p:grpSpPr bwMode="auto">
          <a:xfrm>
            <a:off x="3511550" y="3429000"/>
            <a:ext cx="5862638" cy="1485900"/>
            <a:chOff x="1252" y="2160"/>
            <a:chExt cx="3693" cy="936"/>
          </a:xfrm>
        </p:grpSpPr>
        <p:sp>
          <p:nvSpPr>
            <p:cNvPr id="7235" name="Rectangle 67"/>
            <p:cNvSpPr>
              <a:spLocks noChangeArrowheads="1"/>
            </p:cNvSpPr>
            <p:nvPr/>
          </p:nvSpPr>
          <p:spPr bwMode="auto">
            <a:xfrm>
              <a:off x="1252" y="2301"/>
              <a:ext cx="242" cy="190"/>
            </a:xfrm>
            <a:prstGeom prst="rect">
              <a:avLst/>
            </a:prstGeom>
            <a:noFill/>
            <a:ln w="15875">
              <a:solidFill>
                <a:schemeClr val="tx1"/>
              </a:solidFill>
              <a:miter lim="800000"/>
              <a:headEnd/>
              <a:tailEnd type="none" w="med" len="lg"/>
            </a:ln>
            <a:effectLst/>
          </p:spPr>
          <p:txBody>
            <a:bodyPr wrap="none" anchor="ctr"/>
            <a:lstStyle/>
            <a:p>
              <a:pPr algn="ctr"/>
              <a:r>
                <a:rPr lang="en-US">
                  <a:solidFill>
                    <a:srgbClr val="FF7FFF"/>
                  </a:solidFill>
                  <a:latin typeface="Trebuchet MS" pitchFamily="34" charset="0"/>
                </a:rPr>
                <a:t>10</a:t>
              </a:r>
            </a:p>
          </p:txBody>
        </p:sp>
        <p:sp>
          <p:nvSpPr>
            <p:cNvPr id="7236" name="Freeform 68"/>
            <p:cNvSpPr>
              <a:spLocks/>
            </p:cNvSpPr>
            <p:nvPr/>
          </p:nvSpPr>
          <p:spPr bwMode="auto">
            <a:xfrm>
              <a:off x="1344" y="2160"/>
              <a:ext cx="3601" cy="936"/>
            </a:xfrm>
            <a:custGeom>
              <a:avLst/>
              <a:gdLst/>
              <a:ahLst/>
              <a:cxnLst>
                <a:cxn ang="0">
                  <a:pos x="3600" y="0"/>
                </a:cxn>
                <a:cxn ang="0">
                  <a:pos x="3550" y="246"/>
                </a:cxn>
                <a:cxn ang="0">
                  <a:pos x="3293" y="544"/>
                </a:cxn>
                <a:cxn ang="0">
                  <a:pos x="2615" y="877"/>
                </a:cxn>
                <a:cxn ang="0">
                  <a:pos x="1149" y="900"/>
                </a:cxn>
                <a:cxn ang="0">
                  <a:pos x="355" y="830"/>
                </a:cxn>
                <a:cxn ang="0">
                  <a:pos x="57" y="620"/>
                </a:cxn>
                <a:cxn ang="0">
                  <a:pos x="11" y="339"/>
                </a:cxn>
              </a:cxnLst>
              <a:rect l="0" t="0" r="r" b="b"/>
              <a:pathLst>
                <a:path w="3601" h="936">
                  <a:moveTo>
                    <a:pt x="3600" y="0"/>
                  </a:moveTo>
                  <a:cubicBezTo>
                    <a:pt x="3592" y="41"/>
                    <a:pt x="3601" y="155"/>
                    <a:pt x="3550" y="246"/>
                  </a:cubicBezTo>
                  <a:cubicBezTo>
                    <a:pt x="3499" y="337"/>
                    <a:pt x="3449" y="439"/>
                    <a:pt x="3293" y="544"/>
                  </a:cubicBezTo>
                  <a:cubicBezTo>
                    <a:pt x="3137" y="649"/>
                    <a:pt x="2972" y="818"/>
                    <a:pt x="2615" y="877"/>
                  </a:cubicBezTo>
                  <a:cubicBezTo>
                    <a:pt x="2258" y="936"/>
                    <a:pt x="1526" y="908"/>
                    <a:pt x="1149" y="900"/>
                  </a:cubicBezTo>
                  <a:cubicBezTo>
                    <a:pt x="772" y="892"/>
                    <a:pt x="537" y="877"/>
                    <a:pt x="355" y="830"/>
                  </a:cubicBezTo>
                  <a:cubicBezTo>
                    <a:pt x="173" y="783"/>
                    <a:pt x="114" y="702"/>
                    <a:pt x="57" y="620"/>
                  </a:cubicBezTo>
                  <a:cubicBezTo>
                    <a:pt x="0" y="538"/>
                    <a:pt x="21" y="398"/>
                    <a:pt x="11" y="339"/>
                  </a:cubicBezTo>
                </a:path>
              </a:pathLst>
            </a:custGeom>
            <a:noFill/>
            <a:ln w="15875" cap="flat" cmpd="sng">
              <a:solidFill>
                <a:srgbClr val="FF7FFF"/>
              </a:solidFill>
              <a:prstDash val="solid"/>
              <a:round/>
              <a:headEnd type="none" w="med" len="med"/>
              <a:tailEnd type="stealth" w="med" len="lg"/>
            </a:ln>
            <a:effectLst/>
          </p:spPr>
          <p:txBody>
            <a:bodyPr wrap="none" anchor="ctr"/>
            <a:lstStyle/>
            <a:p>
              <a:endParaRPr lang="en-US"/>
            </a:p>
          </p:txBody>
        </p:sp>
      </p:grpSp>
      <p:grpSp>
        <p:nvGrpSpPr>
          <p:cNvPr id="13" name="Group 69"/>
          <p:cNvGrpSpPr>
            <a:grpSpLocks/>
          </p:cNvGrpSpPr>
          <p:nvPr/>
        </p:nvGrpSpPr>
        <p:grpSpPr bwMode="auto">
          <a:xfrm>
            <a:off x="2362200" y="4038603"/>
            <a:ext cx="4191000" cy="598488"/>
            <a:chOff x="528" y="2544"/>
            <a:chExt cx="2640" cy="377"/>
          </a:xfrm>
        </p:grpSpPr>
        <p:sp>
          <p:nvSpPr>
            <p:cNvPr id="7238" name="AutoShape 70"/>
            <p:cNvSpPr>
              <a:spLocks/>
            </p:cNvSpPr>
            <p:nvPr/>
          </p:nvSpPr>
          <p:spPr bwMode="auto">
            <a:xfrm rot="-5400000">
              <a:off x="1752" y="1320"/>
              <a:ext cx="192" cy="2640"/>
            </a:xfrm>
            <a:prstGeom prst="leftBrace">
              <a:avLst>
                <a:gd name="adj1" fmla="val 114583"/>
                <a:gd name="adj2" fmla="val 50000"/>
              </a:avLst>
            </a:prstGeom>
            <a:noFill/>
            <a:ln w="15875">
              <a:solidFill>
                <a:srgbClr val="00FD00"/>
              </a:solidFill>
              <a:round/>
              <a:headEnd/>
              <a:tailEnd type="none" w="med" len="lg"/>
            </a:ln>
            <a:effectLst/>
          </p:spPr>
          <p:txBody>
            <a:bodyPr wrap="none" anchor="ctr"/>
            <a:lstStyle/>
            <a:p>
              <a:endParaRPr lang="en-US"/>
            </a:p>
          </p:txBody>
        </p:sp>
        <p:sp>
          <p:nvSpPr>
            <p:cNvPr id="7239" name="Text Box 71"/>
            <p:cNvSpPr txBox="1">
              <a:spLocks noChangeArrowheads="1"/>
            </p:cNvSpPr>
            <p:nvPr/>
          </p:nvSpPr>
          <p:spPr bwMode="auto">
            <a:xfrm>
              <a:off x="1584" y="2688"/>
              <a:ext cx="816" cy="233"/>
            </a:xfrm>
            <a:prstGeom prst="rect">
              <a:avLst/>
            </a:prstGeom>
            <a:noFill/>
            <a:ln w="15875">
              <a:noFill/>
              <a:miter lim="800000"/>
              <a:headEnd/>
              <a:tailEnd type="none" w="med" len="lg"/>
            </a:ln>
            <a:effectLst/>
          </p:spPr>
          <p:txBody>
            <a:bodyPr>
              <a:spAutoFit/>
            </a:bodyPr>
            <a:lstStyle/>
            <a:p>
              <a:pPr>
                <a:spcBef>
                  <a:spcPct val="50000"/>
                </a:spcBef>
              </a:pPr>
              <a:r>
                <a:rPr lang="en-US"/>
                <a:t>sorted</a:t>
              </a:r>
            </a:p>
          </p:txBody>
        </p:sp>
      </p:grpSp>
      <p:grpSp>
        <p:nvGrpSpPr>
          <p:cNvPr id="14" name="Group 72"/>
          <p:cNvGrpSpPr>
            <a:grpSpLocks/>
          </p:cNvGrpSpPr>
          <p:nvPr/>
        </p:nvGrpSpPr>
        <p:grpSpPr bwMode="auto">
          <a:xfrm>
            <a:off x="2514600" y="2743201"/>
            <a:ext cx="1447800" cy="549275"/>
            <a:chOff x="624" y="1728"/>
            <a:chExt cx="912" cy="346"/>
          </a:xfrm>
        </p:grpSpPr>
        <p:sp>
          <p:nvSpPr>
            <p:cNvPr id="7241" name="Line 73"/>
            <p:cNvSpPr>
              <a:spLocks noChangeShapeType="1"/>
            </p:cNvSpPr>
            <p:nvPr/>
          </p:nvSpPr>
          <p:spPr bwMode="auto">
            <a:xfrm flipV="1">
              <a:off x="1104" y="1728"/>
              <a:ext cx="0" cy="144"/>
            </a:xfrm>
            <a:prstGeom prst="line">
              <a:avLst/>
            </a:prstGeom>
            <a:noFill/>
            <a:ln w="22225">
              <a:solidFill>
                <a:schemeClr val="tx1"/>
              </a:solidFill>
              <a:round/>
              <a:headEnd/>
              <a:tailEnd type="triangle" w="lg" len="lg"/>
            </a:ln>
            <a:effectLst/>
          </p:spPr>
          <p:txBody>
            <a:bodyPr/>
            <a:lstStyle/>
            <a:p>
              <a:endParaRPr lang="en-US"/>
            </a:p>
          </p:txBody>
        </p:sp>
        <p:sp>
          <p:nvSpPr>
            <p:cNvPr id="7242" name="Text Box 74"/>
            <p:cNvSpPr txBox="1">
              <a:spLocks noChangeArrowheads="1"/>
            </p:cNvSpPr>
            <p:nvPr/>
          </p:nvSpPr>
          <p:spPr bwMode="auto">
            <a:xfrm>
              <a:off x="624" y="1824"/>
              <a:ext cx="912" cy="250"/>
            </a:xfrm>
            <a:prstGeom prst="rect">
              <a:avLst/>
            </a:prstGeom>
            <a:noFill/>
            <a:ln w="15875">
              <a:noFill/>
              <a:miter lim="800000"/>
              <a:headEnd/>
              <a:tailEnd type="none" w="med" len="lg"/>
            </a:ln>
            <a:effectLst/>
          </p:spPr>
          <p:txBody>
            <a:bodyPr>
              <a:spAutoFit/>
            </a:bodyPr>
            <a:lstStyle/>
            <a:p>
              <a:pPr>
                <a:spcBef>
                  <a:spcPct val="50000"/>
                </a:spcBef>
              </a:pPr>
              <a:r>
                <a:rPr lang="en-US" sz="2000"/>
                <a:t>less than 10</a:t>
              </a:r>
            </a:p>
          </p:txBody>
        </p:sp>
      </p:grpSp>
      <p:sp>
        <p:nvSpPr>
          <p:cNvPr id="76" name="Slide Number Placeholder 75"/>
          <p:cNvSpPr>
            <a:spLocks noGrp="1"/>
          </p:cNvSpPr>
          <p:nvPr>
            <p:ph type="sldNum" sz="quarter" idx="12"/>
          </p:nvPr>
        </p:nvSpPr>
        <p:spPr/>
        <p:txBody>
          <a:bodyPr/>
          <a:lstStyle/>
          <a:p>
            <a:fld id="{B6F15528-21DE-4FAA-801E-634DDDAF4B2B}" type="slidenum">
              <a:rPr lang="en-US" smtClean="0"/>
              <a:pPr/>
              <a:t>129</a:t>
            </a:fld>
            <a:endParaRPr lang="en-US"/>
          </a:p>
        </p:txBody>
      </p:sp>
      <p:sp>
        <p:nvSpPr>
          <p:cNvPr id="77" name="Footer Placeholder 76"/>
          <p:cNvSpPr>
            <a:spLocks noGrp="1"/>
          </p:cNvSpPr>
          <p:nvPr>
            <p:ph type="ftr" sz="quarter" idx="11"/>
          </p:nvPr>
        </p:nvSpPr>
        <p:spPr/>
        <p:txBody>
          <a:bodyPr/>
          <a:lstStyle/>
          <a:p>
            <a:r>
              <a:rPr lang="en-US"/>
              <a:t>Dr. Neepa Shah</a:t>
            </a:r>
            <a:endParaRPr lang="en-US" dirty="0"/>
          </a:p>
        </p:txBody>
      </p:sp>
    </p:spTree>
    <p:extLst>
      <p:ext uri="{BB962C8B-B14F-4D97-AF65-F5344CB8AC3E}">
        <p14:creationId xmlns:p14="http://schemas.microsoft.com/office/powerpoint/2010/main" val="373655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up)">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up)">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up)">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up)">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down)">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wipe(right)">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dissolve">
                                      <p:cBhvr>
                                        <p:cTn id="6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3D294-471D-409C-B40D-1B32C115AC23}"/>
              </a:ext>
            </a:extLst>
          </p:cNvPr>
          <p:cNvSpPr>
            <a:spLocks noGrp="1"/>
          </p:cNvSpPr>
          <p:nvPr>
            <p:ph type="title"/>
          </p:nvPr>
        </p:nvSpPr>
        <p:spPr/>
        <p:txBody>
          <a:bodyPr/>
          <a:lstStyle/>
          <a:p>
            <a:pPr>
              <a:defRPr/>
            </a:pPr>
            <a:r>
              <a:rPr lang="en-US" dirty="0"/>
              <a:t>Binary search: analysis </a:t>
            </a:r>
            <a:r>
              <a:rPr lang="en-US" dirty="0" err="1"/>
              <a:t>Contd</a:t>
            </a:r>
            <a:endParaRPr lang="en-US" dirty="0"/>
          </a:p>
        </p:txBody>
      </p:sp>
      <p:pic>
        <p:nvPicPr>
          <p:cNvPr id="98307" name="Content Placeholder 5" descr="img1868.gif">
            <a:extLst>
              <a:ext uri="{FF2B5EF4-FFF2-40B4-BE49-F238E27FC236}">
                <a16:creationId xmlns:a16="http://schemas.microsoft.com/office/drawing/2014/main" id="{B5C106F4-9CA2-489B-B026-5BD9FC7112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7310" y="2118453"/>
            <a:ext cx="4762500" cy="457200"/>
          </a:xfrm>
        </p:spPr>
      </p:pic>
      <p:sp>
        <p:nvSpPr>
          <p:cNvPr id="98308" name="Slide Number Placeholder 3">
            <a:extLst>
              <a:ext uri="{FF2B5EF4-FFF2-40B4-BE49-F238E27FC236}">
                <a16:creationId xmlns:a16="http://schemas.microsoft.com/office/drawing/2014/main" id="{F7831E03-0581-4B6D-BB19-EEB259FBA242}"/>
              </a:ext>
            </a:extLst>
          </p:cNvPr>
          <p:cNvSpPr>
            <a:spLocks noGrp="1"/>
          </p:cNvSpPr>
          <p:nvPr>
            <p:ph type="sldNum" sz="quarter" idx="4294967295"/>
          </p:nvPr>
        </p:nvSpPr>
        <p:spPr bwMode="auto">
          <a:xfrm>
            <a:off x="0" y="5951538"/>
            <a:ext cx="6916738"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spcBef>
                <a:spcPct val="0"/>
              </a:spcBef>
              <a:buClrTx/>
              <a:buSzTx/>
              <a:buFontTx/>
              <a:buNone/>
            </a:pPr>
            <a:fld id="{3F6549E0-671C-4843-9BA2-7A248B2CB409}" type="slidenum">
              <a:rPr lang="en-US" altLang="en-US" sz="1400">
                <a:solidFill>
                  <a:srgbClr val="FFFFFF"/>
                </a:solidFill>
              </a:rPr>
              <a:pPr>
                <a:spcBef>
                  <a:spcPct val="0"/>
                </a:spcBef>
                <a:buClrTx/>
                <a:buSzTx/>
                <a:buFontTx/>
                <a:buNone/>
              </a:pPr>
              <a:t>13</a:t>
            </a:fld>
            <a:endParaRPr lang="en-US" altLang="en-US" sz="1400">
              <a:solidFill>
                <a:srgbClr val="FFFFFF"/>
              </a:solidFill>
            </a:endParaRPr>
          </a:p>
        </p:txBody>
      </p:sp>
      <p:pic>
        <p:nvPicPr>
          <p:cNvPr id="7" name="Picture 6" descr="img1869.gif">
            <a:extLst>
              <a:ext uri="{FF2B5EF4-FFF2-40B4-BE49-F238E27FC236}">
                <a16:creationId xmlns:a16="http://schemas.microsoft.com/office/drawing/2014/main" id="{1F1CE646-454C-4D27-9731-01388DA5B9FC}"/>
              </a:ext>
            </a:extLst>
          </p:cNvPr>
          <p:cNvPicPr>
            <a:picLocks noChangeAspect="1"/>
          </p:cNvPicPr>
          <p:nvPr/>
        </p:nvPicPr>
        <p:blipFill rotWithShape="1">
          <a:blip r:embed="rId3">
            <a:extLst>
              <a:ext uri="{28A0092B-C50C-407E-A947-70E740481C1C}">
                <a14:useLocalDpi xmlns:a14="http://schemas.microsoft.com/office/drawing/2010/main" val="0"/>
              </a:ext>
            </a:extLst>
          </a:blip>
          <a:srcRect l="60217"/>
          <a:stretch/>
        </p:blipFill>
        <p:spPr bwMode="auto">
          <a:xfrm>
            <a:off x="3139440" y="2888391"/>
            <a:ext cx="2094230"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img1871.gif">
            <a:extLst>
              <a:ext uri="{FF2B5EF4-FFF2-40B4-BE49-F238E27FC236}">
                <a16:creationId xmlns:a16="http://schemas.microsoft.com/office/drawing/2014/main" id="{ECE8FEC2-2337-442F-835B-EBAF1EC6A80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39440" y="4698141"/>
            <a:ext cx="30638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4">
            <a:extLst>
              <a:ext uri="{FF2B5EF4-FFF2-40B4-BE49-F238E27FC236}">
                <a16:creationId xmlns:a16="http://schemas.microsoft.com/office/drawing/2014/main" id="{2CB593E7-96E3-46DF-AD77-2C4BADDB6701}"/>
              </a:ext>
            </a:extLst>
          </p:cNvPr>
          <p:cNvSpPr>
            <a:spLocks noGrp="1"/>
          </p:cNvSpPr>
          <p:nvPr>
            <p:ph type="ftr" sz="quarter" idx="11"/>
          </p:nvPr>
        </p:nvSpPr>
        <p:spPr>
          <a:xfrm>
            <a:off x="581192" y="5951811"/>
            <a:ext cx="6917210" cy="365125"/>
          </a:xfrm>
        </p:spPr>
        <p:txBody>
          <a:bodyPr vert="horz" lIns="91440" tIns="45720" rIns="91440" bIns="45720" rtlCol="0" anchor="ctr"/>
          <a:lstStyle/>
          <a:p>
            <a:r>
              <a:rPr lang="en-US" dirty="0"/>
              <a:t>Dr. </a:t>
            </a:r>
            <a:r>
              <a:rPr lang="en-US"/>
              <a:t>Neepa Shah</a:t>
            </a:r>
          </a:p>
        </p:txBody>
      </p:sp>
      <p:sp>
        <p:nvSpPr>
          <p:cNvPr id="10" name="Slide Number Placeholder 4">
            <a:extLst>
              <a:ext uri="{FF2B5EF4-FFF2-40B4-BE49-F238E27FC236}">
                <a16:creationId xmlns:a16="http://schemas.microsoft.com/office/drawing/2014/main" id="{EDE17093-5027-4812-A218-6C2DD2A2B753}"/>
              </a:ext>
            </a:extLst>
          </p:cNvPr>
          <p:cNvSpPr>
            <a:spLocks noGrp="1"/>
          </p:cNvSpPr>
          <p:nvPr>
            <p:ph type="sldNum" sz="quarter" idx="12"/>
          </p:nvPr>
        </p:nvSpPr>
        <p:spPr>
          <a:xfrm>
            <a:off x="10558300" y="5956137"/>
            <a:ext cx="1052508" cy="365125"/>
          </a:xfrm>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1852127" y="5210824"/>
            <a:ext cx="9067800" cy="396875"/>
          </a:xfrm>
          <a:prstGeom prst="rect">
            <a:avLst/>
          </a:prstGeom>
          <a:noFill/>
          <a:ln w="9525">
            <a:noFill/>
            <a:miter lim="800000"/>
            <a:headEnd/>
            <a:tailEnd/>
          </a:ln>
          <a:effectLst/>
        </p:spPr>
        <p:txBody>
          <a:bodyPr>
            <a:spAutoFit/>
          </a:bodyPr>
          <a:lstStyle/>
          <a:p>
            <a:pPr eaLnBrk="0" hangingPunct="0">
              <a:spcBef>
                <a:spcPct val="5000"/>
              </a:spcBef>
            </a:pPr>
            <a:r>
              <a:rPr lang="en-US" sz="2000" dirty="0"/>
              <a:t>An insertion sort partitions the array into two regions</a:t>
            </a:r>
            <a:endParaRPr lang="en-US" sz="2400" i="1" dirty="0"/>
          </a:p>
        </p:txBody>
      </p:sp>
      <p:sp>
        <p:nvSpPr>
          <p:cNvPr id="53251" name="Rectangle 3"/>
          <p:cNvSpPr>
            <a:spLocks noChangeArrowheads="1"/>
          </p:cNvSpPr>
          <p:nvPr/>
        </p:nvSpPr>
        <p:spPr bwMode="auto">
          <a:xfrm>
            <a:off x="1775927" y="5074299"/>
            <a:ext cx="9144000" cy="92075"/>
          </a:xfrm>
          <a:prstGeom prst="rect">
            <a:avLst/>
          </a:prstGeom>
          <a:gradFill rotWithShape="0">
            <a:gsLst>
              <a:gs pos="0">
                <a:srgbClr val="5B74A5">
                  <a:gamma/>
                  <a:shade val="46275"/>
                  <a:invGamma/>
                </a:srgbClr>
              </a:gs>
              <a:gs pos="100000">
                <a:srgbClr val="5B74A5"/>
              </a:gs>
            </a:gsLst>
            <a:lin ang="18900000" scaled="1"/>
          </a:gradFill>
          <a:ln w="9525">
            <a:solidFill>
              <a:schemeClr val="tx1"/>
            </a:solidFill>
            <a:miter lim="800000"/>
            <a:headEnd/>
            <a:tailEnd/>
          </a:ln>
          <a:effectLst/>
        </p:spPr>
        <p:txBody>
          <a:bodyPr wrap="none" anchor="ctr"/>
          <a:lstStyle/>
          <a:p>
            <a:endParaRPr lang="en-US"/>
          </a:p>
        </p:txBody>
      </p:sp>
      <p:pic>
        <p:nvPicPr>
          <p:cNvPr id="53252" name="Picture 4"/>
          <p:cNvPicPr>
            <a:picLocks noChangeAspect="1" noChangeArrowheads="1"/>
          </p:cNvPicPr>
          <p:nvPr/>
        </p:nvPicPr>
        <p:blipFill>
          <a:blip r:embed="rId3" cstate="print"/>
          <a:srcRect/>
          <a:stretch>
            <a:fillRect/>
          </a:stretch>
        </p:blipFill>
        <p:spPr bwMode="auto">
          <a:xfrm>
            <a:off x="1860550" y="2057400"/>
            <a:ext cx="8470900" cy="2463800"/>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pPr/>
              <a:t>130</a:t>
            </a:fld>
            <a:endParaRPr lang="en-US"/>
          </a:p>
        </p:txBody>
      </p:sp>
      <p:sp>
        <p:nvSpPr>
          <p:cNvPr id="6" name="Footer Placeholder 5"/>
          <p:cNvSpPr>
            <a:spLocks noGrp="1"/>
          </p:cNvSpPr>
          <p:nvPr>
            <p:ph type="ftr" sz="quarter" idx="11"/>
          </p:nvPr>
        </p:nvSpPr>
        <p:spPr/>
        <p:txBody>
          <a:bodyPr/>
          <a:lstStyle/>
          <a:p>
            <a:r>
              <a:rPr lang="en-US"/>
              <a:t>Dr. Neepa Shah</a:t>
            </a:r>
          </a:p>
        </p:txBody>
      </p:sp>
      <p:sp>
        <p:nvSpPr>
          <p:cNvPr id="2" name="Rectangle 2">
            <a:extLst>
              <a:ext uri="{FF2B5EF4-FFF2-40B4-BE49-F238E27FC236}">
                <a16:creationId xmlns:a16="http://schemas.microsoft.com/office/drawing/2014/main" id="{12CE836F-27CE-DFC5-5844-A9945D77AEA0}"/>
              </a:ext>
            </a:extLst>
          </p:cNvPr>
          <p:cNvSpPr>
            <a:spLocks noGrp="1" noChangeArrowheads="1"/>
          </p:cNvSpPr>
          <p:nvPr>
            <p:ph type="title"/>
          </p:nvPr>
        </p:nvSpPr>
        <p:spPr>
          <a:xfrm>
            <a:off x="581192" y="702156"/>
            <a:ext cx="11029616" cy="1013800"/>
          </a:xfrm>
        </p:spPr>
        <p:txBody>
          <a:bodyPr/>
          <a:lstStyle/>
          <a:p>
            <a:r>
              <a:rPr lang="en-US" dirty="0"/>
              <a:t>Insertion Sort contd.</a:t>
            </a:r>
          </a:p>
        </p:txBody>
      </p:sp>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47700" y="660511"/>
            <a:ext cx="8229600" cy="1069848"/>
          </a:xfrm>
        </p:spPr>
        <p:txBody>
          <a:bodyPr/>
          <a:lstStyle/>
          <a:p>
            <a:r>
              <a:rPr lang="en-US" dirty="0"/>
              <a:t>Example of insertion sort</a:t>
            </a:r>
          </a:p>
        </p:txBody>
      </p:sp>
      <p:sp>
        <p:nvSpPr>
          <p:cNvPr id="15382" name="Oval 22"/>
          <p:cNvSpPr>
            <a:spLocks noChangeArrowheads="1"/>
          </p:cNvSpPr>
          <p:nvPr/>
        </p:nvSpPr>
        <p:spPr bwMode="auto">
          <a:xfrm>
            <a:off x="4495800" y="1889451"/>
            <a:ext cx="533400" cy="533400"/>
          </a:xfrm>
          <a:prstGeom prst="ellipse">
            <a:avLst/>
          </a:prstGeom>
          <a:solidFill>
            <a:srgbClr val="FFFF00"/>
          </a:solidFill>
          <a:ln w="9525">
            <a:noFill/>
            <a:round/>
            <a:headEnd/>
            <a:tailEnd/>
          </a:ln>
          <a:effectLst/>
        </p:spPr>
        <p:txBody>
          <a:bodyPr wrap="none" anchor="ctr"/>
          <a:lstStyle/>
          <a:p>
            <a:endParaRPr lang="en-US"/>
          </a:p>
        </p:txBody>
      </p:sp>
      <p:sp>
        <p:nvSpPr>
          <p:cNvPr id="15368" name="Text Box 8"/>
          <p:cNvSpPr txBox="1">
            <a:spLocks noChangeArrowheads="1"/>
          </p:cNvSpPr>
          <p:nvPr/>
        </p:nvSpPr>
        <p:spPr bwMode="auto">
          <a:xfrm>
            <a:off x="3657600" y="1813251"/>
            <a:ext cx="303288" cy="369332"/>
          </a:xfrm>
          <a:prstGeom prst="rect">
            <a:avLst/>
          </a:prstGeom>
          <a:noFill/>
          <a:ln w="9525">
            <a:noFill/>
            <a:miter lim="800000"/>
            <a:headEnd/>
            <a:tailEnd/>
          </a:ln>
          <a:effectLst/>
        </p:spPr>
        <p:txBody>
          <a:bodyPr wrap="none">
            <a:spAutoFit/>
          </a:bodyPr>
          <a:lstStyle/>
          <a:p>
            <a:r>
              <a:rPr lang="en-US">
                <a:solidFill>
                  <a:srgbClr val="009999"/>
                </a:solidFill>
              </a:rPr>
              <a:t>8</a:t>
            </a:r>
          </a:p>
        </p:txBody>
      </p:sp>
      <p:sp>
        <p:nvSpPr>
          <p:cNvPr id="15377" name="Text Box 17"/>
          <p:cNvSpPr txBox="1">
            <a:spLocks noChangeArrowheads="1"/>
          </p:cNvSpPr>
          <p:nvPr/>
        </p:nvSpPr>
        <p:spPr bwMode="auto">
          <a:xfrm>
            <a:off x="4572000" y="1813251"/>
            <a:ext cx="303288" cy="369332"/>
          </a:xfrm>
          <a:prstGeom prst="rect">
            <a:avLst/>
          </a:prstGeom>
          <a:noFill/>
          <a:ln w="9525">
            <a:noFill/>
            <a:miter lim="800000"/>
            <a:headEnd/>
            <a:tailEnd/>
          </a:ln>
          <a:effectLst/>
        </p:spPr>
        <p:txBody>
          <a:bodyPr wrap="none">
            <a:spAutoFit/>
          </a:bodyPr>
          <a:lstStyle/>
          <a:p>
            <a:r>
              <a:rPr lang="en-US">
                <a:solidFill>
                  <a:srgbClr val="009999"/>
                </a:solidFill>
              </a:rPr>
              <a:t>2</a:t>
            </a:r>
          </a:p>
        </p:txBody>
      </p:sp>
      <p:sp>
        <p:nvSpPr>
          <p:cNvPr id="15378" name="Text Box 18"/>
          <p:cNvSpPr txBox="1">
            <a:spLocks noChangeArrowheads="1"/>
          </p:cNvSpPr>
          <p:nvPr/>
        </p:nvSpPr>
        <p:spPr bwMode="auto">
          <a:xfrm>
            <a:off x="5486400" y="1813251"/>
            <a:ext cx="303288" cy="369332"/>
          </a:xfrm>
          <a:prstGeom prst="rect">
            <a:avLst/>
          </a:prstGeom>
          <a:noFill/>
          <a:ln w="9525">
            <a:noFill/>
            <a:miter lim="800000"/>
            <a:headEnd/>
            <a:tailEnd/>
          </a:ln>
          <a:effectLst/>
        </p:spPr>
        <p:txBody>
          <a:bodyPr wrap="none">
            <a:spAutoFit/>
          </a:bodyPr>
          <a:lstStyle/>
          <a:p>
            <a:r>
              <a:rPr lang="en-US">
                <a:solidFill>
                  <a:srgbClr val="009999"/>
                </a:solidFill>
              </a:rPr>
              <a:t>4</a:t>
            </a:r>
          </a:p>
        </p:txBody>
      </p:sp>
      <p:sp>
        <p:nvSpPr>
          <p:cNvPr id="15379" name="Text Box 19"/>
          <p:cNvSpPr txBox="1">
            <a:spLocks noChangeArrowheads="1"/>
          </p:cNvSpPr>
          <p:nvPr/>
        </p:nvSpPr>
        <p:spPr bwMode="auto">
          <a:xfrm>
            <a:off x="6400800" y="1813251"/>
            <a:ext cx="306494" cy="369332"/>
          </a:xfrm>
          <a:prstGeom prst="rect">
            <a:avLst/>
          </a:prstGeom>
          <a:noFill/>
          <a:ln w="9525">
            <a:noFill/>
            <a:miter lim="800000"/>
            <a:headEnd/>
            <a:tailEnd/>
          </a:ln>
          <a:effectLst/>
        </p:spPr>
        <p:txBody>
          <a:bodyPr wrap="none">
            <a:spAutoFit/>
          </a:bodyPr>
          <a:lstStyle/>
          <a:p>
            <a:r>
              <a:rPr lang="en-US">
                <a:solidFill>
                  <a:srgbClr val="009999"/>
                </a:solidFill>
              </a:rPr>
              <a:t>9</a:t>
            </a:r>
          </a:p>
        </p:txBody>
      </p:sp>
      <p:sp>
        <p:nvSpPr>
          <p:cNvPr id="15380" name="Text Box 20"/>
          <p:cNvSpPr txBox="1">
            <a:spLocks noChangeArrowheads="1"/>
          </p:cNvSpPr>
          <p:nvPr/>
        </p:nvSpPr>
        <p:spPr bwMode="auto">
          <a:xfrm>
            <a:off x="7315200" y="1813251"/>
            <a:ext cx="288862" cy="369332"/>
          </a:xfrm>
          <a:prstGeom prst="rect">
            <a:avLst/>
          </a:prstGeom>
          <a:noFill/>
          <a:ln w="9525">
            <a:noFill/>
            <a:miter lim="800000"/>
            <a:headEnd/>
            <a:tailEnd/>
          </a:ln>
          <a:effectLst/>
        </p:spPr>
        <p:txBody>
          <a:bodyPr wrap="none">
            <a:spAutoFit/>
          </a:bodyPr>
          <a:lstStyle/>
          <a:p>
            <a:r>
              <a:rPr lang="en-US">
                <a:solidFill>
                  <a:srgbClr val="009999"/>
                </a:solidFill>
              </a:rPr>
              <a:t>3</a:t>
            </a:r>
          </a:p>
        </p:txBody>
      </p:sp>
      <p:sp>
        <p:nvSpPr>
          <p:cNvPr id="15381" name="Text Box 21"/>
          <p:cNvSpPr txBox="1">
            <a:spLocks noChangeArrowheads="1"/>
          </p:cNvSpPr>
          <p:nvPr/>
        </p:nvSpPr>
        <p:spPr bwMode="auto">
          <a:xfrm>
            <a:off x="8229600" y="1813251"/>
            <a:ext cx="306494" cy="369332"/>
          </a:xfrm>
          <a:prstGeom prst="rect">
            <a:avLst/>
          </a:prstGeom>
          <a:noFill/>
          <a:ln w="9525">
            <a:noFill/>
            <a:miter lim="800000"/>
            <a:headEnd/>
            <a:tailEnd/>
          </a:ln>
          <a:effectLst/>
        </p:spPr>
        <p:txBody>
          <a:bodyPr wrap="none">
            <a:spAutoFit/>
          </a:bodyPr>
          <a:lstStyle/>
          <a:p>
            <a:r>
              <a:rPr lang="en-US">
                <a:solidFill>
                  <a:srgbClr val="009999"/>
                </a:solidFill>
              </a:rPr>
              <a:t>6</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131</a:t>
            </a:fld>
            <a:endParaRPr lang="en-US"/>
          </a:p>
        </p:txBody>
      </p:sp>
      <p:sp>
        <p:nvSpPr>
          <p:cNvPr id="11" name="Footer Placeholder 10"/>
          <p:cNvSpPr>
            <a:spLocks noGrp="1"/>
          </p:cNvSpPr>
          <p:nvPr>
            <p:ph type="ftr" sz="quarter" idx="11"/>
          </p:nvPr>
        </p:nvSpPr>
        <p:spPr/>
        <p:txBody>
          <a:bodyPr/>
          <a:lstStyle/>
          <a:p>
            <a:r>
              <a:rPr lang="en-US"/>
              <a:t>Dr. Neepa Shah</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050"/>
          <p:cNvSpPr>
            <a:spLocks noGrp="1" noChangeArrowheads="1"/>
          </p:cNvSpPr>
          <p:nvPr>
            <p:ph type="title"/>
          </p:nvPr>
        </p:nvSpPr>
        <p:spPr>
          <a:xfrm>
            <a:off x="581025" y="689686"/>
            <a:ext cx="8229600" cy="1069848"/>
          </a:xfrm>
        </p:spPr>
        <p:txBody>
          <a:bodyPr/>
          <a:lstStyle/>
          <a:p>
            <a:r>
              <a:rPr lang="en-US" dirty="0"/>
              <a:t>Example of Insertion Sort</a:t>
            </a:r>
          </a:p>
        </p:txBody>
      </p:sp>
      <p:grpSp>
        <p:nvGrpSpPr>
          <p:cNvPr id="2" name="Group 2051"/>
          <p:cNvGrpSpPr>
            <a:grpSpLocks/>
          </p:cNvGrpSpPr>
          <p:nvPr/>
        </p:nvGrpSpPr>
        <p:grpSpPr bwMode="auto">
          <a:xfrm>
            <a:off x="3505200" y="1953209"/>
            <a:ext cx="5030788" cy="758825"/>
            <a:chOff x="1056" y="1152"/>
            <a:chExt cx="3169" cy="478"/>
          </a:xfrm>
        </p:grpSpPr>
        <p:sp>
          <p:nvSpPr>
            <p:cNvPr id="38916" name="Oval 2052"/>
            <p:cNvSpPr>
              <a:spLocks noChangeArrowheads="1"/>
            </p:cNvSpPr>
            <p:nvPr/>
          </p:nvSpPr>
          <p:spPr bwMode="auto">
            <a:xfrm>
              <a:off x="1680" y="1200"/>
              <a:ext cx="336" cy="336"/>
            </a:xfrm>
            <a:prstGeom prst="ellipse">
              <a:avLst/>
            </a:prstGeom>
            <a:solidFill>
              <a:srgbClr val="FFFF00"/>
            </a:solidFill>
            <a:ln w="9525">
              <a:noFill/>
              <a:round/>
              <a:headEnd/>
              <a:tailEnd/>
            </a:ln>
            <a:effectLst/>
          </p:spPr>
          <p:txBody>
            <a:bodyPr wrap="none" anchor="ctr"/>
            <a:lstStyle/>
            <a:p>
              <a:endParaRPr lang="en-US"/>
            </a:p>
          </p:txBody>
        </p:sp>
        <p:sp>
          <p:nvSpPr>
            <p:cNvPr id="38917" name="Text Box 2053"/>
            <p:cNvSpPr txBox="1">
              <a:spLocks noChangeArrowheads="1"/>
            </p:cNvSpPr>
            <p:nvPr/>
          </p:nvSpPr>
          <p:spPr bwMode="auto">
            <a:xfrm>
              <a:off x="1152" y="1152"/>
              <a:ext cx="191" cy="233"/>
            </a:xfrm>
            <a:prstGeom prst="rect">
              <a:avLst/>
            </a:prstGeom>
            <a:noFill/>
            <a:ln w="9525">
              <a:noFill/>
              <a:miter lim="800000"/>
              <a:headEnd/>
              <a:tailEnd/>
            </a:ln>
            <a:effectLst/>
          </p:spPr>
          <p:txBody>
            <a:bodyPr wrap="none">
              <a:spAutoFit/>
            </a:bodyPr>
            <a:lstStyle/>
            <a:p>
              <a:r>
                <a:rPr lang="en-US">
                  <a:solidFill>
                    <a:srgbClr val="009999"/>
                  </a:solidFill>
                </a:rPr>
                <a:t>8</a:t>
              </a:r>
            </a:p>
          </p:txBody>
        </p:sp>
        <p:sp>
          <p:nvSpPr>
            <p:cNvPr id="38918" name="Text Box 2054"/>
            <p:cNvSpPr txBox="1">
              <a:spLocks noChangeArrowheads="1"/>
            </p:cNvSpPr>
            <p:nvPr/>
          </p:nvSpPr>
          <p:spPr bwMode="auto">
            <a:xfrm>
              <a:off x="1728" y="1152"/>
              <a:ext cx="191" cy="233"/>
            </a:xfrm>
            <a:prstGeom prst="rect">
              <a:avLst/>
            </a:prstGeom>
            <a:noFill/>
            <a:ln w="9525">
              <a:noFill/>
              <a:miter lim="800000"/>
              <a:headEnd/>
              <a:tailEnd/>
            </a:ln>
            <a:effectLst/>
          </p:spPr>
          <p:txBody>
            <a:bodyPr wrap="none">
              <a:spAutoFit/>
            </a:bodyPr>
            <a:lstStyle/>
            <a:p>
              <a:r>
                <a:rPr lang="en-US">
                  <a:solidFill>
                    <a:srgbClr val="009999"/>
                  </a:solidFill>
                </a:rPr>
                <a:t>2</a:t>
              </a:r>
            </a:p>
          </p:txBody>
        </p:sp>
        <p:sp>
          <p:nvSpPr>
            <p:cNvPr id="38919" name="Text Box 2055"/>
            <p:cNvSpPr txBox="1">
              <a:spLocks noChangeArrowheads="1"/>
            </p:cNvSpPr>
            <p:nvPr/>
          </p:nvSpPr>
          <p:spPr bwMode="auto">
            <a:xfrm>
              <a:off x="2304" y="1152"/>
              <a:ext cx="191" cy="233"/>
            </a:xfrm>
            <a:prstGeom prst="rect">
              <a:avLst/>
            </a:prstGeom>
            <a:noFill/>
            <a:ln w="9525">
              <a:noFill/>
              <a:miter lim="800000"/>
              <a:headEnd/>
              <a:tailEnd/>
            </a:ln>
            <a:effectLst/>
          </p:spPr>
          <p:txBody>
            <a:bodyPr wrap="none">
              <a:spAutoFit/>
            </a:bodyPr>
            <a:lstStyle/>
            <a:p>
              <a:r>
                <a:rPr lang="en-US">
                  <a:solidFill>
                    <a:srgbClr val="009999"/>
                  </a:solidFill>
                </a:rPr>
                <a:t>4</a:t>
              </a:r>
            </a:p>
          </p:txBody>
        </p:sp>
        <p:sp>
          <p:nvSpPr>
            <p:cNvPr id="38920" name="Text Box 2056"/>
            <p:cNvSpPr txBox="1">
              <a:spLocks noChangeArrowheads="1"/>
            </p:cNvSpPr>
            <p:nvPr/>
          </p:nvSpPr>
          <p:spPr bwMode="auto">
            <a:xfrm>
              <a:off x="2880" y="1152"/>
              <a:ext cx="193" cy="233"/>
            </a:xfrm>
            <a:prstGeom prst="rect">
              <a:avLst/>
            </a:prstGeom>
            <a:noFill/>
            <a:ln w="9525">
              <a:noFill/>
              <a:miter lim="800000"/>
              <a:headEnd/>
              <a:tailEnd/>
            </a:ln>
            <a:effectLst/>
          </p:spPr>
          <p:txBody>
            <a:bodyPr wrap="none">
              <a:spAutoFit/>
            </a:bodyPr>
            <a:lstStyle/>
            <a:p>
              <a:r>
                <a:rPr lang="en-US">
                  <a:solidFill>
                    <a:srgbClr val="009999"/>
                  </a:solidFill>
                </a:rPr>
                <a:t>9</a:t>
              </a:r>
            </a:p>
          </p:txBody>
        </p:sp>
        <p:sp>
          <p:nvSpPr>
            <p:cNvPr id="38921" name="Text Box 2057"/>
            <p:cNvSpPr txBox="1">
              <a:spLocks noChangeArrowheads="1"/>
            </p:cNvSpPr>
            <p:nvPr/>
          </p:nvSpPr>
          <p:spPr bwMode="auto">
            <a:xfrm>
              <a:off x="3456" y="1152"/>
              <a:ext cx="182" cy="233"/>
            </a:xfrm>
            <a:prstGeom prst="rect">
              <a:avLst/>
            </a:prstGeom>
            <a:noFill/>
            <a:ln w="9525">
              <a:noFill/>
              <a:miter lim="800000"/>
              <a:headEnd/>
              <a:tailEnd/>
            </a:ln>
            <a:effectLst/>
          </p:spPr>
          <p:txBody>
            <a:bodyPr wrap="none">
              <a:spAutoFit/>
            </a:bodyPr>
            <a:lstStyle/>
            <a:p>
              <a:r>
                <a:rPr lang="en-US">
                  <a:solidFill>
                    <a:srgbClr val="009999"/>
                  </a:solidFill>
                </a:rPr>
                <a:t>3</a:t>
              </a:r>
            </a:p>
          </p:txBody>
        </p:sp>
        <p:sp>
          <p:nvSpPr>
            <p:cNvPr id="38922" name="Text Box 2058"/>
            <p:cNvSpPr txBox="1">
              <a:spLocks noChangeArrowheads="1"/>
            </p:cNvSpPr>
            <p:nvPr/>
          </p:nvSpPr>
          <p:spPr bwMode="auto">
            <a:xfrm>
              <a:off x="4032" y="1152"/>
              <a:ext cx="193" cy="233"/>
            </a:xfrm>
            <a:prstGeom prst="rect">
              <a:avLst/>
            </a:prstGeom>
            <a:noFill/>
            <a:ln w="9525">
              <a:noFill/>
              <a:miter lim="800000"/>
              <a:headEnd/>
              <a:tailEnd/>
            </a:ln>
            <a:effectLst/>
          </p:spPr>
          <p:txBody>
            <a:bodyPr wrap="none">
              <a:spAutoFit/>
            </a:bodyPr>
            <a:lstStyle/>
            <a:p>
              <a:r>
                <a:rPr lang="en-US">
                  <a:solidFill>
                    <a:srgbClr val="009999"/>
                  </a:solidFill>
                </a:rPr>
                <a:t>6</a:t>
              </a:r>
            </a:p>
          </p:txBody>
        </p:sp>
        <p:sp>
          <p:nvSpPr>
            <p:cNvPr id="38923" name="Arc 2059"/>
            <p:cNvSpPr>
              <a:spLocks/>
            </p:cNvSpPr>
            <p:nvPr/>
          </p:nvSpPr>
          <p:spPr bwMode="auto">
            <a:xfrm rot="-10800000">
              <a:off x="1056" y="144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a:p>
          </p:txBody>
        </p:sp>
      </p:grpSp>
      <p:sp>
        <p:nvSpPr>
          <p:cNvPr id="12" name="Slide Number Placeholder 11"/>
          <p:cNvSpPr>
            <a:spLocks noGrp="1"/>
          </p:cNvSpPr>
          <p:nvPr>
            <p:ph type="sldNum" sz="quarter" idx="12"/>
          </p:nvPr>
        </p:nvSpPr>
        <p:spPr/>
        <p:txBody>
          <a:bodyPr/>
          <a:lstStyle/>
          <a:p>
            <a:fld id="{B6F15528-21DE-4FAA-801E-634DDDAF4B2B}" type="slidenum">
              <a:rPr lang="en-US" smtClean="0"/>
              <a:pPr/>
              <a:t>132</a:t>
            </a:fld>
            <a:endParaRPr lang="en-US"/>
          </a:p>
        </p:txBody>
      </p:sp>
      <p:sp>
        <p:nvSpPr>
          <p:cNvPr id="13" name="Footer Placeholder 12"/>
          <p:cNvSpPr>
            <a:spLocks noGrp="1"/>
          </p:cNvSpPr>
          <p:nvPr>
            <p:ph type="ftr" sz="quarter" idx="11"/>
          </p:nvPr>
        </p:nvSpPr>
        <p:spPr/>
        <p:txBody>
          <a:bodyPr/>
          <a:lstStyle/>
          <a:p>
            <a:r>
              <a:rPr lang="en-US"/>
              <a:t>Dr. Neepa Shah</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ChangeArrowheads="1"/>
          </p:cNvSpPr>
          <p:nvPr>
            <p:ph type="title"/>
          </p:nvPr>
        </p:nvSpPr>
        <p:spPr>
          <a:xfrm>
            <a:off x="522517" y="723158"/>
            <a:ext cx="8229600" cy="1069848"/>
          </a:xfrm>
        </p:spPr>
        <p:txBody>
          <a:bodyPr/>
          <a:lstStyle/>
          <a:p>
            <a:r>
              <a:rPr lang="en-US" dirty="0"/>
              <a:t>Example of insertion sort</a:t>
            </a:r>
          </a:p>
        </p:txBody>
      </p:sp>
      <p:grpSp>
        <p:nvGrpSpPr>
          <p:cNvPr id="2" name="Group 1027"/>
          <p:cNvGrpSpPr>
            <a:grpSpLocks/>
          </p:cNvGrpSpPr>
          <p:nvPr/>
        </p:nvGrpSpPr>
        <p:grpSpPr bwMode="auto">
          <a:xfrm>
            <a:off x="3505200" y="1794592"/>
            <a:ext cx="5030788" cy="758825"/>
            <a:chOff x="1056" y="1152"/>
            <a:chExt cx="3169" cy="478"/>
          </a:xfrm>
        </p:grpSpPr>
        <p:sp>
          <p:nvSpPr>
            <p:cNvPr id="37892" name="Oval 1028"/>
            <p:cNvSpPr>
              <a:spLocks noChangeArrowheads="1"/>
            </p:cNvSpPr>
            <p:nvPr/>
          </p:nvSpPr>
          <p:spPr bwMode="auto">
            <a:xfrm>
              <a:off x="1680" y="1200"/>
              <a:ext cx="336" cy="336"/>
            </a:xfrm>
            <a:prstGeom prst="ellipse">
              <a:avLst/>
            </a:prstGeom>
            <a:solidFill>
              <a:srgbClr val="FFFF00"/>
            </a:solidFill>
            <a:ln w="9525">
              <a:noFill/>
              <a:round/>
              <a:headEnd/>
              <a:tailEnd/>
            </a:ln>
            <a:effectLst/>
          </p:spPr>
          <p:txBody>
            <a:bodyPr wrap="none" anchor="ctr"/>
            <a:lstStyle/>
            <a:p>
              <a:endParaRPr lang="en-US"/>
            </a:p>
          </p:txBody>
        </p:sp>
        <p:sp>
          <p:nvSpPr>
            <p:cNvPr id="37893" name="Text Box 1029"/>
            <p:cNvSpPr txBox="1">
              <a:spLocks noChangeArrowheads="1"/>
            </p:cNvSpPr>
            <p:nvPr/>
          </p:nvSpPr>
          <p:spPr bwMode="auto">
            <a:xfrm>
              <a:off x="1152" y="1152"/>
              <a:ext cx="191" cy="233"/>
            </a:xfrm>
            <a:prstGeom prst="rect">
              <a:avLst/>
            </a:prstGeom>
            <a:noFill/>
            <a:ln w="9525">
              <a:noFill/>
              <a:miter lim="800000"/>
              <a:headEnd/>
              <a:tailEnd/>
            </a:ln>
            <a:effectLst/>
          </p:spPr>
          <p:txBody>
            <a:bodyPr wrap="none">
              <a:spAutoFit/>
            </a:bodyPr>
            <a:lstStyle/>
            <a:p>
              <a:r>
                <a:rPr lang="en-US">
                  <a:solidFill>
                    <a:srgbClr val="009999"/>
                  </a:solidFill>
                </a:rPr>
                <a:t>8</a:t>
              </a:r>
            </a:p>
          </p:txBody>
        </p:sp>
        <p:sp>
          <p:nvSpPr>
            <p:cNvPr id="37894" name="Text Box 1030"/>
            <p:cNvSpPr txBox="1">
              <a:spLocks noChangeArrowheads="1"/>
            </p:cNvSpPr>
            <p:nvPr/>
          </p:nvSpPr>
          <p:spPr bwMode="auto">
            <a:xfrm>
              <a:off x="1728" y="1152"/>
              <a:ext cx="191" cy="233"/>
            </a:xfrm>
            <a:prstGeom prst="rect">
              <a:avLst/>
            </a:prstGeom>
            <a:noFill/>
            <a:ln w="9525">
              <a:noFill/>
              <a:miter lim="800000"/>
              <a:headEnd/>
              <a:tailEnd/>
            </a:ln>
            <a:effectLst/>
          </p:spPr>
          <p:txBody>
            <a:bodyPr wrap="none">
              <a:spAutoFit/>
            </a:bodyPr>
            <a:lstStyle/>
            <a:p>
              <a:r>
                <a:rPr lang="en-US">
                  <a:solidFill>
                    <a:srgbClr val="009999"/>
                  </a:solidFill>
                </a:rPr>
                <a:t>2</a:t>
              </a:r>
            </a:p>
          </p:txBody>
        </p:sp>
        <p:sp>
          <p:nvSpPr>
            <p:cNvPr id="37895" name="Text Box 1031"/>
            <p:cNvSpPr txBox="1">
              <a:spLocks noChangeArrowheads="1"/>
            </p:cNvSpPr>
            <p:nvPr/>
          </p:nvSpPr>
          <p:spPr bwMode="auto">
            <a:xfrm>
              <a:off x="2304" y="1152"/>
              <a:ext cx="191" cy="233"/>
            </a:xfrm>
            <a:prstGeom prst="rect">
              <a:avLst/>
            </a:prstGeom>
            <a:noFill/>
            <a:ln w="9525">
              <a:noFill/>
              <a:miter lim="800000"/>
              <a:headEnd/>
              <a:tailEnd/>
            </a:ln>
            <a:effectLst/>
          </p:spPr>
          <p:txBody>
            <a:bodyPr wrap="none">
              <a:spAutoFit/>
            </a:bodyPr>
            <a:lstStyle/>
            <a:p>
              <a:r>
                <a:rPr lang="en-US">
                  <a:solidFill>
                    <a:srgbClr val="009999"/>
                  </a:solidFill>
                </a:rPr>
                <a:t>4</a:t>
              </a:r>
            </a:p>
          </p:txBody>
        </p:sp>
        <p:sp>
          <p:nvSpPr>
            <p:cNvPr id="37896" name="Text Box 1032"/>
            <p:cNvSpPr txBox="1">
              <a:spLocks noChangeArrowheads="1"/>
            </p:cNvSpPr>
            <p:nvPr/>
          </p:nvSpPr>
          <p:spPr bwMode="auto">
            <a:xfrm>
              <a:off x="2880" y="1152"/>
              <a:ext cx="193" cy="233"/>
            </a:xfrm>
            <a:prstGeom prst="rect">
              <a:avLst/>
            </a:prstGeom>
            <a:noFill/>
            <a:ln w="9525">
              <a:noFill/>
              <a:miter lim="800000"/>
              <a:headEnd/>
              <a:tailEnd/>
            </a:ln>
            <a:effectLst/>
          </p:spPr>
          <p:txBody>
            <a:bodyPr wrap="none">
              <a:spAutoFit/>
            </a:bodyPr>
            <a:lstStyle/>
            <a:p>
              <a:r>
                <a:rPr lang="en-US">
                  <a:solidFill>
                    <a:srgbClr val="009999"/>
                  </a:solidFill>
                </a:rPr>
                <a:t>9</a:t>
              </a:r>
            </a:p>
          </p:txBody>
        </p:sp>
        <p:sp>
          <p:nvSpPr>
            <p:cNvPr id="37897" name="Text Box 1033"/>
            <p:cNvSpPr txBox="1">
              <a:spLocks noChangeArrowheads="1"/>
            </p:cNvSpPr>
            <p:nvPr/>
          </p:nvSpPr>
          <p:spPr bwMode="auto">
            <a:xfrm>
              <a:off x="3456" y="1152"/>
              <a:ext cx="182" cy="233"/>
            </a:xfrm>
            <a:prstGeom prst="rect">
              <a:avLst/>
            </a:prstGeom>
            <a:noFill/>
            <a:ln w="9525">
              <a:noFill/>
              <a:miter lim="800000"/>
              <a:headEnd/>
              <a:tailEnd/>
            </a:ln>
            <a:effectLst/>
          </p:spPr>
          <p:txBody>
            <a:bodyPr wrap="none">
              <a:spAutoFit/>
            </a:bodyPr>
            <a:lstStyle/>
            <a:p>
              <a:r>
                <a:rPr lang="en-US">
                  <a:solidFill>
                    <a:srgbClr val="009999"/>
                  </a:solidFill>
                </a:rPr>
                <a:t>3</a:t>
              </a:r>
            </a:p>
          </p:txBody>
        </p:sp>
        <p:sp>
          <p:nvSpPr>
            <p:cNvPr id="37898" name="Text Box 1034"/>
            <p:cNvSpPr txBox="1">
              <a:spLocks noChangeArrowheads="1"/>
            </p:cNvSpPr>
            <p:nvPr/>
          </p:nvSpPr>
          <p:spPr bwMode="auto">
            <a:xfrm>
              <a:off x="4032" y="1152"/>
              <a:ext cx="193" cy="233"/>
            </a:xfrm>
            <a:prstGeom prst="rect">
              <a:avLst/>
            </a:prstGeom>
            <a:noFill/>
            <a:ln w="9525">
              <a:noFill/>
              <a:miter lim="800000"/>
              <a:headEnd/>
              <a:tailEnd/>
            </a:ln>
            <a:effectLst/>
          </p:spPr>
          <p:txBody>
            <a:bodyPr wrap="none">
              <a:spAutoFit/>
            </a:bodyPr>
            <a:lstStyle/>
            <a:p>
              <a:r>
                <a:rPr lang="en-US">
                  <a:solidFill>
                    <a:srgbClr val="009999"/>
                  </a:solidFill>
                </a:rPr>
                <a:t>6</a:t>
              </a:r>
            </a:p>
          </p:txBody>
        </p:sp>
        <p:sp>
          <p:nvSpPr>
            <p:cNvPr id="37899" name="Arc 1035"/>
            <p:cNvSpPr>
              <a:spLocks/>
            </p:cNvSpPr>
            <p:nvPr/>
          </p:nvSpPr>
          <p:spPr bwMode="auto">
            <a:xfrm rot="-10800000">
              <a:off x="1056" y="144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a:p>
          </p:txBody>
        </p:sp>
      </p:grpSp>
      <p:sp>
        <p:nvSpPr>
          <p:cNvPr id="37901" name="Oval 1037"/>
          <p:cNvSpPr>
            <a:spLocks noChangeArrowheads="1"/>
          </p:cNvSpPr>
          <p:nvPr/>
        </p:nvSpPr>
        <p:spPr bwMode="auto">
          <a:xfrm>
            <a:off x="5410200" y="2632791"/>
            <a:ext cx="533400" cy="533400"/>
          </a:xfrm>
          <a:prstGeom prst="ellipse">
            <a:avLst/>
          </a:prstGeom>
          <a:solidFill>
            <a:srgbClr val="FFFF00"/>
          </a:solidFill>
          <a:ln w="9525">
            <a:noFill/>
            <a:round/>
            <a:headEnd/>
            <a:tailEnd/>
          </a:ln>
          <a:effectLst/>
        </p:spPr>
        <p:txBody>
          <a:bodyPr wrap="none" anchor="ctr"/>
          <a:lstStyle/>
          <a:p>
            <a:endParaRPr lang="en-US"/>
          </a:p>
        </p:txBody>
      </p:sp>
      <p:sp>
        <p:nvSpPr>
          <p:cNvPr id="37902" name="Text Box 1038"/>
          <p:cNvSpPr txBox="1">
            <a:spLocks noChangeArrowheads="1"/>
          </p:cNvSpPr>
          <p:nvPr/>
        </p:nvSpPr>
        <p:spPr bwMode="auto">
          <a:xfrm>
            <a:off x="3657600" y="2556591"/>
            <a:ext cx="303288" cy="369332"/>
          </a:xfrm>
          <a:prstGeom prst="rect">
            <a:avLst/>
          </a:prstGeom>
          <a:noFill/>
          <a:ln w="9525">
            <a:noFill/>
            <a:miter lim="800000"/>
            <a:headEnd/>
            <a:tailEnd/>
          </a:ln>
          <a:effectLst/>
        </p:spPr>
        <p:txBody>
          <a:bodyPr wrap="none">
            <a:spAutoFit/>
          </a:bodyPr>
          <a:lstStyle/>
          <a:p>
            <a:r>
              <a:rPr lang="en-US">
                <a:solidFill>
                  <a:srgbClr val="009999"/>
                </a:solidFill>
              </a:rPr>
              <a:t>2</a:t>
            </a:r>
          </a:p>
        </p:txBody>
      </p:sp>
      <p:sp>
        <p:nvSpPr>
          <p:cNvPr id="37903" name="Text Box 1039"/>
          <p:cNvSpPr txBox="1">
            <a:spLocks noChangeArrowheads="1"/>
          </p:cNvSpPr>
          <p:nvPr/>
        </p:nvSpPr>
        <p:spPr bwMode="auto">
          <a:xfrm>
            <a:off x="4572000" y="2556591"/>
            <a:ext cx="303288" cy="369332"/>
          </a:xfrm>
          <a:prstGeom prst="rect">
            <a:avLst/>
          </a:prstGeom>
          <a:noFill/>
          <a:ln w="9525">
            <a:noFill/>
            <a:miter lim="800000"/>
            <a:headEnd/>
            <a:tailEnd/>
          </a:ln>
          <a:effectLst/>
        </p:spPr>
        <p:txBody>
          <a:bodyPr wrap="none">
            <a:spAutoFit/>
          </a:bodyPr>
          <a:lstStyle/>
          <a:p>
            <a:r>
              <a:rPr lang="en-US">
                <a:solidFill>
                  <a:srgbClr val="009999"/>
                </a:solidFill>
              </a:rPr>
              <a:t>8</a:t>
            </a:r>
          </a:p>
        </p:txBody>
      </p:sp>
      <p:sp>
        <p:nvSpPr>
          <p:cNvPr id="37904" name="Text Box 1040"/>
          <p:cNvSpPr txBox="1">
            <a:spLocks noChangeArrowheads="1"/>
          </p:cNvSpPr>
          <p:nvPr/>
        </p:nvSpPr>
        <p:spPr bwMode="auto">
          <a:xfrm>
            <a:off x="5486400" y="2556591"/>
            <a:ext cx="303288" cy="369332"/>
          </a:xfrm>
          <a:prstGeom prst="rect">
            <a:avLst/>
          </a:prstGeom>
          <a:noFill/>
          <a:ln w="9525">
            <a:noFill/>
            <a:miter lim="800000"/>
            <a:headEnd/>
            <a:tailEnd/>
          </a:ln>
          <a:effectLst/>
        </p:spPr>
        <p:txBody>
          <a:bodyPr wrap="none">
            <a:spAutoFit/>
          </a:bodyPr>
          <a:lstStyle/>
          <a:p>
            <a:r>
              <a:rPr lang="en-US">
                <a:solidFill>
                  <a:srgbClr val="009999"/>
                </a:solidFill>
              </a:rPr>
              <a:t>4</a:t>
            </a:r>
          </a:p>
        </p:txBody>
      </p:sp>
      <p:sp>
        <p:nvSpPr>
          <p:cNvPr id="37905" name="Text Box 1041"/>
          <p:cNvSpPr txBox="1">
            <a:spLocks noChangeArrowheads="1"/>
          </p:cNvSpPr>
          <p:nvPr/>
        </p:nvSpPr>
        <p:spPr bwMode="auto">
          <a:xfrm>
            <a:off x="6400800" y="2556591"/>
            <a:ext cx="306494" cy="369332"/>
          </a:xfrm>
          <a:prstGeom prst="rect">
            <a:avLst/>
          </a:prstGeom>
          <a:noFill/>
          <a:ln w="9525">
            <a:noFill/>
            <a:miter lim="800000"/>
            <a:headEnd/>
            <a:tailEnd/>
          </a:ln>
          <a:effectLst/>
        </p:spPr>
        <p:txBody>
          <a:bodyPr wrap="none">
            <a:spAutoFit/>
          </a:bodyPr>
          <a:lstStyle/>
          <a:p>
            <a:r>
              <a:rPr lang="en-US">
                <a:solidFill>
                  <a:srgbClr val="009999"/>
                </a:solidFill>
              </a:rPr>
              <a:t>9</a:t>
            </a:r>
          </a:p>
        </p:txBody>
      </p:sp>
      <p:sp>
        <p:nvSpPr>
          <p:cNvPr id="37906" name="Text Box 1042"/>
          <p:cNvSpPr txBox="1">
            <a:spLocks noChangeArrowheads="1"/>
          </p:cNvSpPr>
          <p:nvPr/>
        </p:nvSpPr>
        <p:spPr bwMode="auto">
          <a:xfrm>
            <a:off x="7315200" y="2556591"/>
            <a:ext cx="288862" cy="369332"/>
          </a:xfrm>
          <a:prstGeom prst="rect">
            <a:avLst/>
          </a:prstGeom>
          <a:noFill/>
          <a:ln w="9525">
            <a:noFill/>
            <a:miter lim="800000"/>
            <a:headEnd/>
            <a:tailEnd/>
          </a:ln>
          <a:effectLst/>
        </p:spPr>
        <p:txBody>
          <a:bodyPr wrap="none">
            <a:spAutoFit/>
          </a:bodyPr>
          <a:lstStyle/>
          <a:p>
            <a:r>
              <a:rPr lang="en-US">
                <a:solidFill>
                  <a:srgbClr val="009999"/>
                </a:solidFill>
              </a:rPr>
              <a:t>3</a:t>
            </a:r>
          </a:p>
        </p:txBody>
      </p:sp>
      <p:sp>
        <p:nvSpPr>
          <p:cNvPr id="37907" name="Text Box 1043"/>
          <p:cNvSpPr txBox="1">
            <a:spLocks noChangeArrowheads="1"/>
          </p:cNvSpPr>
          <p:nvPr/>
        </p:nvSpPr>
        <p:spPr bwMode="auto">
          <a:xfrm>
            <a:off x="8229600" y="2556591"/>
            <a:ext cx="306494" cy="369332"/>
          </a:xfrm>
          <a:prstGeom prst="rect">
            <a:avLst/>
          </a:prstGeom>
          <a:noFill/>
          <a:ln w="9525">
            <a:noFill/>
            <a:miter lim="800000"/>
            <a:headEnd/>
            <a:tailEnd/>
          </a:ln>
          <a:effectLst/>
        </p:spPr>
        <p:txBody>
          <a:bodyPr wrap="none">
            <a:spAutoFit/>
          </a:bodyPr>
          <a:lstStyle/>
          <a:p>
            <a:r>
              <a:rPr lang="en-US">
                <a:solidFill>
                  <a:srgbClr val="009999"/>
                </a:solidFill>
              </a:rPr>
              <a:t>6</a:t>
            </a:r>
          </a:p>
        </p:txBody>
      </p:sp>
      <p:sp>
        <p:nvSpPr>
          <p:cNvPr id="19" name="Slide Number Placeholder 18"/>
          <p:cNvSpPr>
            <a:spLocks noGrp="1"/>
          </p:cNvSpPr>
          <p:nvPr>
            <p:ph type="sldNum" sz="quarter" idx="12"/>
          </p:nvPr>
        </p:nvSpPr>
        <p:spPr/>
        <p:txBody>
          <a:bodyPr/>
          <a:lstStyle/>
          <a:p>
            <a:fld id="{B6F15528-21DE-4FAA-801E-634DDDAF4B2B}" type="slidenum">
              <a:rPr lang="en-US" smtClean="0"/>
              <a:pPr/>
              <a:t>133</a:t>
            </a:fld>
            <a:endParaRPr lang="en-US"/>
          </a:p>
        </p:txBody>
      </p:sp>
      <p:sp>
        <p:nvSpPr>
          <p:cNvPr id="20" name="Footer Placeholder 19"/>
          <p:cNvSpPr>
            <a:spLocks noGrp="1"/>
          </p:cNvSpPr>
          <p:nvPr>
            <p:ph type="ftr" sz="quarter" idx="11"/>
          </p:nvPr>
        </p:nvSpPr>
        <p:spPr/>
        <p:txBody>
          <a:bodyPr/>
          <a:lstStyle/>
          <a:p>
            <a:r>
              <a:rPr lang="en-US"/>
              <a:t>Dr. Neepa Shah</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8806" y="637655"/>
            <a:ext cx="8229600" cy="1069848"/>
          </a:xfrm>
        </p:spPr>
        <p:txBody>
          <a:bodyPr/>
          <a:lstStyle/>
          <a:p>
            <a:r>
              <a:rPr lang="en-US" dirty="0"/>
              <a:t>Example of insertion sort</a:t>
            </a:r>
          </a:p>
        </p:txBody>
      </p:sp>
      <p:grpSp>
        <p:nvGrpSpPr>
          <p:cNvPr id="2" name="Group 3"/>
          <p:cNvGrpSpPr>
            <a:grpSpLocks/>
          </p:cNvGrpSpPr>
          <p:nvPr/>
        </p:nvGrpSpPr>
        <p:grpSpPr bwMode="auto">
          <a:xfrm>
            <a:off x="3505200" y="1859903"/>
            <a:ext cx="5030788" cy="758825"/>
            <a:chOff x="1056" y="1152"/>
            <a:chExt cx="3169" cy="478"/>
          </a:xfrm>
        </p:grpSpPr>
        <p:sp>
          <p:nvSpPr>
            <p:cNvPr id="40964" name="Oval 4"/>
            <p:cNvSpPr>
              <a:spLocks noChangeArrowheads="1"/>
            </p:cNvSpPr>
            <p:nvPr/>
          </p:nvSpPr>
          <p:spPr bwMode="auto">
            <a:xfrm>
              <a:off x="1680" y="1200"/>
              <a:ext cx="336" cy="336"/>
            </a:xfrm>
            <a:prstGeom prst="ellipse">
              <a:avLst/>
            </a:prstGeom>
            <a:solidFill>
              <a:srgbClr val="FFFF00"/>
            </a:solidFill>
            <a:ln w="9525">
              <a:noFill/>
              <a:round/>
              <a:headEnd/>
              <a:tailEnd/>
            </a:ln>
            <a:effectLst/>
          </p:spPr>
          <p:txBody>
            <a:bodyPr wrap="none" anchor="ctr"/>
            <a:lstStyle/>
            <a:p>
              <a:endParaRPr lang="en-US"/>
            </a:p>
          </p:txBody>
        </p:sp>
        <p:sp>
          <p:nvSpPr>
            <p:cNvPr id="40965" name="Text Box 5"/>
            <p:cNvSpPr txBox="1">
              <a:spLocks noChangeArrowheads="1"/>
            </p:cNvSpPr>
            <p:nvPr/>
          </p:nvSpPr>
          <p:spPr bwMode="auto">
            <a:xfrm>
              <a:off x="1152" y="1152"/>
              <a:ext cx="191" cy="233"/>
            </a:xfrm>
            <a:prstGeom prst="rect">
              <a:avLst/>
            </a:prstGeom>
            <a:noFill/>
            <a:ln w="9525">
              <a:noFill/>
              <a:miter lim="800000"/>
              <a:headEnd/>
              <a:tailEnd/>
            </a:ln>
            <a:effectLst/>
          </p:spPr>
          <p:txBody>
            <a:bodyPr wrap="none">
              <a:spAutoFit/>
            </a:bodyPr>
            <a:lstStyle/>
            <a:p>
              <a:r>
                <a:rPr lang="en-US">
                  <a:solidFill>
                    <a:srgbClr val="009999"/>
                  </a:solidFill>
                </a:rPr>
                <a:t>8</a:t>
              </a:r>
            </a:p>
          </p:txBody>
        </p:sp>
        <p:sp>
          <p:nvSpPr>
            <p:cNvPr id="40966" name="Text Box 6"/>
            <p:cNvSpPr txBox="1">
              <a:spLocks noChangeArrowheads="1"/>
            </p:cNvSpPr>
            <p:nvPr/>
          </p:nvSpPr>
          <p:spPr bwMode="auto">
            <a:xfrm>
              <a:off x="1728" y="1152"/>
              <a:ext cx="191" cy="233"/>
            </a:xfrm>
            <a:prstGeom prst="rect">
              <a:avLst/>
            </a:prstGeom>
            <a:noFill/>
            <a:ln w="9525">
              <a:noFill/>
              <a:miter lim="800000"/>
              <a:headEnd/>
              <a:tailEnd/>
            </a:ln>
            <a:effectLst/>
          </p:spPr>
          <p:txBody>
            <a:bodyPr wrap="none">
              <a:spAutoFit/>
            </a:bodyPr>
            <a:lstStyle/>
            <a:p>
              <a:r>
                <a:rPr lang="en-US">
                  <a:solidFill>
                    <a:srgbClr val="009999"/>
                  </a:solidFill>
                </a:rPr>
                <a:t>2</a:t>
              </a:r>
            </a:p>
          </p:txBody>
        </p:sp>
        <p:sp>
          <p:nvSpPr>
            <p:cNvPr id="40967" name="Text Box 7"/>
            <p:cNvSpPr txBox="1">
              <a:spLocks noChangeArrowheads="1"/>
            </p:cNvSpPr>
            <p:nvPr/>
          </p:nvSpPr>
          <p:spPr bwMode="auto">
            <a:xfrm>
              <a:off x="2304" y="1152"/>
              <a:ext cx="191" cy="233"/>
            </a:xfrm>
            <a:prstGeom prst="rect">
              <a:avLst/>
            </a:prstGeom>
            <a:noFill/>
            <a:ln w="9525">
              <a:noFill/>
              <a:miter lim="800000"/>
              <a:headEnd/>
              <a:tailEnd/>
            </a:ln>
            <a:effectLst/>
          </p:spPr>
          <p:txBody>
            <a:bodyPr wrap="none">
              <a:spAutoFit/>
            </a:bodyPr>
            <a:lstStyle/>
            <a:p>
              <a:r>
                <a:rPr lang="en-US">
                  <a:solidFill>
                    <a:srgbClr val="009999"/>
                  </a:solidFill>
                </a:rPr>
                <a:t>4</a:t>
              </a:r>
            </a:p>
          </p:txBody>
        </p:sp>
        <p:sp>
          <p:nvSpPr>
            <p:cNvPr id="40968" name="Text Box 8"/>
            <p:cNvSpPr txBox="1">
              <a:spLocks noChangeArrowheads="1"/>
            </p:cNvSpPr>
            <p:nvPr/>
          </p:nvSpPr>
          <p:spPr bwMode="auto">
            <a:xfrm>
              <a:off x="2880" y="1152"/>
              <a:ext cx="193" cy="233"/>
            </a:xfrm>
            <a:prstGeom prst="rect">
              <a:avLst/>
            </a:prstGeom>
            <a:noFill/>
            <a:ln w="9525">
              <a:noFill/>
              <a:miter lim="800000"/>
              <a:headEnd/>
              <a:tailEnd/>
            </a:ln>
            <a:effectLst/>
          </p:spPr>
          <p:txBody>
            <a:bodyPr wrap="none">
              <a:spAutoFit/>
            </a:bodyPr>
            <a:lstStyle/>
            <a:p>
              <a:r>
                <a:rPr lang="en-US">
                  <a:solidFill>
                    <a:srgbClr val="009999"/>
                  </a:solidFill>
                </a:rPr>
                <a:t>9</a:t>
              </a:r>
            </a:p>
          </p:txBody>
        </p:sp>
        <p:sp>
          <p:nvSpPr>
            <p:cNvPr id="40969" name="Text Box 9"/>
            <p:cNvSpPr txBox="1">
              <a:spLocks noChangeArrowheads="1"/>
            </p:cNvSpPr>
            <p:nvPr/>
          </p:nvSpPr>
          <p:spPr bwMode="auto">
            <a:xfrm>
              <a:off x="3456" y="1152"/>
              <a:ext cx="182" cy="233"/>
            </a:xfrm>
            <a:prstGeom prst="rect">
              <a:avLst/>
            </a:prstGeom>
            <a:noFill/>
            <a:ln w="9525">
              <a:noFill/>
              <a:miter lim="800000"/>
              <a:headEnd/>
              <a:tailEnd/>
            </a:ln>
            <a:effectLst/>
          </p:spPr>
          <p:txBody>
            <a:bodyPr wrap="none">
              <a:spAutoFit/>
            </a:bodyPr>
            <a:lstStyle/>
            <a:p>
              <a:r>
                <a:rPr lang="en-US">
                  <a:solidFill>
                    <a:srgbClr val="009999"/>
                  </a:solidFill>
                </a:rPr>
                <a:t>3</a:t>
              </a:r>
            </a:p>
          </p:txBody>
        </p:sp>
        <p:sp>
          <p:nvSpPr>
            <p:cNvPr id="40970" name="Text Box 10"/>
            <p:cNvSpPr txBox="1">
              <a:spLocks noChangeArrowheads="1"/>
            </p:cNvSpPr>
            <p:nvPr/>
          </p:nvSpPr>
          <p:spPr bwMode="auto">
            <a:xfrm>
              <a:off x="4032" y="1152"/>
              <a:ext cx="193" cy="233"/>
            </a:xfrm>
            <a:prstGeom prst="rect">
              <a:avLst/>
            </a:prstGeom>
            <a:noFill/>
            <a:ln w="9525">
              <a:noFill/>
              <a:miter lim="800000"/>
              <a:headEnd/>
              <a:tailEnd/>
            </a:ln>
            <a:effectLst/>
          </p:spPr>
          <p:txBody>
            <a:bodyPr wrap="none">
              <a:spAutoFit/>
            </a:bodyPr>
            <a:lstStyle/>
            <a:p>
              <a:r>
                <a:rPr lang="en-US">
                  <a:solidFill>
                    <a:srgbClr val="009999"/>
                  </a:solidFill>
                </a:rPr>
                <a:t>6</a:t>
              </a:r>
            </a:p>
          </p:txBody>
        </p:sp>
        <p:sp>
          <p:nvSpPr>
            <p:cNvPr id="40971" name="Arc 11"/>
            <p:cNvSpPr>
              <a:spLocks/>
            </p:cNvSpPr>
            <p:nvPr/>
          </p:nvSpPr>
          <p:spPr bwMode="auto">
            <a:xfrm rot="-10800000">
              <a:off x="1056" y="144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a:p>
          </p:txBody>
        </p:sp>
      </p:grpSp>
      <p:grpSp>
        <p:nvGrpSpPr>
          <p:cNvPr id="3" name="Group 12"/>
          <p:cNvGrpSpPr>
            <a:grpSpLocks/>
          </p:cNvGrpSpPr>
          <p:nvPr/>
        </p:nvGrpSpPr>
        <p:grpSpPr bwMode="auto">
          <a:xfrm>
            <a:off x="3657600" y="2621903"/>
            <a:ext cx="4878388" cy="758825"/>
            <a:chOff x="1152" y="1632"/>
            <a:chExt cx="3073" cy="478"/>
          </a:xfrm>
        </p:grpSpPr>
        <p:sp>
          <p:nvSpPr>
            <p:cNvPr id="40973" name="Oval 13"/>
            <p:cNvSpPr>
              <a:spLocks noChangeArrowheads="1"/>
            </p:cNvSpPr>
            <p:nvPr/>
          </p:nvSpPr>
          <p:spPr bwMode="auto">
            <a:xfrm>
              <a:off x="2256" y="1680"/>
              <a:ext cx="336" cy="336"/>
            </a:xfrm>
            <a:prstGeom prst="ellipse">
              <a:avLst/>
            </a:prstGeom>
            <a:solidFill>
              <a:srgbClr val="FFFF00"/>
            </a:solidFill>
            <a:ln w="9525">
              <a:noFill/>
              <a:round/>
              <a:headEnd/>
              <a:tailEnd/>
            </a:ln>
            <a:effectLst/>
          </p:spPr>
          <p:txBody>
            <a:bodyPr wrap="none" anchor="ctr"/>
            <a:lstStyle/>
            <a:p>
              <a:endParaRPr lang="en-US"/>
            </a:p>
          </p:txBody>
        </p:sp>
        <p:sp>
          <p:nvSpPr>
            <p:cNvPr id="40974" name="Text Box 14"/>
            <p:cNvSpPr txBox="1">
              <a:spLocks noChangeArrowheads="1"/>
            </p:cNvSpPr>
            <p:nvPr/>
          </p:nvSpPr>
          <p:spPr bwMode="auto">
            <a:xfrm>
              <a:off x="1152" y="1632"/>
              <a:ext cx="191" cy="233"/>
            </a:xfrm>
            <a:prstGeom prst="rect">
              <a:avLst/>
            </a:prstGeom>
            <a:noFill/>
            <a:ln w="9525">
              <a:noFill/>
              <a:miter lim="800000"/>
              <a:headEnd/>
              <a:tailEnd/>
            </a:ln>
            <a:effectLst/>
          </p:spPr>
          <p:txBody>
            <a:bodyPr wrap="none">
              <a:spAutoFit/>
            </a:bodyPr>
            <a:lstStyle/>
            <a:p>
              <a:r>
                <a:rPr lang="en-US">
                  <a:solidFill>
                    <a:srgbClr val="009999"/>
                  </a:solidFill>
                </a:rPr>
                <a:t>2</a:t>
              </a:r>
            </a:p>
          </p:txBody>
        </p:sp>
        <p:sp>
          <p:nvSpPr>
            <p:cNvPr id="40975" name="Text Box 15"/>
            <p:cNvSpPr txBox="1">
              <a:spLocks noChangeArrowheads="1"/>
            </p:cNvSpPr>
            <p:nvPr/>
          </p:nvSpPr>
          <p:spPr bwMode="auto">
            <a:xfrm>
              <a:off x="1728" y="1632"/>
              <a:ext cx="191" cy="233"/>
            </a:xfrm>
            <a:prstGeom prst="rect">
              <a:avLst/>
            </a:prstGeom>
            <a:noFill/>
            <a:ln w="9525">
              <a:noFill/>
              <a:miter lim="800000"/>
              <a:headEnd/>
              <a:tailEnd/>
            </a:ln>
            <a:effectLst/>
          </p:spPr>
          <p:txBody>
            <a:bodyPr wrap="none">
              <a:spAutoFit/>
            </a:bodyPr>
            <a:lstStyle/>
            <a:p>
              <a:r>
                <a:rPr lang="en-US">
                  <a:solidFill>
                    <a:srgbClr val="009999"/>
                  </a:solidFill>
                </a:rPr>
                <a:t>8</a:t>
              </a:r>
            </a:p>
          </p:txBody>
        </p:sp>
        <p:sp>
          <p:nvSpPr>
            <p:cNvPr id="40976" name="Text Box 16"/>
            <p:cNvSpPr txBox="1">
              <a:spLocks noChangeArrowheads="1"/>
            </p:cNvSpPr>
            <p:nvPr/>
          </p:nvSpPr>
          <p:spPr bwMode="auto">
            <a:xfrm>
              <a:off x="2304" y="1632"/>
              <a:ext cx="191" cy="233"/>
            </a:xfrm>
            <a:prstGeom prst="rect">
              <a:avLst/>
            </a:prstGeom>
            <a:noFill/>
            <a:ln w="9525">
              <a:noFill/>
              <a:miter lim="800000"/>
              <a:headEnd/>
              <a:tailEnd/>
            </a:ln>
            <a:effectLst/>
          </p:spPr>
          <p:txBody>
            <a:bodyPr wrap="none">
              <a:spAutoFit/>
            </a:bodyPr>
            <a:lstStyle/>
            <a:p>
              <a:r>
                <a:rPr lang="en-US">
                  <a:solidFill>
                    <a:srgbClr val="009999"/>
                  </a:solidFill>
                </a:rPr>
                <a:t>4</a:t>
              </a:r>
            </a:p>
          </p:txBody>
        </p:sp>
        <p:sp>
          <p:nvSpPr>
            <p:cNvPr id="40977" name="Text Box 17"/>
            <p:cNvSpPr txBox="1">
              <a:spLocks noChangeArrowheads="1"/>
            </p:cNvSpPr>
            <p:nvPr/>
          </p:nvSpPr>
          <p:spPr bwMode="auto">
            <a:xfrm>
              <a:off x="2880" y="1632"/>
              <a:ext cx="193" cy="233"/>
            </a:xfrm>
            <a:prstGeom prst="rect">
              <a:avLst/>
            </a:prstGeom>
            <a:noFill/>
            <a:ln w="9525">
              <a:noFill/>
              <a:miter lim="800000"/>
              <a:headEnd/>
              <a:tailEnd/>
            </a:ln>
            <a:effectLst/>
          </p:spPr>
          <p:txBody>
            <a:bodyPr wrap="none">
              <a:spAutoFit/>
            </a:bodyPr>
            <a:lstStyle/>
            <a:p>
              <a:r>
                <a:rPr lang="en-US">
                  <a:solidFill>
                    <a:srgbClr val="009999"/>
                  </a:solidFill>
                </a:rPr>
                <a:t>9</a:t>
              </a:r>
            </a:p>
          </p:txBody>
        </p:sp>
        <p:sp>
          <p:nvSpPr>
            <p:cNvPr id="40978" name="Text Box 18"/>
            <p:cNvSpPr txBox="1">
              <a:spLocks noChangeArrowheads="1"/>
            </p:cNvSpPr>
            <p:nvPr/>
          </p:nvSpPr>
          <p:spPr bwMode="auto">
            <a:xfrm>
              <a:off x="3456" y="1632"/>
              <a:ext cx="182" cy="233"/>
            </a:xfrm>
            <a:prstGeom prst="rect">
              <a:avLst/>
            </a:prstGeom>
            <a:noFill/>
            <a:ln w="9525">
              <a:noFill/>
              <a:miter lim="800000"/>
              <a:headEnd/>
              <a:tailEnd/>
            </a:ln>
            <a:effectLst/>
          </p:spPr>
          <p:txBody>
            <a:bodyPr wrap="none">
              <a:spAutoFit/>
            </a:bodyPr>
            <a:lstStyle/>
            <a:p>
              <a:r>
                <a:rPr lang="en-US">
                  <a:solidFill>
                    <a:srgbClr val="009999"/>
                  </a:solidFill>
                </a:rPr>
                <a:t>3</a:t>
              </a:r>
            </a:p>
          </p:txBody>
        </p:sp>
        <p:sp>
          <p:nvSpPr>
            <p:cNvPr id="40979" name="Text Box 19"/>
            <p:cNvSpPr txBox="1">
              <a:spLocks noChangeArrowheads="1"/>
            </p:cNvSpPr>
            <p:nvPr/>
          </p:nvSpPr>
          <p:spPr bwMode="auto">
            <a:xfrm>
              <a:off x="4032" y="1632"/>
              <a:ext cx="193" cy="233"/>
            </a:xfrm>
            <a:prstGeom prst="rect">
              <a:avLst/>
            </a:prstGeom>
            <a:noFill/>
            <a:ln w="9525">
              <a:noFill/>
              <a:miter lim="800000"/>
              <a:headEnd/>
              <a:tailEnd/>
            </a:ln>
            <a:effectLst/>
          </p:spPr>
          <p:txBody>
            <a:bodyPr wrap="none">
              <a:spAutoFit/>
            </a:bodyPr>
            <a:lstStyle/>
            <a:p>
              <a:r>
                <a:rPr lang="en-US">
                  <a:solidFill>
                    <a:srgbClr val="009999"/>
                  </a:solidFill>
                </a:rPr>
                <a:t>6</a:t>
              </a:r>
            </a:p>
          </p:txBody>
        </p:sp>
        <p:sp>
          <p:nvSpPr>
            <p:cNvPr id="40980" name="Arc 20"/>
            <p:cNvSpPr>
              <a:spLocks/>
            </p:cNvSpPr>
            <p:nvPr/>
          </p:nvSpPr>
          <p:spPr bwMode="auto">
            <a:xfrm rot="-10800000">
              <a:off x="1632" y="192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a:p>
          </p:txBody>
        </p:sp>
      </p:grpSp>
      <p:sp>
        <p:nvSpPr>
          <p:cNvPr id="21" name="Slide Number Placeholder 20"/>
          <p:cNvSpPr>
            <a:spLocks noGrp="1"/>
          </p:cNvSpPr>
          <p:nvPr>
            <p:ph type="sldNum" sz="quarter" idx="12"/>
          </p:nvPr>
        </p:nvSpPr>
        <p:spPr/>
        <p:txBody>
          <a:bodyPr/>
          <a:lstStyle/>
          <a:p>
            <a:fld id="{B6F15528-21DE-4FAA-801E-634DDDAF4B2B}" type="slidenum">
              <a:rPr lang="en-US" smtClean="0"/>
              <a:pPr/>
              <a:t>134</a:t>
            </a:fld>
            <a:endParaRPr lang="en-US"/>
          </a:p>
        </p:txBody>
      </p:sp>
      <p:sp>
        <p:nvSpPr>
          <p:cNvPr id="22" name="Footer Placeholder 21"/>
          <p:cNvSpPr>
            <a:spLocks noGrp="1"/>
          </p:cNvSpPr>
          <p:nvPr>
            <p:ph type="ftr" sz="quarter" idx="11"/>
          </p:nvPr>
        </p:nvSpPr>
        <p:spPr/>
        <p:txBody>
          <a:bodyPr/>
          <a:lstStyle/>
          <a:p>
            <a:r>
              <a:rPr lang="en-US"/>
              <a:t>Dr. Neepa Shah</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26"/>
          <p:cNvSpPr>
            <a:spLocks noGrp="1" noChangeArrowheads="1"/>
          </p:cNvSpPr>
          <p:nvPr>
            <p:ph type="title"/>
          </p:nvPr>
        </p:nvSpPr>
        <p:spPr>
          <a:xfrm>
            <a:off x="581025" y="700983"/>
            <a:ext cx="8229600" cy="1069848"/>
          </a:xfrm>
        </p:spPr>
        <p:txBody>
          <a:bodyPr/>
          <a:lstStyle/>
          <a:p>
            <a:r>
              <a:rPr lang="en-US" dirty="0"/>
              <a:t>Example of insertion sort</a:t>
            </a:r>
          </a:p>
        </p:txBody>
      </p:sp>
      <p:grpSp>
        <p:nvGrpSpPr>
          <p:cNvPr id="2" name="Group 1027"/>
          <p:cNvGrpSpPr>
            <a:grpSpLocks/>
          </p:cNvGrpSpPr>
          <p:nvPr/>
        </p:nvGrpSpPr>
        <p:grpSpPr bwMode="auto">
          <a:xfrm>
            <a:off x="3505200" y="1953209"/>
            <a:ext cx="5030788" cy="758825"/>
            <a:chOff x="1056" y="1152"/>
            <a:chExt cx="3169" cy="478"/>
          </a:xfrm>
        </p:grpSpPr>
        <p:sp>
          <p:nvSpPr>
            <p:cNvPr id="39940" name="Oval 1028"/>
            <p:cNvSpPr>
              <a:spLocks noChangeArrowheads="1"/>
            </p:cNvSpPr>
            <p:nvPr/>
          </p:nvSpPr>
          <p:spPr bwMode="auto">
            <a:xfrm>
              <a:off x="1680" y="1200"/>
              <a:ext cx="336" cy="336"/>
            </a:xfrm>
            <a:prstGeom prst="ellipse">
              <a:avLst/>
            </a:prstGeom>
            <a:solidFill>
              <a:srgbClr val="FFFF00"/>
            </a:solidFill>
            <a:ln w="9525">
              <a:noFill/>
              <a:round/>
              <a:headEnd/>
              <a:tailEnd/>
            </a:ln>
            <a:effectLst/>
          </p:spPr>
          <p:txBody>
            <a:bodyPr wrap="none" anchor="ctr"/>
            <a:lstStyle/>
            <a:p>
              <a:endParaRPr lang="en-US"/>
            </a:p>
          </p:txBody>
        </p:sp>
        <p:sp>
          <p:nvSpPr>
            <p:cNvPr id="39941" name="Text Box 1029"/>
            <p:cNvSpPr txBox="1">
              <a:spLocks noChangeArrowheads="1"/>
            </p:cNvSpPr>
            <p:nvPr/>
          </p:nvSpPr>
          <p:spPr bwMode="auto">
            <a:xfrm>
              <a:off x="1152" y="1152"/>
              <a:ext cx="191" cy="233"/>
            </a:xfrm>
            <a:prstGeom prst="rect">
              <a:avLst/>
            </a:prstGeom>
            <a:noFill/>
            <a:ln w="9525">
              <a:noFill/>
              <a:miter lim="800000"/>
              <a:headEnd/>
              <a:tailEnd/>
            </a:ln>
            <a:effectLst/>
          </p:spPr>
          <p:txBody>
            <a:bodyPr wrap="none">
              <a:spAutoFit/>
            </a:bodyPr>
            <a:lstStyle/>
            <a:p>
              <a:r>
                <a:rPr lang="en-US">
                  <a:solidFill>
                    <a:srgbClr val="009999"/>
                  </a:solidFill>
                </a:rPr>
                <a:t>8</a:t>
              </a:r>
            </a:p>
          </p:txBody>
        </p:sp>
        <p:sp>
          <p:nvSpPr>
            <p:cNvPr id="39942" name="Text Box 1030"/>
            <p:cNvSpPr txBox="1">
              <a:spLocks noChangeArrowheads="1"/>
            </p:cNvSpPr>
            <p:nvPr/>
          </p:nvSpPr>
          <p:spPr bwMode="auto">
            <a:xfrm>
              <a:off x="1728" y="1152"/>
              <a:ext cx="191" cy="233"/>
            </a:xfrm>
            <a:prstGeom prst="rect">
              <a:avLst/>
            </a:prstGeom>
            <a:noFill/>
            <a:ln w="9525">
              <a:noFill/>
              <a:miter lim="800000"/>
              <a:headEnd/>
              <a:tailEnd/>
            </a:ln>
            <a:effectLst/>
          </p:spPr>
          <p:txBody>
            <a:bodyPr wrap="none">
              <a:spAutoFit/>
            </a:bodyPr>
            <a:lstStyle/>
            <a:p>
              <a:r>
                <a:rPr lang="en-US">
                  <a:solidFill>
                    <a:srgbClr val="009999"/>
                  </a:solidFill>
                </a:rPr>
                <a:t>2</a:t>
              </a:r>
            </a:p>
          </p:txBody>
        </p:sp>
        <p:sp>
          <p:nvSpPr>
            <p:cNvPr id="39943" name="Text Box 1031"/>
            <p:cNvSpPr txBox="1">
              <a:spLocks noChangeArrowheads="1"/>
            </p:cNvSpPr>
            <p:nvPr/>
          </p:nvSpPr>
          <p:spPr bwMode="auto">
            <a:xfrm>
              <a:off x="2304" y="1152"/>
              <a:ext cx="191" cy="233"/>
            </a:xfrm>
            <a:prstGeom prst="rect">
              <a:avLst/>
            </a:prstGeom>
            <a:noFill/>
            <a:ln w="9525">
              <a:noFill/>
              <a:miter lim="800000"/>
              <a:headEnd/>
              <a:tailEnd/>
            </a:ln>
            <a:effectLst/>
          </p:spPr>
          <p:txBody>
            <a:bodyPr wrap="none">
              <a:spAutoFit/>
            </a:bodyPr>
            <a:lstStyle/>
            <a:p>
              <a:r>
                <a:rPr lang="en-US">
                  <a:solidFill>
                    <a:srgbClr val="009999"/>
                  </a:solidFill>
                </a:rPr>
                <a:t>4</a:t>
              </a:r>
            </a:p>
          </p:txBody>
        </p:sp>
        <p:sp>
          <p:nvSpPr>
            <p:cNvPr id="39944" name="Text Box 1032"/>
            <p:cNvSpPr txBox="1">
              <a:spLocks noChangeArrowheads="1"/>
            </p:cNvSpPr>
            <p:nvPr/>
          </p:nvSpPr>
          <p:spPr bwMode="auto">
            <a:xfrm>
              <a:off x="2880" y="1152"/>
              <a:ext cx="193" cy="233"/>
            </a:xfrm>
            <a:prstGeom prst="rect">
              <a:avLst/>
            </a:prstGeom>
            <a:noFill/>
            <a:ln w="9525">
              <a:noFill/>
              <a:miter lim="800000"/>
              <a:headEnd/>
              <a:tailEnd/>
            </a:ln>
            <a:effectLst/>
          </p:spPr>
          <p:txBody>
            <a:bodyPr wrap="none">
              <a:spAutoFit/>
            </a:bodyPr>
            <a:lstStyle/>
            <a:p>
              <a:r>
                <a:rPr lang="en-US">
                  <a:solidFill>
                    <a:srgbClr val="009999"/>
                  </a:solidFill>
                </a:rPr>
                <a:t>9</a:t>
              </a:r>
            </a:p>
          </p:txBody>
        </p:sp>
        <p:sp>
          <p:nvSpPr>
            <p:cNvPr id="39945" name="Text Box 1033"/>
            <p:cNvSpPr txBox="1">
              <a:spLocks noChangeArrowheads="1"/>
            </p:cNvSpPr>
            <p:nvPr/>
          </p:nvSpPr>
          <p:spPr bwMode="auto">
            <a:xfrm>
              <a:off x="3456" y="1152"/>
              <a:ext cx="182" cy="233"/>
            </a:xfrm>
            <a:prstGeom prst="rect">
              <a:avLst/>
            </a:prstGeom>
            <a:noFill/>
            <a:ln w="9525">
              <a:noFill/>
              <a:miter lim="800000"/>
              <a:headEnd/>
              <a:tailEnd/>
            </a:ln>
            <a:effectLst/>
          </p:spPr>
          <p:txBody>
            <a:bodyPr wrap="none">
              <a:spAutoFit/>
            </a:bodyPr>
            <a:lstStyle/>
            <a:p>
              <a:r>
                <a:rPr lang="en-US">
                  <a:solidFill>
                    <a:srgbClr val="009999"/>
                  </a:solidFill>
                </a:rPr>
                <a:t>3</a:t>
              </a:r>
            </a:p>
          </p:txBody>
        </p:sp>
        <p:sp>
          <p:nvSpPr>
            <p:cNvPr id="39946" name="Text Box 1034"/>
            <p:cNvSpPr txBox="1">
              <a:spLocks noChangeArrowheads="1"/>
            </p:cNvSpPr>
            <p:nvPr/>
          </p:nvSpPr>
          <p:spPr bwMode="auto">
            <a:xfrm>
              <a:off x="4032" y="1152"/>
              <a:ext cx="193" cy="233"/>
            </a:xfrm>
            <a:prstGeom prst="rect">
              <a:avLst/>
            </a:prstGeom>
            <a:noFill/>
            <a:ln w="9525">
              <a:noFill/>
              <a:miter lim="800000"/>
              <a:headEnd/>
              <a:tailEnd/>
            </a:ln>
            <a:effectLst/>
          </p:spPr>
          <p:txBody>
            <a:bodyPr wrap="none">
              <a:spAutoFit/>
            </a:bodyPr>
            <a:lstStyle/>
            <a:p>
              <a:r>
                <a:rPr lang="en-US">
                  <a:solidFill>
                    <a:srgbClr val="009999"/>
                  </a:solidFill>
                </a:rPr>
                <a:t>6</a:t>
              </a:r>
            </a:p>
          </p:txBody>
        </p:sp>
        <p:sp>
          <p:nvSpPr>
            <p:cNvPr id="39947" name="Arc 1035"/>
            <p:cNvSpPr>
              <a:spLocks/>
            </p:cNvSpPr>
            <p:nvPr/>
          </p:nvSpPr>
          <p:spPr bwMode="auto">
            <a:xfrm rot="-10800000">
              <a:off x="1056" y="144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a:p>
          </p:txBody>
        </p:sp>
      </p:grpSp>
      <p:grpSp>
        <p:nvGrpSpPr>
          <p:cNvPr id="3" name="Group 1036"/>
          <p:cNvGrpSpPr>
            <a:grpSpLocks/>
          </p:cNvGrpSpPr>
          <p:nvPr/>
        </p:nvGrpSpPr>
        <p:grpSpPr bwMode="auto">
          <a:xfrm>
            <a:off x="3657600" y="2715209"/>
            <a:ext cx="4878388" cy="758825"/>
            <a:chOff x="1152" y="1632"/>
            <a:chExt cx="3073" cy="478"/>
          </a:xfrm>
        </p:grpSpPr>
        <p:sp>
          <p:nvSpPr>
            <p:cNvPr id="39949" name="Oval 1037"/>
            <p:cNvSpPr>
              <a:spLocks noChangeArrowheads="1"/>
            </p:cNvSpPr>
            <p:nvPr/>
          </p:nvSpPr>
          <p:spPr bwMode="auto">
            <a:xfrm>
              <a:off x="2256" y="1680"/>
              <a:ext cx="336" cy="336"/>
            </a:xfrm>
            <a:prstGeom prst="ellipse">
              <a:avLst/>
            </a:prstGeom>
            <a:solidFill>
              <a:srgbClr val="FFFF00"/>
            </a:solidFill>
            <a:ln w="9525">
              <a:noFill/>
              <a:round/>
              <a:headEnd/>
              <a:tailEnd/>
            </a:ln>
            <a:effectLst/>
          </p:spPr>
          <p:txBody>
            <a:bodyPr wrap="none" anchor="ctr"/>
            <a:lstStyle/>
            <a:p>
              <a:endParaRPr lang="en-US"/>
            </a:p>
          </p:txBody>
        </p:sp>
        <p:sp>
          <p:nvSpPr>
            <p:cNvPr id="39950" name="Text Box 1038"/>
            <p:cNvSpPr txBox="1">
              <a:spLocks noChangeArrowheads="1"/>
            </p:cNvSpPr>
            <p:nvPr/>
          </p:nvSpPr>
          <p:spPr bwMode="auto">
            <a:xfrm>
              <a:off x="1152" y="1632"/>
              <a:ext cx="191" cy="233"/>
            </a:xfrm>
            <a:prstGeom prst="rect">
              <a:avLst/>
            </a:prstGeom>
            <a:noFill/>
            <a:ln w="9525">
              <a:noFill/>
              <a:miter lim="800000"/>
              <a:headEnd/>
              <a:tailEnd/>
            </a:ln>
            <a:effectLst/>
          </p:spPr>
          <p:txBody>
            <a:bodyPr wrap="none">
              <a:spAutoFit/>
            </a:bodyPr>
            <a:lstStyle/>
            <a:p>
              <a:r>
                <a:rPr lang="en-US">
                  <a:solidFill>
                    <a:srgbClr val="009999"/>
                  </a:solidFill>
                </a:rPr>
                <a:t>2</a:t>
              </a:r>
            </a:p>
          </p:txBody>
        </p:sp>
        <p:sp>
          <p:nvSpPr>
            <p:cNvPr id="39951" name="Text Box 1039"/>
            <p:cNvSpPr txBox="1">
              <a:spLocks noChangeArrowheads="1"/>
            </p:cNvSpPr>
            <p:nvPr/>
          </p:nvSpPr>
          <p:spPr bwMode="auto">
            <a:xfrm>
              <a:off x="1728" y="1632"/>
              <a:ext cx="191" cy="233"/>
            </a:xfrm>
            <a:prstGeom prst="rect">
              <a:avLst/>
            </a:prstGeom>
            <a:noFill/>
            <a:ln w="9525">
              <a:noFill/>
              <a:miter lim="800000"/>
              <a:headEnd/>
              <a:tailEnd/>
            </a:ln>
            <a:effectLst/>
          </p:spPr>
          <p:txBody>
            <a:bodyPr wrap="none">
              <a:spAutoFit/>
            </a:bodyPr>
            <a:lstStyle/>
            <a:p>
              <a:r>
                <a:rPr lang="en-US">
                  <a:solidFill>
                    <a:srgbClr val="009999"/>
                  </a:solidFill>
                </a:rPr>
                <a:t>8</a:t>
              </a:r>
            </a:p>
          </p:txBody>
        </p:sp>
        <p:sp>
          <p:nvSpPr>
            <p:cNvPr id="39952" name="Text Box 1040"/>
            <p:cNvSpPr txBox="1">
              <a:spLocks noChangeArrowheads="1"/>
            </p:cNvSpPr>
            <p:nvPr/>
          </p:nvSpPr>
          <p:spPr bwMode="auto">
            <a:xfrm>
              <a:off x="2304" y="1632"/>
              <a:ext cx="191" cy="233"/>
            </a:xfrm>
            <a:prstGeom prst="rect">
              <a:avLst/>
            </a:prstGeom>
            <a:noFill/>
            <a:ln w="9525">
              <a:noFill/>
              <a:miter lim="800000"/>
              <a:headEnd/>
              <a:tailEnd/>
            </a:ln>
            <a:effectLst/>
          </p:spPr>
          <p:txBody>
            <a:bodyPr wrap="none">
              <a:spAutoFit/>
            </a:bodyPr>
            <a:lstStyle/>
            <a:p>
              <a:r>
                <a:rPr lang="en-US">
                  <a:solidFill>
                    <a:srgbClr val="009999"/>
                  </a:solidFill>
                </a:rPr>
                <a:t>4</a:t>
              </a:r>
            </a:p>
          </p:txBody>
        </p:sp>
        <p:sp>
          <p:nvSpPr>
            <p:cNvPr id="39953" name="Text Box 1041"/>
            <p:cNvSpPr txBox="1">
              <a:spLocks noChangeArrowheads="1"/>
            </p:cNvSpPr>
            <p:nvPr/>
          </p:nvSpPr>
          <p:spPr bwMode="auto">
            <a:xfrm>
              <a:off x="2880" y="1632"/>
              <a:ext cx="193" cy="233"/>
            </a:xfrm>
            <a:prstGeom prst="rect">
              <a:avLst/>
            </a:prstGeom>
            <a:noFill/>
            <a:ln w="9525">
              <a:noFill/>
              <a:miter lim="800000"/>
              <a:headEnd/>
              <a:tailEnd/>
            </a:ln>
            <a:effectLst/>
          </p:spPr>
          <p:txBody>
            <a:bodyPr wrap="none">
              <a:spAutoFit/>
            </a:bodyPr>
            <a:lstStyle/>
            <a:p>
              <a:r>
                <a:rPr lang="en-US">
                  <a:solidFill>
                    <a:srgbClr val="009999"/>
                  </a:solidFill>
                </a:rPr>
                <a:t>9</a:t>
              </a:r>
            </a:p>
          </p:txBody>
        </p:sp>
        <p:sp>
          <p:nvSpPr>
            <p:cNvPr id="39954" name="Text Box 1042"/>
            <p:cNvSpPr txBox="1">
              <a:spLocks noChangeArrowheads="1"/>
            </p:cNvSpPr>
            <p:nvPr/>
          </p:nvSpPr>
          <p:spPr bwMode="auto">
            <a:xfrm>
              <a:off x="3456" y="1632"/>
              <a:ext cx="182" cy="233"/>
            </a:xfrm>
            <a:prstGeom prst="rect">
              <a:avLst/>
            </a:prstGeom>
            <a:noFill/>
            <a:ln w="9525">
              <a:noFill/>
              <a:miter lim="800000"/>
              <a:headEnd/>
              <a:tailEnd/>
            </a:ln>
            <a:effectLst/>
          </p:spPr>
          <p:txBody>
            <a:bodyPr wrap="none">
              <a:spAutoFit/>
            </a:bodyPr>
            <a:lstStyle/>
            <a:p>
              <a:r>
                <a:rPr lang="en-US">
                  <a:solidFill>
                    <a:srgbClr val="009999"/>
                  </a:solidFill>
                </a:rPr>
                <a:t>3</a:t>
              </a:r>
            </a:p>
          </p:txBody>
        </p:sp>
        <p:sp>
          <p:nvSpPr>
            <p:cNvPr id="39955" name="Text Box 1043"/>
            <p:cNvSpPr txBox="1">
              <a:spLocks noChangeArrowheads="1"/>
            </p:cNvSpPr>
            <p:nvPr/>
          </p:nvSpPr>
          <p:spPr bwMode="auto">
            <a:xfrm>
              <a:off x="4032" y="1632"/>
              <a:ext cx="193" cy="233"/>
            </a:xfrm>
            <a:prstGeom prst="rect">
              <a:avLst/>
            </a:prstGeom>
            <a:noFill/>
            <a:ln w="9525">
              <a:noFill/>
              <a:miter lim="800000"/>
              <a:headEnd/>
              <a:tailEnd/>
            </a:ln>
            <a:effectLst/>
          </p:spPr>
          <p:txBody>
            <a:bodyPr wrap="none">
              <a:spAutoFit/>
            </a:bodyPr>
            <a:lstStyle/>
            <a:p>
              <a:r>
                <a:rPr lang="en-US">
                  <a:solidFill>
                    <a:srgbClr val="009999"/>
                  </a:solidFill>
                </a:rPr>
                <a:t>6</a:t>
              </a:r>
            </a:p>
          </p:txBody>
        </p:sp>
        <p:sp>
          <p:nvSpPr>
            <p:cNvPr id="39956" name="Arc 1044"/>
            <p:cNvSpPr>
              <a:spLocks/>
            </p:cNvSpPr>
            <p:nvPr/>
          </p:nvSpPr>
          <p:spPr bwMode="auto">
            <a:xfrm rot="-10800000">
              <a:off x="1632" y="192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a:p>
          </p:txBody>
        </p:sp>
      </p:grpSp>
      <p:sp>
        <p:nvSpPr>
          <p:cNvPr id="39958" name="Oval 1046"/>
          <p:cNvSpPr>
            <a:spLocks noChangeArrowheads="1"/>
          </p:cNvSpPr>
          <p:nvPr/>
        </p:nvSpPr>
        <p:spPr bwMode="auto">
          <a:xfrm>
            <a:off x="6324600" y="3553408"/>
            <a:ext cx="533400" cy="533400"/>
          </a:xfrm>
          <a:prstGeom prst="ellipse">
            <a:avLst/>
          </a:prstGeom>
          <a:solidFill>
            <a:srgbClr val="FFFF00"/>
          </a:solidFill>
          <a:ln w="9525">
            <a:noFill/>
            <a:round/>
            <a:headEnd/>
            <a:tailEnd/>
          </a:ln>
          <a:effectLst/>
        </p:spPr>
        <p:txBody>
          <a:bodyPr wrap="none" anchor="ctr"/>
          <a:lstStyle/>
          <a:p>
            <a:endParaRPr lang="en-US"/>
          </a:p>
        </p:txBody>
      </p:sp>
      <p:sp>
        <p:nvSpPr>
          <p:cNvPr id="39959" name="Text Box 1047"/>
          <p:cNvSpPr txBox="1">
            <a:spLocks noChangeArrowheads="1"/>
          </p:cNvSpPr>
          <p:nvPr/>
        </p:nvSpPr>
        <p:spPr bwMode="auto">
          <a:xfrm>
            <a:off x="3657600" y="3477208"/>
            <a:ext cx="303288" cy="369332"/>
          </a:xfrm>
          <a:prstGeom prst="rect">
            <a:avLst/>
          </a:prstGeom>
          <a:noFill/>
          <a:ln w="9525">
            <a:noFill/>
            <a:miter lim="800000"/>
            <a:headEnd/>
            <a:tailEnd/>
          </a:ln>
          <a:effectLst/>
        </p:spPr>
        <p:txBody>
          <a:bodyPr wrap="none">
            <a:spAutoFit/>
          </a:bodyPr>
          <a:lstStyle/>
          <a:p>
            <a:r>
              <a:rPr lang="en-US">
                <a:solidFill>
                  <a:srgbClr val="009999"/>
                </a:solidFill>
              </a:rPr>
              <a:t>2</a:t>
            </a:r>
          </a:p>
        </p:txBody>
      </p:sp>
      <p:sp>
        <p:nvSpPr>
          <p:cNvPr id="39960" name="Text Box 1048"/>
          <p:cNvSpPr txBox="1">
            <a:spLocks noChangeArrowheads="1"/>
          </p:cNvSpPr>
          <p:nvPr/>
        </p:nvSpPr>
        <p:spPr bwMode="auto">
          <a:xfrm>
            <a:off x="4572000" y="3477208"/>
            <a:ext cx="303288" cy="369332"/>
          </a:xfrm>
          <a:prstGeom prst="rect">
            <a:avLst/>
          </a:prstGeom>
          <a:noFill/>
          <a:ln w="9525">
            <a:noFill/>
            <a:miter lim="800000"/>
            <a:headEnd/>
            <a:tailEnd/>
          </a:ln>
          <a:effectLst/>
        </p:spPr>
        <p:txBody>
          <a:bodyPr wrap="none">
            <a:spAutoFit/>
          </a:bodyPr>
          <a:lstStyle/>
          <a:p>
            <a:r>
              <a:rPr lang="en-US">
                <a:solidFill>
                  <a:srgbClr val="009999"/>
                </a:solidFill>
              </a:rPr>
              <a:t>4</a:t>
            </a:r>
          </a:p>
        </p:txBody>
      </p:sp>
      <p:sp>
        <p:nvSpPr>
          <p:cNvPr id="39961" name="Text Box 1049"/>
          <p:cNvSpPr txBox="1">
            <a:spLocks noChangeArrowheads="1"/>
          </p:cNvSpPr>
          <p:nvPr/>
        </p:nvSpPr>
        <p:spPr bwMode="auto">
          <a:xfrm>
            <a:off x="5486400" y="3477208"/>
            <a:ext cx="303288" cy="369332"/>
          </a:xfrm>
          <a:prstGeom prst="rect">
            <a:avLst/>
          </a:prstGeom>
          <a:noFill/>
          <a:ln w="9525">
            <a:noFill/>
            <a:miter lim="800000"/>
            <a:headEnd/>
            <a:tailEnd/>
          </a:ln>
          <a:effectLst/>
        </p:spPr>
        <p:txBody>
          <a:bodyPr wrap="none">
            <a:spAutoFit/>
          </a:bodyPr>
          <a:lstStyle/>
          <a:p>
            <a:r>
              <a:rPr lang="en-US">
                <a:solidFill>
                  <a:srgbClr val="009999"/>
                </a:solidFill>
              </a:rPr>
              <a:t>8</a:t>
            </a:r>
          </a:p>
        </p:txBody>
      </p:sp>
      <p:sp>
        <p:nvSpPr>
          <p:cNvPr id="39962" name="Text Box 1050"/>
          <p:cNvSpPr txBox="1">
            <a:spLocks noChangeArrowheads="1"/>
          </p:cNvSpPr>
          <p:nvPr/>
        </p:nvSpPr>
        <p:spPr bwMode="auto">
          <a:xfrm>
            <a:off x="6400800" y="3477208"/>
            <a:ext cx="306494" cy="369332"/>
          </a:xfrm>
          <a:prstGeom prst="rect">
            <a:avLst/>
          </a:prstGeom>
          <a:noFill/>
          <a:ln w="9525">
            <a:noFill/>
            <a:miter lim="800000"/>
            <a:headEnd/>
            <a:tailEnd/>
          </a:ln>
          <a:effectLst/>
        </p:spPr>
        <p:txBody>
          <a:bodyPr wrap="none">
            <a:spAutoFit/>
          </a:bodyPr>
          <a:lstStyle/>
          <a:p>
            <a:r>
              <a:rPr lang="en-US">
                <a:solidFill>
                  <a:srgbClr val="009999"/>
                </a:solidFill>
              </a:rPr>
              <a:t>9</a:t>
            </a:r>
          </a:p>
        </p:txBody>
      </p:sp>
      <p:sp>
        <p:nvSpPr>
          <p:cNvPr id="39963" name="Text Box 1051"/>
          <p:cNvSpPr txBox="1">
            <a:spLocks noChangeArrowheads="1"/>
          </p:cNvSpPr>
          <p:nvPr/>
        </p:nvSpPr>
        <p:spPr bwMode="auto">
          <a:xfrm>
            <a:off x="7315200" y="3477208"/>
            <a:ext cx="288862" cy="369332"/>
          </a:xfrm>
          <a:prstGeom prst="rect">
            <a:avLst/>
          </a:prstGeom>
          <a:noFill/>
          <a:ln w="9525">
            <a:noFill/>
            <a:miter lim="800000"/>
            <a:headEnd/>
            <a:tailEnd/>
          </a:ln>
          <a:effectLst/>
        </p:spPr>
        <p:txBody>
          <a:bodyPr wrap="none">
            <a:spAutoFit/>
          </a:bodyPr>
          <a:lstStyle/>
          <a:p>
            <a:r>
              <a:rPr lang="en-US">
                <a:solidFill>
                  <a:srgbClr val="009999"/>
                </a:solidFill>
              </a:rPr>
              <a:t>3</a:t>
            </a:r>
          </a:p>
        </p:txBody>
      </p:sp>
      <p:sp>
        <p:nvSpPr>
          <p:cNvPr id="39964" name="Text Box 1052"/>
          <p:cNvSpPr txBox="1">
            <a:spLocks noChangeArrowheads="1"/>
          </p:cNvSpPr>
          <p:nvPr/>
        </p:nvSpPr>
        <p:spPr bwMode="auto">
          <a:xfrm>
            <a:off x="8229600" y="3477208"/>
            <a:ext cx="306494" cy="369332"/>
          </a:xfrm>
          <a:prstGeom prst="rect">
            <a:avLst/>
          </a:prstGeom>
          <a:noFill/>
          <a:ln w="9525">
            <a:noFill/>
            <a:miter lim="800000"/>
            <a:headEnd/>
            <a:tailEnd/>
          </a:ln>
          <a:effectLst/>
        </p:spPr>
        <p:txBody>
          <a:bodyPr wrap="none">
            <a:spAutoFit/>
          </a:bodyPr>
          <a:lstStyle/>
          <a:p>
            <a:r>
              <a:rPr lang="en-US">
                <a:solidFill>
                  <a:srgbClr val="009999"/>
                </a:solidFill>
              </a:rPr>
              <a:t>6</a:t>
            </a:r>
          </a:p>
        </p:txBody>
      </p:sp>
      <p:sp>
        <p:nvSpPr>
          <p:cNvPr id="28" name="Slide Number Placeholder 27"/>
          <p:cNvSpPr>
            <a:spLocks noGrp="1"/>
          </p:cNvSpPr>
          <p:nvPr>
            <p:ph type="sldNum" sz="quarter" idx="12"/>
          </p:nvPr>
        </p:nvSpPr>
        <p:spPr/>
        <p:txBody>
          <a:bodyPr/>
          <a:lstStyle/>
          <a:p>
            <a:fld id="{B6F15528-21DE-4FAA-801E-634DDDAF4B2B}" type="slidenum">
              <a:rPr lang="en-US" smtClean="0"/>
              <a:pPr/>
              <a:t>135</a:t>
            </a:fld>
            <a:endParaRPr lang="en-US"/>
          </a:p>
        </p:txBody>
      </p:sp>
      <p:sp>
        <p:nvSpPr>
          <p:cNvPr id="29" name="Footer Placeholder 28"/>
          <p:cNvSpPr>
            <a:spLocks noGrp="1"/>
          </p:cNvSpPr>
          <p:nvPr>
            <p:ph type="ftr" sz="quarter" idx="11"/>
          </p:nvPr>
        </p:nvSpPr>
        <p:spPr/>
        <p:txBody>
          <a:bodyPr/>
          <a:lstStyle/>
          <a:p>
            <a:r>
              <a:rPr lang="en-US"/>
              <a:t>Dr. Neepa Shah</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26"/>
          <p:cNvSpPr>
            <a:spLocks noGrp="1" noChangeArrowheads="1"/>
          </p:cNvSpPr>
          <p:nvPr>
            <p:ph type="title"/>
          </p:nvPr>
        </p:nvSpPr>
        <p:spPr>
          <a:xfrm>
            <a:off x="581025" y="681832"/>
            <a:ext cx="8229600" cy="1069848"/>
          </a:xfrm>
        </p:spPr>
        <p:txBody>
          <a:bodyPr/>
          <a:lstStyle/>
          <a:p>
            <a:r>
              <a:rPr lang="en-US" dirty="0"/>
              <a:t>Example of insertion sort</a:t>
            </a:r>
          </a:p>
        </p:txBody>
      </p:sp>
      <p:grpSp>
        <p:nvGrpSpPr>
          <p:cNvPr id="2" name="Group 1027"/>
          <p:cNvGrpSpPr>
            <a:grpSpLocks/>
          </p:cNvGrpSpPr>
          <p:nvPr/>
        </p:nvGrpSpPr>
        <p:grpSpPr bwMode="auto">
          <a:xfrm>
            <a:off x="3505200" y="1831912"/>
            <a:ext cx="5030788" cy="758825"/>
            <a:chOff x="1056" y="1152"/>
            <a:chExt cx="3169" cy="478"/>
          </a:xfrm>
        </p:grpSpPr>
        <p:sp>
          <p:nvSpPr>
            <p:cNvPr id="43012" name="Oval 1028"/>
            <p:cNvSpPr>
              <a:spLocks noChangeArrowheads="1"/>
            </p:cNvSpPr>
            <p:nvPr/>
          </p:nvSpPr>
          <p:spPr bwMode="auto">
            <a:xfrm>
              <a:off x="1680" y="1200"/>
              <a:ext cx="336" cy="336"/>
            </a:xfrm>
            <a:prstGeom prst="ellipse">
              <a:avLst/>
            </a:prstGeom>
            <a:solidFill>
              <a:srgbClr val="FFFF00"/>
            </a:solidFill>
            <a:ln w="9525">
              <a:noFill/>
              <a:round/>
              <a:headEnd/>
              <a:tailEnd/>
            </a:ln>
            <a:effectLst/>
          </p:spPr>
          <p:txBody>
            <a:bodyPr wrap="none" anchor="ctr"/>
            <a:lstStyle/>
            <a:p>
              <a:endParaRPr lang="en-US"/>
            </a:p>
          </p:txBody>
        </p:sp>
        <p:sp>
          <p:nvSpPr>
            <p:cNvPr id="43013" name="Text Box 1029"/>
            <p:cNvSpPr txBox="1">
              <a:spLocks noChangeArrowheads="1"/>
            </p:cNvSpPr>
            <p:nvPr/>
          </p:nvSpPr>
          <p:spPr bwMode="auto">
            <a:xfrm>
              <a:off x="1152" y="1152"/>
              <a:ext cx="191" cy="233"/>
            </a:xfrm>
            <a:prstGeom prst="rect">
              <a:avLst/>
            </a:prstGeom>
            <a:noFill/>
            <a:ln w="9525">
              <a:noFill/>
              <a:miter lim="800000"/>
              <a:headEnd/>
              <a:tailEnd/>
            </a:ln>
            <a:effectLst/>
          </p:spPr>
          <p:txBody>
            <a:bodyPr wrap="none">
              <a:spAutoFit/>
            </a:bodyPr>
            <a:lstStyle/>
            <a:p>
              <a:r>
                <a:rPr lang="en-US">
                  <a:solidFill>
                    <a:srgbClr val="009999"/>
                  </a:solidFill>
                </a:rPr>
                <a:t>8</a:t>
              </a:r>
            </a:p>
          </p:txBody>
        </p:sp>
        <p:sp>
          <p:nvSpPr>
            <p:cNvPr id="43014" name="Text Box 1030"/>
            <p:cNvSpPr txBox="1">
              <a:spLocks noChangeArrowheads="1"/>
            </p:cNvSpPr>
            <p:nvPr/>
          </p:nvSpPr>
          <p:spPr bwMode="auto">
            <a:xfrm>
              <a:off x="1728" y="1152"/>
              <a:ext cx="191" cy="233"/>
            </a:xfrm>
            <a:prstGeom prst="rect">
              <a:avLst/>
            </a:prstGeom>
            <a:noFill/>
            <a:ln w="9525">
              <a:noFill/>
              <a:miter lim="800000"/>
              <a:headEnd/>
              <a:tailEnd/>
            </a:ln>
            <a:effectLst/>
          </p:spPr>
          <p:txBody>
            <a:bodyPr wrap="none">
              <a:spAutoFit/>
            </a:bodyPr>
            <a:lstStyle/>
            <a:p>
              <a:r>
                <a:rPr lang="en-US">
                  <a:solidFill>
                    <a:srgbClr val="009999"/>
                  </a:solidFill>
                </a:rPr>
                <a:t>2</a:t>
              </a:r>
            </a:p>
          </p:txBody>
        </p:sp>
        <p:sp>
          <p:nvSpPr>
            <p:cNvPr id="43015" name="Text Box 1031"/>
            <p:cNvSpPr txBox="1">
              <a:spLocks noChangeArrowheads="1"/>
            </p:cNvSpPr>
            <p:nvPr/>
          </p:nvSpPr>
          <p:spPr bwMode="auto">
            <a:xfrm>
              <a:off x="2304" y="1152"/>
              <a:ext cx="191" cy="233"/>
            </a:xfrm>
            <a:prstGeom prst="rect">
              <a:avLst/>
            </a:prstGeom>
            <a:noFill/>
            <a:ln w="9525">
              <a:noFill/>
              <a:miter lim="800000"/>
              <a:headEnd/>
              <a:tailEnd/>
            </a:ln>
            <a:effectLst/>
          </p:spPr>
          <p:txBody>
            <a:bodyPr wrap="none">
              <a:spAutoFit/>
            </a:bodyPr>
            <a:lstStyle/>
            <a:p>
              <a:r>
                <a:rPr lang="en-US">
                  <a:solidFill>
                    <a:srgbClr val="009999"/>
                  </a:solidFill>
                </a:rPr>
                <a:t>4</a:t>
              </a:r>
            </a:p>
          </p:txBody>
        </p:sp>
        <p:sp>
          <p:nvSpPr>
            <p:cNvPr id="43016" name="Text Box 1032"/>
            <p:cNvSpPr txBox="1">
              <a:spLocks noChangeArrowheads="1"/>
            </p:cNvSpPr>
            <p:nvPr/>
          </p:nvSpPr>
          <p:spPr bwMode="auto">
            <a:xfrm>
              <a:off x="2880" y="1152"/>
              <a:ext cx="193" cy="233"/>
            </a:xfrm>
            <a:prstGeom prst="rect">
              <a:avLst/>
            </a:prstGeom>
            <a:noFill/>
            <a:ln w="9525">
              <a:noFill/>
              <a:miter lim="800000"/>
              <a:headEnd/>
              <a:tailEnd/>
            </a:ln>
            <a:effectLst/>
          </p:spPr>
          <p:txBody>
            <a:bodyPr wrap="none">
              <a:spAutoFit/>
            </a:bodyPr>
            <a:lstStyle/>
            <a:p>
              <a:r>
                <a:rPr lang="en-US">
                  <a:solidFill>
                    <a:srgbClr val="009999"/>
                  </a:solidFill>
                </a:rPr>
                <a:t>9</a:t>
              </a:r>
            </a:p>
          </p:txBody>
        </p:sp>
        <p:sp>
          <p:nvSpPr>
            <p:cNvPr id="43017" name="Text Box 1033"/>
            <p:cNvSpPr txBox="1">
              <a:spLocks noChangeArrowheads="1"/>
            </p:cNvSpPr>
            <p:nvPr/>
          </p:nvSpPr>
          <p:spPr bwMode="auto">
            <a:xfrm>
              <a:off x="3456" y="1152"/>
              <a:ext cx="182" cy="233"/>
            </a:xfrm>
            <a:prstGeom prst="rect">
              <a:avLst/>
            </a:prstGeom>
            <a:noFill/>
            <a:ln w="9525">
              <a:noFill/>
              <a:miter lim="800000"/>
              <a:headEnd/>
              <a:tailEnd/>
            </a:ln>
            <a:effectLst/>
          </p:spPr>
          <p:txBody>
            <a:bodyPr wrap="none">
              <a:spAutoFit/>
            </a:bodyPr>
            <a:lstStyle/>
            <a:p>
              <a:r>
                <a:rPr lang="en-US">
                  <a:solidFill>
                    <a:srgbClr val="009999"/>
                  </a:solidFill>
                </a:rPr>
                <a:t>3</a:t>
              </a:r>
            </a:p>
          </p:txBody>
        </p:sp>
        <p:sp>
          <p:nvSpPr>
            <p:cNvPr id="43018" name="Text Box 1034"/>
            <p:cNvSpPr txBox="1">
              <a:spLocks noChangeArrowheads="1"/>
            </p:cNvSpPr>
            <p:nvPr/>
          </p:nvSpPr>
          <p:spPr bwMode="auto">
            <a:xfrm>
              <a:off x="4032" y="1152"/>
              <a:ext cx="193" cy="233"/>
            </a:xfrm>
            <a:prstGeom prst="rect">
              <a:avLst/>
            </a:prstGeom>
            <a:noFill/>
            <a:ln w="9525">
              <a:noFill/>
              <a:miter lim="800000"/>
              <a:headEnd/>
              <a:tailEnd/>
            </a:ln>
            <a:effectLst/>
          </p:spPr>
          <p:txBody>
            <a:bodyPr wrap="none">
              <a:spAutoFit/>
            </a:bodyPr>
            <a:lstStyle/>
            <a:p>
              <a:r>
                <a:rPr lang="en-US">
                  <a:solidFill>
                    <a:srgbClr val="009999"/>
                  </a:solidFill>
                </a:rPr>
                <a:t>6</a:t>
              </a:r>
            </a:p>
          </p:txBody>
        </p:sp>
        <p:sp>
          <p:nvSpPr>
            <p:cNvPr id="43019" name="Arc 1035"/>
            <p:cNvSpPr>
              <a:spLocks/>
            </p:cNvSpPr>
            <p:nvPr/>
          </p:nvSpPr>
          <p:spPr bwMode="auto">
            <a:xfrm rot="-10800000">
              <a:off x="1056" y="144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a:p>
          </p:txBody>
        </p:sp>
      </p:grpSp>
      <p:grpSp>
        <p:nvGrpSpPr>
          <p:cNvPr id="3" name="Group 1036"/>
          <p:cNvGrpSpPr>
            <a:grpSpLocks/>
          </p:cNvGrpSpPr>
          <p:nvPr/>
        </p:nvGrpSpPr>
        <p:grpSpPr bwMode="auto">
          <a:xfrm>
            <a:off x="3657600" y="2593912"/>
            <a:ext cx="4878388" cy="758825"/>
            <a:chOff x="1152" y="1632"/>
            <a:chExt cx="3073" cy="478"/>
          </a:xfrm>
        </p:grpSpPr>
        <p:sp>
          <p:nvSpPr>
            <p:cNvPr id="43021" name="Oval 1037"/>
            <p:cNvSpPr>
              <a:spLocks noChangeArrowheads="1"/>
            </p:cNvSpPr>
            <p:nvPr/>
          </p:nvSpPr>
          <p:spPr bwMode="auto">
            <a:xfrm>
              <a:off x="2256" y="1680"/>
              <a:ext cx="336" cy="336"/>
            </a:xfrm>
            <a:prstGeom prst="ellipse">
              <a:avLst/>
            </a:prstGeom>
            <a:solidFill>
              <a:srgbClr val="FFFF00"/>
            </a:solidFill>
            <a:ln w="9525">
              <a:noFill/>
              <a:round/>
              <a:headEnd/>
              <a:tailEnd/>
            </a:ln>
            <a:effectLst/>
          </p:spPr>
          <p:txBody>
            <a:bodyPr wrap="none" anchor="ctr"/>
            <a:lstStyle/>
            <a:p>
              <a:endParaRPr lang="en-US"/>
            </a:p>
          </p:txBody>
        </p:sp>
        <p:sp>
          <p:nvSpPr>
            <p:cNvPr id="43022" name="Text Box 1038"/>
            <p:cNvSpPr txBox="1">
              <a:spLocks noChangeArrowheads="1"/>
            </p:cNvSpPr>
            <p:nvPr/>
          </p:nvSpPr>
          <p:spPr bwMode="auto">
            <a:xfrm>
              <a:off x="1152" y="1632"/>
              <a:ext cx="191" cy="233"/>
            </a:xfrm>
            <a:prstGeom prst="rect">
              <a:avLst/>
            </a:prstGeom>
            <a:noFill/>
            <a:ln w="9525">
              <a:noFill/>
              <a:miter lim="800000"/>
              <a:headEnd/>
              <a:tailEnd/>
            </a:ln>
            <a:effectLst/>
          </p:spPr>
          <p:txBody>
            <a:bodyPr wrap="none">
              <a:spAutoFit/>
            </a:bodyPr>
            <a:lstStyle/>
            <a:p>
              <a:r>
                <a:rPr lang="en-US">
                  <a:solidFill>
                    <a:srgbClr val="009999"/>
                  </a:solidFill>
                </a:rPr>
                <a:t>2</a:t>
              </a:r>
            </a:p>
          </p:txBody>
        </p:sp>
        <p:sp>
          <p:nvSpPr>
            <p:cNvPr id="43023" name="Text Box 1039"/>
            <p:cNvSpPr txBox="1">
              <a:spLocks noChangeArrowheads="1"/>
            </p:cNvSpPr>
            <p:nvPr/>
          </p:nvSpPr>
          <p:spPr bwMode="auto">
            <a:xfrm>
              <a:off x="1728" y="1632"/>
              <a:ext cx="191" cy="233"/>
            </a:xfrm>
            <a:prstGeom prst="rect">
              <a:avLst/>
            </a:prstGeom>
            <a:noFill/>
            <a:ln w="9525">
              <a:noFill/>
              <a:miter lim="800000"/>
              <a:headEnd/>
              <a:tailEnd/>
            </a:ln>
            <a:effectLst/>
          </p:spPr>
          <p:txBody>
            <a:bodyPr wrap="none">
              <a:spAutoFit/>
            </a:bodyPr>
            <a:lstStyle/>
            <a:p>
              <a:r>
                <a:rPr lang="en-US">
                  <a:solidFill>
                    <a:srgbClr val="009999"/>
                  </a:solidFill>
                </a:rPr>
                <a:t>8</a:t>
              </a:r>
            </a:p>
          </p:txBody>
        </p:sp>
        <p:sp>
          <p:nvSpPr>
            <p:cNvPr id="43024" name="Text Box 1040"/>
            <p:cNvSpPr txBox="1">
              <a:spLocks noChangeArrowheads="1"/>
            </p:cNvSpPr>
            <p:nvPr/>
          </p:nvSpPr>
          <p:spPr bwMode="auto">
            <a:xfrm>
              <a:off x="2304" y="1632"/>
              <a:ext cx="191" cy="233"/>
            </a:xfrm>
            <a:prstGeom prst="rect">
              <a:avLst/>
            </a:prstGeom>
            <a:noFill/>
            <a:ln w="9525">
              <a:noFill/>
              <a:miter lim="800000"/>
              <a:headEnd/>
              <a:tailEnd/>
            </a:ln>
            <a:effectLst/>
          </p:spPr>
          <p:txBody>
            <a:bodyPr wrap="none">
              <a:spAutoFit/>
            </a:bodyPr>
            <a:lstStyle/>
            <a:p>
              <a:r>
                <a:rPr lang="en-US">
                  <a:solidFill>
                    <a:srgbClr val="009999"/>
                  </a:solidFill>
                </a:rPr>
                <a:t>4</a:t>
              </a:r>
            </a:p>
          </p:txBody>
        </p:sp>
        <p:sp>
          <p:nvSpPr>
            <p:cNvPr id="43025" name="Text Box 1041"/>
            <p:cNvSpPr txBox="1">
              <a:spLocks noChangeArrowheads="1"/>
            </p:cNvSpPr>
            <p:nvPr/>
          </p:nvSpPr>
          <p:spPr bwMode="auto">
            <a:xfrm>
              <a:off x="2880" y="1632"/>
              <a:ext cx="193" cy="233"/>
            </a:xfrm>
            <a:prstGeom prst="rect">
              <a:avLst/>
            </a:prstGeom>
            <a:noFill/>
            <a:ln w="9525">
              <a:noFill/>
              <a:miter lim="800000"/>
              <a:headEnd/>
              <a:tailEnd/>
            </a:ln>
            <a:effectLst/>
          </p:spPr>
          <p:txBody>
            <a:bodyPr wrap="none">
              <a:spAutoFit/>
            </a:bodyPr>
            <a:lstStyle/>
            <a:p>
              <a:r>
                <a:rPr lang="en-US">
                  <a:solidFill>
                    <a:srgbClr val="009999"/>
                  </a:solidFill>
                </a:rPr>
                <a:t>9</a:t>
              </a:r>
            </a:p>
          </p:txBody>
        </p:sp>
        <p:sp>
          <p:nvSpPr>
            <p:cNvPr id="43026" name="Text Box 1042"/>
            <p:cNvSpPr txBox="1">
              <a:spLocks noChangeArrowheads="1"/>
            </p:cNvSpPr>
            <p:nvPr/>
          </p:nvSpPr>
          <p:spPr bwMode="auto">
            <a:xfrm>
              <a:off x="3456" y="1632"/>
              <a:ext cx="182" cy="233"/>
            </a:xfrm>
            <a:prstGeom prst="rect">
              <a:avLst/>
            </a:prstGeom>
            <a:noFill/>
            <a:ln w="9525">
              <a:noFill/>
              <a:miter lim="800000"/>
              <a:headEnd/>
              <a:tailEnd/>
            </a:ln>
            <a:effectLst/>
          </p:spPr>
          <p:txBody>
            <a:bodyPr wrap="none">
              <a:spAutoFit/>
            </a:bodyPr>
            <a:lstStyle/>
            <a:p>
              <a:r>
                <a:rPr lang="en-US">
                  <a:solidFill>
                    <a:srgbClr val="009999"/>
                  </a:solidFill>
                </a:rPr>
                <a:t>3</a:t>
              </a:r>
            </a:p>
          </p:txBody>
        </p:sp>
        <p:sp>
          <p:nvSpPr>
            <p:cNvPr id="43027" name="Text Box 1043"/>
            <p:cNvSpPr txBox="1">
              <a:spLocks noChangeArrowheads="1"/>
            </p:cNvSpPr>
            <p:nvPr/>
          </p:nvSpPr>
          <p:spPr bwMode="auto">
            <a:xfrm>
              <a:off x="4032" y="1632"/>
              <a:ext cx="193" cy="233"/>
            </a:xfrm>
            <a:prstGeom prst="rect">
              <a:avLst/>
            </a:prstGeom>
            <a:noFill/>
            <a:ln w="9525">
              <a:noFill/>
              <a:miter lim="800000"/>
              <a:headEnd/>
              <a:tailEnd/>
            </a:ln>
            <a:effectLst/>
          </p:spPr>
          <p:txBody>
            <a:bodyPr wrap="none">
              <a:spAutoFit/>
            </a:bodyPr>
            <a:lstStyle/>
            <a:p>
              <a:r>
                <a:rPr lang="en-US">
                  <a:solidFill>
                    <a:srgbClr val="009999"/>
                  </a:solidFill>
                </a:rPr>
                <a:t>6</a:t>
              </a:r>
            </a:p>
          </p:txBody>
        </p:sp>
        <p:sp>
          <p:nvSpPr>
            <p:cNvPr id="43028" name="Arc 1044"/>
            <p:cNvSpPr>
              <a:spLocks/>
            </p:cNvSpPr>
            <p:nvPr/>
          </p:nvSpPr>
          <p:spPr bwMode="auto">
            <a:xfrm rot="-10800000">
              <a:off x="1632" y="192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a:p>
          </p:txBody>
        </p:sp>
      </p:grpSp>
      <p:grpSp>
        <p:nvGrpSpPr>
          <p:cNvPr id="4" name="Group 1045"/>
          <p:cNvGrpSpPr>
            <a:grpSpLocks/>
          </p:cNvGrpSpPr>
          <p:nvPr/>
        </p:nvGrpSpPr>
        <p:grpSpPr bwMode="auto">
          <a:xfrm>
            <a:off x="3657600" y="3355912"/>
            <a:ext cx="4878388" cy="758825"/>
            <a:chOff x="1152" y="2112"/>
            <a:chExt cx="3073" cy="478"/>
          </a:xfrm>
        </p:grpSpPr>
        <p:sp>
          <p:nvSpPr>
            <p:cNvPr id="43030" name="Oval 1046"/>
            <p:cNvSpPr>
              <a:spLocks noChangeArrowheads="1"/>
            </p:cNvSpPr>
            <p:nvPr/>
          </p:nvSpPr>
          <p:spPr bwMode="auto">
            <a:xfrm>
              <a:off x="2832" y="2160"/>
              <a:ext cx="336" cy="336"/>
            </a:xfrm>
            <a:prstGeom prst="ellipse">
              <a:avLst/>
            </a:prstGeom>
            <a:solidFill>
              <a:srgbClr val="FFFF00"/>
            </a:solidFill>
            <a:ln w="9525">
              <a:noFill/>
              <a:round/>
              <a:headEnd/>
              <a:tailEnd/>
            </a:ln>
            <a:effectLst/>
          </p:spPr>
          <p:txBody>
            <a:bodyPr wrap="none" anchor="ctr"/>
            <a:lstStyle/>
            <a:p>
              <a:endParaRPr lang="en-US"/>
            </a:p>
          </p:txBody>
        </p:sp>
        <p:sp>
          <p:nvSpPr>
            <p:cNvPr id="43031" name="Text Box 1047"/>
            <p:cNvSpPr txBox="1">
              <a:spLocks noChangeArrowheads="1"/>
            </p:cNvSpPr>
            <p:nvPr/>
          </p:nvSpPr>
          <p:spPr bwMode="auto">
            <a:xfrm>
              <a:off x="1152" y="2112"/>
              <a:ext cx="191" cy="233"/>
            </a:xfrm>
            <a:prstGeom prst="rect">
              <a:avLst/>
            </a:prstGeom>
            <a:noFill/>
            <a:ln w="9525">
              <a:noFill/>
              <a:miter lim="800000"/>
              <a:headEnd/>
              <a:tailEnd/>
            </a:ln>
            <a:effectLst/>
          </p:spPr>
          <p:txBody>
            <a:bodyPr wrap="none">
              <a:spAutoFit/>
            </a:bodyPr>
            <a:lstStyle/>
            <a:p>
              <a:r>
                <a:rPr lang="en-US">
                  <a:solidFill>
                    <a:srgbClr val="009999"/>
                  </a:solidFill>
                </a:rPr>
                <a:t>2</a:t>
              </a:r>
            </a:p>
          </p:txBody>
        </p:sp>
        <p:sp>
          <p:nvSpPr>
            <p:cNvPr id="43032" name="Text Box 1048"/>
            <p:cNvSpPr txBox="1">
              <a:spLocks noChangeArrowheads="1"/>
            </p:cNvSpPr>
            <p:nvPr/>
          </p:nvSpPr>
          <p:spPr bwMode="auto">
            <a:xfrm>
              <a:off x="1728" y="2112"/>
              <a:ext cx="191" cy="233"/>
            </a:xfrm>
            <a:prstGeom prst="rect">
              <a:avLst/>
            </a:prstGeom>
            <a:noFill/>
            <a:ln w="9525">
              <a:noFill/>
              <a:miter lim="800000"/>
              <a:headEnd/>
              <a:tailEnd/>
            </a:ln>
            <a:effectLst/>
          </p:spPr>
          <p:txBody>
            <a:bodyPr wrap="none">
              <a:spAutoFit/>
            </a:bodyPr>
            <a:lstStyle/>
            <a:p>
              <a:r>
                <a:rPr lang="en-US">
                  <a:solidFill>
                    <a:srgbClr val="009999"/>
                  </a:solidFill>
                </a:rPr>
                <a:t>4</a:t>
              </a:r>
            </a:p>
          </p:txBody>
        </p:sp>
        <p:sp>
          <p:nvSpPr>
            <p:cNvPr id="43033" name="Text Box 1049"/>
            <p:cNvSpPr txBox="1">
              <a:spLocks noChangeArrowheads="1"/>
            </p:cNvSpPr>
            <p:nvPr/>
          </p:nvSpPr>
          <p:spPr bwMode="auto">
            <a:xfrm>
              <a:off x="2304" y="2112"/>
              <a:ext cx="191" cy="233"/>
            </a:xfrm>
            <a:prstGeom prst="rect">
              <a:avLst/>
            </a:prstGeom>
            <a:noFill/>
            <a:ln w="9525">
              <a:noFill/>
              <a:miter lim="800000"/>
              <a:headEnd/>
              <a:tailEnd/>
            </a:ln>
            <a:effectLst/>
          </p:spPr>
          <p:txBody>
            <a:bodyPr wrap="none">
              <a:spAutoFit/>
            </a:bodyPr>
            <a:lstStyle/>
            <a:p>
              <a:r>
                <a:rPr lang="en-US">
                  <a:solidFill>
                    <a:srgbClr val="009999"/>
                  </a:solidFill>
                </a:rPr>
                <a:t>8</a:t>
              </a:r>
            </a:p>
          </p:txBody>
        </p:sp>
        <p:sp>
          <p:nvSpPr>
            <p:cNvPr id="43034" name="Text Box 1050"/>
            <p:cNvSpPr txBox="1">
              <a:spLocks noChangeArrowheads="1"/>
            </p:cNvSpPr>
            <p:nvPr/>
          </p:nvSpPr>
          <p:spPr bwMode="auto">
            <a:xfrm>
              <a:off x="2880" y="2112"/>
              <a:ext cx="193" cy="233"/>
            </a:xfrm>
            <a:prstGeom prst="rect">
              <a:avLst/>
            </a:prstGeom>
            <a:noFill/>
            <a:ln w="9525">
              <a:noFill/>
              <a:miter lim="800000"/>
              <a:headEnd/>
              <a:tailEnd/>
            </a:ln>
            <a:effectLst/>
          </p:spPr>
          <p:txBody>
            <a:bodyPr wrap="none">
              <a:spAutoFit/>
            </a:bodyPr>
            <a:lstStyle/>
            <a:p>
              <a:r>
                <a:rPr lang="en-US">
                  <a:solidFill>
                    <a:srgbClr val="009999"/>
                  </a:solidFill>
                </a:rPr>
                <a:t>9</a:t>
              </a:r>
            </a:p>
          </p:txBody>
        </p:sp>
        <p:sp>
          <p:nvSpPr>
            <p:cNvPr id="43035" name="Text Box 1051"/>
            <p:cNvSpPr txBox="1">
              <a:spLocks noChangeArrowheads="1"/>
            </p:cNvSpPr>
            <p:nvPr/>
          </p:nvSpPr>
          <p:spPr bwMode="auto">
            <a:xfrm>
              <a:off x="3456" y="2112"/>
              <a:ext cx="182" cy="233"/>
            </a:xfrm>
            <a:prstGeom prst="rect">
              <a:avLst/>
            </a:prstGeom>
            <a:noFill/>
            <a:ln w="9525">
              <a:noFill/>
              <a:miter lim="800000"/>
              <a:headEnd/>
              <a:tailEnd/>
            </a:ln>
            <a:effectLst/>
          </p:spPr>
          <p:txBody>
            <a:bodyPr wrap="none">
              <a:spAutoFit/>
            </a:bodyPr>
            <a:lstStyle/>
            <a:p>
              <a:r>
                <a:rPr lang="en-US">
                  <a:solidFill>
                    <a:srgbClr val="009999"/>
                  </a:solidFill>
                </a:rPr>
                <a:t>3</a:t>
              </a:r>
            </a:p>
          </p:txBody>
        </p:sp>
        <p:sp>
          <p:nvSpPr>
            <p:cNvPr id="43036" name="Text Box 1052"/>
            <p:cNvSpPr txBox="1">
              <a:spLocks noChangeArrowheads="1"/>
            </p:cNvSpPr>
            <p:nvPr/>
          </p:nvSpPr>
          <p:spPr bwMode="auto">
            <a:xfrm>
              <a:off x="4032" y="2112"/>
              <a:ext cx="193" cy="233"/>
            </a:xfrm>
            <a:prstGeom prst="rect">
              <a:avLst/>
            </a:prstGeom>
            <a:noFill/>
            <a:ln w="9525">
              <a:noFill/>
              <a:miter lim="800000"/>
              <a:headEnd/>
              <a:tailEnd/>
            </a:ln>
            <a:effectLst/>
          </p:spPr>
          <p:txBody>
            <a:bodyPr wrap="none">
              <a:spAutoFit/>
            </a:bodyPr>
            <a:lstStyle/>
            <a:p>
              <a:r>
                <a:rPr lang="en-US">
                  <a:solidFill>
                    <a:srgbClr val="009999"/>
                  </a:solidFill>
                </a:rPr>
                <a:t>6</a:t>
              </a:r>
            </a:p>
          </p:txBody>
        </p:sp>
        <p:sp>
          <p:nvSpPr>
            <p:cNvPr id="43037" name="Arc 1053"/>
            <p:cNvSpPr>
              <a:spLocks/>
            </p:cNvSpPr>
            <p:nvPr/>
          </p:nvSpPr>
          <p:spPr bwMode="auto">
            <a:xfrm rot="-10800000">
              <a:off x="2640" y="2404"/>
              <a:ext cx="318"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a:p>
          </p:txBody>
        </p:sp>
      </p:grpSp>
      <p:sp>
        <p:nvSpPr>
          <p:cNvPr id="30" name="Slide Number Placeholder 29"/>
          <p:cNvSpPr>
            <a:spLocks noGrp="1"/>
          </p:cNvSpPr>
          <p:nvPr>
            <p:ph type="sldNum" sz="quarter" idx="12"/>
          </p:nvPr>
        </p:nvSpPr>
        <p:spPr/>
        <p:txBody>
          <a:bodyPr/>
          <a:lstStyle/>
          <a:p>
            <a:fld id="{B6F15528-21DE-4FAA-801E-634DDDAF4B2B}" type="slidenum">
              <a:rPr lang="en-US" smtClean="0"/>
              <a:pPr/>
              <a:t>136</a:t>
            </a:fld>
            <a:endParaRPr lang="en-US"/>
          </a:p>
        </p:txBody>
      </p:sp>
      <p:sp>
        <p:nvSpPr>
          <p:cNvPr id="31" name="Footer Placeholder 30"/>
          <p:cNvSpPr>
            <a:spLocks noGrp="1"/>
          </p:cNvSpPr>
          <p:nvPr>
            <p:ph type="ftr" sz="quarter" idx="11"/>
          </p:nvPr>
        </p:nvSpPr>
        <p:spPr/>
        <p:txBody>
          <a:bodyPr/>
          <a:lstStyle/>
          <a:p>
            <a:r>
              <a:rPr lang="en-US"/>
              <a:t>Dr. Neepa Shah</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47700" y="635264"/>
            <a:ext cx="8229600" cy="1069848"/>
          </a:xfrm>
        </p:spPr>
        <p:txBody>
          <a:bodyPr/>
          <a:lstStyle/>
          <a:p>
            <a:r>
              <a:rPr lang="en-US" dirty="0"/>
              <a:t>Example of insertion sort</a:t>
            </a:r>
          </a:p>
        </p:txBody>
      </p:sp>
      <p:grpSp>
        <p:nvGrpSpPr>
          <p:cNvPr id="2" name="Group 3"/>
          <p:cNvGrpSpPr>
            <a:grpSpLocks/>
          </p:cNvGrpSpPr>
          <p:nvPr/>
        </p:nvGrpSpPr>
        <p:grpSpPr bwMode="auto">
          <a:xfrm>
            <a:off x="3505200" y="1822587"/>
            <a:ext cx="5030788" cy="758825"/>
            <a:chOff x="1056" y="1152"/>
            <a:chExt cx="3169" cy="478"/>
          </a:xfrm>
        </p:grpSpPr>
        <p:sp>
          <p:nvSpPr>
            <p:cNvPr id="41988" name="Oval 4"/>
            <p:cNvSpPr>
              <a:spLocks noChangeArrowheads="1"/>
            </p:cNvSpPr>
            <p:nvPr/>
          </p:nvSpPr>
          <p:spPr bwMode="auto">
            <a:xfrm>
              <a:off x="1680" y="1200"/>
              <a:ext cx="336" cy="336"/>
            </a:xfrm>
            <a:prstGeom prst="ellipse">
              <a:avLst/>
            </a:prstGeom>
            <a:solidFill>
              <a:srgbClr val="FFFF00"/>
            </a:solidFill>
            <a:ln w="9525">
              <a:noFill/>
              <a:round/>
              <a:headEnd/>
              <a:tailEnd/>
            </a:ln>
            <a:effectLst/>
          </p:spPr>
          <p:txBody>
            <a:bodyPr wrap="none" anchor="ctr"/>
            <a:lstStyle/>
            <a:p>
              <a:endParaRPr lang="en-US"/>
            </a:p>
          </p:txBody>
        </p:sp>
        <p:sp>
          <p:nvSpPr>
            <p:cNvPr id="41989" name="Text Box 5"/>
            <p:cNvSpPr txBox="1">
              <a:spLocks noChangeArrowheads="1"/>
            </p:cNvSpPr>
            <p:nvPr/>
          </p:nvSpPr>
          <p:spPr bwMode="auto">
            <a:xfrm>
              <a:off x="1152" y="1152"/>
              <a:ext cx="191" cy="233"/>
            </a:xfrm>
            <a:prstGeom prst="rect">
              <a:avLst/>
            </a:prstGeom>
            <a:noFill/>
            <a:ln w="9525">
              <a:noFill/>
              <a:miter lim="800000"/>
              <a:headEnd/>
              <a:tailEnd/>
            </a:ln>
            <a:effectLst/>
          </p:spPr>
          <p:txBody>
            <a:bodyPr wrap="none">
              <a:spAutoFit/>
            </a:bodyPr>
            <a:lstStyle/>
            <a:p>
              <a:r>
                <a:rPr lang="en-US">
                  <a:solidFill>
                    <a:srgbClr val="009999"/>
                  </a:solidFill>
                </a:rPr>
                <a:t>8</a:t>
              </a:r>
            </a:p>
          </p:txBody>
        </p:sp>
        <p:sp>
          <p:nvSpPr>
            <p:cNvPr id="41990" name="Text Box 6"/>
            <p:cNvSpPr txBox="1">
              <a:spLocks noChangeArrowheads="1"/>
            </p:cNvSpPr>
            <p:nvPr/>
          </p:nvSpPr>
          <p:spPr bwMode="auto">
            <a:xfrm>
              <a:off x="1728" y="1152"/>
              <a:ext cx="191" cy="233"/>
            </a:xfrm>
            <a:prstGeom prst="rect">
              <a:avLst/>
            </a:prstGeom>
            <a:noFill/>
            <a:ln w="9525">
              <a:noFill/>
              <a:miter lim="800000"/>
              <a:headEnd/>
              <a:tailEnd/>
            </a:ln>
            <a:effectLst/>
          </p:spPr>
          <p:txBody>
            <a:bodyPr wrap="none">
              <a:spAutoFit/>
            </a:bodyPr>
            <a:lstStyle/>
            <a:p>
              <a:r>
                <a:rPr lang="en-US">
                  <a:solidFill>
                    <a:srgbClr val="009999"/>
                  </a:solidFill>
                </a:rPr>
                <a:t>2</a:t>
              </a:r>
            </a:p>
          </p:txBody>
        </p:sp>
        <p:sp>
          <p:nvSpPr>
            <p:cNvPr id="41991" name="Text Box 7"/>
            <p:cNvSpPr txBox="1">
              <a:spLocks noChangeArrowheads="1"/>
            </p:cNvSpPr>
            <p:nvPr/>
          </p:nvSpPr>
          <p:spPr bwMode="auto">
            <a:xfrm>
              <a:off x="2304" y="1152"/>
              <a:ext cx="191" cy="233"/>
            </a:xfrm>
            <a:prstGeom prst="rect">
              <a:avLst/>
            </a:prstGeom>
            <a:noFill/>
            <a:ln w="9525">
              <a:noFill/>
              <a:miter lim="800000"/>
              <a:headEnd/>
              <a:tailEnd/>
            </a:ln>
            <a:effectLst/>
          </p:spPr>
          <p:txBody>
            <a:bodyPr wrap="none">
              <a:spAutoFit/>
            </a:bodyPr>
            <a:lstStyle/>
            <a:p>
              <a:r>
                <a:rPr lang="en-US">
                  <a:solidFill>
                    <a:srgbClr val="009999"/>
                  </a:solidFill>
                </a:rPr>
                <a:t>4</a:t>
              </a:r>
            </a:p>
          </p:txBody>
        </p:sp>
        <p:sp>
          <p:nvSpPr>
            <p:cNvPr id="41992" name="Text Box 8"/>
            <p:cNvSpPr txBox="1">
              <a:spLocks noChangeArrowheads="1"/>
            </p:cNvSpPr>
            <p:nvPr/>
          </p:nvSpPr>
          <p:spPr bwMode="auto">
            <a:xfrm>
              <a:off x="2880" y="1152"/>
              <a:ext cx="193" cy="233"/>
            </a:xfrm>
            <a:prstGeom prst="rect">
              <a:avLst/>
            </a:prstGeom>
            <a:noFill/>
            <a:ln w="9525">
              <a:noFill/>
              <a:miter lim="800000"/>
              <a:headEnd/>
              <a:tailEnd/>
            </a:ln>
            <a:effectLst/>
          </p:spPr>
          <p:txBody>
            <a:bodyPr wrap="none">
              <a:spAutoFit/>
            </a:bodyPr>
            <a:lstStyle/>
            <a:p>
              <a:r>
                <a:rPr lang="en-US">
                  <a:solidFill>
                    <a:srgbClr val="009999"/>
                  </a:solidFill>
                </a:rPr>
                <a:t>9</a:t>
              </a:r>
            </a:p>
          </p:txBody>
        </p:sp>
        <p:sp>
          <p:nvSpPr>
            <p:cNvPr id="41993" name="Text Box 9"/>
            <p:cNvSpPr txBox="1">
              <a:spLocks noChangeArrowheads="1"/>
            </p:cNvSpPr>
            <p:nvPr/>
          </p:nvSpPr>
          <p:spPr bwMode="auto">
            <a:xfrm>
              <a:off x="3456" y="1152"/>
              <a:ext cx="182" cy="233"/>
            </a:xfrm>
            <a:prstGeom prst="rect">
              <a:avLst/>
            </a:prstGeom>
            <a:noFill/>
            <a:ln w="9525">
              <a:noFill/>
              <a:miter lim="800000"/>
              <a:headEnd/>
              <a:tailEnd/>
            </a:ln>
            <a:effectLst/>
          </p:spPr>
          <p:txBody>
            <a:bodyPr wrap="none">
              <a:spAutoFit/>
            </a:bodyPr>
            <a:lstStyle/>
            <a:p>
              <a:r>
                <a:rPr lang="en-US">
                  <a:solidFill>
                    <a:srgbClr val="009999"/>
                  </a:solidFill>
                </a:rPr>
                <a:t>3</a:t>
              </a:r>
            </a:p>
          </p:txBody>
        </p:sp>
        <p:sp>
          <p:nvSpPr>
            <p:cNvPr id="41994" name="Text Box 10"/>
            <p:cNvSpPr txBox="1">
              <a:spLocks noChangeArrowheads="1"/>
            </p:cNvSpPr>
            <p:nvPr/>
          </p:nvSpPr>
          <p:spPr bwMode="auto">
            <a:xfrm>
              <a:off x="4032" y="1152"/>
              <a:ext cx="193" cy="233"/>
            </a:xfrm>
            <a:prstGeom prst="rect">
              <a:avLst/>
            </a:prstGeom>
            <a:noFill/>
            <a:ln w="9525">
              <a:noFill/>
              <a:miter lim="800000"/>
              <a:headEnd/>
              <a:tailEnd/>
            </a:ln>
            <a:effectLst/>
          </p:spPr>
          <p:txBody>
            <a:bodyPr wrap="none">
              <a:spAutoFit/>
            </a:bodyPr>
            <a:lstStyle/>
            <a:p>
              <a:r>
                <a:rPr lang="en-US">
                  <a:solidFill>
                    <a:srgbClr val="009999"/>
                  </a:solidFill>
                </a:rPr>
                <a:t>6</a:t>
              </a:r>
            </a:p>
          </p:txBody>
        </p:sp>
        <p:sp>
          <p:nvSpPr>
            <p:cNvPr id="41995" name="Arc 11"/>
            <p:cNvSpPr>
              <a:spLocks/>
            </p:cNvSpPr>
            <p:nvPr/>
          </p:nvSpPr>
          <p:spPr bwMode="auto">
            <a:xfrm rot="-10800000">
              <a:off x="1056" y="144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a:p>
          </p:txBody>
        </p:sp>
      </p:grpSp>
      <p:grpSp>
        <p:nvGrpSpPr>
          <p:cNvPr id="3" name="Group 12"/>
          <p:cNvGrpSpPr>
            <a:grpSpLocks/>
          </p:cNvGrpSpPr>
          <p:nvPr/>
        </p:nvGrpSpPr>
        <p:grpSpPr bwMode="auto">
          <a:xfrm>
            <a:off x="3657600" y="2621903"/>
            <a:ext cx="4878388" cy="758825"/>
            <a:chOff x="1152" y="1632"/>
            <a:chExt cx="3073" cy="478"/>
          </a:xfrm>
        </p:grpSpPr>
        <p:sp>
          <p:nvSpPr>
            <p:cNvPr id="41997" name="Oval 13"/>
            <p:cNvSpPr>
              <a:spLocks noChangeArrowheads="1"/>
            </p:cNvSpPr>
            <p:nvPr/>
          </p:nvSpPr>
          <p:spPr bwMode="auto">
            <a:xfrm>
              <a:off x="2256" y="1680"/>
              <a:ext cx="336" cy="336"/>
            </a:xfrm>
            <a:prstGeom prst="ellipse">
              <a:avLst/>
            </a:prstGeom>
            <a:solidFill>
              <a:srgbClr val="FFFF00"/>
            </a:solidFill>
            <a:ln w="9525">
              <a:noFill/>
              <a:round/>
              <a:headEnd/>
              <a:tailEnd/>
            </a:ln>
            <a:effectLst/>
          </p:spPr>
          <p:txBody>
            <a:bodyPr wrap="none" anchor="ctr"/>
            <a:lstStyle/>
            <a:p>
              <a:endParaRPr lang="en-US"/>
            </a:p>
          </p:txBody>
        </p:sp>
        <p:sp>
          <p:nvSpPr>
            <p:cNvPr id="41998" name="Text Box 14"/>
            <p:cNvSpPr txBox="1">
              <a:spLocks noChangeArrowheads="1"/>
            </p:cNvSpPr>
            <p:nvPr/>
          </p:nvSpPr>
          <p:spPr bwMode="auto">
            <a:xfrm>
              <a:off x="1152" y="1632"/>
              <a:ext cx="191" cy="233"/>
            </a:xfrm>
            <a:prstGeom prst="rect">
              <a:avLst/>
            </a:prstGeom>
            <a:noFill/>
            <a:ln w="9525">
              <a:noFill/>
              <a:miter lim="800000"/>
              <a:headEnd/>
              <a:tailEnd/>
            </a:ln>
            <a:effectLst/>
          </p:spPr>
          <p:txBody>
            <a:bodyPr wrap="none">
              <a:spAutoFit/>
            </a:bodyPr>
            <a:lstStyle/>
            <a:p>
              <a:r>
                <a:rPr lang="en-US">
                  <a:solidFill>
                    <a:srgbClr val="009999"/>
                  </a:solidFill>
                </a:rPr>
                <a:t>2</a:t>
              </a:r>
            </a:p>
          </p:txBody>
        </p:sp>
        <p:sp>
          <p:nvSpPr>
            <p:cNvPr id="41999" name="Text Box 15"/>
            <p:cNvSpPr txBox="1">
              <a:spLocks noChangeArrowheads="1"/>
            </p:cNvSpPr>
            <p:nvPr/>
          </p:nvSpPr>
          <p:spPr bwMode="auto">
            <a:xfrm>
              <a:off x="1728" y="1632"/>
              <a:ext cx="191" cy="233"/>
            </a:xfrm>
            <a:prstGeom prst="rect">
              <a:avLst/>
            </a:prstGeom>
            <a:noFill/>
            <a:ln w="9525">
              <a:noFill/>
              <a:miter lim="800000"/>
              <a:headEnd/>
              <a:tailEnd/>
            </a:ln>
            <a:effectLst/>
          </p:spPr>
          <p:txBody>
            <a:bodyPr wrap="none">
              <a:spAutoFit/>
            </a:bodyPr>
            <a:lstStyle/>
            <a:p>
              <a:r>
                <a:rPr lang="en-US">
                  <a:solidFill>
                    <a:srgbClr val="009999"/>
                  </a:solidFill>
                </a:rPr>
                <a:t>8</a:t>
              </a:r>
            </a:p>
          </p:txBody>
        </p:sp>
        <p:sp>
          <p:nvSpPr>
            <p:cNvPr id="42000" name="Text Box 16"/>
            <p:cNvSpPr txBox="1">
              <a:spLocks noChangeArrowheads="1"/>
            </p:cNvSpPr>
            <p:nvPr/>
          </p:nvSpPr>
          <p:spPr bwMode="auto">
            <a:xfrm>
              <a:off x="2304" y="1632"/>
              <a:ext cx="191" cy="233"/>
            </a:xfrm>
            <a:prstGeom prst="rect">
              <a:avLst/>
            </a:prstGeom>
            <a:noFill/>
            <a:ln w="9525">
              <a:noFill/>
              <a:miter lim="800000"/>
              <a:headEnd/>
              <a:tailEnd/>
            </a:ln>
            <a:effectLst/>
          </p:spPr>
          <p:txBody>
            <a:bodyPr wrap="none">
              <a:spAutoFit/>
            </a:bodyPr>
            <a:lstStyle/>
            <a:p>
              <a:r>
                <a:rPr lang="en-US">
                  <a:solidFill>
                    <a:srgbClr val="009999"/>
                  </a:solidFill>
                </a:rPr>
                <a:t>4</a:t>
              </a:r>
            </a:p>
          </p:txBody>
        </p:sp>
        <p:sp>
          <p:nvSpPr>
            <p:cNvPr id="42001" name="Text Box 17"/>
            <p:cNvSpPr txBox="1">
              <a:spLocks noChangeArrowheads="1"/>
            </p:cNvSpPr>
            <p:nvPr/>
          </p:nvSpPr>
          <p:spPr bwMode="auto">
            <a:xfrm>
              <a:off x="2880" y="1632"/>
              <a:ext cx="193" cy="233"/>
            </a:xfrm>
            <a:prstGeom prst="rect">
              <a:avLst/>
            </a:prstGeom>
            <a:noFill/>
            <a:ln w="9525">
              <a:noFill/>
              <a:miter lim="800000"/>
              <a:headEnd/>
              <a:tailEnd/>
            </a:ln>
            <a:effectLst/>
          </p:spPr>
          <p:txBody>
            <a:bodyPr wrap="none">
              <a:spAutoFit/>
            </a:bodyPr>
            <a:lstStyle/>
            <a:p>
              <a:r>
                <a:rPr lang="en-US">
                  <a:solidFill>
                    <a:srgbClr val="009999"/>
                  </a:solidFill>
                </a:rPr>
                <a:t>9</a:t>
              </a:r>
            </a:p>
          </p:txBody>
        </p:sp>
        <p:sp>
          <p:nvSpPr>
            <p:cNvPr id="42002" name="Text Box 18"/>
            <p:cNvSpPr txBox="1">
              <a:spLocks noChangeArrowheads="1"/>
            </p:cNvSpPr>
            <p:nvPr/>
          </p:nvSpPr>
          <p:spPr bwMode="auto">
            <a:xfrm>
              <a:off x="3456" y="1632"/>
              <a:ext cx="182" cy="233"/>
            </a:xfrm>
            <a:prstGeom prst="rect">
              <a:avLst/>
            </a:prstGeom>
            <a:noFill/>
            <a:ln w="9525">
              <a:noFill/>
              <a:miter lim="800000"/>
              <a:headEnd/>
              <a:tailEnd/>
            </a:ln>
            <a:effectLst/>
          </p:spPr>
          <p:txBody>
            <a:bodyPr wrap="none">
              <a:spAutoFit/>
            </a:bodyPr>
            <a:lstStyle/>
            <a:p>
              <a:r>
                <a:rPr lang="en-US">
                  <a:solidFill>
                    <a:srgbClr val="009999"/>
                  </a:solidFill>
                </a:rPr>
                <a:t>3</a:t>
              </a:r>
            </a:p>
          </p:txBody>
        </p:sp>
        <p:sp>
          <p:nvSpPr>
            <p:cNvPr id="42003" name="Text Box 19"/>
            <p:cNvSpPr txBox="1">
              <a:spLocks noChangeArrowheads="1"/>
            </p:cNvSpPr>
            <p:nvPr/>
          </p:nvSpPr>
          <p:spPr bwMode="auto">
            <a:xfrm>
              <a:off x="4032" y="1632"/>
              <a:ext cx="193" cy="233"/>
            </a:xfrm>
            <a:prstGeom prst="rect">
              <a:avLst/>
            </a:prstGeom>
            <a:noFill/>
            <a:ln w="9525">
              <a:noFill/>
              <a:miter lim="800000"/>
              <a:headEnd/>
              <a:tailEnd/>
            </a:ln>
            <a:effectLst/>
          </p:spPr>
          <p:txBody>
            <a:bodyPr wrap="none">
              <a:spAutoFit/>
            </a:bodyPr>
            <a:lstStyle/>
            <a:p>
              <a:r>
                <a:rPr lang="en-US">
                  <a:solidFill>
                    <a:srgbClr val="009999"/>
                  </a:solidFill>
                </a:rPr>
                <a:t>6</a:t>
              </a:r>
            </a:p>
          </p:txBody>
        </p:sp>
        <p:sp>
          <p:nvSpPr>
            <p:cNvPr id="42004" name="Arc 20"/>
            <p:cNvSpPr>
              <a:spLocks/>
            </p:cNvSpPr>
            <p:nvPr/>
          </p:nvSpPr>
          <p:spPr bwMode="auto">
            <a:xfrm rot="-10800000">
              <a:off x="1632" y="192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a:p>
          </p:txBody>
        </p:sp>
      </p:grpSp>
      <p:grpSp>
        <p:nvGrpSpPr>
          <p:cNvPr id="4" name="Group 21"/>
          <p:cNvGrpSpPr>
            <a:grpSpLocks/>
          </p:cNvGrpSpPr>
          <p:nvPr/>
        </p:nvGrpSpPr>
        <p:grpSpPr bwMode="auto">
          <a:xfrm>
            <a:off x="3657600" y="3383903"/>
            <a:ext cx="4878388" cy="758825"/>
            <a:chOff x="1152" y="2112"/>
            <a:chExt cx="3073" cy="478"/>
          </a:xfrm>
        </p:grpSpPr>
        <p:sp>
          <p:nvSpPr>
            <p:cNvPr id="42006" name="Oval 22"/>
            <p:cNvSpPr>
              <a:spLocks noChangeArrowheads="1"/>
            </p:cNvSpPr>
            <p:nvPr/>
          </p:nvSpPr>
          <p:spPr bwMode="auto">
            <a:xfrm>
              <a:off x="2832" y="2160"/>
              <a:ext cx="336" cy="336"/>
            </a:xfrm>
            <a:prstGeom prst="ellipse">
              <a:avLst/>
            </a:prstGeom>
            <a:solidFill>
              <a:srgbClr val="FFFF00"/>
            </a:solidFill>
            <a:ln w="9525">
              <a:noFill/>
              <a:round/>
              <a:headEnd/>
              <a:tailEnd/>
            </a:ln>
            <a:effectLst/>
          </p:spPr>
          <p:txBody>
            <a:bodyPr wrap="none" anchor="ctr"/>
            <a:lstStyle/>
            <a:p>
              <a:endParaRPr lang="en-US"/>
            </a:p>
          </p:txBody>
        </p:sp>
        <p:sp>
          <p:nvSpPr>
            <p:cNvPr id="42007" name="Text Box 23"/>
            <p:cNvSpPr txBox="1">
              <a:spLocks noChangeArrowheads="1"/>
            </p:cNvSpPr>
            <p:nvPr/>
          </p:nvSpPr>
          <p:spPr bwMode="auto">
            <a:xfrm>
              <a:off x="1152" y="2112"/>
              <a:ext cx="191" cy="233"/>
            </a:xfrm>
            <a:prstGeom prst="rect">
              <a:avLst/>
            </a:prstGeom>
            <a:noFill/>
            <a:ln w="9525">
              <a:noFill/>
              <a:miter lim="800000"/>
              <a:headEnd/>
              <a:tailEnd/>
            </a:ln>
            <a:effectLst/>
          </p:spPr>
          <p:txBody>
            <a:bodyPr wrap="none">
              <a:spAutoFit/>
            </a:bodyPr>
            <a:lstStyle/>
            <a:p>
              <a:r>
                <a:rPr lang="en-US">
                  <a:solidFill>
                    <a:srgbClr val="009999"/>
                  </a:solidFill>
                </a:rPr>
                <a:t>2</a:t>
              </a:r>
            </a:p>
          </p:txBody>
        </p:sp>
        <p:sp>
          <p:nvSpPr>
            <p:cNvPr id="42008" name="Text Box 24"/>
            <p:cNvSpPr txBox="1">
              <a:spLocks noChangeArrowheads="1"/>
            </p:cNvSpPr>
            <p:nvPr/>
          </p:nvSpPr>
          <p:spPr bwMode="auto">
            <a:xfrm>
              <a:off x="1728" y="2112"/>
              <a:ext cx="191" cy="233"/>
            </a:xfrm>
            <a:prstGeom prst="rect">
              <a:avLst/>
            </a:prstGeom>
            <a:noFill/>
            <a:ln w="9525">
              <a:noFill/>
              <a:miter lim="800000"/>
              <a:headEnd/>
              <a:tailEnd/>
            </a:ln>
            <a:effectLst/>
          </p:spPr>
          <p:txBody>
            <a:bodyPr wrap="none">
              <a:spAutoFit/>
            </a:bodyPr>
            <a:lstStyle/>
            <a:p>
              <a:r>
                <a:rPr lang="en-US">
                  <a:solidFill>
                    <a:srgbClr val="009999"/>
                  </a:solidFill>
                </a:rPr>
                <a:t>4</a:t>
              </a:r>
            </a:p>
          </p:txBody>
        </p:sp>
        <p:sp>
          <p:nvSpPr>
            <p:cNvPr id="42009" name="Text Box 25"/>
            <p:cNvSpPr txBox="1">
              <a:spLocks noChangeArrowheads="1"/>
            </p:cNvSpPr>
            <p:nvPr/>
          </p:nvSpPr>
          <p:spPr bwMode="auto">
            <a:xfrm>
              <a:off x="2304" y="2112"/>
              <a:ext cx="191" cy="233"/>
            </a:xfrm>
            <a:prstGeom prst="rect">
              <a:avLst/>
            </a:prstGeom>
            <a:noFill/>
            <a:ln w="9525">
              <a:noFill/>
              <a:miter lim="800000"/>
              <a:headEnd/>
              <a:tailEnd/>
            </a:ln>
            <a:effectLst/>
          </p:spPr>
          <p:txBody>
            <a:bodyPr wrap="none">
              <a:spAutoFit/>
            </a:bodyPr>
            <a:lstStyle/>
            <a:p>
              <a:r>
                <a:rPr lang="en-US">
                  <a:solidFill>
                    <a:srgbClr val="009999"/>
                  </a:solidFill>
                </a:rPr>
                <a:t>8</a:t>
              </a:r>
            </a:p>
          </p:txBody>
        </p:sp>
        <p:sp>
          <p:nvSpPr>
            <p:cNvPr id="42010" name="Text Box 26"/>
            <p:cNvSpPr txBox="1">
              <a:spLocks noChangeArrowheads="1"/>
            </p:cNvSpPr>
            <p:nvPr/>
          </p:nvSpPr>
          <p:spPr bwMode="auto">
            <a:xfrm>
              <a:off x="2880" y="2112"/>
              <a:ext cx="193" cy="233"/>
            </a:xfrm>
            <a:prstGeom prst="rect">
              <a:avLst/>
            </a:prstGeom>
            <a:noFill/>
            <a:ln w="9525">
              <a:noFill/>
              <a:miter lim="800000"/>
              <a:headEnd/>
              <a:tailEnd/>
            </a:ln>
            <a:effectLst/>
          </p:spPr>
          <p:txBody>
            <a:bodyPr wrap="none">
              <a:spAutoFit/>
            </a:bodyPr>
            <a:lstStyle/>
            <a:p>
              <a:r>
                <a:rPr lang="en-US">
                  <a:solidFill>
                    <a:srgbClr val="009999"/>
                  </a:solidFill>
                </a:rPr>
                <a:t>9</a:t>
              </a:r>
            </a:p>
          </p:txBody>
        </p:sp>
        <p:sp>
          <p:nvSpPr>
            <p:cNvPr id="42011" name="Text Box 27"/>
            <p:cNvSpPr txBox="1">
              <a:spLocks noChangeArrowheads="1"/>
            </p:cNvSpPr>
            <p:nvPr/>
          </p:nvSpPr>
          <p:spPr bwMode="auto">
            <a:xfrm>
              <a:off x="3456" y="2112"/>
              <a:ext cx="182" cy="233"/>
            </a:xfrm>
            <a:prstGeom prst="rect">
              <a:avLst/>
            </a:prstGeom>
            <a:noFill/>
            <a:ln w="9525">
              <a:noFill/>
              <a:miter lim="800000"/>
              <a:headEnd/>
              <a:tailEnd/>
            </a:ln>
            <a:effectLst/>
          </p:spPr>
          <p:txBody>
            <a:bodyPr wrap="none">
              <a:spAutoFit/>
            </a:bodyPr>
            <a:lstStyle/>
            <a:p>
              <a:r>
                <a:rPr lang="en-US">
                  <a:solidFill>
                    <a:srgbClr val="009999"/>
                  </a:solidFill>
                </a:rPr>
                <a:t>3</a:t>
              </a:r>
            </a:p>
          </p:txBody>
        </p:sp>
        <p:sp>
          <p:nvSpPr>
            <p:cNvPr id="42012" name="Text Box 28"/>
            <p:cNvSpPr txBox="1">
              <a:spLocks noChangeArrowheads="1"/>
            </p:cNvSpPr>
            <p:nvPr/>
          </p:nvSpPr>
          <p:spPr bwMode="auto">
            <a:xfrm>
              <a:off x="4032" y="2112"/>
              <a:ext cx="193" cy="233"/>
            </a:xfrm>
            <a:prstGeom prst="rect">
              <a:avLst/>
            </a:prstGeom>
            <a:noFill/>
            <a:ln w="9525">
              <a:noFill/>
              <a:miter lim="800000"/>
              <a:headEnd/>
              <a:tailEnd/>
            </a:ln>
            <a:effectLst/>
          </p:spPr>
          <p:txBody>
            <a:bodyPr wrap="none">
              <a:spAutoFit/>
            </a:bodyPr>
            <a:lstStyle/>
            <a:p>
              <a:r>
                <a:rPr lang="en-US">
                  <a:solidFill>
                    <a:srgbClr val="009999"/>
                  </a:solidFill>
                </a:rPr>
                <a:t>6</a:t>
              </a:r>
            </a:p>
          </p:txBody>
        </p:sp>
        <p:sp>
          <p:nvSpPr>
            <p:cNvPr id="42013" name="Arc 29"/>
            <p:cNvSpPr>
              <a:spLocks/>
            </p:cNvSpPr>
            <p:nvPr/>
          </p:nvSpPr>
          <p:spPr bwMode="auto">
            <a:xfrm rot="-10800000">
              <a:off x="2640" y="2404"/>
              <a:ext cx="318"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a:p>
          </p:txBody>
        </p:sp>
      </p:grpSp>
      <p:sp>
        <p:nvSpPr>
          <p:cNvPr id="42014" name="Oval 30"/>
          <p:cNvSpPr>
            <a:spLocks noChangeArrowheads="1"/>
          </p:cNvSpPr>
          <p:nvPr/>
        </p:nvSpPr>
        <p:spPr bwMode="auto">
          <a:xfrm>
            <a:off x="7239000" y="4222102"/>
            <a:ext cx="533400" cy="533400"/>
          </a:xfrm>
          <a:prstGeom prst="ellipse">
            <a:avLst/>
          </a:prstGeom>
          <a:solidFill>
            <a:srgbClr val="FFFF00"/>
          </a:solidFill>
          <a:ln w="9525">
            <a:noFill/>
            <a:round/>
            <a:headEnd/>
            <a:tailEnd/>
          </a:ln>
          <a:effectLst/>
        </p:spPr>
        <p:txBody>
          <a:bodyPr wrap="none" anchor="ctr"/>
          <a:lstStyle/>
          <a:p>
            <a:endParaRPr lang="en-US"/>
          </a:p>
        </p:txBody>
      </p:sp>
      <p:sp>
        <p:nvSpPr>
          <p:cNvPr id="42015" name="Text Box 31"/>
          <p:cNvSpPr txBox="1">
            <a:spLocks noChangeArrowheads="1"/>
          </p:cNvSpPr>
          <p:nvPr/>
        </p:nvSpPr>
        <p:spPr bwMode="auto">
          <a:xfrm>
            <a:off x="3657600" y="4145902"/>
            <a:ext cx="303288" cy="369332"/>
          </a:xfrm>
          <a:prstGeom prst="rect">
            <a:avLst/>
          </a:prstGeom>
          <a:noFill/>
          <a:ln w="9525">
            <a:noFill/>
            <a:miter lim="800000"/>
            <a:headEnd/>
            <a:tailEnd/>
          </a:ln>
          <a:effectLst/>
        </p:spPr>
        <p:txBody>
          <a:bodyPr wrap="none">
            <a:spAutoFit/>
          </a:bodyPr>
          <a:lstStyle/>
          <a:p>
            <a:r>
              <a:rPr lang="en-US">
                <a:solidFill>
                  <a:srgbClr val="009999"/>
                </a:solidFill>
              </a:rPr>
              <a:t>2</a:t>
            </a:r>
          </a:p>
        </p:txBody>
      </p:sp>
      <p:sp>
        <p:nvSpPr>
          <p:cNvPr id="42016" name="Text Box 32"/>
          <p:cNvSpPr txBox="1">
            <a:spLocks noChangeArrowheads="1"/>
          </p:cNvSpPr>
          <p:nvPr/>
        </p:nvSpPr>
        <p:spPr bwMode="auto">
          <a:xfrm>
            <a:off x="4572000" y="4145902"/>
            <a:ext cx="303288" cy="369332"/>
          </a:xfrm>
          <a:prstGeom prst="rect">
            <a:avLst/>
          </a:prstGeom>
          <a:noFill/>
          <a:ln w="9525">
            <a:noFill/>
            <a:miter lim="800000"/>
            <a:headEnd/>
            <a:tailEnd/>
          </a:ln>
          <a:effectLst/>
        </p:spPr>
        <p:txBody>
          <a:bodyPr wrap="none">
            <a:spAutoFit/>
          </a:bodyPr>
          <a:lstStyle/>
          <a:p>
            <a:r>
              <a:rPr lang="en-US">
                <a:solidFill>
                  <a:srgbClr val="009999"/>
                </a:solidFill>
              </a:rPr>
              <a:t>4</a:t>
            </a:r>
          </a:p>
        </p:txBody>
      </p:sp>
      <p:sp>
        <p:nvSpPr>
          <p:cNvPr id="42017" name="Text Box 33"/>
          <p:cNvSpPr txBox="1">
            <a:spLocks noChangeArrowheads="1"/>
          </p:cNvSpPr>
          <p:nvPr/>
        </p:nvSpPr>
        <p:spPr bwMode="auto">
          <a:xfrm>
            <a:off x="5486400" y="4145902"/>
            <a:ext cx="303288" cy="369332"/>
          </a:xfrm>
          <a:prstGeom prst="rect">
            <a:avLst/>
          </a:prstGeom>
          <a:noFill/>
          <a:ln w="9525">
            <a:noFill/>
            <a:miter lim="800000"/>
            <a:headEnd/>
            <a:tailEnd/>
          </a:ln>
          <a:effectLst/>
        </p:spPr>
        <p:txBody>
          <a:bodyPr wrap="none">
            <a:spAutoFit/>
          </a:bodyPr>
          <a:lstStyle/>
          <a:p>
            <a:r>
              <a:rPr lang="en-US">
                <a:solidFill>
                  <a:srgbClr val="009999"/>
                </a:solidFill>
              </a:rPr>
              <a:t>8</a:t>
            </a:r>
          </a:p>
        </p:txBody>
      </p:sp>
      <p:sp>
        <p:nvSpPr>
          <p:cNvPr id="42018" name="Text Box 34"/>
          <p:cNvSpPr txBox="1">
            <a:spLocks noChangeArrowheads="1"/>
          </p:cNvSpPr>
          <p:nvPr/>
        </p:nvSpPr>
        <p:spPr bwMode="auto">
          <a:xfrm>
            <a:off x="6400800" y="4145902"/>
            <a:ext cx="306494" cy="369332"/>
          </a:xfrm>
          <a:prstGeom prst="rect">
            <a:avLst/>
          </a:prstGeom>
          <a:noFill/>
          <a:ln w="9525">
            <a:noFill/>
            <a:miter lim="800000"/>
            <a:headEnd/>
            <a:tailEnd/>
          </a:ln>
          <a:effectLst/>
        </p:spPr>
        <p:txBody>
          <a:bodyPr wrap="none">
            <a:spAutoFit/>
          </a:bodyPr>
          <a:lstStyle/>
          <a:p>
            <a:r>
              <a:rPr lang="en-US">
                <a:solidFill>
                  <a:srgbClr val="009999"/>
                </a:solidFill>
              </a:rPr>
              <a:t>9</a:t>
            </a:r>
          </a:p>
        </p:txBody>
      </p:sp>
      <p:sp>
        <p:nvSpPr>
          <p:cNvPr id="42019" name="Text Box 35"/>
          <p:cNvSpPr txBox="1">
            <a:spLocks noChangeArrowheads="1"/>
          </p:cNvSpPr>
          <p:nvPr/>
        </p:nvSpPr>
        <p:spPr bwMode="auto">
          <a:xfrm>
            <a:off x="7315200" y="4145902"/>
            <a:ext cx="288862" cy="369332"/>
          </a:xfrm>
          <a:prstGeom prst="rect">
            <a:avLst/>
          </a:prstGeom>
          <a:noFill/>
          <a:ln w="9525">
            <a:noFill/>
            <a:miter lim="800000"/>
            <a:headEnd/>
            <a:tailEnd/>
          </a:ln>
          <a:effectLst/>
        </p:spPr>
        <p:txBody>
          <a:bodyPr wrap="none">
            <a:spAutoFit/>
          </a:bodyPr>
          <a:lstStyle/>
          <a:p>
            <a:r>
              <a:rPr lang="en-US">
                <a:solidFill>
                  <a:srgbClr val="009999"/>
                </a:solidFill>
              </a:rPr>
              <a:t>3</a:t>
            </a:r>
          </a:p>
        </p:txBody>
      </p:sp>
      <p:sp>
        <p:nvSpPr>
          <p:cNvPr id="42020" name="Text Box 36"/>
          <p:cNvSpPr txBox="1">
            <a:spLocks noChangeArrowheads="1"/>
          </p:cNvSpPr>
          <p:nvPr/>
        </p:nvSpPr>
        <p:spPr bwMode="auto">
          <a:xfrm>
            <a:off x="8229600" y="4145902"/>
            <a:ext cx="306494" cy="369332"/>
          </a:xfrm>
          <a:prstGeom prst="rect">
            <a:avLst/>
          </a:prstGeom>
          <a:noFill/>
          <a:ln w="9525">
            <a:noFill/>
            <a:miter lim="800000"/>
            <a:headEnd/>
            <a:tailEnd/>
          </a:ln>
          <a:effectLst/>
        </p:spPr>
        <p:txBody>
          <a:bodyPr wrap="none">
            <a:spAutoFit/>
          </a:bodyPr>
          <a:lstStyle/>
          <a:p>
            <a:r>
              <a:rPr lang="en-US">
                <a:solidFill>
                  <a:srgbClr val="009999"/>
                </a:solidFill>
              </a:rPr>
              <a:t>6</a:t>
            </a:r>
          </a:p>
        </p:txBody>
      </p:sp>
      <p:sp>
        <p:nvSpPr>
          <p:cNvPr id="37" name="Slide Number Placeholder 36"/>
          <p:cNvSpPr>
            <a:spLocks noGrp="1"/>
          </p:cNvSpPr>
          <p:nvPr>
            <p:ph type="sldNum" sz="quarter" idx="12"/>
          </p:nvPr>
        </p:nvSpPr>
        <p:spPr/>
        <p:txBody>
          <a:bodyPr/>
          <a:lstStyle/>
          <a:p>
            <a:fld id="{B6F15528-21DE-4FAA-801E-634DDDAF4B2B}" type="slidenum">
              <a:rPr lang="en-US" smtClean="0"/>
              <a:pPr/>
              <a:t>137</a:t>
            </a:fld>
            <a:endParaRPr lang="en-US"/>
          </a:p>
        </p:txBody>
      </p:sp>
      <p:sp>
        <p:nvSpPr>
          <p:cNvPr id="38" name="Footer Placeholder 37"/>
          <p:cNvSpPr>
            <a:spLocks noGrp="1"/>
          </p:cNvSpPr>
          <p:nvPr>
            <p:ph type="ftr" sz="quarter" idx="11"/>
          </p:nvPr>
        </p:nvSpPr>
        <p:spPr/>
        <p:txBody>
          <a:bodyPr/>
          <a:lstStyle/>
          <a:p>
            <a:r>
              <a:rPr lang="en-US"/>
              <a:t>Dr. Neepa Shah</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47700" y="679707"/>
            <a:ext cx="8229600" cy="1069848"/>
          </a:xfrm>
        </p:spPr>
        <p:txBody>
          <a:bodyPr/>
          <a:lstStyle/>
          <a:p>
            <a:r>
              <a:rPr lang="en-US" dirty="0"/>
              <a:t>Example of Insertion Sort</a:t>
            </a:r>
          </a:p>
        </p:txBody>
      </p:sp>
      <p:grpSp>
        <p:nvGrpSpPr>
          <p:cNvPr id="2" name="Group 3"/>
          <p:cNvGrpSpPr>
            <a:grpSpLocks/>
          </p:cNvGrpSpPr>
          <p:nvPr/>
        </p:nvGrpSpPr>
        <p:grpSpPr bwMode="auto">
          <a:xfrm>
            <a:off x="3505200" y="1822581"/>
            <a:ext cx="5030788" cy="758825"/>
            <a:chOff x="1056" y="1152"/>
            <a:chExt cx="3169" cy="478"/>
          </a:xfrm>
        </p:grpSpPr>
        <p:sp>
          <p:nvSpPr>
            <p:cNvPr id="45060" name="Oval 4"/>
            <p:cNvSpPr>
              <a:spLocks noChangeArrowheads="1"/>
            </p:cNvSpPr>
            <p:nvPr/>
          </p:nvSpPr>
          <p:spPr bwMode="auto">
            <a:xfrm>
              <a:off x="1680" y="1200"/>
              <a:ext cx="336" cy="336"/>
            </a:xfrm>
            <a:prstGeom prst="ellipse">
              <a:avLst/>
            </a:prstGeom>
            <a:solidFill>
              <a:srgbClr val="FFFF00"/>
            </a:solidFill>
            <a:ln w="9525">
              <a:noFill/>
              <a:round/>
              <a:headEnd/>
              <a:tailEnd/>
            </a:ln>
            <a:effectLst/>
          </p:spPr>
          <p:txBody>
            <a:bodyPr wrap="none" anchor="ctr"/>
            <a:lstStyle/>
            <a:p>
              <a:endParaRPr lang="en-US"/>
            </a:p>
          </p:txBody>
        </p:sp>
        <p:sp>
          <p:nvSpPr>
            <p:cNvPr id="45061" name="Text Box 5"/>
            <p:cNvSpPr txBox="1">
              <a:spLocks noChangeArrowheads="1"/>
            </p:cNvSpPr>
            <p:nvPr/>
          </p:nvSpPr>
          <p:spPr bwMode="auto">
            <a:xfrm>
              <a:off x="1152" y="1152"/>
              <a:ext cx="191" cy="233"/>
            </a:xfrm>
            <a:prstGeom prst="rect">
              <a:avLst/>
            </a:prstGeom>
            <a:noFill/>
            <a:ln w="9525">
              <a:noFill/>
              <a:miter lim="800000"/>
              <a:headEnd/>
              <a:tailEnd/>
            </a:ln>
            <a:effectLst/>
          </p:spPr>
          <p:txBody>
            <a:bodyPr wrap="none">
              <a:spAutoFit/>
            </a:bodyPr>
            <a:lstStyle/>
            <a:p>
              <a:r>
                <a:rPr lang="en-US">
                  <a:solidFill>
                    <a:srgbClr val="009999"/>
                  </a:solidFill>
                </a:rPr>
                <a:t>8</a:t>
              </a:r>
            </a:p>
          </p:txBody>
        </p:sp>
        <p:sp>
          <p:nvSpPr>
            <p:cNvPr id="45062" name="Text Box 6"/>
            <p:cNvSpPr txBox="1">
              <a:spLocks noChangeArrowheads="1"/>
            </p:cNvSpPr>
            <p:nvPr/>
          </p:nvSpPr>
          <p:spPr bwMode="auto">
            <a:xfrm>
              <a:off x="1728" y="1152"/>
              <a:ext cx="191" cy="233"/>
            </a:xfrm>
            <a:prstGeom prst="rect">
              <a:avLst/>
            </a:prstGeom>
            <a:noFill/>
            <a:ln w="9525">
              <a:noFill/>
              <a:miter lim="800000"/>
              <a:headEnd/>
              <a:tailEnd/>
            </a:ln>
            <a:effectLst/>
          </p:spPr>
          <p:txBody>
            <a:bodyPr wrap="none">
              <a:spAutoFit/>
            </a:bodyPr>
            <a:lstStyle/>
            <a:p>
              <a:r>
                <a:rPr lang="en-US">
                  <a:solidFill>
                    <a:srgbClr val="009999"/>
                  </a:solidFill>
                </a:rPr>
                <a:t>2</a:t>
              </a:r>
            </a:p>
          </p:txBody>
        </p:sp>
        <p:sp>
          <p:nvSpPr>
            <p:cNvPr id="45063" name="Text Box 7"/>
            <p:cNvSpPr txBox="1">
              <a:spLocks noChangeArrowheads="1"/>
            </p:cNvSpPr>
            <p:nvPr/>
          </p:nvSpPr>
          <p:spPr bwMode="auto">
            <a:xfrm>
              <a:off x="2304" y="1152"/>
              <a:ext cx="191" cy="233"/>
            </a:xfrm>
            <a:prstGeom prst="rect">
              <a:avLst/>
            </a:prstGeom>
            <a:noFill/>
            <a:ln w="9525">
              <a:noFill/>
              <a:miter lim="800000"/>
              <a:headEnd/>
              <a:tailEnd/>
            </a:ln>
            <a:effectLst/>
          </p:spPr>
          <p:txBody>
            <a:bodyPr wrap="none">
              <a:spAutoFit/>
            </a:bodyPr>
            <a:lstStyle/>
            <a:p>
              <a:r>
                <a:rPr lang="en-US">
                  <a:solidFill>
                    <a:srgbClr val="009999"/>
                  </a:solidFill>
                </a:rPr>
                <a:t>4</a:t>
              </a:r>
            </a:p>
          </p:txBody>
        </p:sp>
        <p:sp>
          <p:nvSpPr>
            <p:cNvPr id="45064" name="Text Box 8"/>
            <p:cNvSpPr txBox="1">
              <a:spLocks noChangeArrowheads="1"/>
            </p:cNvSpPr>
            <p:nvPr/>
          </p:nvSpPr>
          <p:spPr bwMode="auto">
            <a:xfrm>
              <a:off x="2880" y="1152"/>
              <a:ext cx="193" cy="233"/>
            </a:xfrm>
            <a:prstGeom prst="rect">
              <a:avLst/>
            </a:prstGeom>
            <a:noFill/>
            <a:ln w="9525">
              <a:noFill/>
              <a:miter lim="800000"/>
              <a:headEnd/>
              <a:tailEnd/>
            </a:ln>
            <a:effectLst/>
          </p:spPr>
          <p:txBody>
            <a:bodyPr wrap="none">
              <a:spAutoFit/>
            </a:bodyPr>
            <a:lstStyle/>
            <a:p>
              <a:r>
                <a:rPr lang="en-US">
                  <a:solidFill>
                    <a:srgbClr val="009999"/>
                  </a:solidFill>
                </a:rPr>
                <a:t>9</a:t>
              </a:r>
            </a:p>
          </p:txBody>
        </p:sp>
        <p:sp>
          <p:nvSpPr>
            <p:cNvPr id="45065" name="Text Box 9"/>
            <p:cNvSpPr txBox="1">
              <a:spLocks noChangeArrowheads="1"/>
            </p:cNvSpPr>
            <p:nvPr/>
          </p:nvSpPr>
          <p:spPr bwMode="auto">
            <a:xfrm>
              <a:off x="3456" y="1152"/>
              <a:ext cx="182" cy="233"/>
            </a:xfrm>
            <a:prstGeom prst="rect">
              <a:avLst/>
            </a:prstGeom>
            <a:noFill/>
            <a:ln w="9525">
              <a:noFill/>
              <a:miter lim="800000"/>
              <a:headEnd/>
              <a:tailEnd/>
            </a:ln>
            <a:effectLst/>
          </p:spPr>
          <p:txBody>
            <a:bodyPr wrap="none">
              <a:spAutoFit/>
            </a:bodyPr>
            <a:lstStyle/>
            <a:p>
              <a:r>
                <a:rPr lang="en-US">
                  <a:solidFill>
                    <a:srgbClr val="009999"/>
                  </a:solidFill>
                </a:rPr>
                <a:t>3</a:t>
              </a:r>
            </a:p>
          </p:txBody>
        </p:sp>
        <p:sp>
          <p:nvSpPr>
            <p:cNvPr id="45066" name="Text Box 10"/>
            <p:cNvSpPr txBox="1">
              <a:spLocks noChangeArrowheads="1"/>
            </p:cNvSpPr>
            <p:nvPr/>
          </p:nvSpPr>
          <p:spPr bwMode="auto">
            <a:xfrm>
              <a:off x="4032" y="1152"/>
              <a:ext cx="193" cy="233"/>
            </a:xfrm>
            <a:prstGeom prst="rect">
              <a:avLst/>
            </a:prstGeom>
            <a:noFill/>
            <a:ln w="9525">
              <a:noFill/>
              <a:miter lim="800000"/>
              <a:headEnd/>
              <a:tailEnd/>
            </a:ln>
            <a:effectLst/>
          </p:spPr>
          <p:txBody>
            <a:bodyPr wrap="none">
              <a:spAutoFit/>
            </a:bodyPr>
            <a:lstStyle/>
            <a:p>
              <a:r>
                <a:rPr lang="en-US">
                  <a:solidFill>
                    <a:srgbClr val="009999"/>
                  </a:solidFill>
                </a:rPr>
                <a:t>6</a:t>
              </a:r>
            </a:p>
          </p:txBody>
        </p:sp>
        <p:sp>
          <p:nvSpPr>
            <p:cNvPr id="45067" name="Arc 11"/>
            <p:cNvSpPr>
              <a:spLocks/>
            </p:cNvSpPr>
            <p:nvPr/>
          </p:nvSpPr>
          <p:spPr bwMode="auto">
            <a:xfrm rot="-10800000">
              <a:off x="1056" y="144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a:p>
          </p:txBody>
        </p:sp>
      </p:grpSp>
      <p:grpSp>
        <p:nvGrpSpPr>
          <p:cNvPr id="3" name="Group 12"/>
          <p:cNvGrpSpPr>
            <a:grpSpLocks/>
          </p:cNvGrpSpPr>
          <p:nvPr/>
        </p:nvGrpSpPr>
        <p:grpSpPr bwMode="auto">
          <a:xfrm>
            <a:off x="3657600" y="2584581"/>
            <a:ext cx="4878388" cy="758825"/>
            <a:chOff x="1152" y="1632"/>
            <a:chExt cx="3073" cy="478"/>
          </a:xfrm>
        </p:grpSpPr>
        <p:sp>
          <p:nvSpPr>
            <p:cNvPr id="45069" name="Oval 13"/>
            <p:cNvSpPr>
              <a:spLocks noChangeArrowheads="1"/>
            </p:cNvSpPr>
            <p:nvPr/>
          </p:nvSpPr>
          <p:spPr bwMode="auto">
            <a:xfrm>
              <a:off x="2256" y="1680"/>
              <a:ext cx="336" cy="336"/>
            </a:xfrm>
            <a:prstGeom prst="ellipse">
              <a:avLst/>
            </a:prstGeom>
            <a:solidFill>
              <a:srgbClr val="FFFF00"/>
            </a:solidFill>
            <a:ln w="9525">
              <a:noFill/>
              <a:round/>
              <a:headEnd/>
              <a:tailEnd/>
            </a:ln>
            <a:effectLst/>
          </p:spPr>
          <p:txBody>
            <a:bodyPr wrap="none" anchor="ctr"/>
            <a:lstStyle/>
            <a:p>
              <a:endParaRPr lang="en-US"/>
            </a:p>
          </p:txBody>
        </p:sp>
        <p:sp>
          <p:nvSpPr>
            <p:cNvPr id="45070" name="Text Box 14"/>
            <p:cNvSpPr txBox="1">
              <a:spLocks noChangeArrowheads="1"/>
            </p:cNvSpPr>
            <p:nvPr/>
          </p:nvSpPr>
          <p:spPr bwMode="auto">
            <a:xfrm>
              <a:off x="1152" y="1632"/>
              <a:ext cx="191" cy="233"/>
            </a:xfrm>
            <a:prstGeom prst="rect">
              <a:avLst/>
            </a:prstGeom>
            <a:noFill/>
            <a:ln w="9525">
              <a:noFill/>
              <a:miter lim="800000"/>
              <a:headEnd/>
              <a:tailEnd/>
            </a:ln>
            <a:effectLst/>
          </p:spPr>
          <p:txBody>
            <a:bodyPr wrap="none">
              <a:spAutoFit/>
            </a:bodyPr>
            <a:lstStyle/>
            <a:p>
              <a:r>
                <a:rPr lang="en-US">
                  <a:solidFill>
                    <a:srgbClr val="009999"/>
                  </a:solidFill>
                </a:rPr>
                <a:t>2</a:t>
              </a:r>
            </a:p>
          </p:txBody>
        </p:sp>
        <p:sp>
          <p:nvSpPr>
            <p:cNvPr id="45071" name="Text Box 15"/>
            <p:cNvSpPr txBox="1">
              <a:spLocks noChangeArrowheads="1"/>
            </p:cNvSpPr>
            <p:nvPr/>
          </p:nvSpPr>
          <p:spPr bwMode="auto">
            <a:xfrm>
              <a:off x="1728" y="1632"/>
              <a:ext cx="191" cy="233"/>
            </a:xfrm>
            <a:prstGeom prst="rect">
              <a:avLst/>
            </a:prstGeom>
            <a:noFill/>
            <a:ln w="9525">
              <a:noFill/>
              <a:miter lim="800000"/>
              <a:headEnd/>
              <a:tailEnd/>
            </a:ln>
            <a:effectLst/>
          </p:spPr>
          <p:txBody>
            <a:bodyPr wrap="none">
              <a:spAutoFit/>
            </a:bodyPr>
            <a:lstStyle/>
            <a:p>
              <a:r>
                <a:rPr lang="en-US">
                  <a:solidFill>
                    <a:srgbClr val="009999"/>
                  </a:solidFill>
                </a:rPr>
                <a:t>8</a:t>
              </a:r>
            </a:p>
          </p:txBody>
        </p:sp>
        <p:sp>
          <p:nvSpPr>
            <p:cNvPr id="45072" name="Text Box 16"/>
            <p:cNvSpPr txBox="1">
              <a:spLocks noChangeArrowheads="1"/>
            </p:cNvSpPr>
            <p:nvPr/>
          </p:nvSpPr>
          <p:spPr bwMode="auto">
            <a:xfrm>
              <a:off x="2304" y="1632"/>
              <a:ext cx="191" cy="233"/>
            </a:xfrm>
            <a:prstGeom prst="rect">
              <a:avLst/>
            </a:prstGeom>
            <a:noFill/>
            <a:ln w="9525">
              <a:noFill/>
              <a:miter lim="800000"/>
              <a:headEnd/>
              <a:tailEnd/>
            </a:ln>
            <a:effectLst/>
          </p:spPr>
          <p:txBody>
            <a:bodyPr wrap="none">
              <a:spAutoFit/>
            </a:bodyPr>
            <a:lstStyle/>
            <a:p>
              <a:r>
                <a:rPr lang="en-US">
                  <a:solidFill>
                    <a:srgbClr val="009999"/>
                  </a:solidFill>
                </a:rPr>
                <a:t>4</a:t>
              </a:r>
            </a:p>
          </p:txBody>
        </p:sp>
        <p:sp>
          <p:nvSpPr>
            <p:cNvPr id="45073" name="Text Box 17"/>
            <p:cNvSpPr txBox="1">
              <a:spLocks noChangeArrowheads="1"/>
            </p:cNvSpPr>
            <p:nvPr/>
          </p:nvSpPr>
          <p:spPr bwMode="auto">
            <a:xfrm>
              <a:off x="2880" y="1632"/>
              <a:ext cx="193" cy="233"/>
            </a:xfrm>
            <a:prstGeom prst="rect">
              <a:avLst/>
            </a:prstGeom>
            <a:noFill/>
            <a:ln w="9525">
              <a:noFill/>
              <a:miter lim="800000"/>
              <a:headEnd/>
              <a:tailEnd/>
            </a:ln>
            <a:effectLst/>
          </p:spPr>
          <p:txBody>
            <a:bodyPr wrap="none">
              <a:spAutoFit/>
            </a:bodyPr>
            <a:lstStyle/>
            <a:p>
              <a:r>
                <a:rPr lang="en-US">
                  <a:solidFill>
                    <a:srgbClr val="009999"/>
                  </a:solidFill>
                </a:rPr>
                <a:t>9</a:t>
              </a:r>
            </a:p>
          </p:txBody>
        </p:sp>
        <p:sp>
          <p:nvSpPr>
            <p:cNvPr id="45074" name="Text Box 18"/>
            <p:cNvSpPr txBox="1">
              <a:spLocks noChangeArrowheads="1"/>
            </p:cNvSpPr>
            <p:nvPr/>
          </p:nvSpPr>
          <p:spPr bwMode="auto">
            <a:xfrm>
              <a:off x="3456" y="1632"/>
              <a:ext cx="182" cy="233"/>
            </a:xfrm>
            <a:prstGeom prst="rect">
              <a:avLst/>
            </a:prstGeom>
            <a:noFill/>
            <a:ln w="9525">
              <a:noFill/>
              <a:miter lim="800000"/>
              <a:headEnd/>
              <a:tailEnd/>
            </a:ln>
            <a:effectLst/>
          </p:spPr>
          <p:txBody>
            <a:bodyPr wrap="none">
              <a:spAutoFit/>
            </a:bodyPr>
            <a:lstStyle/>
            <a:p>
              <a:r>
                <a:rPr lang="en-US">
                  <a:solidFill>
                    <a:srgbClr val="009999"/>
                  </a:solidFill>
                </a:rPr>
                <a:t>3</a:t>
              </a:r>
            </a:p>
          </p:txBody>
        </p:sp>
        <p:sp>
          <p:nvSpPr>
            <p:cNvPr id="45075" name="Text Box 19"/>
            <p:cNvSpPr txBox="1">
              <a:spLocks noChangeArrowheads="1"/>
            </p:cNvSpPr>
            <p:nvPr/>
          </p:nvSpPr>
          <p:spPr bwMode="auto">
            <a:xfrm>
              <a:off x="4032" y="1632"/>
              <a:ext cx="193" cy="233"/>
            </a:xfrm>
            <a:prstGeom prst="rect">
              <a:avLst/>
            </a:prstGeom>
            <a:noFill/>
            <a:ln w="9525">
              <a:noFill/>
              <a:miter lim="800000"/>
              <a:headEnd/>
              <a:tailEnd/>
            </a:ln>
            <a:effectLst/>
          </p:spPr>
          <p:txBody>
            <a:bodyPr wrap="none">
              <a:spAutoFit/>
            </a:bodyPr>
            <a:lstStyle/>
            <a:p>
              <a:r>
                <a:rPr lang="en-US">
                  <a:solidFill>
                    <a:srgbClr val="009999"/>
                  </a:solidFill>
                </a:rPr>
                <a:t>6</a:t>
              </a:r>
            </a:p>
          </p:txBody>
        </p:sp>
        <p:sp>
          <p:nvSpPr>
            <p:cNvPr id="45076" name="Arc 20"/>
            <p:cNvSpPr>
              <a:spLocks/>
            </p:cNvSpPr>
            <p:nvPr/>
          </p:nvSpPr>
          <p:spPr bwMode="auto">
            <a:xfrm rot="-10800000">
              <a:off x="1632" y="192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a:p>
          </p:txBody>
        </p:sp>
      </p:grpSp>
      <p:grpSp>
        <p:nvGrpSpPr>
          <p:cNvPr id="4" name="Group 21"/>
          <p:cNvGrpSpPr>
            <a:grpSpLocks/>
          </p:cNvGrpSpPr>
          <p:nvPr/>
        </p:nvGrpSpPr>
        <p:grpSpPr bwMode="auto">
          <a:xfrm>
            <a:off x="3657600" y="3346581"/>
            <a:ext cx="4878388" cy="758825"/>
            <a:chOff x="1152" y="2112"/>
            <a:chExt cx="3073" cy="478"/>
          </a:xfrm>
        </p:grpSpPr>
        <p:sp>
          <p:nvSpPr>
            <p:cNvPr id="45078" name="Oval 22"/>
            <p:cNvSpPr>
              <a:spLocks noChangeArrowheads="1"/>
            </p:cNvSpPr>
            <p:nvPr/>
          </p:nvSpPr>
          <p:spPr bwMode="auto">
            <a:xfrm>
              <a:off x="2832" y="2160"/>
              <a:ext cx="336" cy="336"/>
            </a:xfrm>
            <a:prstGeom prst="ellipse">
              <a:avLst/>
            </a:prstGeom>
            <a:solidFill>
              <a:srgbClr val="FFFF00"/>
            </a:solidFill>
            <a:ln w="9525">
              <a:noFill/>
              <a:round/>
              <a:headEnd/>
              <a:tailEnd/>
            </a:ln>
            <a:effectLst/>
          </p:spPr>
          <p:txBody>
            <a:bodyPr wrap="none" anchor="ctr"/>
            <a:lstStyle/>
            <a:p>
              <a:endParaRPr lang="en-US"/>
            </a:p>
          </p:txBody>
        </p:sp>
        <p:sp>
          <p:nvSpPr>
            <p:cNvPr id="45079" name="Text Box 23"/>
            <p:cNvSpPr txBox="1">
              <a:spLocks noChangeArrowheads="1"/>
            </p:cNvSpPr>
            <p:nvPr/>
          </p:nvSpPr>
          <p:spPr bwMode="auto">
            <a:xfrm>
              <a:off x="1152" y="2112"/>
              <a:ext cx="191" cy="233"/>
            </a:xfrm>
            <a:prstGeom prst="rect">
              <a:avLst/>
            </a:prstGeom>
            <a:noFill/>
            <a:ln w="9525">
              <a:noFill/>
              <a:miter lim="800000"/>
              <a:headEnd/>
              <a:tailEnd/>
            </a:ln>
            <a:effectLst/>
          </p:spPr>
          <p:txBody>
            <a:bodyPr wrap="none">
              <a:spAutoFit/>
            </a:bodyPr>
            <a:lstStyle/>
            <a:p>
              <a:r>
                <a:rPr lang="en-US">
                  <a:solidFill>
                    <a:srgbClr val="009999"/>
                  </a:solidFill>
                </a:rPr>
                <a:t>2</a:t>
              </a:r>
            </a:p>
          </p:txBody>
        </p:sp>
        <p:sp>
          <p:nvSpPr>
            <p:cNvPr id="45080" name="Text Box 24"/>
            <p:cNvSpPr txBox="1">
              <a:spLocks noChangeArrowheads="1"/>
            </p:cNvSpPr>
            <p:nvPr/>
          </p:nvSpPr>
          <p:spPr bwMode="auto">
            <a:xfrm>
              <a:off x="1728" y="2112"/>
              <a:ext cx="191" cy="233"/>
            </a:xfrm>
            <a:prstGeom prst="rect">
              <a:avLst/>
            </a:prstGeom>
            <a:noFill/>
            <a:ln w="9525">
              <a:noFill/>
              <a:miter lim="800000"/>
              <a:headEnd/>
              <a:tailEnd/>
            </a:ln>
            <a:effectLst/>
          </p:spPr>
          <p:txBody>
            <a:bodyPr wrap="none">
              <a:spAutoFit/>
            </a:bodyPr>
            <a:lstStyle/>
            <a:p>
              <a:r>
                <a:rPr lang="en-US">
                  <a:solidFill>
                    <a:srgbClr val="009999"/>
                  </a:solidFill>
                </a:rPr>
                <a:t>4</a:t>
              </a:r>
            </a:p>
          </p:txBody>
        </p:sp>
        <p:sp>
          <p:nvSpPr>
            <p:cNvPr id="45081" name="Text Box 25"/>
            <p:cNvSpPr txBox="1">
              <a:spLocks noChangeArrowheads="1"/>
            </p:cNvSpPr>
            <p:nvPr/>
          </p:nvSpPr>
          <p:spPr bwMode="auto">
            <a:xfrm>
              <a:off x="2304" y="2112"/>
              <a:ext cx="191" cy="233"/>
            </a:xfrm>
            <a:prstGeom prst="rect">
              <a:avLst/>
            </a:prstGeom>
            <a:noFill/>
            <a:ln w="9525">
              <a:noFill/>
              <a:miter lim="800000"/>
              <a:headEnd/>
              <a:tailEnd/>
            </a:ln>
            <a:effectLst/>
          </p:spPr>
          <p:txBody>
            <a:bodyPr wrap="none">
              <a:spAutoFit/>
            </a:bodyPr>
            <a:lstStyle/>
            <a:p>
              <a:r>
                <a:rPr lang="en-US">
                  <a:solidFill>
                    <a:srgbClr val="009999"/>
                  </a:solidFill>
                </a:rPr>
                <a:t>8</a:t>
              </a:r>
            </a:p>
          </p:txBody>
        </p:sp>
        <p:sp>
          <p:nvSpPr>
            <p:cNvPr id="45082" name="Text Box 26"/>
            <p:cNvSpPr txBox="1">
              <a:spLocks noChangeArrowheads="1"/>
            </p:cNvSpPr>
            <p:nvPr/>
          </p:nvSpPr>
          <p:spPr bwMode="auto">
            <a:xfrm>
              <a:off x="2880" y="2112"/>
              <a:ext cx="193" cy="233"/>
            </a:xfrm>
            <a:prstGeom prst="rect">
              <a:avLst/>
            </a:prstGeom>
            <a:noFill/>
            <a:ln w="9525">
              <a:noFill/>
              <a:miter lim="800000"/>
              <a:headEnd/>
              <a:tailEnd/>
            </a:ln>
            <a:effectLst/>
          </p:spPr>
          <p:txBody>
            <a:bodyPr wrap="none">
              <a:spAutoFit/>
            </a:bodyPr>
            <a:lstStyle/>
            <a:p>
              <a:r>
                <a:rPr lang="en-US">
                  <a:solidFill>
                    <a:srgbClr val="009999"/>
                  </a:solidFill>
                </a:rPr>
                <a:t>9</a:t>
              </a:r>
            </a:p>
          </p:txBody>
        </p:sp>
        <p:sp>
          <p:nvSpPr>
            <p:cNvPr id="45083" name="Text Box 27"/>
            <p:cNvSpPr txBox="1">
              <a:spLocks noChangeArrowheads="1"/>
            </p:cNvSpPr>
            <p:nvPr/>
          </p:nvSpPr>
          <p:spPr bwMode="auto">
            <a:xfrm>
              <a:off x="3456" y="2112"/>
              <a:ext cx="182" cy="233"/>
            </a:xfrm>
            <a:prstGeom prst="rect">
              <a:avLst/>
            </a:prstGeom>
            <a:noFill/>
            <a:ln w="9525">
              <a:noFill/>
              <a:miter lim="800000"/>
              <a:headEnd/>
              <a:tailEnd/>
            </a:ln>
            <a:effectLst/>
          </p:spPr>
          <p:txBody>
            <a:bodyPr wrap="none">
              <a:spAutoFit/>
            </a:bodyPr>
            <a:lstStyle/>
            <a:p>
              <a:r>
                <a:rPr lang="en-US">
                  <a:solidFill>
                    <a:srgbClr val="009999"/>
                  </a:solidFill>
                </a:rPr>
                <a:t>3</a:t>
              </a:r>
            </a:p>
          </p:txBody>
        </p:sp>
        <p:sp>
          <p:nvSpPr>
            <p:cNvPr id="45084" name="Text Box 28"/>
            <p:cNvSpPr txBox="1">
              <a:spLocks noChangeArrowheads="1"/>
            </p:cNvSpPr>
            <p:nvPr/>
          </p:nvSpPr>
          <p:spPr bwMode="auto">
            <a:xfrm>
              <a:off x="4032" y="2112"/>
              <a:ext cx="193" cy="233"/>
            </a:xfrm>
            <a:prstGeom prst="rect">
              <a:avLst/>
            </a:prstGeom>
            <a:noFill/>
            <a:ln w="9525">
              <a:noFill/>
              <a:miter lim="800000"/>
              <a:headEnd/>
              <a:tailEnd/>
            </a:ln>
            <a:effectLst/>
          </p:spPr>
          <p:txBody>
            <a:bodyPr wrap="none">
              <a:spAutoFit/>
            </a:bodyPr>
            <a:lstStyle/>
            <a:p>
              <a:r>
                <a:rPr lang="en-US">
                  <a:solidFill>
                    <a:srgbClr val="009999"/>
                  </a:solidFill>
                </a:rPr>
                <a:t>6</a:t>
              </a:r>
            </a:p>
          </p:txBody>
        </p:sp>
        <p:sp>
          <p:nvSpPr>
            <p:cNvPr id="45085" name="Arc 29"/>
            <p:cNvSpPr>
              <a:spLocks/>
            </p:cNvSpPr>
            <p:nvPr/>
          </p:nvSpPr>
          <p:spPr bwMode="auto">
            <a:xfrm rot="-10800000">
              <a:off x="2640" y="2404"/>
              <a:ext cx="318"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a:p>
          </p:txBody>
        </p:sp>
      </p:grpSp>
      <p:sp>
        <p:nvSpPr>
          <p:cNvPr id="45086" name="Oval 30"/>
          <p:cNvSpPr>
            <a:spLocks noChangeArrowheads="1"/>
          </p:cNvSpPr>
          <p:nvPr/>
        </p:nvSpPr>
        <p:spPr bwMode="auto">
          <a:xfrm>
            <a:off x="7239000" y="4184780"/>
            <a:ext cx="533400" cy="533400"/>
          </a:xfrm>
          <a:prstGeom prst="ellipse">
            <a:avLst/>
          </a:prstGeom>
          <a:solidFill>
            <a:srgbClr val="FFFF00"/>
          </a:solidFill>
          <a:ln w="9525">
            <a:noFill/>
            <a:round/>
            <a:headEnd/>
            <a:tailEnd/>
          </a:ln>
          <a:effectLst/>
        </p:spPr>
        <p:txBody>
          <a:bodyPr wrap="none" anchor="ctr"/>
          <a:lstStyle/>
          <a:p>
            <a:endParaRPr lang="en-US"/>
          </a:p>
        </p:txBody>
      </p:sp>
      <p:sp>
        <p:nvSpPr>
          <p:cNvPr id="45087" name="Text Box 31"/>
          <p:cNvSpPr txBox="1">
            <a:spLocks noChangeArrowheads="1"/>
          </p:cNvSpPr>
          <p:nvPr/>
        </p:nvSpPr>
        <p:spPr bwMode="auto">
          <a:xfrm>
            <a:off x="3657600" y="4108580"/>
            <a:ext cx="303288" cy="369332"/>
          </a:xfrm>
          <a:prstGeom prst="rect">
            <a:avLst/>
          </a:prstGeom>
          <a:noFill/>
          <a:ln w="9525">
            <a:noFill/>
            <a:miter lim="800000"/>
            <a:headEnd/>
            <a:tailEnd/>
          </a:ln>
          <a:effectLst/>
        </p:spPr>
        <p:txBody>
          <a:bodyPr wrap="none">
            <a:spAutoFit/>
          </a:bodyPr>
          <a:lstStyle/>
          <a:p>
            <a:r>
              <a:rPr lang="en-US">
                <a:solidFill>
                  <a:srgbClr val="009999"/>
                </a:solidFill>
              </a:rPr>
              <a:t>2</a:t>
            </a:r>
          </a:p>
        </p:txBody>
      </p:sp>
      <p:sp>
        <p:nvSpPr>
          <p:cNvPr id="45088" name="Text Box 32"/>
          <p:cNvSpPr txBox="1">
            <a:spLocks noChangeArrowheads="1"/>
          </p:cNvSpPr>
          <p:nvPr/>
        </p:nvSpPr>
        <p:spPr bwMode="auto">
          <a:xfrm>
            <a:off x="4572000" y="4108580"/>
            <a:ext cx="303288" cy="369332"/>
          </a:xfrm>
          <a:prstGeom prst="rect">
            <a:avLst/>
          </a:prstGeom>
          <a:noFill/>
          <a:ln w="9525">
            <a:noFill/>
            <a:miter lim="800000"/>
            <a:headEnd/>
            <a:tailEnd/>
          </a:ln>
          <a:effectLst/>
        </p:spPr>
        <p:txBody>
          <a:bodyPr wrap="none">
            <a:spAutoFit/>
          </a:bodyPr>
          <a:lstStyle/>
          <a:p>
            <a:r>
              <a:rPr lang="en-US">
                <a:solidFill>
                  <a:srgbClr val="009999"/>
                </a:solidFill>
              </a:rPr>
              <a:t>4</a:t>
            </a:r>
          </a:p>
        </p:txBody>
      </p:sp>
      <p:sp>
        <p:nvSpPr>
          <p:cNvPr id="45089" name="Text Box 33"/>
          <p:cNvSpPr txBox="1">
            <a:spLocks noChangeArrowheads="1"/>
          </p:cNvSpPr>
          <p:nvPr/>
        </p:nvSpPr>
        <p:spPr bwMode="auto">
          <a:xfrm>
            <a:off x="5486400" y="4108580"/>
            <a:ext cx="303288" cy="369332"/>
          </a:xfrm>
          <a:prstGeom prst="rect">
            <a:avLst/>
          </a:prstGeom>
          <a:noFill/>
          <a:ln w="9525">
            <a:noFill/>
            <a:miter lim="800000"/>
            <a:headEnd/>
            <a:tailEnd/>
          </a:ln>
          <a:effectLst/>
        </p:spPr>
        <p:txBody>
          <a:bodyPr wrap="none">
            <a:spAutoFit/>
          </a:bodyPr>
          <a:lstStyle/>
          <a:p>
            <a:r>
              <a:rPr lang="en-US">
                <a:solidFill>
                  <a:srgbClr val="009999"/>
                </a:solidFill>
              </a:rPr>
              <a:t>8</a:t>
            </a:r>
          </a:p>
        </p:txBody>
      </p:sp>
      <p:sp>
        <p:nvSpPr>
          <p:cNvPr id="45090" name="Text Box 34"/>
          <p:cNvSpPr txBox="1">
            <a:spLocks noChangeArrowheads="1"/>
          </p:cNvSpPr>
          <p:nvPr/>
        </p:nvSpPr>
        <p:spPr bwMode="auto">
          <a:xfrm>
            <a:off x="6400800" y="4108580"/>
            <a:ext cx="306494" cy="369332"/>
          </a:xfrm>
          <a:prstGeom prst="rect">
            <a:avLst/>
          </a:prstGeom>
          <a:noFill/>
          <a:ln w="9525">
            <a:noFill/>
            <a:miter lim="800000"/>
            <a:headEnd/>
            <a:tailEnd/>
          </a:ln>
          <a:effectLst/>
        </p:spPr>
        <p:txBody>
          <a:bodyPr wrap="none">
            <a:spAutoFit/>
          </a:bodyPr>
          <a:lstStyle/>
          <a:p>
            <a:r>
              <a:rPr lang="en-US">
                <a:solidFill>
                  <a:srgbClr val="009999"/>
                </a:solidFill>
              </a:rPr>
              <a:t>9</a:t>
            </a:r>
          </a:p>
        </p:txBody>
      </p:sp>
      <p:sp>
        <p:nvSpPr>
          <p:cNvPr id="45091" name="Text Box 35"/>
          <p:cNvSpPr txBox="1">
            <a:spLocks noChangeArrowheads="1"/>
          </p:cNvSpPr>
          <p:nvPr/>
        </p:nvSpPr>
        <p:spPr bwMode="auto">
          <a:xfrm>
            <a:off x="7315200" y="4108580"/>
            <a:ext cx="288862" cy="369332"/>
          </a:xfrm>
          <a:prstGeom prst="rect">
            <a:avLst/>
          </a:prstGeom>
          <a:noFill/>
          <a:ln w="9525">
            <a:noFill/>
            <a:miter lim="800000"/>
            <a:headEnd/>
            <a:tailEnd/>
          </a:ln>
          <a:effectLst/>
        </p:spPr>
        <p:txBody>
          <a:bodyPr wrap="none">
            <a:spAutoFit/>
          </a:bodyPr>
          <a:lstStyle/>
          <a:p>
            <a:r>
              <a:rPr lang="en-US">
                <a:solidFill>
                  <a:srgbClr val="009999"/>
                </a:solidFill>
              </a:rPr>
              <a:t>3</a:t>
            </a:r>
          </a:p>
        </p:txBody>
      </p:sp>
      <p:sp>
        <p:nvSpPr>
          <p:cNvPr id="45092" name="Text Box 36"/>
          <p:cNvSpPr txBox="1">
            <a:spLocks noChangeArrowheads="1"/>
          </p:cNvSpPr>
          <p:nvPr/>
        </p:nvSpPr>
        <p:spPr bwMode="auto">
          <a:xfrm>
            <a:off x="8229600" y="4108580"/>
            <a:ext cx="306494" cy="369332"/>
          </a:xfrm>
          <a:prstGeom prst="rect">
            <a:avLst/>
          </a:prstGeom>
          <a:noFill/>
          <a:ln w="9525">
            <a:noFill/>
            <a:miter lim="800000"/>
            <a:headEnd/>
            <a:tailEnd/>
          </a:ln>
          <a:effectLst/>
        </p:spPr>
        <p:txBody>
          <a:bodyPr wrap="none">
            <a:spAutoFit/>
          </a:bodyPr>
          <a:lstStyle/>
          <a:p>
            <a:r>
              <a:rPr lang="en-US">
                <a:solidFill>
                  <a:srgbClr val="009999"/>
                </a:solidFill>
              </a:rPr>
              <a:t>6</a:t>
            </a:r>
          </a:p>
        </p:txBody>
      </p:sp>
      <p:sp>
        <p:nvSpPr>
          <p:cNvPr id="45093" name="Arc 37"/>
          <p:cNvSpPr>
            <a:spLocks/>
          </p:cNvSpPr>
          <p:nvPr/>
        </p:nvSpPr>
        <p:spPr bwMode="auto">
          <a:xfrm rot="-10800000">
            <a:off x="4343401" y="4572131"/>
            <a:ext cx="3095625" cy="295275"/>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a:p>
        </p:txBody>
      </p:sp>
      <p:sp>
        <p:nvSpPr>
          <p:cNvPr id="38" name="Slide Number Placeholder 37"/>
          <p:cNvSpPr>
            <a:spLocks noGrp="1"/>
          </p:cNvSpPr>
          <p:nvPr>
            <p:ph type="sldNum" sz="quarter" idx="12"/>
          </p:nvPr>
        </p:nvSpPr>
        <p:spPr/>
        <p:txBody>
          <a:bodyPr/>
          <a:lstStyle/>
          <a:p>
            <a:fld id="{B6F15528-21DE-4FAA-801E-634DDDAF4B2B}" type="slidenum">
              <a:rPr lang="en-US" smtClean="0"/>
              <a:pPr/>
              <a:t>138</a:t>
            </a:fld>
            <a:endParaRPr lang="en-US"/>
          </a:p>
        </p:txBody>
      </p:sp>
      <p:sp>
        <p:nvSpPr>
          <p:cNvPr id="39" name="Footer Placeholder 38"/>
          <p:cNvSpPr>
            <a:spLocks noGrp="1"/>
          </p:cNvSpPr>
          <p:nvPr>
            <p:ph type="ftr" sz="quarter" idx="11"/>
          </p:nvPr>
        </p:nvSpPr>
        <p:spPr/>
        <p:txBody>
          <a:bodyPr/>
          <a:lstStyle/>
          <a:p>
            <a:r>
              <a:rPr lang="en-US"/>
              <a:t>Dr. Neepa Shah</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81025" y="699704"/>
            <a:ext cx="8229600" cy="1069848"/>
          </a:xfrm>
        </p:spPr>
        <p:txBody>
          <a:bodyPr/>
          <a:lstStyle/>
          <a:p>
            <a:r>
              <a:rPr lang="en-US" dirty="0"/>
              <a:t>Example of insertion sort</a:t>
            </a:r>
          </a:p>
        </p:txBody>
      </p:sp>
      <p:grpSp>
        <p:nvGrpSpPr>
          <p:cNvPr id="2" name="Group 3"/>
          <p:cNvGrpSpPr>
            <a:grpSpLocks/>
          </p:cNvGrpSpPr>
          <p:nvPr/>
        </p:nvGrpSpPr>
        <p:grpSpPr bwMode="auto">
          <a:xfrm>
            <a:off x="3505200" y="1850578"/>
            <a:ext cx="5030788" cy="758825"/>
            <a:chOff x="1056" y="1152"/>
            <a:chExt cx="3169" cy="478"/>
          </a:xfrm>
        </p:grpSpPr>
        <p:sp>
          <p:nvSpPr>
            <p:cNvPr id="44036" name="Oval 4"/>
            <p:cNvSpPr>
              <a:spLocks noChangeArrowheads="1"/>
            </p:cNvSpPr>
            <p:nvPr/>
          </p:nvSpPr>
          <p:spPr bwMode="auto">
            <a:xfrm>
              <a:off x="1680" y="1200"/>
              <a:ext cx="336" cy="336"/>
            </a:xfrm>
            <a:prstGeom prst="ellipse">
              <a:avLst/>
            </a:prstGeom>
            <a:solidFill>
              <a:srgbClr val="FFFF00"/>
            </a:solidFill>
            <a:ln w="9525">
              <a:noFill/>
              <a:round/>
              <a:headEnd/>
              <a:tailEnd/>
            </a:ln>
            <a:effectLst/>
          </p:spPr>
          <p:txBody>
            <a:bodyPr wrap="none" anchor="ctr"/>
            <a:lstStyle/>
            <a:p>
              <a:endParaRPr lang="en-US"/>
            </a:p>
          </p:txBody>
        </p:sp>
        <p:sp>
          <p:nvSpPr>
            <p:cNvPr id="44037" name="Text Box 5"/>
            <p:cNvSpPr txBox="1">
              <a:spLocks noChangeArrowheads="1"/>
            </p:cNvSpPr>
            <p:nvPr/>
          </p:nvSpPr>
          <p:spPr bwMode="auto">
            <a:xfrm>
              <a:off x="1152" y="1152"/>
              <a:ext cx="191" cy="233"/>
            </a:xfrm>
            <a:prstGeom prst="rect">
              <a:avLst/>
            </a:prstGeom>
            <a:noFill/>
            <a:ln w="9525">
              <a:noFill/>
              <a:miter lim="800000"/>
              <a:headEnd/>
              <a:tailEnd/>
            </a:ln>
            <a:effectLst/>
          </p:spPr>
          <p:txBody>
            <a:bodyPr wrap="none">
              <a:spAutoFit/>
            </a:bodyPr>
            <a:lstStyle/>
            <a:p>
              <a:r>
                <a:rPr lang="en-US">
                  <a:solidFill>
                    <a:srgbClr val="009999"/>
                  </a:solidFill>
                </a:rPr>
                <a:t>8</a:t>
              </a:r>
            </a:p>
          </p:txBody>
        </p:sp>
        <p:sp>
          <p:nvSpPr>
            <p:cNvPr id="44038" name="Text Box 6"/>
            <p:cNvSpPr txBox="1">
              <a:spLocks noChangeArrowheads="1"/>
            </p:cNvSpPr>
            <p:nvPr/>
          </p:nvSpPr>
          <p:spPr bwMode="auto">
            <a:xfrm>
              <a:off x="1728" y="1152"/>
              <a:ext cx="191" cy="233"/>
            </a:xfrm>
            <a:prstGeom prst="rect">
              <a:avLst/>
            </a:prstGeom>
            <a:noFill/>
            <a:ln w="9525">
              <a:noFill/>
              <a:miter lim="800000"/>
              <a:headEnd/>
              <a:tailEnd/>
            </a:ln>
            <a:effectLst/>
          </p:spPr>
          <p:txBody>
            <a:bodyPr wrap="none">
              <a:spAutoFit/>
            </a:bodyPr>
            <a:lstStyle/>
            <a:p>
              <a:r>
                <a:rPr lang="en-US">
                  <a:solidFill>
                    <a:srgbClr val="009999"/>
                  </a:solidFill>
                </a:rPr>
                <a:t>2</a:t>
              </a:r>
            </a:p>
          </p:txBody>
        </p:sp>
        <p:sp>
          <p:nvSpPr>
            <p:cNvPr id="44039" name="Text Box 7"/>
            <p:cNvSpPr txBox="1">
              <a:spLocks noChangeArrowheads="1"/>
            </p:cNvSpPr>
            <p:nvPr/>
          </p:nvSpPr>
          <p:spPr bwMode="auto">
            <a:xfrm>
              <a:off x="2304" y="1152"/>
              <a:ext cx="191" cy="233"/>
            </a:xfrm>
            <a:prstGeom prst="rect">
              <a:avLst/>
            </a:prstGeom>
            <a:noFill/>
            <a:ln w="9525">
              <a:noFill/>
              <a:miter lim="800000"/>
              <a:headEnd/>
              <a:tailEnd/>
            </a:ln>
            <a:effectLst/>
          </p:spPr>
          <p:txBody>
            <a:bodyPr wrap="none">
              <a:spAutoFit/>
            </a:bodyPr>
            <a:lstStyle/>
            <a:p>
              <a:r>
                <a:rPr lang="en-US">
                  <a:solidFill>
                    <a:srgbClr val="009999"/>
                  </a:solidFill>
                </a:rPr>
                <a:t>4</a:t>
              </a:r>
            </a:p>
          </p:txBody>
        </p:sp>
        <p:sp>
          <p:nvSpPr>
            <p:cNvPr id="44040" name="Text Box 8"/>
            <p:cNvSpPr txBox="1">
              <a:spLocks noChangeArrowheads="1"/>
            </p:cNvSpPr>
            <p:nvPr/>
          </p:nvSpPr>
          <p:spPr bwMode="auto">
            <a:xfrm>
              <a:off x="2880" y="1152"/>
              <a:ext cx="193" cy="233"/>
            </a:xfrm>
            <a:prstGeom prst="rect">
              <a:avLst/>
            </a:prstGeom>
            <a:noFill/>
            <a:ln w="9525">
              <a:noFill/>
              <a:miter lim="800000"/>
              <a:headEnd/>
              <a:tailEnd/>
            </a:ln>
            <a:effectLst/>
          </p:spPr>
          <p:txBody>
            <a:bodyPr wrap="none">
              <a:spAutoFit/>
            </a:bodyPr>
            <a:lstStyle/>
            <a:p>
              <a:r>
                <a:rPr lang="en-US">
                  <a:solidFill>
                    <a:srgbClr val="009999"/>
                  </a:solidFill>
                </a:rPr>
                <a:t>9</a:t>
              </a:r>
            </a:p>
          </p:txBody>
        </p:sp>
        <p:sp>
          <p:nvSpPr>
            <p:cNvPr id="44041" name="Text Box 9"/>
            <p:cNvSpPr txBox="1">
              <a:spLocks noChangeArrowheads="1"/>
            </p:cNvSpPr>
            <p:nvPr/>
          </p:nvSpPr>
          <p:spPr bwMode="auto">
            <a:xfrm>
              <a:off x="3456" y="1152"/>
              <a:ext cx="182" cy="233"/>
            </a:xfrm>
            <a:prstGeom prst="rect">
              <a:avLst/>
            </a:prstGeom>
            <a:noFill/>
            <a:ln w="9525">
              <a:noFill/>
              <a:miter lim="800000"/>
              <a:headEnd/>
              <a:tailEnd/>
            </a:ln>
            <a:effectLst/>
          </p:spPr>
          <p:txBody>
            <a:bodyPr wrap="none">
              <a:spAutoFit/>
            </a:bodyPr>
            <a:lstStyle/>
            <a:p>
              <a:r>
                <a:rPr lang="en-US">
                  <a:solidFill>
                    <a:srgbClr val="009999"/>
                  </a:solidFill>
                </a:rPr>
                <a:t>3</a:t>
              </a:r>
            </a:p>
          </p:txBody>
        </p:sp>
        <p:sp>
          <p:nvSpPr>
            <p:cNvPr id="44042" name="Text Box 10"/>
            <p:cNvSpPr txBox="1">
              <a:spLocks noChangeArrowheads="1"/>
            </p:cNvSpPr>
            <p:nvPr/>
          </p:nvSpPr>
          <p:spPr bwMode="auto">
            <a:xfrm>
              <a:off x="4032" y="1152"/>
              <a:ext cx="193" cy="233"/>
            </a:xfrm>
            <a:prstGeom prst="rect">
              <a:avLst/>
            </a:prstGeom>
            <a:noFill/>
            <a:ln w="9525">
              <a:noFill/>
              <a:miter lim="800000"/>
              <a:headEnd/>
              <a:tailEnd/>
            </a:ln>
            <a:effectLst/>
          </p:spPr>
          <p:txBody>
            <a:bodyPr wrap="none">
              <a:spAutoFit/>
            </a:bodyPr>
            <a:lstStyle/>
            <a:p>
              <a:r>
                <a:rPr lang="en-US">
                  <a:solidFill>
                    <a:srgbClr val="009999"/>
                  </a:solidFill>
                </a:rPr>
                <a:t>6</a:t>
              </a:r>
            </a:p>
          </p:txBody>
        </p:sp>
        <p:sp>
          <p:nvSpPr>
            <p:cNvPr id="44043" name="Arc 11"/>
            <p:cNvSpPr>
              <a:spLocks/>
            </p:cNvSpPr>
            <p:nvPr/>
          </p:nvSpPr>
          <p:spPr bwMode="auto">
            <a:xfrm rot="-10800000">
              <a:off x="1056" y="144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a:p>
          </p:txBody>
        </p:sp>
      </p:grpSp>
      <p:grpSp>
        <p:nvGrpSpPr>
          <p:cNvPr id="3" name="Group 12"/>
          <p:cNvGrpSpPr>
            <a:grpSpLocks/>
          </p:cNvGrpSpPr>
          <p:nvPr/>
        </p:nvGrpSpPr>
        <p:grpSpPr bwMode="auto">
          <a:xfrm>
            <a:off x="3657600" y="2612578"/>
            <a:ext cx="4878388" cy="758825"/>
            <a:chOff x="1152" y="1632"/>
            <a:chExt cx="3073" cy="478"/>
          </a:xfrm>
        </p:grpSpPr>
        <p:sp>
          <p:nvSpPr>
            <p:cNvPr id="44045" name="Oval 13"/>
            <p:cNvSpPr>
              <a:spLocks noChangeArrowheads="1"/>
            </p:cNvSpPr>
            <p:nvPr/>
          </p:nvSpPr>
          <p:spPr bwMode="auto">
            <a:xfrm>
              <a:off x="2256" y="1680"/>
              <a:ext cx="336" cy="336"/>
            </a:xfrm>
            <a:prstGeom prst="ellipse">
              <a:avLst/>
            </a:prstGeom>
            <a:solidFill>
              <a:srgbClr val="FFFF00"/>
            </a:solidFill>
            <a:ln w="9525">
              <a:noFill/>
              <a:round/>
              <a:headEnd/>
              <a:tailEnd/>
            </a:ln>
            <a:effectLst/>
          </p:spPr>
          <p:txBody>
            <a:bodyPr wrap="none" anchor="ctr"/>
            <a:lstStyle/>
            <a:p>
              <a:endParaRPr lang="en-US"/>
            </a:p>
          </p:txBody>
        </p:sp>
        <p:sp>
          <p:nvSpPr>
            <p:cNvPr id="44046" name="Text Box 14"/>
            <p:cNvSpPr txBox="1">
              <a:spLocks noChangeArrowheads="1"/>
            </p:cNvSpPr>
            <p:nvPr/>
          </p:nvSpPr>
          <p:spPr bwMode="auto">
            <a:xfrm>
              <a:off x="1152" y="1632"/>
              <a:ext cx="191" cy="233"/>
            </a:xfrm>
            <a:prstGeom prst="rect">
              <a:avLst/>
            </a:prstGeom>
            <a:noFill/>
            <a:ln w="9525">
              <a:noFill/>
              <a:miter lim="800000"/>
              <a:headEnd/>
              <a:tailEnd/>
            </a:ln>
            <a:effectLst/>
          </p:spPr>
          <p:txBody>
            <a:bodyPr wrap="none">
              <a:spAutoFit/>
            </a:bodyPr>
            <a:lstStyle/>
            <a:p>
              <a:r>
                <a:rPr lang="en-US">
                  <a:solidFill>
                    <a:srgbClr val="009999"/>
                  </a:solidFill>
                </a:rPr>
                <a:t>2</a:t>
              </a:r>
            </a:p>
          </p:txBody>
        </p:sp>
        <p:sp>
          <p:nvSpPr>
            <p:cNvPr id="44047" name="Text Box 15"/>
            <p:cNvSpPr txBox="1">
              <a:spLocks noChangeArrowheads="1"/>
            </p:cNvSpPr>
            <p:nvPr/>
          </p:nvSpPr>
          <p:spPr bwMode="auto">
            <a:xfrm>
              <a:off x="1728" y="1632"/>
              <a:ext cx="191" cy="233"/>
            </a:xfrm>
            <a:prstGeom prst="rect">
              <a:avLst/>
            </a:prstGeom>
            <a:noFill/>
            <a:ln w="9525">
              <a:noFill/>
              <a:miter lim="800000"/>
              <a:headEnd/>
              <a:tailEnd/>
            </a:ln>
            <a:effectLst/>
          </p:spPr>
          <p:txBody>
            <a:bodyPr wrap="none">
              <a:spAutoFit/>
            </a:bodyPr>
            <a:lstStyle/>
            <a:p>
              <a:r>
                <a:rPr lang="en-US">
                  <a:solidFill>
                    <a:srgbClr val="009999"/>
                  </a:solidFill>
                </a:rPr>
                <a:t>8</a:t>
              </a:r>
            </a:p>
          </p:txBody>
        </p:sp>
        <p:sp>
          <p:nvSpPr>
            <p:cNvPr id="44048" name="Text Box 16"/>
            <p:cNvSpPr txBox="1">
              <a:spLocks noChangeArrowheads="1"/>
            </p:cNvSpPr>
            <p:nvPr/>
          </p:nvSpPr>
          <p:spPr bwMode="auto">
            <a:xfrm>
              <a:off x="2304" y="1632"/>
              <a:ext cx="191" cy="233"/>
            </a:xfrm>
            <a:prstGeom prst="rect">
              <a:avLst/>
            </a:prstGeom>
            <a:noFill/>
            <a:ln w="9525">
              <a:noFill/>
              <a:miter lim="800000"/>
              <a:headEnd/>
              <a:tailEnd/>
            </a:ln>
            <a:effectLst/>
          </p:spPr>
          <p:txBody>
            <a:bodyPr wrap="none">
              <a:spAutoFit/>
            </a:bodyPr>
            <a:lstStyle/>
            <a:p>
              <a:r>
                <a:rPr lang="en-US">
                  <a:solidFill>
                    <a:srgbClr val="009999"/>
                  </a:solidFill>
                </a:rPr>
                <a:t>4</a:t>
              </a:r>
            </a:p>
          </p:txBody>
        </p:sp>
        <p:sp>
          <p:nvSpPr>
            <p:cNvPr id="44049" name="Text Box 17"/>
            <p:cNvSpPr txBox="1">
              <a:spLocks noChangeArrowheads="1"/>
            </p:cNvSpPr>
            <p:nvPr/>
          </p:nvSpPr>
          <p:spPr bwMode="auto">
            <a:xfrm>
              <a:off x="2880" y="1632"/>
              <a:ext cx="193" cy="233"/>
            </a:xfrm>
            <a:prstGeom prst="rect">
              <a:avLst/>
            </a:prstGeom>
            <a:noFill/>
            <a:ln w="9525">
              <a:noFill/>
              <a:miter lim="800000"/>
              <a:headEnd/>
              <a:tailEnd/>
            </a:ln>
            <a:effectLst/>
          </p:spPr>
          <p:txBody>
            <a:bodyPr wrap="none">
              <a:spAutoFit/>
            </a:bodyPr>
            <a:lstStyle/>
            <a:p>
              <a:r>
                <a:rPr lang="en-US">
                  <a:solidFill>
                    <a:srgbClr val="009999"/>
                  </a:solidFill>
                </a:rPr>
                <a:t>9</a:t>
              </a:r>
            </a:p>
          </p:txBody>
        </p:sp>
        <p:sp>
          <p:nvSpPr>
            <p:cNvPr id="44050" name="Text Box 18"/>
            <p:cNvSpPr txBox="1">
              <a:spLocks noChangeArrowheads="1"/>
            </p:cNvSpPr>
            <p:nvPr/>
          </p:nvSpPr>
          <p:spPr bwMode="auto">
            <a:xfrm>
              <a:off x="3456" y="1632"/>
              <a:ext cx="182" cy="233"/>
            </a:xfrm>
            <a:prstGeom prst="rect">
              <a:avLst/>
            </a:prstGeom>
            <a:noFill/>
            <a:ln w="9525">
              <a:noFill/>
              <a:miter lim="800000"/>
              <a:headEnd/>
              <a:tailEnd/>
            </a:ln>
            <a:effectLst/>
          </p:spPr>
          <p:txBody>
            <a:bodyPr wrap="none">
              <a:spAutoFit/>
            </a:bodyPr>
            <a:lstStyle/>
            <a:p>
              <a:r>
                <a:rPr lang="en-US">
                  <a:solidFill>
                    <a:srgbClr val="009999"/>
                  </a:solidFill>
                </a:rPr>
                <a:t>3</a:t>
              </a:r>
            </a:p>
          </p:txBody>
        </p:sp>
        <p:sp>
          <p:nvSpPr>
            <p:cNvPr id="44051" name="Text Box 19"/>
            <p:cNvSpPr txBox="1">
              <a:spLocks noChangeArrowheads="1"/>
            </p:cNvSpPr>
            <p:nvPr/>
          </p:nvSpPr>
          <p:spPr bwMode="auto">
            <a:xfrm>
              <a:off x="4032" y="1632"/>
              <a:ext cx="193" cy="233"/>
            </a:xfrm>
            <a:prstGeom prst="rect">
              <a:avLst/>
            </a:prstGeom>
            <a:noFill/>
            <a:ln w="9525">
              <a:noFill/>
              <a:miter lim="800000"/>
              <a:headEnd/>
              <a:tailEnd/>
            </a:ln>
            <a:effectLst/>
          </p:spPr>
          <p:txBody>
            <a:bodyPr wrap="none">
              <a:spAutoFit/>
            </a:bodyPr>
            <a:lstStyle/>
            <a:p>
              <a:r>
                <a:rPr lang="en-US">
                  <a:solidFill>
                    <a:srgbClr val="009999"/>
                  </a:solidFill>
                </a:rPr>
                <a:t>6</a:t>
              </a:r>
            </a:p>
          </p:txBody>
        </p:sp>
        <p:sp>
          <p:nvSpPr>
            <p:cNvPr id="44052" name="Arc 20"/>
            <p:cNvSpPr>
              <a:spLocks/>
            </p:cNvSpPr>
            <p:nvPr/>
          </p:nvSpPr>
          <p:spPr bwMode="auto">
            <a:xfrm rot="-10800000">
              <a:off x="1632" y="192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a:p>
          </p:txBody>
        </p:sp>
      </p:grpSp>
      <p:grpSp>
        <p:nvGrpSpPr>
          <p:cNvPr id="4" name="Group 21"/>
          <p:cNvGrpSpPr>
            <a:grpSpLocks/>
          </p:cNvGrpSpPr>
          <p:nvPr/>
        </p:nvGrpSpPr>
        <p:grpSpPr bwMode="auto">
          <a:xfrm>
            <a:off x="3657600" y="3374578"/>
            <a:ext cx="4878388" cy="758825"/>
            <a:chOff x="1152" y="2112"/>
            <a:chExt cx="3073" cy="478"/>
          </a:xfrm>
        </p:grpSpPr>
        <p:sp>
          <p:nvSpPr>
            <p:cNvPr id="44054" name="Oval 22"/>
            <p:cNvSpPr>
              <a:spLocks noChangeArrowheads="1"/>
            </p:cNvSpPr>
            <p:nvPr/>
          </p:nvSpPr>
          <p:spPr bwMode="auto">
            <a:xfrm>
              <a:off x="2832" y="2160"/>
              <a:ext cx="336" cy="336"/>
            </a:xfrm>
            <a:prstGeom prst="ellipse">
              <a:avLst/>
            </a:prstGeom>
            <a:solidFill>
              <a:srgbClr val="FFFF00"/>
            </a:solidFill>
            <a:ln w="9525">
              <a:noFill/>
              <a:round/>
              <a:headEnd/>
              <a:tailEnd/>
            </a:ln>
            <a:effectLst/>
          </p:spPr>
          <p:txBody>
            <a:bodyPr wrap="none" anchor="ctr"/>
            <a:lstStyle/>
            <a:p>
              <a:endParaRPr lang="en-US"/>
            </a:p>
          </p:txBody>
        </p:sp>
        <p:sp>
          <p:nvSpPr>
            <p:cNvPr id="44055" name="Text Box 23"/>
            <p:cNvSpPr txBox="1">
              <a:spLocks noChangeArrowheads="1"/>
            </p:cNvSpPr>
            <p:nvPr/>
          </p:nvSpPr>
          <p:spPr bwMode="auto">
            <a:xfrm>
              <a:off x="1152" y="2112"/>
              <a:ext cx="191" cy="233"/>
            </a:xfrm>
            <a:prstGeom prst="rect">
              <a:avLst/>
            </a:prstGeom>
            <a:noFill/>
            <a:ln w="9525">
              <a:noFill/>
              <a:miter lim="800000"/>
              <a:headEnd/>
              <a:tailEnd/>
            </a:ln>
            <a:effectLst/>
          </p:spPr>
          <p:txBody>
            <a:bodyPr wrap="none">
              <a:spAutoFit/>
            </a:bodyPr>
            <a:lstStyle/>
            <a:p>
              <a:r>
                <a:rPr lang="en-US">
                  <a:solidFill>
                    <a:srgbClr val="009999"/>
                  </a:solidFill>
                </a:rPr>
                <a:t>2</a:t>
              </a:r>
            </a:p>
          </p:txBody>
        </p:sp>
        <p:sp>
          <p:nvSpPr>
            <p:cNvPr id="44056" name="Text Box 24"/>
            <p:cNvSpPr txBox="1">
              <a:spLocks noChangeArrowheads="1"/>
            </p:cNvSpPr>
            <p:nvPr/>
          </p:nvSpPr>
          <p:spPr bwMode="auto">
            <a:xfrm>
              <a:off x="1728" y="2112"/>
              <a:ext cx="191" cy="233"/>
            </a:xfrm>
            <a:prstGeom prst="rect">
              <a:avLst/>
            </a:prstGeom>
            <a:noFill/>
            <a:ln w="9525">
              <a:noFill/>
              <a:miter lim="800000"/>
              <a:headEnd/>
              <a:tailEnd/>
            </a:ln>
            <a:effectLst/>
          </p:spPr>
          <p:txBody>
            <a:bodyPr wrap="none">
              <a:spAutoFit/>
            </a:bodyPr>
            <a:lstStyle/>
            <a:p>
              <a:r>
                <a:rPr lang="en-US">
                  <a:solidFill>
                    <a:srgbClr val="009999"/>
                  </a:solidFill>
                </a:rPr>
                <a:t>4</a:t>
              </a:r>
            </a:p>
          </p:txBody>
        </p:sp>
        <p:sp>
          <p:nvSpPr>
            <p:cNvPr id="44057" name="Text Box 25"/>
            <p:cNvSpPr txBox="1">
              <a:spLocks noChangeArrowheads="1"/>
            </p:cNvSpPr>
            <p:nvPr/>
          </p:nvSpPr>
          <p:spPr bwMode="auto">
            <a:xfrm>
              <a:off x="2304" y="2112"/>
              <a:ext cx="191" cy="233"/>
            </a:xfrm>
            <a:prstGeom prst="rect">
              <a:avLst/>
            </a:prstGeom>
            <a:noFill/>
            <a:ln w="9525">
              <a:noFill/>
              <a:miter lim="800000"/>
              <a:headEnd/>
              <a:tailEnd/>
            </a:ln>
            <a:effectLst/>
          </p:spPr>
          <p:txBody>
            <a:bodyPr wrap="none">
              <a:spAutoFit/>
            </a:bodyPr>
            <a:lstStyle/>
            <a:p>
              <a:r>
                <a:rPr lang="en-US">
                  <a:solidFill>
                    <a:srgbClr val="009999"/>
                  </a:solidFill>
                </a:rPr>
                <a:t>8</a:t>
              </a:r>
            </a:p>
          </p:txBody>
        </p:sp>
        <p:sp>
          <p:nvSpPr>
            <p:cNvPr id="44058" name="Text Box 26"/>
            <p:cNvSpPr txBox="1">
              <a:spLocks noChangeArrowheads="1"/>
            </p:cNvSpPr>
            <p:nvPr/>
          </p:nvSpPr>
          <p:spPr bwMode="auto">
            <a:xfrm>
              <a:off x="2880" y="2112"/>
              <a:ext cx="193" cy="233"/>
            </a:xfrm>
            <a:prstGeom prst="rect">
              <a:avLst/>
            </a:prstGeom>
            <a:noFill/>
            <a:ln w="9525">
              <a:noFill/>
              <a:miter lim="800000"/>
              <a:headEnd/>
              <a:tailEnd/>
            </a:ln>
            <a:effectLst/>
          </p:spPr>
          <p:txBody>
            <a:bodyPr wrap="none">
              <a:spAutoFit/>
            </a:bodyPr>
            <a:lstStyle/>
            <a:p>
              <a:r>
                <a:rPr lang="en-US">
                  <a:solidFill>
                    <a:srgbClr val="009999"/>
                  </a:solidFill>
                </a:rPr>
                <a:t>9</a:t>
              </a:r>
            </a:p>
          </p:txBody>
        </p:sp>
        <p:sp>
          <p:nvSpPr>
            <p:cNvPr id="44059" name="Text Box 27"/>
            <p:cNvSpPr txBox="1">
              <a:spLocks noChangeArrowheads="1"/>
            </p:cNvSpPr>
            <p:nvPr/>
          </p:nvSpPr>
          <p:spPr bwMode="auto">
            <a:xfrm>
              <a:off x="3456" y="2112"/>
              <a:ext cx="182" cy="233"/>
            </a:xfrm>
            <a:prstGeom prst="rect">
              <a:avLst/>
            </a:prstGeom>
            <a:noFill/>
            <a:ln w="9525">
              <a:noFill/>
              <a:miter lim="800000"/>
              <a:headEnd/>
              <a:tailEnd/>
            </a:ln>
            <a:effectLst/>
          </p:spPr>
          <p:txBody>
            <a:bodyPr wrap="none">
              <a:spAutoFit/>
            </a:bodyPr>
            <a:lstStyle/>
            <a:p>
              <a:r>
                <a:rPr lang="en-US">
                  <a:solidFill>
                    <a:srgbClr val="009999"/>
                  </a:solidFill>
                </a:rPr>
                <a:t>3</a:t>
              </a:r>
            </a:p>
          </p:txBody>
        </p:sp>
        <p:sp>
          <p:nvSpPr>
            <p:cNvPr id="44060" name="Text Box 28"/>
            <p:cNvSpPr txBox="1">
              <a:spLocks noChangeArrowheads="1"/>
            </p:cNvSpPr>
            <p:nvPr/>
          </p:nvSpPr>
          <p:spPr bwMode="auto">
            <a:xfrm>
              <a:off x="4032" y="2112"/>
              <a:ext cx="193" cy="233"/>
            </a:xfrm>
            <a:prstGeom prst="rect">
              <a:avLst/>
            </a:prstGeom>
            <a:noFill/>
            <a:ln w="9525">
              <a:noFill/>
              <a:miter lim="800000"/>
              <a:headEnd/>
              <a:tailEnd/>
            </a:ln>
            <a:effectLst/>
          </p:spPr>
          <p:txBody>
            <a:bodyPr wrap="none">
              <a:spAutoFit/>
            </a:bodyPr>
            <a:lstStyle/>
            <a:p>
              <a:r>
                <a:rPr lang="en-US">
                  <a:solidFill>
                    <a:srgbClr val="009999"/>
                  </a:solidFill>
                </a:rPr>
                <a:t>6</a:t>
              </a:r>
            </a:p>
          </p:txBody>
        </p:sp>
        <p:sp>
          <p:nvSpPr>
            <p:cNvPr id="44061" name="Arc 29"/>
            <p:cNvSpPr>
              <a:spLocks/>
            </p:cNvSpPr>
            <p:nvPr/>
          </p:nvSpPr>
          <p:spPr bwMode="auto">
            <a:xfrm rot="-10800000">
              <a:off x="2640" y="2404"/>
              <a:ext cx="318"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a:p>
          </p:txBody>
        </p:sp>
      </p:grpSp>
      <p:sp>
        <p:nvSpPr>
          <p:cNvPr id="44062" name="Oval 30"/>
          <p:cNvSpPr>
            <a:spLocks noChangeArrowheads="1"/>
          </p:cNvSpPr>
          <p:nvPr/>
        </p:nvSpPr>
        <p:spPr bwMode="auto">
          <a:xfrm>
            <a:off x="7239000" y="4212777"/>
            <a:ext cx="533400" cy="533400"/>
          </a:xfrm>
          <a:prstGeom prst="ellipse">
            <a:avLst/>
          </a:prstGeom>
          <a:solidFill>
            <a:srgbClr val="FFFF00"/>
          </a:solidFill>
          <a:ln w="9525">
            <a:noFill/>
            <a:round/>
            <a:headEnd/>
            <a:tailEnd/>
          </a:ln>
          <a:effectLst/>
        </p:spPr>
        <p:txBody>
          <a:bodyPr wrap="none" anchor="ctr"/>
          <a:lstStyle/>
          <a:p>
            <a:endParaRPr lang="en-US"/>
          </a:p>
        </p:txBody>
      </p:sp>
      <p:sp>
        <p:nvSpPr>
          <p:cNvPr id="44063" name="Text Box 31"/>
          <p:cNvSpPr txBox="1">
            <a:spLocks noChangeArrowheads="1"/>
          </p:cNvSpPr>
          <p:nvPr/>
        </p:nvSpPr>
        <p:spPr bwMode="auto">
          <a:xfrm>
            <a:off x="3657600" y="4136577"/>
            <a:ext cx="303288" cy="369332"/>
          </a:xfrm>
          <a:prstGeom prst="rect">
            <a:avLst/>
          </a:prstGeom>
          <a:noFill/>
          <a:ln w="9525">
            <a:noFill/>
            <a:miter lim="800000"/>
            <a:headEnd/>
            <a:tailEnd/>
          </a:ln>
          <a:effectLst/>
        </p:spPr>
        <p:txBody>
          <a:bodyPr wrap="none">
            <a:spAutoFit/>
          </a:bodyPr>
          <a:lstStyle/>
          <a:p>
            <a:r>
              <a:rPr lang="en-US">
                <a:solidFill>
                  <a:srgbClr val="009999"/>
                </a:solidFill>
              </a:rPr>
              <a:t>2</a:t>
            </a:r>
          </a:p>
        </p:txBody>
      </p:sp>
      <p:sp>
        <p:nvSpPr>
          <p:cNvPr id="44064" name="Text Box 32"/>
          <p:cNvSpPr txBox="1">
            <a:spLocks noChangeArrowheads="1"/>
          </p:cNvSpPr>
          <p:nvPr/>
        </p:nvSpPr>
        <p:spPr bwMode="auto">
          <a:xfrm>
            <a:off x="4572000" y="4136577"/>
            <a:ext cx="303288" cy="369332"/>
          </a:xfrm>
          <a:prstGeom prst="rect">
            <a:avLst/>
          </a:prstGeom>
          <a:noFill/>
          <a:ln w="9525">
            <a:noFill/>
            <a:miter lim="800000"/>
            <a:headEnd/>
            <a:tailEnd/>
          </a:ln>
          <a:effectLst/>
        </p:spPr>
        <p:txBody>
          <a:bodyPr wrap="none">
            <a:spAutoFit/>
          </a:bodyPr>
          <a:lstStyle/>
          <a:p>
            <a:r>
              <a:rPr lang="en-US">
                <a:solidFill>
                  <a:srgbClr val="009999"/>
                </a:solidFill>
              </a:rPr>
              <a:t>4</a:t>
            </a:r>
          </a:p>
        </p:txBody>
      </p:sp>
      <p:sp>
        <p:nvSpPr>
          <p:cNvPr id="44065" name="Text Box 33"/>
          <p:cNvSpPr txBox="1">
            <a:spLocks noChangeArrowheads="1"/>
          </p:cNvSpPr>
          <p:nvPr/>
        </p:nvSpPr>
        <p:spPr bwMode="auto">
          <a:xfrm>
            <a:off x="5486400" y="4136577"/>
            <a:ext cx="303288" cy="369332"/>
          </a:xfrm>
          <a:prstGeom prst="rect">
            <a:avLst/>
          </a:prstGeom>
          <a:noFill/>
          <a:ln w="9525">
            <a:noFill/>
            <a:miter lim="800000"/>
            <a:headEnd/>
            <a:tailEnd/>
          </a:ln>
          <a:effectLst/>
        </p:spPr>
        <p:txBody>
          <a:bodyPr wrap="none">
            <a:spAutoFit/>
          </a:bodyPr>
          <a:lstStyle/>
          <a:p>
            <a:r>
              <a:rPr lang="en-US">
                <a:solidFill>
                  <a:srgbClr val="009999"/>
                </a:solidFill>
              </a:rPr>
              <a:t>8</a:t>
            </a:r>
          </a:p>
        </p:txBody>
      </p:sp>
      <p:sp>
        <p:nvSpPr>
          <p:cNvPr id="44066" name="Text Box 34"/>
          <p:cNvSpPr txBox="1">
            <a:spLocks noChangeArrowheads="1"/>
          </p:cNvSpPr>
          <p:nvPr/>
        </p:nvSpPr>
        <p:spPr bwMode="auto">
          <a:xfrm>
            <a:off x="6400800" y="4136577"/>
            <a:ext cx="306494" cy="369332"/>
          </a:xfrm>
          <a:prstGeom prst="rect">
            <a:avLst/>
          </a:prstGeom>
          <a:noFill/>
          <a:ln w="9525">
            <a:noFill/>
            <a:miter lim="800000"/>
            <a:headEnd/>
            <a:tailEnd/>
          </a:ln>
          <a:effectLst/>
        </p:spPr>
        <p:txBody>
          <a:bodyPr wrap="none">
            <a:spAutoFit/>
          </a:bodyPr>
          <a:lstStyle/>
          <a:p>
            <a:r>
              <a:rPr lang="en-US">
                <a:solidFill>
                  <a:srgbClr val="009999"/>
                </a:solidFill>
              </a:rPr>
              <a:t>9</a:t>
            </a:r>
          </a:p>
        </p:txBody>
      </p:sp>
      <p:sp>
        <p:nvSpPr>
          <p:cNvPr id="44067" name="Text Box 35"/>
          <p:cNvSpPr txBox="1">
            <a:spLocks noChangeArrowheads="1"/>
          </p:cNvSpPr>
          <p:nvPr/>
        </p:nvSpPr>
        <p:spPr bwMode="auto">
          <a:xfrm>
            <a:off x="7315200" y="4136577"/>
            <a:ext cx="288862" cy="369332"/>
          </a:xfrm>
          <a:prstGeom prst="rect">
            <a:avLst/>
          </a:prstGeom>
          <a:noFill/>
          <a:ln w="9525">
            <a:noFill/>
            <a:miter lim="800000"/>
            <a:headEnd/>
            <a:tailEnd/>
          </a:ln>
          <a:effectLst/>
        </p:spPr>
        <p:txBody>
          <a:bodyPr wrap="none">
            <a:spAutoFit/>
          </a:bodyPr>
          <a:lstStyle/>
          <a:p>
            <a:r>
              <a:rPr lang="en-US">
                <a:solidFill>
                  <a:srgbClr val="009999"/>
                </a:solidFill>
              </a:rPr>
              <a:t>3</a:t>
            </a:r>
          </a:p>
        </p:txBody>
      </p:sp>
      <p:sp>
        <p:nvSpPr>
          <p:cNvPr id="44068" name="Text Box 36"/>
          <p:cNvSpPr txBox="1">
            <a:spLocks noChangeArrowheads="1"/>
          </p:cNvSpPr>
          <p:nvPr/>
        </p:nvSpPr>
        <p:spPr bwMode="auto">
          <a:xfrm>
            <a:off x="8229600" y="4136577"/>
            <a:ext cx="306494" cy="369332"/>
          </a:xfrm>
          <a:prstGeom prst="rect">
            <a:avLst/>
          </a:prstGeom>
          <a:noFill/>
          <a:ln w="9525">
            <a:noFill/>
            <a:miter lim="800000"/>
            <a:headEnd/>
            <a:tailEnd/>
          </a:ln>
          <a:effectLst/>
        </p:spPr>
        <p:txBody>
          <a:bodyPr wrap="none">
            <a:spAutoFit/>
          </a:bodyPr>
          <a:lstStyle/>
          <a:p>
            <a:r>
              <a:rPr lang="en-US">
                <a:solidFill>
                  <a:srgbClr val="009999"/>
                </a:solidFill>
              </a:rPr>
              <a:t>6</a:t>
            </a:r>
          </a:p>
        </p:txBody>
      </p:sp>
      <p:sp>
        <p:nvSpPr>
          <p:cNvPr id="44069" name="Arc 37"/>
          <p:cNvSpPr>
            <a:spLocks/>
          </p:cNvSpPr>
          <p:nvPr/>
        </p:nvSpPr>
        <p:spPr bwMode="auto">
          <a:xfrm rot="-10800000">
            <a:off x="4343401" y="4600128"/>
            <a:ext cx="3095625" cy="295275"/>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a:p>
        </p:txBody>
      </p:sp>
      <p:sp>
        <p:nvSpPr>
          <p:cNvPr id="44070" name="Oval 38"/>
          <p:cNvSpPr>
            <a:spLocks noChangeArrowheads="1"/>
          </p:cNvSpPr>
          <p:nvPr/>
        </p:nvSpPr>
        <p:spPr bwMode="auto">
          <a:xfrm>
            <a:off x="8153400" y="4974777"/>
            <a:ext cx="533400" cy="533400"/>
          </a:xfrm>
          <a:prstGeom prst="ellipse">
            <a:avLst/>
          </a:prstGeom>
          <a:solidFill>
            <a:srgbClr val="FFFF00"/>
          </a:solidFill>
          <a:ln w="9525">
            <a:noFill/>
            <a:round/>
            <a:headEnd/>
            <a:tailEnd/>
          </a:ln>
          <a:effectLst/>
        </p:spPr>
        <p:txBody>
          <a:bodyPr wrap="none" anchor="ctr"/>
          <a:lstStyle/>
          <a:p>
            <a:endParaRPr lang="en-US"/>
          </a:p>
        </p:txBody>
      </p:sp>
      <p:sp>
        <p:nvSpPr>
          <p:cNvPr id="44071" name="Text Box 39"/>
          <p:cNvSpPr txBox="1">
            <a:spLocks noChangeArrowheads="1"/>
          </p:cNvSpPr>
          <p:nvPr/>
        </p:nvSpPr>
        <p:spPr bwMode="auto">
          <a:xfrm>
            <a:off x="3657600" y="4898577"/>
            <a:ext cx="303288" cy="369332"/>
          </a:xfrm>
          <a:prstGeom prst="rect">
            <a:avLst/>
          </a:prstGeom>
          <a:noFill/>
          <a:ln w="9525">
            <a:noFill/>
            <a:miter lim="800000"/>
            <a:headEnd/>
            <a:tailEnd/>
          </a:ln>
          <a:effectLst/>
        </p:spPr>
        <p:txBody>
          <a:bodyPr wrap="none">
            <a:spAutoFit/>
          </a:bodyPr>
          <a:lstStyle/>
          <a:p>
            <a:r>
              <a:rPr lang="en-US">
                <a:solidFill>
                  <a:srgbClr val="009999"/>
                </a:solidFill>
              </a:rPr>
              <a:t>2</a:t>
            </a:r>
          </a:p>
        </p:txBody>
      </p:sp>
      <p:sp>
        <p:nvSpPr>
          <p:cNvPr id="44072" name="Text Box 40"/>
          <p:cNvSpPr txBox="1">
            <a:spLocks noChangeArrowheads="1"/>
          </p:cNvSpPr>
          <p:nvPr/>
        </p:nvSpPr>
        <p:spPr bwMode="auto">
          <a:xfrm>
            <a:off x="4572000" y="4898577"/>
            <a:ext cx="288862" cy="369332"/>
          </a:xfrm>
          <a:prstGeom prst="rect">
            <a:avLst/>
          </a:prstGeom>
          <a:noFill/>
          <a:ln w="9525">
            <a:noFill/>
            <a:miter lim="800000"/>
            <a:headEnd/>
            <a:tailEnd/>
          </a:ln>
          <a:effectLst/>
        </p:spPr>
        <p:txBody>
          <a:bodyPr wrap="none">
            <a:spAutoFit/>
          </a:bodyPr>
          <a:lstStyle/>
          <a:p>
            <a:r>
              <a:rPr lang="en-US">
                <a:solidFill>
                  <a:srgbClr val="009999"/>
                </a:solidFill>
              </a:rPr>
              <a:t>3</a:t>
            </a:r>
          </a:p>
        </p:txBody>
      </p:sp>
      <p:sp>
        <p:nvSpPr>
          <p:cNvPr id="44073" name="Text Box 41"/>
          <p:cNvSpPr txBox="1">
            <a:spLocks noChangeArrowheads="1"/>
          </p:cNvSpPr>
          <p:nvPr/>
        </p:nvSpPr>
        <p:spPr bwMode="auto">
          <a:xfrm>
            <a:off x="5486400" y="4898577"/>
            <a:ext cx="303288" cy="369332"/>
          </a:xfrm>
          <a:prstGeom prst="rect">
            <a:avLst/>
          </a:prstGeom>
          <a:noFill/>
          <a:ln w="9525">
            <a:noFill/>
            <a:miter lim="800000"/>
            <a:headEnd/>
            <a:tailEnd/>
          </a:ln>
          <a:effectLst/>
        </p:spPr>
        <p:txBody>
          <a:bodyPr wrap="none">
            <a:spAutoFit/>
          </a:bodyPr>
          <a:lstStyle/>
          <a:p>
            <a:r>
              <a:rPr lang="en-US">
                <a:solidFill>
                  <a:srgbClr val="009999"/>
                </a:solidFill>
              </a:rPr>
              <a:t>4</a:t>
            </a:r>
          </a:p>
        </p:txBody>
      </p:sp>
      <p:sp>
        <p:nvSpPr>
          <p:cNvPr id="44074" name="Text Box 42"/>
          <p:cNvSpPr txBox="1">
            <a:spLocks noChangeArrowheads="1"/>
          </p:cNvSpPr>
          <p:nvPr/>
        </p:nvSpPr>
        <p:spPr bwMode="auto">
          <a:xfrm>
            <a:off x="6400800" y="4898577"/>
            <a:ext cx="303288" cy="369332"/>
          </a:xfrm>
          <a:prstGeom prst="rect">
            <a:avLst/>
          </a:prstGeom>
          <a:noFill/>
          <a:ln w="9525">
            <a:noFill/>
            <a:miter lim="800000"/>
            <a:headEnd/>
            <a:tailEnd/>
          </a:ln>
          <a:effectLst/>
        </p:spPr>
        <p:txBody>
          <a:bodyPr wrap="none">
            <a:spAutoFit/>
          </a:bodyPr>
          <a:lstStyle/>
          <a:p>
            <a:r>
              <a:rPr lang="en-US">
                <a:solidFill>
                  <a:srgbClr val="009999"/>
                </a:solidFill>
              </a:rPr>
              <a:t>8</a:t>
            </a:r>
          </a:p>
        </p:txBody>
      </p:sp>
      <p:sp>
        <p:nvSpPr>
          <p:cNvPr id="44075" name="Text Box 43"/>
          <p:cNvSpPr txBox="1">
            <a:spLocks noChangeArrowheads="1"/>
          </p:cNvSpPr>
          <p:nvPr/>
        </p:nvSpPr>
        <p:spPr bwMode="auto">
          <a:xfrm>
            <a:off x="7315200" y="4898577"/>
            <a:ext cx="306494" cy="369332"/>
          </a:xfrm>
          <a:prstGeom prst="rect">
            <a:avLst/>
          </a:prstGeom>
          <a:noFill/>
          <a:ln w="9525">
            <a:noFill/>
            <a:miter lim="800000"/>
            <a:headEnd/>
            <a:tailEnd/>
          </a:ln>
          <a:effectLst/>
        </p:spPr>
        <p:txBody>
          <a:bodyPr wrap="none">
            <a:spAutoFit/>
          </a:bodyPr>
          <a:lstStyle/>
          <a:p>
            <a:r>
              <a:rPr lang="en-US">
                <a:solidFill>
                  <a:srgbClr val="009999"/>
                </a:solidFill>
              </a:rPr>
              <a:t>9</a:t>
            </a:r>
          </a:p>
        </p:txBody>
      </p:sp>
      <p:sp>
        <p:nvSpPr>
          <p:cNvPr id="44076" name="Text Box 44"/>
          <p:cNvSpPr txBox="1">
            <a:spLocks noChangeArrowheads="1"/>
          </p:cNvSpPr>
          <p:nvPr/>
        </p:nvSpPr>
        <p:spPr bwMode="auto">
          <a:xfrm>
            <a:off x="8229600" y="4898577"/>
            <a:ext cx="306494" cy="369332"/>
          </a:xfrm>
          <a:prstGeom prst="rect">
            <a:avLst/>
          </a:prstGeom>
          <a:noFill/>
          <a:ln w="9525">
            <a:noFill/>
            <a:miter lim="800000"/>
            <a:headEnd/>
            <a:tailEnd/>
          </a:ln>
          <a:effectLst/>
        </p:spPr>
        <p:txBody>
          <a:bodyPr wrap="none">
            <a:spAutoFit/>
          </a:bodyPr>
          <a:lstStyle/>
          <a:p>
            <a:r>
              <a:rPr lang="en-US">
                <a:solidFill>
                  <a:srgbClr val="009999"/>
                </a:solidFill>
              </a:rPr>
              <a:t>6</a:t>
            </a:r>
          </a:p>
        </p:txBody>
      </p:sp>
      <p:sp>
        <p:nvSpPr>
          <p:cNvPr id="45" name="Slide Number Placeholder 44"/>
          <p:cNvSpPr>
            <a:spLocks noGrp="1"/>
          </p:cNvSpPr>
          <p:nvPr>
            <p:ph type="sldNum" sz="quarter" idx="12"/>
          </p:nvPr>
        </p:nvSpPr>
        <p:spPr/>
        <p:txBody>
          <a:bodyPr/>
          <a:lstStyle/>
          <a:p>
            <a:fld id="{B6F15528-21DE-4FAA-801E-634DDDAF4B2B}" type="slidenum">
              <a:rPr lang="en-US" smtClean="0"/>
              <a:pPr/>
              <a:t>139</a:t>
            </a:fld>
            <a:endParaRPr lang="en-US"/>
          </a:p>
        </p:txBody>
      </p:sp>
      <p:sp>
        <p:nvSpPr>
          <p:cNvPr id="46" name="Footer Placeholder 45"/>
          <p:cNvSpPr>
            <a:spLocks noGrp="1"/>
          </p:cNvSpPr>
          <p:nvPr>
            <p:ph type="ftr" sz="quarter" idx="11"/>
          </p:nvPr>
        </p:nvSpPr>
        <p:spPr/>
        <p:txBody>
          <a:bodyPr/>
          <a:lstStyle/>
          <a:p>
            <a:r>
              <a:rPr lang="en-US"/>
              <a:t>Dr. Neepa Shah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search</a:t>
            </a:r>
            <a:endParaRPr lang="en-IN" dirty="0"/>
          </a:p>
        </p:txBody>
      </p:sp>
      <p:sp>
        <p:nvSpPr>
          <p:cNvPr id="3" name="Content Placeholder 2"/>
          <p:cNvSpPr>
            <a:spLocks noGrp="1"/>
          </p:cNvSpPr>
          <p:nvPr>
            <p:ph idx="1"/>
          </p:nvPr>
        </p:nvSpPr>
        <p:spPr>
          <a:xfrm>
            <a:off x="581193" y="2180496"/>
            <a:ext cx="4037942" cy="3678303"/>
          </a:xfrm>
        </p:spPr>
        <p:txBody>
          <a:bodyPr/>
          <a:lstStyle/>
          <a:p>
            <a:r>
              <a:rPr lang="en-US"/>
              <a:t>Works for sorted arrays</a:t>
            </a:r>
          </a:p>
          <a:p>
            <a:r>
              <a:rPr lang="en-US"/>
              <a:t>A Divide and Conquer Algorithm</a:t>
            </a:r>
          </a:p>
          <a:p>
            <a:r>
              <a:rPr lang="en-US"/>
              <a:t>O(log n) time complexity</a:t>
            </a:r>
            <a:endParaRPr lang="en-IN" dirty="0"/>
          </a:p>
        </p:txBody>
      </p:sp>
      <p:sp>
        <p:nvSpPr>
          <p:cNvPr id="4" name="Footer Placeholder 3"/>
          <p:cNvSpPr>
            <a:spLocks noGrp="1"/>
          </p:cNvSpPr>
          <p:nvPr>
            <p:ph type="ftr" sz="quarter" idx="11"/>
          </p:nvPr>
        </p:nvSpPr>
        <p:spPr/>
        <p:txBody>
          <a:bodyPr/>
          <a:lstStyle/>
          <a:p>
            <a:r>
              <a:rPr lang="en-IN"/>
              <a:t>Dr. Neepa Shah</a:t>
            </a:r>
          </a:p>
        </p:txBody>
      </p:sp>
      <p:sp>
        <p:nvSpPr>
          <p:cNvPr id="5" name="Slide Number Placeholder 4"/>
          <p:cNvSpPr>
            <a:spLocks noGrp="1"/>
          </p:cNvSpPr>
          <p:nvPr>
            <p:ph type="sldNum" sz="quarter" idx="12"/>
          </p:nvPr>
        </p:nvSpPr>
        <p:spPr/>
        <p:txBody>
          <a:bodyPr/>
          <a:lstStyle/>
          <a:p>
            <a:fld id="{9F8B1569-332D-42CE-8401-CACEF6AD2DB0}" type="slidenum">
              <a:rPr lang="en-IN" smtClean="0"/>
              <a:t>14</a:t>
            </a:fld>
            <a:endParaRPr lang="en-IN"/>
          </a:p>
        </p:txBody>
      </p:sp>
      <p:sp>
        <p:nvSpPr>
          <p:cNvPr id="6" name="Content Placeholder 2">
            <a:extLst>
              <a:ext uri="{FF2B5EF4-FFF2-40B4-BE49-F238E27FC236}">
                <a16:creationId xmlns:a16="http://schemas.microsoft.com/office/drawing/2014/main" id="{0DA457EA-3E7E-FF1C-CAE9-664083DAC828}"/>
              </a:ext>
            </a:extLst>
          </p:cNvPr>
          <p:cNvSpPr txBox="1">
            <a:spLocks/>
          </p:cNvSpPr>
          <p:nvPr/>
        </p:nvSpPr>
        <p:spPr>
          <a:xfrm>
            <a:off x="6427382" y="2180495"/>
            <a:ext cx="4799942"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dirty="0"/>
              <a:t>Divides given array into unequal parts</a:t>
            </a:r>
          </a:p>
          <a:p>
            <a:pPr algn="just"/>
            <a:r>
              <a:rPr lang="en-US" dirty="0"/>
              <a:t>Binary Search uses a division operator to divide range. Fibonacci Search uses + and -. </a:t>
            </a:r>
          </a:p>
          <a:p>
            <a:pPr algn="just"/>
            <a:r>
              <a:rPr lang="en-US" dirty="0"/>
              <a:t>Fibonacci Search examines relatively closer elements in subsequent steps. So when the input array is big that cannot fit in CPU cache or even in RAM, Fibonacci Search can be useful.</a:t>
            </a:r>
            <a:endParaRPr lang="en-IN" dirty="0"/>
          </a:p>
        </p:txBody>
      </p:sp>
    </p:spTree>
    <p:extLst>
      <p:ext uri="{BB962C8B-B14F-4D97-AF65-F5344CB8AC3E}">
        <p14:creationId xmlns:p14="http://schemas.microsoft.com/office/powerpoint/2010/main" val="197513739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81025" y="681964"/>
            <a:ext cx="8229600" cy="1069848"/>
          </a:xfrm>
        </p:spPr>
        <p:txBody>
          <a:bodyPr/>
          <a:lstStyle/>
          <a:p>
            <a:r>
              <a:rPr lang="en-US" dirty="0"/>
              <a:t>Example of insertion sort</a:t>
            </a:r>
          </a:p>
        </p:txBody>
      </p:sp>
      <p:grpSp>
        <p:nvGrpSpPr>
          <p:cNvPr id="2" name="Group 3"/>
          <p:cNvGrpSpPr>
            <a:grpSpLocks/>
          </p:cNvGrpSpPr>
          <p:nvPr/>
        </p:nvGrpSpPr>
        <p:grpSpPr bwMode="auto">
          <a:xfrm>
            <a:off x="3505200" y="1915880"/>
            <a:ext cx="5030788" cy="758825"/>
            <a:chOff x="1056" y="1152"/>
            <a:chExt cx="3169" cy="478"/>
          </a:xfrm>
        </p:grpSpPr>
        <p:sp>
          <p:nvSpPr>
            <p:cNvPr id="47108" name="Oval 4"/>
            <p:cNvSpPr>
              <a:spLocks noChangeArrowheads="1"/>
            </p:cNvSpPr>
            <p:nvPr/>
          </p:nvSpPr>
          <p:spPr bwMode="auto">
            <a:xfrm>
              <a:off x="1680" y="1200"/>
              <a:ext cx="336" cy="336"/>
            </a:xfrm>
            <a:prstGeom prst="ellipse">
              <a:avLst/>
            </a:prstGeom>
            <a:solidFill>
              <a:srgbClr val="FFFF00"/>
            </a:solidFill>
            <a:ln w="9525">
              <a:noFill/>
              <a:round/>
              <a:headEnd/>
              <a:tailEnd/>
            </a:ln>
            <a:effectLst/>
          </p:spPr>
          <p:txBody>
            <a:bodyPr wrap="none" anchor="ctr"/>
            <a:lstStyle/>
            <a:p>
              <a:endParaRPr lang="en-US"/>
            </a:p>
          </p:txBody>
        </p:sp>
        <p:sp>
          <p:nvSpPr>
            <p:cNvPr id="47109" name="Text Box 5"/>
            <p:cNvSpPr txBox="1">
              <a:spLocks noChangeArrowheads="1"/>
            </p:cNvSpPr>
            <p:nvPr/>
          </p:nvSpPr>
          <p:spPr bwMode="auto">
            <a:xfrm>
              <a:off x="1152" y="1152"/>
              <a:ext cx="191" cy="233"/>
            </a:xfrm>
            <a:prstGeom prst="rect">
              <a:avLst/>
            </a:prstGeom>
            <a:noFill/>
            <a:ln w="9525">
              <a:noFill/>
              <a:miter lim="800000"/>
              <a:headEnd/>
              <a:tailEnd/>
            </a:ln>
            <a:effectLst/>
          </p:spPr>
          <p:txBody>
            <a:bodyPr wrap="none">
              <a:spAutoFit/>
            </a:bodyPr>
            <a:lstStyle/>
            <a:p>
              <a:r>
                <a:rPr lang="en-US">
                  <a:solidFill>
                    <a:srgbClr val="009999"/>
                  </a:solidFill>
                </a:rPr>
                <a:t>8</a:t>
              </a:r>
            </a:p>
          </p:txBody>
        </p:sp>
        <p:sp>
          <p:nvSpPr>
            <p:cNvPr id="47110" name="Text Box 6"/>
            <p:cNvSpPr txBox="1">
              <a:spLocks noChangeArrowheads="1"/>
            </p:cNvSpPr>
            <p:nvPr/>
          </p:nvSpPr>
          <p:spPr bwMode="auto">
            <a:xfrm>
              <a:off x="1728" y="1152"/>
              <a:ext cx="191" cy="233"/>
            </a:xfrm>
            <a:prstGeom prst="rect">
              <a:avLst/>
            </a:prstGeom>
            <a:noFill/>
            <a:ln w="9525">
              <a:noFill/>
              <a:miter lim="800000"/>
              <a:headEnd/>
              <a:tailEnd/>
            </a:ln>
            <a:effectLst/>
          </p:spPr>
          <p:txBody>
            <a:bodyPr wrap="none">
              <a:spAutoFit/>
            </a:bodyPr>
            <a:lstStyle/>
            <a:p>
              <a:r>
                <a:rPr lang="en-US">
                  <a:solidFill>
                    <a:srgbClr val="009999"/>
                  </a:solidFill>
                </a:rPr>
                <a:t>2</a:t>
              </a:r>
            </a:p>
          </p:txBody>
        </p:sp>
        <p:sp>
          <p:nvSpPr>
            <p:cNvPr id="47111" name="Text Box 7"/>
            <p:cNvSpPr txBox="1">
              <a:spLocks noChangeArrowheads="1"/>
            </p:cNvSpPr>
            <p:nvPr/>
          </p:nvSpPr>
          <p:spPr bwMode="auto">
            <a:xfrm>
              <a:off x="2304" y="1152"/>
              <a:ext cx="191" cy="233"/>
            </a:xfrm>
            <a:prstGeom prst="rect">
              <a:avLst/>
            </a:prstGeom>
            <a:noFill/>
            <a:ln w="9525">
              <a:noFill/>
              <a:miter lim="800000"/>
              <a:headEnd/>
              <a:tailEnd/>
            </a:ln>
            <a:effectLst/>
          </p:spPr>
          <p:txBody>
            <a:bodyPr wrap="none">
              <a:spAutoFit/>
            </a:bodyPr>
            <a:lstStyle/>
            <a:p>
              <a:r>
                <a:rPr lang="en-US">
                  <a:solidFill>
                    <a:srgbClr val="009999"/>
                  </a:solidFill>
                </a:rPr>
                <a:t>4</a:t>
              </a:r>
            </a:p>
          </p:txBody>
        </p:sp>
        <p:sp>
          <p:nvSpPr>
            <p:cNvPr id="47112" name="Text Box 8"/>
            <p:cNvSpPr txBox="1">
              <a:spLocks noChangeArrowheads="1"/>
            </p:cNvSpPr>
            <p:nvPr/>
          </p:nvSpPr>
          <p:spPr bwMode="auto">
            <a:xfrm>
              <a:off x="2880" y="1152"/>
              <a:ext cx="193" cy="233"/>
            </a:xfrm>
            <a:prstGeom prst="rect">
              <a:avLst/>
            </a:prstGeom>
            <a:noFill/>
            <a:ln w="9525">
              <a:noFill/>
              <a:miter lim="800000"/>
              <a:headEnd/>
              <a:tailEnd/>
            </a:ln>
            <a:effectLst/>
          </p:spPr>
          <p:txBody>
            <a:bodyPr wrap="none">
              <a:spAutoFit/>
            </a:bodyPr>
            <a:lstStyle/>
            <a:p>
              <a:r>
                <a:rPr lang="en-US">
                  <a:solidFill>
                    <a:srgbClr val="009999"/>
                  </a:solidFill>
                </a:rPr>
                <a:t>9</a:t>
              </a:r>
            </a:p>
          </p:txBody>
        </p:sp>
        <p:sp>
          <p:nvSpPr>
            <p:cNvPr id="47113" name="Text Box 9"/>
            <p:cNvSpPr txBox="1">
              <a:spLocks noChangeArrowheads="1"/>
            </p:cNvSpPr>
            <p:nvPr/>
          </p:nvSpPr>
          <p:spPr bwMode="auto">
            <a:xfrm>
              <a:off x="3456" y="1152"/>
              <a:ext cx="182" cy="233"/>
            </a:xfrm>
            <a:prstGeom prst="rect">
              <a:avLst/>
            </a:prstGeom>
            <a:noFill/>
            <a:ln w="9525">
              <a:noFill/>
              <a:miter lim="800000"/>
              <a:headEnd/>
              <a:tailEnd/>
            </a:ln>
            <a:effectLst/>
          </p:spPr>
          <p:txBody>
            <a:bodyPr wrap="none">
              <a:spAutoFit/>
            </a:bodyPr>
            <a:lstStyle/>
            <a:p>
              <a:r>
                <a:rPr lang="en-US">
                  <a:solidFill>
                    <a:srgbClr val="009999"/>
                  </a:solidFill>
                </a:rPr>
                <a:t>3</a:t>
              </a:r>
            </a:p>
          </p:txBody>
        </p:sp>
        <p:sp>
          <p:nvSpPr>
            <p:cNvPr id="47114" name="Text Box 10"/>
            <p:cNvSpPr txBox="1">
              <a:spLocks noChangeArrowheads="1"/>
            </p:cNvSpPr>
            <p:nvPr/>
          </p:nvSpPr>
          <p:spPr bwMode="auto">
            <a:xfrm>
              <a:off x="4032" y="1152"/>
              <a:ext cx="193" cy="233"/>
            </a:xfrm>
            <a:prstGeom prst="rect">
              <a:avLst/>
            </a:prstGeom>
            <a:noFill/>
            <a:ln w="9525">
              <a:noFill/>
              <a:miter lim="800000"/>
              <a:headEnd/>
              <a:tailEnd/>
            </a:ln>
            <a:effectLst/>
          </p:spPr>
          <p:txBody>
            <a:bodyPr wrap="none">
              <a:spAutoFit/>
            </a:bodyPr>
            <a:lstStyle/>
            <a:p>
              <a:r>
                <a:rPr lang="en-US">
                  <a:solidFill>
                    <a:srgbClr val="009999"/>
                  </a:solidFill>
                </a:rPr>
                <a:t>6</a:t>
              </a:r>
            </a:p>
          </p:txBody>
        </p:sp>
        <p:sp>
          <p:nvSpPr>
            <p:cNvPr id="47115" name="Arc 11"/>
            <p:cNvSpPr>
              <a:spLocks/>
            </p:cNvSpPr>
            <p:nvPr/>
          </p:nvSpPr>
          <p:spPr bwMode="auto">
            <a:xfrm rot="-10800000">
              <a:off x="1056" y="144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a:p>
          </p:txBody>
        </p:sp>
      </p:grpSp>
      <p:grpSp>
        <p:nvGrpSpPr>
          <p:cNvPr id="3" name="Group 12"/>
          <p:cNvGrpSpPr>
            <a:grpSpLocks/>
          </p:cNvGrpSpPr>
          <p:nvPr/>
        </p:nvGrpSpPr>
        <p:grpSpPr bwMode="auto">
          <a:xfrm>
            <a:off x="3657600" y="2677880"/>
            <a:ext cx="4878388" cy="758825"/>
            <a:chOff x="1152" y="1632"/>
            <a:chExt cx="3073" cy="478"/>
          </a:xfrm>
        </p:grpSpPr>
        <p:sp>
          <p:nvSpPr>
            <p:cNvPr id="47117" name="Oval 13"/>
            <p:cNvSpPr>
              <a:spLocks noChangeArrowheads="1"/>
            </p:cNvSpPr>
            <p:nvPr/>
          </p:nvSpPr>
          <p:spPr bwMode="auto">
            <a:xfrm>
              <a:off x="2256" y="1680"/>
              <a:ext cx="336" cy="336"/>
            </a:xfrm>
            <a:prstGeom prst="ellipse">
              <a:avLst/>
            </a:prstGeom>
            <a:solidFill>
              <a:srgbClr val="FFFF00"/>
            </a:solidFill>
            <a:ln w="9525">
              <a:noFill/>
              <a:round/>
              <a:headEnd/>
              <a:tailEnd/>
            </a:ln>
            <a:effectLst/>
          </p:spPr>
          <p:txBody>
            <a:bodyPr wrap="none" anchor="ctr"/>
            <a:lstStyle/>
            <a:p>
              <a:endParaRPr lang="en-US"/>
            </a:p>
          </p:txBody>
        </p:sp>
        <p:sp>
          <p:nvSpPr>
            <p:cNvPr id="47118" name="Text Box 14"/>
            <p:cNvSpPr txBox="1">
              <a:spLocks noChangeArrowheads="1"/>
            </p:cNvSpPr>
            <p:nvPr/>
          </p:nvSpPr>
          <p:spPr bwMode="auto">
            <a:xfrm>
              <a:off x="1152" y="1632"/>
              <a:ext cx="191" cy="233"/>
            </a:xfrm>
            <a:prstGeom prst="rect">
              <a:avLst/>
            </a:prstGeom>
            <a:noFill/>
            <a:ln w="9525">
              <a:noFill/>
              <a:miter lim="800000"/>
              <a:headEnd/>
              <a:tailEnd/>
            </a:ln>
            <a:effectLst/>
          </p:spPr>
          <p:txBody>
            <a:bodyPr wrap="none">
              <a:spAutoFit/>
            </a:bodyPr>
            <a:lstStyle/>
            <a:p>
              <a:r>
                <a:rPr lang="en-US">
                  <a:solidFill>
                    <a:srgbClr val="009999"/>
                  </a:solidFill>
                </a:rPr>
                <a:t>2</a:t>
              </a:r>
            </a:p>
          </p:txBody>
        </p:sp>
        <p:sp>
          <p:nvSpPr>
            <p:cNvPr id="47119" name="Text Box 15"/>
            <p:cNvSpPr txBox="1">
              <a:spLocks noChangeArrowheads="1"/>
            </p:cNvSpPr>
            <p:nvPr/>
          </p:nvSpPr>
          <p:spPr bwMode="auto">
            <a:xfrm>
              <a:off x="1728" y="1632"/>
              <a:ext cx="191" cy="233"/>
            </a:xfrm>
            <a:prstGeom prst="rect">
              <a:avLst/>
            </a:prstGeom>
            <a:noFill/>
            <a:ln w="9525">
              <a:noFill/>
              <a:miter lim="800000"/>
              <a:headEnd/>
              <a:tailEnd/>
            </a:ln>
            <a:effectLst/>
          </p:spPr>
          <p:txBody>
            <a:bodyPr wrap="none">
              <a:spAutoFit/>
            </a:bodyPr>
            <a:lstStyle/>
            <a:p>
              <a:r>
                <a:rPr lang="en-US">
                  <a:solidFill>
                    <a:srgbClr val="009999"/>
                  </a:solidFill>
                </a:rPr>
                <a:t>8</a:t>
              </a:r>
            </a:p>
          </p:txBody>
        </p:sp>
        <p:sp>
          <p:nvSpPr>
            <p:cNvPr id="47120" name="Text Box 16"/>
            <p:cNvSpPr txBox="1">
              <a:spLocks noChangeArrowheads="1"/>
            </p:cNvSpPr>
            <p:nvPr/>
          </p:nvSpPr>
          <p:spPr bwMode="auto">
            <a:xfrm>
              <a:off x="2304" y="1632"/>
              <a:ext cx="191" cy="233"/>
            </a:xfrm>
            <a:prstGeom prst="rect">
              <a:avLst/>
            </a:prstGeom>
            <a:noFill/>
            <a:ln w="9525">
              <a:noFill/>
              <a:miter lim="800000"/>
              <a:headEnd/>
              <a:tailEnd/>
            </a:ln>
            <a:effectLst/>
          </p:spPr>
          <p:txBody>
            <a:bodyPr wrap="none">
              <a:spAutoFit/>
            </a:bodyPr>
            <a:lstStyle/>
            <a:p>
              <a:r>
                <a:rPr lang="en-US">
                  <a:solidFill>
                    <a:srgbClr val="009999"/>
                  </a:solidFill>
                </a:rPr>
                <a:t>4</a:t>
              </a:r>
            </a:p>
          </p:txBody>
        </p:sp>
        <p:sp>
          <p:nvSpPr>
            <p:cNvPr id="47121" name="Text Box 17"/>
            <p:cNvSpPr txBox="1">
              <a:spLocks noChangeArrowheads="1"/>
            </p:cNvSpPr>
            <p:nvPr/>
          </p:nvSpPr>
          <p:spPr bwMode="auto">
            <a:xfrm>
              <a:off x="2880" y="1632"/>
              <a:ext cx="193" cy="233"/>
            </a:xfrm>
            <a:prstGeom prst="rect">
              <a:avLst/>
            </a:prstGeom>
            <a:noFill/>
            <a:ln w="9525">
              <a:noFill/>
              <a:miter lim="800000"/>
              <a:headEnd/>
              <a:tailEnd/>
            </a:ln>
            <a:effectLst/>
          </p:spPr>
          <p:txBody>
            <a:bodyPr wrap="none">
              <a:spAutoFit/>
            </a:bodyPr>
            <a:lstStyle/>
            <a:p>
              <a:r>
                <a:rPr lang="en-US">
                  <a:solidFill>
                    <a:srgbClr val="009999"/>
                  </a:solidFill>
                </a:rPr>
                <a:t>9</a:t>
              </a:r>
            </a:p>
          </p:txBody>
        </p:sp>
        <p:sp>
          <p:nvSpPr>
            <p:cNvPr id="47122" name="Text Box 18"/>
            <p:cNvSpPr txBox="1">
              <a:spLocks noChangeArrowheads="1"/>
            </p:cNvSpPr>
            <p:nvPr/>
          </p:nvSpPr>
          <p:spPr bwMode="auto">
            <a:xfrm>
              <a:off x="3456" y="1632"/>
              <a:ext cx="182" cy="233"/>
            </a:xfrm>
            <a:prstGeom prst="rect">
              <a:avLst/>
            </a:prstGeom>
            <a:noFill/>
            <a:ln w="9525">
              <a:noFill/>
              <a:miter lim="800000"/>
              <a:headEnd/>
              <a:tailEnd/>
            </a:ln>
            <a:effectLst/>
          </p:spPr>
          <p:txBody>
            <a:bodyPr wrap="none">
              <a:spAutoFit/>
            </a:bodyPr>
            <a:lstStyle/>
            <a:p>
              <a:r>
                <a:rPr lang="en-US">
                  <a:solidFill>
                    <a:srgbClr val="009999"/>
                  </a:solidFill>
                </a:rPr>
                <a:t>3</a:t>
              </a:r>
            </a:p>
          </p:txBody>
        </p:sp>
        <p:sp>
          <p:nvSpPr>
            <p:cNvPr id="47123" name="Text Box 19"/>
            <p:cNvSpPr txBox="1">
              <a:spLocks noChangeArrowheads="1"/>
            </p:cNvSpPr>
            <p:nvPr/>
          </p:nvSpPr>
          <p:spPr bwMode="auto">
            <a:xfrm>
              <a:off x="4032" y="1632"/>
              <a:ext cx="193" cy="233"/>
            </a:xfrm>
            <a:prstGeom prst="rect">
              <a:avLst/>
            </a:prstGeom>
            <a:noFill/>
            <a:ln w="9525">
              <a:noFill/>
              <a:miter lim="800000"/>
              <a:headEnd/>
              <a:tailEnd/>
            </a:ln>
            <a:effectLst/>
          </p:spPr>
          <p:txBody>
            <a:bodyPr wrap="none">
              <a:spAutoFit/>
            </a:bodyPr>
            <a:lstStyle/>
            <a:p>
              <a:r>
                <a:rPr lang="en-US">
                  <a:solidFill>
                    <a:srgbClr val="009999"/>
                  </a:solidFill>
                </a:rPr>
                <a:t>6</a:t>
              </a:r>
            </a:p>
          </p:txBody>
        </p:sp>
        <p:sp>
          <p:nvSpPr>
            <p:cNvPr id="47124" name="Arc 20"/>
            <p:cNvSpPr>
              <a:spLocks/>
            </p:cNvSpPr>
            <p:nvPr/>
          </p:nvSpPr>
          <p:spPr bwMode="auto">
            <a:xfrm rot="-10800000">
              <a:off x="1632" y="192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a:p>
          </p:txBody>
        </p:sp>
      </p:grpSp>
      <p:grpSp>
        <p:nvGrpSpPr>
          <p:cNvPr id="4" name="Group 21"/>
          <p:cNvGrpSpPr>
            <a:grpSpLocks/>
          </p:cNvGrpSpPr>
          <p:nvPr/>
        </p:nvGrpSpPr>
        <p:grpSpPr bwMode="auto">
          <a:xfrm>
            <a:off x="3657600" y="3439880"/>
            <a:ext cx="4878388" cy="758825"/>
            <a:chOff x="1152" y="2112"/>
            <a:chExt cx="3073" cy="478"/>
          </a:xfrm>
        </p:grpSpPr>
        <p:sp>
          <p:nvSpPr>
            <p:cNvPr id="47126" name="Oval 22"/>
            <p:cNvSpPr>
              <a:spLocks noChangeArrowheads="1"/>
            </p:cNvSpPr>
            <p:nvPr/>
          </p:nvSpPr>
          <p:spPr bwMode="auto">
            <a:xfrm>
              <a:off x="2832" y="2160"/>
              <a:ext cx="336" cy="336"/>
            </a:xfrm>
            <a:prstGeom prst="ellipse">
              <a:avLst/>
            </a:prstGeom>
            <a:solidFill>
              <a:srgbClr val="FFFF00"/>
            </a:solidFill>
            <a:ln w="9525">
              <a:noFill/>
              <a:round/>
              <a:headEnd/>
              <a:tailEnd/>
            </a:ln>
            <a:effectLst/>
          </p:spPr>
          <p:txBody>
            <a:bodyPr wrap="none" anchor="ctr"/>
            <a:lstStyle/>
            <a:p>
              <a:endParaRPr lang="en-US"/>
            </a:p>
          </p:txBody>
        </p:sp>
        <p:sp>
          <p:nvSpPr>
            <p:cNvPr id="47127" name="Text Box 23"/>
            <p:cNvSpPr txBox="1">
              <a:spLocks noChangeArrowheads="1"/>
            </p:cNvSpPr>
            <p:nvPr/>
          </p:nvSpPr>
          <p:spPr bwMode="auto">
            <a:xfrm>
              <a:off x="1152" y="2112"/>
              <a:ext cx="191" cy="233"/>
            </a:xfrm>
            <a:prstGeom prst="rect">
              <a:avLst/>
            </a:prstGeom>
            <a:noFill/>
            <a:ln w="9525">
              <a:noFill/>
              <a:miter lim="800000"/>
              <a:headEnd/>
              <a:tailEnd/>
            </a:ln>
            <a:effectLst/>
          </p:spPr>
          <p:txBody>
            <a:bodyPr wrap="none">
              <a:spAutoFit/>
            </a:bodyPr>
            <a:lstStyle/>
            <a:p>
              <a:r>
                <a:rPr lang="en-US">
                  <a:solidFill>
                    <a:srgbClr val="009999"/>
                  </a:solidFill>
                </a:rPr>
                <a:t>2</a:t>
              </a:r>
            </a:p>
          </p:txBody>
        </p:sp>
        <p:sp>
          <p:nvSpPr>
            <p:cNvPr id="47128" name="Text Box 24"/>
            <p:cNvSpPr txBox="1">
              <a:spLocks noChangeArrowheads="1"/>
            </p:cNvSpPr>
            <p:nvPr/>
          </p:nvSpPr>
          <p:spPr bwMode="auto">
            <a:xfrm>
              <a:off x="1728" y="2112"/>
              <a:ext cx="191" cy="233"/>
            </a:xfrm>
            <a:prstGeom prst="rect">
              <a:avLst/>
            </a:prstGeom>
            <a:noFill/>
            <a:ln w="9525">
              <a:noFill/>
              <a:miter lim="800000"/>
              <a:headEnd/>
              <a:tailEnd/>
            </a:ln>
            <a:effectLst/>
          </p:spPr>
          <p:txBody>
            <a:bodyPr wrap="none">
              <a:spAutoFit/>
            </a:bodyPr>
            <a:lstStyle/>
            <a:p>
              <a:r>
                <a:rPr lang="en-US">
                  <a:solidFill>
                    <a:srgbClr val="009999"/>
                  </a:solidFill>
                </a:rPr>
                <a:t>4</a:t>
              </a:r>
            </a:p>
          </p:txBody>
        </p:sp>
        <p:sp>
          <p:nvSpPr>
            <p:cNvPr id="47129" name="Text Box 25"/>
            <p:cNvSpPr txBox="1">
              <a:spLocks noChangeArrowheads="1"/>
            </p:cNvSpPr>
            <p:nvPr/>
          </p:nvSpPr>
          <p:spPr bwMode="auto">
            <a:xfrm>
              <a:off x="2304" y="2112"/>
              <a:ext cx="191" cy="233"/>
            </a:xfrm>
            <a:prstGeom prst="rect">
              <a:avLst/>
            </a:prstGeom>
            <a:noFill/>
            <a:ln w="9525">
              <a:noFill/>
              <a:miter lim="800000"/>
              <a:headEnd/>
              <a:tailEnd/>
            </a:ln>
            <a:effectLst/>
          </p:spPr>
          <p:txBody>
            <a:bodyPr wrap="none">
              <a:spAutoFit/>
            </a:bodyPr>
            <a:lstStyle/>
            <a:p>
              <a:r>
                <a:rPr lang="en-US">
                  <a:solidFill>
                    <a:srgbClr val="009999"/>
                  </a:solidFill>
                </a:rPr>
                <a:t>8</a:t>
              </a:r>
            </a:p>
          </p:txBody>
        </p:sp>
        <p:sp>
          <p:nvSpPr>
            <p:cNvPr id="47130" name="Text Box 26"/>
            <p:cNvSpPr txBox="1">
              <a:spLocks noChangeArrowheads="1"/>
            </p:cNvSpPr>
            <p:nvPr/>
          </p:nvSpPr>
          <p:spPr bwMode="auto">
            <a:xfrm>
              <a:off x="2880" y="2112"/>
              <a:ext cx="193" cy="233"/>
            </a:xfrm>
            <a:prstGeom prst="rect">
              <a:avLst/>
            </a:prstGeom>
            <a:noFill/>
            <a:ln w="9525">
              <a:noFill/>
              <a:miter lim="800000"/>
              <a:headEnd/>
              <a:tailEnd/>
            </a:ln>
            <a:effectLst/>
          </p:spPr>
          <p:txBody>
            <a:bodyPr wrap="none">
              <a:spAutoFit/>
            </a:bodyPr>
            <a:lstStyle/>
            <a:p>
              <a:r>
                <a:rPr lang="en-US">
                  <a:solidFill>
                    <a:srgbClr val="009999"/>
                  </a:solidFill>
                </a:rPr>
                <a:t>9</a:t>
              </a:r>
            </a:p>
          </p:txBody>
        </p:sp>
        <p:sp>
          <p:nvSpPr>
            <p:cNvPr id="47131" name="Text Box 27"/>
            <p:cNvSpPr txBox="1">
              <a:spLocks noChangeArrowheads="1"/>
            </p:cNvSpPr>
            <p:nvPr/>
          </p:nvSpPr>
          <p:spPr bwMode="auto">
            <a:xfrm>
              <a:off x="3456" y="2112"/>
              <a:ext cx="182" cy="233"/>
            </a:xfrm>
            <a:prstGeom prst="rect">
              <a:avLst/>
            </a:prstGeom>
            <a:noFill/>
            <a:ln w="9525">
              <a:noFill/>
              <a:miter lim="800000"/>
              <a:headEnd/>
              <a:tailEnd/>
            </a:ln>
            <a:effectLst/>
          </p:spPr>
          <p:txBody>
            <a:bodyPr wrap="none">
              <a:spAutoFit/>
            </a:bodyPr>
            <a:lstStyle/>
            <a:p>
              <a:r>
                <a:rPr lang="en-US">
                  <a:solidFill>
                    <a:srgbClr val="009999"/>
                  </a:solidFill>
                </a:rPr>
                <a:t>3</a:t>
              </a:r>
            </a:p>
          </p:txBody>
        </p:sp>
        <p:sp>
          <p:nvSpPr>
            <p:cNvPr id="47132" name="Text Box 28"/>
            <p:cNvSpPr txBox="1">
              <a:spLocks noChangeArrowheads="1"/>
            </p:cNvSpPr>
            <p:nvPr/>
          </p:nvSpPr>
          <p:spPr bwMode="auto">
            <a:xfrm>
              <a:off x="4032" y="2112"/>
              <a:ext cx="193" cy="233"/>
            </a:xfrm>
            <a:prstGeom prst="rect">
              <a:avLst/>
            </a:prstGeom>
            <a:noFill/>
            <a:ln w="9525">
              <a:noFill/>
              <a:miter lim="800000"/>
              <a:headEnd/>
              <a:tailEnd/>
            </a:ln>
            <a:effectLst/>
          </p:spPr>
          <p:txBody>
            <a:bodyPr wrap="none">
              <a:spAutoFit/>
            </a:bodyPr>
            <a:lstStyle/>
            <a:p>
              <a:r>
                <a:rPr lang="en-US">
                  <a:solidFill>
                    <a:srgbClr val="009999"/>
                  </a:solidFill>
                </a:rPr>
                <a:t>6</a:t>
              </a:r>
            </a:p>
          </p:txBody>
        </p:sp>
        <p:sp>
          <p:nvSpPr>
            <p:cNvPr id="47133" name="Arc 29"/>
            <p:cNvSpPr>
              <a:spLocks/>
            </p:cNvSpPr>
            <p:nvPr/>
          </p:nvSpPr>
          <p:spPr bwMode="auto">
            <a:xfrm rot="-10800000">
              <a:off x="2640" y="2404"/>
              <a:ext cx="318"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a:p>
          </p:txBody>
        </p:sp>
      </p:grpSp>
      <p:sp>
        <p:nvSpPr>
          <p:cNvPr id="47134" name="Oval 30"/>
          <p:cNvSpPr>
            <a:spLocks noChangeArrowheads="1"/>
          </p:cNvSpPr>
          <p:nvPr/>
        </p:nvSpPr>
        <p:spPr bwMode="auto">
          <a:xfrm>
            <a:off x="7239000" y="4278079"/>
            <a:ext cx="533400" cy="533400"/>
          </a:xfrm>
          <a:prstGeom prst="ellipse">
            <a:avLst/>
          </a:prstGeom>
          <a:solidFill>
            <a:srgbClr val="FFFF00"/>
          </a:solidFill>
          <a:ln w="9525">
            <a:noFill/>
            <a:round/>
            <a:headEnd/>
            <a:tailEnd/>
          </a:ln>
          <a:effectLst/>
        </p:spPr>
        <p:txBody>
          <a:bodyPr wrap="none" anchor="ctr"/>
          <a:lstStyle/>
          <a:p>
            <a:endParaRPr lang="en-US"/>
          </a:p>
        </p:txBody>
      </p:sp>
      <p:sp>
        <p:nvSpPr>
          <p:cNvPr id="47135" name="Text Box 31"/>
          <p:cNvSpPr txBox="1">
            <a:spLocks noChangeArrowheads="1"/>
          </p:cNvSpPr>
          <p:nvPr/>
        </p:nvSpPr>
        <p:spPr bwMode="auto">
          <a:xfrm>
            <a:off x="3657600" y="4201879"/>
            <a:ext cx="303288" cy="369332"/>
          </a:xfrm>
          <a:prstGeom prst="rect">
            <a:avLst/>
          </a:prstGeom>
          <a:noFill/>
          <a:ln w="9525">
            <a:noFill/>
            <a:miter lim="800000"/>
            <a:headEnd/>
            <a:tailEnd/>
          </a:ln>
          <a:effectLst/>
        </p:spPr>
        <p:txBody>
          <a:bodyPr wrap="none">
            <a:spAutoFit/>
          </a:bodyPr>
          <a:lstStyle/>
          <a:p>
            <a:r>
              <a:rPr lang="en-US">
                <a:solidFill>
                  <a:srgbClr val="009999"/>
                </a:solidFill>
              </a:rPr>
              <a:t>2</a:t>
            </a:r>
          </a:p>
        </p:txBody>
      </p:sp>
      <p:sp>
        <p:nvSpPr>
          <p:cNvPr id="47136" name="Text Box 32"/>
          <p:cNvSpPr txBox="1">
            <a:spLocks noChangeArrowheads="1"/>
          </p:cNvSpPr>
          <p:nvPr/>
        </p:nvSpPr>
        <p:spPr bwMode="auto">
          <a:xfrm>
            <a:off x="4572000" y="4201879"/>
            <a:ext cx="303288" cy="369332"/>
          </a:xfrm>
          <a:prstGeom prst="rect">
            <a:avLst/>
          </a:prstGeom>
          <a:noFill/>
          <a:ln w="9525">
            <a:noFill/>
            <a:miter lim="800000"/>
            <a:headEnd/>
            <a:tailEnd/>
          </a:ln>
          <a:effectLst/>
        </p:spPr>
        <p:txBody>
          <a:bodyPr wrap="none">
            <a:spAutoFit/>
          </a:bodyPr>
          <a:lstStyle/>
          <a:p>
            <a:r>
              <a:rPr lang="en-US">
                <a:solidFill>
                  <a:srgbClr val="009999"/>
                </a:solidFill>
              </a:rPr>
              <a:t>4</a:t>
            </a:r>
          </a:p>
        </p:txBody>
      </p:sp>
      <p:sp>
        <p:nvSpPr>
          <p:cNvPr id="47137" name="Text Box 33"/>
          <p:cNvSpPr txBox="1">
            <a:spLocks noChangeArrowheads="1"/>
          </p:cNvSpPr>
          <p:nvPr/>
        </p:nvSpPr>
        <p:spPr bwMode="auto">
          <a:xfrm>
            <a:off x="5486400" y="4201879"/>
            <a:ext cx="303288" cy="369332"/>
          </a:xfrm>
          <a:prstGeom prst="rect">
            <a:avLst/>
          </a:prstGeom>
          <a:noFill/>
          <a:ln w="9525">
            <a:noFill/>
            <a:miter lim="800000"/>
            <a:headEnd/>
            <a:tailEnd/>
          </a:ln>
          <a:effectLst/>
        </p:spPr>
        <p:txBody>
          <a:bodyPr wrap="none">
            <a:spAutoFit/>
          </a:bodyPr>
          <a:lstStyle/>
          <a:p>
            <a:r>
              <a:rPr lang="en-US">
                <a:solidFill>
                  <a:srgbClr val="009999"/>
                </a:solidFill>
              </a:rPr>
              <a:t>8</a:t>
            </a:r>
          </a:p>
        </p:txBody>
      </p:sp>
      <p:sp>
        <p:nvSpPr>
          <p:cNvPr id="47138" name="Text Box 34"/>
          <p:cNvSpPr txBox="1">
            <a:spLocks noChangeArrowheads="1"/>
          </p:cNvSpPr>
          <p:nvPr/>
        </p:nvSpPr>
        <p:spPr bwMode="auto">
          <a:xfrm>
            <a:off x="6400800" y="4201879"/>
            <a:ext cx="306494" cy="369332"/>
          </a:xfrm>
          <a:prstGeom prst="rect">
            <a:avLst/>
          </a:prstGeom>
          <a:noFill/>
          <a:ln w="9525">
            <a:noFill/>
            <a:miter lim="800000"/>
            <a:headEnd/>
            <a:tailEnd/>
          </a:ln>
          <a:effectLst/>
        </p:spPr>
        <p:txBody>
          <a:bodyPr wrap="none">
            <a:spAutoFit/>
          </a:bodyPr>
          <a:lstStyle/>
          <a:p>
            <a:r>
              <a:rPr lang="en-US">
                <a:solidFill>
                  <a:srgbClr val="009999"/>
                </a:solidFill>
              </a:rPr>
              <a:t>9</a:t>
            </a:r>
          </a:p>
        </p:txBody>
      </p:sp>
      <p:sp>
        <p:nvSpPr>
          <p:cNvPr id="47139" name="Text Box 35"/>
          <p:cNvSpPr txBox="1">
            <a:spLocks noChangeArrowheads="1"/>
          </p:cNvSpPr>
          <p:nvPr/>
        </p:nvSpPr>
        <p:spPr bwMode="auto">
          <a:xfrm>
            <a:off x="7315200" y="4201879"/>
            <a:ext cx="288862" cy="369332"/>
          </a:xfrm>
          <a:prstGeom prst="rect">
            <a:avLst/>
          </a:prstGeom>
          <a:noFill/>
          <a:ln w="9525">
            <a:noFill/>
            <a:miter lim="800000"/>
            <a:headEnd/>
            <a:tailEnd/>
          </a:ln>
          <a:effectLst/>
        </p:spPr>
        <p:txBody>
          <a:bodyPr wrap="none">
            <a:spAutoFit/>
          </a:bodyPr>
          <a:lstStyle/>
          <a:p>
            <a:r>
              <a:rPr lang="en-US">
                <a:solidFill>
                  <a:srgbClr val="009999"/>
                </a:solidFill>
              </a:rPr>
              <a:t>3</a:t>
            </a:r>
          </a:p>
        </p:txBody>
      </p:sp>
      <p:sp>
        <p:nvSpPr>
          <p:cNvPr id="47140" name="Text Box 36"/>
          <p:cNvSpPr txBox="1">
            <a:spLocks noChangeArrowheads="1"/>
          </p:cNvSpPr>
          <p:nvPr/>
        </p:nvSpPr>
        <p:spPr bwMode="auto">
          <a:xfrm>
            <a:off x="8229600" y="4201879"/>
            <a:ext cx="306494" cy="369332"/>
          </a:xfrm>
          <a:prstGeom prst="rect">
            <a:avLst/>
          </a:prstGeom>
          <a:noFill/>
          <a:ln w="9525">
            <a:noFill/>
            <a:miter lim="800000"/>
            <a:headEnd/>
            <a:tailEnd/>
          </a:ln>
          <a:effectLst/>
        </p:spPr>
        <p:txBody>
          <a:bodyPr wrap="none">
            <a:spAutoFit/>
          </a:bodyPr>
          <a:lstStyle/>
          <a:p>
            <a:r>
              <a:rPr lang="en-US">
                <a:solidFill>
                  <a:srgbClr val="009999"/>
                </a:solidFill>
              </a:rPr>
              <a:t>6</a:t>
            </a:r>
          </a:p>
        </p:txBody>
      </p:sp>
      <p:sp>
        <p:nvSpPr>
          <p:cNvPr id="47141" name="Arc 37"/>
          <p:cNvSpPr>
            <a:spLocks/>
          </p:cNvSpPr>
          <p:nvPr/>
        </p:nvSpPr>
        <p:spPr bwMode="auto">
          <a:xfrm rot="-10800000">
            <a:off x="4343401" y="4665430"/>
            <a:ext cx="3095625" cy="295275"/>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a:p>
        </p:txBody>
      </p:sp>
      <p:sp>
        <p:nvSpPr>
          <p:cNvPr id="47142" name="Oval 38"/>
          <p:cNvSpPr>
            <a:spLocks noChangeArrowheads="1"/>
          </p:cNvSpPr>
          <p:nvPr/>
        </p:nvSpPr>
        <p:spPr bwMode="auto">
          <a:xfrm>
            <a:off x="8153400" y="5040079"/>
            <a:ext cx="533400" cy="533400"/>
          </a:xfrm>
          <a:prstGeom prst="ellipse">
            <a:avLst/>
          </a:prstGeom>
          <a:solidFill>
            <a:srgbClr val="FFFF00"/>
          </a:solidFill>
          <a:ln w="9525">
            <a:noFill/>
            <a:round/>
            <a:headEnd/>
            <a:tailEnd/>
          </a:ln>
          <a:effectLst/>
        </p:spPr>
        <p:txBody>
          <a:bodyPr wrap="none" anchor="ctr"/>
          <a:lstStyle/>
          <a:p>
            <a:endParaRPr lang="en-US"/>
          </a:p>
        </p:txBody>
      </p:sp>
      <p:sp>
        <p:nvSpPr>
          <p:cNvPr id="47143" name="Text Box 39"/>
          <p:cNvSpPr txBox="1">
            <a:spLocks noChangeArrowheads="1"/>
          </p:cNvSpPr>
          <p:nvPr/>
        </p:nvSpPr>
        <p:spPr bwMode="auto">
          <a:xfrm>
            <a:off x="3657600" y="4963879"/>
            <a:ext cx="303288" cy="369332"/>
          </a:xfrm>
          <a:prstGeom prst="rect">
            <a:avLst/>
          </a:prstGeom>
          <a:noFill/>
          <a:ln w="9525">
            <a:noFill/>
            <a:miter lim="800000"/>
            <a:headEnd/>
            <a:tailEnd/>
          </a:ln>
          <a:effectLst/>
        </p:spPr>
        <p:txBody>
          <a:bodyPr wrap="none">
            <a:spAutoFit/>
          </a:bodyPr>
          <a:lstStyle/>
          <a:p>
            <a:r>
              <a:rPr lang="en-US">
                <a:solidFill>
                  <a:srgbClr val="009999"/>
                </a:solidFill>
              </a:rPr>
              <a:t>2</a:t>
            </a:r>
          </a:p>
        </p:txBody>
      </p:sp>
      <p:sp>
        <p:nvSpPr>
          <p:cNvPr id="47144" name="Text Box 40"/>
          <p:cNvSpPr txBox="1">
            <a:spLocks noChangeArrowheads="1"/>
          </p:cNvSpPr>
          <p:nvPr/>
        </p:nvSpPr>
        <p:spPr bwMode="auto">
          <a:xfrm>
            <a:off x="4572000" y="4963879"/>
            <a:ext cx="288862" cy="369332"/>
          </a:xfrm>
          <a:prstGeom prst="rect">
            <a:avLst/>
          </a:prstGeom>
          <a:noFill/>
          <a:ln w="9525">
            <a:noFill/>
            <a:miter lim="800000"/>
            <a:headEnd/>
            <a:tailEnd/>
          </a:ln>
          <a:effectLst/>
        </p:spPr>
        <p:txBody>
          <a:bodyPr wrap="none">
            <a:spAutoFit/>
          </a:bodyPr>
          <a:lstStyle/>
          <a:p>
            <a:r>
              <a:rPr lang="en-US">
                <a:solidFill>
                  <a:srgbClr val="009999"/>
                </a:solidFill>
              </a:rPr>
              <a:t>3</a:t>
            </a:r>
          </a:p>
        </p:txBody>
      </p:sp>
      <p:sp>
        <p:nvSpPr>
          <p:cNvPr id="47145" name="Text Box 41"/>
          <p:cNvSpPr txBox="1">
            <a:spLocks noChangeArrowheads="1"/>
          </p:cNvSpPr>
          <p:nvPr/>
        </p:nvSpPr>
        <p:spPr bwMode="auto">
          <a:xfrm>
            <a:off x="5486400" y="4963879"/>
            <a:ext cx="303288" cy="369332"/>
          </a:xfrm>
          <a:prstGeom prst="rect">
            <a:avLst/>
          </a:prstGeom>
          <a:noFill/>
          <a:ln w="9525">
            <a:noFill/>
            <a:miter lim="800000"/>
            <a:headEnd/>
            <a:tailEnd/>
          </a:ln>
          <a:effectLst/>
        </p:spPr>
        <p:txBody>
          <a:bodyPr wrap="none">
            <a:spAutoFit/>
          </a:bodyPr>
          <a:lstStyle/>
          <a:p>
            <a:r>
              <a:rPr lang="en-US">
                <a:solidFill>
                  <a:srgbClr val="009999"/>
                </a:solidFill>
              </a:rPr>
              <a:t>4</a:t>
            </a:r>
          </a:p>
        </p:txBody>
      </p:sp>
      <p:sp>
        <p:nvSpPr>
          <p:cNvPr id="47146" name="Text Box 42"/>
          <p:cNvSpPr txBox="1">
            <a:spLocks noChangeArrowheads="1"/>
          </p:cNvSpPr>
          <p:nvPr/>
        </p:nvSpPr>
        <p:spPr bwMode="auto">
          <a:xfrm>
            <a:off x="6400800" y="4963879"/>
            <a:ext cx="303288" cy="369332"/>
          </a:xfrm>
          <a:prstGeom prst="rect">
            <a:avLst/>
          </a:prstGeom>
          <a:noFill/>
          <a:ln w="9525">
            <a:noFill/>
            <a:miter lim="800000"/>
            <a:headEnd/>
            <a:tailEnd/>
          </a:ln>
          <a:effectLst/>
        </p:spPr>
        <p:txBody>
          <a:bodyPr wrap="none">
            <a:spAutoFit/>
          </a:bodyPr>
          <a:lstStyle/>
          <a:p>
            <a:r>
              <a:rPr lang="en-US">
                <a:solidFill>
                  <a:srgbClr val="009999"/>
                </a:solidFill>
              </a:rPr>
              <a:t>8</a:t>
            </a:r>
          </a:p>
        </p:txBody>
      </p:sp>
      <p:sp>
        <p:nvSpPr>
          <p:cNvPr id="47147" name="Text Box 43"/>
          <p:cNvSpPr txBox="1">
            <a:spLocks noChangeArrowheads="1"/>
          </p:cNvSpPr>
          <p:nvPr/>
        </p:nvSpPr>
        <p:spPr bwMode="auto">
          <a:xfrm>
            <a:off x="7315200" y="4963879"/>
            <a:ext cx="306494" cy="369332"/>
          </a:xfrm>
          <a:prstGeom prst="rect">
            <a:avLst/>
          </a:prstGeom>
          <a:noFill/>
          <a:ln w="9525">
            <a:noFill/>
            <a:miter lim="800000"/>
            <a:headEnd/>
            <a:tailEnd/>
          </a:ln>
          <a:effectLst/>
        </p:spPr>
        <p:txBody>
          <a:bodyPr wrap="none">
            <a:spAutoFit/>
          </a:bodyPr>
          <a:lstStyle/>
          <a:p>
            <a:r>
              <a:rPr lang="en-US">
                <a:solidFill>
                  <a:srgbClr val="009999"/>
                </a:solidFill>
              </a:rPr>
              <a:t>9</a:t>
            </a:r>
          </a:p>
        </p:txBody>
      </p:sp>
      <p:sp>
        <p:nvSpPr>
          <p:cNvPr id="47148" name="Text Box 44"/>
          <p:cNvSpPr txBox="1">
            <a:spLocks noChangeArrowheads="1"/>
          </p:cNvSpPr>
          <p:nvPr/>
        </p:nvSpPr>
        <p:spPr bwMode="auto">
          <a:xfrm>
            <a:off x="8229600" y="4963879"/>
            <a:ext cx="306494" cy="369332"/>
          </a:xfrm>
          <a:prstGeom prst="rect">
            <a:avLst/>
          </a:prstGeom>
          <a:noFill/>
          <a:ln w="9525">
            <a:noFill/>
            <a:miter lim="800000"/>
            <a:headEnd/>
            <a:tailEnd/>
          </a:ln>
          <a:effectLst/>
        </p:spPr>
        <p:txBody>
          <a:bodyPr wrap="none">
            <a:spAutoFit/>
          </a:bodyPr>
          <a:lstStyle/>
          <a:p>
            <a:r>
              <a:rPr lang="en-US">
                <a:solidFill>
                  <a:srgbClr val="009999"/>
                </a:solidFill>
              </a:rPr>
              <a:t>6</a:t>
            </a:r>
          </a:p>
        </p:txBody>
      </p:sp>
      <p:sp>
        <p:nvSpPr>
          <p:cNvPr id="47149" name="Arc 45"/>
          <p:cNvSpPr>
            <a:spLocks/>
          </p:cNvSpPr>
          <p:nvPr/>
        </p:nvSpPr>
        <p:spPr bwMode="auto">
          <a:xfrm rot="-10800000">
            <a:off x="6096001" y="5427430"/>
            <a:ext cx="2257425" cy="295275"/>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a:p>
        </p:txBody>
      </p:sp>
      <p:sp>
        <p:nvSpPr>
          <p:cNvPr id="46" name="Slide Number Placeholder 45"/>
          <p:cNvSpPr>
            <a:spLocks noGrp="1"/>
          </p:cNvSpPr>
          <p:nvPr>
            <p:ph type="sldNum" sz="quarter" idx="12"/>
          </p:nvPr>
        </p:nvSpPr>
        <p:spPr/>
        <p:txBody>
          <a:bodyPr/>
          <a:lstStyle/>
          <a:p>
            <a:fld id="{B6F15528-21DE-4FAA-801E-634DDDAF4B2B}" type="slidenum">
              <a:rPr lang="en-US" smtClean="0"/>
              <a:pPr/>
              <a:t>140</a:t>
            </a:fld>
            <a:endParaRPr lang="en-US"/>
          </a:p>
        </p:txBody>
      </p:sp>
      <p:sp>
        <p:nvSpPr>
          <p:cNvPr id="47" name="Footer Placeholder 46"/>
          <p:cNvSpPr>
            <a:spLocks noGrp="1"/>
          </p:cNvSpPr>
          <p:nvPr>
            <p:ph type="ftr" sz="quarter" idx="11"/>
          </p:nvPr>
        </p:nvSpPr>
        <p:spPr/>
        <p:txBody>
          <a:bodyPr/>
          <a:lstStyle/>
          <a:p>
            <a:r>
              <a:rPr lang="en-US"/>
              <a:t>Dr. Neepa Shah</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08806" y="672128"/>
            <a:ext cx="8229600" cy="1069848"/>
          </a:xfrm>
        </p:spPr>
        <p:txBody>
          <a:bodyPr/>
          <a:lstStyle/>
          <a:p>
            <a:r>
              <a:rPr lang="en-US" dirty="0"/>
              <a:t>Example of insertion sort</a:t>
            </a:r>
          </a:p>
        </p:txBody>
      </p:sp>
      <p:grpSp>
        <p:nvGrpSpPr>
          <p:cNvPr id="2" name="Group 3"/>
          <p:cNvGrpSpPr>
            <a:grpSpLocks/>
          </p:cNvGrpSpPr>
          <p:nvPr/>
        </p:nvGrpSpPr>
        <p:grpSpPr bwMode="auto">
          <a:xfrm>
            <a:off x="3505200" y="1859903"/>
            <a:ext cx="5030788" cy="758825"/>
            <a:chOff x="1056" y="1152"/>
            <a:chExt cx="3169" cy="478"/>
          </a:xfrm>
        </p:grpSpPr>
        <p:sp>
          <p:nvSpPr>
            <p:cNvPr id="46084" name="Oval 4"/>
            <p:cNvSpPr>
              <a:spLocks noChangeArrowheads="1"/>
            </p:cNvSpPr>
            <p:nvPr/>
          </p:nvSpPr>
          <p:spPr bwMode="auto">
            <a:xfrm>
              <a:off x="1680" y="1200"/>
              <a:ext cx="336" cy="336"/>
            </a:xfrm>
            <a:prstGeom prst="ellipse">
              <a:avLst/>
            </a:prstGeom>
            <a:solidFill>
              <a:srgbClr val="FFFF00"/>
            </a:solidFill>
            <a:ln w="9525">
              <a:noFill/>
              <a:round/>
              <a:headEnd/>
              <a:tailEnd/>
            </a:ln>
            <a:effectLst/>
          </p:spPr>
          <p:txBody>
            <a:bodyPr wrap="none" anchor="ctr"/>
            <a:lstStyle/>
            <a:p>
              <a:endParaRPr lang="en-US"/>
            </a:p>
          </p:txBody>
        </p:sp>
        <p:sp>
          <p:nvSpPr>
            <p:cNvPr id="46085" name="Text Box 5"/>
            <p:cNvSpPr txBox="1">
              <a:spLocks noChangeArrowheads="1"/>
            </p:cNvSpPr>
            <p:nvPr/>
          </p:nvSpPr>
          <p:spPr bwMode="auto">
            <a:xfrm>
              <a:off x="1152" y="1152"/>
              <a:ext cx="191" cy="233"/>
            </a:xfrm>
            <a:prstGeom prst="rect">
              <a:avLst/>
            </a:prstGeom>
            <a:noFill/>
            <a:ln w="9525">
              <a:noFill/>
              <a:miter lim="800000"/>
              <a:headEnd/>
              <a:tailEnd/>
            </a:ln>
            <a:effectLst/>
          </p:spPr>
          <p:txBody>
            <a:bodyPr wrap="none">
              <a:spAutoFit/>
            </a:bodyPr>
            <a:lstStyle/>
            <a:p>
              <a:r>
                <a:rPr lang="en-US">
                  <a:solidFill>
                    <a:srgbClr val="009999"/>
                  </a:solidFill>
                </a:rPr>
                <a:t>8</a:t>
              </a:r>
            </a:p>
          </p:txBody>
        </p:sp>
        <p:sp>
          <p:nvSpPr>
            <p:cNvPr id="46086" name="Text Box 6"/>
            <p:cNvSpPr txBox="1">
              <a:spLocks noChangeArrowheads="1"/>
            </p:cNvSpPr>
            <p:nvPr/>
          </p:nvSpPr>
          <p:spPr bwMode="auto">
            <a:xfrm>
              <a:off x="1728" y="1152"/>
              <a:ext cx="191" cy="233"/>
            </a:xfrm>
            <a:prstGeom prst="rect">
              <a:avLst/>
            </a:prstGeom>
            <a:noFill/>
            <a:ln w="9525">
              <a:noFill/>
              <a:miter lim="800000"/>
              <a:headEnd/>
              <a:tailEnd/>
            </a:ln>
            <a:effectLst/>
          </p:spPr>
          <p:txBody>
            <a:bodyPr wrap="none">
              <a:spAutoFit/>
            </a:bodyPr>
            <a:lstStyle/>
            <a:p>
              <a:r>
                <a:rPr lang="en-US">
                  <a:solidFill>
                    <a:srgbClr val="009999"/>
                  </a:solidFill>
                </a:rPr>
                <a:t>2</a:t>
              </a:r>
            </a:p>
          </p:txBody>
        </p:sp>
        <p:sp>
          <p:nvSpPr>
            <p:cNvPr id="46087" name="Text Box 7"/>
            <p:cNvSpPr txBox="1">
              <a:spLocks noChangeArrowheads="1"/>
            </p:cNvSpPr>
            <p:nvPr/>
          </p:nvSpPr>
          <p:spPr bwMode="auto">
            <a:xfrm>
              <a:off x="2304" y="1152"/>
              <a:ext cx="191" cy="233"/>
            </a:xfrm>
            <a:prstGeom prst="rect">
              <a:avLst/>
            </a:prstGeom>
            <a:noFill/>
            <a:ln w="9525">
              <a:noFill/>
              <a:miter lim="800000"/>
              <a:headEnd/>
              <a:tailEnd/>
            </a:ln>
            <a:effectLst/>
          </p:spPr>
          <p:txBody>
            <a:bodyPr wrap="none">
              <a:spAutoFit/>
            </a:bodyPr>
            <a:lstStyle/>
            <a:p>
              <a:r>
                <a:rPr lang="en-US">
                  <a:solidFill>
                    <a:srgbClr val="009999"/>
                  </a:solidFill>
                </a:rPr>
                <a:t>4</a:t>
              </a:r>
            </a:p>
          </p:txBody>
        </p:sp>
        <p:sp>
          <p:nvSpPr>
            <p:cNvPr id="46088" name="Text Box 8"/>
            <p:cNvSpPr txBox="1">
              <a:spLocks noChangeArrowheads="1"/>
            </p:cNvSpPr>
            <p:nvPr/>
          </p:nvSpPr>
          <p:spPr bwMode="auto">
            <a:xfrm>
              <a:off x="2880" y="1152"/>
              <a:ext cx="193" cy="233"/>
            </a:xfrm>
            <a:prstGeom prst="rect">
              <a:avLst/>
            </a:prstGeom>
            <a:noFill/>
            <a:ln w="9525">
              <a:noFill/>
              <a:miter lim="800000"/>
              <a:headEnd/>
              <a:tailEnd/>
            </a:ln>
            <a:effectLst/>
          </p:spPr>
          <p:txBody>
            <a:bodyPr wrap="none">
              <a:spAutoFit/>
            </a:bodyPr>
            <a:lstStyle/>
            <a:p>
              <a:r>
                <a:rPr lang="en-US">
                  <a:solidFill>
                    <a:srgbClr val="009999"/>
                  </a:solidFill>
                </a:rPr>
                <a:t>9</a:t>
              </a:r>
            </a:p>
          </p:txBody>
        </p:sp>
        <p:sp>
          <p:nvSpPr>
            <p:cNvPr id="46089" name="Text Box 9"/>
            <p:cNvSpPr txBox="1">
              <a:spLocks noChangeArrowheads="1"/>
            </p:cNvSpPr>
            <p:nvPr/>
          </p:nvSpPr>
          <p:spPr bwMode="auto">
            <a:xfrm>
              <a:off x="3456" y="1152"/>
              <a:ext cx="182" cy="233"/>
            </a:xfrm>
            <a:prstGeom prst="rect">
              <a:avLst/>
            </a:prstGeom>
            <a:noFill/>
            <a:ln w="9525">
              <a:noFill/>
              <a:miter lim="800000"/>
              <a:headEnd/>
              <a:tailEnd/>
            </a:ln>
            <a:effectLst/>
          </p:spPr>
          <p:txBody>
            <a:bodyPr wrap="none">
              <a:spAutoFit/>
            </a:bodyPr>
            <a:lstStyle/>
            <a:p>
              <a:r>
                <a:rPr lang="en-US">
                  <a:solidFill>
                    <a:srgbClr val="009999"/>
                  </a:solidFill>
                </a:rPr>
                <a:t>3</a:t>
              </a:r>
            </a:p>
          </p:txBody>
        </p:sp>
        <p:sp>
          <p:nvSpPr>
            <p:cNvPr id="46090" name="Text Box 10"/>
            <p:cNvSpPr txBox="1">
              <a:spLocks noChangeArrowheads="1"/>
            </p:cNvSpPr>
            <p:nvPr/>
          </p:nvSpPr>
          <p:spPr bwMode="auto">
            <a:xfrm>
              <a:off x="4032" y="1152"/>
              <a:ext cx="193" cy="233"/>
            </a:xfrm>
            <a:prstGeom prst="rect">
              <a:avLst/>
            </a:prstGeom>
            <a:noFill/>
            <a:ln w="9525">
              <a:noFill/>
              <a:miter lim="800000"/>
              <a:headEnd/>
              <a:tailEnd/>
            </a:ln>
            <a:effectLst/>
          </p:spPr>
          <p:txBody>
            <a:bodyPr wrap="none">
              <a:spAutoFit/>
            </a:bodyPr>
            <a:lstStyle/>
            <a:p>
              <a:r>
                <a:rPr lang="en-US">
                  <a:solidFill>
                    <a:srgbClr val="009999"/>
                  </a:solidFill>
                </a:rPr>
                <a:t>6</a:t>
              </a:r>
            </a:p>
          </p:txBody>
        </p:sp>
        <p:sp>
          <p:nvSpPr>
            <p:cNvPr id="46091" name="Arc 11"/>
            <p:cNvSpPr>
              <a:spLocks/>
            </p:cNvSpPr>
            <p:nvPr/>
          </p:nvSpPr>
          <p:spPr bwMode="auto">
            <a:xfrm rot="-10800000">
              <a:off x="1056" y="144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a:p>
          </p:txBody>
        </p:sp>
      </p:grpSp>
      <p:grpSp>
        <p:nvGrpSpPr>
          <p:cNvPr id="3" name="Group 12"/>
          <p:cNvGrpSpPr>
            <a:grpSpLocks/>
          </p:cNvGrpSpPr>
          <p:nvPr/>
        </p:nvGrpSpPr>
        <p:grpSpPr bwMode="auto">
          <a:xfrm>
            <a:off x="3657600" y="2621903"/>
            <a:ext cx="4878388" cy="758825"/>
            <a:chOff x="1152" y="1632"/>
            <a:chExt cx="3073" cy="478"/>
          </a:xfrm>
        </p:grpSpPr>
        <p:sp>
          <p:nvSpPr>
            <p:cNvPr id="46093" name="Oval 13"/>
            <p:cNvSpPr>
              <a:spLocks noChangeArrowheads="1"/>
            </p:cNvSpPr>
            <p:nvPr/>
          </p:nvSpPr>
          <p:spPr bwMode="auto">
            <a:xfrm>
              <a:off x="2256" y="1680"/>
              <a:ext cx="336" cy="336"/>
            </a:xfrm>
            <a:prstGeom prst="ellipse">
              <a:avLst/>
            </a:prstGeom>
            <a:solidFill>
              <a:srgbClr val="FFFF00"/>
            </a:solidFill>
            <a:ln w="9525">
              <a:noFill/>
              <a:round/>
              <a:headEnd/>
              <a:tailEnd/>
            </a:ln>
            <a:effectLst/>
          </p:spPr>
          <p:txBody>
            <a:bodyPr wrap="none" anchor="ctr"/>
            <a:lstStyle/>
            <a:p>
              <a:endParaRPr lang="en-US"/>
            </a:p>
          </p:txBody>
        </p:sp>
        <p:sp>
          <p:nvSpPr>
            <p:cNvPr id="46094" name="Text Box 14"/>
            <p:cNvSpPr txBox="1">
              <a:spLocks noChangeArrowheads="1"/>
            </p:cNvSpPr>
            <p:nvPr/>
          </p:nvSpPr>
          <p:spPr bwMode="auto">
            <a:xfrm>
              <a:off x="1152" y="1632"/>
              <a:ext cx="191" cy="233"/>
            </a:xfrm>
            <a:prstGeom prst="rect">
              <a:avLst/>
            </a:prstGeom>
            <a:noFill/>
            <a:ln w="9525">
              <a:noFill/>
              <a:miter lim="800000"/>
              <a:headEnd/>
              <a:tailEnd/>
            </a:ln>
            <a:effectLst/>
          </p:spPr>
          <p:txBody>
            <a:bodyPr wrap="none">
              <a:spAutoFit/>
            </a:bodyPr>
            <a:lstStyle/>
            <a:p>
              <a:r>
                <a:rPr lang="en-US">
                  <a:solidFill>
                    <a:srgbClr val="009999"/>
                  </a:solidFill>
                </a:rPr>
                <a:t>2</a:t>
              </a:r>
            </a:p>
          </p:txBody>
        </p:sp>
        <p:sp>
          <p:nvSpPr>
            <p:cNvPr id="46095" name="Text Box 15"/>
            <p:cNvSpPr txBox="1">
              <a:spLocks noChangeArrowheads="1"/>
            </p:cNvSpPr>
            <p:nvPr/>
          </p:nvSpPr>
          <p:spPr bwMode="auto">
            <a:xfrm>
              <a:off x="1728" y="1632"/>
              <a:ext cx="191" cy="233"/>
            </a:xfrm>
            <a:prstGeom prst="rect">
              <a:avLst/>
            </a:prstGeom>
            <a:noFill/>
            <a:ln w="9525">
              <a:noFill/>
              <a:miter lim="800000"/>
              <a:headEnd/>
              <a:tailEnd/>
            </a:ln>
            <a:effectLst/>
          </p:spPr>
          <p:txBody>
            <a:bodyPr wrap="none">
              <a:spAutoFit/>
            </a:bodyPr>
            <a:lstStyle/>
            <a:p>
              <a:r>
                <a:rPr lang="en-US">
                  <a:solidFill>
                    <a:srgbClr val="009999"/>
                  </a:solidFill>
                </a:rPr>
                <a:t>8</a:t>
              </a:r>
            </a:p>
          </p:txBody>
        </p:sp>
        <p:sp>
          <p:nvSpPr>
            <p:cNvPr id="46096" name="Text Box 16"/>
            <p:cNvSpPr txBox="1">
              <a:spLocks noChangeArrowheads="1"/>
            </p:cNvSpPr>
            <p:nvPr/>
          </p:nvSpPr>
          <p:spPr bwMode="auto">
            <a:xfrm>
              <a:off x="2304" y="1632"/>
              <a:ext cx="191" cy="233"/>
            </a:xfrm>
            <a:prstGeom prst="rect">
              <a:avLst/>
            </a:prstGeom>
            <a:noFill/>
            <a:ln w="9525">
              <a:noFill/>
              <a:miter lim="800000"/>
              <a:headEnd/>
              <a:tailEnd/>
            </a:ln>
            <a:effectLst/>
          </p:spPr>
          <p:txBody>
            <a:bodyPr wrap="none">
              <a:spAutoFit/>
            </a:bodyPr>
            <a:lstStyle/>
            <a:p>
              <a:r>
                <a:rPr lang="en-US">
                  <a:solidFill>
                    <a:srgbClr val="009999"/>
                  </a:solidFill>
                </a:rPr>
                <a:t>4</a:t>
              </a:r>
            </a:p>
          </p:txBody>
        </p:sp>
        <p:sp>
          <p:nvSpPr>
            <p:cNvPr id="46097" name="Text Box 17"/>
            <p:cNvSpPr txBox="1">
              <a:spLocks noChangeArrowheads="1"/>
            </p:cNvSpPr>
            <p:nvPr/>
          </p:nvSpPr>
          <p:spPr bwMode="auto">
            <a:xfrm>
              <a:off x="2880" y="1632"/>
              <a:ext cx="193" cy="233"/>
            </a:xfrm>
            <a:prstGeom prst="rect">
              <a:avLst/>
            </a:prstGeom>
            <a:noFill/>
            <a:ln w="9525">
              <a:noFill/>
              <a:miter lim="800000"/>
              <a:headEnd/>
              <a:tailEnd/>
            </a:ln>
            <a:effectLst/>
          </p:spPr>
          <p:txBody>
            <a:bodyPr wrap="none">
              <a:spAutoFit/>
            </a:bodyPr>
            <a:lstStyle/>
            <a:p>
              <a:r>
                <a:rPr lang="en-US">
                  <a:solidFill>
                    <a:srgbClr val="009999"/>
                  </a:solidFill>
                </a:rPr>
                <a:t>9</a:t>
              </a:r>
            </a:p>
          </p:txBody>
        </p:sp>
        <p:sp>
          <p:nvSpPr>
            <p:cNvPr id="46098" name="Text Box 18"/>
            <p:cNvSpPr txBox="1">
              <a:spLocks noChangeArrowheads="1"/>
            </p:cNvSpPr>
            <p:nvPr/>
          </p:nvSpPr>
          <p:spPr bwMode="auto">
            <a:xfrm>
              <a:off x="3456" y="1632"/>
              <a:ext cx="182" cy="233"/>
            </a:xfrm>
            <a:prstGeom prst="rect">
              <a:avLst/>
            </a:prstGeom>
            <a:noFill/>
            <a:ln w="9525">
              <a:noFill/>
              <a:miter lim="800000"/>
              <a:headEnd/>
              <a:tailEnd/>
            </a:ln>
            <a:effectLst/>
          </p:spPr>
          <p:txBody>
            <a:bodyPr wrap="none">
              <a:spAutoFit/>
            </a:bodyPr>
            <a:lstStyle/>
            <a:p>
              <a:r>
                <a:rPr lang="en-US">
                  <a:solidFill>
                    <a:srgbClr val="009999"/>
                  </a:solidFill>
                </a:rPr>
                <a:t>3</a:t>
              </a:r>
            </a:p>
          </p:txBody>
        </p:sp>
        <p:sp>
          <p:nvSpPr>
            <p:cNvPr id="46099" name="Text Box 19"/>
            <p:cNvSpPr txBox="1">
              <a:spLocks noChangeArrowheads="1"/>
            </p:cNvSpPr>
            <p:nvPr/>
          </p:nvSpPr>
          <p:spPr bwMode="auto">
            <a:xfrm>
              <a:off x="4032" y="1632"/>
              <a:ext cx="193" cy="233"/>
            </a:xfrm>
            <a:prstGeom prst="rect">
              <a:avLst/>
            </a:prstGeom>
            <a:noFill/>
            <a:ln w="9525">
              <a:noFill/>
              <a:miter lim="800000"/>
              <a:headEnd/>
              <a:tailEnd/>
            </a:ln>
            <a:effectLst/>
          </p:spPr>
          <p:txBody>
            <a:bodyPr wrap="none">
              <a:spAutoFit/>
            </a:bodyPr>
            <a:lstStyle/>
            <a:p>
              <a:r>
                <a:rPr lang="en-US">
                  <a:solidFill>
                    <a:srgbClr val="009999"/>
                  </a:solidFill>
                </a:rPr>
                <a:t>6</a:t>
              </a:r>
            </a:p>
          </p:txBody>
        </p:sp>
        <p:sp>
          <p:nvSpPr>
            <p:cNvPr id="46100" name="Arc 20"/>
            <p:cNvSpPr>
              <a:spLocks/>
            </p:cNvSpPr>
            <p:nvPr/>
          </p:nvSpPr>
          <p:spPr bwMode="auto">
            <a:xfrm rot="-10800000">
              <a:off x="1632" y="1924"/>
              <a:ext cx="750"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a:p>
          </p:txBody>
        </p:sp>
      </p:grpSp>
      <p:grpSp>
        <p:nvGrpSpPr>
          <p:cNvPr id="4" name="Group 21"/>
          <p:cNvGrpSpPr>
            <a:grpSpLocks/>
          </p:cNvGrpSpPr>
          <p:nvPr/>
        </p:nvGrpSpPr>
        <p:grpSpPr bwMode="auto">
          <a:xfrm>
            <a:off x="3657600" y="3383903"/>
            <a:ext cx="4878388" cy="758825"/>
            <a:chOff x="1152" y="2112"/>
            <a:chExt cx="3073" cy="478"/>
          </a:xfrm>
        </p:grpSpPr>
        <p:sp>
          <p:nvSpPr>
            <p:cNvPr id="46102" name="Oval 22"/>
            <p:cNvSpPr>
              <a:spLocks noChangeArrowheads="1"/>
            </p:cNvSpPr>
            <p:nvPr/>
          </p:nvSpPr>
          <p:spPr bwMode="auto">
            <a:xfrm>
              <a:off x="2832" y="2160"/>
              <a:ext cx="336" cy="336"/>
            </a:xfrm>
            <a:prstGeom prst="ellipse">
              <a:avLst/>
            </a:prstGeom>
            <a:solidFill>
              <a:srgbClr val="FFFF00"/>
            </a:solidFill>
            <a:ln w="9525">
              <a:noFill/>
              <a:round/>
              <a:headEnd/>
              <a:tailEnd/>
            </a:ln>
            <a:effectLst/>
          </p:spPr>
          <p:txBody>
            <a:bodyPr wrap="none" anchor="ctr"/>
            <a:lstStyle/>
            <a:p>
              <a:endParaRPr lang="en-US"/>
            </a:p>
          </p:txBody>
        </p:sp>
        <p:sp>
          <p:nvSpPr>
            <p:cNvPr id="46103" name="Text Box 23"/>
            <p:cNvSpPr txBox="1">
              <a:spLocks noChangeArrowheads="1"/>
            </p:cNvSpPr>
            <p:nvPr/>
          </p:nvSpPr>
          <p:spPr bwMode="auto">
            <a:xfrm>
              <a:off x="1152" y="2112"/>
              <a:ext cx="191" cy="233"/>
            </a:xfrm>
            <a:prstGeom prst="rect">
              <a:avLst/>
            </a:prstGeom>
            <a:noFill/>
            <a:ln w="9525">
              <a:noFill/>
              <a:miter lim="800000"/>
              <a:headEnd/>
              <a:tailEnd/>
            </a:ln>
            <a:effectLst/>
          </p:spPr>
          <p:txBody>
            <a:bodyPr wrap="none">
              <a:spAutoFit/>
            </a:bodyPr>
            <a:lstStyle/>
            <a:p>
              <a:r>
                <a:rPr lang="en-US">
                  <a:solidFill>
                    <a:srgbClr val="009999"/>
                  </a:solidFill>
                </a:rPr>
                <a:t>2</a:t>
              </a:r>
            </a:p>
          </p:txBody>
        </p:sp>
        <p:sp>
          <p:nvSpPr>
            <p:cNvPr id="46104" name="Text Box 24"/>
            <p:cNvSpPr txBox="1">
              <a:spLocks noChangeArrowheads="1"/>
            </p:cNvSpPr>
            <p:nvPr/>
          </p:nvSpPr>
          <p:spPr bwMode="auto">
            <a:xfrm>
              <a:off x="1728" y="2112"/>
              <a:ext cx="191" cy="233"/>
            </a:xfrm>
            <a:prstGeom prst="rect">
              <a:avLst/>
            </a:prstGeom>
            <a:noFill/>
            <a:ln w="9525">
              <a:noFill/>
              <a:miter lim="800000"/>
              <a:headEnd/>
              <a:tailEnd/>
            </a:ln>
            <a:effectLst/>
          </p:spPr>
          <p:txBody>
            <a:bodyPr wrap="none">
              <a:spAutoFit/>
            </a:bodyPr>
            <a:lstStyle/>
            <a:p>
              <a:r>
                <a:rPr lang="en-US">
                  <a:solidFill>
                    <a:srgbClr val="009999"/>
                  </a:solidFill>
                </a:rPr>
                <a:t>4</a:t>
              </a:r>
            </a:p>
          </p:txBody>
        </p:sp>
        <p:sp>
          <p:nvSpPr>
            <p:cNvPr id="46105" name="Text Box 25"/>
            <p:cNvSpPr txBox="1">
              <a:spLocks noChangeArrowheads="1"/>
            </p:cNvSpPr>
            <p:nvPr/>
          </p:nvSpPr>
          <p:spPr bwMode="auto">
            <a:xfrm>
              <a:off x="2304" y="2112"/>
              <a:ext cx="191" cy="233"/>
            </a:xfrm>
            <a:prstGeom prst="rect">
              <a:avLst/>
            </a:prstGeom>
            <a:noFill/>
            <a:ln w="9525">
              <a:noFill/>
              <a:miter lim="800000"/>
              <a:headEnd/>
              <a:tailEnd/>
            </a:ln>
            <a:effectLst/>
          </p:spPr>
          <p:txBody>
            <a:bodyPr wrap="none">
              <a:spAutoFit/>
            </a:bodyPr>
            <a:lstStyle/>
            <a:p>
              <a:r>
                <a:rPr lang="en-US">
                  <a:solidFill>
                    <a:srgbClr val="009999"/>
                  </a:solidFill>
                </a:rPr>
                <a:t>8</a:t>
              </a:r>
            </a:p>
          </p:txBody>
        </p:sp>
        <p:sp>
          <p:nvSpPr>
            <p:cNvPr id="46106" name="Text Box 26"/>
            <p:cNvSpPr txBox="1">
              <a:spLocks noChangeArrowheads="1"/>
            </p:cNvSpPr>
            <p:nvPr/>
          </p:nvSpPr>
          <p:spPr bwMode="auto">
            <a:xfrm>
              <a:off x="2880" y="2112"/>
              <a:ext cx="193" cy="233"/>
            </a:xfrm>
            <a:prstGeom prst="rect">
              <a:avLst/>
            </a:prstGeom>
            <a:noFill/>
            <a:ln w="9525">
              <a:noFill/>
              <a:miter lim="800000"/>
              <a:headEnd/>
              <a:tailEnd/>
            </a:ln>
            <a:effectLst/>
          </p:spPr>
          <p:txBody>
            <a:bodyPr wrap="none">
              <a:spAutoFit/>
            </a:bodyPr>
            <a:lstStyle/>
            <a:p>
              <a:r>
                <a:rPr lang="en-US">
                  <a:solidFill>
                    <a:srgbClr val="009999"/>
                  </a:solidFill>
                </a:rPr>
                <a:t>9</a:t>
              </a:r>
            </a:p>
          </p:txBody>
        </p:sp>
        <p:sp>
          <p:nvSpPr>
            <p:cNvPr id="46107" name="Text Box 27"/>
            <p:cNvSpPr txBox="1">
              <a:spLocks noChangeArrowheads="1"/>
            </p:cNvSpPr>
            <p:nvPr/>
          </p:nvSpPr>
          <p:spPr bwMode="auto">
            <a:xfrm>
              <a:off x="3456" y="2112"/>
              <a:ext cx="182" cy="233"/>
            </a:xfrm>
            <a:prstGeom prst="rect">
              <a:avLst/>
            </a:prstGeom>
            <a:noFill/>
            <a:ln w="9525">
              <a:noFill/>
              <a:miter lim="800000"/>
              <a:headEnd/>
              <a:tailEnd/>
            </a:ln>
            <a:effectLst/>
          </p:spPr>
          <p:txBody>
            <a:bodyPr wrap="none">
              <a:spAutoFit/>
            </a:bodyPr>
            <a:lstStyle/>
            <a:p>
              <a:r>
                <a:rPr lang="en-US">
                  <a:solidFill>
                    <a:srgbClr val="009999"/>
                  </a:solidFill>
                </a:rPr>
                <a:t>3</a:t>
              </a:r>
            </a:p>
          </p:txBody>
        </p:sp>
        <p:sp>
          <p:nvSpPr>
            <p:cNvPr id="46108" name="Text Box 28"/>
            <p:cNvSpPr txBox="1">
              <a:spLocks noChangeArrowheads="1"/>
            </p:cNvSpPr>
            <p:nvPr/>
          </p:nvSpPr>
          <p:spPr bwMode="auto">
            <a:xfrm>
              <a:off x="4032" y="2112"/>
              <a:ext cx="193" cy="233"/>
            </a:xfrm>
            <a:prstGeom prst="rect">
              <a:avLst/>
            </a:prstGeom>
            <a:noFill/>
            <a:ln w="9525">
              <a:noFill/>
              <a:miter lim="800000"/>
              <a:headEnd/>
              <a:tailEnd/>
            </a:ln>
            <a:effectLst/>
          </p:spPr>
          <p:txBody>
            <a:bodyPr wrap="none">
              <a:spAutoFit/>
            </a:bodyPr>
            <a:lstStyle/>
            <a:p>
              <a:r>
                <a:rPr lang="en-US">
                  <a:solidFill>
                    <a:srgbClr val="009999"/>
                  </a:solidFill>
                </a:rPr>
                <a:t>6</a:t>
              </a:r>
            </a:p>
          </p:txBody>
        </p:sp>
        <p:sp>
          <p:nvSpPr>
            <p:cNvPr id="46109" name="Arc 29"/>
            <p:cNvSpPr>
              <a:spLocks/>
            </p:cNvSpPr>
            <p:nvPr/>
          </p:nvSpPr>
          <p:spPr bwMode="auto">
            <a:xfrm rot="-10800000">
              <a:off x="2640" y="2404"/>
              <a:ext cx="318" cy="186"/>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a:p>
          </p:txBody>
        </p:sp>
      </p:grpSp>
      <p:sp>
        <p:nvSpPr>
          <p:cNvPr id="46110" name="Oval 30"/>
          <p:cNvSpPr>
            <a:spLocks noChangeArrowheads="1"/>
          </p:cNvSpPr>
          <p:nvPr/>
        </p:nvSpPr>
        <p:spPr bwMode="auto">
          <a:xfrm>
            <a:off x="7239000" y="4222102"/>
            <a:ext cx="533400" cy="533400"/>
          </a:xfrm>
          <a:prstGeom prst="ellipse">
            <a:avLst/>
          </a:prstGeom>
          <a:solidFill>
            <a:srgbClr val="FFFF00"/>
          </a:solidFill>
          <a:ln w="9525">
            <a:noFill/>
            <a:round/>
            <a:headEnd/>
            <a:tailEnd/>
          </a:ln>
          <a:effectLst/>
        </p:spPr>
        <p:txBody>
          <a:bodyPr wrap="none" anchor="ctr"/>
          <a:lstStyle/>
          <a:p>
            <a:endParaRPr lang="en-US"/>
          </a:p>
        </p:txBody>
      </p:sp>
      <p:sp>
        <p:nvSpPr>
          <p:cNvPr id="46111" name="Text Box 31"/>
          <p:cNvSpPr txBox="1">
            <a:spLocks noChangeArrowheads="1"/>
          </p:cNvSpPr>
          <p:nvPr/>
        </p:nvSpPr>
        <p:spPr bwMode="auto">
          <a:xfrm>
            <a:off x="3657600" y="4145902"/>
            <a:ext cx="303288" cy="369332"/>
          </a:xfrm>
          <a:prstGeom prst="rect">
            <a:avLst/>
          </a:prstGeom>
          <a:noFill/>
          <a:ln w="9525">
            <a:noFill/>
            <a:miter lim="800000"/>
            <a:headEnd/>
            <a:tailEnd/>
          </a:ln>
          <a:effectLst/>
        </p:spPr>
        <p:txBody>
          <a:bodyPr wrap="none">
            <a:spAutoFit/>
          </a:bodyPr>
          <a:lstStyle/>
          <a:p>
            <a:r>
              <a:rPr lang="en-US">
                <a:solidFill>
                  <a:srgbClr val="009999"/>
                </a:solidFill>
              </a:rPr>
              <a:t>2</a:t>
            </a:r>
          </a:p>
        </p:txBody>
      </p:sp>
      <p:sp>
        <p:nvSpPr>
          <p:cNvPr id="46112" name="Text Box 32"/>
          <p:cNvSpPr txBox="1">
            <a:spLocks noChangeArrowheads="1"/>
          </p:cNvSpPr>
          <p:nvPr/>
        </p:nvSpPr>
        <p:spPr bwMode="auto">
          <a:xfrm>
            <a:off x="4572000" y="4145902"/>
            <a:ext cx="303288" cy="369332"/>
          </a:xfrm>
          <a:prstGeom prst="rect">
            <a:avLst/>
          </a:prstGeom>
          <a:noFill/>
          <a:ln w="9525">
            <a:noFill/>
            <a:miter lim="800000"/>
            <a:headEnd/>
            <a:tailEnd/>
          </a:ln>
          <a:effectLst/>
        </p:spPr>
        <p:txBody>
          <a:bodyPr wrap="none">
            <a:spAutoFit/>
          </a:bodyPr>
          <a:lstStyle/>
          <a:p>
            <a:r>
              <a:rPr lang="en-US">
                <a:solidFill>
                  <a:srgbClr val="009999"/>
                </a:solidFill>
              </a:rPr>
              <a:t>4</a:t>
            </a:r>
          </a:p>
        </p:txBody>
      </p:sp>
      <p:sp>
        <p:nvSpPr>
          <p:cNvPr id="46113" name="Text Box 33"/>
          <p:cNvSpPr txBox="1">
            <a:spLocks noChangeArrowheads="1"/>
          </p:cNvSpPr>
          <p:nvPr/>
        </p:nvSpPr>
        <p:spPr bwMode="auto">
          <a:xfrm>
            <a:off x="5486400" y="4145902"/>
            <a:ext cx="303288" cy="369332"/>
          </a:xfrm>
          <a:prstGeom prst="rect">
            <a:avLst/>
          </a:prstGeom>
          <a:noFill/>
          <a:ln w="9525">
            <a:noFill/>
            <a:miter lim="800000"/>
            <a:headEnd/>
            <a:tailEnd/>
          </a:ln>
          <a:effectLst/>
        </p:spPr>
        <p:txBody>
          <a:bodyPr wrap="none">
            <a:spAutoFit/>
          </a:bodyPr>
          <a:lstStyle/>
          <a:p>
            <a:r>
              <a:rPr lang="en-US">
                <a:solidFill>
                  <a:srgbClr val="009999"/>
                </a:solidFill>
              </a:rPr>
              <a:t>8</a:t>
            </a:r>
          </a:p>
        </p:txBody>
      </p:sp>
      <p:sp>
        <p:nvSpPr>
          <p:cNvPr id="46114" name="Text Box 34"/>
          <p:cNvSpPr txBox="1">
            <a:spLocks noChangeArrowheads="1"/>
          </p:cNvSpPr>
          <p:nvPr/>
        </p:nvSpPr>
        <p:spPr bwMode="auto">
          <a:xfrm>
            <a:off x="6400800" y="4145902"/>
            <a:ext cx="306494" cy="369332"/>
          </a:xfrm>
          <a:prstGeom prst="rect">
            <a:avLst/>
          </a:prstGeom>
          <a:noFill/>
          <a:ln w="9525">
            <a:noFill/>
            <a:miter lim="800000"/>
            <a:headEnd/>
            <a:tailEnd/>
          </a:ln>
          <a:effectLst/>
        </p:spPr>
        <p:txBody>
          <a:bodyPr wrap="none">
            <a:spAutoFit/>
          </a:bodyPr>
          <a:lstStyle/>
          <a:p>
            <a:r>
              <a:rPr lang="en-US">
                <a:solidFill>
                  <a:srgbClr val="009999"/>
                </a:solidFill>
              </a:rPr>
              <a:t>9</a:t>
            </a:r>
          </a:p>
        </p:txBody>
      </p:sp>
      <p:sp>
        <p:nvSpPr>
          <p:cNvPr id="46115" name="Text Box 35"/>
          <p:cNvSpPr txBox="1">
            <a:spLocks noChangeArrowheads="1"/>
          </p:cNvSpPr>
          <p:nvPr/>
        </p:nvSpPr>
        <p:spPr bwMode="auto">
          <a:xfrm>
            <a:off x="7315200" y="4145902"/>
            <a:ext cx="288862" cy="369332"/>
          </a:xfrm>
          <a:prstGeom prst="rect">
            <a:avLst/>
          </a:prstGeom>
          <a:noFill/>
          <a:ln w="9525">
            <a:noFill/>
            <a:miter lim="800000"/>
            <a:headEnd/>
            <a:tailEnd/>
          </a:ln>
          <a:effectLst/>
        </p:spPr>
        <p:txBody>
          <a:bodyPr wrap="none">
            <a:spAutoFit/>
          </a:bodyPr>
          <a:lstStyle/>
          <a:p>
            <a:r>
              <a:rPr lang="en-US">
                <a:solidFill>
                  <a:srgbClr val="009999"/>
                </a:solidFill>
              </a:rPr>
              <a:t>3</a:t>
            </a:r>
          </a:p>
        </p:txBody>
      </p:sp>
      <p:sp>
        <p:nvSpPr>
          <p:cNvPr id="46116" name="Text Box 36"/>
          <p:cNvSpPr txBox="1">
            <a:spLocks noChangeArrowheads="1"/>
          </p:cNvSpPr>
          <p:nvPr/>
        </p:nvSpPr>
        <p:spPr bwMode="auto">
          <a:xfrm>
            <a:off x="8229600" y="4145902"/>
            <a:ext cx="306494" cy="369332"/>
          </a:xfrm>
          <a:prstGeom prst="rect">
            <a:avLst/>
          </a:prstGeom>
          <a:noFill/>
          <a:ln w="9525">
            <a:noFill/>
            <a:miter lim="800000"/>
            <a:headEnd/>
            <a:tailEnd/>
          </a:ln>
          <a:effectLst/>
        </p:spPr>
        <p:txBody>
          <a:bodyPr wrap="none">
            <a:spAutoFit/>
          </a:bodyPr>
          <a:lstStyle/>
          <a:p>
            <a:r>
              <a:rPr lang="en-US">
                <a:solidFill>
                  <a:srgbClr val="009999"/>
                </a:solidFill>
              </a:rPr>
              <a:t>6</a:t>
            </a:r>
          </a:p>
        </p:txBody>
      </p:sp>
      <p:sp>
        <p:nvSpPr>
          <p:cNvPr id="46117" name="Arc 37"/>
          <p:cNvSpPr>
            <a:spLocks/>
          </p:cNvSpPr>
          <p:nvPr/>
        </p:nvSpPr>
        <p:spPr bwMode="auto">
          <a:xfrm rot="-10800000">
            <a:off x="4343401" y="4609453"/>
            <a:ext cx="3095625" cy="295275"/>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a:p>
        </p:txBody>
      </p:sp>
      <p:sp>
        <p:nvSpPr>
          <p:cNvPr id="46118" name="Oval 38"/>
          <p:cNvSpPr>
            <a:spLocks noChangeArrowheads="1"/>
          </p:cNvSpPr>
          <p:nvPr/>
        </p:nvSpPr>
        <p:spPr bwMode="auto">
          <a:xfrm>
            <a:off x="8153400" y="4984102"/>
            <a:ext cx="533400" cy="533400"/>
          </a:xfrm>
          <a:prstGeom prst="ellipse">
            <a:avLst/>
          </a:prstGeom>
          <a:solidFill>
            <a:srgbClr val="FFFF00"/>
          </a:solidFill>
          <a:ln w="9525">
            <a:noFill/>
            <a:round/>
            <a:headEnd/>
            <a:tailEnd/>
          </a:ln>
          <a:effectLst/>
        </p:spPr>
        <p:txBody>
          <a:bodyPr wrap="none" anchor="ctr"/>
          <a:lstStyle/>
          <a:p>
            <a:endParaRPr lang="en-US"/>
          </a:p>
        </p:txBody>
      </p:sp>
      <p:sp>
        <p:nvSpPr>
          <p:cNvPr id="46119" name="Text Box 39"/>
          <p:cNvSpPr txBox="1">
            <a:spLocks noChangeArrowheads="1"/>
          </p:cNvSpPr>
          <p:nvPr/>
        </p:nvSpPr>
        <p:spPr bwMode="auto">
          <a:xfrm>
            <a:off x="3657600" y="4907902"/>
            <a:ext cx="303288" cy="369332"/>
          </a:xfrm>
          <a:prstGeom prst="rect">
            <a:avLst/>
          </a:prstGeom>
          <a:noFill/>
          <a:ln w="9525">
            <a:noFill/>
            <a:miter lim="800000"/>
            <a:headEnd/>
            <a:tailEnd/>
          </a:ln>
          <a:effectLst/>
        </p:spPr>
        <p:txBody>
          <a:bodyPr wrap="none">
            <a:spAutoFit/>
          </a:bodyPr>
          <a:lstStyle/>
          <a:p>
            <a:r>
              <a:rPr lang="en-US">
                <a:solidFill>
                  <a:srgbClr val="009999"/>
                </a:solidFill>
              </a:rPr>
              <a:t>2</a:t>
            </a:r>
          </a:p>
        </p:txBody>
      </p:sp>
      <p:sp>
        <p:nvSpPr>
          <p:cNvPr id="46120" name="Text Box 40"/>
          <p:cNvSpPr txBox="1">
            <a:spLocks noChangeArrowheads="1"/>
          </p:cNvSpPr>
          <p:nvPr/>
        </p:nvSpPr>
        <p:spPr bwMode="auto">
          <a:xfrm>
            <a:off x="4572000" y="4907902"/>
            <a:ext cx="288862" cy="369332"/>
          </a:xfrm>
          <a:prstGeom prst="rect">
            <a:avLst/>
          </a:prstGeom>
          <a:noFill/>
          <a:ln w="9525">
            <a:noFill/>
            <a:miter lim="800000"/>
            <a:headEnd/>
            <a:tailEnd/>
          </a:ln>
          <a:effectLst/>
        </p:spPr>
        <p:txBody>
          <a:bodyPr wrap="none">
            <a:spAutoFit/>
          </a:bodyPr>
          <a:lstStyle/>
          <a:p>
            <a:r>
              <a:rPr lang="en-US">
                <a:solidFill>
                  <a:srgbClr val="009999"/>
                </a:solidFill>
              </a:rPr>
              <a:t>3</a:t>
            </a:r>
          </a:p>
        </p:txBody>
      </p:sp>
      <p:sp>
        <p:nvSpPr>
          <p:cNvPr id="46121" name="Text Box 41"/>
          <p:cNvSpPr txBox="1">
            <a:spLocks noChangeArrowheads="1"/>
          </p:cNvSpPr>
          <p:nvPr/>
        </p:nvSpPr>
        <p:spPr bwMode="auto">
          <a:xfrm>
            <a:off x="5486400" y="4907902"/>
            <a:ext cx="303288" cy="369332"/>
          </a:xfrm>
          <a:prstGeom prst="rect">
            <a:avLst/>
          </a:prstGeom>
          <a:noFill/>
          <a:ln w="9525">
            <a:noFill/>
            <a:miter lim="800000"/>
            <a:headEnd/>
            <a:tailEnd/>
          </a:ln>
          <a:effectLst/>
        </p:spPr>
        <p:txBody>
          <a:bodyPr wrap="none">
            <a:spAutoFit/>
          </a:bodyPr>
          <a:lstStyle/>
          <a:p>
            <a:r>
              <a:rPr lang="en-US">
                <a:solidFill>
                  <a:srgbClr val="009999"/>
                </a:solidFill>
              </a:rPr>
              <a:t>4</a:t>
            </a:r>
          </a:p>
        </p:txBody>
      </p:sp>
      <p:sp>
        <p:nvSpPr>
          <p:cNvPr id="46122" name="Text Box 42"/>
          <p:cNvSpPr txBox="1">
            <a:spLocks noChangeArrowheads="1"/>
          </p:cNvSpPr>
          <p:nvPr/>
        </p:nvSpPr>
        <p:spPr bwMode="auto">
          <a:xfrm>
            <a:off x="6400800" y="4907902"/>
            <a:ext cx="303288" cy="369332"/>
          </a:xfrm>
          <a:prstGeom prst="rect">
            <a:avLst/>
          </a:prstGeom>
          <a:noFill/>
          <a:ln w="9525">
            <a:noFill/>
            <a:miter lim="800000"/>
            <a:headEnd/>
            <a:tailEnd/>
          </a:ln>
          <a:effectLst/>
        </p:spPr>
        <p:txBody>
          <a:bodyPr wrap="none">
            <a:spAutoFit/>
          </a:bodyPr>
          <a:lstStyle/>
          <a:p>
            <a:r>
              <a:rPr lang="en-US">
                <a:solidFill>
                  <a:srgbClr val="009999"/>
                </a:solidFill>
              </a:rPr>
              <a:t>8</a:t>
            </a:r>
          </a:p>
        </p:txBody>
      </p:sp>
      <p:sp>
        <p:nvSpPr>
          <p:cNvPr id="46123" name="Text Box 43"/>
          <p:cNvSpPr txBox="1">
            <a:spLocks noChangeArrowheads="1"/>
          </p:cNvSpPr>
          <p:nvPr/>
        </p:nvSpPr>
        <p:spPr bwMode="auto">
          <a:xfrm>
            <a:off x="7315200" y="4907902"/>
            <a:ext cx="306494" cy="369332"/>
          </a:xfrm>
          <a:prstGeom prst="rect">
            <a:avLst/>
          </a:prstGeom>
          <a:noFill/>
          <a:ln w="9525">
            <a:noFill/>
            <a:miter lim="800000"/>
            <a:headEnd/>
            <a:tailEnd/>
          </a:ln>
          <a:effectLst/>
        </p:spPr>
        <p:txBody>
          <a:bodyPr wrap="none">
            <a:spAutoFit/>
          </a:bodyPr>
          <a:lstStyle/>
          <a:p>
            <a:r>
              <a:rPr lang="en-US">
                <a:solidFill>
                  <a:srgbClr val="009999"/>
                </a:solidFill>
              </a:rPr>
              <a:t>9</a:t>
            </a:r>
          </a:p>
        </p:txBody>
      </p:sp>
      <p:sp>
        <p:nvSpPr>
          <p:cNvPr id="46124" name="Text Box 44"/>
          <p:cNvSpPr txBox="1">
            <a:spLocks noChangeArrowheads="1"/>
          </p:cNvSpPr>
          <p:nvPr/>
        </p:nvSpPr>
        <p:spPr bwMode="auto">
          <a:xfrm>
            <a:off x="8229600" y="4907902"/>
            <a:ext cx="306494" cy="369332"/>
          </a:xfrm>
          <a:prstGeom prst="rect">
            <a:avLst/>
          </a:prstGeom>
          <a:noFill/>
          <a:ln w="9525">
            <a:noFill/>
            <a:miter lim="800000"/>
            <a:headEnd/>
            <a:tailEnd/>
          </a:ln>
          <a:effectLst/>
        </p:spPr>
        <p:txBody>
          <a:bodyPr wrap="none">
            <a:spAutoFit/>
          </a:bodyPr>
          <a:lstStyle/>
          <a:p>
            <a:r>
              <a:rPr lang="en-US">
                <a:solidFill>
                  <a:srgbClr val="009999"/>
                </a:solidFill>
              </a:rPr>
              <a:t>6</a:t>
            </a:r>
          </a:p>
        </p:txBody>
      </p:sp>
      <p:sp>
        <p:nvSpPr>
          <p:cNvPr id="46125" name="Arc 45"/>
          <p:cNvSpPr>
            <a:spLocks/>
          </p:cNvSpPr>
          <p:nvPr/>
        </p:nvSpPr>
        <p:spPr bwMode="auto">
          <a:xfrm rot="-10800000">
            <a:off x="6096001" y="5371453"/>
            <a:ext cx="2257425" cy="295275"/>
          </a:xfrm>
          <a:custGeom>
            <a:avLst/>
            <a:gdLst>
              <a:gd name="G0" fmla="+- 20587 0 0"/>
              <a:gd name="G1" fmla="+- 21600 0 0"/>
              <a:gd name="G2" fmla="+- 21600 0 0"/>
              <a:gd name="T0" fmla="*/ 0 w 42180"/>
              <a:gd name="T1" fmla="*/ 15061 h 21600"/>
              <a:gd name="T2" fmla="*/ 42180 w 42180"/>
              <a:gd name="T3" fmla="*/ 21052 h 21600"/>
              <a:gd name="T4" fmla="*/ 20587 w 42180"/>
              <a:gd name="T5" fmla="*/ 21600 h 21600"/>
            </a:gdLst>
            <a:ahLst/>
            <a:cxnLst>
              <a:cxn ang="0">
                <a:pos x="T0" y="T1"/>
              </a:cxn>
              <a:cxn ang="0">
                <a:pos x="T2" y="T3"/>
              </a:cxn>
              <a:cxn ang="0">
                <a:pos x="T4" y="T5"/>
              </a:cxn>
            </a:cxnLst>
            <a:rect l="0" t="0" r="r" b="b"/>
            <a:pathLst>
              <a:path w="42180" h="21600" fill="none" extrusionOk="0">
                <a:moveTo>
                  <a:pt x="0" y="15061"/>
                </a:moveTo>
                <a:cubicBezTo>
                  <a:pt x="2849" y="6092"/>
                  <a:pt x="11176" y="-1"/>
                  <a:pt x="20587" y="0"/>
                </a:cubicBezTo>
                <a:cubicBezTo>
                  <a:pt x="32302" y="0"/>
                  <a:pt x="41882" y="9339"/>
                  <a:pt x="42180" y="21051"/>
                </a:cubicBezTo>
              </a:path>
              <a:path w="42180" h="21600" stroke="0" extrusionOk="0">
                <a:moveTo>
                  <a:pt x="0" y="15061"/>
                </a:moveTo>
                <a:cubicBezTo>
                  <a:pt x="2849" y="6092"/>
                  <a:pt x="11176" y="-1"/>
                  <a:pt x="20587" y="0"/>
                </a:cubicBezTo>
                <a:cubicBezTo>
                  <a:pt x="32302" y="0"/>
                  <a:pt x="41882" y="9339"/>
                  <a:pt x="42180" y="21051"/>
                </a:cubicBezTo>
                <a:lnTo>
                  <a:pt x="20587" y="21600"/>
                </a:lnTo>
                <a:close/>
              </a:path>
            </a:pathLst>
          </a:custGeom>
          <a:noFill/>
          <a:ln w="25400">
            <a:solidFill>
              <a:schemeClr val="tx1"/>
            </a:solidFill>
            <a:round/>
            <a:headEnd/>
            <a:tailEnd type="stealth" w="med" len="med"/>
          </a:ln>
          <a:effectLst/>
        </p:spPr>
        <p:txBody>
          <a:bodyPr wrap="none" anchor="ctr"/>
          <a:lstStyle/>
          <a:p>
            <a:endParaRPr lang="en-US"/>
          </a:p>
        </p:txBody>
      </p:sp>
      <p:sp>
        <p:nvSpPr>
          <p:cNvPr id="46126" name="Text Box 46"/>
          <p:cNvSpPr txBox="1">
            <a:spLocks noChangeArrowheads="1"/>
          </p:cNvSpPr>
          <p:nvPr/>
        </p:nvSpPr>
        <p:spPr bwMode="auto">
          <a:xfrm>
            <a:off x="3657600" y="5669902"/>
            <a:ext cx="303288" cy="369332"/>
          </a:xfrm>
          <a:prstGeom prst="rect">
            <a:avLst/>
          </a:prstGeom>
          <a:noFill/>
          <a:ln w="9525">
            <a:noFill/>
            <a:miter lim="800000"/>
            <a:headEnd/>
            <a:tailEnd/>
          </a:ln>
          <a:effectLst/>
        </p:spPr>
        <p:txBody>
          <a:bodyPr wrap="none">
            <a:spAutoFit/>
          </a:bodyPr>
          <a:lstStyle/>
          <a:p>
            <a:r>
              <a:rPr lang="en-US">
                <a:solidFill>
                  <a:srgbClr val="009999"/>
                </a:solidFill>
              </a:rPr>
              <a:t>2</a:t>
            </a:r>
          </a:p>
        </p:txBody>
      </p:sp>
      <p:sp>
        <p:nvSpPr>
          <p:cNvPr id="46127" name="Text Box 47"/>
          <p:cNvSpPr txBox="1">
            <a:spLocks noChangeArrowheads="1"/>
          </p:cNvSpPr>
          <p:nvPr/>
        </p:nvSpPr>
        <p:spPr bwMode="auto">
          <a:xfrm>
            <a:off x="4572000" y="5669902"/>
            <a:ext cx="288862" cy="369332"/>
          </a:xfrm>
          <a:prstGeom prst="rect">
            <a:avLst/>
          </a:prstGeom>
          <a:noFill/>
          <a:ln w="9525">
            <a:noFill/>
            <a:miter lim="800000"/>
            <a:headEnd/>
            <a:tailEnd/>
          </a:ln>
          <a:effectLst/>
        </p:spPr>
        <p:txBody>
          <a:bodyPr wrap="none">
            <a:spAutoFit/>
          </a:bodyPr>
          <a:lstStyle/>
          <a:p>
            <a:r>
              <a:rPr lang="en-US">
                <a:solidFill>
                  <a:srgbClr val="009999"/>
                </a:solidFill>
              </a:rPr>
              <a:t>3</a:t>
            </a:r>
          </a:p>
        </p:txBody>
      </p:sp>
      <p:sp>
        <p:nvSpPr>
          <p:cNvPr id="46128" name="Text Box 48"/>
          <p:cNvSpPr txBox="1">
            <a:spLocks noChangeArrowheads="1"/>
          </p:cNvSpPr>
          <p:nvPr/>
        </p:nvSpPr>
        <p:spPr bwMode="auto">
          <a:xfrm>
            <a:off x="5486400" y="5669902"/>
            <a:ext cx="303288" cy="369332"/>
          </a:xfrm>
          <a:prstGeom prst="rect">
            <a:avLst/>
          </a:prstGeom>
          <a:noFill/>
          <a:ln w="9525">
            <a:noFill/>
            <a:miter lim="800000"/>
            <a:headEnd/>
            <a:tailEnd/>
          </a:ln>
          <a:effectLst/>
        </p:spPr>
        <p:txBody>
          <a:bodyPr wrap="none">
            <a:spAutoFit/>
          </a:bodyPr>
          <a:lstStyle/>
          <a:p>
            <a:r>
              <a:rPr lang="en-US">
                <a:solidFill>
                  <a:srgbClr val="009999"/>
                </a:solidFill>
              </a:rPr>
              <a:t>4</a:t>
            </a:r>
          </a:p>
        </p:txBody>
      </p:sp>
      <p:sp>
        <p:nvSpPr>
          <p:cNvPr id="46129" name="Text Box 49"/>
          <p:cNvSpPr txBox="1">
            <a:spLocks noChangeArrowheads="1"/>
          </p:cNvSpPr>
          <p:nvPr/>
        </p:nvSpPr>
        <p:spPr bwMode="auto">
          <a:xfrm>
            <a:off x="6400800" y="5669902"/>
            <a:ext cx="306494" cy="369332"/>
          </a:xfrm>
          <a:prstGeom prst="rect">
            <a:avLst/>
          </a:prstGeom>
          <a:noFill/>
          <a:ln w="9525">
            <a:noFill/>
            <a:miter lim="800000"/>
            <a:headEnd/>
            <a:tailEnd/>
          </a:ln>
          <a:effectLst/>
        </p:spPr>
        <p:txBody>
          <a:bodyPr wrap="none">
            <a:spAutoFit/>
          </a:bodyPr>
          <a:lstStyle/>
          <a:p>
            <a:r>
              <a:rPr lang="en-US">
                <a:solidFill>
                  <a:srgbClr val="009999"/>
                </a:solidFill>
              </a:rPr>
              <a:t>6</a:t>
            </a:r>
          </a:p>
        </p:txBody>
      </p:sp>
      <p:sp>
        <p:nvSpPr>
          <p:cNvPr id="46130" name="Text Box 50"/>
          <p:cNvSpPr txBox="1">
            <a:spLocks noChangeArrowheads="1"/>
          </p:cNvSpPr>
          <p:nvPr/>
        </p:nvSpPr>
        <p:spPr bwMode="auto">
          <a:xfrm>
            <a:off x="7315200" y="5669902"/>
            <a:ext cx="303288" cy="369332"/>
          </a:xfrm>
          <a:prstGeom prst="rect">
            <a:avLst/>
          </a:prstGeom>
          <a:noFill/>
          <a:ln w="9525">
            <a:noFill/>
            <a:miter lim="800000"/>
            <a:headEnd/>
            <a:tailEnd/>
          </a:ln>
          <a:effectLst/>
        </p:spPr>
        <p:txBody>
          <a:bodyPr wrap="none">
            <a:spAutoFit/>
          </a:bodyPr>
          <a:lstStyle/>
          <a:p>
            <a:r>
              <a:rPr lang="en-US">
                <a:solidFill>
                  <a:srgbClr val="009999"/>
                </a:solidFill>
              </a:rPr>
              <a:t>8</a:t>
            </a:r>
          </a:p>
        </p:txBody>
      </p:sp>
      <p:sp>
        <p:nvSpPr>
          <p:cNvPr id="46131" name="Text Box 51"/>
          <p:cNvSpPr txBox="1">
            <a:spLocks noChangeArrowheads="1"/>
          </p:cNvSpPr>
          <p:nvPr/>
        </p:nvSpPr>
        <p:spPr bwMode="auto">
          <a:xfrm>
            <a:off x="8229600" y="5669902"/>
            <a:ext cx="306494" cy="369332"/>
          </a:xfrm>
          <a:prstGeom prst="rect">
            <a:avLst/>
          </a:prstGeom>
          <a:noFill/>
          <a:ln w="9525">
            <a:noFill/>
            <a:miter lim="800000"/>
            <a:headEnd/>
            <a:tailEnd/>
          </a:ln>
          <a:effectLst/>
        </p:spPr>
        <p:txBody>
          <a:bodyPr wrap="none">
            <a:spAutoFit/>
          </a:bodyPr>
          <a:lstStyle/>
          <a:p>
            <a:r>
              <a:rPr lang="en-US">
                <a:solidFill>
                  <a:srgbClr val="009999"/>
                </a:solidFill>
              </a:rPr>
              <a:t>9</a:t>
            </a:r>
          </a:p>
        </p:txBody>
      </p:sp>
      <p:sp>
        <p:nvSpPr>
          <p:cNvPr id="46132" name="Text Box 52"/>
          <p:cNvSpPr txBox="1">
            <a:spLocks noChangeArrowheads="1"/>
          </p:cNvSpPr>
          <p:nvPr/>
        </p:nvSpPr>
        <p:spPr bwMode="auto">
          <a:xfrm>
            <a:off x="8778876" y="5669902"/>
            <a:ext cx="643125" cy="369332"/>
          </a:xfrm>
          <a:prstGeom prst="rect">
            <a:avLst/>
          </a:prstGeom>
          <a:noFill/>
          <a:ln w="9525">
            <a:noFill/>
            <a:miter lim="800000"/>
            <a:headEnd/>
            <a:tailEnd/>
          </a:ln>
          <a:effectLst/>
        </p:spPr>
        <p:txBody>
          <a:bodyPr wrap="none">
            <a:spAutoFit/>
          </a:bodyPr>
          <a:lstStyle/>
          <a:p>
            <a:r>
              <a:rPr lang="en-US" i="1">
                <a:solidFill>
                  <a:schemeClr val="hlink"/>
                </a:solidFill>
              </a:rPr>
              <a:t>done</a:t>
            </a:r>
          </a:p>
        </p:txBody>
      </p:sp>
      <p:sp>
        <p:nvSpPr>
          <p:cNvPr id="53" name="Slide Number Placeholder 52"/>
          <p:cNvSpPr>
            <a:spLocks noGrp="1"/>
          </p:cNvSpPr>
          <p:nvPr>
            <p:ph type="sldNum" sz="quarter" idx="12"/>
          </p:nvPr>
        </p:nvSpPr>
        <p:spPr/>
        <p:txBody>
          <a:bodyPr/>
          <a:lstStyle/>
          <a:p>
            <a:fld id="{B6F15528-21DE-4FAA-801E-634DDDAF4B2B}" type="slidenum">
              <a:rPr lang="en-US" smtClean="0"/>
              <a:pPr/>
              <a:t>141</a:t>
            </a:fld>
            <a:endParaRPr lang="en-US"/>
          </a:p>
        </p:txBody>
      </p:sp>
      <p:sp>
        <p:nvSpPr>
          <p:cNvPr id="54" name="Footer Placeholder 53"/>
          <p:cNvSpPr>
            <a:spLocks noGrp="1"/>
          </p:cNvSpPr>
          <p:nvPr>
            <p:ph type="ftr" sz="quarter" idx="11"/>
          </p:nvPr>
        </p:nvSpPr>
        <p:spPr/>
        <p:txBody>
          <a:bodyPr/>
          <a:lstStyle/>
          <a:p>
            <a:r>
              <a:rPr lang="en-US"/>
              <a:t>Dr. Neepa Shah</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 Example </a:t>
            </a:r>
          </a:p>
        </p:txBody>
      </p:sp>
      <p:sp>
        <p:nvSpPr>
          <p:cNvPr id="3" name="Content Placeholder 2"/>
          <p:cNvSpPr>
            <a:spLocks noGrp="1"/>
          </p:cNvSpPr>
          <p:nvPr>
            <p:ph idx="1"/>
          </p:nvPr>
        </p:nvSpPr>
        <p:spPr/>
        <p:txBody>
          <a:bodyPr/>
          <a:lstStyle/>
          <a:p>
            <a:r>
              <a:rPr lang="en-US" dirty="0">
                <a:solidFill>
                  <a:srgbClr val="FF0000"/>
                </a:solidFill>
              </a:rPr>
              <a:t>5</a:t>
            </a:r>
            <a:r>
              <a:rPr lang="en-US" dirty="0"/>
              <a:t> 7 0 3 4 2 6 1   (0) </a:t>
            </a:r>
          </a:p>
          <a:p>
            <a:r>
              <a:rPr lang="en-US" dirty="0">
                <a:solidFill>
                  <a:srgbClr val="FF0000"/>
                </a:solidFill>
              </a:rPr>
              <a:t>5 7</a:t>
            </a:r>
            <a:r>
              <a:rPr lang="en-US" dirty="0"/>
              <a:t> 0 3 4 2 6 1   (0) </a:t>
            </a:r>
          </a:p>
          <a:p>
            <a:r>
              <a:rPr lang="en-US" dirty="0">
                <a:solidFill>
                  <a:srgbClr val="FF0000"/>
                </a:solidFill>
              </a:rPr>
              <a:t>0 5 7 </a:t>
            </a:r>
            <a:r>
              <a:rPr lang="en-US" dirty="0"/>
              <a:t>3 4 2 6 1   (2) </a:t>
            </a:r>
          </a:p>
          <a:p>
            <a:r>
              <a:rPr lang="en-US" dirty="0">
                <a:solidFill>
                  <a:srgbClr val="FF0000"/>
                </a:solidFill>
              </a:rPr>
              <a:t>0 3 5 7 </a:t>
            </a:r>
            <a:r>
              <a:rPr lang="en-US" dirty="0"/>
              <a:t>4 2 6 1   (2) </a:t>
            </a:r>
          </a:p>
          <a:p>
            <a:r>
              <a:rPr lang="en-US" dirty="0">
                <a:solidFill>
                  <a:srgbClr val="FF0000"/>
                </a:solidFill>
              </a:rPr>
              <a:t>0 3 4 5 7 </a:t>
            </a:r>
            <a:r>
              <a:rPr lang="en-US" dirty="0"/>
              <a:t>2 6 1   (2) </a:t>
            </a:r>
          </a:p>
          <a:p>
            <a:r>
              <a:rPr lang="en-US" dirty="0">
                <a:solidFill>
                  <a:srgbClr val="FF0000"/>
                </a:solidFill>
              </a:rPr>
              <a:t>0 2 3 4 5 7 </a:t>
            </a:r>
            <a:r>
              <a:rPr lang="en-US" dirty="0"/>
              <a:t>6 1   (4) </a:t>
            </a:r>
          </a:p>
          <a:p>
            <a:r>
              <a:rPr lang="en-US" dirty="0">
                <a:solidFill>
                  <a:srgbClr val="FF0000"/>
                </a:solidFill>
              </a:rPr>
              <a:t>0 2 3 4 5 6 7 </a:t>
            </a:r>
            <a:r>
              <a:rPr lang="en-US" dirty="0"/>
              <a:t>1   (1) </a:t>
            </a:r>
          </a:p>
          <a:p>
            <a:r>
              <a:rPr lang="en-US" dirty="0">
                <a:solidFill>
                  <a:srgbClr val="FF0000"/>
                </a:solidFill>
              </a:rPr>
              <a:t>0 1 2 3 4 5 6 7 </a:t>
            </a:r>
            <a:r>
              <a:rPr lang="en-US" dirty="0"/>
              <a:t>  (6)</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142</a:t>
            </a:fld>
            <a:endParaRPr lang="en-US"/>
          </a:p>
        </p:txBody>
      </p:sp>
      <p:sp>
        <p:nvSpPr>
          <p:cNvPr id="5" name="Footer Placeholder 4"/>
          <p:cNvSpPr>
            <a:spLocks noGrp="1"/>
          </p:cNvSpPr>
          <p:nvPr>
            <p:ph type="ftr" sz="quarter" idx="11"/>
          </p:nvPr>
        </p:nvSpPr>
        <p:spPr/>
        <p:txBody>
          <a:bodyPr/>
          <a:lstStyle/>
          <a:p>
            <a:r>
              <a:rPr lang="en-US"/>
              <a:t>Dr. Neepa Shah</a:t>
            </a:r>
            <a:endParaRPr lang="en-US" dirty="0"/>
          </a:p>
        </p:txBody>
      </p:sp>
    </p:spTree>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935855" y="541064"/>
            <a:ext cx="9067800" cy="396875"/>
          </a:xfrm>
          <a:prstGeom prst="rect">
            <a:avLst/>
          </a:prstGeom>
          <a:noFill/>
          <a:ln w="9525">
            <a:noFill/>
            <a:miter lim="800000"/>
            <a:headEnd/>
            <a:tailEnd/>
          </a:ln>
          <a:effectLst/>
        </p:spPr>
        <p:txBody>
          <a:bodyPr>
            <a:spAutoFit/>
          </a:bodyPr>
          <a:lstStyle/>
          <a:p>
            <a:pPr eaLnBrk="0" hangingPunct="0">
              <a:spcBef>
                <a:spcPct val="5000"/>
              </a:spcBef>
            </a:pPr>
            <a:r>
              <a:rPr lang="en-US" sz="2000" dirty="0"/>
              <a:t>An insertion sort of an array of five integers</a:t>
            </a:r>
            <a:endParaRPr lang="en-US" sz="2400" i="1" dirty="0"/>
          </a:p>
        </p:txBody>
      </p:sp>
      <p:sp>
        <p:nvSpPr>
          <p:cNvPr id="55299" name="Rectangle 3"/>
          <p:cNvSpPr>
            <a:spLocks noChangeArrowheads="1"/>
          </p:cNvSpPr>
          <p:nvPr/>
        </p:nvSpPr>
        <p:spPr bwMode="auto">
          <a:xfrm>
            <a:off x="1524000" y="5867401"/>
            <a:ext cx="9144000" cy="92075"/>
          </a:xfrm>
          <a:prstGeom prst="rect">
            <a:avLst/>
          </a:prstGeom>
          <a:gradFill rotWithShape="0">
            <a:gsLst>
              <a:gs pos="0">
                <a:srgbClr val="5B74A5">
                  <a:gamma/>
                  <a:shade val="46275"/>
                  <a:invGamma/>
                </a:srgbClr>
              </a:gs>
              <a:gs pos="100000">
                <a:srgbClr val="5B74A5"/>
              </a:gs>
            </a:gsLst>
            <a:lin ang="18900000" scaled="1"/>
          </a:gradFill>
          <a:ln w="9525">
            <a:solidFill>
              <a:schemeClr val="tx1"/>
            </a:solidFill>
            <a:miter lim="800000"/>
            <a:headEnd/>
            <a:tailEnd/>
          </a:ln>
          <a:effectLst/>
        </p:spPr>
        <p:txBody>
          <a:bodyPr wrap="none" anchor="ctr"/>
          <a:lstStyle/>
          <a:p>
            <a:endParaRPr lang="en-US"/>
          </a:p>
        </p:txBody>
      </p:sp>
      <p:pic>
        <p:nvPicPr>
          <p:cNvPr id="55300" name="Picture 4"/>
          <p:cNvPicPr>
            <a:picLocks noChangeAspect="1" noChangeArrowheads="1"/>
          </p:cNvPicPr>
          <p:nvPr/>
        </p:nvPicPr>
        <p:blipFill>
          <a:blip r:embed="rId3" cstate="print"/>
          <a:srcRect/>
          <a:stretch>
            <a:fillRect/>
          </a:stretch>
        </p:blipFill>
        <p:spPr bwMode="auto">
          <a:xfrm>
            <a:off x="2188345" y="1137821"/>
            <a:ext cx="7620000" cy="4103688"/>
          </a:xfrm>
          <a:prstGeom prst="rect">
            <a:avLst/>
          </a:prstGeom>
          <a:noFill/>
        </p:spPr>
      </p:pic>
      <p:sp>
        <p:nvSpPr>
          <p:cNvPr id="6" name="Footer Placeholder 5"/>
          <p:cNvSpPr>
            <a:spLocks noGrp="1"/>
          </p:cNvSpPr>
          <p:nvPr>
            <p:ph type="ftr" sz="quarter" idx="11"/>
          </p:nvPr>
        </p:nvSpPr>
        <p:spPr/>
        <p:txBody>
          <a:bodyPr/>
          <a:lstStyle/>
          <a:p>
            <a:r>
              <a:rPr lang="en-US"/>
              <a:t>Dr. Neepa Shah</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143</a:t>
            </a:fld>
            <a:endParaRPr lang="en-US"/>
          </a:p>
        </p:txBody>
      </p:sp>
    </p:spTree>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 Procedure </a:t>
            </a:r>
          </a:p>
        </p:txBody>
      </p:sp>
      <p:sp>
        <p:nvSpPr>
          <p:cNvPr id="3" name="Content Placeholder 2"/>
          <p:cNvSpPr>
            <a:spLocks noGrp="1"/>
          </p:cNvSpPr>
          <p:nvPr>
            <p:ph idx="1"/>
          </p:nvPr>
        </p:nvSpPr>
        <p:spPr>
          <a:xfrm>
            <a:off x="405354" y="2057400"/>
            <a:ext cx="11136614" cy="4038600"/>
          </a:xfrm>
        </p:spPr>
        <p:txBody>
          <a:bodyPr>
            <a:normAutofit/>
          </a:bodyPr>
          <a:lstStyle/>
          <a:p>
            <a:pPr marL="624078" indent="-514350">
              <a:buFont typeface="+mj-lt"/>
              <a:buAutoNum type="arabicPeriod"/>
            </a:pPr>
            <a:r>
              <a:rPr lang="en-US" sz="2000" dirty="0"/>
              <a:t>Do steps 2-4 for </a:t>
            </a:r>
            <a:r>
              <a:rPr lang="en-US" sz="2000" dirty="0" err="1"/>
              <a:t>i</a:t>
            </a:r>
            <a:r>
              <a:rPr lang="en-US" sz="2000" dirty="0"/>
              <a:t>= 1 </a:t>
            </a:r>
            <a:r>
              <a:rPr lang="en-US" sz="2000" dirty="0" err="1"/>
              <a:t>upto</a:t>
            </a:r>
            <a:r>
              <a:rPr lang="en-US" sz="2000" dirty="0"/>
              <a:t> n-1</a:t>
            </a:r>
          </a:p>
          <a:p>
            <a:pPr marL="624078" indent="-514350">
              <a:buFont typeface="+mj-lt"/>
              <a:buAutoNum type="arabicPeriod"/>
            </a:pPr>
            <a:r>
              <a:rPr lang="en-US" sz="2000" dirty="0"/>
              <a:t>Hold the element s</a:t>
            </a:r>
          </a:p>
          <a:p>
            <a:pPr marL="624078" indent="-514350">
              <a:buFont typeface="+mj-lt"/>
              <a:buAutoNum type="arabicPeriod"/>
            </a:pPr>
            <a:r>
              <a:rPr lang="en-US" sz="2000" dirty="0"/>
              <a:t>Locate the least index j for which s</a:t>
            </a:r>
            <a:r>
              <a:rPr lang="en-US" sz="2000" baseline="-25000" dirty="0"/>
              <a:t>j</a:t>
            </a:r>
            <a:r>
              <a:rPr lang="en-US" sz="2000" dirty="0"/>
              <a:t> &gt;= s</a:t>
            </a:r>
            <a:r>
              <a:rPr lang="en-US" sz="2000" baseline="-25000" dirty="0"/>
              <a:t>i</a:t>
            </a:r>
            <a:endParaRPr lang="en-US" sz="2000" dirty="0"/>
          </a:p>
          <a:p>
            <a:pPr marL="624078" indent="-514350" algn="just">
              <a:buFont typeface="+mj-lt"/>
              <a:buAutoNum type="arabicPeriod"/>
            </a:pPr>
            <a:r>
              <a:rPr lang="en-US" sz="2000" dirty="0"/>
              <a:t>Shift the subsequence {s</a:t>
            </a:r>
            <a:r>
              <a:rPr lang="en-US" sz="2000" baseline="-25000" dirty="0"/>
              <a:t>j</a:t>
            </a:r>
            <a:r>
              <a:rPr lang="en-US" sz="2000" dirty="0"/>
              <a:t> … s</a:t>
            </a:r>
            <a:r>
              <a:rPr lang="en-US" sz="2000" baseline="-25000" dirty="0"/>
              <a:t>i-1</a:t>
            </a:r>
            <a:r>
              <a:rPr lang="en-US" sz="2000" dirty="0"/>
              <a:t>} up one position to {s</a:t>
            </a:r>
            <a:r>
              <a:rPr lang="en-US" sz="2000" baseline="-25000" dirty="0"/>
              <a:t>j+1</a:t>
            </a:r>
            <a:r>
              <a:rPr lang="en-US" sz="2000" dirty="0"/>
              <a:t> … s</a:t>
            </a:r>
            <a:r>
              <a:rPr lang="en-US" sz="2000" baseline="-25000" dirty="0"/>
              <a:t>i</a:t>
            </a:r>
            <a:r>
              <a:rPr lang="en-US" sz="2000" dirty="0"/>
              <a:t>}</a:t>
            </a:r>
          </a:p>
          <a:p>
            <a:pPr marL="624078" indent="-514350">
              <a:buFont typeface="+mj-lt"/>
              <a:buAutoNum type="arabicPeriod"/>
            </a:pPr>
            <a:r>
              <a:rPr lang="en-US" sz="2000" dirty="0"/>
              <a:t>Copy the held value of s</a:t>
            </a:r>
            <a:r>
              <a:rPr lang="en-US" sz="2000" baseline="-25000" dirty="0"/>
              <a:t>i </a:t>
            </a:r>
            <a:r>
              <a:rPr lang="en-US" sz="2000" dirty="0"/>
              <a:t>into</a:t>
            </a:r>
            <a:r>
              <a:rPr lang="en-US" sz="2000" baseline="-25000" dirty="0"/>
              <a:t> </a:t>
            </a:r>
            <a:r>
              <a:rPr lang="en-US" sz="2000" dirty="0"/>
              <a:t>s</a:t>
            </a:r>
            <a:r>
              <a:rPr lang="en-US" sz="2000" baseline="-25000" dirty="0"/>
              <a:t>j</a:t>
            </a:r>
            <a:endParaRPr lang="en-US" sz="2000" dirty="0"/>
          </a:p>
          <a:p>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144</a:t>
            </a:fld>
            <a:endParaRPr lang="en-US"/>
          </a:p>
        </p:txBody>
      </p:sp>
      <p:sp>
        <p:nvSpPr>
          <p:cNvPr id="5" name="Footer Placeholder 4"/>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 algorithm</a:t>
            </a:r>
            <a:endParaRPr lang="en-IN" dirty="0"/>
          </a:p>
        </p:txBody>
      </p:sp>
      <p:sp>
        <p:nvSpPr>
          <p:cNvPr id="3" name="Content Placeholder 2"/>
          <p:cNvSpPr>
            <a:spLocks noGrp="1"/>
          </p:cNvSpPr>
          <p:nvPr>
            <p:ph idx="1"/>
          </p:nvPr>
        </p:nvSpPr>
        <p:spPr/>
        <p:txBody>
          <a:bodyPr/>
          <a:lstStyle/>
          <a:p>
            <a:r>
              <a:rPr lang="en-US" dirty="0" err="1"/>
              <a:t>insertionSort</a:t>
            </a:r>
            <a:r>
              <a:rPr lang="en-US" dirty="0"/>
              <a:t>(array)</a:t>
            </a:r>
          </a:p>
          <a:p>
            <a:pPr marL="0" indent="0">
              <a:buNone/>
            </a:pPr>
            <a:r>
              <a:rPr lang="en-US" dirty="0"/>
              <a:t>  mark first element as sorted</a:t>
            </a:r>
          </a:p>
          <a:p>
            <a:pPr marL="0" indent="0">
              <a:buNone/>
            </a:pPr>
            <a:r>
              <a:rPr lang="en-US" dirty="0"/>
              <a:t>  for each unsorted element X</a:t>
            </a:r>
          </a:p>
          <a:p>
            <a:pPr marL="0" indent="0">
              <a:buNone/>
            </a:pPr>
            <a:r>
              <a:rPr lang="en-US" dirty="0"/>
              <a:t>    ‘hold' the element X</a:t>
            </a:r>
          </a:p>
          <a:p>
            <a:pPr marL="0" indent="0">
              <a:buNone/>
            </a:pPr>
            <a:r>
              <a:rPr lang="en-US" dirty="0"/>
              <a:t>    for j &lt;- </a:t>
            </a:r>
            <a:r>
              <a:rPr lang="en-US" dirty="0" err="1"/>
              <a:t>lastSortedIndex</a:t>
            </a:r>
            <a:r>
              <a:rPr lang="en-US" dirty="0"/>
              <a:t> down to 0</a:t>
            </a:r>
          </a:p>
          <a:p>
            <a:pPr marL="0" indent="0">
              <a:buNone/>
            </a:pPr>
            <a:r>
              <a:rPr lang="en-US" dirty="0"/>
              <a:t>      if current element j &gt; X</a:t>
            </a:r>
          </a:p>
          <a:p>
            <a:pPr marL="0" indent="0">
              <a:buNone/>
            </a:pPr>
            <a:r>
              <a:rPr lang="en-US" dirty="0"/>
              <a:t>        move sorted element to the right by 1</a:t>
            </a:r>
          </a:p>
          <a:p>
            <a:pPr marL="0" indent="0">
              <a:buNone/>
            </a:pPr>
            <a:r>
              <a:rPr lang="en-US" dirty="0"/>
              <a:t>    break loop and insert X here</a:t>
            </a:r>
          </a:p>
          <a:p>
            <a:pPr marL="0" indent="0">
              <a:buNone/>
            </a:pPr>
            <a:r>
              <a:rPr lang="en-US" dirty="0"/>
              <a:t>end </a:t>
            </a:r>
            <a:r>
              <a:rPr lang="en-US" dirty="0" err="1"/>
              <a:t>insertionSort</a:t>
            </a:r>
            <a:endParaRPr lang="en-IN" dirty="0"/>
          </a:p>
        </p:txBody>
      </p:sp>
      <p:sp>
        <p:nvSpPr>
          <p:cNvPr id="4" name="Footer Placeholder 3"/>
          <p:cNvSpPr>
            <a:spLocks noGrp="1"/>
          </p:cNvSpPr>
          <p:nvPr>
            <p:ph type="ftr" sz="quarter" idx="11"/>
          </p:nvPr>
        </p:nvSpPr>
        <p:spPr/>
        <p:txBody>
          <a:bodyPr/>
          <a:lstStyle/>
          <a:p>
            <a:r>
              <a:rPr lang="en-IN"/>
              <a:t>Dr. Neepa Shah</a:t>
            </a:r>
          </a:p>
        </p:txBody>
      </p:sp>
      <p:sp>
        <p:nvSpPr>
          <p:cNvPr id="5" name="Slide Number Placeholder 4"/>
          <p:cNvSpPr>
            <a:spLocks noGrp="1"/>
          </p:cNvSpPr>
          <p:nvPr>
            <p:ph type="sldNum" sz="quarter" idx="12"/>
          </p:nvPr>
        </p:nvSpPr>
        <p:spPr/>
        <p:txBody>
          <a:bodyPr/>
          <a:lstStyle/>
          <a:p>
            <a:fld id="{9F8B1569-332D-42CE-8401-CACEF6AD2DB0}" type="slidenum">
              <a:rPr lang="en-IN" smtClean="0"/>
              <a:t>145</a:t>
            </a:fld>
            <a:endParaRPr lang="en-IN"/>
          </a:p>
        </p:txBody>
      </p:sp>
    </p:spTree>
    <p:extLst>
      <p:ext uri="{BB962C8B-B14F-4D97-AF65-F5344CB8AC3E}">
        <p14:creationId xmlns:p14="http://schemas.microsoft.com/office/powerpoint/2010/main" val="245053648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Insertion Sort Algorithm</a:t>
            </a:r>
          </a:p>
        </p:txBody>
      </p:sp>
      <p:sp>
        <p:nvSpPr>
          <p:cNvPr id="57347" name="Rectangle 3"/>
          <p:cNvSpPr>
            <a:spLocks noGrp="1" noChangeArrowheads="1"/>
          </p:cNvSpPr>
          <p:nvPr>
            <p:ph type="body" idx="1"/>
          </p:nvPr>
        </p:nvSpPr>
        <p:spPr>
          <a:xfrm>
            <a:off x="1986756" y="1959571"/>
            <a:ext cx="8218488" cy="4375150"/>
          </a:xfrm>
        </p:spPr>
        <p:txBody>
          <a:bodyPr>
            <a:normAutofit/>
          </a:bodyPr>
          <a:lstStyle/>
          <a:p>
            <a:pPr marL="0" indent="0" defTabSz="517525">
              <a:lnSpc>
                <a:spcPct val="80000"/>
              </a:lnSpc>
              <a:buNone/>
            </a:pPr>
            <a:r>
              <a:rPr lang="en-US" sz="1900" dirty="0">
                <a:latin typeface="+mj-lt"/>
              </a:rPr>
              <a:t>void </a:t>
            </a:r>
            <a:r>
              <a:rPr lang="en-US" sz="1900" dirty="0" err="1">
                <a:latin typeface="+mj-lt"/>
              </a:rPr>
              <a:t>insertionSort</a:t>
            </a:r>
            <a:r>
              <a:rPr lang="en-US" sz="1900" dirty="0">
                <a:latin typeface="+mj-lt"/>
              </a:rPr>
              <a:t>(</a:t>
            </a:r>
            <a:r>
              <a:rPr lang="en-US" sz="1900" dirty="0" err="1">
                <a:latin typeface="+mj-lt"/>
              </a:rPr>
              <a:t>int</a:t>
            </a:r>
            <a:r>
              <a:rPr lang="en-US" sz="1900" dirty="0">
                <a:latin typeface="+mj-lt"/>
              </a:rPr>
              <a:t>[] a) {</a:t>
            </a:r>
          </a:p>
          <a:p>
            <a:pPr marL="0" indent="0" defTabSz="517525">
              <a:lnSpc>
                <a:spcPct val="80000"/>
              </a:lnSpc>
              <a:buNone/>
            </a:pPr>
            <a:r>
              <a:rPr lang="en-US" sz="1900" dirty="0">
                <a:latin typeface="+mj-lt"/>
              </a:rPr>
              <a:t>	for (</a:t>
            </a:r>
            <a:r>
              <a:rPr lang="en-US" sz="1900" dirty="0" err="1">
                <a:latin typeface="+mj-lt"/>
              </a:rPr>
              <a:t>int</a:t>
            </a:r>
            <a:r>
              <a:rPr lang="en-US" sz="1900" dirty="0">
                <a:latin typeface="+mj-lt"/>
              </a:rPr>
              <a:t> </a:t>
            </a:r>
            <a:r>
              <a:rPr lang="en-US" sz="1900" dirty="0" err="1">
                <a:latin typeface="+mj-lt"/>
              </a:rPr>
              <a:t>i</a:t>
            </a:r>
            <a:r>
              <a:rPr lang="en-US" sz="1900" dirty="0">
                <a:latin typeface="+mj-lt"/>
              </a:rPr>
              <a:t> = 1; </a:t>
            </a:r>
            <a:r>
              <a:rPr lang="en-US" sz="1900" dirty="0" err="1">
                <a:latin typeface="+mj-lt"/>
              </a:rPr>
              <a:t>i</a:t>
            </a:r>
            <a:r>
              <a:rPr lang="en-US" sz="1900" dirty="0">
                <a:latin typeface="+mj-lt"/>
              </a:rPr>
              <a:t> &lt; SIZE; </a:t>
            </a:r>
            <a:r>
              <a:rPr lang="en-US" sz="1900" dirty="0" err="1">
                <a:latin typeface="+mj-lt"/>
              </a:rPr>
              <a:t>i</a:t>
            </a:r>
            <a:r>
              <a:rPr lang="en-US" sz="1900" dirty="0">
                <a:latin typeface="+mj-lt"/>
              </a:rPr>
              <a:t>++) {</a:t>
            </a:r>
          </a:p>
          <a:p>
            <a:pPr marL="0" indent="0" defTabSz="517525">
              <a:lnSpc>
                <a:spcPct val="80000"/>
              </a:lnSpc>
              <a:buNone/>
            </a:pPr>
            <a:r>
              <a:rPr lang="en-US" sz="1900" dirty="0">
                <a:latin typeface="+mj-lt"/>
              </a:rPr>
              <a:t>		</a:t>
            </a:r>
            <a:r>
              <a:rPr lang="en-US" sz="1900" dirty="0" err="1">
                <a:latin typeface="+mj-lt"/>
              </a:rPr>
              <a:t>int</a:t>
            </a:r>
            <a:r>
              <a:rPr lang="en-US" sz="1900" dirty="0">
                <a:latin typeface="+mj-lt"/>
              </a:rPr>
              <a:t> </a:t>
            </a:r>
            <a:r>
              <a:rPr lang="en-US" sz="1900" dirty="0" err="1">
                <a:latin typeface="+mj-lt"/>
              </a:rPr>
              <a:t>ai</a:t>
            </a:r>
            <a:r>
              <a:rPr lang="en-US" sz="1900" dirty="0">
                <a:latin typeface="+mj-lt"/>
              </a:rPr>
              <a:t> = a[</a:t>
            </a:r>
            <a:r>
              <a:rPr lang="en-US" sz="1900" dirty="0" err="1">
                <a:latin typeface="+mj-lt"/>
              </a:rPr>
              <a:t>i</a:t>
            </a:r>
            <a:r>
              <a:rPr lang="en-US" sz="1900" dirty="0">
                <a:latin typeface="+mj-lt"/>
              </a:rPr>
              <a:t>], j;</a:t>
            </a:r>
          </a:p>
          <a:p>
            <a:pPr marL="0" indent="0" defTabSz="517525">
              <a:lnSpc>
                <a:spcPct val="80000"/>
              </a:lnSpc>
              <a:buNone/>
            </a:pPr>
            <a:r>
              <a:rPr lang="en-US" sz="1900" dirty="0">
                <a:latin typeface="+mj-lt"/>
              </a:rPr>
              <a:t>		</a:t>
            </a:r>
          </a:p>
          <a:p>
            <a:pPr marL="0" indent="0" defTabSz="517525">
              <a:lnSpc>
                <a:spcPct val="80000"/>
              </a:lnSpc>
              <a:buNone/>
            </a:pPr>
            <a:r>
              <a:rPr lang="en-US" sz="1900" dirty="0">
                <a:latin typeface="+mj-lt"/>
              </a:rPr>
              <a:t>		for (j = </a:t>
            </a:r>
            <a:r>
              <a:rPr lang="en-US" sz="1900" dirty="0" err="1">
                <a:latin typeface="+mj-lt"/>
              </a:rPr>
              <a:t>i</a:t>
            </a:r>
            <a:r>
              <a:rPr lang="en-US" sz="1900" dirty="0">
                <a:latin typeface="+mj-lt"/>
              </a:rPr>
              <a:t>; j &gt; 0 &amp;&amp; a[j-1] &gt; </a:t>
            </a:r>
            <a:r>
              <a:rPr lang="en-US" sz="1900" dirty="0" err="1">
                <a:latin typeface="+mj-lt"/>
              </a:rPr>
              <a:t>ai</a:t>
            </a:r>
            <a:r>
              <a:rPr lang="en-US" sz="1900" dirty="0">
                <a:latin typeface="+mj-lt"/>
              </a:rPr>
              <a:t>; j--) {</a:t>
            </a:r>
          </a:p>
          <a:p>
            <a:pPr marL="0" indent="0" defTabSz="517525">
              <a:lnSpc>
                <a:spcPct val="80000"/>
              </a:lnSpc>
              <a:buNone/>
            </a:pPr>
            <a:r>
              <a:rPr lang="en-US" sz="1900" dirty="0">
                <a:latin typeface="+mj-lt"/>
              </a:rPr>
              <a:t>			a[j] = a[j–1];</a:t>
            </a:r>
          </a:p>
          <a:p>
            <a:pPr marL="0" indent="0" defTabSz="517525">
              <a:lnSpc>
                <a:spcPct val="80000"/>
              </a:lnSpc>
              <a:buNone/>
            </a:pPr>
            <a:r>
              <a:rPr lang="en-US" sz="1900" dirty="0">
                <a:latin typeface="+mj-lt"/>
              </a:rPr>
              <a:t>		} </a:t>
            </a:r>
            <a:endParaRPr lang="en-US" sz="1900" dirty="0">
              <a:solidFill>
                <a:srgbClr val="008000"/>
              </a:solidFill>
              <a:latin typeface="+mj-lt"/>
            </a:endParaRPr>
          </a:p>
          <a:p>
            <a:pPr marL="0" indent="0" defTabSz="517525">
              <a:lnSpc>
                <a:spcPct val="80000"/>
              </a:lnSpc>
              <a:buNone/>
            </a:pPr>
            <a:r>
              <a:rPr lang="en-US" sz="1900" dirty="0">
                <a:solidFill>
                  <a:srgbClr val="008000"/>
                </a:solidFill>
                <a:latin typeface="+mj-lt"/>
              </a:rPr>
              <a:t>		</a:t>
            </a:r>
            <a:r>
              <a:rPr lang="en-US" sz="1900" dirty="0">
                <a:latin typeface="+mj-lt"/>
              </a:rPr>
              <a:t>a[j] = </a:t>
            </a:r>
            <a:r>
              <a:rPr lang="en-US" sz="1900" dirty="0" err="1">
                <a:latin typeface="+mj-lt"/>
              </a:rPr>
              <a:t>ai</a:t>
            </a:r>
            <a:r>
              <a:rPr lang="en-US" sz="1900" dirty="0">
                <a:latin typeface="+mj-lt"/>
              </a:rPr>
              <a:t>;</a:t>
            </a:r>
          </a:p>
          <a:p>
            <a:pPr marL="0" indent="0" defTabSz="517525">
              <a:lnSpc>
                <a:spcPct val="80000"/>
              </a:lnSpc>
              <a:buNone/>
            </a:pPr>
            <a:r>
              <a:rPr lang="en-US" sz="1900" dirty="0">
                <a:latin typeface="+mj-lt"/>
              </a:rPr>
              <a:t>	}</a:t>
            </a:r>
          </a:p>
          <a:p>
            <a:pPr marL="0" indent="0" defTabSz="517525">
              <a:lnSpc>
                <a:spcPct val="80000"/>
              </a:lnSpc>
              <a:buNone/>
            </a:pPr>
            <a:r>
              <a:rPr lang="en-US" sz="1900" dirty="0">
                <a:latin typeface="+mj-lt"/>
              </a:rPr>
              <a:t>}</a:t>
            </a:r>
          </a:p>
          <a:p>
            <a:pPr marL="0" indent="0" defTabSz="517525">
              <a:lnSpc>
                <a:spcPct val="80000"/>
              </a:lnSpc>
              <a:buNone/>
            </a:pPr>
            <a:endParaRPr lang="en-US" sz="1900" dirty="0">
              <a:latin typeface="+mj-l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146</a:t>
            </a:fld>
            <a:endParaRPr lang="en-US"/>
          </a:p>
        </p:txBody>
      </p:sp>
      <p:sp>
        <p:nvSpPr>
          <p:cNvPr id="5" name="Footer Placeholder 4"/>
          <p:cNvSpPr>
            <a:spLocks noGrp="1"/>
          </p:cNvSpPr>
          <p:nvPr>
            <p:ph type="ftr" sz="quarter" idx="11"/>
          </p:nvPr>
        </p:nvSpPr>
        <p:spPr/>
        <p:txBody>
          <a:bodyPr/>
          <a:lstStyle/>
          <a:p>
            <a:r>
              <a:rPr lang="en-US"/>
              <a:t>Dr. Neepa Shah</a:t>
            </a:r>
            <a:endParaRPr lang="en-US" dirty="0"/>
          </a:p>
        </p:txBody>
      </p:sp>
    </p:spTree>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a:bodyPr>
          <a:lstStyle/>
          <a:p>
            <a:r>
              <a:rPr lang="en-US" dirty="0"/>
              <a:t>Insertion Sort: Number of Comparisons</a:t>
            </a:r>
            <a:endParaRPr lang="en-CA" dirty="0"/>
          </a:p>
        </p:txBody>
      </p:sp>
      <p:sp>
        <p:nvSpPr>
          <p:cNvPr id="6" name="Footer Placeholder 5"/>
          <p:cNvSpPr>
            <a:spLocks noGrp="1"/>
          </p:cNvSpPr>
          <p:nvPr>
            <p:ph type="ftr" sz="quarter" idx="11"/>
          </p:nvPr>
        </p:nvSpPr>
        <p:spPr/>
        <p:txBody>
          <a:bodyPr/>
          <a:lstStyle/>
          <a:p>
            <a:r>
              <a:rPr lang="en-US" altLang="en-US"/>
              <a:t>Dr. Neepa Shah</a:t>
            </a:r>
            <a:endParaRPr lang="en-US" altLang="en-US" dirty="0"/>
          </a:p>
        </p:txBody>
      </p:sp>
      <p:sp>
        <p:nvSpPr>
          <p:cNvPr id="5" name="Slide Number Placeholder 4"/>
          <p:cNvSpPr>
            <a:spLocks noGrp="1"/>
          </p:cNvSpPr>
          <p:nvPr>
            <p:ph type="sldNum" sz="quarter" idx="12"/>
          </p:nvPr>
        </p:nvSpPr>
        <p:spPr/>
        <p:txBody>
          <a:bodyPr/>
          <a:lstStyle/>
          <a:p>
            <a:fld id="{77239E85-5041-4369-BE1B-73A8BD8BE4BB}" type="slidenum">
              <a:rPr lang="en-US" altLang="en-US" smtClean="0"/>
              <a:pPr/>
              <a:t>147</a:t>
            </a:fld>
            <a:endParaRPr lang="en-US" altLang="en-US"/>
          </a:p>
        </p:txBody>
      </p:sp>
      <p:graphicFrame>
        <p:nvGraphicFramePr>
          <p:cNvPr id="61443" name="Group 3"/>
          <p:cNvGraphicFramePr>
            <a:graphicFrameLocks noGrp="1"/>
          </p:cNvGraphicFramePr>
          <p:nvPr>
            <p:ph type="tbl" idx="4294967295"/>
            <p:extLst>
              <p:ext uri="{D42A27DB-BD31-4B8C-83A1-F6EECF244321}">
                <p14:modId xmlns:p14="http://schemas.microsoft.com/office/powerpoint/2010/main" val="348839756"/>
              </p:ext>
            </p:extLst>
          </p:nvPr>
        </p:nvGraphicFramePr>
        <p:xfrm>
          <a:off x="2478023" y="1943233"/>
          <a:ext cx="5757647" cy="3186553"/>
        </p:xfrm>
        <a:graphic>
          <a:graphicData uri="http://schemas.openxmlformats.org/drawingml/2006/table">
            <a:tbl>
              <a:tblPr/>
              <a:tblGrid>
                <a:gridCol w="1657125">
                  <a:extLst>
                    <a:ext uri="{9D8B030D-6E8A-4147-A177-3AD203B41FA5}">
                      <a16:colId xmlns:a16="http://schemas.microsoft.com/office/drawing/2014/main" val="20000"/>
                    </a:ext>
                  </a:extLst>
                </a:gridCol>
                <a:gridCol w="1895199">
                  <a:extLst>
                    <a:ext uri="{9D8B030D-6E8A-4147-A177-3AD203B41FA5}">
                      <a16:colId xmlns:a16="http://schemas.microsoft.com/office/drawing/2014/main" val="20001"/>
                    </a:ext>
                  </a:extLst>
                </a:gridCol>
                <a:gridCol w="2205323">
                  <a:extLst>
                    <a:ext uri="{9D8B030D-6E8A-4147-A177-3AD203B41FA5}">
                      <a16:colId xmlns:a16="http://schemas.microsoft.com/office/drawing/2014/main" val="20002"/>
                    </a:ext>
                  </a:extLst>
                </a:gridCol>
              </a:tblGrid>
              <a:tr h="664584">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400" b="1" i="0" u="none" strike="noStrike" cap="none" normalizeH="0" baseline="0">
                          <a:ln>
                            <a:noFill/>
                          </a:ln>
                          <a:solidFill>
                            <a:schemeClr val="tx1"/>
                          </a:solidFill>
                          <a:effectLst/>
                          <a:latin typeface="Arial" charset="0"/>
                        </a:rPr>
                        <a:t># of Sorted</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400" b="1" i="0" u="none" strike="noStrike" cap="none" normalizeH="0" baseline="0">
                          <a:ln>
                            <a:noFill/>
                          </a:ln>
                          <a:solidFill>
                            <a:schemeClr val="tx1"/>
                          </a:solidFill>
                          <a:effectLst/>
                          <a:latin typeface="Arial" charset="0"/>
                        </a:rPr>
                        <a:t>Elements</a:t>
                      </a:r>
                      <a:endParaRPr kumimoji="0" lang="en-CA" sz="1400" b="1" i="0" u="none" strike="noStrike" cap="none" normalizeH="0" baseline="0">
                        <a:ln>
                          <a:noFill/>
                        </a:ln>
                        <a:solidFill>
                          <a:schemeClr val="tx1"/>
                        </a:solidFill>
                        <a:effectLst/>
                        <a:latin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400" b="1" i="0" u="none" strike="noStrike" cap="none" normalizeH="0" baseline="0" dirty="0">
                          <a:ln>
                            <a:noFill/>
                          </a:ln>
                          <a:solidFill>
                            <a:schemeClr val="tx1"/>
                          </a:solidFill>
                          <a:effectLst/>
                          <a:latin typeface="Arial" charset="0"/>
                        </a:rPr>
                        <a:t>Best case</a:t>
                      </a:r>
                      <a:endParaRPr kumimoji="0" lang="en-CA" sz="1400" b="1" i="0" u="none" strike="noStrike" cap="none" normalizeH="0" baseline="0" dirty="0">
                        <a:ln>
                          <a:noFill/>
                        </a:ln>
                        <a:solidFill>
                          <a:schemeClr val="tx1"/>
                        </a:solidFill>
                        <a:effectLst/>
                        <a:latin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400" b="1" i="0" u="none" strike="noStrike" cap="none" normalizeH="0" baseline="0">
                          <a:ln>
                            <a:noFill/>
                          </a:ln>
                          <a:solidFill>
                            <a:schemeClr val="tx1"/>
                          </a:solidFill>
                          <a:effectLst/>
                          <a:latin typeface="Arial" charset="0"/>
                        </a:rPr>
                        <a:t>Worst case</a:t>
                      </a:r>
                      <a:endParaRPr kumimoji="0" lang="en-CA" sz="1400" b="1" i="0" u="none" strike="noStrike" cap="none" normalizeH="0" baseline="0">
                        <a:ln>
                          <a:noFill/>
                        </a:ln>
                        <a:solidFill>
                          <a:schemeClr val="tx1"/>
                        </a:solidFill>
                        <a:effectLst/>
                        <a:latin typeface="Arial" charset="0"/>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3649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400" b="0" i="0" u="none" strike="noStrike" cap="none" normalizeH="0" baseline="0">
                          <a:ln>
                            <a:noFill/>
                          </a:ln>
                          <a:solidFill>
                            <a:schemeClr val="tx1"/>
                          </a:solidFill>
                          <a:effectLst/>
                          <a:latin typeface="Arial" charset="0"/>
                        </a:rPr>
                        <a:t>0</a:t>
                      </a:r>
                      <a:endParaRPr kumimoji="0" lang="en-CA" sz="1400" b="0" i="0" u="none" strike="noStrike" cap="none" normalizeH="0" baseline="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400" b="0" i="0" u="none" strike="noStrike" cap="none" normalizeH="0" baseline="0" dirty="0">
                          <a:ln>
                            <a:noFill/>
                          </a:ln>
                          <a:solidFill>
                            <a:schemeClr val="tx1"/>
                          </a:solidFill>
                          <a:effectLst/>
                          <a:latin typeface="Arial" charset="0"/>
                        </a:rPr>
                        <a:t>0</a:t>
                      </a:r>
                      <a:endParaRPr kumimoji="0" lang="en-CA" sz="1400" b="0" i="0" u="none" strike="noStrike" cap="none" normalizeH="0" baseline="0" dirty="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400" b="0" i="0" u="none" strike="noStrike" cap="none" normalizeH="0" baseline="0">
                          <a:ln>
                            <a:noFill/>
                          </a:ln>
                          <a:solidFill>
                            <a:schemeClr val="tx1"/>
                          </a:solidFill>
                          <a:effectLst/>
                          <a:latin typeface="Arial" charset="0"/>
                        </a:rPr>
                        <a:t>0</a:t>
                      </a:r>
                      <a:endParaRPr kumimoji="0" lang="en-CA" sz="1400" b="0"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35217">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400" b="0" i="0" u="none" strike="noStrike" cap="none" normalizeH="0" baseline="0">
                          <a:ln>
                            <a:noFill/>
                          </a:ln>
                          <a:solidFill>
                            <a:schemeClr val="tx1"/>
                          </a:solidFill>
                          <a:effectLst/>
                          <a:latin typeface="Arial" charset="0"/>
                        </a:rPr>
                        <a:t>1</a:t>
                      </a:r>
                      <a:endParaRPr kumimoji="0" lang="en-CA" sz="1400" b="0" i="0" u="none" strike="noStrike" cap="none" normalizeH="0" baseline="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400" b="0" i="0" u="none" strike="noStrike" cap="none" normalizeH="0" baseline="0">
                          <a:ln>
                            <a:noFill/>
                          </a:ln>
                          <a:solidFill>
                            <a:schemeClr val="tx1"/>
                          </a:solidFill>
                          <a:effectLst/>
                          <a:latin typeface="Arial" charset="0"/>
                        </a:rPr>
                        <a:t>1</a:t>
                      </a:r>
                      <a:endParaRPr kumimoji="0" lang="en-CA" sz="1400" b="0" i="0" u="none" strike="noStrike" cap="none" normalizeH="0" baseline="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400" b="0" i="0" u="none" strike="noStrike" cap="none" normalizeH="0" baseline="0">
                          <a:ln>
                            <a:noFill/>
                          </a:ln>
                          <a:solidFill>
                            <a:schemeClr val="tx1"/>
                          </a:solidFill>
                          <a:effectLst/>
                          <a:latin typeface="Arial" charset="0"/>
                        </a:rPr>
                        <a:t>1</a:t>
                      </a:r>
                      <a:endParaRPr kumimoji="0" lang="en-CA" sz="1400" b="0"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3649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400" b="0" i="0" u="none" strike="noStrike" cap="none" normalizeH="0" baseline="0">
                          <a:ln>
                            <a:noFill/>
                          </a:ln>
                          <a:solidFill>
                            <a:schemeClr val="tx1"/>
                          </a:solidFill>
                          <a:effectLst/>
                          <a:latin typeface="Arial" charset="0"/>
                        </a:rPr>
                        <a:t>2</a:t>
                      </a:r>
                      <a:endParaRPr kumimoji="0" lang="en-CA" sz="1400" b="0" i="0" u="none" strike="noStrike" cap="none" normalizeH="0" baseline="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400" b="0" i="0" u="none" strike="noStrike" cap="none" normalizeH="0" baseline="0">
                          <a:ln>
                            <a:noFill/>
                          </a:ln>
                          <a:solidFill>
                            <a:schemeClr val="tx1"/>
                          </a:solidFill>
                          <a:effectLst/>
                          <a:latin typeface="Arial" charset="0"/>
                        </a:rPr>
                        <a:t>1</a:t>
                      </a:r>
                      <a:endParaRPr kumimoji="0" lang="en-CA" sz="1400" b="0" i="0" u="none" strike="noStrike" cap="none" normalizeH="0" baseline="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400" b="0" i="0" u="none" strike="noStrike" cap="none" normalizeH="0" baseline="0">
                          <a:ln>
                            <a:noFill/>
                          </a:ln>
                          <a:solidFill>
                            <a:schemeClr val="tx1"/>
                          </a:solidFill>
                          <a:effectLst/>
                          <a:latin typeface="Arial" charset="0"/>
                        </a:rPr>
                        <a:t>2</a:t>
                      </a:r>
                      <a:endParaRPr kumimoji="0" lang="en-CA" sz="1400" b="0"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3649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400" b="0" i="0" u="none" strike="noStrike" cap="none" normalizeH="0" baseline="0">
                          <a:ln>
                            <a:noFill/>
                          </a:ln>
                          <a:solidFill>
                            <a:schemeClr val="tx1"/>
                          </a:solidFill>
                          <a:effectLst/>
                          <a:latin typeface="Arial" charset="0"/>
                        </a:rPr>
                        <a:t>…</a:t>
                      </a:r>
                      <a:endParaRPr kumimoji="0" lang="en-CA" sz="1400" b="0" i="0" u="none" strike="noStrike" cap="none" normalizeH="0" baseline="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400" b="0" i="0" u="none" strike="noStrike" cap="none" normalizeH="0" baseline="0">
                          <a:ln>
                            <a:noFill/>
                          </a:ln>
                          <a:solidFill>
                            <a:schemeClr val="tx1"/>
                          </a:solidFill>
                          <a:effectLst/>
                          <a:latin typeface="Arial" charset="0"/>
                        </a:rPr>
                        <a:t>…</a:t>
                      </a:r>
                      <a:endParaRPr kumimoji="0" lang="en-CA" sz="1400" b="0" i="0" u="none" strike="noStrike" cap="none" normalizeH="0" baseline="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400" b="0" i="0" u="none" strike="noStrike" cap="none" normalizeH="0" baseline="0">
                          <a:ln>
                            <a:noFill/>
                          </a:ln>
                          <a:solidFill>
                            <a:schemeClr val="tx1"/>
                          </a:solidFill>
                          <a:effectLst/>
                          <a:latin typeface="Arial" charset="0"/>
                        </a:rPr>
                        <a:t>…</a:t>
                      </a:r>
                      <a:endParaRPr kumimoji="0" lang="en-CA" sz="1400" b="0"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4206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400" b="0" i="0" u="none" strike="noStrike" cap="none" normalizeH="0" baseline="0">
                          <a:ln>
                            <a:noFill/>
                          </a:ln>
                          <a:solidFill>
                            <a:schemeClr val="tx1"/>
                          </a:solidFill>
                          <a:effectLst/>
                          <a:latin typeface="Arial" charset="0"/>
                        </a:rPr>
                        <a:t>n-1</a:t>
                      </a:r>
                      <a:endParaRPr kumimoji="0" lang="en-CA" sz="1400" b="0" i="0" u="none" strike="noStrike" cap="none" normalizeH="0" baseline="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400" b="0" i="0" u="none" strike="noStrike" cap="none" normalizeH="0" baseline="0">
                          <a:ln>
                            <a:noFill/>
                          </a:ln>
                          <a:solidFill>
                            <a:schemeClr val="tx1"/>
                          </a:solidFill>
                          <a:effectLst/>
                          <a:latin typeface="Arial" charset="0"/>
                        </a:rPr>
                        <a:t>1</a:t>
                      </a:r>
                      <a:endParaRPr kumimoji="0" lang="en-CA" sz="1400" b="0" i="0" u="none" strike="noStrike" cap="none" normalizeH="0" baseline="0">
                        <a:ln>
                          <a:noFill/>
                        </a:ln>
                        <a:solidFill>
                          <a:schemeClr val="tx1"/>
                        </a:solidFill>
                        <a:effectLst/>
                        <a:latin typeface="Arial"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400" b="0" i="0" u="none" strike="noStrike" cap="none" normalizeH="0" baseline="0">
                          <a:ln>
                            <a:noFill/>
                          </a:ln>
                          <a:solidFill>
                            <a:schemeClr val="tx1"/>
                          </a:solidFill>
                          <a:effectLst/>
                          <a:latin typeface="Arial" charset="0"/>
                        </a:rPr>
                        <a:t>n-1</a:t>
                      </a:r>
                      <a:endParaRPr kumimoji="0" lang="en-CA" sz="1400" b="0" i="0" u="none" strike="noStrike" cap="none" normalizeH="0" baseline="0">
                        <a:ln>
                          <a:noFill/>
                        </a:ln>
                        <a:solidFill>
                          <a:schemeClr val="tx1"/>
                        </a:solidFill>
                        <a:effectLst/>
                        <a:latin typeface="Arial" charset="0"/>
                      </a:endParaRPr>
                    </a:p>
                  </a:txBody>
                  <a:tcP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5217">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endParaRPr kumimoji="0" lang="en-CA" sz="1400" b="0" i="0" u="none" strike="noStrike" cap="none" normalizeH="0" baseline="0">
                        <a:ln>
                          <a:noFill/>
                        </a:ln>
                        <a:solidFill>
                          <a:schemeClr val="tx1"/>
                        </a:solidFill>
                        <a:effectLst/>
                        <a:latin typeface="Arial"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400" b="1" i="0" u="none" strike="noStrike" cap="none" normalizeH="0" baseline="0">
                          <a:ln>
                            <a:noFill/>
                          </a:ln>
                          <a:solidFill>
                            <a:schemeClr val="tx1"/>
                          </a:solidFill>
                          <a:effectLst/>
                          <a:latin typeface="Arial" charset="0"/>
                        </a:rPr>
                        <a:t>n-1</a:t>
                      </a:r>
                      <a:endParaRPr kumimoji="0" lang="en-CA" sz="1400" b="1" i="0" u="none" strike="noStrike" cap="none" normalizeH="0" baseline="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2"/>
                        <a:buNone/>
                        <a:tabLst/>
                      </a:pPr>
                      <a:r>
                        <a:rPr kumimoji="0" lang="en-US" sz="1400" b="1" i="0" u="none" strike="noStrike" cap="none" normalizeH="0" baseline="0" dirty="0">
                          <a:ln>
                            <a:noFill/>
                          </a:ln>
                          <a:solidFill>
                            <a:schemeClr val="tx1"/>
                          </a:solidFill>
                          <a:effectLst/>
                          <a:latin typeface="Arial" charset="0"/>
                        </a:rPr>
                        <a:t>n(n-1)/2</a:t>
                      </a:r>
                      <a:endParaRPr kumimoji="0" lang="en-CA" sz="1400" b="1" i="0" u="none" strike="noStrike" cap="none" normalizeH="0" baseline="0" dirty="0">
                        <a:ln>
                          <a:noFill/>
                        </a:ln>
                        <a:solidFill>
                          <a:schemeClr val="tx1"/>
                        </a:solidFill>
                        <a:effectLst/>
                        <a:latin typeface="Arial" charset="0"/>
                      </a:endParaRPr>
                    </a:p>
                  </a:txBody>
                  <a:tcPr horzOverflow="overflow">
                    <a:lnL>
                      <a:noFill/>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1482" name="Text Box 42"/>
          <p:cNvSpPr txBox="1">
            <a:spLocks noChangeArrowheads="1"/>
          </p:cNvSpPr>
          <p:nvPr/>
        </p:nvSpPr>
        <p:spPr bwMode="auto">
          <a:xfrm>
            <a:off x="2280777" y="5245065"/>
            <a:ext cx="7619849" cy="369332"/>
          </a:xfrm>
          <a:prstGeom prst="rect">
            <a:avLst/>
          </a:prstGeom>
          <a:noFill/>
          <a:ln w="9525">
            <a:noFill/>
            <a:miter lim="800000"/>
            <a:headEnd/>
            <a:tailEnd/>
          </a:ln>
          <a:effectLst/>
        </p:spPr>
        <p:txBody>
          <a:bodyPr wrap="square">
            <a:spAutoFit/>
          </a:bodyPr>
          <a:lstStyle/>
          <a:p>
            <a:r>
              <a:rPr lang="en-US" dirty="0"/>
              <a:t>If the sequence is nearly sorted, then insertion sort will run nearly in O(n)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1482"/>
                                        </p:tgtEl>
                                        <p:attrNameLst>
                                          <p:attrName>style.visibility</p:attrName>
                                        </p:attrNameLst>
                                      </p:cBhvr>
                                      <p:to>
                                        <p:strVal val="visible"/>
                                      </p:to>
                                    </p:set>
                                    <p:anim calcmode="lin" valueType="num">
                                      <p:cBhvr additive="base">
                                        <p:cTn id="7" dur="500" fill="hold"/>
                                        <p:tgtEl>
                                          <p:spTgt spid="61482"/>
                                        </p:tgtEl>
                                        <p:attrNameLst>
                                          <p:attrName>ppt_x</p:attrName>
                                        </p:attrNameLst>
                                      </p:cBhvr>
                                      <p:tavLst>
                                        <p:tav tm="0">
                                          <p:val>
                                            <p:strVal val="1+#ppt_w/2"/>
                                          </p:val>
                                        </p:tav>
                                        <p:tav tm="100000">
                                          <p:val>
                                            <p:strVal val="#ppt_x"/>
                                          </p:val>
                                        </p:tav>
                                      </p:tavLst>
                                    </p:anim>
                                    <p:anim calcmode="lin" valueType="num">
                                      <p:cBhvr additive="base">
                                        <p:cTn id="8" dur="500" fill="hold"/>
                                        <p:tgtEl>
                                          <p:spTgt spid="614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2"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sz="3200" dirty="0"/>
              <a:t>Divide and Conquer Strategy</a:t>
            </a:r>
          </a:p>
        </p:txBody>
      </p:sp>
      <p:sp>
        <p:nvSpPr>
          <p:cNvPr id="7" name="Subtitle 6"/>
          <p:cNvSpPr>
            <a:spLocks noGrp="1"/>
          </p:cNvSpPr>
          <p:nvPr>
            <p:ph type="subTitle" idx="1"/>
          </p:nvPr>
        </p:nvSpPr>
        <p:spPr/>
        <p:txBody>
          <a:bodyPr/>
          <a:lstStyle/>
          <a:p>
            <a:endParaRPr lang="en-US"/>
          </a:p>
        </p:txBody>
      </p:sp>
      <p:sp>
        <p:nvSpPr>
          <p:cNvPr id="2" name="Footer Placeholder 1">
            <a:extLst>
              <a:ext uri="{FF2B5EF4-FFF2-40B4-BE49-F238E27FC236}">
                <a16:creationId xmlns:a16="http://schemas.microsoft.com/office/drawing/2014/main" id="{F66BFE95-80A2-CF66-6E54-29C225A1CCBA}"/>
              </a:ext>
            </a:extLst>
          </p:cNvPr>
          <p:cNvSpPr>
            <a:spLocks noGrp="1"/>
          </p:cNvSpPr>
          <p:nvPr>
            <p:ph type="ftr" sz="quarter" idx="11"/>
          </p:nvPr>
        </p:nvSpPr>
        <p:spPr/>
        <p:txBody>
          <a:bodyPr/>
          <a:lstStyle/>
          <a:p>
            <a:r>
              <a:rPr lang="en-IN"/>
              <a:t>Dr. Neepa Shah</a:t>
            </a:r>
          </a:p>
        </p:txBody>
      </p:sp>
      <p:sp>
        <p:nvSpPr>
          <p:cNvPr id="3" name="Slide Number Placeholder 2">
            <a:extLst>
              <a:ext uri="{FF2B5EF4-FFF2-40B4-BE49-F238E27FC236}">
                <a16:creationId xmlns:a16="http://schemas.microsoft.com/office/drawing/2014/main" id="{326B0F9F-91E8-BABA-8CD5-DF7054087094}"/>
              </a:ext>
            </a:extLst>
          </p:cNvPr>
          <p:cNvSpPr>
            <a:spLocks noGrp="1"/>
          </p:cNvSpPr>
          <p:nvPr>
            <p:ph type="sldNum" sz="quarter" idx="12"/>
          </p:nvPr>
        </p:nvSpPr>
        <p:spPr/>
        <p:txBody>
          <a:bodyPr/>
          <a:lstStyle/>
          <a:p>
            <a:fld id="{9F8B1569-332D-42CE-8401-CACEF6AD2DB0}" type="slidenum">
              <a:rPr lang="en-IN" smtClean="0"/>
              <a:t>148</a:t>
            </a:fld>
            <a:endParaRPr lang="en-IN"/>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p:cNvSpPr>
            <a:spLocks noGrp="1" noChangeArrowheads="1"/>
          </p:cNvSpPr>
          <p:nvPr>
            <p:ph type="title"/>
          </p:nvPr>
        </p:nvSpPr>
        <p:spPr/>
        <p:txBody>
          <a:bodyPr/>
          <a:lstStyle/>
          <a:p>
            <a:r>
              <a:rPr lang="en-US" altLang="en-US" dirty="0"/>
              <a:t>Divide-and-Conquer</a:t>
            </a:r>
          </a:p>
        </p:txBody>
      </p:sp>
      <p:sp>
        <p:nvSpPr>
          <p:cNvPr id="742403" name="Rectangle 3"/>
          <p:cNvSpPr>
            <a:spLocks noGrp="1" noChangeArrowheads="1"/>
          </p:cNvSpPr>
          <p:nvPr>
            <p:ph idx="1"/>
          </p:nvPr>
        </p:nvSpPr>
        <p:spPr/>
        <p:txBody>
          <a:bodyPr>
            <a:normAutofit/>
          </a:bodyPr>
          <a:lstStyle/>
          <a:p>
            <a:pPr algn="just"/>
            <a:r>
              <a:rPr lang="en-US" altLang="en-US" b="1" i="1" dirty="0"/>
              <a:t>Divide and Conquer</a:t>
            </a:r>
            <a:r>
              <a:rPr lang="en-US" altLang="en-US" dirty="0"/>
              <a:t> is a </a:t>
            </a:r>
            <a:r>
              <a:rPr lang="en-US" altLang="en-US" dirty="0">
                <a:solidFill>
                  <a:srgbClr val="0000FF"/>
                </a:solidFill>
              </a:rPr>
              <a:t>method of algorithm design</a:t>
            </a:r>
            <a:r>
              <a:rPr lang="en-US" altLang="en-US" dirty="0">
                <a:solidFill>
                  <a:schemeClr val="accent2"/>
                </a:solidFill>
              </a:rPr>
              <a:t>.</a:t>
            </a:r>
          </a:p>
          <a:p>
            <a:pPr algn="just"/>
            <a:endParaRPr lang="en-US" altLang="en-US" dirty="0"/>
          </a:p>
          <a:p>
            <a:pPr algn="just"/>
            <a:r>
              <a:rPr lang="en-US" altLang="en-US" dirty="0"/>
              <a:t>This method has three distinct steps:</a:t>
            </a:r>
          </a:p>
          <a:p>
            <a:pPr lvl="1" algn="just"/>
            <a:r>
              <a:rPr lang="en-US" altLang="en-US" sz="1800" b="1" dirty="0">
                <a:solidFill>
                  <a:schemeClr val="tx1"/>
                </a:solidFill>
              </a:rPr>
              <a:t>Divide</a:t>
            </a:r>
            <a:r>
              <a:rPr lang="en-US" altLang="en-US" sz="1800" dirty="0">
                <a:solidFill>
                  <a:schemeClr val="tx1"/>
                </a:solidFill>
              </a:rPr>
              <a:t>: If the input size is too large to deal with in a straightforward manner, divide the data into two or more disjoint subsets.</a:t>
            </a:r>
          </a:p>
          <a:p>
            <a:pPr lvl="1" algn="just"/>
            <a:r>
              <a:rPr lang="en-US" altLang="en-US" sz="1800" b="1" dirty="0">
                <a:solidFill>
                  <a:schemeClr val="tx1"/>
                </a:solidFill>
              </a:rPr>
              <a:t>Recur</a:t>
            </a:r>
            <a:r>
              <a:rPr lang="en-US" altLang="en-US" sz="1800" dirty="0">
                <a:solidFill>
                  <a:schemeClr val="tx1"/>
                </a:solidFill>
              </a:rPr>
              <a:t>: Use divide and conquer to solve the sub-problems associated with the data subsets.</a:t>
            </a:r>
          </a:p>
          <a:p>
            <a:pPr lvl="1" algn="just"/>
            <a:r>
              <a:rPr lang="en-US" altLang="en-US" sz="1800" b="1" dirty="0">
                <a:solidFill>
                  <a:schemeClr val="tx1"/>
                </a:solidFill>
              </a:rPr>
              <a:t>Conquer</a:t>
            </a:r>
            <a:r>
              <a:rPr lang="en-US" altLang="en-US" sz="1800" dirty="0">
                <a:solidFill>
                  <a:schemeClr val="tx1"/>
                </a:solidFill>
              </a:rPr>
              <a:t>: Take the solutions to the sub-problems and “merge” these solutions into a solution for the original problem.</a:t>
            </a:r>
          </a:p>
        </p:txBody>
      </p:sp>
      <p:sp>
        <p:nvSpPr>
          <p:cNvPr id="5" name="Footer Placeholder 4"/>
          <p:cNvSpPr>
            <a:spLocks noGrp="1"/>
          </p:cNvSpPr>
          <p:nvPr>
            <p:ph type="ftr" sz="quarter" idx="11"/>
          </p:nvPr>
        </p:nvSpPr>
        <p:spPr/>
        <p:txBody>
          <a:bodyPr/>
          <a:lstStyle/>
          <a:p>
            <a:r>
              <a:rPr lang="en-US"/>
              <a:t>Dr. Neepa Shah</a:t>
            </a:r>
          </a:p>
        </p:txBody>
      </p:sp>
      <p:sp>
        <p:nvSpPr>
          <p:cNvPr id="4" name="Slide Number Placeholder 3"/>
          <p:cNvSpPr>
            <a:spLocks noGrp="1"/>
          </p:cNvSpPr>
          <p:nvPr>
            <p:ph type="sldNum" sz="quarter" idx="12"/>
          </p:nvPr>
        </p:nvSpPr>
        <p:spPr/>
        <p:txBody>
          <a:bodyPr/>
          <a:lstStyle/>
          <a:p>
            <a:fld id="{D2FA195A-755A-4166-8411-0A7E88466F71}" type="slidenum">
              <a:rPr lang="en-US" smtClean="0"/>
              <a:pPr/>
              <a:t>149</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9FAE4-F7B3-D715-3C75-886C18FF5BC2}"/>
              </a:ext>
            </a:extLst>
          </p:cNvPr>
          <p:cNvSpPr>
            <a:spLocks noGrp="1"/>
          </p:cNvSpPr>
          <p:nvPr>
            <p:ph type="title"/>
          </p:nvPr>
        </p:nvSpPr>
        <p:spPr/>
        <p:txBody>
          <a:bodyPr/>
          <a:lstStyle/>
          <a:p>
            <a:r>
              <a:rPr lang="en-US" dirty="0"/>
              <a:t>Fibonacci search process</a:t>
            </a:r>
            <a:endParaRPr lang="en-IN" dirty="0"/>
          </a:p>
        </p:txBody>
      </p:sp>
      <p:sp>
        <p:nvSpPr>
          <p:cNvPr id="3" name="Content Placeholder 2">
            <a:extLst>
              <a:ext uri="{FF2B5EF4-FFF2-40B4-BE49-F238E27FC236}">
                <a16:creationId xmlns:a16="http://schemas.microsoft.com/office/drawing/2014/main" id="{45C39230-5C51-C5AB-FC47-A3DFC9A8A81B}"/>
              </a:ext>
            </a:extLst>
          </p:cNvPr>
          <p:cNvSpPr>
            <a:spLocks noGrp="1"/>
          </p:cNvSpPr>
          <p:nvPr>
            <p:ph idx="1"/>
          </p:nvPr>
        </p:nvSpPr>
        <p:spPr/>
        <p:txBody>
          <a:bodyPr>
            <a:normAutofit fontScale="92500" lnSpcReduction="10000"/>
          </a:bodyPr>
          <a:lstStyle/>
          <a:p>
            <a:pPr algn="just"/>
            <a:r>
              <a:rPr lang="en-US" dirty="0"/>
              <a:t>Find the immediate Fibonacci number that is greater than or equal to the size of the input array. Then, also hold the two preceding numbers of the selected Fibonacci number.</a:t>
            </a:r>
          </a:p>
          <a:p>
            <a:pPr algn="just"/>
            <a:r>
              <a:rPr lang="en-US" dirty="0"/>
              <a:t>Initialize the offset value as -1</a:t>
            </a:r>
          </a:p>
          <a:p>
            <a:pPr algn="just"/>
            <a:r>
              <a:rPr lang="en-US" dirty="0"/>
              <a:t>Until Fm2 is greater than 0</a:t>
            </a:r>
          </a:p>
          <a:p>
            <a:pPr lvl="1" algn="just"/>
            <a:r>
              <a:rPr lang="en-US" dirty="0"/>
              <a:t>Compare the key element with the element at index [min(offset+Fm-2,n-1)]. If a match is found, return the index.</a:t>
            </a:r>
          </a:p>
          <a:p>
            <a:pPr lvl="1" algn="just"/>
            <a:r>
              <a:rPr lang="en-US" dirty="0"/>
              <a:t>If the key element is lesser value than this element, reduce the range of the input from 0 to the index of this element. The Fibonacci numbers are also updated with Fm = Fm2.</a:t>
            </a:r>
          </a:p>
          <a:p>
            <a:pPr lvl="1" algn="just"/>
            <a:r>
              <a:rPr lang="en-US" dirty="0"/>
              <a:t>If the key is greater than the element at this index, remove the elements before this element from the search range. The Fibonacci numbers are updated as Fm = Fm1. The offset value is set to the index of this element.</a:t>
            </a:r>
          </a:p>
          <a:p>
            <a:pPr algn="just"/>
            <a:r>
              <a:rPr lang="en-US" dirty="0"/>
              <a:t>As there are two 1s in the Fibonacci series, there arises a case where two preceding numbers will become 1. So if Fm1 becomes 1, there is only one element left in the array to be searched. Compare the key element with that element and return the 1st index. Otherwise, the algorithm returns an unsuccessful search.</a:t>
            </a:r>
            <a:endParaRPr lang="en-IN" dirty="0"/>
          </a:p>
        </p:txBody>
      </p:sp>
      <p:sp>
        <p:nvSpPr>
          <p:cNvPr id="4" name="Footer Placeholder 3">
            <a:extLst>
              <a:ext uri="{FF2B5EF4-FFF2-40B4-BE49-F238E27FC236}">
                <a16:creationId xmlns:a16="http://schemas.microsoft.com/office/drawing/2014/main" id="{0E50ED3D-076C-E495-B32F-529AC960AC26}"/>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08E4DC14-9756-AE4E-F08A-421235D5332F}"/>
              </a:ext>
            </a:extLst>
          </p:cNvPr>
          <p:cNvSpPr>
            <a:spLocks noGrp="1"/>
          </p:cNvSpPr>
          <p:nvPr>
            <p:ph type="sldNum" sz="quarter" idx="12"/>
          </p:nvPr>
        </p:nvSpPr>
        <p:spPr/>
        <p:txBody>
          <a:bodyPr/>
          <a:lstStyle/>
          <a:p>
            <a:fld id="{9F8B1569-332D-42CE-8401-CACEF6AD2DB0}" type="slidenum">
              <a:rPr lang="en-IN" smtClean="0"/>
              <a:t>15</a:t>
            </a:fld>
            <a:endParaRPr lang="en-IN"/>
          </a:p>
        </p:txBody>
      </p:sp>
    </p:spTree>
    <p:extLst>
      <p:ext uri="{BB962C8B-B14F-4D97-AF65-F5344CB8AC3E}">
        <p14:creationId xmlns:p14="http://schemas.microsoft.com/office/powerpoint/2010/main" val="219761651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ChangeArrowheads="1"/>
          </p:cNvSpPr>
          <p:nvPr>
            <p:ph type="title"/>
          </p:nvPr>
        </p:nvSpPr>
        <p:spPr/>
        <p:txBody>
          <a:bodyPr/>
          <a:lstStyle/>
          <a:p>
            <a:r>
              <a:rPr lang="en-US" altLang="en-US" dirty="0"/>
              <a:t>Merge-Sort</a:t>
            </a:r>
          </a:p>
        </p:txBody>
      </p:sp>
      <p:sp>
        <p:nvSpPr>
          <p:cNvPr id="743427" name="Rectangle 3"/>
          <p:cNvSpPr>
            <a:spLocks noGrp="1" noChangeArrowheads="1"/>
          </p:cNvSpPr>
          <p:nvPr>
            <p:ph idx="1"/>
          </p:nvPr>
        </p:nvSpPr>
        <p:spPr/>
        <p:txBody>
          <a:bodyPr>
            <a:normAutofit/>
          </a:bodyPr>
          <a:lstStyle/>
          <a:p>
            <a:pPr algn="just">
              <a:lnSpc>
                <a:spcPct val="90000"/>
              </a:lnSpc>
            </a:pPr>
            <a:r>
              <a:rPr lang="en-US" altLang="en-US" sz="2400" dirty="0">
                <a:solidFill>
                  <a:schemeClr val="tx1">
                    <a:lumMod val="75000"/>
                    <a:lumOff val="25000"/>
                  </a:schemeClr>
                </a:solidFill>
              </a:rPr>
              <a:t>Algorithm:</a:t>
            </a:r>
          </a:p>
          <a:p>
            <a:pPr lvl="1" algn="just">
              <a:lnSpc>
                <a:spcPct val="90000"/>
              </a:lnSpc>
            </a:pPr>
            <a:r>
              <a:rPr lang="en-US" altLang="en-US" sz="2000" b="1" dirty="0">
                <a:solidFill>
                  <a:schemeClr val="tx1">
                    <a:lumMod val="75000"/>
                    <a:lumOff val="25000"/>
                  </a:schemeClr>
                </a:solidFill>
              </a:rPr>
              <a:t>Divide</a:t>
            </a:r>
            <a:endParaRPr lang="en-US" altLang="en-US" sz="2000" dirty="0">
              <a:solidFill>
                <a:schemeClr val="tx1">
                  <a:lumMod val="75000"/>
                  <a:lumOff val="25000"/>
                </a:schemeClr>
              </a:solidFill>
            </a:endParaRPr>
          </a:p>
          <a:p>
            <a:pPr lvl="1" algn="just">
              <a:lnSpc>
                <a:spcPct val="90000"/>
              </a:lnSpc>
            </a:pPr>
            <a:r>
              <a:rPr lang="en-US" altLang="en-US" sz="2000" b="1" dirty="0">
                <a:solidFill>
                  <a:schemeClr val="tx1">
                    <a:lumMod val="75000"/>
                    <a:lumOff val="25000"/>
                  </a:schemeClr>
                </a:solidFill>
              </a:rPr>
              <a:t>Recur</a:t>
            </a:r>
            <a:r>
              <a:rPr lang="en-US" altLang="en-US" sz="2000" dirty="0">
                <a:solidFill>
                  <a:schemeClr val="tx1">
                    <a:lumMod val="75000"/>
                    <a:lumOff val="25000"/>
                  </a:schemeClr>
                </a:solidFill>
              </a:rPr>
              <a:t>: Recursive sort sequences S</a:t>
            </a:r>
            <a:r>
              <a:rPr lang="en-US" altLang="en-US" sz="2000" baseline="-25000" dirty="0">
                <a:solidFill>
                  <a:schemeClr val="tx1">
                    <a:lumMod val="75000"/>
                    <a:lumOff val="25000"/>
                  </a:schemeClr>
                </a:solidFill>
              </a:rPr>
              <a:t>1</a:t>
            </a:r>
            <a:r>
              <a:rPr lang="en-US" altLang="en-US" sz="2000" dirty="0">
                <a:solidFill>
                  <a:schemeClr val="tx1">
                    <a:lumMod val="75000"/>
                    <a:lumOff val="25000"/>
                  </a:schemeClr>
                </a:solidFill>
              </a:rPr>
              <a:t> and S</a:t>
            </a:r>
            <a:r>
              <a:rPr lang="en-US" altLang="en-US" sz="2000" baseline="-25000" dirty="0">
                <a:solidFill>
                  <a:schemeClr val="tx1">
                    <a:lumMod val="75000"/>
                    <a:lumOff val="25000"/>
                  </a:schemeClr>
                </a:solidFill>
              </a:rPr>
              <a:t>2</a:t>
            </a:r>
            <a:r>
              <a:rPr lang="en-US" altLang="en-US" sz="2000" dirty="0">
                <a:solidFill>
                  <a:schemeClr val="tx1">
                    <a:lumMod val="75000"/>
                    <a:lumOff val="25000"/>
                  </a:schemeClr>
                </a:solidFill>
              </a:rPr>
              <a:t>.</a:t>
            </a:r>
          </a:p>
          <a:p>
            <a:pPr lvl="1" algn="just">
              <a:lnSpc>
                <a:spcPct val="90000"/>
              </a:lnSpc>
            </a:pPr>
            <a:r>
              <a:rPr lang="en-US" altLang="en-US" sz="2000" b="1" dirty="0">
                <a:solidFill>
                  <a:schemeClr val="tx1">
                    <a:lumMod val="75000"/>
                    <a:lumOff val="25000"/>
                  </a:schemeClr>
                </a:solidFill>
              </a:rPr>
              <a:t>Conquer</a:t>
            </a:r>
            <a:r>
              <a:rPr lang="en-US" altLang="en-US" sz="2000" dirty="0">
                <a:solidFill>
                  <a:schemeClr val="tx1">
                    <a:lumMod val="75000"/>
                    <a:lumOff val="25000"/>
                  </a:schemeClr>
                </a:solidFill>
              </a:rPr>
              <a:t>: Put back the elements into S by merging the sorted sequences S</a:t>
            </a:r>
            <a:r>
              <a:rPr lang="en-US" altLang="en-US" sz="2000" baseline="-25000" dirty="0">
                <a:solidFill>
                  <a:schemeClr val="tx1">
                    <a:lumMod val="75000"/>
                    <a:lumOff val="25000"/>
                  </a:schemeClr>
                </a:solidFill>
              </a:rPr>
              <a:t>1</a:t>
            </a:r>
            <a:r>
              <a:rPr lang="en-US" altLang="en-US" sz="2000" dirty="0">
                <a:solidFill>
                  <a:schemeClr val="tx1">
                    <a:lumMod val="75000"/>
                    <a:lumOff val="25000"/>
                  </a:schemeClr>
                </a:solidFill>
              </a:rPr>
              <a:t> and S</a:t>
            </a:r>
            <a:r>
              <a:rPr lang="en-US" altLang="en-US" sz="2000" baseline="-25000" dirty="0">
                <a:solidFill>
                  <a:schemeClr val="tx1">
                    <a:lumMod val="75000"/>
                    <a:lumOff val="25000"/>
                  </a:schemeClr>
                </a:solidFill>
              </a:rPr>
              <a:t>2</a:t>
            </a:r>
            <a:r>
              <a:rPr lang="en-US" altLang="en-US" sz="2000" dirty="0">
                <a:solidFill>
                  <a:schemeClr val="tx1">
                    <a:lumMod val="75000"/>
                    <a:lumOff val="25000"/>
                  </a:schemeClr>
                </a:solidFill>
              </a:rPr>
              <a:t> into a unique sorted sequence.</a:t>
            </a:r>
          </a:p>
        </p:txBody>
      </p:sp>
      <p:sp>
        <p:nvSpPr>
          <p:cNvPr id="5" name="Footer Placeholder 4"/>
          <p:cNvSpPr>
            <a:spLocks noGrp="1"/>
          </p:cNvSpPr>
          <p:nvPr>
            <p:ph type="ftr" sz="quarter" idx="11"/>
          </p:nvPr>
        </p:nvSpPr>
        <p:spPr/>
        <p:txBody>
          <a:bodyPr/>
          <a:lstStyle/>
          <a:p>
            <a:r>
              <a:rPr lang="en-US"/>
              <a:t>Dr. Neepa Shah</a:t>
            </a:r>
          </a:p>
        </p:txBody>
      </p:sp>
      <p:sp>
        <p:nvSpPr>
          <p:cNvPr id="4" name="Slide Number Placeholder 3"/>
          <p:cNvSpPr>
            <a:spLocks noGrp="1"/>
          </p:cNvSpPr>
          <p:nvPr>
            <p:ph type="sldNum" sz="quarter" idx="12"/>
          </p:nvPr>
        </p:nvSpPr>
        <p:spPr/>
        <p:txBody>
          <a:bodyPr/>
          <a:lstStyle/>
          <a:p>
            <a:fld id="{D2FA195A-755A-4166-8411-0A7E88466F71}" type="slidenum">
              <a:rPr lang="en-US" smtClean="0"/>
              <a:pPr/>
              <a:t>150</a:t>
            </a:fld>
            <a:endParaRPr lang="en-US"/>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p:txBody>
          <a:bodyPr/>
          <a:lstStyle/>
          <a:p>
            <a:r>
              <a:rPr lang="en-US" altLang="en-US" dirty="0"/>
              <a:t>Merge-Sort Example </a:t>
            </a:r>
          </a:p>
        </p:txBody>
      </p:sp>
      <p:sp>
        <p:nvSpPr>
          <p:cNvPr id="2" name="Content Placeholder 1">
            <a:extLst>
              <a:ext uri="{FF2B5EF4-FFF2-40B4-BE49-F238E27FC236}">
                <a16:creationId xmlns:a16="http://schemas.microsoft.com/office/drawing/2014/main" id="{B530EA85-78AE-452E-95A7-A0DD26370188}"/>
              </a:ext>
            </a:extLst>
          </p:cNvPr>
          <p:cNvSpPr>
            <a:spLocks noGrp="1"/>
          </p:cNvSpPr>
          <p:nvPr>
            <p:ph idx="1"/>
          </p:nvPr>
        </p:nvSpPr>
        <p:spPr/>
        <p:txBody>
          <a:bodyPr/>
          <a:lstStyle/>
          <a:p>
            <a:endParaRPr lang="en-IN"/>
          </a:p>
        </p:txBody>
      </p:sp>
      <p:sp>
        <p:nvSpPr>
          <p:cNvPr id="6" name="Footer Placeholder 5"/>
          <p:cNvSpPr>
            <a:spLocks noGrp="1"/>
          </p:cNvSpPr>
          <p:nvPr>
            <p:ph type="ftr" sz="quarter" idx="11"/>
          </p:nvPr>
        </p:nvSpPr>
        <p:spPr/>
        <p:txBody>
          <a:bodyPr/>
          <a:lstStyle/>
          <a:p>
            <a:r>
              <a:rPr lang="en-US"/>
              <a:t>Dr. Neepa Shah</a:t>
            </a:r>
          </a:p>
        </p:txBody>
      </p:sp>
      <p:sp>
        <p:nvSpPr>
          <p:cNvPr id="5" name="Slide Number Placeholder 4"/>
          <p:cNvSpPr>
            <a:spLocks noGrp="1"/>
          </p:cNvSpPr>
          <p:nvPr>
            <p:ph type="sldNum" sz="quarter" idx="12"/>
          </p:nvPr>
        </p:nvSpPr>
        <p:spPr/>
        <p:txBody>
          <a:bodyPr/>
          <a:lstStyle/>
          <a:p>
            <a:fld id="{D2FA195A-755A-4166-8411-0A7E88466F71}" type="slidenum">
              <a:rPr lang="en-US" smtClean="0"/>
              <a:pPr/>
              <a:t>151</a:t>
            </a:fld>
            <a:endParaRPr lang="en-US"/>
          </a:p>
        </p:txBody>
      </p:sp>
      <p:pic>
        <p:nvPicPr>
          <p:cNvPr id="744451" name="Picture 3"/>
          <p:cNvPicPr>
            <a:picLocks noChangeAspect="1" noChangeArrowheads="1"/>
          </p:cNvPicPr>
          <p:nvPr/>
        </p:nvPicPr>
        <p:blipFill>
          <a:blip r:embed="rId2" cstate="print"/>
          <a:srcRect/>
          <a:stretch>
            <a:fillRect/>
          </a:stretch>
        </p:blipFill>
        <p:spPr bwMode="auto">
          <a:xfrm>
            <a:off x="447050" y="2480321"/>
            <a:ext cx="4953000" cy="2711450"/>
          </a:xfrm>
          <a:prstGeom prst="rect">
            <a:avLst/>
          </a:prstGeom>
          <a:noFill/>
          <a:ln w="9525">
            <a:noFill/>
            <a:miter lim="800000"/>
            <a:headEnd/>
            <a:tailEnd/>
          </a:ln>
          <a:effectLst/>
        </p:spPr>
      </p:pic>
      <p:pic>
        <p:nvPicPr>
          <p:cNvPr id="744452" name="Picture 4"/>
          <p:cNvPicPr>
            <a:picLocks noChangeAspect="1" noChangeArrowheads="1"/>
          </p:cNvPicPr>
          <p:nvPr/>
        </p:nvPicPr>
        <p:blipFill>
          <a:blip r:embed="rId3" cstate="print"/>
          <a:srcRect/>
          <a:stretch>
            <a:fillRect/>
          </a:stretch>
        </p:blipFill>
        <p:spPr bwMode="auto">
          <a:xfrm>
            <a:off x="6182557" y="2490283"/>
            <a:ext cx="5105400" cy="26828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44452"/>
                                        </p:tgtEl>
                                        <p:attrNameLst>
                                          <p:attrName>style.visibility</p:attrName>
                                        </p:attrNameLst>
                                      </p:cBhvr>
                                      <p:to>
                                        <p:strVal val="visible"/>
                                      </p:to>
                                    </p:set>
                                    <p:anim calcmode="lin" valueType="num">
                                      <p:cBhvr additive="base">
                                        <p:cTn id="7" dur="500" fill="hold"/>
                                        <p:tgtEl>
                                          <p:spTgt spid="744452"/>
                                        </p:tgtEl>
                                        <p:attrNameLst>
                                          <p:attrName>ppt_x</p:attrName>
                                        </p:attrNameLst>
                                      </p:cBhvr>
                                      <p:tavLst>
                                        <p:tav tm="0">
                                          <p:val>
                                            <p:strVal val="1+#ppt_w/2"/>
                                          </p:val>
                                        </p:tav>
                                        <p:tav tm="100000">
                                          <p:val>
                                            <p:strVal val="#ppt_x"/>
                                          </p:val>
                                        </p:tav>
                                      </p:tavLst>
                                    </p:anim>
                                    <p:anim calcmode="lin" valueType="num">
                                      <p:cBhvr additive="base">
                                        <p:cTn id="8" dur="500" fill="hold"/>
                                        <p:tgtEl>
                                          <p:spTgt spid="7444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18467"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18468"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18469"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18470"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18471"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18472"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18473"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18474"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18475"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18476"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18477"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18478"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18479"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18480"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18481"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 name="Slide Number Placeholder 17"/>
          <p:cNvSpPr>
            <a:spLocks noGrp="1"/>
          </p:cNvSpPr>
          <p:nvPr>
            <p:ph type="sldNum" sz="quarter" idx="12"/>
          </p:nvPr>
        </p:nvSpPr>
        <p:spPr/>
        <p:txBody>
          <a:bodyPr/>
          <a:lstStyle/>
          <a:p>
            <a:fld id="{B6F15528-21DE-4FAA-801E-634DDDAF4B2B}" type="slidenum">
              <a:rPr lang="en-US" smtClean="0"/>
              <a:pPr/>
              <a:t>152</a:t>
            </a:fld>
            <a:endParaRPr lang="en-US"/>
          </a:p>
        </p:txBody>
      </p:sp>
      <p:sp>
        <p:nvSpPr>
          <p:cNvPr id="19" name="Footer Placeholder 18"/>
          <p:cNvSpPr>
            <a:spLocks noGrp="1"/>
          </p:cNvSpPr>
          <p:nvPr>
            <p:ph type="ftr" sz="quarter" idx="11"/>
          </p:nvPr>
        </p:nvSpPr>
        <p:spPr/>
        <p:txBody>
          <a:bodyPr/>
          <a:lstStyle/>
          <a:p>
            <a:r>
              <a:rPr lang="en-US"/>
              <a:t>Dr. Neepa Shah</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20515"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20516"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20517"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20518"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20519"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20520"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20521"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20522"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20523"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20524"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20525"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20526"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20527"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20528"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20529"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20530"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20531"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20532"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20533"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2" name="Slide Number Placeholder 21"/>
          <p:cNvSpPr>
            <a:spLocks noGrp="1"/>
          </p:cNvSpPr>
          <p:nvPr>
            <p:ph type="sldNum" sz="quarter" idx="12"/>
          </p:nvPr>
        </p:nvSpPr>
        <p:spPr/>
        <p:txBody>
          <a:bodyPr/>
          <a:lstStyle/>
          <a:p>
            <a:fld id="{B6F15528-21DE-4FAA-801E-634DDDAF4B2B}" type="slidenum">
              <a:rPr lang="en-US" smtClean="0"/>
              <a:pPr/>
              <a:t>153</a:t>
            </a:fld>
            <a:endParaRPr lang="en-US"/>
          </a:p>
        </p:txBody>
      </p:sp>
      <p:sp>
        <p:nvSpPr>
          <p:cNvPr id="23" name="Footer Placeholder 22"/>
          <p:cNvSpPr>
            <a:spLocks noGrp="1"/>
          </p:cNvSpPr>
          <p:nvPr>
            <p:ph type="ftr" sz="quarter" idx="11"/>
          </p:nvPr>
        </p:nvSpPr>
        <p:spPr/>
        <p:txBody>
          <a:bodyPr/>
          <a:lstStyle/>
          <a:p>
            <a:r>
              <a:rPr lang="en-US"/>
              <a:t>Dr. Neepa Shah</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22563"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22564"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22565"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22566"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22567"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22568"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22569"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22570"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22571"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22572"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22573"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22574"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22575"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22576"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22577"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22578"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22579"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22580"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22581"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22582"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22583"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4" name="Slide Number Placeholder 23"/>
          <p:cNvSpPr>
            <a:spLocks noGrp="1"/>
          </p:cNvSpPr>
          <p:nvPr>
            <p:ph type="sldNum" sz="quarter" idx="12"/>
          </p:nvPr>
        </p:nvSpPr>
        <p:spPr/>
        <p:txBody>
          <a:bodyPr/>
          <a:lstStyle/>
          <a:p>
            <a:fld id="{B6F15528-21DE-4FAA-801E-634DDDAF4B2B}" type="slidenum">
              <a:rPr lang="en-US" smtClean="0"/>
              <a:pPr/>
              <a:t>154</a:t>
            </a:fld>
            <a:endParaRPr lang="en-US"/>
          </a:p>
        </p:txBody>
      </p:sp>
      <p:sp>
        <p:nvSpPr>
          <p:cNvPr id="25" name="Footer Placeholder 24"/>
          <p:cNvSpPr>
            <a:spLocks noGrp="1"/>
          </p:cNvSpPr>
          <p:nvPr>
            <p:ph type="ftr" sz="quarter" idx="11"/>
          </p:nvPr>
        </p:nvSpPr>
        <p:spPr/>
        <p:txBody>
          <a:bodyPr/>
          <a:lstStyle/>
          <a:p>
            <a:r>
              <a:rPr lang="en-US"/>
              <a:t>Dr. Neepa Shah</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24611"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24612"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24613"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24614"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24615"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24616"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24617"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24618"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24619"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24620"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24621"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24622"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24623"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24624"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24625"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24626"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24627"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24628"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24629"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24630" name="Text Box 22"/>
          <p:cNvSpPr txBox="1">
            <a:spLocks noChangeArrowheads="1"/>
          </p:cNvSpPr>
          <p:nvPr/>
        </p:nvSpPr>
        <p:spPr bwMode="auto">
          <a:xfrm>
            <a:off x="3832226" y="2895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23</a:t>
            </a:r>
          </a:p>
        </p:txBody>
      </p:sp>
      <p:sp>
        <p:nvSpPr>
          <p:cNvPr id="324631" name="Text Box 23"/>
          <p:cNvSpPr txBox="1">
            <a:spLocks noChangeArrowheads="1"/>
          </p:cNvSpPr>
          <p:nvPr/>
        </p:nvSpPr>
        <p:spPr bwMode="auto">
          <a:xfrm>
            <a:off x="3048001" y="2895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98</a:t>
            </a:r>
          </a:p>
        </p:txBody>
      </p:sp>
      <p:sp>
        <p:nvSpPr>
          <p:cNvPr id="324632" name="Text Box 24"/>
          <p:cNvSpPr txBox="1">
            <a:spLocks noChangeArrowheads="1"/>
          </p:cNvSpPr>
          <p:nvPr/>
        </p:nvSpPr>
        <p:spPr bwMode="auto">
          <a:xfrm>
            <a:off x="3124201" y="4267200"/>
            <a:ext cx="774571" cy="369332"/>
          </a:xfrm>
          <a:prstGeom prst="rect">
            <a:avLst/>
          </a:prstGeom>
          <a:noFill/>
          <a:ln w="38100">
            <a:solidFill>
              <a:srgbClr val="FF0033"/>
            </a:solidFill>
            <a:prstDash val="dash"/>
            <a:miter lim="800000"/>
            <a:headEnd type="none" w="sm" len="sm"/>
            <a:tailEnd type="none" w="sm" len="sm"/>
          </a:ln>
          <a:effectLst/>
        </p:spPr>
        <p:txBody>
          <a:bodyPr wrap="none">
            <a:spAutoFit/>
          </a:bodyPr>
          <a:lstStyle/>
          <a:p>
            <a:r>
              <a:rPr lang="en-US">
                <a:solidFill>
                  <a:srgbClr val="FF0033"/>
                </a:solidFill>
              </a:rPr>
              <a:t>Merge</a:t>
            </a:r>
          </a:p>
        </p:txBody>
      </p:sp>
      <p:sp>
        <p:nvSpPr>
          <p:cNvPr id="25" name="Slide Number Placeholder 24"/>
          <p:cNvSpPr>
            <a:spLocks noGrp="1"/>
          </p:cNvSpPr>
          <p:nvPr>
            <p:ph type="sldNum" sz="quarter" idx="12"/>
          </p:nvPr>
        </p:nvSpPr>
        <p:spPr/>
        <p:txBody>
          <a:bodyPr/>
          <a:lstStyle/>
          <a:p>
            <a:fld id="{B6F15528-21DE-4FAA-801E-634DDDAF4B2B}" type="slidenum">
              <a:rPr lang="en-US" smtClean="0"/>
              <a:pPr/>
              <a:t>155</a:t>
            </a:fld>
            <a:endParaRPr lang="en-US"/>
          </a:p>
        </p:txBody>
      </p:sp>
      <p:sp>
        <p:nvSpPr>
          <p:cNvPr id="26" name="Footer Placeholder 25"/>
          <p:cNvSpPr>
            <a:spLocks noGrp="1"/>
          </p:cNvSpPr>
          <p:nvPr>
            <p:ph type="ftr" sz="quarter" idx="11"/>
          </p:nvPr>
        </p:nvSpPr>
        <p:spPr/>
        <p:txBody>
          <a:bodyPr/>
          <a:lstStyle/>
          <a:p>
            <a:r>
              <a:rPr lang="en-US"/>
              <a:t>Dr. Neepa Shah</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26659"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26660"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26661"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26662"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26663"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26664"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26665"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26666"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26667"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26668"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26669"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26670"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26671"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26672"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26673"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26674"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26675"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26676"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26677"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26678"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26679" name="Text Box 23"/>
          <p:cNvSpPr txBox="1">
            <a:spLocks noChangeArrowheads="1"/>
          </p:cNvSpPr>
          <p:nvPr/>
        </p:nvSpPr>
        <p:spPr bwMode="auto">
          <a:xfrm>
            <a:off x="3048001" y="2895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98</a:t>
            </a:r>
          </a:p>
        </p:txBody>
      </p:sp>
      <p:sp>
        <p:nvSpPr>
          <p:cNvPr id="326680" name="Text Box 24"/>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26681" name="Text Box 25"/>
          <p:cNvSpPr txBox="1">
            <a:spLocks noChangeArrowheads="1"/>
          </p:cNvSpPr>
          <p:nvPr/>
        </p:nvSpPr>
        <p:spPr bwMode="auto">
          <a:xfrm>
            <a:off x="3124201" y="4267200"/>
            <a:ext cx="774571" cy="369332"/>
          </a:xfrm>
          <a:prstGeom prst="rect">
            <a:avLst/>
          </a:prstGeom>
          <a:noFill/>
          <a:ln w="38100">
            <a:solidFill>
              <a:srgbClr val="FF0033"/>
            </a:solidFill>
            <a:prstDash val="dash"/>
            <a:miter lim="800000"/>
            <a:headEnd type="none" w="sm" len="sm"/>
            <a:tailEnd type="none" w="sm" len="sm"/>
          </a:ln>
          <a:effectLst/>
        </p:spPr>
        <p:txBody>
          <a:bodyPr wrap="none">
            <a:spAutoFit/>
          </a:bodyPr>
          <a:lstStyle/>
          <a:p>
            <a:r>
              <a:rPr lang="en-US">
                <a:solidFill>
                  <a:srgbClr val="FF0033"/>
                </a:solidFill>
              </a:rPr>
              <a:t>Merge</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156</a:t>
            </a:fld>
            <a:endParaRPr lang="en-US"/>
          </a:p>
        </p:txBody>
      </p:sp>
      <p:sp>
        <p:nvSpPr>
          <p:cNvPr id="27" name="Footer Placeholder 26"/>
          <p:cNvSpPr>
            <a:spLocks noGrp="1"/>
          </p:cNvSpPr>
          <p:nvPr>
            <p:ph type="ftr" sz="quarter" idx="11"/>
          </p:nvPr>
        </p:nvSpPr>
        <p:spPr/>
        <p:txBody>
          <a:bodyPr/>
          <a:lstStyle/>
          <a:p>
            <a:r>
              <a:rPr lang="en-US"/>
              <a:t>Dr. Neepa Shah</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28707"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28708"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28709"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28710"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28711"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28712"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28713"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28714"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28715"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28716"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28717"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28718"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28719"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28720"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28721"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28722"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28723"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28724"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28725"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28726"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28727"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28728" name="Text Box 24"/>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28729" name="Text Box 25"/>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28730" name="Text Box 26"/>
          <p:cNvSpPr txBox="1">
            <a:spLocks noChangeArrowheads="1"/>
          </p:cNvSpPr>
          <p:nvPr/>
        </p:nvSpPr>
        <p:spPr bwMode="auto">
          <a:xfrm>
            <a:off x="3124201" y="4267200"/>
            <a:ext cx="774571" cy="369332"/>
          </a:xfrm>
          <a:prstGeom prst="rect">
            <a:avLst/>
          </a:prstGeom>
          <a:noFill/>
          <a:ln w="38100">
            <a:solidFill>
              <a:srgbClr val="FF0033"/>
            </a:solidFill>
            <a:prstDash val="dash"/>
            <a:miter lim="800000"/>
            <a:headEnd type="none" w="sm" len="sm"/>
            <a:tailEnd type="none" w="sm" len="sm"/>
          </a:ln>
          <a:effectLst/>
        </p:spPr>
        <p:txBody>
          <a:bodyPr wrap="none">
            <a:spAutoFit/>
          </a:bodyPr>
          <a:lstStyle/>
          <a:p>
            <a:r>
              <a:rPr lang="en-US">
                <a:solidFill>
                  <a:srgbClr val="FF0033"/>
                </a:solidFill>
              </a:rPr>
              <a:t>Merge</a:t>
            </a:r>
          </a:p>
        </p:txBody>
      </p:sp>
      <p:sp>
        <p:nvSpPr>
          <p:cNvPr id="27" name="Slide Number Placeholder 26"/>
          <p:cNvSpPr>
            <a:spLocks noGrp="1"/>
          </p:cNvSpPr>
          <p:nvPr>
            <p:ph type="sldNum" sz="quarter" idx="12"/>
          </p:nvPr>
        </p:nvSpPr>
        <p:spPr/>
        <p:txBody>
          <a:bodyPr/>
          <a:lstStyle/>
          <a:p>
            <a:fld id="{B6F15528-21DE-4FAA-801E-634DDDAF4B2B}" type="slidenum">
              <a:rPr lang="en-US" smtClean="0"/>
              <a:pPr/>
              <a:t>157</a:t>
            </a:fld>
            <a:endParaRPr lang="en-US"/>
          </a:p>
        </p:txBody>
      </p:sp>
      <p:sp>
        <p:nvSpPr>
          <p:cNvPr id="28" name="Footer Placeholder 27"/>
          <p:cNvSpPr>
            <a:spLocks noGrp="1"/>
          </p:cNvSpPr>
          <p:nvPr>
            <p:ph type="ftr" sz="quarter" idx="11"/>
          </p:nvPr>
        </p:nvSpPr>
        <p:spPr/>
        <p:txBody>
          <a:bodyPr/>
          <a:lstStyle/>
          <a:p>
            <a:r>
              <a:rPr lang="en-US"/>
              <a:t>Dr. Neepa Shah</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30755"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30756"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30757"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30758"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30759"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30760"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30761"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30762"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30763"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30764"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30765"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30766"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30767"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30768"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30769"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30770"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30771"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30772"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30773"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30774"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30775"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30776"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30777"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30778" name="Text Box 26"/>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30779" name="Text Box 27"/>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8" name="Slide Number Placeholder 27"/>
          <p:cNvSpPr>
            <a:spLocks noGrp="1"/>
          </p:cNvSpPr>
          <p:nvPr>
            <p:ph type="sldNum" sz="quarter" idx="12"/>
          </p:nvPr>
        </p:nvSpPr>
        <p:spPr/>
        <p:txBody>
          <a:bodyPr/>
          <a:lstStyle/>
          <a:p>
            <a:fld id="{B6F15528-21DE-4FAA-801E-634DDDAF4B2B}" type="slidenum">
              <a:rPr lang="en-US" smtClean="0"/>
              <a:pPr/>
              <a:t>158</a:t>
            </a:fld>
            <a:endParaRPr lang="en-US"/>
          </a:p>
        </p:txBody>
      </p:sp>
      <p:sp>
        <p:nvSpPr>
          <p:cNvPr id="29" name="Footer Placeholder 28"/>
          <p:cNvSpPr>
            <a:spLocks noGrp="1"/>
          </p:cNvSpPr>
          <p:nvPr>
            <p:ph type="ftr" sz="quarter" idx="11"/>
          </p:nvPr>
        </p:nvSpPr>
        <p:spPr/>
        <p:txBody>
          <a:bodyPr/>
          <a:lstStyle/>
          <a:p>
            <a:r>
              <a:rPr lang="en-US"/>
              <a:t>Dr. Neepa Shah</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Text Box 1026"/>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32803" name="Text Box 1027"/>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32804" name="Text Box 1028"/>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32805" name="Text Box 1029"/>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32806" name="Text Box 1030"/>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32807" name="Text Box 1031"/>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32808" name="Text Box 1032"/>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32809" name="Text Box 1033"/>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32810" name="Text Box 1034"/>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32811" name="Text Box 1035"/>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32812" name="Text Box 1036"/>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32813" name="Text Box 1037"/>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32814" name="Text Box 1038"/>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32815" name="Text Box 1039"/>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32816" name="Text Box 1040"/>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32817" name="Text Box 1041"/>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32818" name="Text Box 1042"/>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32819" name="Text Box 1043"/>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32820" name="Text Box 1044"/>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32821" name="Text Box 1045"/>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32822" name="Text Box 1046"/>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32823" name="Text Box 1047"/>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32824" name="Text Box 1048"/>
          <p:cNvSpPr txBox="1">
            <a:spLocks noChangeArrowheads="1"/>
          </p:cNvSpPr>
          <p:nvPr/>
        </p:nvSpPr>
        <p:spPr bwMode="auto">
          <a:xfrm>
            <a:off x="4648201" y="2895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45</a:t>
            </a:r>
          </a:p>
        </p:txBody>
      </p:sp>
      <p:sp>
        <p:nvSpPr>
          <p:cNvPr id="332825" name="Text Box 1049"/>
          <p:cNvSpPr txBox="1">
            <a:spLocks noChangeArrowheads="1"/>
          </p:cNvSpPr>
          <p:nvPr/>
        </p:nvSpPr>
        <p:spPr bwMode="auto">
          <a:xfrm>
            <a:off x="5508626" y="2895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14</a:t>
            </a:r>
          </a:p>
        </p:txBody>
      </p:sp>
      <p:sp>
        <p:nvSpPr>
          <p:cNvPr id="332826" name="Text Box 1050"/>
          <p:cNvSpPr txBox="1">
            <a:spLocks noChangeArrowheads="1"/>
          </p:cNvSpPr>
          <p:nvPr/>
        </p:nvSpPr>
        <p:spPr bwMode="auto">
          <a:xfrm>
            <a:off x="4800601" y="4419600"/>
            <a:ext cx="774571" cy="369332"/>
          </a:xfrm>
          <a:prstGeom prst="rect">
            <a:avLst/>
          </a:prstGeom>
          <a:noFill/>
          <a:ln w="38100">
            <a:solidFill>
              <a:srgbClr val="FF0033"/>
            </a:solidFill>
            <a:prstDash val="dash"/>
            <a:miter lim="800000"/>
            <a:headEnd type="none" w="sm" len="sm"/>
            <a:tailEnd type="none" w="sm" len="sm"/>
          </a:ln>
          <a:effectLst/>
        </p:spPr>
        <p:txBody>
          <a:bodyPr wrap="none">
            <a:spAutoFit/>
          </a:bodyPr>
          <a:lstStyle/>
          <a:p>
            <a:r>
              <a:rPr lang="en-US">
                <a:solidFill>
                  <a:srgbClr val="FF0033"/>
                </a:solidFill>
              </a:rPr>
              <a:t>Merge</a:t>
            </a:r>
          </a:p>
        </p:txBody>
      </p:sp>
      <p:sp>
        <p:nvSpPr>
          <p:cNvPr id="332827" name="Text Box 1051"/>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32828" name="Text Box 1052"/>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9" name="Slide Number Placeholder 28"/>
          <p:cNvSpPr>
            <a:spLocks noGrp="1"/>
          </p:cNvSpPr>
          <p:nvPr>
            <p:ph type="sldNum" sz="quarter" idx="12"/>
          </p:nvPr>
        </p:nvSpPr>
        <p:spPr/>
        <p:txBody>
          <a:bodyPr/>
          <a:lstStyle/>
          <a:p>
            <a:fld id="{B6F15528-21DE-4FAA-801E-634DDDAF4B2B}" type="slidenum">
              <a:rPr lang="en-US" smtClean="0"/>
              <a:pPr/>
              <a:t>159</a:t>
            </a:fld>
            <a:endParaRPr lang="en-US"/>
          </a:p>
        </p:txBody>
      </p:sp>
      <p:sp>
        <p:nvSpPr>
          <p:cNvPr id="30" name="Footer Placeholder 29"/>
          <p:cNvSpPr>
            <a:spLocks noGrp="1"/>
          </p:cNvSpPr>
          <p:nvPr>
            <p:ph type="ftr" sz="quarter" idx="11"/>
          </p:nvPr>
        </p:nvSpPr>
        <p:spPr/>
        <p:txBody>
          <a:bodyPr/>
          <a:lstStyle/>
          <a:p>
            <a:r>
              <a:rPr lang="en-US"/>
              <a:t>Dr. Neepa Shah</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1476F-C061-B757-87D3-DA1A6968ACAE}"/>
              </a:ext>
            </a:extLst>
          </p:cNvPr>
          <p:cNvSpPr>
            <a:spLocks noGrp="1"/>
          </p:cNvSpPr>
          <p:nvPr>
            <p:ph type="title"/>
          </p:nvPr>
        </p:nvSpPr>
        <p:spPr/>
        <p:txBody>
          <a:bodyPr/>
          <a:lstStyle/>
          <a:p>
            <a:r>
              <a:rPr lang="en-US" dirty="0"/>
              <a:t>Fibonacci search algorithm</a:t>
            </a:r>
            <a:endParaRPr lang="en-IN" dirty="0"/>
          </a:p>
        </p:txBody>
      </p:sp>
      <p:sp>
        <p:nvSpPr>
          <p:cNvPr id="3" name="Content Placeholder 2">
            <a:extLst>
              <a:ext uri="{FF2B5EF4-FFF2-40B4-BE49-F238E27FC236}">
                <a16:creationId xmlns:a16="http://schemas.microsoft.com/office/drawing/2014/main" id="{19B85B02-BF7C-FC61-2586-C830C45152DB}"/>
              </a:ext>
            </a:extLst>
          </p:cNvPr>
          <p:cNvSpPr>
            <a:spLocks noGrp="1"/>
          </p:cNvSpPr>
          <p:nvPr>
            <p:ph idx="1"/>
          </p:nvPr>
        </p:nvSpPr>
        <p:spPr>
          <a:xfrm>
            <a:off x="581193" y="1808969"/>
            <a:ext cx="4999476" cy="4233611"/>
          </a:xfrm>
        </p:spPr>
        <p:txBody>
          <a:bodyPr>
            <a:normAutofit fontScale="92500" lnSpcReduction="10000"/>
          </a:bodyPr>
          <a:lstStyle/>
          <a:p>
            <a:pPr marL="0" indent="0" algn="just">
              <a:lnSpc>
                <a:spcPct val="120000"/>
              </a:lnSpc>
              <a:spcBef>
                <a:spcPts val="0"/>
              </a:spcBef>
              <a:spcAft>
                <a:spcPts val="0"/>
              </a:spcAft>
              <a:buNone/>
            </a:pPr>
            <a:r>
              <a:rPr lang="en-IN" sz="1400" dirty="0"/>
              <a:t>n &lt;- size of the input array</a:t>
            </a:r>
          </a:p>
          <a:p>
            <a:pPr marL="0" indent="0" algn="just">
              <a:lnSpc>
                <a:spcPct val="120000"/>
              </a:lnSpc>
              <a:spcBef>
                <a:spcPts val="0"/>
              </a:spcBef>
              <a:spcAft>
                <a:spcPts val="0"/>
              </a:spcAft>
              <a:buNone/>
            </a:pPr>
            <a:r>
              <a:rPr lang="en-IN" sz="1400" dirty="0"/>
              <a:t>   offset = -1</a:t>
            </a:r>
          </a:p>
          <a:p>
            <a:pPr marL="0" indent="0" algn="just">
              <a:lnSpc>
                <a:spcPct val="120000"/>
              </a:lnSpc>
              <a:spcBef>
                <a:spcPts val="0"/>
              </a:spcBef>
              <a:spcAft>
                <a:spcPts val="0"/>
              </a:spcAft>
              <a:buNone/>
            </a:pPr>
            <a:r>
              <a:rPr lang="en-IN" sz="1400" dirty="0"/>
              <a:t>   Fm2 = 0</a:t>
            </a:r>
          </a:p>
          <a:p>
            <a:pPr marL="0" indent="0" algn="just">
              <a:lnSpc>
                <a:spcPct val="120000"/>
              </a:lnSpc>
              <a:spcBef>
                <a:spcPts val="0"/>
              </a:spcBef>
              <a:spcAft>
                <a:spcPts val="0"/>
              </a:spcAft>
              <a:buNone/>
            </a:pPr>
            <a:r>
              <a:rPr lang="en-IN" sz="1400" dirty="0"/>
              <a:t>   Fm1= 1</a:t>
            </a:r>
          </a:p>
          <a:p>
            <a:pPr marL="0" indent="0" algn="just">
              <a:lnSpc>
                <a:spcPct val="120000"/>
              </a:lnSpc>
              <a:spcBef>
                <a:spcPts val="0"/>
              </a:spcBef>
              <a:spcAft>
                <a:spcPts val="0"/>
              </a:spcAft>
              <a:buNone/>
            </a:pPr>
            <a:r>
              <a:rPr lang="en-IN" sz="1400" dirty="0"/>
              <a:t>   Fm = Fm2 + Fm1</a:t>
            </a:r>
          </a:p>
          <a:p>
            <a:pPr marL="0" indent="0" algn="just">
              <a:lnSpc>
                <a:spcPct val="120000"/>
              </a:lnSpc>
              <a:spcBef>
                <a:spcPts val="0"/>
              </a:spcBef>
              <a:spcAft>
                <a:spcPts val="0"/>
              </a:spcAft>
              <a:buNone/>
            </a:pPr>
            <a:r>
              <a:rPr lang="en-IN" sz="1400" dirty="0"/>
              <a:t>   while Fm &lt; n do:</a:t>
            </a:r>
          </a:p>
          <a:p>
            <a:pPr marL="0" indent="0" algn="just">
              <a:lnSpc>
                <a:spcPct val="120000"/>
              </a:lnSpc>
              <a:spcBef>
                <a:spcPts val="0"/>
              </a:spcBef>
              <a:spcAft>
                <a:spcPts val="0"/>
              </a:spcAft>
              <a:buNone/>
            </a:pPr>
            <a:r>
              <a:rPr lang="en-IN" sz="1400" dirty="0"/>
              <a:t>      Fm2 = Fm1</a:t>
            </a:r>
          </a:p>
          <a:p>
            <a:pPr marL="0" indent="0" algn="just">
              <a:lnSpc>
                <a:spcPct val="120000"/>
              </a:lnSpc>
              <a:spcBef>
                <a:spcPts val="0"/>
              </a:spcBef>
              <a:spcAft>
                <a:spcPts val="0"/>
              </a:spcAft>
              <a:buNone/>
            </a:pPr>
            <a:r>
              <a:rPr lang="en-IN" sz="1400" dirty="0"/>
              <a:t>      Fm1 = Fm</a:t>
            </a:r>
          </a:p>
          <a:p>
            <a:pPr marL="0" indent="0" algn="just">
              <a:lnSpc>
                <a:spcPct val="120000"/>
              </a:lnSpc>
              <a:spcBef>
                <a:spcPts val="0"/>
              </a:spcBef>
              <a:spcAft>
                <a:spcPts val="0"/>
              </a:spcAft>
              <a:buNone/>
            </a:pPr>
            <a:r>
              <a:rPr lang="en-IN" sz="1400" dirty="0"/>
              <a:t>      Fm = Fm2 + Fm1</a:t>
            </a:r>
          </a:p>
          <a:p>
            <a:pPr marL="0" indent="0" algn="just">
              <a:lnSpc>
                <a:spcPct val="120000"/>
              </a:lnSpc>
              <a:spcBef>
                <a:spcPts val="0"/>
              </a:spcBef>
              <a:spcAft>
                <a:spcPts val="0"/>
              </a:spcAft>
              <a:buNone/>
            </a:pPr>
            <a:r>
              <a:rPr lang="en-IN" sz="1400" dirty="0"/>
              <a:t>   done</a:t>
            </a:r>
          </a:p>
          <a:p>
            <a:pPr marL="0" indent="0" algn="just">
              <a:lnSpc>
                <a:spcPct val="120000"/>
              </a:lnSpc>
              <a:spcBef>
                <a:spcPts val="0"/>
              </a:spcBef>
              <a:spcAft>
                <a:spcPts val="0"/>
              </a:spcAft>
              <a:buNone/>
            </a:pPr>
            <a:r>
              <a:rPr lang="en-IN" sz="1400" dirty="0"/>
              <a:t>   while </a:t>
            </a:r>
            <a:r>
              <a:rPr lang="en-IN" sz="1400" dirty="0" err="1"/>
              <a:t>fm</a:t>
            </a:r>
            <a:r>
              <a:rPr lang="en-IN" sz="1400" dirty="0"/>
              <a:t> &gt; 1 do:</a:t>
            </a:r>
          </a:p>
          <a:p>
            <a:pPr marL="0" indent="0" algn="just">
              <a:lnSpc>
                <a:spcPct val="120000"/>
              </a:lnSpc>
              <a:spcBef>
                <a:spcPts val="0"/>
              </a:spcBef>
              <a:spcAft>
                <a:spcPts val="0"/>
              </a:spcAft>
              <a:buNone/>
            </a:pPr>
            <a:r>
              <a:rPr lang="en-IN" sz="1400" dirty="0"/>
              <a:t>      </a:t>
            </a:r>
            <a:r>
              <a:rPr lang="en-IN" sz="1400" dirty="0" err="1"/>
              <a:t>i</a:t>
            </a:r>
            <a:r>
              <a:rPr lang="en-IN" sz="1400" dirty="0"/>
              <a:t> = minimum of (offset + fm2, n – 1)</a:t>
            </a:r>
          </a:p>
          <a:p>
            <a:pPr marL="0" indent="0" algn="just">
              <a:lnSpc>
                <a:spcPct val="120000"/>
              </a:lnSpc>
              <a:spcBef>
                <a:spcPts val="0"/>
              </a:spcBef>
              <a:spcAft>
                <a:spcPts val="0"/>
              </a:spcAft>
              <a:buNone/>
            </a:pPr>
            <a:r>
              <a:rPr lang="en-IN" sz="1400" dirty="0"/>
              <a:t>      if (A[</a:t>
            </a:r>
            <a:r>
              <a:rPr lang="en-IN" sz="1400" dirty="0" err="1"/>
              <a:t>i</a:t>
            </a:r>
            <a:r>
              <a:rPr lang="en-IN" sz="1400" dirty="0"/>
              <a:t>] &lt; x) then:</a:t>
            </a:r>
          </a:p>
          <a:p>
            <a:pPr marL="0" indent="0" algn="just">
              <a:lnSpc>
                <a:spcPct val="120000"/>
              </a:lnSpc>
              <a:spcBef>
                <a:spcPts val="0"/>
              </a:spcBef>
              <a:spcAft>
                <a:spcPts val="0"/>
              </a:spcAft>
              <a:buNone/>
            </a:pPr>
            <a:r>
              <a:rPr lang="en-IN" sz="1400" dirty="0"/>
              <a:t>         Fm = Fm1</a:t>
            </a:r>
          </a:p>
          <a:p>
            <a:pPr marL="0" indent="0" algn="just">
              <a:lnSpc>
                <a:spcPct val="120000"/>
              </a:lnSpc>
              <a:spcBef>
                <a:spcPts val="0"/>
              </a:spcBef>
              <a:spcAft>
                <a:spcPts val="0"/>
              </a:spcAft>
              <a:buNone/>
            </a:pPr>
            <a:r>
              <a:rPr lang="en-IN" sz="1400" dirty="0"/>
              <a:t>         Fm1 = Fm2</a:t>
            </a:r>
          </a:p>
          <a:p>
            <a:pPr marL="0" indent="0" algn="just">
              <a:lnSpc>
                <a:spcPct val="120000"/>
              </a:lnSpc>
              <a:spcBef>
                <a:spcPts val="0"/>
              </a:spcBef>
              <a:spcAft>
                <a:spcPts val="0"/>
              </a:spcAft>
              <a:buNone/>
            </a:pPr>
            <a:r>
              <a:rPr lang="en-IN" sz="1400" dirty="0"/>
              <a:t>         Fm2 = Fm - Fm1</a:t>
            </a:r>
          </a:p>
          <a:p>
            <a:pPr marL="0" indent="0" algn="just">
              <a:lnSpc>
                <a:spcPct val="120000"/>
              </a:lnSpc>
              <a:spcBef>
                <a:spcPts val="0"/>
              </a:spcBef>
              <a:spcAft>
                <a:spcPts val="0"/>
              </a:spcAft>
              <a:buNone/>
            </a:pPr>
            <a:r>
              <a:rPr lang="en-IN" sz="1400" dirty="0"/>
              <a:t>         offset = </a:t>
            </a:r>
            <a:r>
              <a:rPr lang="en-IN" sz="1400" dirty="0" err="1"/>
              <a:t>i</a:t>
            </a:r>
            <a:endParaRPr lang="en-IN" sz="1400" dirty="0"/>
          </a:p>
          <a:p>
            <a:pPr marL="0" indent="0" algn="just">
              <a:lnSpc>
                <a:spcPct val="120000"/>
              </a:lnSpc>
              <a:spcBef>
                <a:spcPts val="0"/>
              </a:spcBef>
              <a:spcAft>
                <a:spcPts val="0"/>
              </a:spcAft>
              <a:buNone/>
            </a:pPr>
            <a:r>
              <a:rPr lang="en-IN" sz="1400" dirty="0"/>
              <a:t>      end</a:t>
            </a:r>
          </a:p>
        </p:txBody>
      </p:sp>
      <p:sp>
        <p:nvSpPr>
          <p:cNvPr id="4" name="Footer Placeholder 3">
            <a:extLst>
              <a:ext uri="{FF2B5EF4-FFF2-40B4-BE49-F238E27FC236}">
                <a16:creationId xmlns:a16="http://schemas.microsoft.com/office/drawing/2014/main" id="{F53A8668-E914-3C4F-78DC-E57FEEE61929}"/>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22B57F14-6C2E-001D-4248-3784FEEDD5E4}"/>
              </a:ext>
            </a:extLst>
          </p:cNvPr>
          <p:cNvSpPr>
            <a:spLocks noGrp="1"/>
          </p:cNvSpPr>
          <p:nvPr>
            <p:ph type="sldNum" sz="quarter" idx="12"/>
          </p:nvPr>
        </p:nvSpPr>
        <p:spPr/>
        <p:txBody>
          <a:bodyPr/>
          <a:lstStyle/>
          <a:p>
            <a:fld id="{9F8B1569-332D-42CE-8401-CACEF6AD2DB0}" type="slidenum">
              <a:rPr lang="en-IN" smtClean="0"/>
              <a:t>16</a:t>
            </a:fld>
            <a:endParaRPr lang="en-IN"/>
          </a:p>
        </p:txBody>
      </p:sp>
      <p:sp>
        <p:nvSpPr>
          <p:cNvPr id="7" name="Content Placeholder 2">
            <a:extLst>
              <a:ext uri="{FF2B5EF4-FFF2-40B4-BE49-F238E27FC236}">
                <a16:creationId xmlns:a16="http://schemas.microsoft.com/office/drawing/2014/main" id="{AF2E9EC4-FA66-7CFF-CE25-38071EC83370}"/>
              </a:ext>
            </a:extLst>
          </p:cNvPr>
          <p:cNvSpPr txBox="1">
            <a:spLocks/>
          </p:cNvSpPr>
          <p:nvPr/>
        </p:nvSpPr>
        <p:spPr>
          <a:xfrm>
            <a:off x="6295408" y="2180495"/>
            <a:ext cx="4999476" cy="3678303"/>
          </a:xfrm>
          <a:prstGeom prst="rect">
            <a:avLst/>
          </a:prstGeom>
        </p:spPr>
        <p:txBody>
          <a:bodyPr vert="horz" lIns="91440" tIns="45720" rIns="91440" bIns="45720" rtlCol="0" anchor="ctr">
            <a:normAutofit fontScale="70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IN" dirty="0"/>
              <a:t>    else if (A[</a:t>
            </a:r>
            <a:r>
              <a:rPr lang="en-IN" dirty="0" err="1"/>
              <a:t>i</a:t>
            </a:r>
            <a:r>
              <a:rPr lang="en-IN" dirty="0"/>
              <a:t>] &gt; x) then:</a:t>
            </a:r>
          </a:p>
          <a:p>
            <a:pPr marL="0" indent="0">
              <a:buNone/>
            </a:pPr>
            <a:r>
              <a:rPr lang="en-IN" dirty="0"/>
              <a:t>         Fm = Fm2</a:t>
            </a:r>
          </a:p>
          <a:p>
            <a:pPr marL="0" indent="0">
              <a:buNone/>
            </a:pPr>
            <a:r>
              <a:rPr lang="en-IN" dirty="0"/>
              <a:t>         Fm1 = Fm1 - Fm2</a:t>
            </a:r>
          </a:p>
          <a:p>
            <a:pPr marL="0" indent="0">
              <a:buNone/>
            </a:pPr>
            <a:r>
              <a:rPr lang="en-IN" dirty="0"/>
              <a:t>         Fm2 = Fm - Fm1</a:t>
            </a:r>
          </a:p>
          <a:p>
            <a:pPr marL="0" indent="0">
              <a:buNone/>
            </a:pPr>
            <a:r>
              <a:rPr lang="en-IN" dirty="0"/>
              <a:t>      end</a:t>
            </a:r>
          </a:p>
          <a:p>
            <a:pPr marL="0" indent="0">
              <a:buNone/>
            </a:pPr>
            <a:r>
              <a:rPr lang="en-IN" dirty="0"/>
              <a:t>      else</a:t>
            </a:r>
          </a:p>
          <a:p>
            <a:pPr marL="0" indent="0">
              <a:buNone/>
            </a:pPr>
            <a:r>
              <a:rPr lang="en-IN" dirty="0"/>
              <a:t>         return </a:t>
            </a:r>
            <a:r>
              <a:rPr lang="en-IN" dirty="0" err="1"/>
              <a:t>i</a:t>
            </a:r>
            <a:r>
              <a:rPr lang="en-IN" dirty="0"/>
              <a:t>;</a:t>
            </a:r>
          </a:p>
          <a:p>
            <a:pPr marL="0" indent="0">
              <a:buNone/>
            </a:pPr>
            <a:r>
              <a:rPr lang="en-IN" dirty="0"/>
              <a:t>      end</a:t>
            </a:r>
          </a:p>
          <a:p>
            <a:pPr marL="0" indent="0">
              <a:buNone/>
            </a:pPr>
            <a:r>
              <a:rPr lang="en-IN" dirty="0"/>
              <a:t>   done</a:t>
            </a:r>
          </a:p>
          <a:p>
            <a:pPr marL="0" indent="0">
              <a:buNone/>
            </a:pPr>
            <a:r>
              <a:rPr lang="en-IN" dirty="0"/>
              <a:t>   if (Fm1 and Array[offset + 1] == x) then:</a:t>
            </a:r>
          </a:p>
          <a:p>
            <a:pPr marL="0" indent="0">
              <a:buNone/>
            </a:pPr>
            <a:r>
              <a:rPr lang="en-IN" dirty="0"/>
              <a:t>      return offset + 1</a:t>
            </a:r>
          </a:p>
          <a:p>
            <a:pPr marL="0" indent="0">
              <a:buNone/>
            </a:pPr>
            <a:r>
              <a:rPr lang="en-IN" dirty="0"/>
              <a:t>   end</a:t>
            </a:r>
          </a:p>
          <a:p>
            <a:pPr marL="0" indent="0">
              <a:buNone/>
            </a:pPr>
            <a:r>
              <a:rPr lang="en-IN" dirty="0"/>
              <a:t>   return invalid location;</a:t>
            </a:r>
          </a:p>
        </p:txBody>
      </p:sp>
    </p:spTree>
    <p:extLst>
      <p:ext uri="{BB962C8B-B14F-4D97-AF65-F5344CB8AC3E}">
        <p14:creationId xmlns:p14="http://schemas.microsoft.com/office/powerpoint/2010/main" val="323137978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34851"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34852"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34853"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34854"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34855"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34856"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34857"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34858"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34859"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34860"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34861"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34862"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34863"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34864"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34865"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34866"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34867"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34868"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34869"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34870"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34871"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34872" name="Text Box 24"/>
          <p:cNvSpPr txBox="1">
            <a:spLocks noChangeArrowheads="1"/>
          </p:cNvSpPr>
          <p:nvPr/>
        </p:nvSpPr>
        <p:spPr bwMode="auto">
          <a:xfrm>
            <a:off x="4648201" y="2895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45</a:t>
            </a:r>
          </a:p>
        </p:txBody>
      </p:sp>
      <p:sp>
        <p:nvSpPr>
          <p:cNvPr id="334873"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34874" name="Text Box 26"/>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34875" name="Text Box 27"/>
          <p:cNvSpPr txBox="1">
            <a:spLocks noChangeArrowheads="1"/>
          </p:cNvSpPr>
          <p:nvPr/>
        </p:nvSpPr>
        <p:spPr bwMode="auto">
          <a:xfrm>
            <a:off x="4800601" y="4419600"/>
            <a:ext cx="774571" cy="369332"/>
          </a:xfrm>
          <a:prstGeom prst="rect">
            <a:avLst/>
          </a:prstGeom>
          <a:noFill/>
          <a:ln w="38100">
            <a:solidFill>
              <a:srgbClr val="FF0033"/>
            </a:solidFill>
            <a:prstDash val="dash"/>
            <a:miter lim="800000"/>
            <a:headEnd type="none" w="sm" len="sm"/>
            <a:tailEnd type="none" w="sm" len="sm"/>
          </a:ln>
          <a:effectLst/>
        </p:spPr>
        <p:txBody>
          <a:bodyPr wrap="none">
            <a:spAutoFit/>
          </a:bodyPr>
          <a:lstStyle/>
          <a:p>
            <a:r>
              <a:rPr lang="en-US">
                <a:solidFill>
                  <a:srgbClr val="FF0033"/>
                </a:solidFill>
              </a:rPr>
              <a:t>Merge</a:t>
            </a:r>
          </a:p>
        </p:txBody>
      </p:sp>
      <p:sp>
        <p:nvSpPr>
          <p:cNvPr id="334876" name="Text Box 28"/>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34877" name="Text Box 29"/>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0" name="Slide Number Placeholder 29"/>
          <p:cNvSpPr>
            <a:spLocks noGrp="1"/>
          </p:cNvSpPr>
          <p:nvPr>
            <p:ph type="sldNum" sz="quarter" idx="12"/>
          </p:nvPr>
        </p:nvSpPr>
        <p:spPr/>
        <p:txBody>
          <a:bodyPr/>
          <a:lstStyle/>
          <a:p>
            <a:fld id="{B6F15528-21DE-4FAA-801E-634DDDAF4B2B}" type="slidenum">
              <a:rPr lang="en-US" smtClean="0"/>
              <a:pPr/>
              <a:t>160</a:t>
            </a:fld>
            <a:endParaRPr lang="en-US"/>
          </a:p>
        </p:txBody>
      </p:sp>
      <p:sp>
        <p:nvSpPr>
          <p:cNvPr id="31" name="Footer Placeholder 30"/>
          <p:cNvSpPr>
            <a:spLocks noGrp="1"/>
          </p:cNvSpPr>
          <p:nvPr>
            <p:ph type="ftr" sz="quarter" idx="11"/>
          </p:nvPr>
        </p:nvSpPr>
        <p:spPr/>
        <p:txBody>
          <a:bodyPr/>
          <a:lstStyle/>
          <a:p>
            <a:r>
              <a:rPr lang="en-US"/>
              <a:t>Dr. Neepa Shah</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Text Box 1026"/>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36899" name="Text Box 1027"/>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36900" name="Text Box 1028"/>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36901" name="Text Box 1029"/>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36902" name="Text Box 1030"/>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36903" name="Text Box 1031"/>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36904" name="Text Box 1032"/>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36905" name="Text Box 1033"/>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36906" name="Text Box 1034"/>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36907" name="Text Box 1035"/>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36908" name="Text Box 1036"/>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36909" name="Text Box 1037"/>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36910" name="Text Box 1038"/>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36911" name="Text Box 1039"/>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36912" name="Text Box 1040"/>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36913" name="Text Box 1041"/>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36914" name="Text Box 1042"/>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36915" name="Text Box 1043"/>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36916" name="Text Box 1044"/>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36917" name="Text Box 1045"/>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36918" name="Text Box 1046"/>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36919" name="Text Box 1047"/>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36920" name="Text Box 1048"/>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36921" name="Text Box 1049"/>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36922" name="Text Box 1050"/>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36923" name="Text Box 1051"/>
          <p:cNvSpPr txBox="1">
            <a:spLocks noChangeArrowheads="1"/>
          </p:cNvSpPr>
          <p:nvPr/>
        </p:nvSpPr>
        <p:spPr bwMode="auto">
          <a:xfrm>
            <a:off x="4800601" y="4419600"/>
            <a:ext cx="774571" cy="369332"/>
          </a:xfrm>
          <a:prstGeom prst="rect">
            <a:avLst/>
          </a:prstGeom>
          <a:noFill/>
          <a:ln w="38100">
            <a:solidFill>
              <a:srgbClr val="FF0033"/>
            </a:solidFill>
            <a:prstDash val="dash"/>
            <a:miter lim="800000"/>
            <a:headEnd type="none" w="sm" len="sm"/>
            <a:tailEnd type="none" w="sm" len="sm"/>
          </a:ln>
          <a:effectLst/>
        </p:spPr>
        <p:txBody>
          <a:bodyPr wrap="none">
            <a:spAutoFit/>
          </a:bodyPr>
          <a:lstStyle/>
          <a:p>
            <a:r>
              <a:rPr lang="en-US">
                <a:solidFill>
                  <a:srgbClr val="FF0033"/>
                </a:solidFill>
              </a:rPr>
              <a:t>Merge</a:t>
            </a:r>
          </a:p>
        </p:txBody>
      </p:sp>
      <p:sp>
        <p:nvSpPr>
          <p:cNvPr id="336924" name="Text Box 1052"/>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36925" name="Text Box 1053"/>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36926" name="Text Box 1054"/>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1" name="Slide Number Placeholder 30"/>
          <p:cNvSpPr>
            <a:spLocks noGrp="1"/>
          </p:cNvSpPr>
          <p:nvPr>
            <p:ph type="sldNum" sz="quarter" idx="12"/>
          </p:nvPr>
        </p:nvSpPr>
        <p:spPr/>
        <p:txBody>
          <a:bodyPr/>
          <a:lstStyle/>
          <a:p>
            <a:fld id="{B6F15528-21DE-4FAA-801E-634DDDAF4B2B}" type="slidenum">
              <a:rPr lang="en-US" smtClean="0"/>
              <a:pPr/>
              <a:t>161</a:t>
            </a:fld>
            <a:endParaRPr lang="en-US"/>
          </a:p>
        </p:txBody>
      </p:sp>
      <p:sp>
        <p:nvSpPr>
          <p:cNvPr id="32" name="Footer Placeholder 31"/>
          <p:cNvSpPr>
            <a:spLocks noGrp="1"/>
          </p:cNvSpPr>
          <p:nvPr>
            <p:ph type="ftr" sz="quarter" idx="11"/>
          </p:nvPr>
        </p:nvSpPr>
        <p:spPr/>
        <p:txBody>
          <a:bodyPr/>
          <a:lstStyle/>
          <a:p>
            <a:r>
              <a:rPr lang="en-US"/>
              <a:t>Dr. Neepa Shah</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Text Box 1026"/>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38947" name="Text Box 1027"/>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38948" name="Text Box 1028"/>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38949" name="Text Box 1029"/>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38950" name="Text Box 1030"/>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38951" name="Text Box 1031"/>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38952" name="Text Box 1032"/>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38953" name="Text Box 1033"/>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38954" name="Text Box 1034"/>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38955" name="Text Box 1035"/>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38956" name="Text Box 1036"/>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38957" name="Text Box 1037"/>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38958" name="Text Box 1038"/>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38959" name="Text Box 1039"/>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38960" name="Text Box 1040"/>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38961" name="Text Box 1041"/>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38962" name="Text Box 1042"/>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38963" name="Text Box 1043"/>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38964" name="Text Box 1044"/>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38965" name="Text Box 1045"/>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38966" name="Text Box 1046"/>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38967" name="Text Box 1047"/>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38968" name="Text Box 1048"/>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38969" name="Text Box 1049"/>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38970" name="Text Box 1050"/>
          <p:cNvSpPr txBox="1">
            <a:spLocks noChangeArrowheads="1"/>
          </p:cNvSpPr>
          <p:nvPr/>
        </p:nvSpPr>
        <p:spPr bwMode="auto">
          <a:xfrm>
            <a:off x="3200400" y="5029200"/>
            <a:ext cx="2667000"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338971" name="Text Box 1051"/>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38972" name="Text Box 1052"/>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dirty="0">
                <a:latin typeface="Courier New" pitchFamily="49" charset="0"/>
              </a:rPr>
              <a:t>45</a:t>
            </a:r>
          </a:p>
        </p:txBody>
      </p:sp>
      <p:sp>
        <p:nvSpPr>
          <p:cNvPr id="338973" name="Text Box 1053"/>
          <p:cNvSpPr txBox="1">
            <a:spLocks noChangeArrowheads="1"/>
          </p:cNvSpPr>
          <p:nvPr/>
        </p:nvSpPr>
        <p:spPr bwMode="auto">
          <a:xfrm>
            <a:off x="4746626" y="3657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14</a:t>
            </a:r>
          </a:p>
        </p:txBody>
      </p:sp>
      <p:sp>
        <p:nvSpPr>
          <p:cNvPr id="338974" name="Text Box 1054"/>
          <p:cNvSpPr txBox="1">
            <a:spLocks noChangeArrowheads="1"/>
          </p:cNvSpPr>
          <p:nvPr/>
        </p:nvSpPr>
        <p:spPr bwMode="auto">
          <a:xfrm>
            <a:off x="3146426" y="3657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23</a:t>
            </a:r>
          </a:p>
        </p:txBody>
      </p:sp>
      <p:sp>
        <p:nvSpPr>
          <p:cNvPr id="31" name="Slide Number Placeholder 30"/>
          <p:cNvSpPr>
            <a:spLocks noGrp="1"/>
          </p:cNvSpPr>
          <p:nvPr>
            <p:ph type="sldNum" sz="quarter" idx="12"/>
          </p:nvPr>
        </p:nvSpPr>
        <p:spPr/>
        <p:txBody>
          <a:bodyPr/>
          <a:lstStyle/>
          <a:p>
            <a:fld id="{B6F15528-21DE-4FAA-801E-634DDDAF4B2B}" type="slidenum">
              <a:rPr lang="en-US" smtClean="0"/>
              <a:pPr/>
              <a:t>162</a:t>
            </a:fld>
            <a:endParaRPr lang="en-US"/>
          </a:p>
        </p:txBody>
      </p:sp>
      <p:sp>
        <p:nvSpPr>
          <p:cNvPr id="32" name="Footer Placeholder 31"/>
          <p:cNvSpPr>
            <a:spLocks noGrp="1"/>
          </p:cNvSpPr>
          <p:nvPr>
            <p:ph type="ftr" sz="quarter" idx="11"/>
          </p:nvPr>
        </p:nvSpPr>
        <p:spPr/>
        <p:txBody>
          <a:bodyPr/>
          <a:lstStyle/>
          <a:p>
            <a:r>
              <a:rPr lang="en-US"/>
              <a:t>Dr. Neepa Shah</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Text Box 1026"/>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40995" name="Text Box 1027"/>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40996" name="Text Box 1028"/>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40997" name="Text Box 1029"/>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40998" name="Text Box 1030"/>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40999" name="Text Box 1031"/>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41000" name="Text Box 1032"/>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41001" name="Text Box 1033"/>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41002" name="Text Box 1034"/>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41003" name="Text Box 1035"/>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41004" name="Text Box 1036"/>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41005" name="Text Box 1037"/>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41006" name="Text Box 1038"/>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41007" name="Text Box 1039"/>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41008" name="Text Box 1040"/>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41009" name="Text Box 1041"/>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41010" name="Text Box 1042"/>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41011" name="Text Box 1043"/>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41012" name="Text Box 1044"/>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41013" name="Text Box 1045"/>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41014" name="Text Box 1046"/>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41015" name="Text Box 1047"/>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41016" name="Text Box 1048"/>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41017" name="Text Box 1049"/>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41018" name="Text Box 1050"/>
          <p:cNvSpPr txBox="1">
            <a:spLocks noChangeArrowheads="1"/>
          </p:cNvSpPr>
          <p:nvPr/>
        </p:nvSpPr>
        <p:spPr bwMode="auto">
          <a:xfrm>
            <a:off x="3200400" y="5029200"/>
            <a:ext cx="2667000"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341019" name="Text Box 1051"/>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41020" name="Text Box 1052"/>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41021" name="Text Box 1053"/>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41022" name="Text Box 1054"/>
          <p:cNvSpPr txBox="1">
            <a:spLocks noChangeArrowheads="1"/>
          </p:cNvSpPr>
          <p:nvPr/>
        </p:nvSpPr>
        <p:spPr bwMode="auto">
          <a:xfrm>
            <a:off x="3146426" y="3657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23</a:t>
            </a:r>
          </a:p>
        </p:txBody>
      </p:sp>
      <p:sp>
        <p:nvSpPr>
          <p:cNvPr id="341023" name="Text Box 1055"/>
          <p:cNvSpPr txBox="1">
            <a:spLocks noChangeArrowheads="1"/>
          </p:cNvSpPr>
          <p:nvPr/>
        </p:nvSpPr>
        <p:spPr bwMode="auto">
          <a:xfrm>
            <a:off x="5334001" y="3657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45</a:t>
            </a:r>
          </a:p>
        </p:txBody>
      </p:sp>
      <p:sp>
        <p:nvSpPr>
          <p:cNvPr id="32" name="Slide Number Placeholder 31"/>
          <p:cNvSpPr>
            <a:spLocks noGrp="1"/>
          </p:cNvSpPr>
          <p:nvPr>
            <p:ph type="sldNum" sz="quarter" idx="12"/>
          </p:nvPr>
        </p:nvSpPr>
        <p:spPr/>
        <p:txBody>
          <a:bodyPr/>
          <a:lstStyle/>
          <a:p>
            <a:fld id="{B6F15528-21DE-4FAA-801E-634DDDAF4B2B}" type="slidenum">
              <a:rPr lang="en-US" smtClean="0"/>
              <a:pPr/>
              <a:t>163</a:t>
            </a:fld>
            <a:endParaRPr lang="en-US"/>
          </a:p>
        </p:txBody>
      </p:sp>
      <p:sp>
        <p:nvSpPr>
          <p:cNvPr id="33" name="Footer Placeholder 32"/>
          <p:cNvSpPr>
            <a:spLocks noGrp="1"/>
          </p:cNvSpPr>
          <p:nvPr>
            <p:ph type="ftr" sz="quarter" idx="11"/>
          </p:nvPr>
        </p:nvSpPr>
        <p:spPr/>
        <p:txBody>
          <a:bodyPr/>
          <a:lstStyle/>
          <a:p>
            <a:r>
              <a:rPr lang="en-US"/>
              <a:t>Dr. Neepa Shah</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Text Box 1026"/>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43043" name="Text Box 1027"/>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43044" name="Text Box 1028"/>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43045" name="Text Box 1029"/>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43046" name="Text Box 1030"/>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43047" name="Text Box 1031"/>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43048" name="Text Box 1032"/>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43049" name="Text Box 1033"/>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43050" name="Text Box 1034"/>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43051" name="Text Box 1035"/>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43052" name="Text Box 1036"/>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43053" name="Text Box 1037"/>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43054" name="Text Box 1038"/>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43055" name="Text Box 1039"/>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43056" name="Text Box 1040"/>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43057" name="Text Box 1041"/>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43058" name="Text Box 1042"/>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43059" name="Text Box 1043"/>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43060" name="Text Box 1044"/>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43061" name="Text Box 1045"/>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43062" name="Text Box 1046"/>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43063" name="Text Box 1047"/>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43064" name="Text Box 1048"/>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43065" name="Text Box 1049"/>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43066" name="Text Box 1050"/>
          <p:cNvSpPr txBox="1">
            <a:spLocks noChangeArrowheads="1"/>
          </p:cNvSpPr>
          <p:nvPr/>
        </p:nvSpPr>
        <p:spPr bwMode="auto">
          <a:xfrm>
            <a:off x="3200400" y="5029200"/>
            <a:ext cx="2667000"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343067" name="Text Box 1051"/>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43068" name="Text Box 1052"/>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43069" name="Text Box 1053"/>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43070" name="Text Box 1054"/>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43071" name="Text Box 1055"/>
          <p:cNvSpPr txBox="1">
            <a:spLocks noChangeArrowheads="1"/>
          </p:cNvSpPr>
          <p:nvPr/>
        </p:nvSpPr>
        <p:spPr bwMode="auto">
          <a:xfrm>
            <a:off x="3733801" y="3657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98</a:t>
            </a:r>
          </a:p>
        </p:txBody>
      </p:sp>
      <p:sp>
        <p:nvSpPr>
          <p:cNvPr id="343072" name="Text Box 1056"/>
          <p:cNvSpPr txBox="1">
            <a:spLocks noChangeArrowheads="1"/>
          </p:cNvSpPr>
          <p:nvPr/>
        </p:nvSpPr>
        <p:spPr bwMode="auto">
          <a:xfrm>
            <a:off x="5334001" y="3657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45</a:t>
            </a:r>
          </a:p>
        </p:txBody>
      </p:sp>
      <p:sp>
        <p:nvSpPr>
          <p:cNvPr id="33" name="Slide Number Placeholder 32"/>
          <p:cNvSpPr>
            <a:spLocks noGrp="1"/>
          </p:cNvSpPr>
          <p:nvPr>
            <p:ph type="sldNum" sz="quarter" idx="12"/>
          </p:nvPr>
        </p:nvSpPr>
        <p:spPr/>
        <p:txBody>
          <a:bodyPr/>
          <a:lstStyle/>
          <a:p>
            <a:fld id="{B6F15528-21DE-4FAA-801E-634DDDAF4B2B}" type="slidenum">
              <a:rPr lang="en-US" smtClean="0"/>
              <a:pPr/>
              <a:t>164</a:t>
            </a:fld>
            <a:endParaRPr lang="en-US"/>
          </a:p>
        </p:txBody>
      </p:sp>
      <p:sp>
        <p:nvSpPr>
          <p:cNvPr id="34" name="Footer Placeholder 33"/>
          <p:cNvSpPr>
            <a:spLocks noGrp="1"/>
          </p:cNvSpPr>
          <p:nvPr>
            <p:ph type="ftr" sz="quarter" idx="11"/>
          </p:nvPr>
        </p:nvSpPr>
        <p:spPr/>
        <p:txBody>
          <a:bodyPr/>
          <a:lstStyle/>
          <a:p>
            <a:r>
              <a:rPr lang="en-US"/>
              <a:t>Dr. Neepa Shah</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Text Box 1026"/>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45091" name="Text Box 1027"/>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45092" name="Text Box 1028"/>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45093" name="Text Box 1029"/>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45094" name="Text Box 1030"/>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45095" name="Text Box 1031"/>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45096" name="Text Box 1032"/>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45097" name="Text Box 1033"/>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45098" name="Text Box 1034"/>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45099" name="Text Box 1035"/>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45100" name="Text Box 1036"/>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45101" name="Text Box 1037"/>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45102" name="Text Box 1038"/>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45103" name="Text Box 1039"/>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45104" name="Text Box 1040"/>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45105" name="Text Box 1041"/>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45106" name="Text Box 1042"/>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45107" name="Text Box 1043"/>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45108" name="Text Box 1044"/>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45109" name="Text Box 1045"/>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45110" name="Text Box 1046"/>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45111" name="Text Box 1047"/>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45112" name="Text Box 1048"/>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45113" name="Text Box 1049"/>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45114" name="Text Box 1050"/>
          <p:cNvSpPr txBox="1">
            <a:spLocks noChangeArrowheads="1"/>
          </p:cNvSpPr>
          <p:nvPr/>
        </p:nvSpPr>
        <p:spPr bwMode="auto">
          <a:xfrm>
            <a:off x="3200400" y="5029200"/>
            <a:ext cx="2667000"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345115" name="Text Box 1051"/>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45116" name="Text Box 1052"/>
          <p:cNvSpPr txBox="1">
            <a:spLocks noChangeArrowheads="1"/>
          </p:cNvSpPr>
          <p:nvPr/>
        </p:nvSpPr>
        <p:spPr bwMode="auto">
          <a:xfrm>
            <a:off x="3733801" y="3657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98</a:t>
            </a:r>
          </a:p>
        </p:txBody>
      </p:sp>
      <p:sp>
        <p:nvSpPr>
          <p:cNvPr id="345117" name="Text Box 1053"/>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45118" name="Text Box 1054"/>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45119" name="Text Box 1055"/>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45120" name="Text Box 1056"/>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45121" name="Text Box 1057"/>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4" name="Slide Number Placeholder 33"/>
          <p:cNvSpPr>
            <a:spLocks noGrp="1"/>
          </p:cNvSpPr>
          <p:nvPr>
            <p:ph type="sldNum" sz="quarter" idx="12"/>
          </p:nvPr>
        </p:nvSpPr>
        <p:spPr/>
        <p:txBody>
          <a:bodyPr/>
          <a:lstStyle/>
          <a:p>
            <a:fld id="{B6F15528-21DE-4FAA-801E-634DDDAF4B2B}" type="slidenum">
              <a:rPr lang="en-US" smtClean="0"/>
              <a:pPr/>
              <a:t>165</a:t>
            </a:fld>
            <a:endParaRPr lang="en-US"/>
          </a:p>
        </p:txBody>
      </p:sp>
      <p:sp>
        <p:nvSpPr>
          <p:cNvPr id="35" name="Footer Placeholder 34"/>
          <p:cNvSpPr>
            <a:spLocks noGrp="1"/>
          </p:cNvSpPr>
          <p:nvPr>
            <p:ph type="ftr" sz="quarter" idx="11"/>
          </p:nvPr>
        </p:nvSpPr>
        <p:spPr/>
        <p:txBody>
          <a:bodyPr/>
          <a:lstStyle/>
          <a:p>
            <a:r>
              <a:rPr lang="en-US"/>
              <a:t>Dr. Neepa Shah</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47139"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47140"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47141"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47142"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47143"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47144"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47145"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47146"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47147"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47148"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47149"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47150"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47151"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47152"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47153"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47154"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47155"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47156"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47157"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47158"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47159"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47160"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47161"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47162" name="Text Box 26"/>
          <p:cNvSpPr txBox="1">
            <a:spLocks noChangeArrowheads="1"/>
          </p:cNvSpPr>
          <p:nvPr/>
        </p:nvSpPr>
        <p:spPr bwMode="auto">
          <a:xfrm>
            <a:off x="3200400" y="5029200"/>
            <a:ext cx="2667000"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347163" name="Text Box 27"/>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47164" name="Text Box 28"/>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47165" name="Text Box 29"/>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47166" name="Text Box 30"/>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47167" name="Text Box 31"/>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47168" name="Text Box 32"/>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47169" name="Text Box 33"/>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47170" name="Text Box 34"/>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5" name="Slide Number Placeholder 34"/>
          <p:cNvSpPr>
            <a:spLocks noGrp="1"/>
          </p:cNvSpPr>
          <p:nvPr>
            <p:ph type="sldNum" sz="quarter" idx="12"/>
          </p:nvPr>
        </p:nvSpPr>
        <p:spPr/>
        <p:txBody>
          <a:bodyPr/>
          <a:lstStyle/>
          <a:p>
            <a:fld id="{B6F15528-21DE-4FAA-801E-634DDDAF4B2B}" type="slidenum">
              <a:rPr lang="en-US" smtClean="0"/>
              <a:pPr/>
              <a:t>166</a:t>
            </a:fld>
            <a:endParaRPr lang="en-US"/>
          </a:p>
        </p:txBody>
      </p:sp>
      <p:sp>
        <p:nvSpPr>
          <p:cNvPr id="36" name="Footer Placeholder 35"/>
          <p:cNvSpPr>
            <a:spLocks noGrp="1"/>
          </p:cNvSpPr>
          <p:nvPr>
            <p:ph type="ftr" sz="quarter" idx="11"/>
          </p:nvPr>
        </p:nvSpPr>
        <p:spPr/>
        <p:txBody>
          <a:bodyPr/>
          <a:lstStyle/>
          <a:p>
            <a:r>
              <a:rPr lang="en-US"/>
              <a:t>Dr. Neepa Shah</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49187"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49188"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49189"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49190"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49191"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49192"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49193"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49194"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49195"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49196"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49197"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49198"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49199"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49200"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49201"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49202"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49203"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49204"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49205"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49206"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49207"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49208"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49209"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49210"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49211"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49212"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49213"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49214" name="Text Box 30"/>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49215" name="Text Box 31"/>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49216" name="Text Box 32"/>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49217" name="Text Box 33"/>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49218" name="Text Box 34"/>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49219" name="Text Box 35"/>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49220" name="Text Box 36"/>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49221" name="Text Box 37"/>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8" name="Slide Number Placeholder 37"/>
          <p:cNvSpPr>
            <a:spLocks noGrp="1"/>
          </p:cNvSpPr>
          <p:nvPr>
            <p:ph type="sldNum" sz="quarter" idx="12"/>
          </p:nvPr>
        </p:nvSpPr>
        <p:spPr/>
        <p:txBody>
          <a:bodyPr/>
          <a:lstStyle/>
          <a:p>
            <a:fld id="{B6F15528-21DE-4FAA-801E-634DDDAF4B2B}" type="slidenum">
              <a:rPr lang="en-US" smtClean="0"/>
              <a:pPr/>
              <a:t>167</a:t>
            </a:fld>
            <a:endParaRPr lang="en-US"/>
          </a:p>
        </p:txBody>
      </p:sp>
      <p:sp>
        <p:nvSpPr>
          <p:cNvPr id="39" name="Footer Placeholder 38"/>
          <p:cNvSpPr>
            <a:spLocks noGrp="1"/>
          </p:cNvSpPr>
          <p:nvPr>
            <p:ph type="ftr" sz="quarter" idx="11"/>
          </p:nvPr>
        </p:nvSpPr>
        <p:spPr/>
        <p:txBody>
          <a:bodyPr/>
          <a:lstStyle/>
          <a:p>
            <a:r>
              <a:rPr lang="en-US"/>
              <a:t>Dr. Neepa Shah</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51235"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51236"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51237"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51238"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51239"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51240"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51241"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51242"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51243"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51244"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51245"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51246"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51247"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51248"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51249"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51250"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51251"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51252"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51253"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51254"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51255"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51256"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51257"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51258"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51259"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51260"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51261"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51262"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51263"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51264" name="Text Box 32"/>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51265" name="Text Box 33"/>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51266" name="Text Box 34"/>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51267" name="Text Box 35"/>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51268" name="Text Box 36"/>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51269" name="Text Box 37"/>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51270" name="Text Box 38"/>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51271" name="Text Box 39"/>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40" name="Slide Number Placeholder 39"/>
          <p:cNvSpPr>
            <a:spLocks noGrp="1"/>
          </p:cNvSpPr>
          <p:nvPr>
            <p:ph type="sldNum" sz="quarter" idx="12"/>
          </p:nvPr>
        </p:nvSpPr>
        <p:spPr/>
        <p:txBody>
          <a:bodyPr/>
          <a:lstStyle/>
          <a:p>
            <a:fld id="{B6F15528-21DE-4FAA-801E-634DDDAF4B2B}" type="slidenum">
              <a:rPr lang="en-US" smtClean="0"/>
              <a:pPr/>
              <a:t>168</a:t>
            </a:fld>
            <a:endParaRPr lang="en-US"/>
          </a:p>
        </p:txBody>
      </p:sp>
      <p:sp>
        <p:nvSpPr>
          <p:cNvPr id="41" name="Footer Placeholder 40"/>
          <p:cNvSpPr>
            <a:spLocks noGrp="1"/>
          </p:cNvSpPr>
          <p:nvPr>
            <p:ph type="ftr" sz="quarter" idx="11"/>
          </p:nvPr>
        </p:nvSpPr>
        <p:spPr/>
        <p:txBody>
          <a:bodyPr/>
          <a:lstStyle/>
          <a:p>
            <a:r>
              <a:rPr lang="en-US"/>
              <a:t>Dr. Neepa Shah</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53283"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53284"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53285"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53286"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53287"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53288"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53289"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53290"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53291"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53292"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53293"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53294"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53295"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53296"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53297"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53298"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53299"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53300"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53301"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53302"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53303"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53304"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53305"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53306"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53307"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53308"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53309"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53310" name="Text Box 30"/>
          <p:cNvSpPr txBox="1">
            <a:spLocks noChangeArrowheads="1"/>
          </p:cNvSpPr>
          <p:nvPr/>
        </p:nvSpPr>
        <p:spPr bwMode="auto">
          <a:xfrm>
            <a:off x="7108826" y="2895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67</a:t>
            </a:r>
          </a:p>
        </p:txBody>
      </p:sp>
      <p:sp>
        <p:nvSpPr>
          <p:cNvPr id="353311" name="Text Box 31"/>
          <p:cNvSpPr txBox="1">
            <a:spLocks noChangeArrowheads="1"/>
          </p:cNvSpPr>
          <p:nvPr/>
        </p:nvSpPr>
        <p:spPr bwMode="auto">
          <a:xfrm>
            <a:off x="6346826" y="2895600"/>
            <a:ext cx="587375" cy="495300"/>
          </a:xfrm>
          <a:prstGeom prst="rect">
            <a:avLst/>
          </a:prstGeom>
          <a:noFill/>
          <a:ln w="38100">
            <a:solidFill>
              <a:srgbClr val="3333FF"/>
            </a:solidFill>
            <a:miter lim="800000"/>
            <a:headEnd type="none" w="sm" len="sm"/>
            <a:tailEnd type="none" w="sm" len="sm"/>
          </a:ln>
          <a:effectLst/>
        </p:spPr>
        <p:txBody>
          <a:bodyPr wrap="none"/>
          <a:lstStyle/>
          <a:p>
            <a:pPr algn="ctr"/>
            <a:r>
              <a:rPr lang="en-US">
                <a:latin typeface="Courier New" pitchFamily="49" charset="0"/>
              </a:rPr>
              <a:t>6</a:t>
            </a:r>
          </a:p>
        </p:txBody>
      </p:sp>
      <p:sp>
        <p:nvSpPr>
          <p:cNvPr id="353312" name="Text Box 32"/>
          <p:cNvSpPr txBox="1">
            <a:spLocks noChangeArrowheads="1"/>
          </p:cNvSpPr>
          <p:nvPr/>
        </p:nvSpPr>
        <p:spPr bwMode="auto">
          <a:xfrm>
            <a:off x="6477001" y="4343400"/>
            <a:ext cx="774571" cy="369332"/>
          </a:xfrm>
          <a:prstGeom prst="rect">
            <a:avLst/>
          </a:prstGeom>
          <a:noFill/>
          <a:ln w="38100">
            <a:solidFill>
              <a:srgbClr val="FF0033"/>
            </a:solidFill>
            <a:prstDash val="dash"/>
            <a:miter lim="800000"/>
            <a:headEnd type="none" w="sm" len="sm"/>
            <a:tailEnd type="none" w="sm" len="sm"/>
          </a:ln>
          <a:effectLst/>
        </p:spPr>
        <p:txBody>
          <a:bodyPr wrap="none">
            <a:spAutoFit/>
          </a:bodyPr>
          <a:lstStyle/>
          <a:p>
            <a:r>
              <a:rPr lang="en-US">
                <a:solidFill>
                  <a:srgbClr val="FF0033"/>
                </a:solidFill>
              </a:rPr>
              <a:t>Merge</a:t>
            </a:r>
          </a:p>
        </p:txBody>
      </p:sp>
      <p:sp>
        <p:nvSpPr>
          <p:cNvPr id="353313" name="Text Box 33"/>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53314" name="Text Box 34"/>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53315" name="Text Box 35"/>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53316" name="Text Box 36"/>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53317" name="Text Box 37"/>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53318" name="Text Box 38"/>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53319" name="Text Box 39"/>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53320" name="Text Box 40"/>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41" name="Slide Number Placeholder 40"/>
          <p:cNvSpPr>
            <a:spLocks noGrp="1"/>
          </p:cNvSpPr>
          <p:nvPr>
            <p:ph type="sldNum" sz="quarter" idx="12"/>
          </p:nvPr>
        </p:nvSpPr>
        <p:spPr/>
        <p:txBody>
          <a:bodyPr/>
          <a:lstStyle/>
          <a:p>
            <a:fld id="{B6F15528-21DE-4FAA-801E-634DDDAF4B2B}" type="slidenum">
              <a:rPr lang="en-US" smtClean="0"/>
              <a:pPr/>
              <a:t>169</a:t>
            </a:fld>
            <a:endParaRPr lang="en-US"/>
          </a:p>
        </p:txBody>
      </p:sp>
      <p:sp>
        <p:nvSpPr>
          <p:cNvPr id="42" name="Footer Placeholder 41"/>
          <p:cNvSpPr>
            <a:spLocks noGrp="1"/>
          </p:cNvSpPr>
          <p:nvPr>
            <p:ph type="ftr" sz="quarter" idx="11"/>
          </p:nvPr>
        </p:nvSpPr>
        <p:spPr/>
        <p:txBody>
          <a:bodyPr/>
          <a:lstStyle/>
          <a:p>
            <a:r>
              <a:rPr lang="en-US"/>
              <a:t>Dr. Neepa Shah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4443-244B-BE74-871C-8ABAA8103B38}"/>
              </a:ext>
            </a:extLst>
          </p:cNvPr>
          <p:cNvSpPr>
            <a:spLocks noGrp="1"/>
          </p:cNvSpPr>
          <p:nvPr>
            <p:ph type="title"/>
          </p:nvPr>
        </p:nvSpPr>
        <p:spPr/>
        <p:txBody>
          <a:bodyPr/>
          <a:lstStyle/>
          <a:p>
            <a:r>
              <a:rPr lang="en-US" dirty="0"/>
              <a:t>example</a:t>
            </a:r>
            <a:endParaRPr lang="en-IN" dirty="0"/>
          </a:p>
        </p:txBody>
      </p:sp>
      <p:sp>
        <p:nvSpPr>
          <p:cNvPr id="4" name="Footer Placeholder 3">
            <a:extLst>
              <a:ext uri="{FF2B5EF4-FFF2-40B4-BE49-F238E27FC236}">
                <a16:creationId xmlns:a16="http://schemas.microsoft.com/office/drawing/2014/main" id="{4FFDC0C3-1981-321B-D285-E0BB4586E751}"/>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F02EEB52-064F-55DD-E5F5-CAA103B35177}"/>
              </a:ext>
            </a:extLst>
          </p:cNvPr>
          <p:cNvSpPr>
            <a:spLocks noGrp="1"/>
          </p:cNvSpPr>
          <p:nvPr>
            <p:ph type="sldNum" sz="quarter" idx="12"/>
          </p:nvPr>
        </p:nvSpPr>
        <p:spPr/>
        <p:txBody>
          <a:bodyPr/>
          <a:lstStyle/>
          <a:p>
            <a:fld id="{9F8B1569-332D-42CE-8401-CACEF6AD2DB0}" type="slidenum">
              <a:rPr lang="en-IN" smtClean="0"/>
              <a:t>17</a:t>
            </a:fld>
            <a:endParaRPr lang="en-IN"/>
          </a:p>
        </p:txBody>
      </p:sp>
      <p:sp>
        <p:nvSpPr>
          <p:cNvPr id="6" name="Content Placeholder 5">
            <a:extLst>
              <a:ext uri="{FF2B5EF4-FFF2-40B4-BE49-F238E27FC236}">
                <a16:creationId xmlns:a16="http://schemas.microsoft.com/office/drawing/2014/main" id="{D32862F7-2872-2B14-5707-9A02C2BA3892}"/>
              </a:ext>
            </a:extLst>
          </p:cNvPr>
          <p:cNvSpPr>
            <a:spLocks noGrp="1"/>
          </p:cNvSpPr>
          <p:nvPr>
            <p:ph idx="1"/>
          </p:nvPr>
        </p:nvSpPr>
        <p:spPr>
          <a:xfrm>
            <a:off x="493208" y="3292074"/>
            <a:ext cx="5602792" cy="1628717"/>
          </a:xfrm>
        </p:spPr>
        <p:txBody>
          <a:bodyPr>
            <a:normAutofit fontScale="92500" lnSpcReduction="20000"/>
          </a:bodyPr>
          <a:lstStyle/>
          <a:p>
            <a:r>
              <a:rPr lang="en-US" dirty="0"/>
              <a:t>Step 1:</a:t>
            </a:r>
          </a:p>
          <a:p>
            <a:pPr lvl="1"/>
            <a:r>
              <a:rPr lang="en-US" dirty="0"/>
              <a:t>n = 10</a:t>
            </a:r>
          </a:p>
          <a:p>
            <a:pPr lvl="1"/>
            <a:r>
              <a:rPr lang="en-US" dirty="0"/>
              <a:t>The smallest Fibonacci number greater than 10 is 13.</a:t>
            </a:r>
          </a:p>
          <a:p>
            <a:pPr lvl="1"/>
            <a:r>
              <a:rPr lang="en-US" dirty="0"/>
              <a:t>Fm = 13, Fm1 = 8, Fm2 = 5</a:t>
            </a:r>
          </a:p>
          <a:p>
            <a:pPr lvl="1"/>
            <a:r>
              <a:rPr lang="en-IN" dirty="0"/>
              <a:t>offset = -1</a:t>
            </a:r>
          </a:p>
        </p:txBody>
      </p:sp>
      <p:pic>
        <p:nvPicPr>
          <p:cNvPr id="7" name="Picture 2" descr="searching_for_24">
            <a:extLst>
              <a:ext uri="{FF2B5EF4-FFF2-40B4-BE49-F238E27FC236}">
                <a16:creationId xmlns:a16="http://schemas.microsoft.com/office/drawing/2014/main" id="{A77E1D83-80C4-FB6A-F270-62C40731256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459" t="14066" r="15279" b="19860"/>
          <a:stretch/>
        </p:blipFill>
        <p:spPr bwMode="auto">
          <a:xfrm>
            <a:off x="666161" y="1887481"/>
            <a:ext cx="3742441" cy="1329179"/>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5">
            <a:extLst>
              <a:ext uri="{FF2B5EF4-FFF2-40B4-BE49-F238E27FC236}">
                <a16:creationId xmlns:a16="http://schemas.microsoft.com/office/drawing/2014/main" id="{DC8C1B9B-ECD6-FDF5-7667-D89E64D6B041}"/>
              </a:ext>
            </a:extLst>
          </p:cNvPr>
          <p:cNvSpPr txBox="1">
            <a:spLocks/>
          </p:cNvSpPr>
          <p:nvPr/>
        </p:nvSpPr>
        <p:spPr>
          <a:xfrm>
            <a:off x="493208" y="5000531"/>
            <a:ext cx="5012046" cy="95128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80000"/>
              </a:lnSpc>
            </a:pPr>
            <a:r>
              <a:rPr lang="en-US" sz="1700" dirty="0"/>
              <a:t>Step 2:</a:t>
            </a:r>
          </a:p>
          <a:p>
            <a:pPr lvl="1"/>
            <a:r>
              <a:rPr lang="nn-NO" sz="1400" dirty="0"/>
              <a:t>index = minimum (offset + Fm2, n – 1) = minimum (-1 + 5, 9) = 4</a:t>
            </a:r>
            <a:endParaRPr lang="en-IN" sz="1400" dirty="0"/>
          </a:p>
        </p:txBody>
      </p:sp>
      <p:sp>
        <p:nvSpPr>
          <p:cNvPr id="9" name="Content Placeholder 5">
            <a:extLst>
              <a:ext uri="{FF2B5EF4-FFF2-40B4-BE49-F238E27FC236}">
                <a16:creationId xmlns:a16="http://schemas.microsoft.com/office/drawing/2014/main" id="{018052A3-9378-CCA4-01C5-C24DD7F77612}"/>
              </a:ext>
            </a:extLst>
          </p:cNvPr>
          <p:cNvSpPr txBox="1">
            <a:spLocks/>
          </p:cNvSpPr>
          <p:nvPr/>
        </p:nvSpPr>
        <p:spPr>
          <a:xfrm>
            <a:off x="5429837" y="2224867"/>
            <a:ext cx="6636471" cy="1628717"/>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Step 3:</a:t>
            </a:r>
          </a:p>
          <a:p>
            <a:pPr lvl="1"/>
            <a:r>
              <a:rPr lang="en-US" dirty="0"/>
              <a:t>update the offset value and the Fibonacci numbers</a:t>
            </a:r>
          </a:p>
          <a:p>
            <a:pPr lvl="1"/>
            <a:r>
              <a:rPr lang="en-US" dirty="0"/>
              <a:t>Offset = 4</a:t>
            </a:r>
          </a:p>
          <a:p>
            <a:pPr lvl="1"/>
            <a:r>
              <a:rPr lang="en-IN" dirty="0"/>
              <a:t>Fm = Fm1 = 8; Fm1 = 5; Fm2 = 3</a:t>
            </a:r>
          </a:p>
          <a:p>
            <a:pPr lvl="1"/>
            <a:r>
              <a:rPr lang="en-IN" dirty="0"/>
              <a:t>Compare it </a:t>
            </a:r>
            <a:r>
              <a:rPr lang="en-US" dirty="0"/>
              <a:t>with the element at index = minimum (offset + Fm2, n – 1) = 7.</a:t>
            </a:r>
            <a:endParaRPr lang="en-IN" dirty="0"/>
          </a:p>
        </p:txBody>
      </p:sp>
      <p:pic>
        <p:nvPicPr>
          <p:cNvPr id="2052" name="Picture 4" descr="7th_index">
            <a:extLst>
              <a:ext uri="{FF2B5EF4-FFF2-40B4-BE49-F238E27FC236}">
                <a16:creationId xmlns:a16="http://schemas.microsoft.com/office/drawing/2014/main" id="{6C3C2778-411C-2E1B-30AA-8B51C61CBB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175" t="8611" r="15214" b="23347"/>
          <a:stretch/>
        </p:blipFill>
        <p:spPr bwMode="auto">
          <a:xfrm>
            <a:off x="6559688" y="4188998"/>
            <a:ext cx="4694548" cy="1762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7019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p:bldP spid="9" grpId="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55331"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55332"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55333"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55334"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55335"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55336"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55337"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55338"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55339"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55340"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55341"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55342"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55343"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55344"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55345"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55346"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55347"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55348"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55349"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55350"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55351"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55352"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55353"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55354"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55355"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55356"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55357"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55358" name="Text Box 30"/>
          <p:cNvSpPr txBox="1">
            <a:spLocks noChangeArrowheads="1"/>
          </p:cNvSpPr>
          <p:nvPr/>
        </p:nvSpPr>
        <p:spPr bwMode="auto">
          <a:xfrm>
            <a:off x="7108826" y="2895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67</a:t>
            </a:r>
          </a:p>
        </p:txBody>
      </p:sp>
      <p:sp>
        <p:nvSpPr>
          <p:cNvPr id="355359"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55360" name="Text Box 32"/>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55361" name="Text Box 33"/>
          <p:cNvSpPr txBox="1">
            <a:spLocks noChangeArrowheads="1"/>
          </p:cNvSpPr>
          <p:nvPr/>
        </p:nvSpPr>
        <p:spPr bwMode="auto">
          <a:xfrm>
            <a:off x="6477001" y="4343400"/>
            <a:ext cx="774571" cy="369332"/>
          </a:xfrm>
          <a:prstGeom prst="rect">
            <a:avLst/>
          </a:prstGeom>
          <a:noFill/>
          <a:ln w="38100">
            <a:solidFill>
              <a:srgbClr val="FF0033"/>
            </a:solidFill>
            <a:prstDash val="dash"/>
            <a:miter lim="800000"/>
            <a:headEnd type="none" w="sm" len="sm"/>
            <a:tailEnd type="none" w="sm" len="sm"/>
          </a:ln>
          <a:effectLst/>
        </p:spPr>
        <p:txBody>
          <a:bodyPr wrap="none">
            <a:spAutoFit/>
          </a:bodyPr>
          <a:lstStyle/>
          <a:p>
            <a:r>
              <a:rPr lang="en-US">
                <a:solidFill>
                  <a:srgbClr val="FF0033"/>
                </a:solidFill>
              </a:rPr>
              <a:t>Merge</a:t>
            </a:r>
          </a:p>
        </p:txBody>
      </p:sp>
      <p:sp>
        <p:nvSpPr>
          <p:cNvPr id="355362" name="Text Box 34"/>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55363" name="Text Box 35"/>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55364" name="Text Box 36"/>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55365" name="Text Box 37"/>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55366" name="Text Box 38"/>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55367" name="Text Box 39"/>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55368" name="Text Box 40"/>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55369" name="Text Box 41"/>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42" name="Slide Number Placeholder 41"/>
          <p:cNvSpPr>
            <a:spLocks noGrp="1"/>
          </p:cNvSpPr>
          <p:nvPr>
            <p:ph type="sldNum" sz="quarter" idx="12"/>
          </p:nvPr>
        </p:nvSpPr>
        <p:spPr/>
        <p:txBody>
          <a:bodyPr/>
          <a:lstStyle/>
          <a:p>
            <a:fld id="{B6F15528-21DE-4FAA-801E-634DDDAF4B2B}" type="slidenum">
              <a:rPr lang="en-US" smtClean="0"/>
              <a:pPr/>
              <a:t>170</a:t>
            </a:fld>
            <a:endParaRPr lang="en-US"/>
          </a:p>
        </p:txBody>
      </p:sp>
      <p:sp>
        <p:nvSpPr>
          <p:cNvPr id="43" name="Footer Placeholder 42"/>
          <p:cNvSpPr>
            <a:spLocks noGrp="1"/>
          </p:cNvSpPr>
          <p:nvPr>
            <p:ph type="ftr" sz="quarter" idx="11"/>
          </p:nvPr>
        </p:nvSpPr>
        <p:spPr/>
        <p:txBody>
          <a:bodyPr/>
          <a:lstStyle/>
          <a:p>
            <a:r>
              <a:rPr lang="en-US"/>
              <a:t>Dr. Neepa Shah</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57379"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57380"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57381"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57382"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57383"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57384"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57385"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57386"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57387"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57388"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57389"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57390"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57391"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57392"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57393"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57394"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57395"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57396"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57397"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57398"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57399"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57400"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57401"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57402"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57403"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57404"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57405"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57406"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57407"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57408" name="Text Box 32"/>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57409" name="Text Box 33"/>
          <p:cNvSpPr txBox="1">
            <a:spLocks noChangeArrowheads="1"/>
          </p:cNvSpPr>
          <p:nvPr/>
        </p:nvSpPr>
        <p:spPr bwMode="auto">
          <a:xfrm>
            <a:off x="6477001" y="4343400"/>
            <a:ext cx="774571" cy="369332"/>
          </a:xfrm>
          <a:prstGeom prst="rect">
            <a:avLst/>
          </a:prstGeom>
          <a:noFill/>
          <a:ln w="38100">
            <a:solidFill>
              <a:srgbClr val="FF0033"/>
            </a:solidFill>
            <a:prstDash val="dash"/>
            <a:miter lim="800000"/>
            <a:headEnd type="none" w="sm" len="sm"/>
            <a:tailEnd type="none" w="sm" len="sm"/>
          </a:ln>
          <a:effectLst/>
        </p:spPr>
        <p:txBody>
          <a:bodyPr wrap="none">
            <a:spAutoFit/>
          </a:bodyPr>
          <a:lstStyle/>
          <a:p>
            <a:r>
              <a:rPr lang="en-US">
                <a:solidFill>
                  <a:srgbClr val="FF0033"/>
                </a:solidFill>
              </a:rPr>
              <a:t>Merge</a:t>
            </a:r>
          </a:p>
        </p:txBody>
      </p:sp>
      <p:sp>
        <p:nvSpPr>
          <p:cNvPr id="357410" name="Text Box 34"/>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57411" name="Text Box 35"/>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57412" name="Text Box 36"/>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57413" name="Text Box 37"/>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57414" name="Text Box 38"/>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57415" name="Text Box 39"/>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57416" name="Text Box 40"/>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57417" name="Text Box 41"/>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57418" name="Text Box 42"/>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43" name="Slide Number Placeholder 42"/>
          <p:cNvSpPr>
            <a:spLocks noGrp="1"/>
          </p:cNvSpPr>
          <p:nvPr>
            <p:ph type="sldNum" sz="quarter" idx="12"/>
          </p:nvPr>
        </p:nvSpPr>
        <p:spPr/>
        <p:txBody>
          <a:bodyPr/>
          <a:lstStyle/>
          <a:p>
            <a:fld id="{B6F15528-21DE-4FAA-801E-634DDDAF4B2B}" type="slidenum">
              <a:rPr lang="en-US" smtClean="0"/>
              <a:pPr/>
              <a:t>171</a:t>
            </a:fld>
            <a:endParaRPr lang="en-US"/>
          </a:p>
        </p:txBody>
      </p:sp>
      <p:sp>
        <p:nvSpPr>
          <p:cNvPr id="44" name="Footer Placeholder 43"/>
          <p:cNvSpPr>
            <a:spLocks noGrp="1"/>
          </p:cNvSpPr>
          <p:nvPr>
            <p:ph type="ftr" sz="quarter" idx="11"/>
          </p:nvPr>
        </p:nvSpPr>
        <p:spPr/>
        <p:txBody>
          <a:bodyPr/>
          <a:lstStyle/>
          <a:p>
            <a:r>
              <a:rPr lang="en-US"/>
              <a:t>Dr. Neepa Shah</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59427"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59428"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59429"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59430"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59431"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59432"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59433"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59434"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59435"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59436"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59437"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59438"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59439"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59440"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59441"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59442"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59443"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59444"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59445"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59446"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59447"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59448"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59449"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59450"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59451"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59452"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59453"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59454"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59455"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59456"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59457"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59458" name="Text Box 34"/>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59459" name="Text Box 35"/>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59460" name="Text Box 36"/>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59461" name="Text Box 37"/>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59462" name="Text Box 38"/>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59463" name="Text Box 39"/>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59464" name="Text Box 40"/>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59465" name="Text Box 41"/>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59466" name="Text Box 42"/>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59467" name="Text Box 43"/>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44" name="Slide Number Placeholder 43"/>
          <p:cNvSpPr>
            <a:spLocks noGrp="1"/>
          </p:cNvSpPr>
          <p:nvPr>
            <p:ph type="sldNum" sz="quarter" idx="12"/>
          </p:nvPr>
        </p:nvSpPr>
        <p:spPr/>
        <p:txBody>
          <a:bodyPr/>
          <a:lstStyle/>
          <a:p>
            <a:fld id="{B6F15528-21DE-4FAA-801E-634DDDAF4B2B}" type="slidenum">
              <a:rPr lang="en-US" smtClean="0"/>
              <a:pPr/>
              <a:t>172</a:t>
            </a:fld>
            <a:endParaRPr lang="en-US"/>
          </a:p>
        </p:txBody>
      </p:sp>
      <p:sp>
        <p:nvSpPr>
          <p:cNvPr id="45" name="Footer Placeholder 44"/>
          <p:cNvSpPr>
            <a:spLocks noGrp="1"/>
          </p:cNvSpPr>
          <p:nvPr>
            <p:ph type="ftr" sz="quarter" idx="11"/>
          </p:nvPr>
        </p:nvSpPr>
        <p:spPr/>
        <p:txBody>
          <a:bodyPr/>
          <a:lstStyle/>
          <a:p>
            <a:r>
              <a:rPr lang="en-US"/>
              <a:t>Dr. Neepa Shah</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61475"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61476"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61477"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61478"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61479"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61480"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61481"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61482"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61483"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61484"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61485"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61486"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61487"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61488"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61489"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61490"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61491"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61492"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61493"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61494"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61495"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61496"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61497"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61498"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61499"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61500"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61501"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61502"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61503"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61504" name="Text Box 32"/>
          <p:cNvSpPr txBox="1">
            <a:spLocks noChangeArrowheads="1"/>
          </p:cNvSpPr>
          <p:nvPr/>
        </p:nvSpPr>
        <p:spPr bwMode="auto">
          <a:xfrm>
            <a:off x="8001001" y="2895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33</a:t>
            </a:r>
          </a:p>
        </p:txBody>
      </p:sp>
      <p:sp>
        <p:nvSpPr>
          <p:cNvPr id="361505" name="Text Box 33"/>
          <p:cNvSpPr txBox="1">
            <a:spLocks noChangeArrowheads="1"/>
          </p:cNvSpPr>
          <p:nvPr/>
        </p:nvSpPr>
        <p:spPr bwMode="auto">
          <a:xfrm>
            <a:off x="8839201" y="2895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42</a:t>
            </a:r>
          </a:p>
        </p:txBody>
      </p:sp>
      <p:sp>
        <p:nvSpPr>
          <p:cNvPr id="361506" name="Text Box 34"/>
          <p:cNvSpPr txBox="1">
            <a:spLocks noChangeArrowheads="1"/>
          </p:cNvSpPr>
          <p:nvPr/>
        </p:nvSpPr>
        <p:spPr bwMode="auto">
          <a:xfrm>
            <a:off x="8153401" y="4343400"/>
            <a:ext cx="774571" cy="369332"/>
          </a:xfrm>
          <a:prstGeom prst="rect">
            <a:avLst/>
          </a:prstGeom>
          <a:noFill/>
          <a:ln w="38100">
            <a:solidFill>
              <a:srgbClr val="FF0033"/>
            </a:solidFill>
            <a:prstDash val="dash"/>
            <a:miter lim="800000"/>
            <a:headEnd type="none" w="sm" len="sm"/>
            <a:tailEnd type="none" w="sm" len="sm"/>
          </a:ln>
          <a:effectLst/>
        </p:spPr>
        <p:txBody>
          <a:bodyPr wrap="none">
            <a:spAutoFit/>
          </a:bodyPr>
          <a:lstStyle/>
          <a:p>
            <a:r>
              <a:rPr lang="en-US">
                <a:solidFill>
                  <a:srgbClr val="FF0033"/>
                </a:solidFill>
              </a:rPr>
              <a:t>Merge</a:t>
            </a:r>
          </a:p>
        </p:txBody>
      </p:sp>
      <p:sp>
        <p:nvSpPr>
          <p:cNvPr id="361507"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61508"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61509"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61510"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61511" name="Text Box 39"/>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61512" name="Text Box 40"/>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61513" name="Text Box 41"/>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61514" name="Text Box 42"/>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61515" name="Text Box 43"/>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61516" name="Text Box 44"/>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45" name="Slide Number Placeholder 44"/>
          <p:cNvSpPr>
            <a:spLocks noGrp="1"/>
          </p:cNvSpPr>
          <p:nvPr>
            <p:ph type="sldNum" sz="quarter" idx="12"/>
          </p:nvPr>
        </p:nvSpPr>
        <p:spPr/>
        <p:txBody>
          <a:bodyPr/>
          <a:lstStyle/>
          <a:p>
            <a:fld id="{B6F15528-21DE-4FAA-801E-634DDDAF4B2B}" type="slidenum">
              <a:rPr lang="en-US" smtClean="0"/>
              <a:pPr/>
              <a:t>173</a:t>
            </a:fld>
            <a:endParaRPr lang="en-US"/>
          </a:p>
        </p:txBody>
      </p:sp>
      <p:sp>
        <p:nvSpPr>
          <p:cNvPr id="46" name="Footer Placeholder 45"/>
          <p:cNvSpPr>
            <a:spLocks noGrp="1"/>
          </p:cNvSpPr>
          <p:nvPr>
            <p:ph type="ftr" sz="quarter" idx="11"/>
          </p:nvPr>
        </p:nvSpPr>
        <p:spPr/>
        <p:txBody>
          <a:bodyPr/>
          <a:lstStyle/>
          <a:p>
            <a:r>
              <a:rPr lang="en-US"/>
              <a:t>Dr. Neepa Shah</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63523"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63524"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63525"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63526"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63527"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63528"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63529"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63530"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63531"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63532"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63533"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63534"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63535"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63536"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63537"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63538"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63539"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63540"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63541"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63542"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63543"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63544"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63545"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63546"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63547"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63548"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63549"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63550"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63551"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63552"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63553" name="Text Box 33"/>
          <p:cNvSpPr txBox="1">
            <a:spLocks noChangeArrowheads="1"/>
          </p:cNvSpPr>
          <p:nvPr/>
        </p:nvSpPr>
        <p:spPr bwMode="auto">
          <a:xfrm>
            <a:off x="8839201" y="2895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42</a:t>
            </a:r>
          </a:p>
        </p:txBody>
      </p:sp>
      <p:sp>
        <p:nvSpPr>
          <p:cNvPr id="363554" name="Text Box 34"/>
          <p:cNvSpPr txBox="1">
            <a:spLocks noChangeArrowheads="1"/>
          </p:cNvSpPr>
          <p:nvPr/>
        </p:nvSpPr>
        <p:spPr bwMode="auto">
          <a:xfrm>
            <a:off x="8153401" y="4343400"/>
            <a:ext cx="774571" cy="369332"/>
          </a:xfrm>
          <a:prstGeom prst="rect">
            <a:avLst/>
          </a:prstGeom>
          <a:noFill/>
          <a:ln w="38100">
            <a:solidFill>
              <a:srgbClr val="FF0033"/>
            </a:solidFill>
            <a:prstDash val="dash"/>
            <a:miter lim="800000"/>
            <a:headEnd type="none" w="sm" len="sm"/>
            <a:tailEnd type="none" w="sm" len="sm"/>
          </a:ln>
          <a:effectLst/>
        </p:spPr>
        <p:txBody>
          <a:bodyPr wrap="none">
            <a:spAutoFit/>
          </a:bodyPr>
          <a:lstStyle/>
          <a:p>
            <a:r>
              <a:rPr lang="en-US">
                <a:solidFill>
                  <a:srgbClr val="FF0033"/>
                </a:solidFill>
              </a:rPr>
              <a:t>Merge</a:t>
            </a:r>
          </a:p>
        </p:txBody>
      </p:sp>
      <p:sp>
        <p:nvSpPr>
          <p:cNvPr id="363555" name="Text Box 35"/>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63556" name="Text Box 36"/>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63557" name="Text Box 37"/>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63558" name="Text Box 38"/>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63559" name="Text Box 39"/>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63560" name="Text Box 40"/>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63561" name="Text Box 41"/>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63562" name="Text Box 42"/>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63563" name="Text Box 43"/>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63564" name="Text Box 44"/>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63565" name="Text Box 45"/>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46" name="Slide Number Placeholder 45"/>
          <p:cNvSpPr>
            <a:spLocks noGrp="1"/>
          </p:cNvSpPr>
          <p:nvPr>
            <p:ph type="sldNum" sz="quarter" idx="12"/>
          </p:nvPr>
        </p:nvSpPr>
        <p:spPr/>
        <p:txBody>
          <a:bodyPr/>
          <a:lstStyle/>
          <a:p>
            <a:fld id="{B6F15528-21DE-4FAA-801E-634DDDAF4B2B}" type="slidenum">
              <a:rPr lang="en-US" smtClean="0"/>
              <a:pPr/>
              <a:t>174</a:t>
            </a:fld>
            <a:endParaRPr lang="en-US"/>
          </a:p>
        </p:txBody>
      </p:sp>
      <p:sp>
        <p:nvSpPr>
          <p:cNvPr id="47" name="Footer Placeholder 46"/>
          <p:cNvSpPr>
            <a:spLocks noGrp="1"/>
          </p:cNvSpPr>
          <p:nvPr>
            <p:ph type="ftr" sz="quarter" idx="11"/>
          </p:nvPr>
        </p:nvSpPr>
        <p:spPr/>
        <p:txBody>
          <a:bodyPr/>
          <a:lstStyle/>
          <a:p>
            <a:r>
              <a:rPr lang="en-US"/>
              <a:t>Dr. Neepa Shah</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65571"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65572"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65573"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65574"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65575"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65576"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65577"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65578"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65579"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65580"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65581"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65582"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65583"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65584"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65585"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65586"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65587"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65588"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65589"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65590"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65591"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65592"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65593"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65594"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65595"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65596"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65597"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65598"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65599"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65600"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65601"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65602" name="Text Box 34"/>
          <p:cNvSpPr txBox="1">
            <a:spLocks noChangeArrowheads="1"/>
          </p:cNvSpPr>
          <p:nvPr/>
        </p:nvSpPr>
        <p:spPr bwMode="auto">
          <a:xfrm>
            <a:off x="8153401" y="4343400"/>
            <a:ext cx="774571" cy="369332"/>
          </a:xfrm>
          <a:prstGeom prst="rect">
            <a:avLst/>
          </a:prstGeom>
          <a:noFill/>
          <a:ln w="38100">
            <a:solidFill>
              <a:srgbClr val="FF0033"/>
            </a:solidFill>
            <a:prstDash val="dash"/>
            <a:miter lim="800000"/>
            <a:headEnd type="none" w="sm" len="sm"/>
            <a:tailEnd type="none" w="sm" len="sm"/>
          </a:ln>
          <a:effectLst/>
        </p:spPr>
        <p:txBody>
          <a:bodyPr wrap="none">
            <a:spAutoFit/>
          </a:bodyPr>
          <a:lstStyle/>
          <a:p>
            <a:r>
              <a:rPr lang="en-US">
                <a:solidFill>
                  <a:srgbClr val="FF0033"/>
                </a:solidFill>
              </a:rPr>
              <a:t>Merge</a:t>
            </a:r>
          </a:p>
        </p:txBody>
      </p:sp>
      <p:sp>
        <p:nvSpPr>
          <p:cNvPr id="365603" name="Text Box 35"/>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65604" name="Text Box 36"/>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65605" name="Text Box 37"/>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65606" name="Text Box 38"/>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65607" name="Text Box 39"/>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65608" name="Text Box 40"/>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65609" name="Text Box 41"/>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65610" name="Text Box 42"/>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65611" name="Text Box 43"/>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65612" name="Text Box 44"/>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65613" name="Text Box 45"/>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65614" name="Text Box 46"/>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47" name="Slide Number Placeholder 46"/>
          <p:cNvSpPr>
            <a:spLocks noGrp="1"/>
          </p:cNvSpPr>
          <p:nvPr>
            <p:ph type="sldNum" sz="quarter" idx="12"/>
          </p:nvPr>
        </p:nvSpPr>
        <p:spPr/>
        <p:txBody>
          <a:bodyPr/>
          <a:lstStyle/>
          <a:p>
            <a:fld id="{B6F15528-21DE-4FAA-801E-634DDDAF4B2B}" type="slidenum">
              <a:rPr lang="en-US" smtClean="0"/>
              <a:pPr/>
              <a:t>175</a:t>
            </a:fld>
            <a:endParaRPr lang="en-US"/>
          </a:p>
        </p:txBody>
      </p:sp>
      <p:sp>
        <p:nvSpPr>
          <p:cNvPr id="48" name="Footer Placeholder 47"/>
          <p:cNvSpPr>
            <a:spLocks noGrp="1"/>
          </p:cNvSpPr>
          <p:nvPr>
            <p:ph type="ftr" sz="quarter" idx="11"/>
          </p:nvPr>
        </p:nvSpPr>
        <p:spPr/>
        <p:txBody>
          <a:bodyPr/>
          <a:lstStyle/>
          <a:p>
            <a:r>
              <a:rPr lang="en-US"/>
              <a:t>Dr. Neepa Shah</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67619"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67620"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67621"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67622"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67623"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67624"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67625"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67626"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67627"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67628"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67629"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67630"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67631"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67632"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67633"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67634"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67635"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67636"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67637"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67638"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67639"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67640"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67641"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67642"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67643"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67644"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67645"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67646"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67647"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67648"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67649"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67650" name="Text Box 34"/>
          <p:cNvSpPr txBox="1">
            <a:spLocks noChangeArrowheads="1"/>
          </p:cNvSpPr>
          <p:nvPr/>
        </p:nvSpPr>
        <p:spPr bwMode="auto">
          <a:xfrm>
            <a:off x="6607175" y="5029200"/>
            <a:ext cx="2667000"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367651"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67652"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67653"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67654"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67655" name="Text Box 39"/>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67656" name="Text Box 40"/>
          <p:cNvSpPr txBox="1">
            <a:spLocks noChangeArrowheads="1"/>
          </p:cNvSpPr>
          <p:nvPr/>
        </p:nvSpPr>
        <p:spPr bwMode="auto">
          <a:xfrm>
            <a:off x="6423026" y="3657600"/>
            <a:ext cx="587375" cy="495300"/>
          </a:xfrm>
          <a:prstGeom prst="rect">
            <a:avLst/>
          </a:prstGeom>
          <a:noFill/>
          <a:ln w="38100">
            <a:solidFill>
              <a:srgbClr val="3333FF"/>
            </a:solidFill>
            <a:miter lim="800000"/>
            <a:headEnd type="none" w="sm" len="sm"/>
            <a:tailEnd type="none" w="sm" len="sm"/>
          </a:ln>
          <a:effectLst/>
        </p:spPr>
        <p:txBody>
          <a:bodyPr wrap="none"/>
          <a:lstStyle/>
          <a:p>
            <a:pPr algn="ctr"/>
            <a:r>
              <a:rPr lang="en-US">
                <a:latin typeface="Courier New" pitchFamily="49" charset="0"/>
              </a:rPr>
              <a:t>6</a:t>
            </a:r>
          </a:p>
        </p:txBody>
      </p:sp>
      <p:sp>
        <p:nvSpPr>
          <p:cNvPr id="367657" name="Text Box 41"/>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67658" name="Text Box 42"/>
          <p:cNvSpPr txBox="1">
            <a:spLocks noChangeArrowheads="1"/>
          </p:cNvSpPr>
          <p:nvPr/>
        </p:nvSpPr>
        <p:spPr bwMode="auto">
          <a:xfrm>
            <a:off x="8099426" y="3657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33</a:t>
            </a:r>
          </a:p>
        </p:txBody>
      </p:sp>
      <p:sp>
        <p:nvSpPr>
          <p:cNvPr id="367659" name="Text Box 43"/>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67660" name="Text Box 44"/>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67661" name="Text Box 45"/>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67662" name="Text Box 46"/>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47" name="Slide Number Placeholder 46"/>
          <p:cNvSpPr>
            <a:spLocks noGrp="1"/>
          </p:cNvSpPr>
          <p:nvPr>
            <p:ph type="sldNum" sz="quarter" idx="12"/>
          </p:nvPr>
        </p:nvSpPr>
        <p:spPr/>
        <p:txBody>
          <a:bodyPr/>
          <a:lstStyle/>
          <a:p>
            <a:fld id="{B6F15528-21DE-4FAA-801E-634DDDAF4B2B}" type="slidenum">
              <a:rPr lang="en-US" smtClean="0"/>
              <a:pPr/>
              <a:t>176</a:t>
            </a:fld>
            <a:endParaRPr lang="en-US"/>
          </a:p>
        </p:txBody>
      </p:sp>
      <p:sp>
        <p:nvSpPr>
          <p:cNvPr id="48" name="Footer Placeholder 47"/>
          <p:cNvSpPr>
            <a:spLocks noGrp="1"/>
          </p:cNvSpPr>
          <p:nvPr>
            <p:ph type="ftr" sz="quarter" idx="11"/>
          </p:nvPr>
        </p:nvSpPr>
        <p:spPr/>
        <p:txBody>
          <a:bodyPr/>
          <a:lstStyle/>
          <a:p>
            <a:r>
              <a:rPr lang="en-US"/>
              <a:t>Dr. Neepa Shah</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69667"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69668"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69669"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69670"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69671"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69672"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69673"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69674"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69675"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69676"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69677"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69678"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69679"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69680"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69681"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69682"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69683"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69684"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69685"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69686"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69687"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69688"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69689"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69690"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69691"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69692"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69693"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69694"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69695"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69696"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69697"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69698" name="Text Box 34"/>
          <p:cNvSpPr txBox="1">
            <a:spLocks noChangeArrowheads="1"/>
          </p:cNvSpPr>
          <p:nvPr/>
        </p:nvSpPr>
        <p:spPr bwMode="auto">
          <a:xfrm>
            <a:off x="6607175" y="5029200"/>
            <a:ext cx="2667000"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369699"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69700"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69701"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69702"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69703" name="Text Box 39"/>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69704" name="Text Box 40"/>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69705" name="Text Box 41"/>
          <p:cNvSpPr txBox="1">
            <a:spLocks noChangeArrowheads="1"/>
          </p:cNvSpPr>
          <p:nvPr/>
        </p:nvSpPr>
        <p:spPr bwMode="auto">
          <a:xfrm>
            <a:off x="8099426" y="3657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33</a:t>
            </a:r>
          </a:p>
        </p:txBody>
      </p:sp>
      <p:sp>
        <p:nvSpPr>
          <p:cNvPr id="369706" name="Text Box 42"/>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69707" name="Text Box 43"/>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69708" name="Text Box 44"/>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69709" name="Text Box 45"/>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69710" name="Text Box 46"/>
          <p:cNvSpPr txBox="1">
            <a:spLocks noChangeArrowheads="1"/>
          </p:cNvSpPr>
          <p:nvPr/>
        </p:nvSpPr>
        <p:spPr bwMode="auto">
          <a:xfrm>
            <a:off x="6511926" y="43688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69711" name="Text Box 47"/>
          <p:cNvSpPr txBox="1">
            <a:spLocks noChangeArrowheads="1"/>
          </p:cNvSpPr>
          <p:nvPr/>
        </p:nvSpPr>
        <p:spPr bwMode="auto">
          <a:xfrm>
            <a:off x="7010401" y="3657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67</a:t>
            </a:r>
          </a:p>
        </p:txBody>
      </p:sp>
      <p:sp>
        <p:nvSpPr>
          <p:cNvPr id="48" name="Slide Number Placeholder 47"/>
          <p:cNvSpPr>
            <a:spLocks noGrp="1"/>
          </p:cNvSpPr>
          <p:nvPr>
            <p:ph type="sldNum" sz="quarter" idx="12"/>
          </p:nvPr>
        </p:nvSpPr>
        <p:spPr/>
        <p:txBody>
          <a:bodyPr/>
          <a:lstStyle/>
          <a:p>
            <a:fld id="{B6F15528-21DE-4FAA-801E-634DDDAF4B2B}" type="slidenum">
              <a:rPr lang="en-US" smtClean="0"/>
              <a:pPr/>
              <a:t>177</a:t>
            </a:fld>
            <a:endParaRPr lang="en-US"/>
          </a:p>
        </p:txBody>
      </p:sp>
      <p:sp>
        <p:nvSpPr>
          <p:cNvPr id="49" name="Footer Placeholder 48"/>
          <p:cNvSpPr>
            <a:spLocks noGrp="1"/>
          </p:cNvSpPr>
          <p:nvPr>
            <p:ph type="ftr" sz="quarter" idx="11"/>
          </p:nvPr>
        </p:nvSpPr>
        <p:spPr/>
        <p:txBody>
          <a:bodyPr/>
          <a:lstStyle/>
          <a:p>
            <a:r>
              <a:rPr lang="en-US"/>
              <a:t>Dr. Neepa Shah</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71715"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71716"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71717"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71718"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71719"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71720"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71721"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71722"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71723"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71724"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71725"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71726"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71727"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71728"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71729"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71730"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71731"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71732"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71733"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71734"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71735"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71736"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71737"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71738"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71739"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71740"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71741"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71742"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71743"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71744"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71745"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71746" name="Text Box 34"/>
          <p:cNvSpPr txBox="1">
            <a:spLocks noChangeArrowheads="1"/>
          </p:cNvSpPr>
          <p:nvPr/>
        </p:nvSpPr>
        <p:spPr bwMode="auto">
          <a:xfrm>
            <a:off x="6607175" y="5029200"/>
            <a:ext cx="2667000"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371747"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71748"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71749"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71750"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71751" name="Text Box 39"/>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71752" name="Text Box 40"/>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71753" name="Text Box 41"/>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71754" name="Text Box 42"/>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71755" name="Text Box 43"/>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71756" name="Text Box 44"/>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71757" name="Text Box 45"/>
          <p:cNvSpPr txBox="1">
            <a:spLocks noChangeArrowheads="1"/>
          </p:cNvSpPr>
          <p:nvPr/>
        </p:nvSpPr>
        <p:spPr bwMode="auto">
          <a:xfrm>
            <a:off x="6511926" y="43688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71758" name="Text Box 46"/>
          <p:cNvSpPr txBox="1">
            <a:spLocks noChangeArrowheads="1"/>
          </p:cNvSpPr>
          <p:nvPr/>
        </p:nvSpPr>
        <p:spPr bwMode="auto">
          <a:xfrm>
            <a:off x="709930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71759" name="Text Box 47"/>
          <p:cNvSpPr txBox="1">
            <a:spLocks noChangeArrowheads="1"/>
          </p:cNvSpPr>
          <p:nvPr/>
        </p:nvSpPr>
        <p:spPr bwMode="auto">
          <a:xfrm>
            <a:off x="7010401" y="3657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67</a:t>
            </a:r>
          </a:p>
        </p:txBody>
      </p:sp>
      <p:sp>
        <p:nvSpPr>
          <p:cNvPr id="371760" name="Text Box 48"/>
          <p:cNvSpPr txBox="1">
            <a:spLocks noChangeArrowheads="1"/>
          </p:cNvSpPr>
          <p:nvPr/>
        </p:nvSpPr>
        <p:spPr bwMode="auto">
          <a:xfrm>
            <a:off x="8686801" y="3657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42</a:t>
            </a:r>
          </a:p>
        </p:txBody>
      </p:sp>
      <p:sp>
        <p:nvSpPr>
          <p:cNvPr id="49" name="Slide Number Placeholder 48"/>
          <p:cNvSpPr>
            <a:spLocks noGrp="1"/>
          </p:cNvSpPr>
          <p:nvPr>
            <p:ph type="sldNum" sz="quarter" idx="12"/>
          </p:nvPr>
        </p:nvSpPr>
        <p:spPr/>
        <p:txBody>
          <a:bodyPr/>
          <a:lstStyle/>
          <a:p>
            <a:fld id="{B6F15528-21DE-4FAA-801E-634DDDAF4B2B}" type="slidenum">
              <a:rPr lang="en-US" smtClean="0"/>
              <a:pPr/>
              <a:t>178</a:t>
            </a:fld>
            <a:endParaRPr lang="en-US"/>
          </a:p>
        </p:txBody>
      </p:sp>
      <p:sp>
        <p:nvSpPr>
          <p:cNvPr id="50" name="Footer Placeholder 49"/>
          <p:cNvSpPr>
            <a:spLocks noGrp="1"/>
          </p:cNvSpPr>
          <p:nvPr>
            <p:ph type="ftr" sz="quarter" idx="11"/>
          </p:nvPr>
        </p:nvSpPr>
        <p:spPr/>
        <p:txBody>
          <a:bodyPr/>
          <a:lstStyle/>
          <a:p>
            <a:r>
              <a:rPr lang="en-US"/>
              <a:t>Dr. Neepa Shah</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73763"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73764"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73765"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73766"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73767"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73768"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73769"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73770"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73771"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73772"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73773"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73774"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73775"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73776"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73777"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73778"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73779"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73780"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73781"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73782"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73783"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73784"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73785"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73786"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73787"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73788"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73789"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73790"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73791"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73792"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73793"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73794" name="Text Box 34"/>
          <p:cNvSpPr txBox="1">
            <a:spLocks noChangeArrowheads="1"/>
          </p:cNvSpPr>
          <p:nvPr/>
        </p:nvSpPr>
        <p:spPr bwMode="auto">
          <a:xfrm>
            <a:off x="6607175" y="5029200"/>
            <a:ext cx="2667000"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373795"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73796"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73797"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73798"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73799" name="Text Box 39"/>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73800" name="Text Box 40"/>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73801" name="Text Box 41"/>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73802" name="Text Box 42"/>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73803" name="Text Box 43"/>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73804" name="Text Box 44"/>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73805" name="Text Box 45"/>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73806" name="Text Box 46"/>
          <p:cNvSpPr txBox="1">
            <a:spLocks noChangeArrowheads="1"/>
          </p:cNvSpPr>
          <p:nvPr/>
        </p:nvSpPr>
        <p:spPr bwMode="auto">
          <a:xfrm>
            <a:off x="6511926" y="43688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73807" name="Text Box 47"/>
          <p:cNvSpPr txBox="1">
            <a:spLocks noChangeArrowheads="1"/>
          </p:cNvSpPr>
          <p:nvPr/>
        </p:nvSpPr>
        <p:spPr bwMode="auto">
          <a:xfrm>
            <a:off x="709930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73808" name="Text Box 48"/>
          <p:cNvSpPr txBox="1">
            <a:spLocks noChangeArrowheads="1"/>
          </p:cNvSpPr>
          <p:nvPr/>
        </p:nvSpPr>
        <p:spPr bwMode="auto">
          <a:xfrm>
            <a:off x="7686676"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73809" name="Text Box 49"/>
          <p:cNvSpPr txBox="1">
            <a:spLocks noChangeArrowheads="1"/>
          </p:cNvSpPr>
          <p:nvPr/>
        </p:nvSpPr>
        <p:spPr bwMode="auto">
          <a:xfrm>
            <a:off x="7010401" y="3657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67</a:t>
            </a:r>
          </a:p>
        </p:txBody>
      </p:sp>
      <p:sp>
        <p:nvSpPr>
          <p:cNvPr id="50" name="Slide Number Placeholder 49"/>
          <p:cNvSpPr>
            <a:spLocks noGrp="1"/>
          </p:cNvSpPr>
          <p:nvPr>
            <p:ph type="sldNum" sz="quarter" idx="12"/>
          </p:nvPr>
        </p:nvSpPr>
        <p:spPr/>
        <p:txBody>
          <a:bodyPr/>
          <a:lstStyle/>
          <a:p>
            <a:fld id="{B6F15528-21DE-4FAA-801E-634DDDAF4B2B}" type="slidenum">
              <a:rPr lang="en-US" smtClean="0"/>
              <a:pPr/>
              <a:t>179</a:t>
            </a:fld>
            <a:endParaRPr lang="en-US"/>
          </a:p>
        </p:txBody>
      </p:sp>
      <p:sp>
        <p:nvSpPr>
          <p:cNvPr id="51" name="Footer Placeholder 50"/>
          <p:cNvSpPr>
            <a:spLocks noGrp="1"/>
          </p:cNvSpPr>
          <p:nvPr>
            <p:ph type="ftr" sz="quarter" idx="11"/>
          </p:nvPr>
        </p:nvSpPr>
        <p:spPr/>
        <p:txBody>
          <a:bodyPr/>
          <a:lstStyle/>
          <a:p>
            <a:r>
              <a:rPr lang="en-US"/>
              <a:t>Dr. Neepa Shah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00355-BC36-48AD-9772-841182391E67}"/>
              </a:ext>
            </a:extLst>
          </p:cNvPr>
          <p:cNvSpPr>
            <a:spLocks noGrp="1"/>
          </p:cNvSpPr>
          <p:nvPr>
            <p:ph type="title"/>
          </p:nvPr>
        </p:nvSpPr>
        <p:spPr/>
        <p:txBody>
          <a:bodyPr/>
          <a:lstStyle/>
          <a:p>
            <a:r>
              <a:rPr lang="en-US" dirty="0"/>
              <a:t>Example contd.</a:t>
            </a:r>
            <a:endParaRPr lang="en-IN" dirty="0"/>
          </a:p>
        </p:txBody>
      </p:sp>
      <p:sp>
        <p:nvSpPr>
          <p:cNvPr id="4" name="Footer Placeholder 3">
            <a:extLst>
              <a:ext uri="{FF2B5EF4-FFF2-40B4-BE49-F238E27FC236}">
                <a16:creationId xmlns:a16="http://schemas.microsoft.com/office/drawing/2014/main" id="{2C317541-F578-1B73-D966-4513DAD79C65}"/>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E15AED53-3C3B-D982-227A-CE0DA6531E88}"/>
              </a:ext>
            </a:extLst>
          </p:cNvPr>
          <p:cNvSpPr>
            <a:spLocks noGrp="1"/>
          </p:cNvSpPr>
          <p:nvPr>
            <p:ph type="sldNum" sz="quarter" idx="12"/>
          </p:nvPr>
        </p:nvSpPr>
        <p:spPr/>
        <p:txBody>
          <a:bodyPr/>
          <a:lstStyle/>
          <a:p>
            <a:fld id="{9F8B1569-332D-42CE-8401-CACEF6AD2DB0}" type="slidenum">
              <a:rPr lang="en-IN" smtClean="0"/>
              <a:t>18</a:t>
            </a:fld>
            <a:endParaRPr lang="en-IN"/>
          </a:p>
        </p:txBody>
      </p:sp>
      <p:sp>
        <p:nvSpPr>
          <p:cNvPr id="6" name="Content Placeholder 5">
            <a:extLst>
              <a:ext uri="{FF2B5EF4-FFF2-40B4-BE49-F238E27FC236}">
                <a16:creationId xmlns:a16="http://schemas.microsoft.com/office/drawing/2014/main" id="{A0AB545A-32D8-134D-2811-20C8ACAFB51F}"/>
              </a:ext>
            </a:extLst>
          </p:cNvPr>
          <p:cNvSpPr>
            <a:spLocks noGrp="1"/>
          </p:cNvSpPr>
          <p:nvPr>
            <p:ph idx="1"/>
          </p:nvPr>
        </p:nvSpPr>
        <p:spPr>
          <a:xfrm>
            <a:off x="581025" y="2181226"/>
            <a:ext cx="10844262" cy="2598164"/>
          </a:xfrm>
        </p:spPr>
        <p:txBody>
          <a:bodyPr>
            <a:normAutofit/>
          </a:bodyPr>
          <a:lstStyle/>
          <a:p>
            <a:r>
              <a:rPr lang="en-US" dirty="0"/>
              <a:t>Step 4:</a:t>
            </a:r>
          </a:p>
          <a:p>
            <a:pPr lvl="1"/>
            <a:r>
              <a:rPr lang="en-US" dirty="0"/>
              <a:t>discard the elements after the 7th index, so n = 7 </a:t>
            </a:r>
          </a:p>
          <a:p>
            <a:pPr lvl="1"/>
            <a:r>
              <a:rPr lang="en-US" dirty="0"/>
              <a:t>offset value remains 4</a:t>
            </a:r>
          </a:p>
          <a:p>
            <a:pPr lvl="1"/>
            <a:r>
              <a:rPr lang="en-US" dirty="0"/>
              <a:t>Fibonacci numbers are pushed two steps backward, i.e. Fm = Fm2 = 3.</a:t>
            </a:r>
          </a:p>
          <a:p>
            <a:pPr lvl="1"/>
            <a:r>
              <a:rPr lang="en-US" dirty="0"/>
              <a:t>Fm1 = 2, Fm2 = 1</a:t>
            </a:r>
          </a:p>
          <a:p>
            <a:pPr lvl="1"/>
            <a:r>
              <a:rPr lang="en-US" dirty="0"/>
              <a:t>Compare it with the element at index = minimum (offset + Fm-2, n – 1) = 5.</a:t>
            </a:r>
            <a:endParaRPr lang="en-IN" dirty="0"/>
          </a:p>
        </p:txBody>
      </p:sp>
      <p:pic>
        <p:nvPicPr>
          <p:cNvPr id="3074" name="Picture 2" descr="index_5th">
            <a:extLst>
              <a:ext uri="{FF2B5EF4-FFF2-40B4-BE49-F238E27FC236}">
                <a16:creationId xmlns:a16="http://schemas.microsoft.com/office/drawing/2014/main" id="{799CD15C-C90B-5C33-B1BE-DD8C1F58ED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339" t="9840" r="17340" b="17410"/>
          <a:stretch/>
        </p:blipFill>
        <p:spPr bwMode="auto">
          <a:xfrm>
            <a:off x="7498402" y="2297243"/>
            <a:ext cx="4628561" cy="1857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95580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75811"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75812"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75813"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75814"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75815"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75816"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75817"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75818"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75819"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75820"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75821"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75822"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75823"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75824"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75825"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75826"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75827"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75828"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75829"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75830"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75831"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75832"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75833"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75834"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75835"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75836"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75837"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75838"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75839"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75840"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75841"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75842" name="Text Box 34"/>
          <p:cNvSpPr txBox="1">
            <a:spLocks noChangeArrowheads="1"/>
          </p:cNvSpPr>
          <p:nvPr/>
        </p:nvSpPr>
        <p:spPr bwMode="auto">
          <a:xfrm>
            <a:off x="6607175" y="5029200"/>
            <a:ext cx="2667000"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375843"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75844"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75845"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75846"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75847" name="Text Box 39"/>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75848" name="Text Box 40"/>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75849" name="Text Box 41"/>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75850" name="Text Box 42"/>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75851" name="Text Box 43"/>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75852" name="Text Box 44"/>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75853" name="Text Box 45"/>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75854" name="Text Box 46"/>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75855" name="Text Box 47"/>
          <p:cNvSpPr txBox="1">
            <a:spLocks noChangeArrowheads="1"/>
          </p:cNvSpPr>
          <p:nvPr/>
        </p:nvSpPr>
        <p:spPr bwMode="auto">
          <a:xfrm>
            <a:off x="6511926" y="43688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75856" name="Text Box 48"/>
          <p:cNvSpPr txBox="1">
            <a:spLocks noChangeArrowheads="1"/>
          </p:cNvSpPr>
          <p:nvPr/>
        </p:nvSpPr>
        <p:spPr bwMode="auto">
          <a:xfrm>
            <a:off x="709930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75857" name="Text Box 49"/>
          <p:cNvSpPr txBox="1">
            <a:spLocks noChangeArrowheads="1"/>
          </p:cNvSpPr>
          <p:nvPr/>
        </p:nvSpPr>
        <p:spPr bwMode="auto">
          <a:xfrm>
            <a:off x="7686676"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75858" name="Text Box 50"/>
          <p:cNvSpPr txBox="1">
            <a:spLocks noChangeArrowheads="1"/>
          </p:cNvSpPr>
          <p:nvPr/>
        </p:nvSpPr>
        <p:spPr bwMode="auto">
          <a:xfrm>
            <a:off x="827405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51" name="Slide Number Placeholder 50"/>
          <p:cNvSpPr>
            <a:spLocks noGrp="1"/>
          </p:cNvSpPr>
          <p:nvPr>
            <p:ph type="sldNum" sz="quarter" idx="12"/>
          </p:nvPr>
        </p:nvSpPr>
        <p:spPr/>
        <p:txBody>
          <a:bodyPr/>
          <a:lstStyle/>
          <a:p>
            <a:fld id="{B6F15528-21DE-4FAA-801E-634DDDAF4B2B}" type="slidenum">
              <a:rPr lang="en-US" smtClean="0"/>
              <a:pPr/>
              <a:t>180</a:t>
            </a:fld>
            <a:endParaRPr lang="en-US"/>
          </a:p>
        </p:txBody>
      </p:sp>
      <p:sp>
        <p:nvSpPr>
          <p:cNvPr id="52" name="Footer Placeholder 51"/>
          <p:cNvSpPr>
            <a:spLocks noGrp="1"/>
          </p:cNvSpPr>
          <p:nvPr>
            <p:ph type="ftr" sz="quarter" idx="11"/>
          </p:nvPr>
        </p:nvSpPr>
        <p:spPr/>
        <p:txBody>
          <a:bodyPr/>
          <a:lstStyle/>
          <a:p>
            <a:r>
              <a:rPr lang="en-US"/>
              <a:t>Dr. Neepa Shah</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77859"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77860"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77861"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77862"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77863"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77864"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77865"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77866"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77867"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77868"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77869"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77870"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77871"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77872"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77873"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77874"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77875"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77876"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77877"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77878"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77879"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77880"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77881"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77882"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77883"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77884"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77885"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77886"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77887"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77888"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77889"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77890" name="Text Box 34"/>
          <p:cNvSpPr txBox="1">
            <a:spLocks noChangeArrowheads="1"/>
          </p:cNvSpPr>
          <p:nvPr/>
        </p:nvSpPr>
        <p:spPr bwMode="auto">
          <a:xfrm>
            <a:off x="3216276" y="5905500"/>
            <a:ext cx="5889625"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377891"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77892"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77893"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77894"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77895" name="Text Box 39"/>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77896" name="Text Box 40"/>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77897" name="Text Box 41"/>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77898" name="Text Box 42"/>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77899" name="Text Box 43"/>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77900" name="Text Box 44"/>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77901" name="Text Box 45"/>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77902" name="Text Box 46"/>
          <p:cNvSpPr txBox="1">
            <a:spLocks noChangeArrowheads="1"/>
          </p:cNvSpPr>
          <p:nvPr/>
        </p:nvSpPr>
        <p:spPr bwMode="auto">
          <a:xfrm>
            <a:off x="709930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77903" name="Text Box 47"/>
          <p:cNvSpPr txBox="1">
            <a:spLocks noChangeArrowheads="1"/>
          </p:cNvSpPr>
          <p:nvPr/>
        </p:nvSpPr>
        <p:spPr bwMode="auto">
          <a:xfrm>
            <a:off x="7686676"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77904" name="Text Box 48"/>
          <p:cNvSpPr txBox="1">
            <a:spLocks noChangeArrowheads="1"/>
          </p:cNvSpPr>
          <p:nvPr/>
        </p:nvSpPr>
        <p:spPr bwMode="auto">
          <a:xfrm>
            <a:off x="827405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77905" name="Text Box 49"/>
          <p:cNvSpPr txBox="1">
            <a:spLocks noChangeArrowheads="1"/>
          </p:cNvSpPr>
          <p:nvPr/>
        </p:nvSpPr>
        <p:spPr bwMode="auto">
          <a:xfrm>
            <a:off x="3298826" y="43815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14</a:t>
            </a:r>
          </a:p>
        </p:txBody>
      </p:sp>
      <p:sp>
        <p:nvSpPr>
          <p:cNvPr id="377906" name="Text Box 50"/>
          <p:cNvSpPr txBox="1">
            <a:spLocks noChangeArrowheads="1"/>
          </p:cNvSpPr>
          <p:nvPr/>
        </p:nvSpPr>
        <p:spPr bwMode="auto">
          <a:xfrm>
            <a:off x="6511926" y="4368800"/>
            <a:ext cx="587375" cy="495300"/>
          </a:xfrm>
          <a:prstGeom prst="rect">
            <a:avLst/>
          </a:prstGeom>
          <a:noFill/>
          <a:ln w="38100">
            <a:solidFill>
              <a:srgbClr val="3333FF"/>
            </a:solidFill>
            <a:miter lim="800000"/>
            <a:headEnd type="none" w="sm" len="sm"/>
            <a:tailEnd type="none" w="sm" len="sm"/>
          </a:ln>
          <a:effectLst/>
        </p:spPr>
        <p:txBody>
          <a:bodyPr wrap="none"/>
          <a:lstStyle/>
          <a:p>
            <a:pPr algn="ctr"/>
            <a:r>
              <a:rPr lang="en-US">
                <a:latin typeface="Courier New" pitchFamily="49" charset="0"/>
              </a:rPr>
              <a:t>6</a:t>
            </a:r>
          </a:p>
        </p:txBody>
      </p:sp>
      <p:sp>
        <p:nvSpPr>
          <p:cNvPr id="51" name="Slide Number Placeholder 50"/>
          <p:cNvSpPr>
            <a:spLocks noGrp="1"/>
          </p:cNvSpPr>
          <p:nvPr>
            <p:ph type="sldNum" sz="quarter" idx="12"/>
          </p:nvPr>
        </p:nvSpPr>
        <p:spPr/>
        <p:txBody>
          <a:bodyPr/>
          <a:lstStyle/>
          <a:p>
            <a:fld id="{B6F15528-21DE-4FAA-801E-634DDDAF4B2B}" type="slidenum">
              <a:rPr lang="en-US" smtClean="0"/>
              <a:pPr/>
              <a:t>181</a:t>
            </a:fld>
            <a:endParaRPr lang="en-US"/>
          </a:p>
        </p:txBody>
      </p:sp>
      <p:sp>
        <p:nvSpPr>
          <p:cNvPr id="52" name="Footer Placeholder 51"/>
          <p:cNvSpPr>
            <a:spLocks noGrp="1"/>
          </p:cNvSpPr>
          <p:nvPr>
            <p:ph type="ftr" sz="quarter" idx="11"/>
          </p:nvPr>
        </p:nvSpPr>
        <p:spPr/>
        <p:txBody>
          <a:bodyPr/>
          <a:lstStyle/>
          <a:p>
            <a:r>
              <a:rPr lang="en-US"/>
              <a:t>Dr. Neepa Shah</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79907"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79908"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79909"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79910"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79911"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79912"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79913"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79914"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79915"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79916"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79917"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79918"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79919"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79920"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79921"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79922"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79923"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79924"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79925"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79926"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79927"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79928"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79929"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79930"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79931"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79932"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79933"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79934"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79935"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79936"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79937"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79938" name="Text Box 34"/>
          <p:cNvSpPr txBox="1">
            <a:spLocks noChangeArrowheads="1"/>
          </p:cNvSpPr>
          <p:nvPr/>
        </p:nvSpPr>
        <p:spPr bwMode="auto">
          <a:xfrm>
            <a:off x="3216276" y="5905500"/>
            <a:ext cx="5889625"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379939"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79940"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79941"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79942"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79943" name="Text Box 39"/>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79944" name="Text Box 40"/>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79945" name="Text Box 41"/>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79946" name="Text Box 42"/>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79947" name="Text Box 43"/>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79948" name="Text Box 44"/>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79949" name="Text Box 45"/>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79950" name="Text Box 46"/>
          <p:cNvSpPr txBox="1">
            <a:spLocks noChangeArrowheads="1"/>
          </p:cNvSpPr>
          <p:nvPr/>
        </p:nvSpPr>
        <p:spPr bwMode="auto">
          <a:xfrm>
            <a:off x="6511926" y="43688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79951" name="Text Box 47"/>
          <p:cNvSpPr txBox="1">
            <a:spLocks noChangeArrowheads="1"/>
          </p:cNvSpPr>
          <p:nvPr/>
        </p:nvSpPr>
        <p:spPr bwMode="auto">
          <a:xfrm>
            <a:off x="7686676"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79952" name="Text Box 48"/>
          <p:cNvSpPr txBox="1">
            <a:spLocks noChangeArrowheads="1"/>
          </p:cNvSpPr>
          <p:nvPr/>
        </p:nvSpPr>
        <p:spPr bwMode="auto">
          <a:xfrm>
            <a:off x="827405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79953" name="Text Box 49"/>
          <p:cNvSpPr txBox="1">
            <a:spLocks noChangeArrowheads="1"/>
          </p:cNvSpPr>
          <p:nvPr/>
        </p:nvSpPr>
        <p:spPr bwMode="auto">
          <a:xfrm>
            <a:off x="3756026" y="51181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79954" name="Text Box 50"/>
          <p:cNvSpPr txBox="1">
            <a:spLocks noChangeArrowheads="1"/>
          </p:cNvSpPr>
          <p:nvPr/>
        </p:nvSpPr>
        <p:spPr bwMode="auto">
          <a:xfrm>
            <a:off x="3298826" y="43815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14</a:t>
            </a:r>
          </a:p>
        </p:txBody>
      </p:sp>
      <p:sp>
        <p:nvSpPr>
          <p:cNvPr id="379955" name="Text Box 51"/>
          <p:cNvSpPr txBox="1">
            <a:spLocks noChangeArrowheads="1"/>
          </p:cNvSpPr>
          <p:nvPr/>
        </p:nvSpPr>
        <p:spPr bwMode="auto">
          <a:xfrm>
            <a:off x="7099301" y="43688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33</a:t>
            </a:r>
          </a:p>
        </p:txBody>
      </p:sp>
      <p:sp>
        <p:nvSpPr>
          <p:cNvPr id="52" name="Slide Number Placeholder 51"/>
          <p:cNvSpPr>
            <a:spLocks noGrp="1"/>
          </p:cNvSpPr>
          <p:nvPr>
            <p:ph type="sldNum" sz="quarter" idx="12"/>
          </p:nvPr>
        </p:nvSpPr>
        <p:spPr/>
        <p:txBody>
          <a:bodyPr/>
          <a:lstStyle/>
          <a:p>
            <a:fld id="{B6F15528-21DE-4FAA-801E-634DDDAF4B2B}" type="slidenum">
              <a:rPr lang="en-US" smtClean="0"/>
              <a:pPr/>
              <a:t>182</a:t>
            </a:fld>
            <a:endParaRPr lang="en-US"/>
          </a:p>
        </p:txBody>
      </p:sp>
      <p:sp>
        <p:nvSpPr>
          <p:cNvPr id="53" name="Footer Placeholder 52"/>
          <p:cNvSpPr>
            <a:spLocks noGrp="1"/>
          </p:cNvSpPr>
          <p:nvPr>
            <p:ph type="ftr" sz="quarter" idx="11"/>
          </p:nvPr>
        </p:nvSpPr>
        <p:spPr/>
        <p:txBody>
          <a:bodyPr/>
          <a:lstStyle/>
          <a:p>
            <a:r>
              <a:rPr lang="en-US"/>
              <a:t>Dr. Neepa Shah</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81955"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81956"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81957"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81958"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81959"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81960"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81961"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81962"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81963"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81964"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81965"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81966"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81967"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81968"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81969"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81970"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81971"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81972"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81973"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81974"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81975"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81976"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81977"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81978"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81979"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81980"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81981"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81982"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81983"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81984"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81985"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81986" name="Text Box 34"/>
          <p:cNvSpPr txBox="1">
            <a:spLocks noChangeArrowheads="1"/>
          </p:cNvSpPr>
          <p:nvPr/>
        </p:nvSpPr>
        <p:spPr bwMode="auto">
          <a:xfrm>
            <a:off x="3216276" y="5905500"/>
            <a:ext cx="5889625"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381987"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81988"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81989"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81990"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81991" name="Text Box 39"/>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81992" name="Text Box 40"/>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81993" name="Text Box 41"/>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81994" name="Text Box 42"/>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81995" name="Text Box 43"/>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81996" name="Text Box 44"/>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81997" name="Text Box 45"/>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81998" name="Text Box 46"/>
          <p:cNvSpPr txBox="1">
            <a:spLocks noChangeArrowheads="1"/>
          </p:cNvSpPr>
          <p:nvPr/>
        </p:nvSpPr>
        <p:spPr bwMode="auto">
          <a:xfrm>
            <a:off x="6511926" y="43688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81999" name="Text Box 47"/>
          <p:cNvSpPr txBox="1">
            <a:spLocks noChangeArrowheads="1"/>
          </p:cNvSpPr>
          <p:nvPr/>
        </p:nvSpPr>
        <p:spPr bwMode="auto">
          <a:xfrm>
            <a:off x="7686676"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82000" name="Text Box 48"/>
          <p:cNvSpPr txBox="1">
            <a:spLocks noChangeArrowheads="1"/>
          </p:cNvSpPr>
          <p:nvPr/>
        </p:nvSpPr>
        <p:spPr bwMode="auto">
          <a:xfrm>
            <a:off x="827405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82001" name="Text Box 49"/>
          <p:cNvSpPr txBox="1">
            <a:spLocks noChangeArrowheads="1"/>
          </p:cNvSpPr>
          <p:nvPr/>
        </p:nvSpPr>
        <p:spPr bwMode="auto">
          <a:xfrm>
            <a:off x="3756026" y="51181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82002" name="Text Box 50"/>
          <p:cNvSpPr txBox="1">
            <a:spLocks noChangeArrowheads="1"/>
          </p:cNvSpPr>
          <p:nvPr/>
        </p:nvSpPr>
        <p:spPr bwMode="auto">
          <a:xfrm>
            <a:off x="434657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82003" name="Text Box 51"/>
          <p:cNvSpPr txBox="1">
            <a:spLocks noChangeArrowheads="1"/>
          </p:cNvSpPr>
          <p:nvPr/>
        </p:nvSpPr>
        <p:spPr bwMode="auto">
          <a:xfrm>
            <a:off x="3886201" y="43815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23</a:t>
            </a:r>
          </a:p>
        </p:txBody>
      </p:sp>
      <p:sp>
        <p:nvSpPr>
          <p:cNvPr id="382004" name="Text Box 52"/>
          <p:cNvSpPr txBox="1">
            <a:spLocks noChangeArrowheads="1"/>
          </p:cNvSpPr>
          <p:nvPr/>
        </p:nvSpPr>
        <p:spPr bwMode="auto">
          <a:xfrm>
            <a:off x="7099301" y="43688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33</a:t>
            </a:r>
          </a:p>
        </p:txBody>
      </p:sp>
      <p:sp>
        <p:nvSpPr>
          <p:cNvPr id="53" name="Slide Number Placeholder 52"/>
          <p:cNvSpPr>
            <a:spLocks noGrp="1"/>
          </p:cNvSpPr>
          <p:nvPr>
            <p:ph type="sldNum" sz="quarter" idx="12"/>
          </p:nvPr>
        </p:nvSpPr>
        <p:spPr/>
        <p:txBody>
          <a:bodyPr/>
          <a:lstStyle/>
          <a:p>
            <a:fld id="{B6F15528-21DE-4FAA-801E-634DDDAF4B2B}" type="slidenum">
              <a:rPr lang="en-US" smtClean="0"/>
              <a:pPr/>
              <a:t>183</a:t>
            </a:fld>
            <a:endParaRPr lang="en-US"/>
          </a:p>
        </p:txBody>
      </p:sp>
      <p:sp>
        <p:nvSpPr>
          <p:cNvPr id="54" name="Footer Placeholder 53"/>
          <p:cNvSpPr>
            <a:spLocks noGrp="1"/>
          </p:cNvSpPr>
          <p:nvPr>
            <p:ph type="ftr" sz="quarter" idx="11"/>
          </p:nvPr>
        </p:nvSpPr>
        <p:spPr/>
        <p:txBody>
          <a:bodyPr/>
          <a:lstStyle/>
          <a:p>
            <a:r>
              <a:rPr lang="en-US"/>
              <a:t>Dr. Neepa Shah</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84003"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84004"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84005"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84006"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84007"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84008"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84009"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84010"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84011"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84012"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84013"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84014"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84015"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84016"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84017"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84018"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84019"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84020"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84021"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84022"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84023"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84024"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84025"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84026"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84027"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84028"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84029"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84030"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84031"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84032"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84033"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84034" name="Text Box 34"/>
          <p:cNvSpPr txBox="1">
            <a:spLocks noChangeArrowheads="1"/>
          </p:cNvSpPr>
          <p:nvPr/>
        </p:nvSpPr>
        <p:spPr bwMode="auto">
          <a:xfrm>
            <a:off x="3216276" y="5905500"/>
            <a:ext cx="5889625"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384035"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84036"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84037"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84038"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84039" name="Text Box 39"/>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84040" name="Text Box 40"/>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84041" name="Text Box 41"/>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84042" name="Text Box 42"/>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84043" name="Text Box 43"/>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84044" name="Text Box 44"/>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84045" name="Text Box 45"/>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84046" name="Text Box 46"/>
          <p:cNvSpPr txBox="1">
            <a:spLocks noChangeArrowheads="1"/>
          </p:cNvSpPr>
          <p:nvPr/>
        </p:nvSpPr>
        <p:spPr bwMode="auto">
          <a:xfrm>
            <a:off x="6511926" y="43688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84047" name="Text Box 47"/>
          <p:cNvSpPr txBox="1">
            <a:spLocks noChangeArrowheads="1"/>
          </p:cNvSpPr>
          <p:nvPr/>
        </p:nvSpPr>
        <p:spPr bwMode="auto">
          <a:xfrm>
            <a:off x="7686676"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84048" name="Text Box 48"/>
          <p:cNvSpPr txBox="1">
            <a:spLocks noChangeArrowheads="1"/>
          </p:cNvSpPr>
          <p:nvPr/>
        </p:nvSpPr>
        <p:spPr bwMode="auto">
          <a:xfrm>
            <a:off x="827405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84049" name="Text Box 49"/>
          <p:cNvSpPr txBox="1">
            <a:spLocks noChangeArrowheads="1"/>
          </p:cNvSpPr>
          <p:nvPr/>
        </p:nvSpPr>
        <p:spPr bwMode="auto">
          <a:xfrm>
            <a:off x="3756026" y="51181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84050" name="Text Box 50"/>
          <p:cNvSpPr txBox="1">
            <a:spLocks noChangeArrowheads="1"/>
          </p:cNvSpPr>
          <p:nvPr/>
        </p:nvSpPr>
        <p:spPr bwMode="auto">
          <a:xfrm>
            <a:off x="434657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84051" name="Text Box 51"/>
          <p:cNvSpPr txBox="1">
            <a:spLocks noChangeArrowheads="1"/>
          </p:cNvSpPr>
          <p:nvPr/>
        </p:nvSpPr>
        <p:spPr bwMode="auto">
          <a:xfrm>
            <a:off x="4933951"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84052" name="Text Box 52"/>
          <p:cNvSpPr txBox="1">
            <a:spLocks noChangeArrowheads="1"/>
          </p:cNvSpPr>
          <p:nvPr/>
        </p:nvSpPr>
        <p:spPr bwMode="auto">
          <a:xfrm>
            <a:off x="4470401" y="43815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45</a:t>
            </a:r>
          </a:p>
        </p:txBody>
      </p:sp>
      <p:sp>
        <p:nvSpPr>
          <p:cNvPr id="384053" name="Text Box 53"/>
          <p:cNvSpPr txBox="1">
            <a:spLocks noChangeArrowheads="1"/>
          </p:cNvSpPr>
          <p:nvPr/>
        </p:nvSpPr>
        <p:spPr bwMode="auto">
          <a:xfrm>
            <a:off x="7099301" y="43688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33</a:t>
            </a:r>
          </a:p>
        </p:txBody>
      </p:sp>
      <p:sp>
        <p:nvSpPr>
          <p:cNvPr id="54" name="Slide Number Placeholder 53"/>
          <p:cNvSpPr>
            <a:spLocks noGrp="1"/>
          </p:cNvSpPr>
          <p:nvPr>
            <p:ph type="sldNum" sz="quarter" idx="12"/>
          </p:nvPr>
        </p:nvSpPr>
        <p:spPr/>
        <p:txBody>
          <a:bodyPr/>
          <a:lstStyle/>
          <a:p>
            <a:fld id="{B6F15528-21DE-4FAA-801E-634DDDAF4B2B}" type="slidenum">
              <a:rPr lang="en-US" smtClean="0"/>
              <a:pPr/>
              <a:t>184</a:t>
            </a:fld>
            <a:endParaRPr lang="en-US"/>
          </a:p>
        </p:txBody>
      </p:sp>
      <p:sp>
        <p:nvSpPr>
          <p:cNvPr id="55" name="Footer Placeholder 54"/>
          <p:cNvSpPr>
            <a:spLocks noGrp="1"/>
          </p:cNvSpPr>
          <p:nvPr>
            <p:ph type="ftr" sz="quarter" idx="11"/>
          </p:nvPr>
        </p:nvSpPr>
        <p:spPr/>
        <p:txBody>
          <a:bodyPr/>
          <a:lstStyle/>
          <a:p>
            <a:r>
              <a:rPr lang="en-US"/>
              <a:t>Dr. Neepa Shah</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86051"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86052"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86053"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86054"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86055"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86056"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86057"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86058"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86059"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86060"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86061"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86062"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86063"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86064"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86065"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86066"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86067"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86068"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86069"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86070"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86071"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86072"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86073"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86074"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86075"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86076"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86077"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86078"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86079"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86080"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86081"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86082" name="Text Box 34"/>
          <p:cNvSpPr txBox="1">
            <a:spLocks noChangeArrowheads="1"/>
          </p:cNvSpPr>
          <p:nvPr/>
        </p:nvSpPr>
        <p:spPr bwMode="auto">
          <a:xfrm>
            <a:off x="3216276" y="5905500"/>
            <a:ext cx="5889625"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386083"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86084"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86085"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86086"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86087" name="Text Box 39"/>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86088" name="Text Box 40"/>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86089" name="Text Box 41"/>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86090" name="Text Box 42"/>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86091" name="Text Box 43"/>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86092" name="Text Box 44"/>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86093" name="Text Box 45"/>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86094" name="Text Box 46"/>
          <p:cNvSpPr txBox="1">
            <a:spLocks noChangeArrowheads="1"/>
          </p:cNvSpPr>
          <p:nvPr/>
        </p:nvSpPr>
        <p:spPr bwMode="auto">
          <a:xfrm>
            <a:off x="6511926" y="43688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86095" name="Text Box 47"/>
          <p:cNvSpPr txBox="1">
            <a:spLocks noChangeArrowheads="1"/>
          </p:cNvSpPr>
          <p:nvPr/>
        </p:nvSpPr>
        <p:spPr bwMode="auto">
          <a:xfrm>
            <a:off x="709930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86096" name="Text Box 48"/>
          <p:cNvSpPr txBox="1">
            <a:spLocks noChangeArrowheads="1"/>
          </p:cNvSpPr>
          <p:nvPr/>
        </p:nvSpPr>
        <p:spPr bwMode="auto">
          <a:xfrm>
            <a:off x="827405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86097" name="Text Box 49"/>
          <p:cNvSpPr txBox="1">
            <a:spLocks noChangeArrowheads="1"/>
          </p:cNvSpPr>
          <p:nvPr/>
        </p:nvSpPr>
        <p:spPr bwMode="auto">
          <a:xfrm>
            <a:off x="3756026" y="51181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86098" name="Text Box 50"/>
          <p:cNvSpPr txBox="1">
            <a:spLocks noChangeArrowheads="1"/>
          </p:cNvSpPr>
          <p:nvPr/>
        </p:nvSpPr>
        <p:spPr bwMode="auto">
          <a:xfrm>
            <a:off x="434657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86099" name="Text Box 51"/>
          <p:cNvSpPr txBox="1">
            <a:spLocks noChangeArrowheads="1"/>
          </p:cNvSpPr>
          <p:nvPr/>
        </p:nvSpPr>
        <p:spPr bwMode="auto">
          <a:xfrm>
            <a:off x="4933951"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86100" name="Text Box 52"/>
          <p:cNvSpPr txBox="1">
            <a:spLocks noChangeArrowheads="1"/>
          </p:cNvSpPr>
          <p:nvPr/>
        </p:nvSpPr>
        <p:spPr bwMode="auto">
          <a:xfrm>
            <a:off x="552132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86101" name="Text Box 53"/>
          <p:cNvSpPr txBox="1">
            <a:spLocks noChangeArrowheads="1"/>
          </p:cNvSpPr>
          <p:nvPr/>
        </p:nvSpPr>
        <p:spPr bwMode="auto">
          <a:xfrm>
            <a:off x="4470401" y="43815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45</a:t>
            </a:r>
          </a:p>
        </p:txBody>
      </p:sp>
      <p:sp>
        <p:nvSpPr>
          <p:cNvPr id="386102" name="Text Box 54"/>
          <p:cNvSpPr txBox="1">
            <a:spLocks noChangeArrowheads="1"/>
          </p:cNvSpPr>
          <p:nvPr/>
        </p:nvSpPr>
        <p:spPr bwMode="auto">
          <a:xfrm>
            <a:off x="7686676" y="43688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42</a:t>
            </a:r>
          </a:p>
        </p:txBody>
      </p:sp>
      <p:sp>
        <p:nvSpPr>
          <p:cNvPr id="55" name="Slide Number Placeholder 54"/>
          <p:cNvSpPr>
            <a:spLocks noGrp="1"/>
          </p:cNvSpPr>
          <p:nvPr>
            <p:ph type="sldNum" sz="quarter" idx="12"/>
          </p:nvPr>
        </p:nvSpPr>
        <p:spPr/>
        <p:txBody>
          <a:bodyPr/>
          <a:lstStyle/>
          <a:p>
            <a:fld id="{B6F15528-21DE-4FAA-801E-634DDDAF4B2B}" type="slidenum">
              <a:rPr lang="en-US" smtClean="0"/>
              <a:pPr/>
              <a:t>185</a:t>
            </a:fld>
            <a:endParaRPr lang="en-US"/>
          </a:p>
        </p:txBody>
      </p:sp>
      <p:sp>
        <p:nvSpPr>
          <p:cNvPr id="56" name="Footer Placeholder 55"/>
          <p:cNvSpPr>
            <a:spLocks noGrp="1"/>
          </p:cNvSpPr>
          <p:nvPr>
            <p:ph type="ftr" sz="quarter" idx="11"/>
          </p:nvPr>
        </p:nvSpPr>
        <p:spPr/>
        <p:txBody>
          <a:bodyPr/>
          <a:lstStyle/>
          <a:p>
            <a:r>
              <a:rPr lang="en-US"/>
              <a:t>Dr. Neepa Shah</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88099"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88100"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88101"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88102"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88103"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88104"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88105"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88106"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88107"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88108"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88109"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88110"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88111"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88112"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88113"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88114"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88115"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88116"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88117"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88118"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88119"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88120"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88121"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88122"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88123"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88124"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88125"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88126"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88127"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88128"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88129"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88130" name="Text Box 34"/>
          <p:cNvSpPr txBox="1">
            <a:spLocks noChangeArrowheads="1"/>
          </p:cNvSpPr>
          <p:nvPr/>
        </p:nvSpPr>
        <p:spPr bwMode="auto">
          <a:xfrm>
            <a:off x="3216276" y="5905500"/>
            <a:ext cx="5889625"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388131"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88132"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88133"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88134"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88135" name="Text Box 39"/>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88136" name="Text Box 40"/>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88137" name="Text Box 41"/>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88138" name="Text Box 42"/>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88139" name="Text Box 43"/>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88140" name="Text Box 44"/>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88141" name="Text Box 45"/>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88142" name="Text Box 46"/>
          <p:cNvSpPr txBox="1">
            <a:spLocks noChangeArrowheads="1"/>
          </p:cNvSpPr>
          <p:nvPr/>
        </p:nvSpPr>
        <p:spPr bwMode="auto">
          <a:xfrm>
            <a:off x="6511926" y="43688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88143" name="Text Box 47"/>
          <p:cNvSpPr txBox="1">
            <a:spLocks noChangeArrowheads="1"/>
          </p:cNvSpPr>
          <p:nvPr/>
        </p:nvSpPr>
        <p:spPr bwMode="auto">
          <a:xfrm>
            <a:off x="709930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88144" name="Text Box 48"/>
          <p:cNvSpPr txBox="1">
            <a:spLocks noChangeArrowheads="1"/>
          </p:cNvSpPr>
          <p:nvPr/>
        </p:nvSpPr>
        <p:spPr bwMode="auto">
          <a:xfrm>
            <a:off x="7686676"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88145" name="Text Box 49"/>
          <p:cNvSpPr txBox="1">
            <a:spLocks noChangeArrowheads="1"/>
          </p:cNvSpPr>
          <p:nvPr/>
        </p:nvSpPr>
        <p:spPr bwMode="auto">
          <a:xfrm>
            <a:off x="3756026" y="51181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88146" name="Text Box 50"/>
          <p:cNvSpPr txBox="1">
            <a:spLocks noChangeArrowheads="1"/>
          </p:cNvSpPr>
          <p:nvPr/>
        </p:nvSpPr>
        <p:spPr bwMode="auto">
          <a:xfrm>
            <a:off x="434657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88147" name="Text Box 51"/>
          <p:cNvSpPr txBox="1">
            <a:spLocks noChangeArrowheads="1"/>
          </p:cNvSpPr>
          <p:nvPr/>
        </p:nvSpPr>
        <p:spPr bwMode="auto">
          <a:xfrm>
            <a:off x="4933951"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88148" name="Text Box 52"/>
          <p:cNvSpPr txBox="1">
            <a:spLocks noChangeArrowheads="1"/>
          </p:cNvSpPr>
          <p:nvPr/>
        </p:nvSpPr>
        <p:spPr bwMode="auto">
          <a:xfrm>
            <a:off x="552132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88149" name="Text Box 53"/>
          <p:cNvSpPr txBox="1">
            <a:spLocks noChangeArrowheads="1"/>
          </p:cNvSpPr>
          <p:nvPr/>
        </p:nvSpPr>
        <p:spPr bwMode="auto">
          <a:xfrm>
            <a:off x="6108701"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88150" name="Text Box 54"/>
          <p:cNvSpPr txBox="1">
            <a:spLocks noChangeArrowheads="1"/>
          </p:cNvSpPr>
          <p:nvPr/>
        </p:nvSpPr>
        <p:spPr bwMode="auto">
          <a:xfrm>
            <a:off x="4470401" y="43815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45</a:t>
            </a:r>
          </a:p>
        </p:txBody>
      </p:sp>
      <p:sp>
        <p:nvSpPr>
          <p:cNvPr id="388151" name="Text Box 55"/>
          <p:cNvSpPr txBox="1">
            <a:spLocks noChangeArrowheads="1"/>
          </p:cNvSpPr>
          <p:nvPr/>
        </p:nvSpPr>
        <p:spPr bwMode="auto">
          <a:xfrm>
            <a:off x="8274051" y="43688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67</a:t>
            </a:r>
          </a:p>
        </p:txBody>
      </p:sp>
      <p:sp>
        <p:nvSpPr>
          <p:cNvPr id="56" name="Slide Number Placeholder 55"/>
          <p:cNvSpPr>
            <a:spLocks noGrp="1"/>
          </p:cNvSpPr>
          <p:nvPr>
            <p:ph type="sldNum" sz="quarter" idx="12"/>
          </p:nvPr>
        </p:nvSpPr>
        <p:spPr/>
        <p:txBody>
          <a:bodyPr/>
          <a:lstStyle/>
          <a:p>
            <a:fld id="{B6F15528-21DE-4FAA-801E-634DDDAF4B2B}" type="slidenum">
              <a:rPr lang="en-US" smtClean="0"/>
              <a:pPr/>
              <a:t>186</a:t>
            </a:fld>
            <a:endParaRPr lang="en-US"/>
          </a:p>
        </p:txBody>
      </p:sp>
      <p:sp>
        <p:nvSpPr>
          <p:cNvPr id="57" name="Footer Placeholder 56"/>
          <p:cNvSpPr>
            <a:spLocks noGrp="1"/>
          </p:cNvSpPr>
          <p:nvPr>
            <p:ph type="ftr" sz="quarter" idx="11"/>
          </p:nvPr>
        </p:nvSpPr>
        <p:spPr/>
        <p:txBody>
          <a:bodyPr/>
          <a:lstStyle/>
          <a:p>
            <a:r>
              <a:rPr lang="en-US"/>
              <a:t>Dr. Neepa Shah</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90147"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90148"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90149"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90150"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90151"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90152"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90153"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90154"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90155"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90156"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90157"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90158"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90159"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90160"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90161"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90162"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90163"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90164"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90165"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90166"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90167"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90168"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90169"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90170"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90171"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90172"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90173"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90174"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90175"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90176"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90177"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90178" name="Text Box 34"/>
          <p:cNvSpPr txBox="1">
            <a:spLocks noChangeArrowheads="1"/>
          </p:cNvSpPr>
          <p:nvPr/>
        </p:nvSpPr>
        <p:spPr bwMode="auto">
          <a:xfrm>
            <a:off x="3216276" y="5905500"/>
            <a:ext cx="5889625"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390179"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90180"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90181"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90182"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90183" name="Text Box 39"/>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90184" name="Text Box 40"/>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90185" name="Text Box 41"/>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90186" name="Text Box 42"/>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90187" name="Text Box 43"/>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90188" name="Text Box 44"/>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90189" name="Text Box 45"/>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90190" name="Text Box 46"/>
          <p:cNvSpPr txBox="1">
            <a:spLocks noChangeArrowheads="1"/>
          </p:cNvSpPr>
          <p:nvPr/>
        </p:nvSpPr>
        <p:spPr bwMode="auto">
          <a:xfrm>
            <a:off x="6511926" y="43688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90191" name="Text Box 47"/>
          <p:cNvSpPr txBox="1">
            <a:spLocks noChangeArrowheads="1"/>
          </p:cNvSpPr>
          <p:nvPr/>
        </p:nvSpPr>
        <p:spPr bwMode="auto">
          <a:xfrm>
            <a:off x="709930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90192" name="Text Box 48"/>
          <p:cNvSpPr txBox="1">
            <a:spLocks noChangeArrowheads="1"/>
          </p:cNvSpPr>
          <p:nvPr/>
        </p:nvSpPr>
        <p:spPr bwMode="auto">
          <a:xfrm>
            <a:off x="7686676"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90193" name="Text Box 49"/>
          <p:cNvSpPr txBox="1">
            <a:spLocks noChangeArrowheads="1"/>
          </p:cNvSpPr>
          <p:nvPr/>
        </p:nvSpPr>
        <p:spPr bwMode="auto">
          <a:xfrm>
            <a:off x="3756026" y="51181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90194" name="Text Box 50"/>
          <p:cNvSpPr txBox="1">
            <a:spLocks noChangeArrowheads="1"/>
          </p:cNvSpPr>
          <p:nvPr/>
        </p:nvSpPr>
        <p:spPr bwMode="auto">
          <a:xfrm>
            <a:off x="434657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90195" name="Text Box 51"/>
          <p:cNvSpPr txBox="1">
            <a:spLocks noChangeArrowheads="1"/>
          </p:cNvSpPr>
          <p:nvPr/>
        </p:nvSpPr>
        <p:spPr bwMode="auto">
          <a:xfrm>
            <a:off x="4933951"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90196" name="Text Box 52"/>
          <p:cNvSpPr txBox="1">
            <a:spLocks noChangeArrowheads="1"/>
          </p:cNvSpPr>
          <p:nvPr/>
        </p:nvSpPr>
        <p:spPr bwMode="auto">
          <a:xfrm>
            <a:off x="552132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90197" name="Text Box 53"/>
          <p:cNvSpPr txBox="1">
            <a:spLocks noChangeArrowheads="1"/>
          </p:cNvSpPr>
          <p:nvPr/>
        </p:nvSpPr>
        <p:spPr bwMode="auto">
          <a:xfrm>
            <a:off x="6108701"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90198" name="Text Box 54"/>
          <p:cNvSpPr txBox="1">
            <a:spLocks noChangeArrowheads="1"/>
          </p:cNvSpPr>
          <p:nvPr/>
        </p:nvSpPr>
        <p:spPr bwMode="auto">
          <a:xfrm>
            <a:off x="6697664"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90199" name="Text Box 55"/>
          <p:cNvSpPr txBox="1">
            <a:spLocks noChangeArrowheads="1"/>
          </p:cNvSpPr>
          <p:nvPr/>
        </p:nvSpPr>
        <p:spPr bwMode="auto">
          <a:xfrm>
            <a:off x="5067301" y="43815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98</a:t>
            </a:r>
          </a:p>
        </p:txBody>
      </p:sp>
      <p:sp>
        <p:nvSpPr>
          <p:cNvPr id="390200" name="Text Box 56"/>
          <p:cNvSpPr txBox="1">
            <a:spLocks noChangeArrowheads="1"/>
          </p:cNvSpPr>
          <p:nvPr/>
        </p:nvSpPr>
        <p:spPr bwMode="auto">
          <a:xfrm>
            <a:off x="8274051" y="43688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67</a:t>
            </a:r>
          </a:p>
        </p:txBody>
      </p:sp>
      <p:sp>
        <p:nvSpPr>
          <p:cNvPr id="57" name="Slide Number Placeholder 56"/>
          <p:cNvSpPr>
            <a:spLocks noGrp="1"/>
          </p:cNvSpPr>
          <p:nvPr>
            <p:ph type="sldNum" sz="quarter" idx="12"/>
          </p:nvPr>
        </p:nvSpPr>
        <p:spPr/>
        <p:txBody>
          <a:bodyPr/>
          <a:lstStyle/>
          <a:p>
            <a:fld id="{B6F15528-21DE-4FAA-801E-634DDDAF4B2B}" type="slidenum">
              <a:rPr lang="en-US" smtClean="0"/>
              <a:pPr/>
              <a:t>187</a:t>
            </a:fld>
            <a:endParaRPr lang="en-US"/>
          </a:p>
        </p:txBody>
      </p:sp>
      <p:sp>
        <p:nvSpPr>
          <p:cNvPr id="58" name="Footer Placeholder 57"/>
          <p:cNvSpPr>
            <a:spLocks noGrp="1"/>
          </p:cNvSpPr>
          <p:nvPr>
            <p:ph type="ftr" sz="quarter" idx="11"/>
          </p:nvPr>
        </p:nvSpPr>
        <p:spPr/>
        <p:txBody>
          <a:bodyPr/>
          <a:lstStyle/>
          <a:p>
            <a:r>
              <a:rPr lang="en-US"/>
              <a:t>Dr. Neepa Shah</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92195"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92196"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92197"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92198"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92199"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92200"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92201"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92202"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92203"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92204"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92205"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92206"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92207"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92208"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92209"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92210"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92211"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92212"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92213"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92214"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92215"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92216"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92217"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92218"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92219"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92220"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92221"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92222"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92223"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92224"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92225"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92226" name="Text Box 34"/>
          <p:cNvSpPr txBox="1">
            <a:spLocks noChangeArrowheads="1"/>
          </p:cNvSpPr>
          <p:nvPr/>
        </p:nvSpPr>
        <p:spPr bwMode="auto">
          <a:xfrm>
            <a:off x="3216276" y="5905500"/>
            <a:ext cx="5889625"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392227"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92228"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92229"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92230"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92231" name="Text Box 39"/>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92232" name="Text Box 40"/>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92233" name="Text Box 41"/>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92234" name="Text Box 42"/>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92235" name="Text Box 43"/>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92236" name="Text Box 44"/>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92237" name="Text Box 45"/>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92238" name="Text Box 46"/>
          <p:cNvSpPr txBox="1">
            <a:spLocks noChangeArrowheads="1"/>
          </p:cNvSpPr>
          <p:nvPr/>
        </p:nvSpPr>
        <p:spPr bwMode="auto">
          <a:xfrm>
            <a:off x="5067301" y="43815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98</a:t>
            </a:r>
          </a:p>
        </p:txBody>
      </p:sp>
      <p:sp>
        <p:nvSpPr>
          <p:cNvPr id="392239" name="Text Box 47"/>
          <p:cNvSpPr txBox="1">
            <a:spLocks noChangeArrowheads="1"/>
          </p:cNvSpPr>
          <p:nvPr/>
        </p:nvSpPr>
        <p:spPr bwMode="auto">
          <a:xfrm>
            <a:off x="6511926" y="43688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92240" name="Text Box 48"/>
          <p:cNvSpPr txBox="1">
            <a:spLocks noChangeArrowheads="1"/>
          </p:cNvSpPr>
          <p:nvPr/>
        </p:nvSpPr>
        <p:spPr bwMode="auto">
          <a:xfrm>
            <a:off x="709930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92241" name="Text Box 49"/>
          <p:cNvSpPr txBox="1">
            <a:spLocks noChangeArrowheads="1"/>
          </p:cNvSpPr>
          <p:nvPr/>
        </p:nvSpPr>
        <p:spPr bwMode="auto">
          <a:xfrm>
            <a:off x="7686676"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92242" name="Text Box 50"/>
          <p:cNvSpPr txBox="1">
            <a:spLocks noChangeArrowheads="1"/>
          </p:cNvSpPr>
          <p:nvPr/>
        </p:nvSpPr>
        <p:spPr bwMode="auto">
          <a:xfrm>
            <a:off x="827405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92243" name="Text Box 51"/>
          <p:cNvSpPr txBox="1">
            <a:spLocks noChangeArrowheads="1"/>
          </p:cNvSpPr>
          <p:nvPr/>
        </p:nvSpPr>
        <p:spPr bwMode="auto">
          <a:xfrm>
            <a:off x="3756026" y="51181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92244" name="Text Box 52"/>
          <p:cNvSpPr txBox="1">
            <a:spLocks noChangeArrowheads="1"/>
          </p:cNvSpPr>
          <p:nvPr/>
        </p:nvSpPr>
        <p:spPr bwMode="auto">
          <a:xfrm>
            <a:off x="434657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92245" name="Text Box 53"/>
          <p:cNvSpPr txBox="1">
            <a:spLocks noChangeArrowheads="1"/>
          </p:cNvSpPr>
          <p:nvPr/>
        </p:nvSpPr>
        <p:spPr bwMode="auto">
          <a:xfrm>
            <a:off x="4933951"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92246" name="Text Box 54"/>
          <p:cNvSpPr txBox="1">
            <a:spLocks noChangeArrowheads="1"/>
          </p:cNvSpPr>
          <p:nvPr/>
        </p:nvSpPr>
        <p:spPr bwMode="auto">
          <a:xfrm>
            <a:off x="552132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92247" name="Text Box 55"/>
          <p:cNvSpPr txBox="1">
            <a:spLocks noChangeArrowheads="1"/>
          </p:cNvSpPr>
          <p:nvPr/>
        </p:nvSpPr>
        <p:spPr bwMode="auto">
          <a:xfrm>
            <a:off x="6108701"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92248" name="Text Box 56"/>
          <p:cNvSpPr txBox="1">
            <a:spLocks noChangeArrowheads="1"/>
          </p:cNvSpPr>
          <p:nvPr/>
        </p:nvSpPr>
        <p:spPr bwMode="auto">
          <a:xfrm>
            <a:off x="6697664"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92249" name="Text Box 57"/>
          <p:cNvSpPr txBox="1">
            <a:spLocks noChangeArrowheads="1"/>
          </p:cNvSpPr>
          <p:nvPr/>
        </p:nvSpPr>
        <p:spPr bwMode="auto">
          <a:xfrm>
            <a:off x="7285039"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58" name="Slide Number Placeholder 57"/>
          <p:cNvSpPr>
            <a:spLocks noGrp="1"/>
          </p:cNvSpPr>
          <p:nvPr>
            <p:ph type="sldNum" sz="quarter" idx="12"/>
          </p:nvPr>
        </p:nvSpPr>
        <p:spPr/>
        <p:txBody>
          <a:bodyPr/>
          <a:lstStyle/>
          <a:p>
            <a:fld id="{B6F15528-21DE-4FAA-801E-634DDDAF4B2B}" type="slidenum">
              <a:rPr lang="en-US" smtClean="0"/>
              <a:pPr/>
              <a:t>188</a:t>
            </a:fld>
            <a:endParaRPr lang="en-US"/>
          </a:p>
        </p:txBody>
      </p:sp>
      <p:sp>
        <p:nvSpPr>
          <p:cNvPr id="59" name="Footer Placeholder 58"/>
          <p:cNvSpPr>
            <a:spLocks noGrp="1"/>
          </p:cNvSpPr>
          <p:nvPr>
            <p:ph type="ftr" sz="quarter" idx="11"/>
          </p:nvPr>
        </p:nvSpPr>
        <p:spPr/>
        <p:txBody>
          <a:bodyPr/>
          <a:lstStyle/>
          <a:p>
            <a:r>
              <a:rPr lang="en-US"/>
              <a:t>Dr. Neepa Shah</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94243"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94244"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94245"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94246"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94247"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94248"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94249"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94250"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94251"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94252"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94253"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94254"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94255"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94256"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94257"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94258"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94259"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94260"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94261"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94262"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94263"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94264"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94265"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94266"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94267"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94268"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94269"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94270"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94271"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94272"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94273"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94274" name="Text Box 34"/>
          <p:cNvSpPr txBox="1">
            <a:spLocks noChangeArrowheads="1"/>
          </p:cNvSpPr>
          <p:nvPr/>
        </p:nvSpPr>
        <p:spPr bwMode="auto">
          <a:xfrm>
            <a:off x="3216276" y="5905500"/>
            <a:ext cx="5889625"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394275"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94276"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94277"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94278"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94279" name="Text Box 39"/>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94280" name="Text Box 40"/>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94281" name="Text Box 41"/>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94282" name="Text Box 42"/>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94283" name="Text Box 43"/>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94284" name="Text Box 44"/>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94285" name="Text Box 45"/>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94286" name="Text Box 46"/>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94287" name="Text Box 47"/>
          <p:cNvSpPr txBox="1">
            <a:spLocks noChangeArrowheads="1"/>
          </p:cNvSpPr>
          <p:nvPr/>
        </p:nvSpPr>
        <p:spPr bwMode="auto">
          <a:xfrm>
            <a:off x="6511926" y="43688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94288" name="Text Box 48"/>
          <p:cNvSpPr txBox="1">
            <a:spLocks noChangeArrowheads="1"/>
          </p:cNvSpPr>
          <p:nvPr/>
        </p:nvSpPr>
        <p:spPr bwMode="auto">
          <a:xfrm>
            <a:off x="709930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94289" name="Text Box 49"/>
          <p:cNvSpPr txBox="1">
            <a:spLocks noChangeArrowheads="1"/>
          </p:cNvSpPr>
          <p:nvPr/>
        </p:nvSpPr>
        <p:spPr bwMode="auto">
          <a:xfrm>
            <a:off x="7686676"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94290" name="Text Box 50"/>
          <p:cNvSpPr txBox="1">
            <a:spLocks noChangeArrowheads="1"/>
          </p:cNvSpPr>
          <p:nvPr/>
        </p:nvSpPr>
        <p:spPr bwMode="auto">
          <a:xfrm>
            <a:off x="827405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94291" name="Text Box 51"/>
          <p:cNvSpPr txBox="1">
            <a:spLocks noChangeArrowheads="1"/>
          </p:cNvSpPr>
          <p:nvPr/>
        </p:nvSpPr>
        <p:spPr bwMode="auto">
          <a:xfrm>
            <a:off x="3756026" y="51181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94292" name="Text Box 52"/>
          <p:cNvSpPr txBox="1">
            <a:spLocks noChangeArrowheads="1"/>
          </p:cNvSpPr>
          <p:nvPr/>
        </p:nvSpPr>
        <p:spPr bwMode="auto">
          <a:xfrm>
            <a:off x="434657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94293" name="Text Box 53"/>
          <p:cNvSpPr txBox="1">
            <a:spLocks noChangeArrowheads="1"/>
          </p:cNvSpPr>
          <p:nvPr/>
        </p:nvSpPr>
        <p:spPr bwMode="auto">
          <a:xfrm>
            <a:off x="4933951"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94294" name="Text Box 54"/>
          <p:cNvSpPr txBox="1">
            <a:spLocks noChangeArrowheads="1"/>
          </p:cNvSpPr>
          <p:nvPr/>
        </p:nvSpPr>
        <p:spPr bwMode="auto">
          <a:xfrm>
            <a:off x="552132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94295" name="Text Box 55"/>
          <p:cNvSpPr txBox="1">
            <a:spLocks noChangeArrowheads="1"/>
          </p:cNvSpPr>
          <p:nvPr/>
        </p:nvSpPr>
        <p:spPr bwMode="auto">
          <a:xfrm>
            <a:off x="6108701"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94296" name="Text Box 56"/>
          <p:cNvSpPr txBox="1">
            <a:spLocks noChangeArrowheads="1"/>
          </p:cNvSpPr>
          <p:nvPr/>
        </p:nvSpPr>
        <p:spPr bwMode="auto">
          <a:xfrm>
            <a:off x="6697664"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94297" name="Text Box 57"/>
          <p:cNvSpPr txBox="1">
            <a:spLocks noChangeArrowheads="1"/>
          </p:cNvSpPr>
          <p:nvPr/>
        </p:nvSpPr>
        <p:spPr bwMode="auto">
          <a:xfrm>
            <a:off x="7285039"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94298" name="Text Box 58"/>
          <p:cNvSpPr txBox="1">
            <a:spLocks noChangeArrowheads="1"/>
          </p:cNvSpPr>
          <p:nvPr/>
        </p:nvSpPr>
        <p:spPr bwMode="auto">
          <a:xfrm>
            <a:off x="7872414"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59" name="Slide Number Placeholder 58"/>
          <p:cNvSpPr>
            <a:spLocks noGrp="1"/>
          </p:cNvSpPr>
          <p:nvPr>
            <p:ph type="sldNum" sz="quarter" idx="12"/>
          </p:nvPr>
        </p:nvSpPr>
        <p:spPr/>
        <p:txBody>
          <a:bodyPr/>
          <a:lstStyle/>
          <a:p>
            <a:fld id="{B6F15528-21DE-4FAA-801E-634DDDAF4B2B}" type="slidenum">
              <a:rPr lang="en-US" smtClean="0"/>
              <a:pPr/>
              <a:t>189</a:t>
            </a:fld>
            <a:endParaRPr lang="en-US"/>
          </a:p>
        </p:txBody>
      </p:sp>
      <p:sp>
        <p:nvSpPr>
          <p:cNvPr id="60" name="Footer Placeholder 59"/>
          <p:cNvSpPr>
            <a:spLocks noGrp="1"/>
          </p:cNvSpPr>
          <p:nvPr>
            <p:ph type="ftr" sz="quarter" idx="11"/>
          </p:nvPr>
        </p:nvSpPr>
        <p:spPr/>
        <p:txBody>
          <a:bodyPr/>
          <a:lstStyle/>
          <a:p>
            <a:r>
              <a:rPr lang="en-US"/>
              <a:t>Dr. Neepa Shah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77B3-CC4D-9042-2E3E-D88F4F1EDA5F}"/>
              </a:ext>
            </a:extLst>
          </p:cNvPr>
          <p:cNvSpPr>
            <a:spLocks noGrp="1"/>
          </p:cNvSpPr>
          <p:nvPr>
            <p:ph type="title"/>
          </p:nvPr>
        </p:nvSpPr>
        <p:spPr/>
        <p:txBody>
          <a:bodyPr/>
          <a:lstStyle/>
          <a:p>
            <a:r>
              <a:rPr lang="en-US" dirty="0"/>
              <a:t>example</a:t>
            </a:r>
            <a:endParaRPr lang="en-IN" dirty="0"/>
          </a:p>
        </p:txBody>
      </p:sp>
      <p:pic>
        <p:nvPicPr>
          <p:cNvPr id="7" name="Content Placeholder 6">
            <a:extLst>
              <a:ext uri="{FF2B5EF4-FFF2-40B4-BE49-F238E27FC236}">
                <a16:creationId xmlns:a16="http://schemas.microsoft.com/office/drawing/2014/main" id="{0DF7B60C-8FE1-11E5-4794-92E63CCE8F5E}"/>
              </a:ext>
            </a:extLst>
          </p:cNvPr>
          <p:cNvPicPr>
            <a:picLocks noGrp="1" noChangeAspect="1"/>
          </p:cNvPicPr>
          <p:nvPr>
            <p:ph idx="1"/>
          </p:nvPr>
        </p:nvPicPr>
        <p:blipFill>
          <a:blip r:embed="rId3"/>
          <a:stretch>
            <a:fillRect/>
          </a:stretch>
        </p:blipFill>
        <p:spPr>
          <a:xfrm>
            <a:off x="1253474" y="1893419"/>
            <a:ext cx="9304826" cy="1859441"/>
          </a:xfrm>
        </p:spPr>
      </p:pic>
      <p:sp>
        <p:nvSpPr>
          <p:cNvPr id="4" name="Footer Placeholder 3">
            <a:extLst>
              <a:ext uri="{FF2B5EF4-FFF2-40B4-BE49-F238E27FC236}">
                <a16:creationId xmlns:a16="http://schemas.microsoft.com/office/drawing/2014/main" id="{2CF7C912-1AF4-8333-A698-9D56891FDC34}"/>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4E6A4437-D7EE-8852-28A8-7CF667BD9FB8}"/>
              </a:ext>
            </a:extLst>
          </p:cNvPr>
          <p:cNvSpPr>
            <a:spLocks noGrp="1"/>
          </p:cNvSpPr>
          <p:nvPr>
            <p:ph type="sldNum" sz="quarter" idx="12"/>
          </p:nvPr>
        </p:nvSpPr>
        <p:spPr/>
        <p:txBody>
          <a:bodyPr/>
          <a:lstStyle/>
          <a:p>
            <a:fld id="{9F8B1569-332D-42CE-8401-CACEF6AD2DB0}" type="slidenum">
              <a:rPr lang="en-IN" smtClean="0"/>
              <a:t>19</a:t>
            </a:fld>
            <a:endParaRPr lang="en-IN"/>
          </a:p>
        </p:txBody>
      </p:sp>
      <p:pic>
        <p:nvPicPr>
          <p:cNvPr id="4098" name="Picture 2" descr="Fibonacci search example">
            <a:extLst>
              <a:ext uri="{FF2B5EF4-FFF2-40B4-BE49-F238E27FC236}">
                <a16:creationId xmlns:a16="http://schemas.microsoft.com/office/drawing/2014/main" id="{74137298-4B47-93A7-9957-597C7AA66A4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828"/>
          <a:stretch/>
        </p:blipFill>
        <p:spPr bwMode="auto">
          <a:xfrm>
            <a:off x="4039797" y="3833910"/>
            <a:ext cx="3888115" cy="2930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648379"/>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96291"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96292"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96293"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96294"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96295"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96296"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96297"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96298"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96299"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96300"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96301"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96302"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96303"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96304"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96305"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96306"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96307"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96308"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96309"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96310"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96311"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96312"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96313"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96314"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96315"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96316"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96317"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96318"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96319"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96320"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96321"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96322" name="Text Box 34"/>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96323" name="Text Box 35"/>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96324" name="Text Box 36"/>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96325" name="Text Box 37"/>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96326" name="Text Box 38"/>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96327" name="Text Box 39"/>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96328" name="Text Box 40"/>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96329" name="Text Box 41"/>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96330" name="Text Box 42"/>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96331" name="Text Box 43"/>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96332" name="Text Box 44"/>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96333" name="Text Box 45"/>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96334" name="Text Box 46"/>
          <p:cNvSpPr txBox="1">
            <a:spLocks noChangeArrowheads="1"/>
          </p:cNvSpPr>
          <p:nvPr/>
        </p:nvSpPr>
        <p:spPr bwMode="auto">
          <a:xfrm>
            <a:off x="6511926" y="43688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96335" name="Text Box 47"/>
          <p:cNvSpPr txBox="1">
            <a:spLocks noChangeArrowheads="1"/>
          </p:cNvSpPr>
          <p:nvPr/>
        </p:nvSpPr>
        <p:spPr bwMode="auto">
          <a:xfrm>
            <a:off x="709930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96336" name="Text Box 48"/>
          <p:cNvSpPr txBox="1">
            <a:spLocks noChangeArrowheads="1"/>
          </p:cNvSpPr>
          <p:nvPr/>
        </p:nvSpPr>
        <p:spPr bwMode="auto">
          <a:xfrm>
            <a:off x="7686676"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96337" name="Text Box 49"/>
          <p:cNvSpPr txBox="1">
            <a:spLocks noChangeArrowheads="1"/>
          </p:cNvSpPr>
          <p:nvPr/>
        </p:nvSpPr>
        <p:spPr bwMode="auto">
          <a:xfrm>
            <a:off x="827405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96338" name="Text Box 50"/>
          <p:cNvSpPr txBox="1">
            <a:spLocks noChangeArrowheads="1"/>
          </p:cNvSpPr>
          <p:nvPr/>
        </p:nvSpPr>
        <p:spPr bwMode="auto">
          <a:xfrm>
            <a:off x="3756026" y="51181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96339" name="Text Box 51"/>
          <p:cNvSpPr txBox="1">
            <a:spLocks noChangeArrowheads="1"/>
          </p:cNvSpPr>
          <p:nvPr/>
        </p:nvSpPr>
        <p:spPr bwMode="auto">
          <a:xfrm>
            <a:off x="434657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96340" name="Text Box 52"/>
          <p:cNvSpPr txBox="1">
            <a:spLocks noChangeArrowheads="1"/>
          </p:cNvSpPr>
          <p:nvPr/>
        </p:nvSpPr>
        <p:spPr bwMode="auto">
          <a:xfrm>
            <a:off x="4933951"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96341" name="Text Box 53"/>
          <p:cNvSpPr txBox="1">
            <a:spLocks noChangeArrowheads="1"/>
          </p:cNvSpPr>
          <p:nvPr/>
        </p:nvSpPr>
        <p:spPr bwMode="auto">
          <a:xfrm>
            <a:off x="552132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96342" name="Text Box 54"/>
          <p:cNvSpPr txBox="1">
            <a:spLocks noChangeArrowheads="1"/>
          </p:cNvSpPr>
          <p:nvPr/>
        </p:nvSpPr>
        <p:spPr bwMode="auto">
          <a:xfrm>
            <a:off x="6108701"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96343" name="Text Box 55"/>
          <p:cNvSpPr txBox="1">
            <a:spLocks noChangeArrowheads="1"/>
          </p:cNvSpPr>
          <p:nvPr/>
        </p:nvSpPr>
        <p:spPr bwMode="auto">
          <a:xfrm>
            <a:off x="6697664"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96344" name="Text Box 56"/>
          <p:cNvSpPr txBox="1">
            <a:spLocks noChangeArrowheads="1"/>
          </p:cNvSpPr>
          <p:nvPr/>
        </p:nvSpPr>
        <p:spPr bwMode="auto">
          <a:xfrm>
            <a:off x="7285039"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96345" name="Text Box 57"/>
          <p:cNvSpPr txBox="1">
            <a:spLocks noChangeArrowheads="1"/>
          </p:cNvSpPr>
          <p:nvPr/>
        </p:nvSpPr>
        <p:spPr bwMode="auto">
          <a:xfrm>
            <a:off x="7872414"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58" name="Slide Number Placeholder 57"/>
          <p:cNvSpPr>
            <a:spLocks noGrp="1"/>
          </p:cNvSpPr>
          <p:nvPr>
            <p:ph type="sldNum" sz="quarter" idx="12"/>
          </p:nvPr>
        </p:nvSpPr>
        <p:spPr/>
        <p:txBody>
          <a:bodyPr/>
          <a:lstStyle/>
          <a:p>
            <a:fld id="{B6F15528-21DE-4FAA-801E-634DDDAF4B2B}" type="slidenum">
              <a:rPr lang="en-US" smtClean="0"/>
              <a:pPr/>
              <a:t>190</a:t>
            </a:fld>
            <a:endParaRPr lang="en-US"/>
          </a:p>
        </p:txBody>
      </p:sp>
      <p:sp>
        <p:nvSpPr>
          <p:cNvPr id="59" name="Footer Placeholder 58"/>
          <p:cNvSpPr>
            <a:spLocks noGrp="1"/>
          </p:cNvSpPr>
          <p:nvPr>
            <p:ph type="ftr" sz="quarter" idx="11"/>
          </p:nvPr>
        </p:nvSpPr>
        <p:spPr/>
        <p:txBody>
          <a:bodyPr/>
          <a:lstStyle/>
          <a:p>
            <a:r>
              <a:rPr lang="en-US"/>
              <a:t>Dr. Neepa Shah</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98339"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98340"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98341"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98342"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98343"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98344"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98345"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98346" name="Text Box 10"/>
          <p:cNvSpPr txBox="1">
            <a:spLocks noChangeArrowheads="1"/>
          </p:cNvSpPr>
          <p:nvPr/>
        </p:nvSpPr>
        <p:spPr bwMode="auto">
          <a:xfrm>
            <a:off x="3756026" y="51181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398347" name="Text Box 11"/>
          <p:cNvSpPr txBox="1">
            <a:spLocks noChangeArrowheads="1"/>
          </p:cNvSpPr>
          <p:nvPr/>
        </p:nvSpPr>
        <p:spPr bwMode="auto">
          <a:xfrm>
            <a:off x="434657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398348" name="Text Box 12"/>
          <p:cNvSpPr txBox="1">
            <a:spLocks noChangeArrowheads="1"/>
          </p:cNvSpPr>
          <p:nvPr/>
        </p:nvSpPr>
        <p:spPr bwMode="auto">
          <a:xfrm>
            <a:off x="4933951"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398349" name="Text Box 13"/>
          <p:cNvSpPr txBox="1">
            <a:spLocks noChangeArrowheads="1"/>
          </p:cNvSpPr>
          <p:nvPr/>
        </p:nvSpPr>
        <p:spPr bwMode="auto">
          <a:xfrm>
            <a:off x="552132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398350" name="Text Box 14"/>
          <p:cNvSpPr txBox="1">
            <a:spLocks noChangeArrowheads="1"/>
          </p:cNvSpPr>
          <p:nvPr/>
        </p:nvSpPr>
        <p:spPr bwMode="auto">
          <a:xfrm>
            <a:off x="6108701"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398351" name="Text Box 15"/>
          <p:cNvSpPr txBox="1">
            <a:spLocks noChangeArrowheads="1"/>
          </p:cNvSpPr>
          <p:nvPr/>
        </p:nvSpPr>
        <p:spPr bwMode="auto">
          <a:xfrm>
            <a:off x="6697664"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398352" name="Text Box 16"/>
          <p:cNvSpPr txBox="1">
            <a:spLocks noChangeArrowheads="1"/>
          </p:cNvSpPr>
          <p:nvPr/>
        </p:nvSpPr>
        <p:spPr bwMode="auto">
          <a:xfrm>
            <a:off x="7285039"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398353" name="Text Box 17"/>
          <p:cNvSpPr txBox="1">
            <a:spLocks noChangeArrowheads="1"/>
          </p:cNvSpPr>
          <p:nvPr/>
        </p:nvSpPr>
        <p:spPr bwMode="auto">
          <a:xfrm>
            <a:off x="7872414"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398354" name="Line 18"/>
          <p:cNvSpPr>
            <a:spLocks noChangeShapeType="1"/>
          </p:cNvSpPr>
          <p:nvPr/>
        </p:nvSpPr>
        <p:spPr bwMode="auto">
          <a:xfrm>
            <a:off x="6108700" y="1573214"/>
            <a:ext cx="0" cy="3043237"/>
          </a:xfrm>
          <a:prstGeom prst="line">
            <a:avLst/>
          </a:prstGeom>
          <a:noFill/>
          <a:ln w="76200">
            <a:solidFill>
              <a:srgbClr val="FF0033"/>
            </a:solidFill>
            <a:round/>
            <a:headEnd type="none" w="sm" len="sm"/>
            <a:tailEnd type="triangle" w="med" len="med"/>
          </a:ln>
          <a:effectLst/>
        </p:spPr>
        <p:txBody>
          <a:bodyPr/>
          <a:lstStyle/>
          <a:p>
            <a:endParaRPr lang="en-US"/>
          </a:p>
        </p:txBody>
      </p:sp>
      <p:sp>
        <p:nvSpPr>
          <p:cNvPr id="19" name="Slide Number Placeholder 18"/>
          <p:cNvSpPr>
            <a:spLocks noGrp="1"/>
          </p:cNvSpPr>
          <p:nvPr>
            <p:ph type="sldNum" sz="quarter" idx="12"/>
          </p:nvPr>
        </p:nvSpPr>
        <p:spPr/>
        <p:txBody>
          <a:bodyPr/>
          <a:lstStyle/>
          <a:p>
            <a:fld id="{B6F15528-21DE-4FAA-801E-634DDDAF4B2B}" type="slidenum">
              <a:rPr lang="en-US" smtClean="0"/>
              <a:pPr/>
              <a:t>191</a:t>
            </a:fld>
            <a:endParaRPr lang="en-US"/>
          </a:p>
        </p:txBody>
      </p:sp>
      <p:sp>
        <p:nvSpPr>
          <p:cNvPr id="20" name="Footer Placeholder 19"/>
          <p:cNvSpPr>
            <a:spLocks noGrp="1"/>
          </p:cNvSpPr>
          <p:nvPr>
            <p:ph type="ftr" sz="quarter" idx="11"/>
          </p:nvPr>
        </p:nvSpPr>
        <p:spPr/>
        <p:txBody>
          <a:bodyPr/>
          <a:lstStyle/>
          <a:p>
            <a:r>
              <a:rPr lang="en-US"/>
              <a:t>Dr. Neepa Shah</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sp>
        <p:nvSpPr>
          <p:cNvPr id="4" name="Footer Placeholder 3"/>
          <p:cNvSpPr>
            <a:spLocks noGrp="1"/>
          </p:cNvSpPr>
          <p:nvPr>
            <p:ph type="ftr" sz="quarter" idx="11"/>
          </p:nvPr>
        </p:nvSpPr>
        <p:spPr/>
        <p:txBody>
          <a:bodyPr/>
          <a:lstStyle/>
          <a:p>
            <a:r>
              <a:rPr lang="en-IN"/>
              <a:t>Dr. Neepa Shah</a:t>
            </a:r>
          </a:p>
        </p:txBody>
      </p:sp>
      <p:sp>
        <p:nvSpPr>
          <p:cNvPr id="5" name="Slide Number Placeholder 4"/>
          <p:cNvSpPr>
            <a:spLocks noGrp="1"/>
          </p:cNvSpPr>
          <p:nvPr>
            <p:ph type="sldNum" sz="quarter" idx="12"/>
          </p:nvPr>
        </p:nvSpPr>
        <p:spPr/>
        <p:txBody>
          <a:bodyPr/>
          <a:lstStyle/>
          <a:p>
            <a:fld id="{9F8B1569-332D-42CE-8401-CACEF6AD2DB0}" type="slidenum">
              <a:rPr lang="en-IN" smtClean="0"/>
              <a:t>192</a:t>
            </a:fld>
            <a:endParaRPr lang="en-IN"/>
          </a:p>
        </p:txBody>
      </p:sp>
      <p:pic>
        <p:nvPicPr>
          <p:cNvPr id="4098" name="Picture 2" descr="merge sort example"/>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b="88832"/>
          <a:stretch/>
        </p:blipFill>
        <p:spPr bwMode="auto">
          <a:xfrm>
            <a:off x="3171168" y="2186940"/>
            <a:ext cx="4327233" cy="4912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merge sort examp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71168" y="2186178"/>
            <a:ext cx="4327233" cy="439864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merge sort exampl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46935"/>
          <a:stretch/>
        </p:blipFill>
        <p:spPr bwMode="auto">
          <a:xfrm>
            <a:off x="3171168" y="2186178"/>
            <a:ext cx="4327233" cy="2334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913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
          <p:cNvSpPr>
            <a:spLocks noGrp="1" noChangeArrowheads="1"/>
          </p:cNvSpPr>
          <p:nvPr>
            <p:ph type="title"/>
          </p:nvPr>
        </p:nvSpPr>
        <p:spPr>
          <a:ln/>
        </p:spPr>
        <p:txBody>
          <a:bodyPr/>
          <a:lstStyle/>
          <a:p>
            <a:pPr>
              <a:lnSpc>
                <a:spcPct val="75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500" dirty="0">
                <a:latin typeface="Verdana" pitchFamily="32" charset="0"/>
              </a:rPr>
              <a:t>Merge Sort Algorithm</a:t>
            </a:r>
          </a:p>
        </p:txBody>
      </p:sp>
      <p:sp>
        <p:nvSpPr>
          <p:cNvPr id="75778" name="Rectangle 2"/>
          <p:cNvSpPr>
            <a:spLocks noGrp="1" noChangeArrowheads="1"/>
          </p:cNvSpPr>
          <p:nvPr>
            <p:ph idx="1"/>
          </p:nvPr>
        </p:nvSpPr>
        <p:spPr bwMode="auto">
          <a:xfrm>
            <a:off x="465782" y="2273508"/>
            <a:ext cx="11029615" cy="3678303"/>
          </a:xfrm>
          <a:prstGeom prst="rect">
            <a:avLst/>
          </a:prstGeom>
        </p:spPr>
        <p:txBody>
          <a:bodyPr vert="horz" lIns="91440" tIns="45720" rIns="91440" bIns="45720" rtlCol="0" anchor="ctr">
            <a:normAutofit/>
          </a:bodyPr>
          <a:lstStyle/>
          <a:p>
            <a:pPr lvl="1"/>
            <a:endParaRPr lang="en-GB" sz="2000" dirty="0"/>
          </a:p>
          <a:p>
            <a:pPr lvl="1"/>
            <a:r>
              <a:rPr lang="en-GB" sz="2000" dirty="0"/>
              <a:t>Overview:</a:t>
            </a:r>
          </a:p>
          <a:p>
            <a:pPr lvl="2"/>
            <a:r>
              <a:rPr lang="en-GB" sz="1800" dirty="0"/>
              <a:t>Split array into two halves</a:t>
            </a:r>
          </a:p>
          <a:p>
            <a:pPr lvl="2"/>
            <a:r>
              <a:rPr lang="en-GB" sz="1800" dirty="0"/>
              <a:t>Sort the left half (recursively)</a:t>
            </a:r>
          </a:p>
          <a:p>
            <a:pPr lvl="2"/>
            <a:r>
              <a:rPr lang="en-GB" sz="1800" dirty="0"/>
              <a:t>Sort the right half (recursively)</a:t>
            </a:r>
          </a:p>
          <a:p>
            <a:pPr lvl="2"/>
            <a:r>
              <a:rPr lang="en-GB" sz="1800" dirty="0"/>
              <a:t>Merge the two sorted halves</a:t>
            </a:r>
          </a:p>
        </p:txBody>
      </p:sp>
      <p:sp>
        <p:nvSpPr>
          <p:cNvPr id="5" name="Footer Placeholder 4"/>
          <p:cNvSpPr>
            <a:spLocks noGrp="1"/>
          </p:cNvSpPr>
          <p:nvPr>
            <p:ph type="ftr" sz="quarter" idx="11"/>
          </p:nvPr>
        </p:nvSpPr>
        <p:spPr/>
        <p:txBody>
          <a:bodyPr/>
          <a:lstStyle/>
          <a:p>
            <a:r>
              <a:rPr lang="en-US"/>
              <a:t>Dr. Neepa Shah</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Merge Sort Procedure</a:t>
            </a:r>
          </a:p>
        </p:txBody>
      </p:sp>
      <p:sp>
        <p:nvSpPr>
          <p:cNvPr id="3" name="Content Placeholder 2"/>
          <p:cNvSpPr>
            <a:spLocks noGrp="1"/>
          </p:cNvSpPr>
          <p:nvPr>
            <p:ph idx="1"/>
          </p:nvPr>
        </p:nvSpPr>
        <p:spPr/>
        <p:txBody>
          <a:bodyPr/>
          <a:lstStyle/>
          <a:p>
            <a:pPr marL="624078" indent="-514350">
              <a:buFont typeface="+mj-lt"/>
              <a:buAutoNum type="arabicPeriod"/>
            </a:pPr>
            <a:r>
              <a:rPr lang="en-US" dirty="0"/>
              <a:t>If q-p &gt; 1 do steps 2-5 (i.e. p &lt; q)</a:t>
            </a:r>
          </a:p>
          <a:p>
            <a:pPr marL="624078" indent="-514350">
              <a:buFont typeface="+mj-lt"/>
              <a:buAutoNum type="arabicPeriod"/>
            </a:pPr>
            <a:r>
              <a:rPr lang="en-US" dirty="0"/>
              <a:t>Split s into 2 subsequences, a = {s</a:t>
            </a:r>
            <a:r>
              <a:rPr lang="en-US" baseline="-25000" dirty="0"/>
              <a:t>p</a:t>
            </a:r>
            <a:r>
              <a:rPr lang="en-US" dirty="0"/>
              <a:t> … s</a:t>
            </a:r>
            <a:r>
              <a:rPr lang="en-US" baseline="-25000" dirty="0"/>
              <a:t>m-1</a:t>
            </a:r>
            <a:r>
              <a:rPr lang="en-US" dirty="0"/>
              <a:t>} and b = {s</a:t>
            </a:r>
            <a:r>
              <a:rPr lang="en-US" baseline="-25000" dirty="0"/>
              <a:t>m</a:t>
            </a:r>
            <a:r>
              <a:rPr lang="en-US" dirty="0"/>
              <a:t> … s</a:t>
            </a:r>
            <a:r>
              <a:rPr lang="en-US" baseline="-25000" dirty="0"/>
              <a:t>q-1</a:t>
            </a:r>
            <a:r>
              <a:rPr lang="en-US" dirty="0"/>
              <a:t>}, where m = (p + q) / 2</a:t>
            </a:r>
          </a:p>
          <a:p>
            <a:pPr marL="624078" indent="-514350">
              <a:buFont typeface="+mj-lt"/>
              <a:buAutoNum type="arabicPeriod"/>
            </a:pPr>
            <a:r>
              <a:rPr lang="en-US" dirty="0"/>
              <a:t>Sort a</a:t>
            </a:r>
          </a:p>
          <a:p>
            <a:pPr marL="624078" indent="-514350">
              <a:buFont typeface="+mj-lt"/>
              <a:buAutoNum type="arabicPeriod"/>
            </a:pPr>
            <a:r>
              <a:rPr lang="en-US" dirty="0"/>
              <a:t>Sort b</a:t>
            </a:r>
          </a:p>
          <a:p>
            <a:pPr marL="624078" indent="-514350">
              <a:buFont typeface="+mj-lt"/>
              <a:buAutoNum type="arabicPeriod"/>
            </a:pPr>
            <a:r>
              <a:rPr lang="en-US" dirty="0"/>
              <a:t>Merge a and b back into s, preserving order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194</a:t>
            </a:fld>
            <a:endParaRPr lang="en-US"/>
          </a:p>
        </p:txBody>
      </p:sp>
      <p:sp>
        <p:nvSpPr>
          <p:cNvPr id="5" name="Footer Placeholder 4"/>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 Algorithm </a:t>
            </a:r>
          </a:p>
        </p:txBody>
      </p:sp>
      <p:sp>
        <p:nvSpPr>
          <p:cNvPr id="3" name="Content Placeholder 2"/>
          <p:cNvSpPr>
            <a:spLocks noGrp="1"/>
          </p:cNvSpPr>
          <p:nvPr>
            <p:ph idx="1"/>
          </p:nvPr>
        </p:nvSpPr>
        <p:spPr>
          <a:xfrm>
            <a:off x="581192" y="2180496"/>
            <a:ext cx="3839979" cy="3678303"/>
          </a:xfrm>
        </p:spPr>
        <p:txBody>
          <a:bodyPr>
            <a:normAutofit lnSpcReduction="10000"/>
          </a:bodyPr>
          <a:lstStyle/>
          <a:p>
            <a:pPr>
              <a:buNone/>
            </a:pPr>
            <a:r>
              <a:rPr lang="en-US" dirty="0"/>
              <a:t>void sort(</a:t>
            </a:r>
            <a:r>
              <a:rPr lang="en-US" dirty="0" err="1"/>
              <a:t>int</a:t>
            </a:r>
            <a:r>
              <a:rPr lang="en-US" dirty="0"/>
              <a:t> a[],</a:t>
            </a:r>
            <a:r>
              <a:rPr lang="en-US" dirty="0" err="1"/>
              <a:t>int</a:t>
            </a:r>
            <a:r>
              <a:rPr lang="en-US" dirty="0"/>
              <a:t> p, </a:t>
            </a:r>
            <a:r>
              <a:rPr lang="en-US" dirty="0" err="1"/>
              <a:t>int</a:t>
            </a:r>
            <a:r>
              <a:rPr lang="en-US" dirty="0"/>
              <a:t> q) </a:t>
            </a:r>
          </a:p>
          <a:p>
            <a:pPr>
              <a:buNone/>
            </a:pPr>
            <a:r>
              <a:rPr lang="en-US" dirty="0"/>
              <a:t>{</a:t>
            </a:r>
          </a:p>
          <a:p>
            <a:pPr lvl="1">
              <a:buNone/>
            </a:pPr>
            <a:r>
              <a:rPr lang="en-US" dirty="0">
                <a:solidFill>
                  <a:schemeClr val="tx1"/>
                </a:solidFill>
              </a:rPr>
              <a:t>  if (p &gt; q)</a:t>
            </a:r>
          </a:p>
          <a:p>
            <a:pPr lvl="1">
              <a:buNone/>
            </a:pPr>
            <a:r>
              <a:rPr lang="en-US" dirty="0">
                <a:solidFill>
                  <a:schemeClr val="tx1"/>
                </a:solidFill>
              </a:rPr>
              <a:t>	return;</a:t>
            </a:r>
          </a:p>
          <a:p>
            <a:pPr lvl="1">
              <a:buNone/>
            </a:pPr>
            <a:r>
              <a:rPr lang="en-US" dirty="0">
                <a:solidFill>
                  <a:schemeClr val="tx1"/>
                </a:solidFill>
              </a:rPr>
              <a:t>  </a:t>
            </a:r>
          </a:p>
          <a:p>
            <a:pPr lvl="1">
              <a:buNone/>
            </a:pPr>
            <a:r>
              <a:rPr lang="en-US" dirty="0">
                <a:solidFill>
                  <a:schemeClr val="tx1"/>
                </a:solidFill>
              </a:rPr>
              <a:t>  </a:t>
            </a:r>
            <a:r>
              <a:rPr lang="en-US" dirty="0" err="1">
                <a:solidFill>
                  <a:schemeClr val="tx1"/>
                </a:solidFill>
              </a:rPr>
              <a:t>int</a:t>
            </a:r>
            <a:r>
              <a:rPr lang="en-US" dirty="0">
                <a:solidFill>
                  <a:schemeClr val="tx1"/>
                </a:solidFill>
              </a:rPr>
              <a:t> m = (p + q) / 2;</a:t>
            </a:r>
          </a:p>
          <a:p>
            <a:pPr lvl="1">
              <a:buNone/>
            </a:pPr>
            <a:r>
              <a:rPr lang="en-US" dirty="0">
                <a:solidFill>
                  <a:schemeClr val="tx1"/>
                </a:solidFill>
              </a:rPr>
              <a:t>  sort(a, p, m);</a:t>
            </a:r>
          </a:p>
          <a:p>
            <a:pPr lvl="1">
              <a:buNone/>
            </a:pPr>
            <a:r>
              <a:rPr lang="en-US" dirty="0">
                <a:solidFill>
                  <a:schemeClr val="tx1"/>
                </a:solidFill>
              </a:rPr>
              <a:t>  sort(a, m+1, q);</a:t>
            </a:r>
          </a:p>
          <a:p>
            <a:pPr lvl="1">
              <a:buNone/>
            </a:pPr>
            <a:r>
              <a:rPr lang="en-US" dirty="0">
                <a:solidFill>
                  <a:schemeClr val="tx1"/>
                </a:solidFill>
              </a:rPr>
              <a:t>  merge (a, p, m, q);</a:t>
            </a:r>
          </a:p>
          <a:p>
            <a:pPr>
              <a:buNone/>
            </a:pPr>
            <a:r>
              <a:rPr lang="en-US"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195</a:t>
            </a:fld>
            <a:endParaRPr lang="en-US"/>
          </a:p>
        </p:txBody>
      </p:sp>
      <p:sp>
        <p:nvSpPr>
          <p:cNvPr id="5" name="Footer Placeholder 4"/>
          <p:cNvSpPr>
            <a:spLocks noGrp="1"/>
          </p:cNvSpPr>
          <p:nvPr>
            <p:ph type="ftr" sz="quarter" idx="11"/>
          </p:nvPr>
        </p:nvSpPr>
        <p:spPr/>
        <p:txBody>
          <a:bodyPr/>
          <a:lstStyle/>
          <a:p>
            <a:r>
              <a:rPr lang="en-US"/>
              <a:t>Dr. Neepa Shah</a:t>
            </a:r>
            <a:endParaRPr lang="en-US" dirty="0"/>
          </a:p>
        </p:txBody>
      </p:sp>
      <p:sp>
        <p:nvSpPr>
          <p:cNvPr id="6" name="Content Placeholder 2">
            <a:extLst>
              <a:ext uri="{FF2B5EF4-FFF2-40B4-BE49-F238E27FC236}">
                <a16:creationId xmlns:a16="http://schemas.microsoft.com/office/drawing/2014/main" id="{A5B24F9B-D8E5-E583-8592-517995F8B92E}"/>
              </a:ext>
            </a:extLst>
          </p:cNvPr>
          <p:cNvSpPr txBox="1">
            <a:spLocks/>
          </p:cNvSpPr>
          <p:nvPr/>
        </p:nvSpPr>
        <p:spPr>
          <a:xfrm>
            <a:off x="6446235" y="2273508"/>
            <a:ext cx="3839979"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2" panose="05020102010507070707" pitchFamily="18" charset="2"/>
              <a:buNone/>
            </a:pPr>
            <a:r>
              <a:rPr lang="en-US" dirty="0"/>
              <a:t>Call from main</a:t>
            </a:r>
          </a:p>
          <a:p>
            <a:pPr>
              <a:buFont typeface="Wingdings 2" panose="05020102010507070707" pitchFamily="18" charset="2"/>
              <a:buNone/>
            </a:pPr>
            <a:r>
              <a:rPr lang="en-US" dirty="0"/>
              <a:t>sort (a, 0, n-1)</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0A305-1B78-4C4D-BE86-02036A94AE4D}"/>
              </a:ext>
            </a:extLst>
          </p:cNvPr>
          <p:cNvSpPr>
            <a:spLocks noGrp="1"/>
          </p:cNvSpPr>
          <p:nvPr>
            <p:ph type="title"/>
          </p:nvPr>
        </p:nvSpPr>
        <p:spPr/>
        <p:txBody>
          <a:bodyPr/>
          <a:lstStyle/>
          <a:p>
            <a:r>
              <a:rPr lang="en-US" dirty="0"/>
              <a:t>Merge function</a:t>
            </a:r>
            <a:endParaRPr lang="en-IN" dirty="0"/>
          </a:p>
        </p:txBody>
      </p:sp>
      <p:sp>
        <p:nvSpPr>
          <p:cNvPr id="3" name="Content Placeholder 2">
            <a:extLst>
              <a:ext uri="{FF2B5EF4-FFF2-40B4-BE49-F238E27FC236}">
                <a16:creationId xmlns:a16="http://schemas.microsoft.com/office/drawing/2014/main" id="{43B3EB29-2928-444C-A99B-B146E1597B13}"/>
              </a:ext>
            </a:extLst>
          </p:cNvPr>
          <p:cNvSpPr>
            <a:spLocks noGrp="1"/>
          </p:cNvSpPr>
          <p:nvPr>
            <p:ph idx="1"/>
          </p:nvPr>
        </p:nvSpPr>
        <p:spPr>
          <a:xfrm>
            <a:off x="581192" y="1715956"/>
            <a:ext cx="11029615" cy="4296329"/>
          </a:xfrm>
        </p:spPr>
        <p:txBody>
          <a:bodyPr vert="horz" lIns="91440" tIns="45720" rIns="91440" bIns="45720" rtlCol="0" anchor="ctr">
            <a:normAutofit fontScale="70000" lnSpcReduction="20000"/>
          </a:bodyPr>
          <a:lstStyle/>
          <a:p>
            <a:pPr>
              <a:lnSpc>
                <a:spcPct val="120000"/>
              </a:lnSpc>
              <a:spcBef>
                <a:spcPts val="0"/>
              </a:spcBef>
              <a:spcAft>
                <a:spcPts val="0"/>
              </a:spcAft>
              <a:buNone/>
            </a:pPr>
            <a:r>
              <a:rPr lang="en-IN" dirty="0"/>
              <a:t>void merge(int </a:t>
            </a:r>
            <a:r>
              <a:rPr lang="en-IN" dirty="0" err="1"/>
              <a:t>arr</a:t>
            </a:r>
            <a:r>
              <a:rPr lang="en-IN" dirty="0"/>
              <a:t>[], int low, int mid, int high)</a:t>
            </a:r>
          </a:p>
          <a:p>
            <a:pPr>
              <a:lnSpc>
                <a:spcPct val="120000"/>
              </a:lnSpc>
              <a:spcBef>
                <a:spcPts val="0"/>
              </a:spcBef>
              <a:spcAft>
                <a:spcPts val="0"/>
              </a:spcAft>
              <a:buNone/>
            </a:pPr>
            <a:r>
              <a:rPr lang="en-IN" dirty="0"/>
              <a:t>{</a:t>
            </a:r>
          </a:p>
          <a:p>
            <a:pPr>
              <a:lnSpc>
                <a:spcPct val="120000"/>
              </a:lnSpc>
              <a:spcBef>
                <a:spcPts val="0"/>
              </a:spcBef>
              <a:spcAft>
                <a:spcPts val="0"/>
              </a:spcAft>
              <a:buNone/>
            </a:pPr>
            <a:r>
              <a:rPr lang="en-IN" dirty="0"/>
              <a:t>	 int </a:t>
            </a:r>
            <a:r>
              <a:rPr lang="en-IN" dirty="0" err="1"/>
              <a:t>i</a:t>
            </a:r>
            <a:r>
              <a:rPr lang="en-IN" dirty="0"/>
              <a:t>, m, k, l, temp[MAX];</a:t>
            </a:r>
          </a:p>
          <a:p>
            <a:pPr>
              <a:lnSpc>
                <a:spcPct val="120000"/>
              </a:lnSpc>
              <a:spcBef>
                <a:spcPts val="0"/>
              </a:spcBef>
              <a:spcAft>
                <a:spcPts val="0"/>
              </a:spcAft>
              <a:buNone/>
            </a:pPr>
            <a:r>
              <a:rPr lang="en-IN" dirty="0"/>
              <a:t>	 l=low;</a:t>
            </a:r>
          </a:p>
          <a:p>
            <a:pPr>
              <a:lnSpc>
                <a:spcPct val="120000"/>
              </a:lnSpc>
              <a:spcBef>
                <a:spcPts val="0"/>
              </a:spcBef>
              <a:spcAft>
                <a:spcPts val="0"/>
              </a:spcAft>
              <a:buNone/>
            </a:pPr>
            <a:r>
              <a:rPr lang="en-IN" dirty="0"/>
              <a:t>	 </a:t>
            </a:r>
            <a:r>
              <a:rPr lang="en-IN" dirty="0" err="1"/>
              <a:t>i</a:t>
            </a:r>
            <a:r>
              <a:rPr lang="en-IN" dirty="0"/>
              <a:t>=low;</a:t>
            </a:r>
          </a:p>
          <a:p>
            <a:pPr>
              <a:lnSpc>
                <a:spcPct val="120000"/>
              </a:lnSpc>
              <a:spcBef>
                <a:spcPts val="0"/>
              </a:spcBef>
              <a:spcAft>
                <a:spcPts val="0"/>
              </a:spcAft>
              <a:buNone/>
            </a:pPr>
            <a:r>
              <a:rPr lang="en-IN" dirty="0"/>
              <a:t>	 m=mid+1;</a:t>
            </a:r>
          </a:p>
          <a:p>
            <a:pPr>
              <a:lnSpc>
                <a:spcPct val="120000"/>
              </a:lnSpc>
              <a:spcBef>
                <a:spcPts val="0"/>
              </a:spcBef>
              <a:spcAft>
                <a:spcPts val="0"/>
              </a:spcAft>
              <a:buNone/>
            </a:pPr>
            <a:r>
              <a:rPr lang="en-IN" dirty="0"/>
              <a:t>	 while((l&lt;=mid)&amp;&amp;(m&lt;=high))</a:t>
            </a:r>
          </a:p>
          <a:p>
            <a:pPr>
              <a:lnSpc>
                <a:spcPct val="120000"/>
              </a:lnSpc>
              <a:spcBef>
                <a:spcPts val="0"/>
              </a:spcBef>
              <a:spcAft>
                <a:spcPts val="0"/>
              </a:spcAft>
              <a:buNone/>
            </a:pPr>
            <a:r>
              <a:rPr lang="en-IN" dirty="0"/>
              <a:t>	 {</a:t>
            </a:r>
          </a:p>
          <a:p>
            <a:pPr>
              <a:lnSpc>
                <a:spcPct val="120000"/>
              </a:lnSpc>
              <a:spcBef>
                <a:spcPts val="0"/>
              </a:spcBef>
              <a:spcAft>
                <a:spcPts val="0"/>
              </a:spcAft>
              <a:buNone/>
            </a:pPr>
            <a:r>
              <a:rPr lang="en-IN" dirty="0"/>
              <a:t>			 if(</a:t>
            </a:r>
            <a:r>
              <a:rPr lang="en-IN" dirty="0" err="1"/>
              <a:t>arr</a:t>
            </a:r>
            <a:r>
              <a:rPr lang="en-IN" dirty="0"/>
              <a:t>[l]&lt;=</a:t>
            </a:r>
            <a:r>
              <a:rPr lang="en-IN" dirty="0" err="1"/>
              <a:t>arr</a:t>
            </a:r>
            <a:r>
              <a:rPr lang="en-IN" dirty="0"/>
              <a:t>[m])</a:t>
            </a:r>
          </a:p>
          <a:p>
            <a:pPr>
              <a:lnSpc>
                <a:spcPct val="120000"/>
              </a:lnSpc>
              <a:spcBef>
                <a:spcPts val="0"/>
              </a:spcBef>
              <a:spcAft>
                <a:spcPts val="0"/>
              </a:spcAft>
              <a:buNone/>
            </a:pPr>
            <a:r>
              <a:rPr lang="en-IN" dirty="0"/>
              <a:t>			 {</a:t>
            </a:r>
          </a:p>
          <a:p>
            <a:pPr>
              <a:lnSpc>
                <a:spcPct val="120000"/>
              </a:lnSpc>
              <a:spcBef>
                <a:spcPts val="0"/>
              </a:spcBef>
              <a:spcAft>
                <a:spcPts val="0"/>
              </a:spcAft>
              <a:buNone/>
            </a:pPr>
            <a:r>
              <a:rPr lang="en-IN" dirty="0"/>
              <a:t>				temp[</a:t>
            </a:r>
            <a:r>
              <a:rPr lang="en-IN" dirty="0" err="1"/>
              <a:t>i</a:t>
            </a:r>
            <a:r>
              <a:rPr lang="en-IN" dirty="0"/>
              <a:t>]=</a:t>
            </a:r>
            <a:r>
              <a:rPr lang="en-IN" dirty="0" err="1"/>
              <a:t>arr</a:t>
            </a:r>
            <a:r>
              <a:rPr lang="en-IN" dirty="0"/>
              <a:t>[l];</a:t>
            </a:r>
          </a:p>
          <a:p>
            <a:pPr>
              <a:lnSpc>
                <a:spcPct val="120000"/>
              </a:lnSpc>
              <a:spcBef>
                <a:spcPts val="0"/>
              </a:spcBef>
              <a:spcAft>
                <a:spcPts val="0"/>
              </a:spcAft>
              <a:buNone/>
            </a:pPr>
            <a:r>
              <a:rPr lang="en-IN" dirty="0"/>
              <a:t>				l++;</a:t>
            </a:r>
          </a:p>
          <a:p>
            <a:pPr>
              <a:lnSpc>
                <a:spcPct val="120000"/>
              </a:lnSpc>
              <a:spcBef>
                <a:spcPts val="0"/>
              </a:spcBef>
              <a:spcAft>
                <a:spcPts val="0"/>
              </a:spcAft>
              <a:buNone/>
            </a:pPr>
            <a:r>
              <a:rPr lang="en-IN" dirty="0"/>
              <a:t>			 }</a:t>
            </a:r>
          </a:p>
          <a:p>
            <a:pPr>
              <a:lnSpc>
                <a:spcPct val="120000"/>
              </a:lnSpc>
              <a:spcBef>
                <a:spcPts val="0"/>
              </a:spcBef>
              <a:spcAft>
                <a:spcPts val="0"/>
              </a:spcAft>
              <a:buNone/>
            </a:pPr>
            <a:r>
              <a:rPr lang="en-IN" dirty="0"/>
              <a:t>			 else</a:t>
            </a:r>
          </a:p>
          <a:p>
            <a:pPr>
              <a:lnSpc>
                <a:spcPct val="120000"/>
              </a:lnSpc>
              <a:spcBef>
                <a:spcPts val="0"/>
              </a:spcBef>
              <a:spcAft>
                <a:spcPts val="0"/>
              </a:spcAft>
              <a:buNone/>
            </a:pPr>
            <a:r>
              <a:rPr lang="en-IN" dirty="0"/>
              <a:t>			 {</a:t>
            </a:r>
          </a:p>
          <a:p>
            <a:pPr>
              <a:lnSpc>
                <a:spcPct val="120000"/>
              </a:lnSpc>
              <a:spcBef>
                <a:spcPts val="0"/>
              </a:spcBef>
              <a:spcAft>
                <a:spcPts val="0"/>
              </a:spcAft>
              <a:buNone/>
            </a:pPr>
            <a:r>
              <a:rPr lang="en-IN" dirty="0"/>
              <a:t>				temp[</a:t>
            </a:r>
            <a:r>
              <a:rPr lang="en-IN" dirty="0" err="1"/>
              <a:t>i</a:t>
            </a:r>
            <a:r>
              <a:rPr lang="en-IN" dirty="0"/>
              <a:t>]=</a:t>
            </a:r>
            <a:r>
              <a:rPr lang="en-IN" dirty="0" err="1"/>
              <a:t>arr</a:t>
            </a:r>
            <a:r>
              <a:rPr lang="en-IN" dirty="0"/>
              <a:t>[m];</a:t>
            </a:r>
          </a:p>
          <a:p>
            <a:pPr>
              <a:lnSpc>
                <a:spcPct val="120000"/>
              </a:lnSpc>
              <a:spcBef>
                <a:spcPts val="0"/>
              </a:spcBef>
              <a:spcAft>
                <a:spcPts val="0"/>
              </a:spcAft>
              <a:buNone/>
            </a:pPr>
            <a:r>
              <a:rPr lang="en-IN" dirty="0"/>
              <a:t>				m++;</a:t>
            </a:r>
          </a:p>
          <a:p>
            <a:pPr>
              <a:lnSpc>
                <a:spcPct val="120000"/>
              </a:lnSpc>
              <a:spcBef>
                <a:spcPts val="0"/>
              </a:spcBef>
              <a:spcAft>
                <a:spcPts val="0"/>
              </a:spcAft>
              <a:buNone/>
            </a:pPr>
            <a:r>
              <a:rPr lang="en-IN" dirty="0"/>
              <a:t>			 }</a:t>
            </a:r>
          </a:p>
          <a:p>
            <a:pPr>
              <a:lnSpc>
                <a:spcPct val="120000"/>
              </a:lnSpc>
              <a:spcBef>
                <a:spcPts val="0"/>
              </a:spcBef>
              <a:spcAft>
                <a:spcPts val="0"/>
              </a:spcAft>
              <a:buNone/>
            </a:pPr>
            <a:r>
              <a:rPr lang="en-IN" dirty="0"/>
              <a:t>			 </a:t>
            </a:r>
            <a:r>
              <a:rPr lang="en-IN" dirty="0" err="1"/>
              <a:t>i</a:t>
            </a:r>
            <a:r>
              <a:rPr lang="en-IN" dirty="0"/>
              <a:t>++;</a:t>
            </a:r>
          </a:p>
          <a:p>
            <a:pPr>
              <a:lnSpc>
                <a:spcPct val="120000"/>
              </a:lnSpc>
              <a:spcBef>
                <a:spcPts val="0"/>
              </a:spcBef>
              <a:spcAft>
                <a:spcPts val="0"/>
              </a:spcAft>
              <a:buNone/>
            </a:pPr>
            <a:r>
              <a:rPr lang="en-IN" dirty="0"/>
              <a:t>	 }</a:t>
            </a:r>
          </a:p>
        </p:txBody>
      </p:sp>
      <p:sp>
        <p:nvSpPr>
          <p:cNvPr id="4" name="Footer Placeholder 3">
            <a:extLst>
              <a:ext uri="{FF2B5EF4-FFF2-40B4-BE49-F238E27FC236}">
                <a16:creationId xmlns:a16="http://schemas.microsoft.com/office/drawing/2014/main" id="{D9DD996F-4B30-4A49-A4B0-EA41DDC7545C}"/>
              </a:ext>
            </a:extLst>
          </p:cNvPr>
          <p:cNvSpPr>
            <a:spLocks noGrp="1"/>
          </p:cNvSpPr>
          <p:nvPr>
            <p:ph type="ftr" sz="quarter" idx="11"/>
          </p:nvPr>
        </p:nvSpPr>
        <p:spPr/>
        <p:txBody>
          <a:bodyPr/>
          <a:lstStyle/>
          <a:p>
            <a:r>
              <a:rPr lang="en-IN" dirty="0" err="1"/>
              <a:t>Dr.</a:t>
            </a:r>
            <a:r>
              <a:rPr lang="en-IN" dirty="0"/>
              <a:t> </a:t>
            </a:r>
            <a:r>
              <a:rPr lang="en-IN" dirty="0" err="1"/>
              <a:t>Neepa</a:t>
            </a:r>
            <a:r>
              <a:rPr lang="en-IN" dirty="0"/>
              <a:t> Shah</a:t>
            </a:r>
          </a:p>
        </p:txBody>
      </p:sp>
      <p:sp>
        <p:nvSpPr>
          <p:cNvPr id="5" name="Slide Number Placeholder 4">
            <a:extLst>
              <a:ext uri="{FF2B5EF4-FFF2-40B4-BE49-F238E27FC236}">
                <a16:creationId xmlns:a16="http://schemas.microsoft.com/office/drawing/2014/main" id="{8DE51346-196B-47E7-BF30-8102B01CF12A}"/>
              </a:ext>
            </a:extLst>
          </p:cNvPr>
          <p:cNvSpPr>
            <a:spLocks noGrp="1"/>
          </p:cNvSpPr>
          <p:nvPr>
            <p:ph type="sldNum" sz="quarter" idx="12"/>
          </p:nvPr>
        </p:nvSpPr>
        <p:spPr/>
        <p:txBody>
          <a:bodyPr/>
          <a:lstStyle/>
          <a:p>
            <a:fld id="{D9CFB027-879B-4D10-ACEC-3FABAF631FCE}" type="slidenum">
              <a:rPr lang="en-IN" smtClean="0"/>
              <a:t>196</a:t>
            </a:fld>
            <a:endParaRPr lang="en-IN"/>
          </a:p>
        </p:txBody>
      </p:sp>
    </p:spTree>
    <p:extLst>
      <p:ext uri="{BB962C8B-B14F-4D97-AF65-F5344CB8AC3E}">
        <p14:creationId xmlns:p14="http://schemas.microsoft.com/office/powerpoint/2010/main" val="153545578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0A305-1B78-4C4D-BE86-02036A94AE4D}"/>
              </a:ext>
            </a:extLst>
          </p:cNvPr>
          <p:cNvSpPr>
            <a:spLocks noGrp="1"/>
          </p:cNvSpPr>
          <p:nvPr>
            <p:ph type="title"/>
          </p:nvPr>
        </p:nvSpPr>
        <p:spPr/>
        <p:txBody>
          <a:bodyPr/>
          <a:lstStyle/>
          <a:p>
            <a:r>
              <a:rPr lang="en-US" dirty="0"/>
              <a:t>Merge function contd.</a:t>
            </a:r>
            <a:endParaRPr lang="en-IN" dirty="0"/>
          </a:p>
        </p:txBody>
      </p:sp>
      <p:sp>
        <p:nvSpPr>
          <p:cNvPr id="3" name="Content Placeholder 2">
            <a:extLst>
              <a:ext uri="{FF2B5EF4-FFF2-40B4-BE49-F238E27FC236}">
                <a16:creationId xmlns:a16="http://schemas.microsoft.com/office/drawing/2014/main" id="{43B3EB29-2928-444C-A99B-B146E1597B13}"/>
              </a:ext>
            </a:extLst>
          </p:cNvPr>
          <p:cNvSpPr>
            <a:spLocks noGrp="1"/>
          </p:cNvSpPr>
          <p:nvPr>
            <p:ph idx="1"/>
          </p:nvPr>
        </p:nvSpPr>
        <p:spPr>
          <a:xfrm>
            <a:off x="581192" y="1838044"/>
            <a:ext cx="11029615" cy="4296329"/>
          </a:xfrm>
        </p:spPr>
        <p:txBody>
          <a:bodyPr vert="horz" lIns="91440" tIns="45720" rIns="91440" bIns="45720" rtlCol="0" anchor="ctr">
            <a:noAutofit/>
          </a:bodyPr>
          <a:lstStyle/>
          <a:p>
            <a:pPr>
              <a:lnSpc>
                <a:spcPct val="120000"/>
              </a:lnSpc>
              <a:spcBef>
                <a:spcPts val="0"/>
              </a:spcBef>
              <a:spcAft>
                <a:spcPts val="0"/>
              </a:spcAft>
              <a:buNone/>
            </a:pPr>
            <a:r>
              <a:rPr lang="en-IN" sz="1050" dirty="0"/>
              <a:t>	 if(l&gt;mid)</a:t>
            </a:r>
          </a:p>
          <a:p>
            <a:pPr>
              <a:lnSpc>
                <a:spcPct val="120000"/>
              </a:lnSpc>
              <a:spcBef>
                <a:spcPts val="0"/>
              </a:spcBef>
              <a:spcAft>
                <a:spcPts val="0"/>
              </a:spcAft>
              <a:buNone/>
            </a:pPr>
            <a:r>
              <a:rPr lang="en-IN" sz="1050" dirty="0"/>
              <a:t>	 {</a:t>
            </a:r>
          </a:p>
          <a:p>
            <a:pPr>
              <a:lnSpc>
                <a:spcPct val="120000"/>
              </a:lnSpc>
              <a:spcBef>
                <a:spcPts val="0"/>
              </a:spcBef>
              <a:spcAft>
                <a:spcPts val="0"/>
              </a:spcAft>
              <a:buNone/>
            </a:pPr>
            <a:r>
              <a:rPr lang="en-IN" sz="1050" dirty="0"/>
              <a:t>		for(k=</a:t>
            </a:r>
            <a:r>
              <a:rPr lang="en-IN" sz="1050" dirty="0" err="1"/>
              <a:t>m;k</a:t>
            </a:r>
            <a:r>
              <a:rPr lang="en-IN" sz="1050" dirty="0"/>
              <a:t>&lt;=</a:t>
            </a:r>
            <a:r>
              <a:rPr lang="en-IN" sz="1050" dirty="0" err="1"/>
              <a:t>high;k</a:t>
            </a:r>
            <a:r>
              <a:rPr lang="en-IN" sz="1050" dirty="0"/>
              <a:t>++)</a:t>
            </a:r>
          </a:p>
          <a:p>
            <a:pPr>
              <a:lnSpc>
                <a:spcPct val="120000"/>
              </a:lnSpc>
              <a:spcBef>
                <a:spcPts val="0"/>
              </a:spcBef>
              <a:spcAft>
                <a:spcPts val="0"/>
              </a:spcAft>
              <a:buNone/>
            </a:pPr>
            <a:r>
              <a:rPr lang="en-IN" sz="1050" dirty="0"/>
              <a:t>		{</a:t>
            </a:r>
          </a:p>
          <a:p>
            <a:pPr>
              <a:lnSpc>
                <a:spcPct val="120000"/>
              </a:lnSpc>
              <a:spcBef>
                <a:spcPts val="0"/>
              </a:spcBef>
              <a:spcAft>
                <a:spcPts val="0"/>
              </a:spcAft>
              <a:buNone/>
            </a:pPr>
            <a:r>
              <a:rPr lang="en-IN" sz="1050" dirty="0"/>
              <a:t>			temp[</a:t>
            </a:r>
            <a:r>
              <a:rPr lang="en-IN" sz="1050" dirty="0" err="1"/>
              <a:t>i</a:t>
            </a:r>
            <a:r>
              <a:rPr lang="en-IN" sz="1050" dirty="0"/>
              <a:t>]=</a:t>
            </a:r>
            <a:r>
              <a:rPr lang="en-IN" sz="1050" dirty="0" err="1"/>
              <a:t>arr</a:t>
            </a:r>
            <a:r>
              <a:rPr lang="en-IN" sz="1050" dirty="0"/>
              <a:t>[k];</a:t>
            </a:r>
          </a:p>
          <a:p>
            <a:pPr>
              <a:lnSpc>
                <a:spcPct val="120000"/>
              </a:lnSpc>
              <a:spcBef>
                <a:spcPts val="0"/>
              </a:spcBef>
              <a:spcAft>
                <a:spcPts val="0"/>
              </a:spcAft>
              <a:buNone/>
            </a:pPr>
            <a:r>
              <a:rPr lang="en-IN" sz="1050" dirty="0"/>
              <a:t>			</a:t>
            </a:r>
            <a:r>
              <a:rPr lang="en-IN" sz="1050" dirty="0" err="1"/>
              <a:t>i</a:t>
            </a:r>
            <a:r>
              <a:rPr lang="en-IN" sz="1050" dirty="0"/>
              <a:t>++;</a:t>
            </a:r>
          </a:p>
          <a:p>
            <a:pPr>
              <a:lnSpc>
                <a:spcPct val="120000"/>
              </a:lnSpc>
              <a:spcBef>
                <a:spcPts val="0"/>
              </a:spcBef>
              <a:spcAft>
                <a:spcPts val="0"/>
              </a:spcAft>
              <a:buNone/>
            </a:pPr>
            <a:r>
              <a:rPr lang="en-IN" sz="1050" dirty="0"/>
              <a:t>		}</a:t>
            </a:r>
          </a:p>
          <a:p>
            <a:pPr>
              <a:lnSpc>
                <a:spcPct val="120000"/>
              </a:lnSpc>
              <a:spcBef>
                <a:spcPts val="0"/>
              </a:spcBef>
              <a:spcAft>
                <a:spcPts val="0"/>
              </a:spcAft>
              <a:buNone/>
            </a:pPr>
            <a:r>
              <a:rPr lang="en-IN" sz="1050" dirty="0"/>
              <a:t>	 }</a:t>
            </a:r>
          </a:p>
          <a:p>
            <a:pPr>
              <a:lnSpc>
                <a:spcPct val="120000"/>
              </a:lnSpc>
              <a:spcBef>
                <a:spcPts val="0"/>
              </a:spcBef>
              <a:spcAft>
                <a:spcPts val="0"/>
              </a:spcAft>
              <a:buNone/>
            </a:pPr>
            <a:r>
              <a:rPr lang="en-IN" sz="1050" dirty="0"/>
              <a:t>	 else</a:t>
            </a:r>
          </a:p>
          <a:p>
            <a:pPr>
              <a:lnSpc>
                <a:spcPct val="120000"/>
              </a:lnSpc>
              <a:spcBef>
                <a:spcPts val="0"/>
              </a:spcBef>
              <a:spcAft>
                <a:spcPts val="0"/>
              </a:spcAft>
              <a:buNone/>
            </a:pPr>
            <a:r>
              <a:rPr lang="en-IN" sz="1050" dirty="0"/>
              <a:t>	 {</a:t>
            </a:r>
          </a:p>
          <a:p>
            <a:pPr>
              <a:lnSpc>
                <a:spcPct val="120000"/>
              </a:lnSpc>
              <a:spcBef>
                <a:spcPts val="0"/>
              </a:spcBef>
              <a:spcAft>
                <a:spcPts val="0"/>
              </a:spcAft>
              <a:buNone/>
            </a:pPr>
            <a:r>
              <a:rPr lang="en-IN" sz="1050" dirty="0"/>
              <a:t>		for(k=</a:t>
            </a:r>
            <a:r>
              <a:rPr lang="en-IN" sz="1050" dirty="0" err="1"/>
              <a:t>l;k</a:t>
            </a:r>
            <a:r>
              <a:rPr lang="en-IN" sz="1050" dirty="0"/>
              <a:t>&lt;=</a:t>
            </a:r>
            <a:r>
              <a:rPr lang="en-IN" sz="1050" dirty="0" err="1"/>
              <a:t>mid;k</a:t>
            </a:r>
            <a:r>
              <a:rPr lang="en-IN" sz="1050" dirty="0"/>
              <a:t>++)</a:t>
            </a:r>
          </a:p>
          <a:p>
            <a:pPr>
              <a:lnSpc>
                <a:spcPct val="120000"/>
              </a:lnSpc>
              <a:spcBef>
                <a:spcPts val="0"/>
              </a:spcBef>
              <a:spcAft>
                <a:spcPts val="0"/>
              </a:spcAft>
              <a:buNone/>
            </a:pPr>
            <a:r>
              <a:rPr lang="en-IN" sz="1050" dirty="0"/>
              <a:t>		{</a:t>
            </a:r>
          </a:p>
          <a:p>
            <a:pPr>
              <a:lnSpc>
                <a:spcPct val="120000"/>
              </a:lnSpc>
              <a:spcBef>
                <a:spcPts val="0"/>
              </a:spcBef>
              <a:spcAft>
                <a:spcPts val="0"/>
              </a:spcAft>
              <a:buNone/>
            </a:pPr>
            <a:r>
              <a:rPr lang="en-IN" sz="1050" dirty="0"/>
              <a:t>			temp[</a:t>
            </a:r>
            <a:r>
              <a:rPr lang="en-IN" sz="1050" dirty="0" err="1"/>
              <a:t>i</a:t>
            </a:r>
            <a:r>
              <a:rPr lang="en-IN" sz="1050" dirty="0"/>
              <a:t>]=</a:t>
            </a:r>
            <a:r>
              <a:rPr lang="en-IN" sz="1050" dirty="0" err="1"/>
              <a:t>arr</a:t>
            </a:r>
            <a:r>
              <a:rPr lang="en-IN" sz="1050" dirty="0"/>
              <a:t>[k];</a:t>
            </a:r>
          </a:p>
          <a:p>
            <a:pPr>
              <a:lnSpc>
                <a:spcPct val="120000"/>
              </a:lnSpc>
              <a:spcBef>
                <a:spcPts val="0"/>
              </a:spcBef>
              <a:spcAft>
                <a:spcPts val="0"/>
              </a:spcAft>
              <a:buNone/>
            </a:pPr>
            <a:r>
              <a:rPr lang="en-IN" sz="1050" dirty="0"/>
              <a:t>			</a:t>
            </a:r>
            <a:r>
              <a:rPr lang="en-IN" sz="1050" dirty="0" err="1"/>
              <a:t>i</a:t>
            </a:r>
            <a:r>
              <a:rPr lang="en-IN" sz="1050" dirty="0"/>
              <a:t>++;</a:t>
            </a:r>
          </a:p>
          <a:p>
            <a:pPr>
              <a:lnSpc>
                <a:spcPct val="120000"/>
              </a:lnSpc>
              <a:spcBef>
                <a:spcPts val="0"/>
              </a:spcBef>
              <a:spcAft>
                <a:spcPts val="0"/>
              </a:spcAft>
              <a:buNone/>
            </a:pPr>
            <a:r>
              <a:rPr lang="en-IN" sz="1050" dirty="0"/>
              <a:t>		}</a:t>
            </a:r>
          </a:p>
          <a:p>
            <a:pPr>
              <a:lnSpc>
                <a:spcPct val="120000"/>
              </a:lnSpc>
              <a:spcBef>
                <a:spcPts val="0"/>
              </a:spcBef>
              <a:spcAft>
                <a:spcPts val="0"/>
              </a:spcAft>
              <a:buNone/>
            </a:pPr>
            <a:r>
              <a:rPr lang="en-IN" sz="1050" dirty="0"/>
              <a:t>	 }</a:t>
            </a:r>
          </a:p>
          <a:p>
            <a:pPr>
              <a:lnSpc>
                <a:spcPct val="120000"/>
              </a:lnSpc>
              <a:spcBef>
                <a:spcPts val="0"/>
              </a:spcBef>
              <a:spcAft>
                <a:spcPts val="0"/>
              </a:spcAft>
              <a:buNone/>
            </a:pPr>
            <a:endParaRPr lang="en-IN" sz="1050" dirty="0"/>
          </a:p>
          <a:p>
            <a:pPr>
              <a:lnSpc>
                <a:spcPct val="120000"/>
              </a:lnSpc>
              <a:spcBef>
                <a:spcPts val="0"/>
              </a:spcBef>
              <a:spcAft>
                <a:spcPts val="0"/>
              </a:spcAft>
              <a:buNone/>
            </a:pPr>
            <a:r>
              <a:rPr lang="en-IN" sz="1050" dirty="0"/>
              <a:t>	 for(k=</a:t>
            </a:r>
            <a:r>
              <a:rPr lang="en-IN" sz="1050" dirty="0" err="1"/>
              <a:t>low;k</a:t>
            </a:r>
            <a:r>
              <a:rPr lang="en-IN" sz="1050" dirty="0"/>
              <a:t>&lt;=</a:t>
            </a:r>
            <a:r>
              <a:rPr lang="en-IN" sz="1050" dirty="0" err="1"/>
              <a:t>high;k</a:t>
            </a:r>
            <a:r>
              <a:rPr lang="en-IN" sz="1050" dirty="0"/>
              <a:t>++)</a:t>
            </a:r>
          </a:p>
          <a:p>
            <a:pPr>
              <a:lnSpc>
                <a:spcPct val="120000"/>
              </a:lnSpc>
              <a:spcBef>
                <a:spcPts val="0"/>
              </a:spcBef>
              <a:spcAft>
                <a:spcPts val="0"/>
              </a:spcAft>
              <a:buNone/>
            </a:pPr>
            <a:r>
              <a:rPr lang="en-IN" sz="1050" dirty="0"/>
              <a:t>	 {</a:t>
            </a:r>
          </a:p>
          <a:p>
            <a:pPr>
              <a:lnSpc>
                <a:spcPct val="120000"/>
              </a:lnSpc>
              <a:spcBef>
                <a:spcPts val="0"/>
              </a:spcBef>
              <a:spcAft>
                <a:spcPts val="0"/>
              </a:spcAft>
              <a:buNone/>
            </a:pPr>
            <a:r>
              <a:rPr lang="en-IN" sz="1050" dirty="0"/>
              <a:t>		</a:t>
            </a:r>
            <a:r>
              <a:rPr lang="en-IN" sz="1050" dirty="0" err="1"/>
              <a:t>arr</a:t>
            </a:r>
            <a:r>
              <a:rPr lang="en-IN" sz="1050" dirty="0"/>
              <a:t>[k]=temp[k];</a:t>
            </a:r>
          </a:p>
          <a:p>
            <a:pPr>
              <a:lnSpc>
                <a:spcPct val="120000"/>
              </a:lnSpc>
              <a:spcBef>
                <a:spcPts val="0"/>
              </a:spcBef>
              <a:spcAft>
                <a:spcPts val="0"/>
              </a:spcAft>
              <a:buNone/>
            </a:pPr>
            <a:r>
              <a:rPr lang="en-IN" sz="1050" dirty="0"/>
              <a:t>	 }</a:t>
            </a:r>
          </a:p>
          <a:p>
            <a:pPr>
              <a:lnSpc>
                <a:spcPct val="120000"/>
              </a:lnSpc>
              <a:spcBef>
                <a:spcPts val="0"/>
              </a:spcBef>
              <a:spcAft>
                <a:spcPts val="0"/>
              </a:spcAft>
              <a:buNone/>
            </a:pPr>
            <a:r>
              <a:rPr lang="en-IN" sz="1050" dirty="0"/>
              <a:t>}</a:t>
            </a:r>
          </a:p>
        </p:txBody>
      </p:sp>
      <p:sp>
        <p:nvSpPr>
          <p:cNvPr id="4" name="Footer Placeholder 3">
            <a:extLst>
              <a:ext uri="{FF2B5EF4-FFF2-40B4-BE49-F238E27FC236}">
                <a16:creationId xmlns:a16="http://schemas.microsoft.com/office/drawing/2014/main" id="{D9DD996F-4B30-4A49-A4B0-EA41DDC7545C}"/>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8DE51346-196B-47E7-BF30-8102B01CF12A}"/>
              </a:ext>
            </a:extLst>
          </p:cNvPr>
          <p:cNvSpPr>
            <a:spLocks noGrp="1"/>
          </p:cNvSpPr>
          <p:nvPr>
            <p:ph type="sldNum" sz="quarter" idx="12"/>
          </p:nvPr>
        </p:nvSpPr>
        <p:spPr/>
        <p:txBody>
          <a:bodyPr/>
          <a:lstStyle/>
          <a:p>
            <a:fld id="{D9CFB027-879B-4D10-ACEC-3FABAF631FCE}" type="slidenum">
              <a:rPr lang="en-IN" smtClean="0"/>
              <a:t>197</a:t>
            </a:fld>
            <a:endParaRPr lang="en-IN"/>
          </a:p>
        </p:txBody>
      </p:sp>
    </p:spTree>
    <p:extLst>
      <p:ext uri="{BB962C8B-B14F-4D97-AF65-F5344CB8AC3E}">
        <p14:creationId xmlns:p14="http://schemas.microsoft.com/office/powerpoint/2010/main" val="36450857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Grp="1" noChangeArrowheads="1"/>
          </p:cNvSpPr>
          <p:nvPr>
            <p:ph type="title"/>
          </p:nvPr>
        </p:nvSpPr>
        <p:spPr/>
        <p:txBody>
          <a:bodyPr/>
          <a:lstStyle/>
          <a:p>
            <a:r>
              <a:rPr lang="en-US" altLang="en-US" dirty="0"/>
              <a:t>Running Time of Merge-Sort</a:t>
            </a:r>
          </a:p>
        </p:txBody>
      </p:sp>
      <p:sp>
        <p:nvSpPr>
          <p:cNvPr id="745475" name="Rectangle 3"/>
          <p:cNvSpPr>
            <a:spLocks noGrp="1" noChangeArrowheads="1"/>
          </p:cNvSpPr>
          <p:nvPr>
            <p:ph idx="1"/>
          </p:nvPr>
        </p:nvSpPr>
        <p:spPr/>
        <p:txBody>
          <a:bodyPr/>
          <a:lstStyle/>
          <a:p>
            <a:pPr algn="just"/>
            <a:r>
              <a:rPr lang="en-US" altLang="en-US" dirty="0"/>
              <a:t>At each level in the binary tree created for Merge Sort, </a:t>
            </a:r>
            <a:r>
              <a:rPr lang="en-US" altLang="en-US" dirty="0">
                <a:sym typeface="Wingdings" pitchFamily="2" charset="2"/>
              </a:rPr>
              <a:t>there are n elements, with O(1) time spent at each element  </a:t>
            </a:r>
          </a:p>
          <a:p>
            <a:pPr lvl="1" algn="just"/>
            <a:r>
              <a:rPr lang="en-US" altLang="en-US" dirty="0">
                <a:solidFill>
                  <a:schemeClr val="tx1"/>
                </a:solidFill>
                <a:sym typeface="Wingdings" pitchFamily="2" charset="2"/>
              </a:rPr>
              <a:t> O(n) running time for processing one level</a:t>
            </a:r>
          </a:p>
          <a:p>
            <a:pPr algn="just"/>
            <a:r>
              <a:rPr lang="en-US" altLang="en-US" dirty="0">
                <a:sym typeface="Wingdings" pitchFamily="2" charset="2"/>
              </a:rPr>
              <a:t>The height of the tree is O(log n) </a:t>
            </a:r>
            <a:endParaRPr lang="en-US" altLang="en-US" dirty="0"/>
          </a:p>
          <a:p>
            <a:pPr algn="just"/>
            <a:endParaRPr lang="en-US" altLang="en-US" dirty="0"/>
          </a:p>
          <a:p>
            <a:pPr algn="just"/>
            <a:r>
              <a:rPr lang="en-US" altLang="en-US" dirty="0"/>
              <a:t>Therefore, the time complexity is </a:t>
            </a:r>
            <a:r>
              <a:rPr lang="en-US" altLang="en-US" b="1" i="1" dirty="0">
                <a:solidFill>
                  <a:srgbClr val="CC3300"/>
                </a:solidFill>
              </a:rPr>
              <a:t>O</a:t>
            </a:r>
            <a:r>
              <a:rPr lang="en-US" altLang="en-US" dirty="0">
                <a:solidFill>
                  <a:srgbClr val="CC3300"/>
                </a:solidFill>
              </a:rPr>
              <a:t>(</a:t>
            </a:r>
            <a:r>
              <a:rPr lang="en-US" altLang="en-US" dirty="0" err="1">
                <a:solidFill>
                  <a:srgbClr val="CC3300"/>
                </a:solidFill>
              </a:rPr>
              <a:t>nlog</a:t>
            </a:r>
            <a:r>
              <a:rPr lang="en-US" altLang="en-US" dirty="0">
                <a:solidFill>
                  <a:srgbClr val="CC3300"/>
                </a:solidFill>
              </a:rPr>
              <a:t> n)</a:t>
            </a:r>
            <a:endParaRPr lang="en-US" altLang="en-US" sz="3200" dirty="0">
              <a:solidFill>
                <a:srgbClr val="CC3300"/>
              </a:solidFill>
            </a:endParaRPr>
          </a:p>
        </p:txBody>
      </p:sp>
      <p:sp>
        <p:nvSpPr>
          <p:cNvPr id="5" name="Footer Placeholder 4"/>
          <p:cNvSpPr>
            <a:spLocks noGrp="1"/>
          </p:cNvSpPr>
          <p:nvPr>
            <p:ph type="ftr" sz="quarter" idx="11"/>
          </p:nvPr>
        </p:nvSpPr>
        <p:spPr/>
        <p:txBody>
          <a:bodyPr/>
          <a:lstStyle/>
          <a:p>
            <a:r>
              <a:rPr lang="en-US"/>
              <a:t>Dr. Neepa Shah</a:t>
            </a:r>
          </a:p>
        </p:txBody>
      </p:sp>
      <p:sp>
        <p:nvSpPr>
          <p:cNvPr id="4" name="Slide Number Placeholder 3"/>
          <p:cNvSpPr>
            <a:spLocks noGrp="1"/>
          </p:cNvSpPr>
          <p:nvPr>
            <p:ph type="sldNum" sz="quarter" idx="12"/>
          </p:nvPr>
        </p:nvSpPr>
        <p:spPr/>
        <p:txBody>
          <a:bodyPr/>
          <a:lstStyle/>
          <a:p>
            <a:fld id="{D2FA195A-755A-4166-8411-0A7E88466F71}" type="slidenum">
              <a:rPr lang="en-US" smtClean="0"/>
              <a:pPr/>
              <a:t>198</a:t>
            </a:fld>
            <a:endParaRPr lang="en-US"/>
          </a:p>
        </p:txBody>
      </p:sp>
    </p:spTree>
    <p:extLst>
      <p:ext uri="{BB962C8B-B14F-4D97-AF65-F5344CB8AC3E}">
        <p14:creationId xmlns:p14="http://schemas.microsoft.com/office/powerpoint/2010/main" val="140255193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1026"/>
          <p:cNvSpPr>
            <a:spLocks noGrp="1" noChangeArrowheads="1"/>
          </p:cNvSpPr>
          <p:nvPr>
            <p:ph type="title"/>
          </p:nvPr>
        </p:nvSpPr>
        <p:spPr/>
        <p:txBody>
          <a:bodyPr/>
          <a:lstStyle/>
          <a:p>
            <a:r>
              <a:rPr lang="en-US" altLang="en-US" dirty="0"/>
              <a:t>Quick-Sort</a:t>
            </a:r>
          </a:p>
        </p:txBody>
      </p:sp>
      <p:sp>
        <p:nvSpPr>
          <p:cNvPr id="746499" name="Rectangle 1027"/>
          <p:cNvSpPr>
            <a:spLocks noGrp="1" noChangeArrowheads="1"/>
          </p:cNvSpPr>
          <p:nvPr>
            <p:ph idx="1"/>
          </p:nvPr>
        </p:nvSpPr>
        <p:spPr>
          <a:xfrm>
            <a:off x="581192" y="2180496"/>
            <a:ext cx="11258874" cy="3678303"/>
          </a:xfrm>
        </p:spPr>
        <p:txBody>
          <a:bodyPr>
            <a:normAutofit/>
          </a:bodyPr>
          <a:lstStyle/>
          <a:p>
            <a:pPr algn="just">
              <a:buClr>
                <a:schemeClr val="accent2"/>
              </a:buClr>
              <a:buFontTx/>
              <a:buNone/>
            </a:pPr>
            <a:r>
              <a:rPr lang="en-US" altLang="en-US" dirty="0"/>
              <a:t>1)</a:t>
            </a:r>
            <a:r>
              <a:rPr lang="en-US" altLang="en-US" b="1" dirty="0">
                <a:solidFill>
                  <a:schemeClr val="accent2"/>
                </a:solidFill>
              </a:rPr>
              <a:t> </a:t>
            </a:r>
            <a:r>
              <a:rPr lang="en-US" altLang="en-US" dirty="0"/>
              <a:t>Divide : If the sequence S has 2 or more elements, select an element x from S to be your pivot. Any arbitrary element, like the last, will do. Remove all the elements of S and divide them into 3 sequences:</a:t>
            </a:r>
          </a:p>
          <a:p>
            <a:pPr lvl="1" algn="just">
              <a:buFontTx/>
              <a:buNone/>
            </a:pPr>
            <a:r>
              <a:rPr lang="en-US" altLang="en-US" dirty="0">
                <a:solidFill>
                  <a:schemeClr val="tx1"/>
                </a:solidFill>
              </a:rPr>
              <a:t>L, holds S’s elements less than x</a:t>
            </a:r>
          </a:p>
          <a:p>
            <a:pPr lvl="1" algn="just">
              <a:buFontTx/>
              <a:buNone/>
            </a:pPr>
            <a:r>
              <a:rPr lang="en-US" altLang="en-US" dirty="0">
                <a:solidFill>
                  <a:schemeClr val="tx1"/>
                </a:solidFill>
              </a:rPr>
              <a:t>E, holds S’s elements equal to x</a:t>
            </a:r>
          </a:p>
          <a:p>
            <a:pPr lvl="1" algn="just">
              <a:buFontTx/>
              <a:buNone/>
            </a:pPr>
            <a:r>
              <a:rPr lang="en-US" altLang="en-US" dirty="0">
                <a:solidFill>
                  <a:schemeClr val="tx1"/>
                </a:solidFill>
              </a:rPr>
              <a:t>G, holds S’s elements greater than x</a:t>
            </a:r>
          </a:p>
          <a:p>
            <a:pPr algn="just">
              <a:buClr>
                <a:schemeClr val="accent2"/>
              </a:buClr>
              <a:buFontTx/>
              <a:buNone/>
            </a:pPr>
            <a:r>
              <a:rPr lang="en-US" altLang="en-US" dirty="0"/>
              <a:t>2) </a:t>
            </a:r>
            <a:r>
              <a:rPr lang="en-US" altLang="en-US" dirty="0" err="1"/>
              <a:t>Recurse</a:t>
            </a:r>
            <a:r>
              <a:rPr lang="en-US" altLang="en-US" dirty="0"/>
              <a:t>: Recursively sort L and G</a:t>
            </a:r>
          </a:p>
          <a:p>
            <a:pPr algn="just">
              <a:buClr>
                <a:schemeClr val="accent2"/>
              </a:buClr>
              <a:buFontTx/>
              <a:buNone/>
            </a:pPr>
            <a:r>
              <a:rPr lang="en-US" altLang="en-US" dirty="0"/>
              <a:t>3) Conquer: Finally, to put elements back into S in order, first inserts the elements of L, then those of E, and those of G.</a:t>
            </a:r>
          </a:p>
        </p:txBody>
      </p:sp>
      <p:sp>
        <p:nvSpPr>
          <p:cNvPr id="5" name="Footer Placeholder 4"/>
          <p:cNvSpPr>
            <a:spLocks noGrp="1"/>
          </p:cNvSpPr>
          <p:nvPr>
            <p:ph type="ftr" sz="quarter" idx="11"/>
          </p:nvPr>
        </p:nvSpPr>
        <p:spPr/>
        <p:txBody>
          <a:bodyPr/>
          <a:lstStyle/>
          <a:p>
            <a:r>
              <a:rPr lang="en-US"/>
              <a:t>Dr. Neepa Shah</a:t>
            </a:r>
          </a:p>
        </p:txBody>
      </p:sp>
      <p:sp>
        <p:nvSpPr>
          <p:cNvPr id="4" name="Slide Number Placeholder 3"/>
          <p:cNvSpPr>
            <a:spLocks noGrp="1"/>
          </p:cNvSpPr>
          <p:nvPr>
            <p:ph type="sldNum" sz="quarter" idx="12"/>
          </p:nvPr>
        </p:nvSpPr>
        <p:spPr/>
        <p:txBody>
          <a:bodyPr/>
          <a:lstStyle/>
          <a:p>
            <a:fld id="{D2FA195A-755A-4166-8411-0A7E88466F71}" type="slidenum">
              <a:rPr lang="en-US" smtClean="0"/>
              <a:pPr/>
              <a:t>199</a:t>
            </a:fld>
            <a:endParaRPr lang="en-US"/>
          </a:p>
        </p:txBody>
      </p:sp>
    </p:spTree>
    <p:extLst>
      <p:ext uri="{BB962C8B-B14F-4D97-AF65-F5344CB8AC3E}">
        <p14:creationId xmlns:p14="http://schemas.microsoft.com/office/powerpoint/2010/main" val="3936074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Syllabus content</a:t>
            </a:r>
            <a:endParaRPr lang="en-IN" dirty="0"/>
          </a:p>
        </p:txBody>
      </p:sp>
      <p:sp>
        <p:nvSpPr>
          <p:cNvPr id="3" name="Content Placeholder 2"/>
          <p:cNvSpPr>
            <a:spLocks noGrp="1"/>
          </p:cNvSpPr>
          <p:nvPr>
            <p:ph idx="1"/>
          </p:nvPr>
        </p:nvSpPr>
        <p:spPr/>
        <p:txBody>
          <a:bodyPr/>
          <a:lstStyle/>
          <a:p>
            <a:r>
              <a:rPr lang="en-US" b="1" dirty="0"/>
              <a:t>Searching:</a:t>
            </a:r>
            <a:r>
              <a:rPr lang="en-US" dirty="0"/>
              <a:t> Linear Search, Binary Search and Fibonacci search.</a:t>
            </a:r>
          </a:p>
          <a:p>
            <a:r>
              <a:rPr lang="en-US" b="1" dirty="0"/>
              <a:t>Sorting:</a:t>
            </a:r>
            <a:r>
              <a:rPr lang="en-US" dirty="0"/>
              <a:t> Bubble Sort, Selection Sort, Heap Sort, Insertion Sort, Radix Sort, Merge Sort, Quick Sort.</a:t>
            </a:r>
          </a:p>
          <a:p>
            <a:r>
              <a:rPr lang="en-US" dirty="0"/>
              <a:t>Analysis of Searching and Sorting Techniques.</a:t>
            </a:r>
          </a:p>
          <a:p>
            <a:pPr algn="just"/>
            <a:r>
              <a:rPr lang="en-US" b="1" dirty="0"/>
              <a:t>Hashing: </a:t>
            </a:r>
            <a:r>
              <a:rPr lang="en-US" dirty="0"/>
              <a:t>Hash Functions, Overflow handling, Collision &amp; Collision Resolution Techniques, Linear hashing, Hashing with chaining, Separate Chaining, Open Addressing, Rehashing and Extendible hashing.</a:t>
            </a:r>
            <a:endParaRPr lang="en-IN" dirty="0"/>
          </a:p>
        </p:txBody>
      </p:sp>
      <p:sp>
        <p:nvSpPr>
          <p:cNvPr id="4" name="Footer Placeholder 3">
            <a:extLst>
              <a:ext uri="{FF2B5EF4-FFF2-40B4-BE49-F238E27FC236}">
                <a16:creationId xmlns:a16="http://schemas.microsoft.com/office/drawing/2014/main" id="{0D00F452-EC01-7679-4227-E3FB65D65C26}"/>
              </a:ext>
            </a:extLst>
          </p:cNvPr>
          <p:cNvSpPr>
            <a:spLocks noGrp="1"/>
          </p:cNvSpPr>
          <p:nvPr>
            <p:ph type="ftr" sz="quarter" idx="11"/>
          </p:nvPr>
        </p:nvSpPr>
        <p:spPr>
          <a:xfrm>
            <a:off x="581192" y="5951811"/>
            <a:ext cx="6917210" cy="365125"/>
          </a:xfrm>
        </p:spPr>
        <p:txBody>
          <a:bodyPr/>
          <a:lstStyle/>
          <a:p>
            <a:r>
              <a:rPr lang="en-IN"/>
              <a:t>Dr. Neepa Shah</a:t>
            </a:r>
          </a:p>
        </p:txBody>
      </p:sp>
      <p:sp>
        <p:nvSpPr>
          <p:cNvPr id="5" name="Slide Number Placeholder 4">
            <a:extLst>
              <a:ext uri="{FF2B5EF4-FFF2-40B4-BE49-F238E27FC236}">
                <a16:creationId xmlns:a16="http://schemas.microsoft.com/office/drawing/2014/main" id="{58BB63A9-B926-933D-F09B-6912E00AE1A8}"/>
              </a:ext>
            </a:extLst>
          </p:cNvPr>
          <p:cNvSpPr>
            <a:spLocks noGrp="1"/>
          </p:cNvSpPr>
          <p:nvPr>
            <p:ph type="sldNum" sz="quarter" idx="12"/>
          </p:nvPr>
        </p:nvSpPr>
        <p:spPr>
          <a:xfrm>
            <a:off x="10558300" y="5956137"/>
            <a:ext cx="1052508" cy="365125"/>
          </a:xfrm>
        </p:spPr>
        <p:txBody>
          <a:bodyPr/>
          <a:lstStyle/>
          <a:p>
            <a:fld id="{1DE3944B-220D-4D9C-9C2A-B607A0FB2F6B}" type="slidenum">
              <a:rPr lang="en-IN" smtClean="0"/>
              <a:t>2</a:t>
            </a:fld>
            <a:endParaRPr lang="en-IN"/>
          </a:p>
        </p:txBody>
      </p:sp>
    </p:spTree>
    <p:extLst>
      <p:ext uri="{BB962C8B-B14F-4D97-AF65-F5344CB8AC3E}">
        <p14:creationId xmlns:p14="http://schemas.microsoft.com/office/powerpoint/2010/main" val="1283241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sorting?</a:t>
            </a:r>
          </a:p>
        </p:txBody>
      </p:sp>
      <p:sp>
        <p:nvSpPr>
          <p:cNvPr id="3" name="Content Placeholder 2"/>
          <p:cNvSpPr>
            <a:spLocks noGrp="1"/>
          </p:cNvSpPr>
          <p:nvPr>
            <p:ph idx="1"/>
          </p:nvPr>
        </p:nvSpPr>
        <p:spPr/>
        <p:txBody>
          <a:bodyPr>
            <a:normAutofit/>
          </a:bodyPr>
          <a:lstStyle/>
          <a:p>
            <a:pPr lvl="1"/>
            <a:r>
              <a:rPr lang="en-US" sz="2400" dirty="0"/>
              <a:t>Examples:</a:t>
            </a:r>
          </a:p>
          <a:p>
            <a:pPr lvl="2"/>
            <a:r>
              <a:rPr lang="en-US" sz="2000" dirty="0"/>
              <a:t>Sorting Books in Library</a:t>
            </a:r>
          </a:p>
          <a:p>
            <a:pPr lvl="2"/>
            <a:r>
              <a:rPr lang="en-US" sz="2000" dirty="0"/>
              <a:t>Sorting Individuals by Height (Feet and Inches)</a:t>
            </a:r>
          </a:p>
          <a:p>
            <a:pPr lvl="2"/>
            <a:r>
              <a:rPr lang="en-US" sz="2000" dirty="0"/>
              <a:t>Sorting Movies in Blockbuster (Alphabetical)</a:t>
            </a:r>
          </a:p>
          <a:p>
            <a:pPr lvl="2"/>
            <a:r>
              <a:rPr lang="en-US" sz="2000" dirty="0"/>
              <a:t>Sorting Numbers (Sequential)</a:t>
            </a:r>
          </a:p>
          <a:p>
            <a:pPr lvl="1"/>
            <a:endParaRPr lang="en-US" sz="2400" dirty="0"/>
          </a:p>
        </p:txBody>
      </p:sp>
      <p:sp>
        <p:nvSpPr>
          <p:cNvPr id="5" name="Footer Placeholder 4"/>
          <p:cNvSpPr>
            <a:spLocks noGrp="1"/>
          </p:cNvSpPr>
          <p:nvPr>
            <p:ph type="ftr" sz="quarter" idx="11"/>
          </p:nvPr>
        </p:nvSpPr>
        <p:spPr/>
        <p:txBody>
          <a:bodyPr/>
          <a:lstStyle/>
          <a:p>
            <a:r>
              <a:rPr lang="en-US"/>
              <a:t>Dr. Neepa Shah</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630819853"/>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p:txBody>
          <a:bodyPr/>
          <a:lstStyle/>
          <a:p>
            <a:r>
              <a:rPr lang="en-US" altLang="en-US" dirty="0"/>
              <a:t>Idea of Quick Sort</a:t>
            </a:r>
          </a:p>
        </p:txBody>
      </p:sp>
      <p:pic>
        <p:nvPicPr>
          <p:cNvPr id="747524" name="Picture 4"/>
          <p:cNvPicPr>
            <a:picLocks noGrp="1" noChangeAspect="1" noChangeArrowheads="1"/>
          </p:cNvPicPr>
          <p:nvPr>
            <p:ph idx="1"/>
          </p:nvPr>
        </p:nvPicPr>
        <p:blipFill>
          <a:blip r:embed="rId2" cstate="print"/>
          <a:stretch>
            <a:fillRect/>
          </a:stretch>
        </p:blipFill>
        <p:spPr>
          <a:xfrm>
            <a:off x="9127730" y="2092448"/>
            <a:ext cx="1109696" cy="3678238"/>
          </a:xfrm>
          <a:noFill/>
          <a:ln/>
        </p:spPr>
      </p:pic>
      <p:sp>
        <p:nvSpPr>
          <p:cNvPr id="6" name="Footer Placeholder 5"/>
          <p:cNvSpPr>
            <a:spLocks noGrp="1"/>
          </p:cNvSpPr>
          <p:nvPr>
            <p:ph type="ftr" sz="quarter" idx="11"/>
          </p:nvPr>
        </p:nvSpPr>
        <p:spPr/>
        <p:txBody>
          <a:bodyPr/>
          <a:lstStyle/>
          <a:p>
            <a:r>
              <a:rPr lang="en-US"/>
              <a:t>Dr. Neepa Shah</a:t>
            </a:r>
          </a:p>
        </p:txBody>
      </p:sp>
      <p:sp>
        <p:nvSpPr>
          <p:cNvPr id="5" name="Slide Number Placeholder 4"/>
          <p:cNvSpPr>
            <a:spLocks noGrp="1"/>
          </p:cNvSpPr>
          <p:nvPr>
            <p:ph type="sldNum" sz="quarter" idx="12"/>
          </p:nvPr>
        </p:nvSpPr>
        <p:spPr/>
        <p:txBody>
          <a:bodyPr/>
          <a:lstStyle/>
          <a:p>
            <a:fld id="{D2FA195A-755A-4166-8411-0A7E88466F71}" type="slidenum">
              <a:rPr lang="en-US" smtClean="0"/>
              <a:pPr/>
              <a:t>200</a:t>
            </a:fld>
            <a:endParaRPr lang="en-US"/>
          </a:p>
        </p:txBody>
      </p:sp>
      <p:sp>
        <p:nvSpPr>
          <p:cNvPr id="747523" name="Rectangle 3"/>
          <p:cNvSpPr>
            <a:spLocks noGrp="1" noChangeArrowheads="1"/>
          </p:cNvSpPr>
          <p:nvPr>
            <p:ph type="body" sz="half" idx="4294967295"/>
          </p:nvPr>
        </p:nvSpPr>
        <p:spPr>
          <a:xfrm>
            <a:off x="581192" y="1888644"/>
            <a:ext cx="7719429" cy="4267200"/>
          </a:xfrm>
        </p:spPr>
        <p:txBody>
          <a:bodyPr>
            <a:normAutofit/>
          </a:bodyPr>
          <a:lstStyle/>
          <a:p>
            <a:pPr>
              <a:lnSpc>
                <a:spcPct val="90000"/>
              </a:lnSpc>
              <a:buFontTx/>
              <a:buNone/>
            </a:pPr>
            <a:r>
              <a:rPr lang="en-US" altLang="en-US" sz="2400" dirty="0"/>
              <a:t>1) </a:t>
            </a:r>
            <a:r>
              <a:rPr lang="en-US" altLang="en-US" sz="2400" b="1" dirty="0"/>
              <a:t>Select</a:t>
            </a:r>
            <a:r>
              <a:rPr lang="en-US" altLang="en-US" sz="2400" dirty="0"/>
              <a:t>: pick an element</a:t>
            </a:r>
          </a:p>
          <a:p>
            <a:pPr>
              <a:lnSpc>
                <a:spcPct val="90000"/>
              </a:lnSpc>
              <a:buFontTx/>
              <a:buNone/>
            </a:pPr>
            <a:endParaRPr lang="en-US" altLang="en-US" sz="2400" dirty="0"/>
          </a:p>
          <a:p>
            <a:pPr>
              <a:lnSpc>
                <a:spcPct val="90000"/>
              </a:lnSpc>
              <a:buFontTx/>
              <a:buNone/>
            </a:pPr>
            <a:endParaRPr lang="en-US" altLang="en-US" sz="2400" dirty="0"/>
          </a:p>
          <a:p>
            <a:pPr>
              <a:lnSpc>
                <a:spcPct val="90000"/>
              </a:lnSpc>
              <a:buFontTx/>
              <a:buNone/>
            </a:pPr>
            <a:r>
              <a:rPr lang="en-US" altLang="en-US" sz="2400" dirty="0"/>
              <a:t>2</a:t>
            </a:r>
            <a:r>
              <a:rPr lang="en-US" altLang="en-US" sz="2400" b="1" dirty="0"/>
              <a:t>) Divide</a:t>
            </a:r>
            <a:r>
              <a:rPr lang="en-US" altLang="en-US" sz="2400" dirty="0"/>
              <a:t>: rearrange elements so that </a:t>
            </a:r>
            <a:r>
              <a:rPr lang="en-US" altLang="en-US" sz="2400" dirty="0">
                <a:solidFill>
                  <a:srgbClr val="329439"/>
                </a:solidFill>
              </a:rPr>
              <a:t>x </a:t>
            </a:r>
            <a:r>
              <a:rPr lang="en-US" altLang="en-US" sz="2400" dirty="0"/>
              <a:t>goes to its</a:t>
            </a:r>
            <a:r>
              <a:rPr lang="en-US" altLang="en-US" sz="2400" dirty="0">
                <a:solidFill>
                  <a:srgbClr val="329439"/>
                </a:solidFill>
              </a:rPr>
              <a:t> final  position E</a:t>
            </a:r>
          </a:p>
          <a:p>
            <a:pPr>
              <a:lnSpc>
                <a:spcPct val="90000"/>
              </a:lnSpc>
              <a:buFontTx/>
              <a:buNone/>
            </a:pPr>
            <a:endParaRPr lang="en-US" altLang="en-US" sz="2400" dirty="0">
              <a:solidFill>
                <a:srgbClr val="329439"/>
              </a:solidFill>
            </a:endParaRPr>
          </a:p>
          <a:p>
            <a:pPr>
              <a:lnSpc>
                <a:spcPct val="90000"/>
              </a:lnSpc>
              <a:buFontTx/>
              <a:buNone/>
            </a:pPr>
            <a:r>
              <a:rPr lang="en-US" altLang="en-US" sz="2400" dirty="0"/>
              <a:t>3) </a:t>
            </a:r>
            <a:r>
              <a:rPr lang="en-US" altLang="en-US" sz="2400" b="1" dirty="0"/>
              <a:t>Recurse and Conquer</a:t>
            </a:r>
            <a:r>
              <a:rPr lang="en-US" altLang="en-US" sz="2400" dirty="0"/>
              <a:t>: recursively sort</a:t>
            </a:r>
            <a:endParaRPr lang="en-US" altLang="en-US" sz="2000" dirty="0"/>
          </a:p>
          <a:p>
            <a:pPr>
              <a:lnSpc>
                <a:spcPct val="90000"/>
              </a:lnSpc>
              <a:buFontTx/>
              <a:buNone/>
            </a:pPr>
            <a:endParaRPr lang="en-US" altLang="en-US" sz="2000" dirty="0"/>
          </a:p>
          <a:p>
            <a:pPr>
              <a:lnSpc>
                <a:spcPct val="90000"/>
              </a:lnSpc>
              <a:buFontTx/>
              <a:buNone/>
            </a:pPr>
            <a:r>
              <a:rPr lang="en-US" altLang="en-US" sz="2000" dirty="0"/>
              <a:t>		</a:t>
            </a:r>
          </a:p>
        </p:txBody>
      </p:sp>
    </p:spTree>
    <p:extLst>
      <p:ext uri="{BB962C8B-B14F-4D97-AF65-F5344CB8AC3E}">
        <p14:creationId xmlns:p14="http://schemas.microsoft.com/office/powerpoint/2010/main" val="237248767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p:cNvSpPr>
            <a:spLocks noGrp="1" noChangeArrowheads="1"/>
          </p:cNvSpPr>
          <p:nvPr>
            <p:ph type="title"/>
          </p:nvPr>
        </p:nvSpPr>
        <p:spPr/>
        <p:txBody>
          <a:bodyPr/>
          <a:lstStyle/>
          <a:p>
            <a:r>
              <a:rPr lang="en-US" altLang="en-US" dirty="0"/>
              <a:t>Quick-Sort Tree</a:t>
            </a:r>
          </a:p>
        </p:txBody>
      </p:sp>
      <p:pic>
        <p:nvPicPr>
          <p:cNvPr id="765955" name="Picture 3"/>
          <p:cNvPicPr>
            <a:picLocks noGrp="1" noChangeAspect="1" noChangeArrowheads="1"/>
          </p:cNvPicPr>
          <p:nvPr>
            <p:ph idx="1"/>
          </p:nvPr>
        </p:nvPicPr>
        <p:blipFill>
          <a:blip r:embed="rId2" cstate="print"/>
          <a:stretch>
            <a:fillRect/>
          </a:stretch>
        </p:blipFill>
        <p:spPr>
          <a:xfrm>
            <a:off x="581192" y="2034932"/>
            <a:ext cx="5162943" cy="3107113"/>
          </a:xfrm>
          <a:noFill/>
          <a:ln/>
        </p:spPr>
      </p:pic>
      <p:sp>
        <p:nvSpPr>
          <p:cNvPr id="6" name="Footer Placeholder 5"/>
          <p:cNvSpPr>
            <a:spLocks noGrp="1"/>
          </p:cNvSpPr>
          <p:nvPr>
            <p:ph type="ftr" sz="quarter" idx="11"/>
          </p:nvPr>
        </p:nvSpPr>
        <p:spPr/>
        <p:txBody>
          <a:bodyPr/>
          <a:lstStyle/>
          <a:p>
            <a:r>
              <a:rPr lang="en-US"/>
              <a:t>Dr. Neepa Shah</a:t>
            </a:r>
          </a:p>
        </p:txBody>
      </p:sp>
      <p:sp>
        <p:nvSpPr>
          <p:cNvPr id="5" name="Slide Number Placeholder 4"/>
          <p:cNvSpPr>
            <a:spLocks noGrp="1"/>
          </p:cNvSpPr>
          <p:nvPr>
            <p:ph type="sldNum" sz="quarter" idx="12"/>
          </p:nvPr>
        </p:nvSpPr>
        <p:spPr/>
        <p:txBody>
          <a:bodyPr/>
          <a:lstStyle/>
          <a:p>
            <a:fld id="{D2FA195A-755A-4166-8411-0A7E88466F71}" type="slidenum">
              <a:rPr lang="en-US" smtClean="0"/>
              <a:pPr/>
              <a:t>201</a:t>
            </a:fld>
            <a:endParaRPr lang="en-US"/>
          </a:p>
        </p:txBody>
      </p:sp>
      <p:pic>
        <p:nvPicPr>
          <p:cNvPr id="765956" name="Picture 4"/>
          <p:cNvPicPr>
            <a:picLocks noChangeAspect="1" noChangeArrowheads="1"/>
          </p:cNvPicPr>
          <p:nvPr/>
        </p:nvPicPr>
        <p:blipFill>
          <a:blip r:embed="rId3" cstate="print"/>
          <a:srcRect/>
          <a:stretch>
            <a:fillRect/>
          </a:stretch>
        </p:blipFill>
        <p:spPr bwMode="auto">
          <a:xfrm>
            <a:off x="6273981" y="2119227"/>
            <a:ext cx="5235374" cy="2958800"/>
          </a:xfrm>
          <a:prstGeom prst="rect">
            <a:avLst/>
          </a:prstGeom>
          <a:noFill/>
          <a:ln w="9525">
            <a:noFill/>
            <a:miter lim="800000"/>
            <a:headEnd/>
            <a:tailEnd/>
          </a:ln>
          <a:effectLst/>
        </p:spPr>
      </p:pic>
    </p:spTree>
    <p:extLst>
      <p:ext uri="{BB962C8B-B14F-4D97-AF65-F5344CB8AC3E}">
        <p14:creationId xmlns:p14="http://schemas.microsoft.com/office/powerpoint/2010/main" val="236977065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Grp="1" noChangeArrowheads="1"/>
          </p:cNvSpPr>
          <p:nvPr>
            <p:ph type="title"/>
          </p:nvPr>
        </p:nvSpPr>
        <p:spPr/>
        <p:txBody>
          <a:bodyPr/>
          <a:lstStyle/>
          <a:p>
            <a:r>
              <a:rPr lang="en-US" altLang="en-US" dirty="0"/>
              <a:t>In-Place Quick-Sort</a:t>
            </a:r>
          </a:p>
        </p:txBody>
      </p:sp>
      <p:sp>
        <p:nvSpPr>
          <p:cNvPr id="2" name="Content Placeholder 1">
            <a:extLst>
              <a:ext uri="{FF2B5EF4-FFF2-40B4-BE49-F238E27FC236}">
                <a16:creationId xmlns:a16="http://schemas.microsoft.com/office/drawing/2014/main" id="{9237E1F3-F8C2-4DFB-832B-299E314781A3}"/>
              </a:ext>
            </a:extLst>
          </p:cNvPr>
          <p:cNvSpPr>
            <a:spLocks noGrp="1"/>
          </p:cNvSpPr>
          <p:nvPr>
            <p:ph idx="1"/>
          </p:nvPr>
        </p:nvSpPr>
        <p:spPr>
          <a:xfrm>
            <a:off x="581193" y="2180496"/>
            <a:ext cx="3741494" cy="3678303"/>
          </a:xfrm>
        </p:spPr>
        <p:txBody>
          <a:bodyPr/>
          <a:lstStyle/>
          <a:p>
            <a:pPr algn="just"/>
            <a:r>
              <a:rPr lang="en-US" dirty="0"/>
              <a:t>Divide step: l scans the sequence from the left, and r from the right.</a:t>
            </a:r>
          </a:p>
          <a:p>
            <a:pPr algn="just"/>
            <a:r>
              <a:rPr lang="en-US" dirty="0"/>
              <a:t>A swap is performed when l is at an element larger than the pivot and r is at one smaller than the pivot.</a:t>
            </a:r>
          </a:p>
          <a:p>
            <a:pPr algn="just"/>
            <a:endParaRPr lang="en-US" dirty="0"/>
          </a:p>
          <a:p>
            <a:pPr algn="just"/>
            <a:endParaRPr lang="en-IN" dirty="0"/>
          </a:p>
        </p:txBody>
      </p:sp>
      <p:sp>
        <p:nvSpPr>
          <p:cNvPr id="8" name="Footer Placeholder 7"/>
          <p:cNvSpPr>
            <a:spLocks noGrp="1"/>
          </p:cNvSpPr>
          <p:nvPr>
            <p:ph type="ftr" sz="quarter" idx="11"/>
          </p:nvPr>
        </p:nvSpPr>
        <p:spPr/>
        <p:txBody>
          <a:bodyPr/>
          <a:lstStyle/>
          <a:p>
            <a:r>
              <a:rPr lang="en-US"/>
              <a:t>Dr. Neepa Shah</a:t>
            </a:r>
          </a:p>
        </p:txBody>
      </p:sp>
      <p:sp>
        <p:nvSpPr>
          <p:cNvPr id="7" name="Slide Number Placeholder 6"/>
          <p:cNvSpPr>
            <a:spLocks noGrp="1"/>
          </p:cNvSpPr>
          <p:nvPr>
            <p:ph type="sldNum" sz="quarter" idx="12"/>
          </p:nvPr>
        </p:nvSpPr>
        <p:spPr/>
        <p:txBody>
          <a:bodyPr/>
          <a:lstStyle/>
          <a:p>
            <a:fld id="{D2FA195A-755A-4166-8411-0A7E88466F71}" type="slidenum">
              <a:rPr lang="en-US" smtClean="0"/>
              <a:pPr/>
              <a:t>202</a:t>
            </a:fld>
            <a:endParaRPr lang="en-US"/>
          </a:p>
        </p:txBody>
      </p:sp>
      <p:pic>
        <p:nvPicPr>
          <p:cNvPr id="766981" name="Picture 5"/>
          <p:cNvPicPr>
            <a:picLocks noChangeAspect="1" noChangeArrowheads="1"/>
          </p:cNvPicPr>
          <p:nvPr/>
        </p:nvPicPr>
        <p:blipFill>
          <a:blip r:embed="rId2" cstate="print"/>
          <a:srcRect/>
          <a:stretch>
            <a:fillRect/>
          </a:stretch>
        </p:blipFill>
        <p:spPr bwMode="auto">
          <a:xfrm>
            <a:off x="4600853" y="1895526"/>
            <a:ext cx="6743700" cy="1193800"/>
          </a:xfrm>
          <a:prstGeom prst="rect">
            <a:avLst/>
          </a:prstGeom>
          <a:noFill/>
          <a:ln w="9525">
            <a:noFill/>
            <a:miter lim="800000"/>
            <a:headEnd/>
            <a:tailEnd/>
          </a:ln>
          <a:effectLst/>
        </p:spPr>
      </p:pic>
      <p:pic>
        <p:nvPicPr>
          <p:cNvPr id="766982" name="Picture 6"/>
          <p:cNvPicPr>
            <a:picLocks noChangeAspect="1" noChangeArrowheads="1"/>
          </p:cNvPicPr>
          <p:nvPr/>
        </p:nvPicPr>
        <p:blipFill>
          <a:blip r:embed="rId3" cstate="print"/>
          <a:srcRect/>
          <a:stretch>
            <a:fillRect/>
          </a:stretch>
        </p:blipFill>
        <p:spPr bwMode="auto">
          <a:xfrm>
            <a:off x="4343400" y="3505200"/>
            <a:ext cx="6324600" cy="3144838"/>
          </a:xfrm>
          <a:prstGeom prst="rect">
            <a:avLst/>
          </a:prstGeom>
          <a:noFill/>
          <a:ln w="9525">
            <a:noFill/>
            <a:miter lim="800000"/>
            <a:headEnd/>
            <a:tailEnd/>
          </a:ln>
          <a:effectLst/>
        </p:spPr>
      </p:pic>
    </p:spTree>
    <p:extLst>
      <p:ext uri="{BB962C8B-B14F-4D97-AF65-F5344CB8AC3E}">
        <p14:creationId xmlns:p14="http://schemas.microsoft.com/office/powerpoint/2010/main" val="324291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66982"/>
                                        </p:tgtEl>
                                        <p:attrNameLst>
                                          <p:attrName>style.visibility</p:attrName>
                                        </p:attrNameLst>
                                      </p:cBhvr>
                                      <p:to>
                                        <p:strVal val="visible"/>
                                      </p:to>
                                    </p:set>
                                    <p:anim calcmode="lin" valueType="num">
                                      <p:cBhvr additive="base">
                                        <p:cTn id="7" dur="500" fill="hold"/>
                                        <p:tgtEl>
                                          <p:spTgt spid="766982"/>
                                        </p:tgtEl>
                                        <p:attrNameLst>
                                          <p:attrName>ppt_x</p:attrName>
                                        </p:attrNameLst>
                                      </p:cBhvr>
                                      <p:tavLst>
                                        <p:tav tm="0">
                                          <p:val>
                                            <p:strVal val="1+#ppt_w/2"/>
                                          </p:val>
                                        </p:tav>
                                        <p:tav tm="100000">
                                          <p:val>
                                            <p:strVal val="#ppt_x"/>
                                          </p:val>
                                        </p:tav>
                                      </p:tavLst>
                                    </p:anim>
                                    <p:anim calcmode="lin" valueType="num">
                                      <p:cBhvr additive="base">
                                        <p:cTn id="8" dur="500" fill="hold"/>
                                        <p:tgtEl>
                                          <p:spTgt spid="7669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a:xfrm>
            <a:off x="1524000" y="304800"/>
            <a:ext cx="7772400" cy="838200"/>
          </a:xfrm>
        </p:spPr>
        <p:txBody>
          <a:bodyPr/>
          <a:lstStyle/>
          <a:p>
            <a:r>
              <a:rPr lang="en-US" altLang="en-US" dirty="0"/>
              <a:t>In Place Quick Sort (cont’d)</a:t>
            </a:r>
          </a:p>
        </p:txBody>
      </p:sp>
      <p:pic>
        <p:nvPicPr>
          <p:cNvPr id="768003" name="Picture 3"/>
          <p:cNvPicPr>
            <a:picLocks noChangeAspect="1" noChangeArrowheads="1"/>
          </p:cNvPicPr>
          <p:nvPr/>
        </p:nvPicPr>
        <p:blipFill>
          <a:blip r:embed="rId2" cstate="print"/>
          <a:srcRect/>
          <a:stretch>
            <a:fillRect/>
          </a:stretch>
        </p:blipFill>
        <p:spPr bwMode="auto">
          <a:xfrm>
            <a:off x="3352800" y="740745"/>
            <a:ext cx="4775200" cy="3665538"/>
          </a:xfrm>
          <a:prstGeom prst="rect">
            <a:avLst/>
          </a:prstGeom>
          <a:noFill/>
          <a:ln w="9525">
            <a:noFill/>
            <a:miter lim="800000"/>
            <a:headEnd/>
            <a:tailEnd/>
          </a:ln>
          <a:effectLst/>
        </p:spPr>
      </p:pic>
      <p:sp>
        <p:nvSpPr>
          <p:cNvPr id="768004" name="Rectangle 4"/>
          <p:cNvSpPr>
            <a:spLocks noChangeArrowheads="1"/>
          </p:cNvSpPr>
          <p:nvPr/>
        </p:nvSpPr>
        <p:spPr bwMode="auto">
          <a:xfrm>
            <a:off x="2286000" y="4558683"/>
            <a:ext cx="5089920" cy="369332"/>
          </a:xfrm>
          <a:prstGeom prst="rect">
            <a:avLst/>
          </a:prstGeom>
          <a:noFill/>
          <a:ln w="9525">
            <a:noFill/>
            <a:miter lim="800000"/>
            <a:headEnd/>
            <a:tailEnd/>
          </a:ln>
          <a:effectLst/>
        </p:spPr>
        <p:txBody>
          <a:bodyPr wrap="none">
            <a:spAutoFit/>
          </a:bodyPr>
          <a:lstStyle/>
          <a:p>
            <a:pPr eaLnBrk="0" hangingPunct="0"/>
            <a:r>
              <a:rPr lang="en-US" altLang="en-US" dirty="0">
                <a:latin typeface="Times" charset="0"/>
              </a:rPr>
              <a:t>A final swap with the pivot completes the divide step</a:t>
            </a:r>
          </a:p>
        </p:txBody>
      </p:sp>
      <p:pic>
        <p:nvPicPr>
          <p:cNvPr id="768005" name="Picture 5"/>
          <p:cNvPicPr>
            <a:picLocks noChangeAspect="1" noChangeArrowheads="1"/>
          </p:cNvPicPr>
          <p:nvPr/>
        </p:nvPicPr>
        <p:blipFill>
          <a:blip r:embed="rId3" cstate="print"/>
          <a:srcRect/>
          <a:stretch>
            <a:fillRect/>
          </a:stretch>
        </p:blipFill>
        <p:spPr bwMode="auto">
          <a:xfrm>
            <a:off x="2438400" y="5113784"/>
            <a:ext cx="6870700" cy="10414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D2FA195A-755A-4166-8411-0A7E88466F71}" type="slidenum">
              <a:rPr lang="en-US" smtClean="0"/>
              <a:pPr/>
              <a:t>203</a:t>
            </a:fld>
            <a:endParaRPr lang="en-US"/>
          </a:p>
        </p:txBody>
      </p:sp>
      <p:sp>
        <p:nvSpPr>
          <p:cNvPr id="7" name="Footer Placeholder 6"/>
          <p:cNvSpPr>
            <a:spLocks noGrp="1"/>
          </p:cNvSpPr>
          <p:nvPr>
            <p:ph type="ftr" sz="quarter" idx="11"/>
          </p:nvPr>
        </p:nvSpPr>
        <p:spPr>
          <a:xfrm>
            <a:off x="570144" y="6158883"/>
            <a:ext cx="3860800" cy="457200"/>
          </a:xfrm>
        </p:spPr>
        <p:txBody>
          <a:bodyPr/>
          <a:lstStyle/>
          <a:p>
            <a:r>
              <a:rPr lang="en-US"/>
              <a:t>Dr. Neepa Shah</a:t>
            </a:r>
          </a:p>
        </p:txBody>
      </p:sp>
      <p:sp>
        <p:nvSpPr>
          <p:cNvPr id="3" name="TextBox 2">
            <a:extLst>
              <a:ext uri="{FF2B5EF4-FFF2-40B4-BE49-F238E27FC236}">
                <a16:creationId xmlns:a16="http://schemas.microsoft.com/office/drawing/2014/main" id="{A592D113-686F-FB55-9A50-7264EECA1227}"/>
              </a:ext>
            </a:extLst>
          </p:cNvPr>
          <p:cNvSpPr txBox="1"/>
          <p:nvPr/>
        </p:nvSpPr>
        <p:spPr>
          <a:xfrm>
            <a:off x="2934093" y="6412468"/>
            <a:ext cx="6094428" cy="369332"/>
          </a:xfrm>
          <a:prstGeom prst="rect">
            <a:avLst/>
          </a:prstGeom>
          <a:noFill/>
        </p:spPr>
        <p:txBody>
          <a:bodyPr wrap="square">
            <a:spAutoFit/>
          </a:bodyPr>
          <a:lstStyle/>
          <a:p>
            <a:r>
              <a:rPr lang="en-IN" dirty="0">
                <a:hlinkClick r:id="rId4"/>
              </a:rPr>
              <a:t>https://www.youtube.com/watch?v=-2VqW516BcI</a:t>
            </a:r>
            <a:r>
              <a:rPr lang="en-IN" dirty="0"/>
              <a:t> </a:t>
            </a:r>
          </a:p>
        </p:txBody>
      </p:sp>
    </p:spTree>
    <p:extLst>
      <p:ext uri="{BB962C8B-B14F-4D97-AF65-F5344CB8AC3E}">
        <p14:creationId xmlns:p14="http://schemas.microsoft.com/office/powerpoint/2010/main" val="89126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68005"/>
                                        </p:tgtEl>
                                        <p:attrNameLst>
                                          <p:attrName>style.visibility</p:attrName>
                                        </p:attrNameLst>
                                      </p:cBhvr>
                                      <p:to>
                                        <p:strVal val="visible"/>
                                      </p:to>
                                    </p:set>
                                    <p:anim calcmode="lin" valueType="num">
                                      <p:cBhvr additive="base">
                                        <p:cTn id="7" dur="500" fill="hold"/>
                                        <p:tgtEl>
                                          <p:spTgt spid="768005"/>
                                        </p:tgtEl>
                                        <p:attrNameLst>
                                          <p:attrName>ppt_x</p:attrName>
                                        </p:attrNameLst>
                                      </p:cBhvr>
                                      <p:tavLst>
                                        <p:tav tm="0">
                                          <p:val>
                                            <p:strVal val="1+#ppt_w/2"/>
                                          </p:val>
                                        </p:tav>
                                        <p:tav tm="100000">
                                          <p:val>
                                            <p:strVal val="#ppt_x"/>
                                          </p:val>
                                        </p:tav>
                                      </p:tavLst>
                                    </p:anim>
                                    <p:anim calcmode="lin" valueType="num">
                                      <p:cBhvr additive="base">
                                        <p:cTn id="8" dur="500" fill="hold"/>
                                        <p:tgtEl>
                                          <p:spTgt spid="7680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Quick Sort Procedure / Algorithm</a:t>
            </a:r>
          </a:p>
        </p:txBody>
      </p:sp>
      <p:sp>
        <p:nvSpPr>
          <p:cNvPr id="6" name="Content Placeholder 5"/>
          <p:cNvSpPr>
            <a:spLocks noGrp="1"/>
          </p:cNvSpPr>
          <p:nvPr>
            <p:ph idx="1"/>
          </p:nvPr>
        </p:nvSpPr>
        <p:spPr/>
        <p:txBody>
          <a:bodyPr>
            <a:normAutofit/>
          </a:bodyPr>
          <a:lstStyle/>
          <a:p>
            <a:pPr marL="624078" indent="-514350">
              <a:buFont typeface="+mj-lt"/>
              <a:buAutoNum type="arabicPeriod"/>
            </a:pPr>
            <a:r>
              <a:rPr lang="en-US" dirty="0"/>
              <a:t>If q-p &gt; 1 do steps 2-5 (i.e. p &lt; q)</a:t>
            </a:r>
          </a:p>
          <a:p>
            <a:pPr marL="624078" indent="-514350">
              <a:buFont typeface="+mj-lt"/>
              <a:buAutoNum type="arabicPeriod"/>
            </a:pPr>
            <a:r>
              <a:rPr lang="en-US" dirty="0"/>
              <a:t>Apply partition algorithm and</a:t>
            </a:r>
          </a:p>
          <a:p>
            <a:pPr marL="624078" indent="-514350">
              <a:buFont typeface="+mj-lt"/>
              <a:buAutoNum type="arabicPeriod"/>
            </a:pPr>
            <a:r>
              <a:rPr lang="en-US" dirty="0"/>
              <a:t>obtain pivot index m</a:t>
            </a:r>
          </a:p>
          <a:p>
            <a:pPr marL="624078" indent="-514350">
              <a:buFont typeface="+mj-lt"/>
              <a:buAutoNum type="arabicPeriod"/>
            </a:pPr>
            <a:r>
              <a:rPr lang="en-US" dirty="0"/>
              <a:t>Apply quick sort to {s</a:t>
            </a:r>
            <a:r>
              <a:rPr lang="en-US" baseline="-25000" dirty="0"/>
              <a:t>0</a:t>
            </a:r>
            <a:r>
              <a:rPr lang="en-US" dirty="0"/>
              <a:t> … s</a:t>
            </a:r>
            <a:r>
              <a:rPr lang="en-US" baseline="-25000" dirty="0"/>
              <a:t>m-1</a:t>
            </a:r>
            <a:r>
              <a:rPr lang="en-US" dirty="0"/>
              <a:t>} </a:t>
            </a:r>
          </a:p>
          <a:p>
            <a:pPr marL="624078" indent="-514350">
              <a:buFont typeface="+mj-lt"/>
              <a:buAutoNum type="arabicPeriod"/>
            </a:pPr>
            <a:r>
              <a:rPr lang="en-US" dirty="0"/>
              <a:t>Apply quick sort to {s</a:t>
            </a:r>
            <a:r>
              <a:rPr lang="en-US" baseline="-25000" dirty="0"/>
              <a:t>m+1</a:t>
            </a:r>
            <a:r>
              <a:rPr lang="en-US" dirty="0"/>
              <a:t> … s</a:t>
            </a:r>
            <a:r>
              <a:rPr lang="en-US" baseline="-25000" dirty="0"/>
              <a:t>n-1</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204</a:t>
            </a:fld>
            <a:endParaRPr lang="en-US"/>
          </a:p>
        </p:txBody>
      </p:sp>
      <p:sp>
        <p:nvSpPr>
          <p:cNvPr id="7" name="Footer Placeholder 6"/>
          <p:cNvSpPr>
            <a:spLocks noGrp="1"/>
          </p:cNvSpPr>
          <p:nvPr>
            <p:ph type="ftr" sz="quarter" idx="11"/>
          </p:nvPr>
        </p:nvSpPr>
        <p:spPr/>
        <p:txBody>
          <a:bodyPr/>
          <a:lstStyle/>
          <a:p>
            <a:r>
              <a:rPr lang="en-US"/>
              <a:t>Dr. Neepa Shah</a:t>
            </a:r>
            <a:endParaRPr lang="en-US" dirty="0"/>
          </a:p>
        </p:txBody>
      </p:sp>
    </p:spTree>
    <p:extLst>
      <p:ext uri="{BB962C8B-B14F-4D97-AF65-F5344CB8AC3E}">
        <p14:creationId xmlns:p14="http://schemas.microsoft.com/office/powerpoint/2010/main" val="262158627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Quick Sort Procedure / Algorithm</a:t>
            </a:r>
          </a:p>
        </p:txBody>
      </p:sp>
      <p:sp>
        <p:nvSpPr>
          <p:cNvPr id="6" name="Content Placeholder 5"/>
          <p:cNvSpPr>
            <a:spLocks noGrp="1"/>
          </p:cNvSpPr>
          <p:nvPr>
            <p:ph idx="1"/>
          </p:nvPr>
        </p:nvSpPr>
        <p:spPr/>
        <p:txBody>
          <a:bodyPr>
            <a:normAutofit lnSpcReduction="10000"/>
          </a:bodyPr>
          <a:lstStyle/>
          <a:p>
            <a:pPr>
              <a:buNone/>
            </a:pPr>
            <a:r>
              <a:rPr lang="en-US" dirty="0"/>
              <a:t>void sort(int a[],int p, int q) {</a:t>
            </a:r>
          </a:p>
          <a:p>
            <a:pPr lvl="1">
              <a:buNone/>
            </a:pPr>
            <a:r>
              <a:rPr lang="en-US" dirty="0">
                <a:solidFill>
                  <a:schemeClr val="tx1"/>
                </a:solidFill>
              </a:rPr>
              <a:t> if (q-p &lt; 2)</a:t>
            </a:r>
          </a:p>
          <a:p>
            <a:pPr lvl="1">
              <a:buNone/>
            </a:pPr>
            <a:r>
              <a:rPr lang="en-US" dirty="0">
                <a:solidFill>
                  <a:schemeClr val="tx1"/>
                </a:solidFill>
              </a:rPr>
              <a:t>  {</a:t>
            </a:r>
          </a:p>
          <a:p>
            <a:pPr lvl="1">
              <a:buNone/>
            </a:pPr>
            <a:r>
              <a:rPr lang="en-US" dirty="0">
                <a:solidFill>
                  <a:schemeClr val="tx1"/>
                </a:solidFill>
              </a:rPr>
              <a:t>  	return;</a:t>
            </a:r>
          </a:p>
          <a:p>
            <a:pPr lvl="1">
              <a:buNone/>
            </a:pPr>
            <a:r>
              <a:rPr lang="en-US" dirty="0">
                <a:solidFill>
                  <a:schemeClr val="tx1"/>
                </a:solidFill>
              </a:rPr>
              <a:t>  }</a:t>
            </a:r>
          </a:p>
          <a:p>
            <a:pPr lvl="1">
              <a:buNone/>
            </a:pPr>
            <a:endParaRPr lang="en-US" dirty="0">
              <a:solidFill>
                <a:schemeClr val="tx1"/>
              </a:solidFill>
            </a:endParaRPr>
          </a:p>
          <a:p>
            <a:pPr lvl="1">
              <a:buNone/>
            </a:pPr>
            <a:r>
              <a:rPr lang="en-US" dirty="0">
                <a:solidFill>
                  <a:schemeClr val="tx1"/>
                </a:solidFill>
              </a:rPr>
              <a:t>  </a:t>
            </a:r>
            <a:r>
              <a:rPr lang="en-US" dirty="0" err="1">
                <a:solidFill>
                  <a:schemeClr val="tx1"/>
                </a:solidFill>
              </a:rPr>
              <a:t>int</a:t>
            </a:r>
            <a:r>
              <a:rPr lang="en-US" dirty="0">
                <a:solidFill>
                  <a:schemeClr val="tx1"/>
                </a:solidFill>
              </a:rPr>
              <a:t> m = partition(a, p, q) ;</a:t>
            </a:r>
          </a:p>
          <a:p>
            <a:pPr lvl="1">
              <a:buNone/>
            </a:pPr>
            <a:r>
              <a:rPr lang="en-US" dirty="0">
                <a:solidFill>
                  <a:schemeClr val="tx1"/>
                </a:solidFill>
              </a:rPr>
              <a:t>  sort(a, p, m-1);</a:t>
            </a:r>
          </a:p>
          <a:p>
            <a:pPr lvl="1">
              <a:buNone/>
            </a:pPr>
            <a:r>
              <a:rPr lang="en-US" dirty="0">
                <a:solidFill>
                  <a:schemeClr val="tx1"/>
                </a:solidFill>
              </a:rPr>
              <a:t>  sort(a, m+1, q);</a:t>
            </a:r>
          </a:p>
          <a:p>
            <a:pPr lvl="1">
              <a:buNone/>
            </a:pPr>
            <a:r>
              <a:rPr lang="en-US" dirty="0">
                <a:solidFill>
                  <a:schemeClr val="tx1"/>
                </a:solidFill>
              </a:rPr>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205</a:t>
            </a:fld>
            <a:endParaRPr lang="en-US"/>
          </a:p>
        </p:txBody>
      </p:sp>
      <p:sp>
        <p:nvSpPr>
          <p:cNvPr id="7" name="Footer Placeholder 6"/>
          <p:cNvSpPr>
            <a:spLocks noGrp="1"/>
          </p:cNvSpPr>
          <p:nvPr>
            <p:ph type="ftr" sz="quarter" idx="11"/>
          </p:nvPr>
        </p:nvSpPr>
        <p:spPr/>
        <p:txBody>
          <a:bodyPr/>
          <a:lstStyle/>
          <a:p>
            <a:r>
              <a:rPr lang="en-US"/>
              <a:t>Dr. Neepa Shah</a:t>
            </a:r>
            <a:endParaRPr lang="en-US" dirty="0"/>
          </a:p>
        </p:txBody>
      </p:sp>
      <p:sp>
        <p:nvSpPr>
          <p:cNvPr id="2" name="Content Placeholder 2">
            <a:extLst>
              <a:ext uri="{FF2B5EF4-FFF2-40B4-BE49-F238E27FC236}">
                <a16:creationId xmlns:a16="http://schemas.microsoft.com/office/drawing/2014/main" id="{4214DF05-57FD-4A91-0483-DB5EB865FE29}"/>
              </a:ext>
            </a:extLst>
          </p:cNvPr>
          <p:cNvSpPr txBox="1">
            <a:spLocks/>
          </p:cNvSpPr>
          <p:nvPr/>
        </p:nvSpPr>
        <p:spPr>
          <a:xfrm>
            <a:off x="6446235" y="2273508"/>
            <a:ext cx="3839979"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2" panose="05020102010507070707" pitchFamily="18" charset="2"/>
              <a:buNone/>
            </a:pPr>
            <a:r>
              <a:rPr lang="en-US" dirty="0"/>
              <a:t>Call from main</a:t>
            </a:r>
          </a:p>
          <a:p>
            <a:pPr>
              <a:buFont typeface="Wingdings 2" panose="05020102010507070707" pitchFamily="18" charset="2"/>
              <a:buNone/>
            </a:pPr>
            <a:r>
              <a:rPr lang="en-US" dirty="0"/>
              <a:t>sort (a, 0, n-1)</a:t>
            </a:r>
          </a:p>
        </p:txBody>
      </p:sp>
    </p:spTree>
    <p:extLst>
      <p:ext uri="{BB962C8B-B14F-4D97-AF65-F5344CB8AC3E}">
        <p14:creationId xmlns:p14="http://schemas.microsoft.com/office/powerpoint/2010/main" val="247596216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844118"/>
            <a:ext cx="8229600" cy="762000"/>
          </a:xfrm>
        </p:spPr>
        <p:txBody>
          <a:bodyPr/>
          <a:lstStyle/>
          <a:p>
            <a:r>
              <a:rPr lang="en-US" dirty="0"/>
              <a:t>Partition Algorithm</a:t>
            </a:r>
          </a:p>
        </p:txBody>
      </p:sp>
      <p:sp>
        <p:nvSpPr>
          <p:cNvPr id="3" name="Content Placeholder 2"/>
          <p:cNvSpPr>
            <a:spLocks noGrp="1"/>
          </p:cNvSpPr>
          <p:nvPr>
            <p:ph idx="1"/>
          </p:nvPr>
        </p:nvSpPr>
        <p:spPr>
          <a:xfrm>
            <a:off x="2854954" y="1606118"/>
            <a:ext cx="8229600" cy="5257800"/>
          </a:xfrm>
        </p:spPr>
        <p:txBody>
          <a:bodyPr>
            <a:normAutofit fontScale="92500" lnSpcReduction="10000"/>
          </a:bodyPr>
          <a:lstStyle/>
          <a:p>
            <a:pPr>
              <a:lnSpc>
                <a:spcPct val="120000"/>
              </a:lnSpc>
              <a:spcBef>
                <a:spcPts val="0"/>
              </a:spcBef>
              <a:spcAft>
                <a:spcPts val="0"/>
              </a:spcAft>
              <a:buNone/>
            </a:pPr>
            <a:r>
              <a:rPr lang="en-US" dirty="0" err="1"/>
              <a:t>int</a:t>
            </a:r>
            <a:r>
              <a:rPr lang="en-US" dirty="0"/>
              <a:t> partition(</a:t>
            </a:r>
            <a:r>
              <a:rPr lang="en-US" dirty="0" err="1"/>
              <a:t>int</a:t>
            </a:r>
            <a:r>
              <a:rPr lang="en-US" dirty="0"/>
              <a:t> a[], </a:t>
            </a:r>
            <a:r>
              <a:rPr lang="en-US" dirty="0" err="1"/>
              <a:t>int</a:t>
            </a:r>
            <a:r>
              <a:rPr lang="en-US" dirty="0"/>
              <a:t> p, </a:t>
            </a:r>
            <a:r>
              <a:rPr lang="en-US" dirty="0" err="1"/>
              <a:t>int</a:t>
            </a:r>
            <a:r>
              <a:rPr lang="en-US" dirty="0"/>
              <a:t> q)</a:t>
            </a:r>
          </a:p>
          <a:p>
            <a:pPr>
              <a:lnSpc>
                <a:spcPct val="120000"/>
              </a:lnSpc>
              <a:spcBef>
                <a:spcPts val="0"/>
              </a:spcBef>
              <a:spcAft>
                <a:spcPts val="0"/>
              </a:spcAft>
              <a:buNone/>
            </a:pPr>
            <a:r>
              <a:rPr lang="en-US" dirty="0"/>
              <a:t>  {</a:t>
            </a:r>
          </a:p>
          <a:p>
            <a:pPr>
              <a:lnSpc>
                <a:spcPct val="120000"/>
              </a:lnSpc>
              <a:spcBef>
                <a:spcPts val="0"/>
              </a:spcBef>
              <a:spcAft>
                <a:spcPts val="0"/>
              </a:spcAft>
              <a:buNone/>
            </a:pPr>
            <a:endParaRPr lang="en-US" dirty="0"/>
          </a:p>
          <a:p>
            <a:pPr>
              <a:lnSpc>
                <a:spcPct val="120000"/>
              </a:lnSpc>
              <a:spcBef>
                <a:spcPts val="0"/>
              </a:spcBef>
              <a:spcAft>
                <a:spcPts val="0"/>
              </a:spcAft>
              <a:buNone/>
            </a:pPr>
            <a:r>
              <a:rPr lang="en-US" dirty="0"/>
              <a:t>  	</a:t>
            </a:r>
            <a:r>
              <a:rPr lang="en-US" dirty="0" err="1"/>
              <a:t>int</a:t>
            </a:r>
            <a:r>
              <a:rPr lang="en-US" dirty="0"/>
              <a:t> pivot = a[p], </a:t>
            </a:r>
            <a:r>
              <a:rPr lang="en-US" dirty="0" err="1"/>
              <a:t>i</a:t>
            </a:r>
            <a:r>
              <a:rPr lang="en-US" dirty="0"/>
              <a:t> = p, j = q;</a:t>
            </a:r>
          </a:p>
          <a:p>
            <a:pPr>
              <a:lnSpc>
                <a:spcPct val="120000"/>
              </a:lnSpc>
              <a:spcBef>
                <a:spcPts val="0"/>
              </a:spcBef>
              <a:spcAft>
                <a:spcPts val="0"/>
              </a:spcAft>
              <a:buNone/>
            </a:pPr>
            <a:r>
              <a:rPr lang="en-US" dirty="0"/>
              <a:t>  	while (</a:t>
            </a:r>
            <a:r>
              <a:rPr lang="en-US" dirty="0" err="1"/>
              <a:t>i</a:t>
            </a:r>
            <a:r>
              <a:rPr lang="en-US" dirty="0"/>
              <a:t> &lt; j)</a:t>
            </a:r>
          </a:p>
          <a:p>
            <a:pPr>
              <a:lnSpc>
                <a:spcPct val="120000"/>
              </a:lnSpc>
              <a:spcBef>
                <a:spcPts val="0"/>
              </a:spcBef>
              <a:spcAft>
                <a:spcPts val="0"/>
              </a:spcAft>
              <a:buNone/>
            </a:pPr>
            <a:r>
              <a:rPr lang="en-US" dirty="0"/>
              <a:t>  	{</a:t>
            </a:r>
          </a:p>
          <a:p>
            <a:pPr>
              <a:lnSpc>
                <a:spcPct val="120000"/>
              </a:lnSpc>
              <a:spcBef>
                <a:spcPts val="0"/>
              </a:spcBef>
              <a:spcAft>
                <a:spcPts val="0"/>
              </a:spcAft>
              <a:buNone/>
            </a:pPr>
            <a:r>
              <a:rPr lang="en-US" dirty="0"/>
              <a:t>		while (</a:t>
            </a:r>
            <a:r>
              <a:rPr lang="en-US" dirty="0" err="1"/>
              <a:t>i</a:t>
            </a:r>
            <a:r>
              <a:rPr lang="en-US" dirty="0"/>
              <a:t> &lt; j &amp;&amp; a[--j] &gt;= pivot) ;</a:t>
            </a:r>
          </a:p>
          <a:p>
            <a:pPr>
              <a:lnSpc>
                <a:spcPct val="120000"/>
              </a:lnSpc>
              <a:spcBef>
                <a:spcPts val="0"/>
              </a:spcBef>
              <a:spcAft>
                <a:spcPts val="0"/>
              </a:spcAft>
              <a:buNone/>
            </a:pPr>
            <a:r>
              <a:rPr lang="en-US" dirty="0"/>
              <a:t>		if(</a:t>
            </a:r>
            <a:r>
              <a:rPr lang="en-US" dirty="0" err="1"/>
              <a:t>i</a:t>
            </a:r>
            <a:r>
              <a:rPr lang="en-US" dirty="0"/>
              <a:t> &lt; j)</a:t>
            </a:r>
          </a:p>
          <a:p>
            <a:pPr>
              <a:lnSpc>
                <a:spcPct val="120000"/>
              </a:lnSpc>
              <a:spcBef>
                <a:spcPts val="0"/>
              </a:spcBef>
              <a:spcAft>
                <a:spcPts val="0"/>
              </a:spcAft>
              <a:buNone/>
            </a:pPr>
            <a:r>
              <a:rPr lang="en-US" dirty="0"/>
              <a:t>			a[</a:t>
            </a:r>
            <a:r>
              <a:rPr lang="en-US" dirty="0" err="1"/>
              <a:t>i</a:t>
            </a:r>
            <a:r>
              <a:rPr lang="en-US" dirty="0"/>
              <a:t>] = a[j];</a:t>
            </a:r>
          </a:p>
          <a:p>
            <a:pPr>
              <a:lnSpc>
                <a:spcPct val="120000"/>
              </a:lnSpc>
              <a:spcBef>
                <a:spcPts val="0"/>
              </a:spcBef>
              <a:spcAft>
                <a:spcPts val="0"/>
              </a:spcAft>
              <a:buNone/>
            </a:pPr>
            <a:endParaRPr lang="en-US" dirty="0"/>
          </a:p>
          <a:p>
            <a:pPr>
              <a:lnSpc>
                <a:spcPct val="120000"/>
              </a:lnSpc>
              <a:spcBef>
                <a:spcPts val="0"/>
              </a:spcBef>
              <a:spcAft>
                <a:spcPts val="0"/>
              </a:spcAft>
              <a:buNone/>
            </a:pPr>
            <a:r>
              <a:rPr lang="en-US" dirty="0"/>
              <a:t>		while (</a:t>
            </a:r>
            <a:r>
              <a:rPr lang="en-US" dirty="0" err="1"/>
              <a:t>i</a:t>
            </a:r>
            <a:r>
              <a:rPr lang="en-US" dirty="0"/>
              <a:t> &lt; j &amp;&amp; a[++</a:t>
            </a:r>
            <a:r>
              <a:rPr lang="en-US" dirty="0" err="1"/>
              <a:t>i</a:t>
            </a:r>
            <a:r>
              <a:rPr lang="en-US" dirty="0"/>
              <a:t>] &lt;= pivot) ;</a:t>
            </a:r>
          </a:p>
          <a:p>
            <a:pPr>
              <a:lnSpc>
                <a:spcPct val="120000"/>
              </a:lnSpc>
              <a:spcBef>
                <a:spcPts val="0"/>
              </a:spcBef>
              <a:spcAft>
                <a:spcPts val="0"/>
              </a:spcAft>
              <a:buNone/>
            </a:pPr>
            <a:r>
              <a:rPr lang="en-US" dirty="0"/>
              <a:t>		if(</a:t>
            </a:r>
            <a:r>
              <a:rPr lang="en-US" dirty="0" err="1"/>
              <a:t>i</a:t>
            </a:r>
            <a:r>
              <a:rPr lang="en-US" dirty="0"/>
              <a:t> &lt; j)</a:t>
            </a:r>
          </a:p>
          <a:p>
            <a:pPr>
              <a:lnSpc>
                <a:spcPct val="120000"/>
              </a:lnSpc>
              <a:spcBef>
                <a:spcPts val="0"/>
              </a:spcBef>
              <a:spcAft>
                <a:spcPts val="0"/>
              </a:spcAft>
              <a:buNone/>
            </a:pPr>
            <a:r>
              <a:rPr lang="en-US" dirty="0"/>
              <a:t>			a[j] = a[</a:t>
            </a:r>
            <a:r>
              <a:rPr lang="en-US" dirty="0" err="1"/>
              <a:t>i</a:t>
            </a:r>
            <a:r>
              <a:rPr lang="en-US" dirty="0"/>
              <a:t>];</a:t>
            </a:r>
          </a:p>
          <a:p>
            <a:pPr>
              <a:lnSpc>
                <a:spcPct val="120000"/>
              </a:lnSpc>
              <a:spcBef>
                <a:spcPts val="0"/>
              </a:spcBef>
              <a:spcAft>
                <a:spcPts val="0"/>
              </a:spcAft>
              <a:buNone/>
            </a:pPr>
            <a:r>
              <a:rPr lang="en-US" dirty="0"/>
              <a:t>	}</a:t>
            </a:r>
          </a:p>
          <a:p>
            <a:pPr>
              <a:lnSpc>
                <a:spcPct val="120000"/>
              </a:lnSpc>
              <a:spcBef>
                <a:spcPts val="0"/>
              </a:spcBef>
              <a:spcAft>
                <a:spcPts val="0"/>
              </a:spcAft>
              <a:buNone/>
            </a:pPr>
            <a:r>
              <a:rPr lang="en-US" dirty="0"/>
              <a:t>	a[j] = pivot;</a:t>
            </a:r>
          </a:p>
          <a:p>
            <a:pPr>
              <a:lnSpc>
                <a:spcPct val="120000"/>
              </a:lnSpc>
              <a:spcBef>
                <a:spcPts val="0"/>
              </a:spcBef>
              <a:spcAft>
                <a:spcPts val="0"/>
              </a:spcAft>
              <a:buNone/>
            </a:pPr>
            <a:r>
              <a:rPr lang="en-US" dirty="0"/>
              <a:t>	return j;</a:t>
            </a:r>
          </a:p>
          <a:p>
            <a:pPr>
              <a:lnSpc>
                <a:spcPct val="120000"/>
              </a:lnSpc>
              <a:spcBef>
                <a:spcPts val="0"/>
              </a:spcBef>
              <a:spcAft>
                <a:spcPts val="0"/>
              </a:spcAft>
              <a:buNone/>
            </a:pPr>
            <a:r>
              <a:rPr lang="en-US"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206</a:t>
            </a:fld>
            <a:endParaRPr lang="en-US"/>
          </a:p>
        </p:txBody>
      </p:sp>
      <p:sp>
        <p:nvSpPr>
          <p:cNvPr id="5" name="Footer Placeholder 4"/>
          <p:cNvSpPr>
            <a:spLocks noGrp="1"/>
          </p:cNvSpPr>
          <p:nvPr>
            <p:ph type="ftr" sz="quarter" idx="11"/>
          </p:nvPr>
        </p:nvSpPr>
        <p:spPr/>
        <p:txBody>
          <a:bodyPr/>
          <a:lstStyle/>
          <a:p>
            <a:r>
              <a:rPr lang="en-US"/>
              <a:t>Dr. Neepa Shah</a:t>
            </a:r>
            <a:endParaRPr lang="en-US" dirty="0"/>
          </a:p>
        </p:txBody>
      </p:sp>
    </p:spTree>
    <p:extLst>
      <p:ext uri="{BB962C8B-B14F-4D97-AF65-F5344CB8AC3E}">
        <p14:creationId xmlns:p14="http://schemas.microsoft.com/office/powerpoint/2010/main" val="197526128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Why study Heapsort?</a:t>
            </a:r>
          </a:p>
        </p:txBody>
      </p:sp>
      <p:sp>
        <p:nvSpPr>
          <p:cNvPr id="5123" name="Rectangle 3"/>
          <p:cNvSpPr>
            <a:spLocks noGrp="1" noChangeArrowheads="1"/>
          </p:cNvSpPr>
          <p:nvPr>
            <p:ph type="body" idx="1"/>
          </p:nvPr>
        </p:nvSpPr>
        <p:spPr/>
        <p:txBody>
          <a:bodyPr>
            <a:normAutofit/>
          </a:bodyPr>
          <a:lstStyle/>
          <a:p>
            <a:pPr algn="just"/>
            <a:r>
              <a:rPr lang="en-US" sz="2800" dirty="0" err="1"/>
              <a:t>Heapsort</a:t>
            </a:r>
            <a:r>
              <a:rPr lang="en-US" sz="2800" dirty="0"/>
              <a:t> is </a:t>
            </a:r>
            <a:r>
              <a:rPr lang="en-US" sz="2800" i="1" dirty="0"/>
              <a:t>always</a:t>
            </a:r>
            <a:r>
              <a:rPr lang="en-US" sz="2800" dirty="0"/>
              <a:t> </a:t>
            </a:r>
            <a:r>
              <a:rPr lang="en-US" sz="2800" dirty="0">
                <a:solidFill>
                  <a:schemeClr val="accent2"/>
                </a:solidFill>
                <a:latin typeface="Trebuchet MS" pitchFamily="34" charset="0"/>
              </a:rPr>
              <a:t>O(n log n)</a:t>
            </a:r>
          </a:p>
          <a:p>
            <a:pPr lvl="1" algn="just"/>
            <a:r>
              <a:rPr lang="en-US" sz="2400" dirty="0"/>
              <a:t>Quicksort is usually </a:t>
            </a:r>
            <a:r>
              <a:rPr lang="en-US" sz="2400" dirty="0">
                <a:solidFill>
                  <a:schemeClr val="accent2"/>
                </a:solidFill>
                <a:latin typeface="Trebuchet MS" pitchFamily="34" charset="0"/>
              </a:rPr>
              <a:t>O(n log n)</a:t>
            </a:r>
            <a:r>
              <a:rPr lang="en-US" sz="2400" dirty="0"/>
              <a:t> but in the worst case slows to </a:t>
            </a:r>
            <a:r>
              <a:rPr lang="en-US" sz="2400" dirty="0">
                <a:solidFill>
                  <a:schemeClr val="accent2"/>
                </a:solidFill>
                <a:latin typeface="Trebuchet MS" pitchFamily="34" charset="0"/>
              </a:rPr>
              <a:t>O(n</a:t>
            </a:r>
            <a:r>
              <a:rPr lang="en-US" sz="2400" baseline="30000" dirty="0">
                <a:solidFill>
                  <a:schemeClr val="accent2"/>
                </a:solidFill>
                <a:latin typeface="Trebuchet MS" pitchFamily="34" charset="0"/>
              </a:rPr>
              <a:t>2</a:t>
            </a:r>
            <a:r>
              <a:rPr lang="en-US" sz="2400" dirty="0">
                <a:solidFill>
                  <a:schemeClr val="accent2"/>
                </a:solidFill>
                <a:latin typeface="Trebuchet MS" pitchFamily="34" charset="0"/>
              </a:rPr>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207</a:t>
            </a:fld>
            <a:endParaRPr lang="en-US"/>
          </a:p>
        </p:txBody>
      </p:sp>
      <p:sp>
        <p:nvSpPr>
          <p:cNvPr id="5" name="Footer Placeholder 4"/>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What is a “heap”?</a:t>
            </a:r>
          </a:p>
        </p:txBody>
      </p:sp>
      <p:sp>
        <p:nvSpPr>
          <p:cNvPr id="6147" name="Rectangle 3"/>
          <p:cNvSpPr>
            <a:spLocks noGrp="1" noChangeArrowheads="1"/>
          </p:cNvSpPr>
          <p:nvPr>
            <p:ph idx="1"/>
          </p:nvPr>
        </p:nvSpPr>
        <p:spPr/>
        <p:txBody>
          <a:bodyPr>
            <a:normAutofit/>
          </a:bodyPr>
          <a:lstStyle/>
          <a:p>
            <a:pPr marL="914400" lvl="1" indent="-457200" algn="just">
              <a:buClr>
                <a:schemeClr val="tx1"/>
              </a:buClr>
              <a:buSzTx/>
              <a:buNone/>
            </a:pPr>
            <a:r>
              <a:rPr lang="en-US" sz="2800" dirty="0">
                <a:solidFill>
                  <a:schemeClr val="tx1"/>
                </a:solidFill>
              </a:rPr>
              <a:t>A balanced, left-justified binary tree in which no node has a value greater than the value in its parent</a:t>
            </a:r>
            <a:endParaRPr lang="en-US" sz="3200" dirty="0">
              <a:solidFill>
                <a:schemeClr val="tx1"/>
              </a:solidFill>
            </a:endParaRPr>
          </a:p>
        </p:txBody>
      </p:sp>
      <p:sp>
        <p:nvSpPr>
          <p:cNvPr id="5" name="Footer Placeholder 4"/>
          <p:cNvSpPr>
            <a:spLocks noGrp="1"/>
          </p:cNvSpPr>
          <p:nvPr>
            <p:ph type="ftr" sz="quarter" idx="11"/>
          </p:nvPr>
        </p:nvSpPr>
        <p:spPr/>
        <p:txBody>
          <a:bodyPr/>
          <a:lstStyle/>
          <a:p>
            <a:r>
              <a:rPr lang="en-US"/>
              <a:t>Dr. Neepa Shah</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208</a:t>
            </a:fld>
            <a:endParaRPr lang="en-US"/>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Balanced binary trees</a:t>
            </a:r>
          </a:p>
        </p:txBody>
      </p:sp>
      <p:sp>
        <p:nvSpPr>
          <p:cNvPr id="7171" name="Rectangle 3"/>
          <p:cNvSpPr>
            <a:spLocks noGrp="1" noChangeArrowheads="1"/>
          </p:cNvSpPr>
          <p:nvPr>
            <p:ph idx="1"/>
          </p:nvPr>
        </p:nvSpPr>
        <p:spPr>
          <a:xfrm>
            <a:off x="581193" y="1326292"/>
            <a:ext cx="11029615" cy="3678303"/>
          </a:xfrm>
        </p:spPr>
        <p:txBody>
          <a:bodyPr/>
          <a:lstStyle/>
          <a:p>
            <a:pPr algn="just">
              <a:lnSpc>
                <a:spcPct val="90000"/>
              </a:lnSpc>
            </a:pPr>
            <a:r>
              <a:rPr lang="en-US" dirty="0">
                <a:solidFill>
                  <a:schemeClr val="tx1"/>
                </a:solidFill>
              </a:rPr>
              <a:t>The depth of a node is its distance from the root</a:t>
            </a:r>
          </a:p>
          <a:p>
            <a:pPr algn="just">
              <a:lnSpc>
                <a:spcPct val="90000"/>
              </a:lnSpc>
            </a:pPr>
            <a:r>
              <a:rPr lang="en-US" dirty="0">
                <a:solidFill>
                  <a:schemeClr val="tx1"/>
                </a:solidFill>
              </a:rPr>
              <a:t>The depth of a tree is the depth of the deepest node</a:t>
            </a:r>
          </a:p>
          <a:p>
            <a:pPr algn="just">
              <a:lnSpc>
                <a:spcPct val="90000"/>
              </a:lnSpc>
              <a:buNone/>
            </a:pPr>
            <a:endParaRPr lang="en-US" dirty="0">
              <a:solidFill>
                <a:schemeClr val="tx1"/>
              </a:solidFill>
            </a:endParaRPr>
          </a:p>
          <a:p>
            <a:pPr algn="just">
              <a:lnSpc>
                <a:spcPct val="90000"/>
              </a:lnSpc>
            </a:pPr>
            <a:r>
              <a:rPr lang="en-US" dirty="0"/>
              <a:t>A binary tree of depth </a:t>
            </a:r>
            <a:r>
              <a:rPr lang="en-US" sz="2400" dirty="0">
                <a:latin typeface="Verdana" pitchFamily="34" charset="0"/>
              </a:rPr>
              <a:t>n</a:t>
            </a:r>
            <a:r>
              <a:rPr lang="en-US" dirty="0"/>
              <a:t> is balanced if all the nodes at depths </a:t>
            </a:r>
            <a:r>
              <a:rPr lang="en-US" sz="2400" dirty="0">
                <a:latin typeface="Verdana" pitchFamily="34" charset="0"/>
              </a:rPr>
              <a:t>0</a:t>
            </a:r>
            <a:r>
              <a:rPr lang="en-US" dirty="0"/>
              <a:t> through </a:t>
            </a:r>
            <a:r>
              <a:rPr lang="en-US" sz="2400" dirty="0">
                <a:latin typeface="Verdana" pitchFamily="34" charset="0"/>
              </a:rPr>
              <a:t>n-2</a:t>
            </a:r>
            <a:r>
              <a:rPr lang="en-US" dirty="0"/>
              <a:t> have two children</a:t>
            </a:r>
          </a:p>
        </p:txBody>
      </p:sp>
      <p:sp>
        <p:nvSpPr>
          <p:cNvPr id="88" name="Footer Placeholder 87"/>
          <p:cNvSpPr>
            <a:spLocks noGrp="1"/>
          </p:cNvSpPr>
          <p:nvPr>
            <p:ph type="ftr" sz="quarter" idx="11"/>
          </p:nvPr>
        </p:nvSpPr>
        <p:spPr/>
        <p:txBody>
          <a:bodyPr/>
          <a:lstStyle/>
          <a:p>
            <a:r>
              <a:rPr lang="en-US"/>
              <a:t>Dr. Neepa Shah</a:t>
            </a:r>
            <a:endParaRPr lang="en-US" dirty="0"/>
          </a:p>
        </p:txBody>
      </p:sp>
      <p:sp>
        <p:nvSpPr>
          <p:cNvPr id="87" name="Slide Number Placeholder 86"/>
          <p:cNvSpPr>
            <a:spLocks noGrp="1"/>
          </p:cNvSpPr>
          <p:nvPr>
            <p:ph type="sldNum" sz="quarter" idx="12"/>
          </p:nvPr>
        </p:nvSpPr>
        <p:spPr/>
        <p:txBody>
          <a:bodyPr/>
          <a:lstStyle/>
          <a:p>
            <a:fld id="{B6F15528-21DE-4FAA-801E-634DDDAF4B2B}" type="slidenum">
              <a:rPr lang="en-US" smtClean="0"/>
              <a:pPr/>
              <a:t>209</a:t>
            </a:fld>
            <a:endParaRPr lang="en-US"/>
          </a:p>
        </p:txBody>
      </p:sp>
      <p:grpSp>
        <p:nvGrpSpPr>
          <p:cNvPr id="2" name="Group 101"/>
          <p:cNvGrpSpPr>
            <a:grpSpLocks/>
          </p:cNvGrpSpPr>
          <p:nvPr/>
        </p:nvGrpSpPr>
        <p:grpSpPr bwMode="auto">
          <a:xfrm>
            <a:off x="2362200" y="4191001"/>
            <a:ext cx="2438400" cy="1512888"/>
            <a:chOff x="384" y="2640"/>
            <a:chExt cx="1536" cy="953"/>
          </a:xfrm>
        </p:grpSpPr>
        <p:sp>
          <p:nvSpPr>
            <p:cNvPr id="7172" name="Text Box 4"/>
            <p:cNvSpPr txBox="1">
              <a:spLocks noChangeArrowheads="1"/>
            </p:cNvSpPr>
            <p:nvPr/>
          </p:nvSpPr>
          <p:spPr bwMode="auto">
            <a:xfrm>
              <a:off x="720" y="3360"/>
              <a:ext cx="864" cy="233"/>
            </a:xfrm>
            <a:prstGeom prst="rect">
              <a:avLst/>
            </a:prstGeom>
            <a:noFill/>
            <a:ln w="9525">
              <a:noFill/>
              <a:miter lim="800000"/>
              <a:headEnd/>
              <a:tailEnd/>
            </a:ln>
            <a:effectLst/>
          </p:spPr>
          <p:txBody>
            <a:bodyPr>
              <a:spAutoFit/>
            </a:bodyPr>
            <a:lstStyle/>
            <a:p>
              <a:pPr>
                <a:spcBef>
                  <a:spcPct val="50000"/>
                </a:spcBef>
              </a:pPr>
              <a:r>
                <a:rPr lang="en-US">
                  <a:latin typeface="Times New Roman" pitchFamily="18" charset="0"/>
                </a:rPr>
                <a:t>Balanced</a:t>
              </a:r>
            </a:p>
          </p:txBody>
        </p:sp>
        <p:sp>
          <p:nvSpPr>
            <p:cNvPr id="7175" name="Oval 7"/>
            <p:cNvSpPr>
              <a:spLocks noChangeArrowheads="1"/>
            </p:cNvSpPr>
            <p:nvPr/>
          </p:nvSpPr>
          <p:spPr bwMode="auto">
            <a:xfrm>
              <a:off x="719" y="2877"/>
              <a:ext cx="98" cy="98"/>
            </a:xfrm>
            <a:prstGeom prst="ellipse">
              <a:avLst/>
            </a:prstGeom>
            <a:noFill/>
            <a:ln w="15875">
              <a:solidFill>
                <a:schemeClr val="tx1"/>
              </a:solidFill>
              <a:round/>
              <a:headEnd/>
              <a:tailEnd/>
            </a:ln>
            <a:effectLst/>
          </p:spPr>
          <p:txBody>
            <a:bodyPr wrap="none" anchor="ctr"/>
            <a:lstStyle/>
            <a:p>
              <a:endParaRPr lang="en-US"/>
            </a:p>
          </p:txBody>
        </p:sp>
        <p:sp>
          <p:nvSpPr>
            <p:cNvPr id="7176" name="Oval 8"/>
            <p:cNvSpPr>
              <a:spLocks noChangeArrowheads="1"/>
            </p:cNvSpPr>
            <p:nvPr/>
          </p:nvSpPr>
          <p:spPr bwMode="auto">
            <a:xfrm>
              <a:off x="528" y="3068"/>
              <a:ext cx="98" cy="98"/>
            </a:xfrm>
            <a:prstGeom prst="ellipse">
              <a:avLst/>
            </a:prstGeom>
            <a:noFill/>
            <a:ln w="15875">
              <a:solidFill>
                <a:schemeClr val="tx1"/>
              </a:solidFill>
              <a:round/>
              <a:headEnd/>
              <a:tailEnd/>
            </a:ln>
            <a:effectLst/>
          </p:spPr>
          <p:txBody>
            <a:bodyPr wrap="none" anchor="ctr"/>
            <a:lstStyle/>
            <a:p>
              <a:endParaRPr lang="en-US"/>
            </a:p>
          </p:txBody>
        </p:sp>
        <p:sp>
          <p:nvSpPr>
            <p:cNvPr id="7177" name="Oval 9"/>
            <p:cNvSpPr>
              <a:spLocks noChangeArrowheads="1"/>
            </p:cNvSpPr>
            <p:nvPr/>
          </p:nvSpPr>
          <p:spPr bwMode="auto">
            <a:xfrm>
              <a:off x="910" y="3070"/>
              <a:ext cx="98" cy="98"/>
            </a:xfrm>
            <a:prstGeom prst="ellipse">
              <a:avLst/>
            </a:prstGeom>
            <a:noFill/>
            <a:ln w="15875">
              <a:solidFill>
                <a:schemeClr val="tx1"/>
              </a:solidFill>
              <a:round/>
              <a:headEnd/>
              <a:tailEnd/>
            </a:ln>
            <a:effectLst/>
          </p:spPr>
          <p:txBody>
            <a:bodyPr wrap="none" anchor="ctr"/>
            <a:lstStyle/>
            <a:p>
              <a:endParaRPr lang="en-US"/>
            </a:p>
          </p:txBody>
        </p:sp>
        <p:sp>
          <p:nvSpPr>
            <p:cNvPr id="7178" name="Oval 10"/>
            <p:cNvSpPr>
              <a:spLocks noChangeArrowheads="1"/>
            </p:cNvSpPr>
            <p:nvPr/>
          </p:nvSpPr>
          <p:spPr bwMode="auto">
            <a:xfrm>
              <a:off x="624" y="3260"/>
              <a:ext cx="98" cy="98"/>
            </a:xfrm>
            <a:prstGeom prst="ellipse">
              <a:avLst/>
            </a:prstGeom>
            <a:noFill/>
            <a:ln w="15875">
              <a:solidFill>
                <a:schemeClr val="tx1"/>
              </a:solidFill>
              <a:round/>
              <a:headEnd/>
              <a:tailEnd/>
            </a:ln>
            <a:effectLst/>
          </p:spPr>
          <p:txBody>
            <a:bodyPr wrap="none" anchor="ctr"/>
            <a:lstStyle/>
            <a:p>
              <a:endParaRPr lang="en-US"/>
            </a:p>
          </p:txBody>
        </p:sp>
        <p:sp>
          <p:nvSpPr>
            <p:cNvPr id="7179" name="Oval 11"/>
            <p:cNvSpPr>
              <a:spLocks noChangeArrowheads="1"/>
            </p:cNvSpPr>
            <p:nvPr/>
          </p:nvSpPr>
          <p:spPr bwMode="auto">
            <a:xfrm>
              <a:off x="768" y="3262"/>
              <a:ext cx="98" cy="98"/>
            </a:xfrm>
            <a:prstGeom prst="ellipse">
              <a:avLst/>
            </a:prstGeom>
            <a:noFill/>
            <a:ln w="15875">
              <a:solidFill>
                <a:schemeClr val="tx1"/>
              </a:solidFill>
              <a:round/>
              <a:headEnd/>
              <a:tailEnd/>
            </a:ln>
            <a:effectLst/>
          </p:spPr>
          <p:txBody>
            <a:bodyPr wrap="none" anchor="ctr"/>
            <a:lstStyle/>
            <a:p>
              <a:endParaRPr lang="en-US"/>
            </a:p>
          </p:txBody>
        </p:sp>
        <p:sp>
          <p:nvSpPr>
            <p:cNvPr id="7180" name="Oval 12"/>
            <p:cNvSpPr>
              <a:spLocks noChangeArrowheads="1"/>
            </p:cNvSpPr>
            <p:nvPr/>
          </p:nvSpPr>
          <p:spPr bwMode="auto">
            <a:xfrm>
              <a:off x="1006" y="3262"/>
              <a:ext cx="98" cy="98"/>
            </a:xfrm>
            <a:prstGeom prst="ellipse">
              <a:avLst/>
            </a:prstGeom>
            <a:noFill/>
            <a:ln w="15875">
              <a:solidFill>
                <a:schemeClr val="tx1"/>
              </a:solidFill>
              <a:round/>
              <a:headEnd/>
              <a:tailEnd/>
            </a:ln>
            <a:effectLst/>
          </p:spPr>
          <p:txBody>
            <a:bodyPr wrap="none" anchor="ctr"/>
            <a:lstStyle/>
            <a:p>
              <a:endParaRPr lang="en-US"/>
            </a:p>
          </p:txBody>
        </p:sp>
        <p:sp>
          <p:nvSpPr>
            <p:cNvPr id="7181" name="Oval 13"/>
            <p:cNvSpPr>
              <a:spLocks noChangeArrowheads="1"/>
            </p:cNvSpPr>
            <p:nvPr/>
          </p:nvSpPr>
          <p:spPr bwMode="auto">
            <a:xfrm>
              <a:off x="384" y="3262"/>
              <a:ext cx="98" cy="98"/>
            </a:xfrm>
            <a:prstGeom prst="ellipse">
              <a:avLst/>
            </a:prstGeom>
            <a:noFill/>
            <a:ln w="15875">
              <a:solidFill>
                <a:schemeClr val="tx1"/>
              </a:solidFill>
              <a:round/>
              <a:headEnd/>
              <a:tailEnd/>
            </a:ln>
            <a:effectLst/>
          </p:spPr>
          <p:txBody>
            <a:bodyPr wrap="none" anchor="ctr"/>
            <a:lstStyle/>
            <a:p>
              <a:endParaRPr lang="en-US"/>
            </a:p>
          </p:txBody>
        </p:sp>
        <p:sp>
          <p:nvSpPr>
            <p:cNvPr id="7183" name="Line 15"/>
            <p:cNvSpPr>
              <a:spLocks noChangeShapeType="1"/>
            </p:cNvSpPr>
            <p:nvPr/>
          </p:nvSpPr>
          <p:spPr bwMode="auto">
            <a:xfrm flipV="1">
              <a:off x="432" y="3166"/>
              <a:ext cx="96" cy="96"/>
            </a:xfrm>
            <a:prstGeom prst="line">
              <a:avLst/>
            </a:prstGeom>
            <a:noFill/>
            <a:ln w="15875">
              <a:solidFill>
                <a:schemeClr val="tx1"/>
              </a:solidFill>
              <a:round/>
              <a:headEnd/>
              <a:tailEnd/>
            </a:ln>
            <a:effectLst/>
          </p:spPr>
          <p:txBody>
            <a:bodyPr/>
            <a:lstStyle/>
            <a:p>
              <a:endParaRPr lang="en-US"/>
            </a:p>
          </p:txBody>
        </p:sp>
        <p:sp>
          <p:nvSpPr>
            <p:cNvPr id="7184" name="Line 16"/>
            <p:cNvSpPr>
              <a:spLocks noChangeShapeType="1"/>
            </p:cNvSpPr>
            <p:nvPr/>
          </p:nvSpPr>
          <p:spPr bwMode="auto">
            <a:xfrm flipV="1">
              <a:off x="624" y="2974"/>
              <a:ext cx="96" cy="96"/>
            </a:xfrm>
            <a:prstGeom prst="line">
              <a:avLst/>
            </a:prstGeom>
            <a:noFill/>
            <a:ln w="15875">
              <a:solidFill>
                <a:schemeClr val="tx1"/>
              </a:solidFill>
              <a:round/>
              <a:headEnd/>
              <a:tailEnd/>
            </a:ln>
            <a:effectLst/>
          </p:spPr>
          <p:txBody>
            <a:bodyPr/>
            <a:lstStyle/>
            <a:p>
              <a:endParaRPr lang="en-US"/>
            </a:p>
          </p:txBody>
        </p:sp>
        <p:sp>
          <p:nvSpPr>
            <p:cNvPr id="7185" name="Line 17"/>
            <p:cNvSpPr>
              <a:spLocks noChangeShapeType="1"/>
            </p:cNvSpPr>
            <p:nvPr/>
          </p:nvSpPr>
          <p:spPr bwMode="auto">
            <a:xfrm flipV="1">
              <a:off x="816" y="3166"/>
              <a:ext cx="96" cy="96"/>
            </a:xfrm>
            <a:prstGeom prst="line">
              <a:avLst/>
            </a:prstGeom>
            <a:noFill/>
            <a:ln w="15875">
              <a:solidFill>
                <a:schemeClr val="tx1"/>
              </a:solidFill>
              <a:round/>
              <a:headEnd/>
              <a:tailEnd/>
            </a:ln>
            <a:effectLst/>
          </p:spPr>
          <p:txBody>
            <a:bodyPr/>
            <a:lstStyle/>
            <a:p>
              <a:endParaRPr lang="en-US"/>
            </a:p>
          </p:txBody>
        </p:sp>
        <p:sp>
          <p:nvSpPr>
            <p:cNvPr id="7186" name="Line 18"/>
            <p:cNvSpPr>
              <a:spLocks noChangeShapeType="1"/>
            </p:cNvSpPr>
            <p:nvPr/>
          </p:nvSpPr>
          <p:spPr bwMode="auto">
            <a:xfrm flipH="1" flipV="1">
              <a:off x="624" y="3166"/>
              <a:ext cx="48" cy="96"/>
            </a:xfrm>
            <a:prstGeom prst="line">
              <a:avLst/>
            </a:prstGeom>
            <a:noFill/>
            <a:ln w="15875">
              <a:solidFill>
                <a:schemeClr val="tx1"/>
              </a:solidFill>
              <a:round/>
              <a:headEnd/>
              <a:tailEnd/>
            </a:ln>
            <a:effectLst/>
          </p:spPr>
          <p:txBody>
            <a:bodyPr/>
            <a:lstStyle/>
            <a:p>
              <a:endParaRPr lang="en-US"/>
            </a:p>
          </p:txBody>
        </p:sp>
        <p:sp>
          <p:nvSpPr>
            <p:cNvPr id="7187" name="Line 19"/>
            <p:cNvSpPr>
              <a:spLocks noChangeShapeType="1"/>
            </p:cNvSpPr>
            <p:nvPr/>
          </p:nvSpPr>
          <p:spPr bwMode="auto">
            <a:xfrm flipH="1" flipV="1">
              <a:off x="816" y="2974"/>
              <a:ext cx="96" cy="96"/>
            </a:xfrm>
            <a:prstGeom prst="line">
              <a:avLst/>
            </a:prstGeom>
            <a:noFill/>
            <a:ln w="15875">
              <a:solidFill>
                <a:schemeClr val="tx1"/>
              </a:solidFill>
              <a:round/>
              <a:headEnd/>
              <a:tailEnd/>
            </a:ln>
            <a:effectLst/>
          </p:spPr>
          <p:txBody>
            <a:bodyPr/>
            <a:lstStyle/>
            <a:p>
              <a:endParaRPr lang="en-US"/>
            </a:p>
          </p:txBody>
        </p:sp>
        <p:sp>
          <p:nvSpPr>
            <p:cNvPr id="7188" name="Line 20"/>
            <p:cNvSpPr>
              <a:spLocks noChangeShapeType="1"/>
            </p:cNvSpPr>
            <p:nvPr/>
          </p:nvSpPr>
          <p:spPr bwMode="auto">
            <a:xfrm flipH="1" flipV="1">
              <a:off x="1008" y="3166"/>
              <a:ext cx="48" cy="96"/>
            </a:xfrm>
            <a:prstGeom prst="line">
              <a:avLst/>
            </a:prstGeom>
            <a:noFill/>
            <a:ln w="15875">
              <a:solidFill>
                <a:schemeClr val="tx1"/>
              </a:solidFill>
              <a:round/>
              <a:headEnd/>
              <a:tailEnd/>
            </a:ln>
            <a:effectLst/>
          </p:spPr>
          <p:txBody>
            <a:bodyPr/>
            <a:lstStyle/>
            <a:p>
              <a:endParaRPr lang="en-US"/>
            </a:p>
          </p:txBody>
        </p:sp>
        <p:sp>
          <p:nvSpPr>
            <p:cNvPr id="7193" name="Oval 25"/>
            <p:cNvSpPr>
              <a:spLocks noChangeArrowheads="1"/>
            </p:cNvSpPr>
            <p:nvPr/>
          </p:nvSpPr>
          <p:spPr bwMode="auto">
            <a:xfrm>
              <a:off x="1535" y="2880"/>
              <a:ext cx="98" cy="98"/>
            </a:xfrm>
            <a:prstGeom prst="ellipse">
              <a:avLst/>
            </a:prstGeom>
            <a:noFill/>
            <a:ln w="15875">
              <a:solidFill>
                <a:schemeClr val="tx1"/>
              </a:solidFill>
              <a:round/>
              <a:headEnd/>
              <a:tailEnd/>
            </a:ln>
            <a:effectLst/>
          </p:spPr>
          <p:txBody>
            <a:bodyPr wrap="none" anchor="ctr"/>
            <a:lstStyle/>
            <a:p>
              <a:endParaRPr lang="en-US"/>
            </a:p>
          </p:txBody>
        </p:sp>
        <p:sp>
          <p:nvSpPr>
            <p:cNvPr id="7194" name="Oval 26"/>
            <p:cNvSpPr>
              <a:spLocks noChangeArrowheads="1"/>
            </p:cNvSpPr>
            <p:nvPr/>
          </p:nvSpPr>
          <p:spPr bwMode="auto">
            <a:xfrm>
              <a:off x="1344" y="3071"/>
              <a:ext cx="98" cy="98"/>
            </a:xfrm>
            <a:prstGeom prst="ellipse">
              <a:avLst/>
            </a:prstGeom>
            <a:noFill/>
            <a:ln w="15875">
              <a:solidFill>
                <a:schemeClr val="tx1"/>
              </a:solidFill>
              <a:round/>
              <a:headEnd/>
              <a:tailEnd/>
            </a:ln>
            <a:effectLst/>
          </p:spPr>
          <p:txBody>
            <a:bodyPr wrap="none" anchor="ctr"/>
            <a:lstStyle/>
            <a:p>
              <a:endParaRPr lang="en-US"/>
            </a:p>
          </p:txBody>
        </p:sp>
        <p:sp>
          <p:nvSpPr>
            <p:cNvPr id="7195" name="Oval 27"/>
            <p:cNvSpPr>
              <a:spLocks noChangeArrowheads="1"/>
            </p:cNvSpPr>
            <p:nvPr/>
          </p:nvSpPr>
          <p:spPr bwMode="auto">
            <a:xfrm>
              <a:off x="1726" y="3073"/>
              <a:ext cx="98" cy="98"/>
            </a:xfrm>
            <a:prstGeom prst="ellipse">
              <a:avLst/>
            </a:prstGeom>
            <a:noFill/>
            <a:ln w="15875">
              <a:solidFill>
                <a:schemeClr val="tx1"/>
              </a:solidFill>
              <a:round/>
              <a:headEnd/>
              <a:tailEnd/>
            </a:ln>
            <a:effectLst/>
          </p:spPr>
          <p:txBody>
            <a:bodyPr wrap="none" anchor="ctr"/>
            <a:lstStyle/>
            <a:p>
              <a:endParaRPr lang="en-US"/>
            </a:p>
          </p:txBody>
        </p:sp>
        <p:sp>
          <p:nvSpPr>
            <p:cNvPr id="7196" name="Oval 28"/>
            <p:cNvSpPr>
              <a:spLocks noChangeArrowheads="1"/>
            </p:cNvSpPr>
            <p:nvPr/>
          </p:nvSpPr>
          <p:spPr bwMode="auto">
            <a:xfrm>
              <a:off x="1440" y="3263"/>
              <a:ext cx="98" cy="98"/>
            </a:xfrm>
            <a:prstGeom prst="ellipse">
              <a:avLst/>
            </a:prstGeom>
            <a:noFill/>
            <a:ln w="15875">
              <a:solidFill>
                <a:schemeClr val="tx1"/>
              </a:solidFill>
              <a:round/>
              <a:headEnd/>
              <a:tailEnd/>
            </a:ln>
            <a:effectLst/>
          </p:spPr>
          <p:txBody>
            <a:bodyPr wrap="none" anchor="ctr"/>
            <a:lstStyle/>
            <a:p>
              <a:endParaRPr lang="en-US"/>
            </a:p>
          </p:txBody>
        </p:sp>
        <p:sp>
          <p:nvSpPr>
            <p:cNvPr id="7197" name="Oval 29"/>
            <p:cNvSpPr>
              <a:spLocks noChangeArrowheads="1"/>
            </p:cNvSpPr>
            <p:nvPr/>
          </p:nvSpPr>
          <p:spPr bwMode="auto">
            <a:xfrm>
              <a:off x="1584" y="3265"/>
              <a:ext cx="98" cy="98"/>
            </a:xfrm>
            <a:prstGeom prst="ellipse">
              <a:avLst/>
            </a:prstGeom>
            <a:noFill/>
            <a:ln w="15875">
              <a:solidFill>
                <a:schemeClr val="tx1"/>
              </a:solidFill>
              <a:round/>
              <a:headEnd/>
              <a:tailEnd/>
            </a:ln>
            <a:effectLst/>
          </p:spPr>
          <p:txBody>
            <a:bodyPr wrap="none" anchor="ctr"/>
            <a:lstStyle/>
            <a:p>
              <a:endParaRPr lang="en-US"/>
            </a:p>
          </p:txBody>
        </p:sp>
        <p:sp>
          <p:nvSpPr>
            <p:cNvPr id="7198" name="Oval 30"/>
            <p:cNvSpPr>
              <a:spLocks noChangeArrowheads="1"/>
            </p:cNvSpPr>
            <p:nvPr/>
          </p:nvSpPr>
          <p:spPr bwMode="auto">
            <a:xfrm>
              <a:off x="1822" y="3265"/>
              <a:ext cx="98" cy="98"/>
            </a:xfrm>
            <a:prstGeom prst="ellipse">
              <a:avLst/>
            </a:prstGeom>
            <a:noFill/>
            <a:ln w="15875">
              <a:solidFill>
                <a:schemeClr val="tx1"/>
              </a:solidFill>
              <a:round/>
              <a:headEnd/>
              <a:tailEnd/>
            </a:ln>
            <a:effectLst/>
          </p:spPr>
          <p:txBody>
            <a:bodyPr wrap="none" anchor="ctr"/>
            <a:lstStyle/>
            <a:p>
              <a:endParaRPr lang="en-US"/>
            </a:p>
          </p:txBody>
        </p:sp>
        <p:sp>
          <p:nvSpPr>
            <p:cNvPr id="7199" name="Oval 31"/>
            <p:cNvSpPr>
              <a:spLocks noChangeArrowheads="1"/>
            </p:cNvSpPr>
            <p:nvPr/>
          </p:nvSpPr>
          <p:spPr bwMode="auto">
            <a:xfrm>
              <a:off x="1200" y="3265"/>
              <a:ext cx="98" cy="98"/>
            </a:xfrm>
            <a:prstGeom prst="ellipse">
              <a:avLst/>
            </a:prstGeom>
            <a:noFill/>
            <a:ln w="15875">
              <a:solidFill>
                <a:schemeClr val="tx1"/>
              </a:solidFill>
              <a:round/>
              <a:headEnd/>
              <a:tailEnd/>
            </a:ln>
            <a:effectLst/>
          </p:spPr>
          <p:txBody>
            <a:bodyPr wrap="none" anchor="ctr"/>
            <a:lstStyle/>
            <a:p>
              <a:endParaRPr lang="en-US"/>
            </a:p>
          </p:txBody>
        </p:sp>
        <p:sp>
          <p:nvSpPr>
            <p:cNvPr id="7200" name="Line 32"/>
            <p:cNvSpPr>
              <a:spLocks noChangeShapeType="1"/>
            </p:cNvSpPr>
            <p:nvPr/>
          </p:nvSpPr>
          <p:spPr bwMode="auto">
            <a:xfrm flipV="1">
              <a:off x="1248" y="3169"/>
              <a:ext cx="96" cy="96"/>
            </a:xfrm>
            <a:prstGeom prst="line">
              <a:avLst/>
            </a:prstGeom>
            <a:noFill/>
            <a:ln w="15875">
              <a:solidFill>
                <a:schemeClr val="tx1"/>
              </a:solidFill>
              <a:round/>
              <a:headEnd/>
              <a:tailEnd/>
            </a:ln>
            <a:effectLst/>
          </p:spPr>
          <p:txBody>
            <a:bodyPr/>
            <a:lstStyle/>
            <a:p>
              <a:endParaRPr lang="en-US"/>
            </a:p>
          </p:txBody>
        </p:sp>
        <p:sp>
          <p:nvSpPr>
            <p:cNvPr id="7201" name="Line 33"/>
            <p:cNvSpPr>
              <a:spLocks noChangeShapeType="1"/>
            </p:cNvSpPr>
            <p:nvPr/>
          </p:nvSpPr>
          <p:spPr bwMode="auto">
            <a:xfrm flipV="1">
              <a:off x="1440" y="2977"/>
              <a:ext cx="96" cy="96"/>
            </a:xfrm>
            <a:prstGeom prst="line">
              <a:avLst/>
            </a:prstGeom>
            <a:noFill/>
            <a:ln w="15875">
              <a:solidFill>
                <a:schemeClr val="tx1"/>
              </a:solidFill>
              <a:round/>
              <a:headEnd/>
              <a:tailEnd/>
            </a:ln>
            <a:effectLst/>
          </p:spPr>
          <p:txBody>
            <a:bodyPr/>
            <a:lstStyle/>
            <a:p>
              <a:endParaRPr lang="en-US"/>
            </a:p>
          </p:txBody>
        </p:sp>
        <p:sp>
          <p:nvSpPr>
            <p:cNvPr id="7202" name="Line 34"/>
            <p:cNvSpPr>
              <a:spLocks noChangeShapeType="1"/>
            </p:cNvSpPr>
            <p:nvPr/>
          </p:nvSpPr>
          <p:spPr bwMode="auto">
            <a:xfrm flipV="1">
              <a:off x="1632" y="3169"/>
              <a:ext cx="96" cy="96"/>
            </a:xfrm>
            <a:prstGeom prst="line">
              <a:avLst/>
            </a:prstGeom>
            <a:noFill/>
            <a:ln w="15875">
              <a:solidFill>
                <a:schemeClr val="tx1"/>
              </a:solidFill>
              <a:round/>
              <a:headEnd/>
              <a:tailEnd/>
            </a:ln>
            <a:effectLst/>
          </p:spPr>
          <p:txBody>
            <a:bodyPr/>
            <a:lstStyle/>
            <a:p>
              <a:endParaRPr lang="en-US"/>
            </a:p>
          </p:txBody>
        </p:sp>
        <p:sp>
          <p:nvSpPr>
            <p:cNvPr id="7203" name="Line 35"/>
            <p:cNvSpPr>
              <a:spLocks noChangeShapeType="1"/>
            </p:cNvSpPr>
            <p:nvPr/>
          </p:nvSpPr>
          <p:spPr bwMode="auto">
            <a:xfrm flipH="1" flipV="1">
              <a:off x="1440" y="3169"/>
              <a:ext cx="48" cy="96"/>
            </a:xfrm>
            <a:prstGeom prst="line">
              <a:avLst/>
            </a:prstGeom>
            <a:noFill/>
            <a:ln w="15875">
              <a:solidFill>
                <a:schemeClr val="tx1"/>
              </a:solidFill>
              <a:round/>
              <a:headEnd/>
              <a:tailEnd/>
            </a:ln>
            <a:effectLst/>
          </p:spPr>
          <p:txBody>
            <a:bodyPr/>
            <a:lstStyle/>
            <a:p>
              <a:endParaRPr lang="en-US"/>
            </a:p>
          </p:txBody>
        </p:sp>
        <p:sp>
          <p:nvSpPr>
            <p:cNvPr id="7204" name="Line 36"/>
            <p:cNvSpPr>
              <a:spLocks noChangeShapeType="1"/>
            </p:cNvSpPr>
            <p:nvPr/>
          </p:nvSpPr>
          <p:spPr bwMode="auto">
            <a:xfrm flipH="1" flipV="1">
              <a:off x="1632" y="2977"/>
              <a:ext cx="96" cy="96"/>
            </a:xfrm>
            <a:prstGeom prst="line">
              <a:avLst/>
            </a:prstGeom>
            <a:noFill/>
            <a:ln w="15875">
              <a:solidFill>
                <a:schemeClr val="tx1"/>
              </a:solidFill>
              <a:round/>
              <a:headEnd/>
              <a:tailEnd/>
            </a:ln>
            <a:effectLst/>
          </p:spPr>
          <p:txBody>
            <a:bodyPr/>
            <a:lstStyle/>
            <a:p>
              <a:endParaRPr lang="en-US"/>
            </a:p>
          </p:txBody>
        </p:sp>
        <p:sp>
          <p:nvSpPr>
            <p:cNvPr id="7205" name="Line 37"/>
            <p:cNvSpPr>
              <a:spLocks noChangeShapeType="1"/>
            </p:cNvSpPr>
            <p:nvPr/>
          </p:nvSpPr>
          <p:spPr bwMode="auto">
            <a:xfrm flipH="1" flipV="1">
              <a:off x="1824" y="3169"/>
              <a:ext cx="48" cy="96"/>
            </a:xfrm>
            <a:prstGeom prst="line">
              <a:avLst/>
            </a:prstGeom>
            <a:noFill/>
            <a:ln w="15875">
              <a:solidFill>
                <a:schemeClr val="tx1"/>
              </a:solidFill>
              <a:round/>
              <a:headEnd/>
              <a:tailEnd/>
            </a:ln>
            <a:effectLst/>
          </p:spPr>
          <p:txBody>
            <a:bodyPr/>
            <a:lstStyle/>
            <a:p>
              <a:endParaRPr lang="en-US"/>
            </a:p>
          </p:txBody>
        </p:sp>
        <p:sp>
          <p:nvSpPr>
            <p:cNvPr id="7206" name="Oval 38"/>
            <p:cNvSpPr>
              <a:spLocks noChangeArrowheads="1"/>
            </p:cNvSpPr>
            <p:nvPr/>
          </p:nvSpPr>
          <p:spPr bwMode="auto">
            <a:xfrm>
              <a:off x="1104" y="2640"/>
              <a:ext cx="98" cy="98"/>
            </a:xfrm>
            <a:prstGeom prst="ellipse">
              <a:avLst/>
            </a:prstGeom>
            <a:noFill/>
            <a:ln w="15875">
              <a:solidFill>
                <a:schemeClr val="tx1"/>
              </a:solidFill>
              <a:round/>
              <a:headEnd/>
              <a:tailEnd/>
            </a:ln>
            <a:effectLst/>
          </p:spPr>
          <p:txBody>
            <a:bodyPr wrap="none" anchor="ctr"/>
            <a:lstStyle/>
            <a:p>
              <a:endParaRPr lang="en-US"/>
            </a:p>
          </p:txBody>
        </p:sp>
        <p:sp>
          <p:nvSpPr>
            <p:cNvPr id="7207" name="Line 39"/>
            <p:cNvSpPr>
              <a:spLocks noChangeShapeType="1"/>
            </p:cNvSpPr>
            <p:nvPr/>
          </p:nvSpPr>
          <p:spPr bwMode="auto">
            <a:xfrm flipV="1">
              <a:off x="816" y="2736"/>
              <a:ext cx="288" cy="144"/>
            </a:xfrm>
            <a:prstGeom prst="line">
              <a:avLst/>
            </a:prstGeom>
            <a:noFill/>
            <a:ln w="15875">
              <a:solidFill>
                <a:schemeClr val="tx1"/>
              </a:solidFill>
              <a:round/>
              <a:headEnd/>
              <a:tailEnd/>
            </a:ln>
            <a:effectLst/>
          </p:spPr>
          <p:txBody>
            <a:bodyPr/>
            <a:lstStyle/>
            <a:p>
              <a:endParaRPr lang="en-US"/>
            </a:p>
          </p:txBody>
        </p:sp>
        <p:sp>
          <p:nvSpPr>
            <p:cNvPr id="7208" name="Line 40"/>
            <p:cNvSpPr>
              <a:spLocks noChangeShapeType="1"/>
            </p:cNvSpPr>
            <p:nvPr/>
          </p:nvSpPr>
          <p:spPr bwMode="auto">
            <a:xfrm flipH="1" flipV="1">
              <a:off x="1200" y="2736"/>
              <a:ext cx="336" cy="144"/>
            </a:xfrm>
            <a:prstGeom prst="line">
              <a:avLst/>
            </a:prstGeom>
            <a:noFill/>
            <a:ln w="15875">
              <a:solidFill>
                <a:schemeClr val="tx1"/>
              </a:solidFill>
              <a:round/>
              <a:headEnd/>
              <a:tailEnd/>
            </a:ln>
            <a:effectLst/>
          </p:spPr>
          <p:txBody>
            <a:bodyPr/>
            <a:lstStyle/>
            <a:p>
              <a:endParaRPr lang="en-US"/>
            </a:p>
          </p:txBody>
        </p:sp>
      </p:grpSp>
      <p:grpSp>
        <p:nvGrpSpPr>
          <p:cNvPr id="3" name="Group 102"/>
          <p:cNvGrpSpPr>
            <a:grpSpLocks/>
          </p:cNvGrpSpPr>
          <p:nvPr/>
        </p:nvGrpSpPr>
        <p:grpSpPr bwMode="auto">
          <a:xfrm>
            <a:off x="5181600" y="4191001"/>
            <a:ext cx="2286000" cy="1512888"/>
            <a:chOff x="2208" y="2640"/>
            <a:chExt cx="1440" cy="953"/>
          </a:xfrm>
        </p:grpSpPr>
        <p:sp>
          <p:nvSpPr>
            <p:cNvPr id="7174" name="Text Box 6"/>
            <p:cNvSpPr txBox="1">
              <a:spLocks noChangeArrowheads="1"/>
            </p:cNvSpPr>
            <p:nvPr/>
          </p:nvSpPr>
          <p:spPr bwMode="auto">
            <a:xfrm>
              <a:off x="2592" y="3360"/>
              <a:ext cx="912" cy="233"/>
            </a:xfrm>
            <a:prstGeom prst="rect">
              <a:avLst/>
            </a:prstGeom>
            <a:noFill/>
            <a:ln w="9525">
              <a:noFill/>
              <a:miter lim="800000"/>
              <a:headEnd/>
              <a:tailEnd/>
            </a:ln>
            <a:effectLst/>
          </p:spPr>
          <p:txBody>
            <a:bodyPr>
              <a:spAutoFit/>
            </a:bodyPr>
            <a:lstStyle/>
            <a:p>
              <a:pPr>
                <a:spcBef>
                  <a:spcPct val="50000"/>
                </a:spcBef>
              </a:pPr>
              <a:r>
                <a:rPr lang="en-US" dirty="0">
                  <a:latin typeface="Times New Roman" pitchFamily="18" charset="0"/>
                </a:rPr>
                <a:t>Balanced</a:t>
              </a:r>
            </a:p>
          </p:txBody>
        </p:sp>
        <p:sp>
          <p:nvSpPr>
            <p:cNvPr id="7211" name="Oval 43"/>
            <p:cNvSpPr>
              <a:spLocks noChangeArrowheads="1"/>
            </p:cNvSpPr>
            <p:nvPr/>
          </p:nvSpPr>
          <p:spPr bwMode="auto">
            <a:xfrm>
              <a:off x="2543" y="2877"/>
              <a:ext cx="98" cy="98"/>
            </a:xfrm>
            <a:prstGeom prst="ellipse">
              <a:avLst/>
            </a:prstGeom>
            <a:noFill/>
            <a:ln w="15875">
              <a:solidFill>
                <a:schemeClr val="tx1"/>
              </a:solidFill>
              <a:round/>
              <a:headEnd/>
              <a:tailEnd/>
            </a:ln>
            <a:effectLst/>
          </p:spPr>
          <p:txBody>
            <a:bodyPr wrap="none" anchor="ctr"/>
            <a:lstStyle/>
            <a:p>
              <a:endParaRPr lang="en-US"/>
            </a:p>
          </p:txBody>
        </p:sp>
        <p:sp>
          <p:nvSpPr>
            <p:cNvPr id="7212" name="Oval 44"/>
            <p:cNvSpPr>
              <a:spLocks noChangeArrowheads="1"/>
            </p:cNvSpPr>
            <p:nvPr/>
          </p:nvSpPr>
          <p:spPr bwMode="auto">
            <a:xfrm>
              <a:off x="2352" y="3068"/>
              <a:ext cx="98" cy="98"/>
            </a:xfrm>
            <a:prstGeom prst="ellipse">
              <a:avLst/>
            </a:prstGeom>
            <a:noFill/>
            <a:ln w="15875">
              <a:solidFill>
                <a:schemeClr val="tx1"/>
              </a:solidFill>
              <a:round/>
              <a:headEnd/>
              <a:tailEnd/>
            </a:ln>
            <a:effectLst/>
          </p:spPr>
          <p:txBody>
            <a:bodyPr wrap="none" anchor="ctr"/>
            <a:lstStyle/>
            <a:p>
              <a:endParaRPr lang="en-US"/>
            </a:p>
          </p:txBody>
        </p:sp>
        <p:sp>
          <p:nvSpPr>
            <p:cNvPr id="7213" name="Oval 45"/>
            <p:cNvSpPr>
              <a:spLocks noChangeArrowheads="1"/>
            </p:cNvSpPr>
            <p:nvPr/>
          </p:nvSpPr>
          <p:spPr bwMode="auto">
            <a:xfrm>
              <a:off x="2734" y="3070"/>
              <a:ext cx="98" cy="98"/>
            </a:xfrm>
            <a:prstGeom prst="ellipse">
              <a:avLst/>
            </a:prstGeom>
            <a:noFill/>
            <a:ln w="15875">
              <a:solidFill>
                <a:schemeClr val="tx1"/>
              </a:solidFill>
              <a:round/>
              <a:headEnd/>
              <a:tailEnd/>
            </a:ln>
            <a:effectLst/>
          </p:spPr>
          <p:txBody>
            <a:bodyPr wrap="none" anchor="ctr"/>
            <a:lstStyle/>
            <a:p>
              <a:endParaRPr lang="en-US"/>
            </a:p>
          </p:txBody>
        </p:sp>
        <p:sp>
          <p:nvSpPr>
            <p:cNvPr id="7215" name="Oval 47"/>
            <p:cNvSpPr>
              <a:spLocks noChangeArrowheads="1"/>
            </p:cNvSpPr>
            <p:nvPr/>
          </p:nvSpPr>
          <p:spPr bwMode="auto">
            <a:xfrm>
              <a:off x="2592" y="3262"/>
              <a:ext cx="98" cy="98"/>
            </a:xfrm>
            <a:prstGeom prst="ellipse">
              <a:avLst/>
            </a:prstGeom>
            <a:noFill/>
            <a:ln w="15875">
              <a:solidFill>
                <a:schemeClr val="tx1"/>
              </a:solidFill>
              <a:round/>
              <a:headEnd/>
              <a:tailEnd/>
            </a:ln>
            <a:effectLst/>
          </p:spPr>
          <p:txBody>
            <a:bodyPr wrap="none" anchor="ctr"/>
            <a:lstStyle/>
            <a:p>
              <a:endParaRPr lang="en-US"/>
            </a:p>
          </p:txBody>
        </p:sp>
        <p:sp>
          <p:nvSpPr>
            <p:cNvPr id="7216" name="Oval 48"/>
            <p:cNvSpPr>
              <a:spLocks noChangeArrowheads="1"/>
            </p:cNvSpPr>
            <p:nvPr/>
          </p:nvSpPr>
          <p:spPr bwMode="auto">
            <a:xfrm>
              <a:off x="2830" y="3262"/>
              <a:ext cx="98" cy="98"/>
            </a:xfrm>
            <a:prstGeom prst="ellipse">
              <a:avLst/>
            </a:prstGeom>
            <a:noFill/>
            <a:ln w="15875">
              <a:solidFill>
                <a:schemeClr val="tx1"/>
              </a:solidFill>
              <a:round/>
              <a:headEnd/>
              <a:tailEnd/>
            </a:ln>
            <a:effectLst/>
          </p:spPr>
          <p:txBody>
            <a:bodyPr wrap="none" anchor="ctr"/>
            <a:lstStyle/>
            <a:p>
              <a:endParaRPr lang="en-US"/>
            </a:p>
          </p:txBody>
        </p:sp>
        <p:sp>
          <p:nvSpPr>
            <p:cNvPr id="7217" name="Oval 49"/>
            <p:cNvSpPr>
              <a:spLocks noChangeArrowheads="1"/>
            </p:cNvSpPr>
            <p:nvPr/>
          </p:nvSpPr>
          <p:spPr bwMode="auto">
            <a:xfrm>
              <a:off x="2208" y="3262"/>
              <a:ext cx="98" cy="98"/>
            </a:xfrm>
            <a:prstGeom prst="ellipse">
              <a:avLst/>
            </a:prstGeom>
            <a:noFill/>
            <a:ln w="15875">
              <a:solidFill>
                <a:schemeClr val="tx1"/>
              </a:solidFill>
              <a:round/>
              <a:headEnd/>
              <a:tailEnd/>
            </a:ln>
            <a:effectLst/>
          </p:spPr>
          <p:txBody>
            <a:bodyPr wrap="none" anchor="ctr"/>
            <a:lstStyle/>
            <a:p>
              <a:endParaRPr lang="en-US"/>
            </a:p>
          </p:txBody>
        </p:sp>
        <p:sp>
          <p:nvSpPr>
            <p:cNvPr id="7218" name="Line 50"/>
            <p:cNvSpPr>
              <a:spLocks noChangeShapeType="1"/>
            </p:cNvSpPr>
            <p:nvPr/>
          </p:nvSpPr>
          <p:spPr bwMode="auto">
            <a:xfrm flipV="1">
              <a:off x="2256" y="3166"/>
              <a:ext cx="96" cy="96"/>
            </a:xfrm>
            <a:prstGeom prst="line">
              <a:avLst/>
            </a:prstGeom>
            <a:noFill/>
            <a:ln w="15875">
              <a:solidFill>
                <a:schemeClr val="tx1"/>
              </a:solidFill>
              <a:round/>
              <a:headEnd/>
              <a:tailEnd/>
            </a:ln>
            <a:effectLst/>
          </p:spPr>
          <p:txBody>
            <a:bodyPr/>
            <a:lstStyle/>
            <a:p>
              <a:endParaRPr lang="en-US"/>
            </a:p>
          </p:txBody>
        </p:sp>
        <p:sp>
          <p:nvSpPr>
            <p:cNvPr id="7219" name="Line 51"/>
            <p:cNvSpPr>
              <a:spLocks noChangeShapeType="1"/>
            </p:cNvSpPr>
            <p:nvPr/>
          </p:nvSpPr>
          <p:spPr bwMode="auto">
            <a:xfrm flipV="1">
              <a:off x="2448" y="2974"/>
              <a:ext cx="96" cy="96"/>
            </a:xfrm>
            <a:prstGeom prst="line">
              <a:avLst/>
            </a:prstGeom>
            <a:noFill/>
            <a:ln w="15875">
              <a:solidFill>
                <a:schemeClr val="tx1"/>
              </a:solidFill>
              <a:round/>
              <a:headEnd/>
              <a:tailEnd/>
            </a:ln>
            <a:effectLst/>
          </p:spPr>
          <p:txBody>
            <a:bodyPr/>
            <a:lstStyle/>
            <a:p>
              <a:endParaRPr lang="en-US"/>
            </a:p>
          </p:txBody>
        </p:sp>
        <p:sp>
          <p:nvSpPr>
            <p:cNvPr id="7220" name="Line 52"/>
            <p:cNvSpPr>
              <a:spLocks noChangeShapeType="1"/>
            </p:cNvSpPr>
            <p:nvPr/>
          </p:nvSpPr>
          <p:spPr bwMode="auto">
            <a:xfrm flipV="1">
              <a:off x="2640" y="3166"/>
              <a:ext cx="96" cy="96"/>
            </a:xfrm>
            <a:prstGeom prst="line">
              <a:avLst/>
            </a:prstGeom>
            <a:noFill/>
            <a:ln w="15875">
              <a:solidFill>
                <a:schemeClr val="tx1"/>
              </a:solidFill>
              <a:round/>
              <a:headEnd/>
              <a:tailEnd/>
            </a:ln>
            <a:effectLst/>
          </p:spPr>
          <p:txBody>
            <a:bodyPr/>
            <a:lstStyle/>
            <a:p>
              <a:endParaRPr lang="en-US"/>
            </a:p>
          </p:txBody>
        </p:sp>
        <p:sp>
          <p:nvSpPr>
            <p:cNvPr id="7222" name="Line 54"/>
            <p:cNvSpPr>
              <a:spLocks noChangeShapeType="1"/>
            </p:cNvSpPr>
            <p:nvPr/>
          </p:nvSpPr>
          <p:spPr bwMode="auto">
            <a:xfrm flipH="1" flipV="1">
              <a:off x="2640" y="2974"/>
              <a:ext cx="96" cy="96"/>
            </a:xfrm>
            <a:prstGeom prst="line">
              <a:avLst/>
            </a:prstGeom>
            <a:noFill/>
            <a:ln w="15875">
              <a:solidFill>
                <a:schemeClr val="tx1"/>
              </a:solidFill>
              <a:round/>
              <a:headEnd/>
              <a:tailEnd/>
            </a:ln>
            <a:effectLst/>
          </p:spPr>
          <p:txBody>
            <a:bodyPr/>
            <a:lstStyle/>
            <a:p>
              <a:endParaRPr lang="en-US"/>
            </a:p>
          </p:txBody>
        </p:sp>
        <p:sp>
          <p:nvSpPr>
            <p:cNvPr id="7223" name="Line 55"/>
            <p:cNvSpPr>
              <a:spLocks noChangeShapeType="1"/>
            </p:cNvSpPr>
            <p:nvPr/>
          </p:nvSpPr>
          <p:spPr bwMode="auto">
            <a:xfrm flipH="1" flipV="1">
              <a:off x="2832" y="3166"/>
              <a:ext cx="48" cy="96"/>
            </a:xfrm>
            <a:prstGeom prst="line">
              <a:avLst/>
            </a:prstGeom>
            <a:noFill/>
            <a:ln w="15875">
              <a:solidFill>
                <a:schemeClr val="tx1"/>
              </a:solidFill>
              <a:round/>
              <a:headEnd/>
              <a:tailEnd/>
            </a:ln>
            <a:effectLst/>
          </p:spPr>
          <p:txBody>
            <a:bodyPr/>
            <a:lstStyle/>
            <a:p>
              <a:endParaRPr lang="en-US"/>
            </a:p>
          </p:txBody>
        </p:sp>
        <p:sp>
          <p:nvSpPr>
            <p:cNvPr id="7224" name="Oval 56"/>
            <p:cNvSpPr>
              <a:spLocks noChangeArrowheads="1"/>
            </p:cNvSpPr>
            <p:nvPr/>
          </p:nvSpPr>
          <p:spPr bwMode="auto">
            <a:xfrm>
              <a:off x="3359" y="2880"/>
              <a:ext cx="98" cy="98"/>
            </a:xfrm>
            <a:prstGeom prst="ellipse">
              <a:avLst/>
            </a:prstGeom>
            <a:noFill/>
            <a:ln w="15875">
              <a:solidFill>
                <a:schemeClr val="tx1"/>
              </a:solidFill>
              <a:round/>
              <a:headEnd/>
              <a:tailEnd/>
            </a:ln>
            <a:effectLst/>
          </p:spPr>
          <p:txBody>
            <a:bodyPr wrap="none" anchor="ctr"/>
            <a:lstStyle/>
            <a:p>
              <a:endParaRPr lang="en-US"/>
            </a:p>
          </p:txBody>
        </p:sp>
        <p:sp>
          <p:nvSpPr>
            <p:cNvPr id="7225" name="Oval 57"/>
            <p:cNvSpPr>
              <a:spLocks noChangeArrowheads="1"/>
            </p:cNvSpPr>
            <p:nvPr/>
          </p:nvSpPr>
          <p:spPr bwMode="auto">
            <a:xfrm>
              <a:off x="3168" y="3071"/>
              <a:ext cx="98" cy="98"/>
            </a:xfrm>
            <a:prstGeom prst="ellipse">
              <a:avLst/>
            </a:prstGeom>
            <a:noFill/>
            <a:ln w="15875">
              <a:solidFill>
                <a:schemeClr val="tx1"/>
              </a:solidFill>
              <a:round/>
              <a:headEnd/>
              <a:tailEnd/>
            </a:ln>
            <a:effectLst/>
          </p:spPr>
          <p:txBody>
            <a:bodyPr wrap="none" anchor="ctr"/>
            <a:lstStyle/>
            <a:p>
              <a:endParaRPr lang="en-US"/>
            </a:p>
          </p:txBody>
        </p:sp>
        <p:sp>
          <p:nvSpPr>
            <p:cNvPr id="7226" name="Oval 58"/>
            <p:cNvSpPr>
              <a:spLocks noChangeArrowheads="1"/>
            </p:cNvSpPr>
            <p:nvPr/>
          </p:nvSpPr>
          <p:spPr bwMode="auto">
            <a:xfrm>
              <a:off x="3550" y="3073"/>
              <a:ext cx="98" cy="98"/>
            </a:xfrm>
            <a:prstGeom prst="ellipse">
              <a:avLst/>
            </a:prstGeom>
            <a:noFill/>
            <a:ln w="15875">
              <a:solidFill>
                <a:schemeClr val="tx1"/>
              </a:solidFill>
              <a:round/>
              <a:headEnd/>
              <a:tailEnd/>
            </a:ln>
            <a:effectLst/>
          </p:spPr>
          <p:txBody>
            <a:bodyPr wrap="none" anchor="ctr"/>
            <a:lstStyle/>
            <a:p>
              <a:endParaRPr lang="en-US"/>
            </a:p>
          </p:txBody>
        </p:sp>
        <p:sp>
          <p:nvSpPr>
            <p:cNvPr id="7227" name="Oval 59"/>
            <p:cNvSpPr>
              <a:spLocks noChangeArrowheads="1"/>
            </p:cNvSpPr>
            <p:nvPr/>
          </p:nvSpPr>
          <p:spPr bwMode="auto">
            <a:xfrm>
              <a:off x="3264" y="3263"/>
              <a:ext cx="98" cy="98"/>
            </a:xfrm>
            <a:prstGeom prst="ellipse">
              <a:avLst/>
            </a:prstGeom>
            <a:noFill/>
            <a:ln w="15875">
              <a:solidFill>
                <a:schemeClr val="tx1"/>
              </a:solidFill>
              <a:round/>
              <a:headEnd/>
              <a:tailEnd/>
            </a:ln>
            <a:effectLst/>
          </p:spPr>
          <p:txBody>
            <a:bodyPr wrap="none" anchor="ctr"/>
            <a:lstStyle/>
            <a:p>
              <a:endParaRPr lang="en-US"/>
            </a:p>
          </p:txBody>
        </p:sp>
        <p:sp>
          <p:nvSpPr>
            <p:cNvPr id="7232" name="Line 64"/>
            <p:cNvSpPr>
              <a:spLocks noChangeShapeType="1"/>
            </p:cNvSpPr>
            <p:nvPr/>
          </p:nvSpPr>
          <p:spPr bwMode="auto">
            <a:xfrm flipV="1">
              <a:off x="3264" y="2977"/>
              <a:ext cx="96" cy="96"/>
            </a:xfrm>
            <a:prstGeom prst="line">
              <a:avLst/>
            </a:prstGeom>
            <a:noFill/>
            <a:ln w="15875">
              <a:solidFill>
                <a:schemeClr val="tx1"/>
              </a:solidFill>
              <a:round/>
              <a:headEnd/>
              <a:tailEnd/>
            </a:ln>
            <a:effectLst/>
          </p:spPr>
          <p:txBody>
            <a:bodyPr/>
            <a:lstStyle/>
            <a:p>
              <a:endParaRPr lang="en-US"/>
            </a:p>
          </p:txBody>
        </p:sp>
        <p:sp>
          <p:nvSpPr>
            <p:cNvPr id="7234" name="Line 66"/>
            <p:cNvSpPr>
              <a:spLocks noChangeShapeType="1"/>
            </p:cNvSpPr>
            <p:nvPr/>
          </p:nvSpPr>
          <p:spPr bwMode="auto">
            <a:xfrm flipH="1" flipV="1">
              <a:off x="3264" y="3169"/>
              <a:ext cx="48" cy="96"/>
            </a:xfrm>
            <a:prstGeom prst="line">
              <a:avLst/>
            </a:prstGeom>
            <a:noFill/>
            <a:ln w="15875">
              <a:solidFill>
                <a:schemeClr val="tx1"/>
              </a:solidFill>
              <a:round/>
              <a:headEnd/>
              <a:tailEnd/>
            </a:ln>
            <a:effectLst/>
          </p:spPr>
          <p:txBody>
            <a:bodyPr/>
            <a:lstStyle/>
            <a:p>
              <a:endParaRPr lang="en-US"/>
            </a:p>
          </p:txBody>
        </p:sp>
        <p:sp>
          <p:nvSpPr>
            <p:cNvPr id="7235" name="Line 67"/>
            <p:cNvSpPr>
              <a:spLocks noChangeShapeType="1"/>
            </p:cNvSpPr>
            <p:nvPr/>
          </p:nvSpPr>
          <p:spPr bwMode="auto">
            <a:xfrm flipH="1" flipV="1">
              <a:off x="3456" y="2977"/>
              <a:ext cx="96" cy="96"/>
            </a:xfrm>
            <a:prstGeom prst="line">
              <a:avLst/>
            </a:prstGeom>
            <a:noFill/>
            <a:ln w="15875">
              <a:solidFill>
                <a:schemeClr val="tx1"/>
              </a:solidFill>
              <a:round/>
              <a:headEnd/>
              <a:tailEnd/>
            </a:ln>
            <a:effectLst/>
          </p:spPr>
          <p:txBody>
            <a:bodyPr/>
            <a:lstStyle/>
            <a:p>
              <a:endParaRPr lang="en-US"/>
            </a:p>
          </p:txBody>
        </p:sp>
        <p:sp>
          <p:nvSpPr>
            <p:cNvPr id="7237" name="Oval 69"/>
            <p:cNvSpPr>
              <a:spLocks noChangeArrowheads="1"/>
            </p:cNvSpPr>
            <p:nvPr/>
          </p:nvSpPr>
          <p:spPr bwMode="auto">
            <a:xfrm>
              <a:off x="2928" y="2640"/>
              <a:ext cx="98" cy="98"/>
            </a:xfrm>
            <a:prstGeom prst="ellipse">
              <a:avLst/>
            </a:prstGeom>
            <a:noFill/>
            <a:ln w="15875">
              <a:solidFill>
                <a:schemeClr val="tx1"/>
              </a:solidFill>
              <a:round/>
              <a:headEnd/>
              <a:tailEnd/>
            </a:ln>
            <a:effectLst/>
          </p:spPr>
          <p:txBody>
            <a:bodyPr wrap="none" anchor="ctr"/>
            <a:lstStyle/>
            <a:p>
              <a:endParaRPr lang="en-US"/>
            </a:p>
          </p:txBody>
        </p:sp>
        <p:sp>
          <p:nvSpPr>
            <p:cNvPr id="7238" name="Line 70"/>
            <p:cNvSpPr>
              <a:spLocks noChangeShapeType="1"/>
            </p:cNvSpPr>
            <p:nvPr/>
          </p:nvSpPr>
          <p:spPr bwMode="auto">
            <a:xfrm flipV="1">
              <a:off x="2640" y="2736"/>
              <a:ext cx="288" cy="144"/>
            </a:xfrm>
            <a:prstGeom prst="line">
              <a:avLst/>
            </a:prstGeom>
            <a:noFill/>
            <a:ln w="15875">
              <a:solidFill>
                <a:schemeClr val="tx1"/>
              </a:solidFill>
              <a:round/>
              <a:headEnd/>
              <a:tailEnd/>
            </a:ln>
            <a:effectLst/>
          </p:spPr>
          <p:txBody>
            <a:bodyPr/>
            <a:lstStyle/>
            <a:p>
              <a:endParaRPr lang="en-US"/>
            </a:p>
          </p:txBody>
        </p:sp>
        <p:sp>
          <p:nvSpPr>
            <p:cNvPr id="7239" name="Line 71"/>
            <p:cNvSpPr>
              <a:spLocks noChangeShapeType="1"/>
            </p:cNvSpPr>
            <p:nvPr/>
          </p:nvSpPr>
          <p:spPr bwMode="auto">
            <a:xfrm flipH="1" flipV="1">
              <a:off x="3024" y="2736"/>
              <a:ext cx="336" cy="144"/>
            </a:xfrm>
            <a:prstGeom prst="line">
              <a:avLst/>
            </a:prstGeom>
            <a:noFill/>
            <a:ln w="15875">
              <a:solidFill>
                <a:schemeClr val="tx1"/>
              </a:solidFill>
              <a:round/>
              <a:headEnd/>
              <a:tailEnd/>
            </a:ln>
            <a:effectLst/>
          </p:spPr>
          <p:txBody>
            <a:bodyPr/>
            <a:lstStyle/>
            <a:p>
              <a:endParaRPr lang="en-US"/>
            </a:p>
          </p:txBody>
        </p:sp>
      </p:grpSp>
      <p:grpSp>
        <p:nvGrpSpPr>
          <p:cNvPr id="4" name="Group 103"/>
          <p:cNvGrpSpPr>
            <a:grpSpLocks/>
          </p:cNvGrpSpPr>
          <p:nvPr/>
        </p:nvGrpSpPr>
        <p:grpSpPr bwMode="auto">
          <a:xfrm>
            <a:off x="7847014" y="4191001"/>
            <a:ext cx="2058987" cy="1512888"/>
            <a:chOff x="3887" y="2640"/>
            <a:chExt cx="1297" cy="953"/>
          </a:xfrm>
        </p:grpSpPr>
        <p:sp>
          <p:nvSpPr>
            <p:cNvPr id="7173" name="Text Box 5"/>
            <p:cNvSpPr txBox="1">
              <a:spLocks noChangeArrowheads="1"/>
            </p:cNvSpPr>
            <p:nvPr/>
          </p:nvSpPr>
          <p:spPr bwMode="auto">
            <a:xfrm>
              <a:off x="3984" y="3360"/>
              <a:ext cx="1200" cy="233"/>
            </a:xfrm>
            <a:prstGeom prst="rect">
              <a:avLst/>
            </a:prstGeom>
            <a:noFill/>
            <a:ln w="9525">
              <a:noFill/>
              <a:miter lim="800000"/>
              <a:headEnd/>
              <a:tailEnd/>
            </a:ln>
            <a:effectLst/>
          </p:spPr>
          <p:txBody>
            <a:bodyPr>
              <a:spAutoFit/>
            </a:bodyPr>
            <a:lstStyle/>
            <a:p>
              <a:pPr>
                <a:spcBef>
                  <a:spcPct val="50000"/>
                </a:spcBef>
              </a:pPr>
              <a:r>
                <a:rPr lang="en-US">
                  <a:latin typeface="Times New Roman" pitchFamily="18" charset="0"/>
                </a:rPr>
                <a:t>Not balanced</a:t>
              </a:r>
            </a:p>
          </p:txBody>
        </p:sp>
        <p:sp>
          <p:nvSpPr>
            <p:cNvPr id="7240" name="Oval 72"/>
            <p:cNvSpPr>
              <a:spLocks noChangeArrowheads="1"/>
            </p:cNvSpPr>
            <p:nvPr/>
          </p:nvSpPr>
          <p:spPr bwMode="auto">
            <a:xfrm>
              <a:off x="4222" y="2877"/>
              <a:ext cx="98" cy="98"/>
            </a:xfrm>
            <a:prstGeom prst="ellipse">
              <a:avLst/>
            </a:prstGeom>
            <a:noFill/>
            <a:ln w="15875">
              <a:solidFill>
                <a:schemeClr val="tx1"/>
              </a:solidFill>
              <a:round/>
              <a:headEnd/>
              <a:tailEnd/>
            </a:ln>
            <a:effectLst/>
          </p:spPr>
          <p:txBody>
            <a:bodyPr wrap="none" anchor="ctr"/>
            <a:lstStyle/>
            <a:p>
              <a:endParaRPr lang="en-US"/>
            </a:p>
          </p:txBody>
        </p:sp>
        <p:sp>
          <p:nvSpPr>
            <p:cNvPr id="7241" name="Oval 73"/>
            <p:cNvSpPr>
              <a:spLocks noChangeArrowheads="1"/>
            </p:cNvSpPr>
            <p:nvPr/>
          </p:nvSpPr>
          <p:spPr bwMode="auto">
            <a:xfrm>
              <a:off x="4031" y="3068"/>
              <a:ext cx="98" cy="98"/>
            </a:xfrm>
            <a:prstGeom prst="ellipse">
              <a:avLst/>
            </a:prstGeom>
            <a:noFill/>
            <a:ln w="15875">
              <a:solidFill>
                <a:schemeClr val="tx1"/>
              </a:solidFill>
              <a:round/>
              <a:headEnd/>
              <a:tailEnd/>
            </a:ln>
            <a:effectLst/>
          </p:spPr>
          <p:txBody>
            <a:bodyPr wrap="none" anchor="ctr"/>
            <a:lstStyle/>
            <a:p>
              <a:endParaRPr lang="en-US"/>
            </a:p>
          </p:txBody>
        </p:sp>
        <p:sp>
          <p:nvSpPr>
            <p:cNvPr id="7242" name="Oval 74"/>
            <p:cNvSpPr>
              <a:spLocks noChangeArrowheads="1"/>
            </p:cNvSpPr>
            <p:nvPr/>
          </p:nvSpPr>
          <p:spPr bwMode="auto">
            <a:xfrm>
              <a:off x="4413" y="3070"/>
              <a:ext cx="98" cy="98"/>
            </a:xfrm>
            <a:prstGeom prst="ellipse">
              <a:avLst/>
            </a:prstGeom>
            <a:noFill/>
            <a:ln w="15875">
              <a:solidFill>
                <a:schemeClr val="tx1"/>
              </a:solidFill>
              <a:round/>
              <a:headEnd/>
              <a:tailEnd/>
            </a:ln>
            <a:effectLst/>
          </p:spPr>
          <p:txBody>
            <a:bodyPr wrap="none" anchor="ctr"/>
            <a:lstStyle/>
            <a:p>
              <a:endParaRPr lang="en-US"/>
            </a:p>
          </p:txBody>
        </p:sp>
        <p:sp>
          <p:nvSpPr>
            <p:cNvPr id="7243" name="Oval 75"/>
            <p:cNvSpPr>
              <a:spLocks noChangeArrowheads="1"/>
            </p:cNvSpPr>
            <p:nvPr/>
          </p:nvSpPr>
          <p:spPr bwMode="auto">
            <a:xfrm>
              <a:off x="4127" y="3260"/>
              <a:ext cx="98" cy="98"/>
            </a:xfrm>
            <a:prstGeom prst="ellipse">
              <a:avLst/>
            </a:prstGeom>
            <a:noFill/>
            <a:ln w="15875">
              <a:solidFill>
                <a:schemeClr val="tx1"/>
              </a:solidFill>
              <a:round/>
              <a:headEnd/>
              <a:tailEnd/>
            </a:ln>
            <a:effectLst/>
          </p:spPr>
          <p:txBody>
            <a:bodyPr wrap="none" anchor="ctr"/>
            <a:lstStyle/>
            <a:p>
              <a:endParaRPr lang="en-US"/>
            </a:p>
          </p:txBody>
        </p:sp>
        <p:sp>
          <p:nvSpPr>
            <p:cNvPr id="7244" name="Oval 76"/>
            <p:cNvSpPr>
              <a:spLocks noChangeArrowheads="1"/>
            </p:cNvSpPr>
            <p:nvPr/>
          </p:nvSpPr>
          <p:spPr bwMode="auto">
            <a:xfrm>
              <a:off x="4271" y="3262"/>
              <a:ext cx="98" cy="98"/>
            </a:xfrm>
            <a:prstGeom prst="ellipse">
              <a:avLst/>
            </a:prstGeom>
            <a:noFill/>
            <a:ln w="15875">
              <a:solidFill>
                <a:schemeClr val="tx1"/>
              </a:solidFill>
              <a:round/>
              <a:headEnd/>
              <a:tailEnd/>
            </a:ln>
            <a:effectLst/>
          </p:spPr>
          <p:txBody>
            <a:bodyPr wrap="none" anchor="ctr"/>
            <a:lstStyle/>
            <a:p>
              <a:endParaRPr lang="en-US"/>
            </a:p>
          </p:txBody>
        </p:sp>
        <p:sp>
          <p:nvSpPr>
            <p:cNvPr id="7245" name="Oval 77"/>
            <p:cNvSpPr>
              <a:spLocks noChangeArrowheads="1"/>
            </p:cNvSpPr>
            <p:nvPr/>
          </p:nvSpPr>
          <p:spPr bwMode="auto">
            <a:xfrm>
              <a:off x="4509" y="3262"/>
              <a:ext cx="98" cy="98"/>
            </a:xfrm>
            <a:prstGeom prst="ellipse">
              <a:avLst/>
            </a:prstGeom>
            <a:noFill/>
            <a:ln w="15875">
              <a:solidFill>
                <a:schemeClr val="tx1"/>
              </a:solidFill>
              <a:round/>
              <a:headEnd/>
              <a:tailEnd/>
            </a:ln>
            <a:effectLst/>
          </p:spPr>
          <p:txBody>
            <a:bodyPr wrap="none" anchor="ctr"/>
            <a:lstStyle/>
            <a:p>
              <a:endParaRPr lang="en-US"/>
            </a:p>
          </p:txBody>
        </p:sp>
        <p:sp>
          <p:nvSpPr>
            <p:cNvPr id="7246" name="Oval 78"/>
            <p:cNvSpPr>
              <a:spLocks noChangeArrowheads="1"/>
            </p:cNvSpPr>
            <p:nvPr/>
          </p:nvSpPr>
          <p:spPr bwMode="auto">
            <a:xfrm>
              <a:off x="3887" y="3262"/>
              <a:ext cx="98" cy="98"/>
            </a:xfrm>
            <a:prstGeom prst="ellipse">
              <a:avLst/>
            </a:prstGeom>
            <a:noFill/>
            <a:ln w="15875">
              <a:solidFill>
                <a:schemeClr val="tx1"/>
              </a:solidFill>
              <a:round/>
              <a:headEnd/>
              <a:tailEnd/>
            </a:ln>
            <a:effectLst/>
          </p:spPr>
          <p:txBody>
            <a:bodyPr wrap="none" anchor="ctr"/>
            <a:lstStyle/>
            <a:p>
              <a:endParaRPr lang="en-US"/>
            </a:p>
          </p:txBody>
        </p:sp>
        <p:sp>
          <p:nvSpPr>
            <p:cNvPr id="7247" name="Line 79"/>
            <p:cNvSpPr>
              <a:spLocks noChangeShapeType="1"/>
            </p:cNvSpPr>
            <p:nvPr/>
          </p:nvSpPr>
          <p:spPr bwMode="auto">
            <a:xfrm flipV="1">
              <a:off x="3935" y="3166"/>
              <a:ext cx="96" cy="96"/>
            </a:xfrm>
            <a:prstGeom prst="line">
              <a:avLst/>
            </a:prstGeom>
            <a:noFill/>
            <a:ln w="15875">
              <a:solidFill>
                <a:schemeClr val="tx1"/>
              </a:solidFill>
              <a:round/>
              <a:headEnd/>
              <a:tailEnd/>
            </a:ln>
            <a:effectLst/>
          </p:spPr>
          <p:txBody>
            <a:bodyPr/>
            <a:lstStyle/>
            <a:p>
              <a:endParaRPr lang="en-US"/>
            </a:p>
          </p:txBody>
        </p:sp>
        <p:sp>
          <p:nvSpPr>
            <p:cNvPr id="7248" name="Line 80"/>
            <p:cNvSpPr>
              <a:spLocks noChangeShapeType="1"/>
            </p:cNvSpPr>
            <p:nvPr/>
          </p:nvSpPr>
          <p:spPr bwMode="auto">
            <a:xfrm flipV="1">
              <a:off x="4127" y="2974"/>
              <a:ext cx="96" cy="96"/>
            </a:xfrm>
            <a:prstGeom prst="line">
              <a:avLst/>
            </a:prstGeom>
            <a:noFill/>
            <a:ln w="15875">
              <a:solidFill>
                <a:schemeClr val="tx1"/>
              </a:solidFill>
              <a:round/>
              <a:headEnd/>
              <a:tailEnd/>
            </a:ln>
            <a:effectLst/>
          </p:spPr>
          <p:txBody>
            <a:bodyPr/>
            <a:lstStyle/>
            <a:p>
              <a:endParaRPr lang="en-US"/>
            </a:p>
          </p:txBody>
        </p:sp>
        <p:sp>
          <p:nvSpPr>
            <p:cNvPr id="7249" name="Line 81"/>
            <p:cNvSpPr>
              <a:spLocks noChangeShapeType="1"/>
            </p:cNvSpPr>
            <p:nvPr/>
          </p:nvSpPr>
          <p:spPr bwMode="auto">
            <a:xfrm flipV="1">
              <a:off x="4319" y="3166"/>
              <a:ext cx="96" cy="96"/>
            </a:xfrm>
            <a:prstGeom prst="line">
              <a:avLst/>
            </a:prstGeom>
            <a:noFill/>
            <a:ln w="15875">
              <a:solidFill>
                <a:schemeClr val="tx1"/>
              </a:solidFill>
              <a:round/>
              <a:headEnd/>
              <a:tailEnd/>
            </a:ln>
            <a:effectLst/>
          </p:spPr>
          <p:txBody>
            <a:bodyPr/>
            <a:lstStyle/>
            <a:p>
              <a:endParaRPr lang="en-US"/>
            </a:p>
          </p:txBody>
        </p:sp>
        <p:sp>
          <p:nvSpPr>
            <p:cNvPr id="7250" name="Line 82"/>
            <p:cNvSpPr>
              <a:spLocks noChangeShapeType="1"/>
            </p:cNvSpPr>
            <p:nvPr/>
          </p:nvSpPr>
          <p:spPr bwMode="auto">
            <a:xfrm flipH="1" flipV="1">
              <a:off x="4127" y="3166"/>
              <a:ext cx="48" cy="96"/>
            </a:xfrm>
            <a:prstGeom prst="line">
              <a:avLst/>
            </a:prstGeom>
            <a:noFill/>
            <a:ln w="15875">
              <a:solidFill>
                <a:schemeClr val="tx1"/>
              </a:solidFill>
              <a:round/>
              <a:headEnd/>
              <a:tailEnd/>
            </a:ln>
            <a:effectLst/>
          </p:spPr>
          <p:txBody>
            <a:bodyPr/>
            <a:lstStyle/>
            <a:p>
              <a:endParaRPr lang="en-US"/>
            </a:p>
          </p:txBody>
        </p:sp>
        <p:sp>
          <p:nvSpPr>
            <p:cNvPr id="7251" name="Line 83"/>
            <p:cNvSpPr>
              <a:spLocks noChangeShapeType="1"/>
            </p:cNvSpPr>
            <p:nvPr/>
          </p:nvSpPr>
          <p:spPr bwMode="auto">
            <a:xfrm flipH="1" flipV="1">
              <a:off x="4319" y="2974"/>
              <a:ext cx="96" cy="96"/>
            </a:xfrm>
            <a:prstGeom prst="line">
              <a:avLst/>
            </a:prstGeom>
            <a:noFill/>
            <a:ln w="15875">
              <a:solidFill>
                <a:schemeClr val="tx1"/>
              </a:solidFill>
              <a:round/>
              <a:headEnd/>
              <a:tailEnd/>
            </a:ln>
            <a:effectLst/>
          </p:spPr>
          <p:txBody>
            <a:bodyPr/>
            <a:lstStyle/>
            <a:p>
              <a:endParaRPr lang="en-US"/>
            </a:p>
          </p:txBody>
        </p:sp>
        <p:sp>
          <p:nvSpPr>
            <p:cNvPr id="7252" name="Line 84"/>
            <p:cNvSpPr>
              <a:spLocks noChangeShapeType="1"/>
            </p:cNvSpPr>
            <p:nvPr/>
          </p:nvSpPr>
          <p:spPr bwMode="auto">
            <a:xfrm flipH="1" flipV="1">
              <a:off x="4511" y="3166"/>
              <a:ext cx="48" cy="96"/>
            </a:xfrm>
            <a:prstGeom prst="line">
              <a:avLst/>
            </a:prstGeom>
            <a:noFill/>
            <a:ln w="15875">
              <a:solidFill>
                <a:schemeClr val="tx1"/>
              </a:solidFill>
              <a:round/>
              <a:headEnd/>
              <a:tailEnd/>
            </a:ln>
            <a:effectLst/>
          </p:spPr>
          <p:txBody>
            <a:bodyPr/>
            <a:lstStyle/>
            <a:p>
              <a:endParaRPr lang="en-US"/>
            </a:p>
          </p:txBody>
        </p:sp>
        <p:sp>
          <p:nvSpPr>
            <p:cNvPr id="7253" name="Oval 85"/>
            <p:cNvSpPr>
              <a:spLocks noChangeArrowheads="1"/>
            </p:cNvSpPr>
            <p:nvPr/>
          </p:nvSpPr>
          <p:spPr bwMode="auto">
            <a:xfrm>
              <a:off x="5038" y="2880"/>
              <a:ext cx="98" cy="98"/>
            </a:xfrm>
            <a:prstGeom prst="ellipse">
              <a:avLst/>
            </a:prstGeom>
            <a:noFill/>
            <a:ln w="15875">
              <a:solidFill>
                <a:schemeClr val="tx1"/>
              </a:solidFill>
              <a:round/>
              <a:headEnd/>
              <a:tailEnd/>
            </a:ln>
            <a:effectLst/>
          </p:spPr>
          <p:txBody>
            <a:bodyPr wrap="none" anchor="ctr"/>
            <a:lstStyle/>
            <a:p>
              <a:endParaRPr lang="en-US"/>
            </a:p>
          </p:txBody>
        </p:sp>
        <p:sp>
          <p:nvSpPr>
            <p:cNvPr id="7254" name="Oval 86"/>
            <p:cNvSpPr>
              <a:spLocks noChangeArrowheads="1"/>
            </p:cNvSpPr>
            <p:nvPr/>
          </p:nvSpPr>
          <p:spPr bwMode="auto">
            <a:xfrm>
              <a:off x="4847" y="3071"/>
              <a:ext cx="98" cy="98"/>
            </a:xfrm>
            <a:prstGeom prst="ellipse">
              <a:avLst/>
            </a:prstGeom>
            <a:noFill/>
            <a:ln w="15875">
              <a:solidFill>
                <a:schemeClr val="tx1"/>
              </a:solidFill>
              <a:round/>
              <a:headEnd/>
              <a:tailEnd/>
            </a:ln>
            <a:effectLst/>
          </p:spPr>
          <p:txBody>
            <a:bodyPr wrap="none" anchor="ctr"/>
            <a:lstStyle/>
            <a:p>
              <a:endParaRPr lang="en-US"/>
            </a:p>
          </p:txBody>
        </p:sp>
        <p:sp>
          <p:nvSpPr>
            <p:cNvPr id="7256" name="Oval 88"/>
            <p:cNvSpPr>
              <a:spLocks noChangeArrowheads="1"/>
            </p:cNvSpPr>
            <p:nvPr/>
          </p:nvSpPr>
          <p:spPr bwMode="auto">
            <a:xfrm>
              <a:off x="4943" y="3263"/>
              <a:ext cx="98" cy="98"/>
            </a:xfrm>
            <a:prstGeom prst="ellipse">
              <a:avLst/>
            </a:prstGeom>
            <a:noFill/>
            <a:ln w="15875">
              <a:solidFill>
                <a:schemeClr val="tx1"/>
              </a:solidFill>
              <a:round/>
              <a:headEnd/>
              <a:tailEnd/>
            </a:ln>
            <a:effectLst/>
          </p:spPr>
          <p:txBody>
            <a:bodyPr wrap="none" anchor="ctr"/>
            <a:lstStyle/>
            <a:p>
              <a:endParaRPr lang="en-US"/>
            </a:p>
          </p:txBody>
        </p:sp>
        <p:sp>
          <p:nvSpPr>
            <p:cNvPr id="7259" name="Oval 91"/>
            <p:cNvSpPr>
              <a:spLocks noChangeArrowheads="1"/>
            </p:cNvSpPr>
            <p:nvPr/>
          </p:nvSpPr>
          <p:spPr bwMode="auto">
            <a:xfrm>
              <a:off x="4703" y="3265"/>
              <a:ext cx="98" cy="98"/>
            </a:xfrm>
            <a:prstGeom prst="ellipse">
              <a:avLst/>
            </a:prstGeom>
            <a:noFill/>
            <a:ln w="15875">
              <a:solidFill>
                <a:schemeClr val="tx1"/>
              </a:solidFill>
              <a:round/>
              <a:headEnd/>
              <a:tailEnd/>
            </a:ln>
            <a:effectLst/>
          </p:spPr>
          <p:txBody>
            <a:bodyPr wrap="none" anchor="ctr"/>
            <a:lstStyle/>
            <a:p>
              <a:endParaRPr lang="en-US"/>
            </a:p>
          </p:txBody>
        </p:sp>
        <p:sp>
          <p:nvSpPr>
            <p:cNvPr id="7260" name="Line 92"/>
            <p:cNvSpPr>
              <a:spLocks noChangeShapeType="1"/>
            </p:cNvSpPr>
            <p:nvPr/>
          </p:nvSpPr>
          <p:spPr bwMode="auto">
            <a:xfrm flipV="1">
              <a:off x="4751" y="3169"/>
              <a:ext cx="96" cy="96"/>
            </a:xfrm>
            <a:prstGeom prst="line">
              <a:avLst/>
            </a:prstGeom>
            <a:noFill/>
            <a:ln w="15875">
              <a:solidFill>
                <a:schemeClr val="tx1"/>
              </a:solidFill>
              <a:round/>
              <a:headEnd/>
              <a:tailEnd/>
            </a:ln>
            <a:effectLst/>
          </p:spPr>
          <p:txBody>
            <a:bodyPr/>
            <a:lstStyle/>
            <a:p>
              <a:endParaRPr lang="en-US"/>
            </a:p>
          </p:txBody>
        </p:sp>
        <p:sp>
          <p:nvSpPr>
            <p:cNvPr id="7261" name="Line 93"/>
            <p:cNvSpPr>
              <a:spLocks noChangeShapeType="1"/>
            </p:cNvSpPr>
            <p:nvPr/>
          </p:nvSpPr>
          <p:spPr bwMode="auto">
            <a:xfrm flipV="1">
              <a:off x="4943" y="2977"/>
              <a:ext cx="96" cy="96"/>
            </a:xfrm>
            <a:prstGeom prst="line">
              <a:avLst/>
            </a:prstGeom>
            <a:noFill/>
            <a:ln w="15875">
              <a:solidFill>
                <a:schemeClr val="tx1"/>
              </a:solidFill>
              <a:round/>
              <a:headEnd/>
              <a:tailEnd/>
            </a:ln>
            <a:effectLst/>
          </p:spPr>
          <p:txBody>
            <a:bodyPr/>
            <a:lstStyle/>
            <a:p>
              <a:endParaRPr lang="en-US"/>
            </a:p>
          </p:txBody>
        </p:sp>
        <p:sp>
          <p:nvSpPr>
            <p:cNvPr id="7263" name="Line 95"/>
            <p:cNvSpPr>
              <a:spLocks noChangeShapeType="1"/>
            </p:cNvSpPr>
            <p:nvPr/>
          </p:nvSpPr>
          <p:spPr bwMode="auto">
            <a:xfrm flipH="1" flipV="1">
              <a:off x="4943" y="3169"/>
              <a:ext cx="48" cy="96"/>
            </a:xfrm>
            <a:prstGeom prst="line">
              <a:avLst/>
            </a:prstGeom>
            <a:noFill/>
            <a:ln w="15875">
              <a:solidFill>
                <a:schemeClr val="tx1"/>
              </a:solidFill>
              <a:round/>
              <a:headEnd/>
              <a:tailEnd/>
            </a:ln>
            <a:effectLst/>
          </p:spPr>
          <p:txBody>
            <a:bodyPr/>
            <a:lstStyle/>
            <a:p>
              <a:endParaRPr lang="en-US"/>
            </a:p>
          </p:txBody>
        </p:sp>
        <p:sp>
          <p:nvSpPr>
            <p:cNvPr id="7266" name="Oval 98"/>
            <p:cNvSpPr>
              <a:spLocks noChangeArrowheads="1"/>
            </p:cNvSpPr>
            <p:nvPr/>
          </p:nvSpPr>
          <p:spPr bwMode="auto">
            <a:xfrm>
              <a:off x="4607" y="2640"/>
              <a:ext cx="98" cy="98"/>
            </a:xfrm>
            <a:prstGeom prst="ellipse">
              <a:avLst/>
            </a:prstGeom>
            <a:noFill/>
            <a:ln w="15875">
              <a:solidFill>
                <a:schemeClr val="tx1"/>
              </a:solidFill>
              <a:round/>
              <a:headEnd/>
              <a:tailEnd/>
            </a:ln>
            <a:effectLst/>
          </p:spPr>
          <p:txBody>
            <a:bodyPr wrap="none" anchor="ctr"/>
            <a:lstStyle/>
            <a:p>
              <a:endParaRPr lang="en-US"/>
            </a:p>
          </p:txBody>
        </p:sp>
        <p:sp>
          <p:nvSpPr>
            <p:cNvPr id="7267" name="Line 99"/>
            <p:cNvSpPr>
              <a:spLocks noChangeShapeType="1"/>
            </p:cNvSpPr>
            <p:nvPr/>
          </p:nvSpPr>
          <p:spPr bwMode="auto">
            <a:xfrm flipV="1">
              <a:off x="4319" y="2736"/>
              <a:ext cx="288" cy="144"/>
            </a:xfrm>
            <a:prstGeom prst="line">
              <a:avLst/>
            </a:prstGeom>
            <a:noFill/>
            <a:ln w="15875">
              <a:solidFill>
                <a:schemeClr val="tx1"/>
              </a:solidFill>
              <a:round/>
              <a:headEnd/>
              <a:tailEnd/>
            </a:ln>
            <a:effectLst/>
          </p:spPr>
          <p:txBody>
            <a:bodyPr/>
            <a:lstStyle/>
            <a:p>
              <a:endParaRPr lang="en-US"/>
            </a:p>
          </p:txBody>
        </p:sp>
        <p:sp>
          <p:nvSpPr>
            <p:cNvPr id="7268" name="Line 100"/>
            <p:cNvSpPr>
              <a:spLocks noChangeShapeType="1"/>
            </p:cNvSpPr>
            <p:nvPr/>
          </p:nvSpPr>
          <p:spPr bwMode="auto">
            <a:xfrm flipH="1" flipV="1">
              <a:off x="4703" y="2736"/>
              <a:ext cx="336" cy="144"/>
            </a:xfrm>
            <a:prstGeom prst="line">
              <a:avLst/>
            </a:prstGeom>
            <a:noFill/>
            <a:ln w="15875">
              <a:solidFill>
                <a:schemeClr val="tx1"/>
              </a:solidFill>
              <a:round/>
              <a:headEnd/>
              <a:tailEnd/>
            </a:ln>
            <a:effectLst/>
          </p:spPr>
          <p:txBody>
            <a:bodyPr/>
            <a:lstStyle/>
            <a:p>
              <a:endParaRPr lang="en-US"/>
            </a:p>
          </p:txBody>
        </p:sp>
      </p:grpSp>
      <p:grpSp>
        <p:nvGrpSpPr>
          <p:cNvPr id="5" name="Group 107"/>
          <p:cNvGrpSpPr>
            <a:grpSpLocks/>
          </p:cNvGrpSpPr>
          <p:nvPr/>
        </p:nvGrpSpPr>
        <p:grpSpPr bwMode="auto">
          <a:xfrm>
            <a:off x="1981200" y="4419600"/>
            <a:ext cx="990600" cy="1011238"/>
            <a:chOff x="288" y="2784"/>
            <a:chExt cx="624" cy="637"/>
          </a:xfrm>
        </p:grpSpPr>
        <p:sp>
          <p:nvSpPr>
            <p:cNvPr id="7272" name="Text Box 104"/>
            <p:cNvSpPr txBox="1">
              <a:spLocks noChangeArrowheads="1"/>
            </p:cNvSpPr>
            <p:nvPr/>
          </p:nvSpPr>
          <p:spPr bwMode="auto">
            <a:xfrm>
              <a:off x="480" y="2784"/>
              <a:ext cx="432" cy="253"/>
            </a:xfrm>
            <a:prstGeom prst="rect">
              <a:avLst/>
            </a:prstGeom>
            <a:noFill/>
            <a:ln w="15875">
              <a:noFill/>
              <a:miter lim="800000"/>
              <a:headEnd/>
              <a:tailEnd/>
            </a:ln>
            <a:effectLst/>
          </p:spPr>
          <p:txBody>
            <a:bodyPr>
              <a:spAutoFit/>
            </a:bodyPr>
            <a:lstStyle/>
            <a:p>
              <a:pPr>
                <a:spcBef>
                  <a:spcPct val="50000"/>
                </a:spcBef>
              </a:pPr>
              <a:r>
                <a:rPr lang="en-US" sz="2000">
                  <a:solidFill>
                    <a:schemeClr val="accent2"/>
                  </a:solidFill>
                  <a:latin typeface="Verdana" pitchFamily="34" charset="0"/>
                </a:rPr>
                <a:t>n-2</a:t>
              </a:r>
            </a:p>
          </p:txBody>
        </p:sp>
        <p:sp>
          <p:nvSpPr>
            <p:cNvPr id="7273" name="Text Box 105"/>
            <p:cNvSpPr txBox="1">
              <a:spLocks noChangeArrowheads="1"/>
            </p:cNvSpPr>
            <p:nvPr/>
          </p:nvSpPr>
          <p:spPr bwMode="auto">
            <a:xfrm>
              <a:off x="288" y="2976"/>
              <a:ext cx="432" cy="253"/>
            </a:xfrm>
            <a:prstGeom prst="rect">
              <a:avLst/>
            </a:prstGeom>
            <a:noFill/>
            <a:ln w="15875">
              <a:noFill/>
              <a:miter lim="800000"/>
              <a:headEnd/>
              <a:tailEnd/>
            </a:ln>
            <a:effectLst/>
          </p:spPr>
          <p:txBody>
            <a:bodyPr>
              <a:spAutoFit/>
            </a:bodyPr>
            <a:lstStyle/>
            <a:p>
              <a:pPr>
                <a:spcBef>
                  <a:spcPct val="50000"/>
                </a:spcBef>
              </a:pPr>
              <a:r>
                <a:rPr lang="en-US" sz="2000">
                  <a:solidFill>
                    <a:schemeClr val="accent2"/>
                  </a:solidFill>
                  <a:latin typeface="Verdana" pitchFamily="34" charset="0"/>
                </a:rPr>
                <a:t>n-1</a:t>
              </a:r>
            </a:p>
          </p:txBody>
        </p:sp>
        <p:sp>
          <p:nvSpPr>
            <p:cNvPr id="7274" name="Text Box 106"/>
            <p:cNvSpPr txBox="1">
              <a:spLocks noChangeArrowheads="1"/>
            </p:cNvSpPr>
            <p:nvPr/>
          </p:nvSpPr>
          <p:spPr bwMode="auto">
            <a:xfrm>
              <a:off x="288" y="3168"/>
              <a:ext cx="432" cy="253"/>
            </a:xfrm>
            <a:prstGeom prst="rect">
              <a:avLst/>
            </a:prstGeom>
            <a:noFill/>
            <a:ln w="15875">
              <a:noFill/>
              <a:miter lim="800000"/>
              <a:headEnd/>
              <a:tailEnd/>
            </a:ln>
            <a:effectLst/>
          </p:spPr>
          <p:txBody>
            <a:bodyPr>
              <a:spAutoFit/>
            </a:bodyPr>
            <a:lstStyle/>
            <a:p>
              <a:pPr>
                <a:spcBef>
                  <a:spcPct val="50000"/>
                </a:spcBef>
              </a:pPr>
              <a:r>
                <a:rPr lang="en-US" sz="2000">
                  <a:solidFill>
                    <a:schemeClr val="accent2"/>
                  </a:solidFill>
                  <a:latin typeface="Verdana" pitchFamily="34" charset="0"/>
                </a:rPr>
                <a:t>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p:txBody>
          <a:bodyPr vert="horz" lIns="91440" tIns="45720" rIns="91440" bIns="45720" rtlCol="0" anchor="b">
            <a:normAutofit/>
          </a:bodyPr>
          <a:lstStyle/>
          <a:p>
            <a:r>
              <a:rPr lang="en-GB"/>
              <a:t>Classification</a:t>
            </a:r>
            <a:endParaRPr lang="en-GB" dirty="0"/>
          </a:p>
        </p:txBody>
      </p:sp>
      <p:sp>
        <p:nvSpPr>
          <p:cNvPr id="2" name="Content Placeholder 1">
            <a:extLst>
              <a:ext uri="{FF2B5EF4-FFF2-40B4-BE49-F238E27FC236}">
                <a16:creationId xmlns:a16="http://schemas.microsoft.com/office/drawing/2014/main" id="{71FE1DF1-12A2-4CBD-AA34-FD838F172613}"/>
              </a:ext>
            </a:extLst>
          </p:cNvPr>
          <p:cNvSpPr>
            <a:spLocks noGrp="1"/>
          </p:cNvSpPr>
          <p:nvPr>
            <p:ph idx="1"/>
          </p:nvPr>
        </p:nvSpPr>
        <p:spPr/>
        <p:txBody>
          <a:bodyPr>
            <a:normAutofit/>
          </a:bodyPr>
          <a:lstStyle/>
          <a:p>
            <a:pPr>
              <a:lnSpc>
                <a:spcPct val="97000"/>
              </a:lnSpc>
              <a:tabLst>
                <a:tab pos="0" algn="l"/>
                <a:tab pos="414683" algn="l"/>
                <a:tab pos="829366" algn="l"/>
                <a:tab pos="1244049" algn="l"/>
                <a:tab pos="1658732" algn="l"/>
                <a:tab pos="2073416" algn="l"/>
                <a:tab pos="2488099" algn="l"/>
                <a:tab pos="2902782" algn="l"/>
                <a:tab pos="3317465" algn="l"/>
                <a:tab pos="3732148" algn="l"/>
                <a:tab pos="4146831" algn="l"/>
                <a:tab pos="4561514" algn="l"/>
                <a:tab pos="4976197" algn="l"/>
                <a:tab pos="5390881" algn="l"/>
                <a:tab pos="5805564" algn="l"/>
                <a:tab pos="6220247" algn="l"/>
                <a:tab pos="6634930" algn="l"/>
                <a:tab pos="7049613" algn="l"/>
                <a:tab pos="7464296" algn="l"/>
                <a:tab pos="7878979" algn="l"/>
                <a:tab pos="8293662" algn="l"/>
              </a:tabLst>
            </a:pPr>
            <a:r>
              <a:rPr lang="en-US" sz="2400" dirty="0"/>
              <a:t>Sorting algorithms are often classified by:</a:t>
            </a:r>
          </a:p>
          <a:p>
            <a:pPr lvl="1">
              <a:lnSpc>
                <a:spcPct val="97000"/>
              </a:lnSpc>
              <a:tabLst>
                <a:tab pos="0" algn="l"/>
                <a:tab pos="414683" algn="l"/>
                <a:tab pos="829366" algn="l"/>
                <a:tab pos="1244049" algn="l"/>
                <a:tab pos="1658732" algn="l"/>
                <a:tab pos="2073416" algn="l"/>
                <a:tab pos="2488099" algn="l"/>
                <a:tab pos="2902782" algn="l"/>
                <a:tab pos="3317465" algn="l"/>
                <a:tab pos="3732148" algn="l"/>
                <a:tab pos="4146831" algn="l"/>
                <a:tab pos="4561514" algn="l"/>
                <a:tab pos="4976197" algn="l"/>
                <a:tab pos="5390881" algn="l"/>
                <a:tab pos="5805564" algn="l"/>
                <a:tab pos="6220247" algn="l"/>
                <a:tab pos="6634930" algn="l"/>
                <a:tab pos="7049613" algn="l"/>
                <a:tab pos="7464296" algn="l"/>
                <a:tab pos="7878979" algn="l"/>
                <a:tab pos="8293662" algn="l"/>
              </a:tabLst>
            </a:pPr>
            <a:r>
              <a:rPr lang="en-US" sz="2400" dirty="0"/>
              <a:t>Computational Complexity</a:t>
            </a:r>
          </a:p>
          <a:p>
            <a:pPr lvl="1">
              <a:lnSpc>
                <a:spcPct val="97000"/>
              </a:lnSpc>
              <a:tabLst>
                <a:tab pos="0" algn="l"/>
                <a:tab pos="414683" algn="l"/>
                <a:tab pos="829366" algn="l"/>
                <a:tab pos="1244049" algn="l"/>
                <a:tab pos="1658732" algn="l"/>
                <a:tab pos="2073416" algn="l"/>
                <a:tab pos="2488099" algn="l"/>
                <a:tab pos="2902782" algn="l"/>
                <a:tab pos="3317465" algn="l"/>
                <a:tab pos="3732148" algn="l"/>
                <a:tab pos="4146831" algn="l"/>
                <a:tab pos="4561514" algn="l"/>
                <a:tab pos="4976197" algn="l"/>
                <a:tab pos="5390881" algn="l"/>
                <a:tab pos="5805564" algn="l"/>
                <a:tab pos="6220247" algn="l"/>
                <a:tab pos="6634930" algn="l"/>
                <a:tab pos="7049613" algn="l"/>
                <a:tab pos="7464296" algn="l"/>
                <a:tab pos="7878979" algn="l"/>
                <a:tab pos="8293662" algn="l"/>
              </a:tabLst>
            </a:pPr>
            <a:r>
              <a:rPr lang="en-US" sz="2400" dirty="0"/>
              <a:t>Computational Complexity of Swaps</a:t>
            </a:r>
          </a:p>
          <a:p>
            <a:pPr lvl="1">
              <a:lnSpc>
                <a:spcPct val="97000"/>
              </a:lnSpc>
              <a:tabLst>
                <a:tab pos="0" algn="l"/>
                <a:tab pos="414683" algn="l"/>
                <a:tab pos="829366" algn="l"/>
                <a:tab pos="1244049" algn="l"/>
                <a:tab pos="1658732" algn="l"/>
                <a:tab pos="2073416" algn="l"/>
                <a:tab pos="2488099" algn="l"/>
                <a:tab pos="2902782" algn="l"/>
                <a:tab pos="3317465" algn="l"/>
                <a:tab pos="3732148" algn="l"/>
                <a:tab pos="4146831" algn="l"/>
                <a:tab pos="4561514" algn="l"/>
                <a:tab pos="4976197" algn="l"/>
                <a:tab pos="5390881" algn="l"/>
                <a:tab pos="5805564" algn="l"/>
                <a:tab pos="6220247" algn="l"/>
                <a:tab pos="6634930" algn="l"/>
                <a:tab pos="7049613" algn="l"/>
                <a:tab pos="7464296" algn="l"/>
                <a:tab pos="7878979" algn="l"/>
                <a:tab pos="8293662" algn="l"/>
              </a:tabLst>
            </a:pPr>
            <a:r>
              <a:rPr lang="en-US" sz="2400" dirty="0"/>
              <a:t>Memory usage</a:t>
            </a:r>
          </a:p>
          <a:p>
            <a:pPr lvl="1">
              <a:lnSpc>
                <a:spcPct val="97000"/>
              </a:lnSpc>
              <a:tabLst>
                <a:tab pos="0" algn="l"/>
                <a:tab pos="414683" algn="l"/>
                <a:tab pos="829366" algn="l"/>
                <a:tab pos="1244049" algn="l"/>
                <a:tab pos="1658732" algn="l"/>
                <a:tab pos="2073416" algn="l"/>
                <a:tab pos="2488099" algn="l"/>
                <a:tab pos="2902782" algn="l"/>
                <a:tab pos="3317465" algn="l"/>
                <a:tab pos="3732148" algn="l"/>
                <a:tab pos="4146831" algn="l"/>
                <a:tab pos="4561514" algn="l"/>
                <a:tab pos="4976197" algn="l"/>
                <a:tab pos="5390881" algn="l"/>
                <a:tab pos="5805564" algn="l"/>
                <a:tab pos="6220247" algn="l"/>
                <a:tab pos="6634930" algn="l"/>
                <a:tab pos="7049613" algn="l"/>
                <a:tab pos="7464296" algn="l"/>
                <a:tab pos="7878979" algn="l"/>
                <a:tab pos="8293662" algn="l"/>
              </a:tabLst>
            </a:pPr>
            <a:r>
              <a:rPr lang="en-US" sz="2400" dirty="0"/>
              <a:t>Recursion</a:t>
            </a:r>
          </a:p>
          <a:p>
            <a:pPr lvl="1">
              <a:lnSpc>
                <a:spcPct val="97000"/>
              </a:lnSpc>
              <a:tabLst>
                <a:tab pos="0" algn="l"/>
                <a:tab pos="414683" algn="l"/>
                <a:tab pos="829366" algn="l"/>
                <a:tab pos="1244049" algn="l"/>
                <a:tab pos="1658732" algn="l"/>
                <a:tab pos="2073416" algn="l"/>
                <a:tab pos="2488099" algn="l"/>
                <a:tab pos="2902782" algn="l"/>
                <a:tab pos="3317465" algn="l"/>
                <a:tab pos="3732148" algn="l"/>
                <a:tab pos="4146831" algn="l"/>
                <a:tab pos="4561514" algn="l"/>
                <a:tab pos="4976197" algn="l"/>
                <a:tab pos="5390881" algn="l"/>
                <a:tab pos="5805564" algn="l"/>
                <a:tab pos="6220247" algn="l"/>
                <a:tab pos="6634930" algn="l"/>
                <a:tab pos="7049613" algn="l"/>
                <a:tab pos="7464296" algn="l"/>
                <a:tab pos="7878979" algn="l"/>
                <a:tab pos="8293662" algn="l"/>
              </a:tabLst>
            </a:pPr>
            <a:r>
              <a:rPr lang="en-US" sz="2400" dirty="0"/>
              <a:t>Stability</a:t>
            </a:r>
          </a:p>
          <a:p>
            <a:pPr>
              <a:lnSpc>
                <a:spcPct val="97000"/>
              </a:lnSpc>
              <a:tabLst>
                <a:tab pos="0" algn="l"/>
                <a:tab pos="414683" algn="l"/>
                <a:tab pos="829366" algn="l"/>
                <a:tab pos="1244049" algn="l"/>
                <a:tab pos="1658732" algn="l"/>
                <a:tab pos="2073416" algn="l"/>
                <a:tab pos="2488099" algn="l"/>
                <a:tab pos="2902782" algn="l"/>
                <a:tab pos="3317465" algn="l"/>
                <a:tab pos="3732148" algn="l"/>
                <a:tab pos="4146831" algn="l"/>
                <a:tab pos="4561514" algn="l"/>
                <a:tab pos="4976197" algn="l"/>
                <a:tab pos="5390881" algn="l"/>
                <a:tab pos="5805564" algn="l"/>
                <a:tab pos="6220247" algn="l"/>
                <a:tab pos="6634930" algn="l"/>
                <a:tab pos="7049613" algn="l"/>
                <a:tab pos="7464296" algn="l"/>
                <a:tab pos="7878979" algn="l"/>
                <a:tab pos="8293662" algn="l"/>
              </a:tabLst>
            </a:pPr>
            <a:endParaRPr lang="en-IN" sz="2400" dirty="0"/>
          </a:p>
        </p:txBody>
      </p:sp>
      <p:sp>
        <p:nvSpPr>
          <p:cNvPr id="3" name="Footer Placeholder 2">
            <a:extLst>
              <a:ext uri="{FF2B5EF4-FFF2-40B4-BE49-F238E27FC236}">
                <a16:creationId xmlns:a16="http://schemas.microsoft.com/office/drawing/2014/main" id="{4C94D2DB-912B-45FC-ABB8-76443F6D4D69}"/>
              </a:ext>
            </a:extLst>
          </p:cNvPr>
          <p:cNvSpPr>
            <a:spLocks noGrp="1"/>
          </p:cNvSpPr>
          <p:nvPr>
            <p:ph type="ftr" sz="quarter" idx="11"/>
          </p:nvPr>
        </p:nvSpPr>
        <p:spPr/>
        <p:txBody>
          <a:bodyPr/>
          <a:lstStyle/>
          <a:p>
            <a:r>
              <a:rPr lang="en-IN"/>
              <a:t>Dr. Neepa Shah</a:t>
            </a:r>
          </a:p>
        </p:txBody>
      </p:sp>
      <p:sp>
        <p:nvSpPr>
          <p:cNvPr id="4" name="Slide Number Placeholder 3">
            <a:extLst>
              <a:ext uri="{FF2B5EF4-FFF2-40B4-BE49-F238E27FC236}">
                <a16:creationId xmlns:a16="http://schemas.microsoft.com/office/drawing/2014/main" id="{76AD72AA-15CD-4BC7-AA5C-21F3FBD93286}"/>
              </a:ext>
            </a:extLst>
          </p:cNvPr>
          <p:cNvSpPr>
            <a:spLocks noGrp="1"/>
          </p:cNvSpPr>
          <p:nvPr>
            <p:ph type="sldNum" sz="quarter" idx="12"/>
          </p:nvPr>
        </p:nvSpPr>
        <p:spPr/>
        <p:txBody>
          <a:bodyPr/>
          <a:lstStyle/>
          <a:p>
            <a:fld id="{1DE3944B-220D-4D9C-9C2A-B607A0FB2F6B}" type="slidenum">
              <a:rPr lang="en-IN" smtClean="0"/>
              <a:t>21</a:t>
            </a:fld>
            <a:endParaRPr lang="en-IN"/>
          </a:p>
        </p:txBody>
      </p:sp>
    </p:spTree>
    <p:extLst>
      <p:ext uri="{BB962C8B-B14F-4D97-AF65-F5344CB8AC3E}">
        <p14:creationId xmlns:p14="http://schemas.microsoft.com/office/powerpoint/2010/main" val="95937547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Left-justified binary trees</a:t>
            </a:r>
          </a:p>
        </p:txBody>
      </p:sp>
      <p:sp>
        <p:nvSpPr>
          <p:cNvPr id="8195" name="Rectangle 3"/>
          <p:cNvSpPr>
            <a:spLocks noGrp="1" noChangeArrowheads="1"/>
          </p:cNvSpPr>
          <p:nvPr>
            <p:ph idx="1"/>
          </p:nvPr>
        </p:nvSpPr>
        <p:spPr>
          <a:xfrm>
            <a:off x="605605" y="1310281"/>
            <a:ext cx="11029615" cy="3678303"/>
          </a:xfrm>
        </p:spPr>
        <p:txBody>
          <a:bodyPr>
            <a:normAutofit/>
          </a:bodyPr>
          <a:lstStyle/>
          <a:p>
            <a:r>
              <a:rPr lang="en-US" sz="2400" dirty="0"/>
              <a:t>A balanced binary tree of depth </a:t>
            </a:r>
            <a:r>
              <a:rPr lang="en-US" sz="2400" dirty="0">
                <a:solidFill>
                  <a:schemeClr val="accent2"/>
                </a:solidFill>
                <a:latin typeface="Trebuchet MS" pitchFamily="34" charset="0"/>
              </a:rPr>
              <a:t>n</a:t>
            </a:r>
            <a:r>
              <a:rPr lang="en-US" sz="2400" dirty="0"/>
              <a:t> is left-justified if:</a:t>
            </a:r>
          </a:p>
          <a:p>
            <a:pPr lvl="1"/>
            <a:r>
              <a:rPr lang="en-US" sz="2000" dirty="0"/>
              <a:t>it has</a:t>
            </a:r>
            <a:r>
              <a:rPr lang="en-US" sz="2000" dirty="0">
                <a:solidFill>
                  <a:srgbClr val="FFFF99"/>
                </a:solidFill>
                <a:latin typeface="Trebuchet MS" pitchFamily="34" charset="0"/>
              </a:rPr>
              <a:t> </a:t>
            </a:r>
            <a:r>
              <a:rPr lang="en-US" sz="2000" dirty="0">
                <a:solidFill>
                  <a:schemeClr val="accent2"/>
                </a:solidFill>
                <a:latin typeface="Trebuchet MS" pitchFamily="34" charset="0"/>
              </a:rPr>
              <a:t>2</a:t>
            </a:r>
            <a:r>
              <a:rPr lang="en-US" sz="2800" baseline="30000" dirty="0">
                <a:solidFill>
                  <a:schemeClr val="accent2"/>
                </a:solidFill>
                <a:latin typeface="Trebuchet MS" pitchFamily="34" charset="0"/>
              </a:rPr>
              <a:t>n</a:t>
            </a:r>
            <a:r>
              <a:rPr lang="en-US" sz="2000" dirty="0">
                <a:solidFill>
                  <a:srgbClr val="FFFF99"/>
                </a:solidFill>
                <a:latin typeface="Trebuchet MS" pitchFamily="34" charset="0"/>
              </a:rPr>
              <a:t> </a:t>
            </a:r>
            <a:r>
              <a:rPr lang="en-US" sz="2000" dirty="0"/>
              <a:t>nodes at depth </a:t>
            </a:r>
            <a:r>
              <a:rPr lang="en-US" sz="2000" dirty="0">
                <a:solidFill>
                  <a:schemeClr val="accent2"/>
                </a:solidFill>
                <a:latin typeface="Trebuchet MS" pitchFamily="34" charset="0"/>
              </a:rPr>
              <a:t>n</a:t>
            </a:r>
            <a:r>
              <a:rPr lang="en-US" sz="2000" dirty="0"/>
              <a:t> (the tree is “full”)</a:t>
            </a:r>
          </a:p>
          <a:p>
            <a:pPr marL="411480" lvl="1" indent="0">
              <a:buNone/>
            </a:pPr>
            <a:r>
              <a:rPr lang="en-US" sz="3200" dirty="0"/>
              <a:t> or</a:t>
            </a:r>
          </a:p>
          <a:p>
            <a:pPr lvl="1"/>
            <a:r>
              <a:rPr lang="en-US" sz="2000" dirty="0"/>
              <a:t>it has</a:t>
            </a:r>
            <a:r>
              <a:rPr lang="en-US" sz="2000" dirty="0">
                <a:solidFill>
                  <a:srgbClr val="FFFF99"/>
                </a:solidFill>
                <a:latin typeface="Trebuchet MS" pitchFamily="34" charset="0"/>
              </a:rPr>
              <a:t> </a:t>
            </a:r>
            <a:r>
              <a:rPr lang="en-US" sz="2000" dirty="0">
                <a:solidFill>
                  <a:schemeClr val="accent2"/>
                </a:solidFill>
                <a:latin typeface="Trebuchet MS" pitchFamily="34" charset="0"/>
              </a:rPr>
              <a:t>2</a:t>
            </a:r>
            <a:r>
              <a:rPr lang="en-US" sz="2800" baseline="30000" dirty="0">
                <a:solidFill>
                  <a:schemeClr val="accent2"/>
                </a:solidFill>
                <a:latin typeface="Trebuchet MS" pitchFamily="34" charset="0"/>
              </a:rPr>
              <a:t>k</a:t>
            </a:r>
            <a:r>
              <a:rPr lang="en-US" sz="2000" dirty="0">
                <a:solidFill>
                  <a:srgbClr val="FFFF99"/>
                </a:solidFill>
                <a:latin typeface="Trebuchet MS" pitchFamily="34" charset="0"/>
              </a:rPr>
              <a:t> </a:t>
            </a:r>
            <a:r>
              <a:rPr lang="en-US" sz="2000" dirty="0"/>
              <a:t>nodes at depth </a:t>
            </a:r>
            <a:r>
              <a:rPr lang="en-US" sz="2000" dirty="0">
                <a:solidFill>
                  <a:schemeClr val="accent2"/>
                </a:solidFill>
                <a:latin typeface="Trebuchet MS" pitchFamily="34" charset="0"/>
              </a:rPr>
              <a:t>k</a:t>
            </a:r>
            <a:r>
              <a:rPr lang="en-US" sz="2000" dirty="0"/>
              <a:t>, for all</a:t>
            </a:r>
            <a:r>
              <a:rPr lang="en-US" sz="2000" dirty="0">
                <a:solidFill>
                  <a:srgbClr val="FFFF99"/>
                </a:solidFill>
                <a:latin typeface="Trebuchet MS" pitchFamily="34" charset="0"/>
              </a:rPr>
              <a:t> </a:t>
            </a:r>
            <a:r>
              <a:rPr lang="en-US" sz="2000" dirty="0">
                <a:solidFill>
                  <a:schemeClr val="accent2"/>
                </a:solidFill>
                <a:latin typeface="Trebuchet MS" pitchFamily="34" charset="0"/>
              </a:rPr>
              <a:t>k &lt; n</a:t>
            </a:r>
            <a:r>
              <a:rPr lang="en-US" sz="2000" dirty="0"/>
              <a:t>, </a:t>
            </a:r>
            <a:r>
              <a:rPr lang="en-US" sz="2000" i="1" dirty="0"/>
              <a:t>and</a:t>
            </a:r>
            <a:r>
              <a:rPr lang="en-US" sz="2000" dirty="0"/>
              <a:t> all the leaves at depth </a:t>
            </a:r>
            <a:r>
              <a:rPr lang="en-US" sz="1200" dirty="0">
                <a:solidFill>
                  <a:schemeClr val="accent2"/>
                </a:solidFill>
                <a:latin typeface="Verdana" pitchFamily="34" charset="0"/>
              </a:rPr>
              <a:t>n</a:t>
            </a:r>
            <a:r>
              <a:rPr lang="en-US" sz="2000" dirty="0"/>
              <a:t> are as far left as possible</a:t>
            </a:r>
            <a:endParaRPr lang="en-US" sz="1200" dirty="0">
              <a:solidFill>
                <a:srgbClr val="FFFF99"/>
              </a:solidFill>
              <a:latin typeface="Verdana" pitchFamily="34" charset="0"/>
            </a:endParaRPr>
          </a:p>
        </p:txBody>
      </p:sp>
      <p:sp>
        <p:nvSpPr>
          <p:cNvPr id="57" name="Footer Placeholder 56"/>
          <p:cNvSpPr>
            <a:spLocks noGrp="1"/>
          </p:cNvSpPr>
          <p:nvPr>
            <p:ph type="ftr" sz="quarter" idx="11"/>
          </p:nvPr>
        </p:nvSpPr>
        <p:spPr/>
        <p:txBody>
          <a:bodyPr/>
          <a:lstStyle/>
          <a:p>
            <a:r>
              <a:rPr lang="en-US"/>
              <a:t>Dr. Neepa Shah</a:t>
            </a:r>
            <a:endParaRPr lang="en-US" dirty="0"/>
          </a:p>
        </p:txBody>
      </p:sp>
      <p:sp>
        <p:nvSpPr>
          <p:cNvPr id="56" name="Slide Number Placeholder 55"/>
          <p:cNvSpPr>
            <a:spLocks noGrp="1"/>
          </p:cNvSpPr>
          <p:nvPr>
            <p:ph type="sldNum" sz="quarter" idx="12"/>
          </p:nvPr>
        </p:nvSpPr>
        <p:spPr/>
        <p:txBody>
          <a:bodyPr/>
          <a:lstStyle/>
          <a:p>
            <a:fld id="{B6F15528-21DE-4FAA-801E-634DDDAF4B2B}" type="slidenum">
              <a:rPr lang="en-US" smtClean="0"/>
              <a:pPr/>
              <a:t>210</a:t>
            </a:fld>
            <a:endParaRPr lang="en-US"/>
          </a:p>
        </p:txBody>
      </p:sp>
      <p:grpSp>
        <p:nvGrpSpPr>
          <p:cNvPr id="2" name="Group 66"/>
          <p:cNvGrpSpPr>
            <a:grpSpLocks/>
          </p:cNvGrpSpPr>
          <p:nvPr/>
        </p:nvGrpSpPr>
        <p:grpSpPr bwMode="auto">
          <a:xfrm>
            <a:off x="2895600" y="4267201"/>
            <a:ext cx="2286000" cy="1665288"/>
            <a:chOff x="864" y="2640"/>
            <a:chExt cx="1440" cy="1049"/>
          </a:xfrm>
        </p:grpSpPr>
        <p:sp>
          <p:nvSpPr>
            <p:cNvPr id="8196" name="Text Box 4"/>
            <p:cNvSpPr txBox="1">
              <a:spLocks noChangeArrowheads="1"/>
            </p:cNvSpPr>
            <p:nvPr/>
          </p:nvSpPr>
          <p:spPr bwMode="auto">
            <a:xfrm>
              <a:off x="1056" y="3456"/>
              <a:ext cx="1200" cy="233"/>
            </a:xfrm>
            <a:prstGeom prst="rect">
              <a:avLst/>
            </a:prstGeom>
            <a:noFill/>
            <a:ln w="9525">
              <a:noFill/>
              <a:miter lim="800000"/>
              <a:headEnd/>
              <a:tailEnd/>
            </a:ln>
            <a:effectLst/>
          </p:spPr>
          <p:txBody>
            <a:bodyPr>
              <a:spAutoFit/>
            </a:bodyPr>
            <a:lstStyle/>
            <a:p>
              <a:pPr>
                <a:spcBef>
                  <a:spcPct val="50000"/>
                </a:spcBef>
              </a:pPr>
              <a:r>
                <a:rPr lang="en-US">
                  <a:latin typeface="Times New Roman" pitchFamily="18" charset="0"/>
                </a:rPr>
                <a:t>Left-justified</a:t>
              </a:r>
            </a:p>
          </p:txBody>
        </p:sp>
        <p:sp>
          <p:nvSpPr>
            <p:cNvPr id="8200" name="Oval 8"/>
            <p:cNvSpPr>
              <a:spLocks noChangeArrowheads="1"/>
            </p:cNvSpPr>
            <p:nvPr/>
          </p:nvSpPr>
          <p:spPr bwMode="auto">
            <a:xfrm>
              <a:off x="1199" y="2877"/>
              <a:ext cx="98" cy="98"/>
            </a:xfrm>
            <a:prstGeom prst="ellipse">
              <a:avLst/>
            </a:prstGeom>
            <a:noFill/>
            <a:ln w="15875">
              <a:solidFill>
                <a:schemeClr val="tx1"/>
              </a:solidFill>
              <a:round/>
              <a:headEnd/>
              <a:tailEnd/>
            </a:ln>
            <a:effectLst/>
          </p:spPr>
          <p:txBody>
            <a:bodyPr wrap="none" anchor="ctr"/>
            <a:lstStyle/>
            <a:p>
              <a:endParaRPr lang="en-US"/>
            </a:p>
          </p:txBody>
        </p:sp>
        <p:sp>
          <p:nvSpPr>
            <p:cNvPr id="8201" name="Oval 9"/>
            <p:cNvSpPr>
              <a:spLocks noChangeArrowheads="1"/>
            </p:cNvSpPr>
            <p:nvPr/>
          </p:nvSpPr>
          <p:spPr bwMode="auto">
            <a:xfrm>
              <a:off x="1008" y="3068"/>
              <a:ext cx="98" cy="98"/>
            </a:xfrm>
            <a:prstGeom prst="ellipse">
              <a:avLst/>
            </a:prstGeom>
            <a:noFill/>
            <a:ln w="15875">
              <a:solidFill>
                <a:schemeClr val="tx1"/>
              </a:solidFill>
              <a:round/>
              <a:headEnd/>
              <a:tailEnd/>
            </a:ln>
            <a:effectLst/>
          </p:spPr>
          <p:txBody>
            <a:bodyPr wrap="none" anchor="ctr"/>
            <a:lstStyle/>
            <a:p>
              <a:endParaRPr lang="en-US"/>
            </a:p>
          </p:txBody>
        </p:sp>
        <p:sp>
          <p:nvSpPr>
            <p:cNvPr id="8202" name="Oval 10"/>
            <p:cNvSpPr>
              <a:spLocks noChangeArrowheads="1"/>
            </p:cNvSpPr>
            <p:nvPr/>
          </p:nvSpPr>
          <p:spPr bwMode="auto">
            <a:xfrm>
              <a:off x="1390" y="3070"/>
              <a:ext cx="98" cy="98"/>
            </a:xfrm>
            <a:prstGeom prst="ellipse">
              <a:avLst/>
            </a:prstGeom>
            <a:noFill/>
            <a:ln w="15875">
              <a:solidFill>
                <a:schemeClr val="tx1"/>
              </a:solidFill>
              <a:round/>
              <a:headEnd/>
              <a:tailEnd/>
            </a:ln>
            <a:effectLst/>
          </p:spPr>
          <p:txBody>
            <a:bodyPr wrap="none" anchor="ctr"/>
            <a:lstStyle/>
            <a:p>
              <a:endParaRPr lang="en-US"/>
            </a:p>
          </p:txBody>
        </p:sp>
        <p:sp>
          <p:nvSpPr>
            <p:cNvPr id="8203" name="Oval 11"/>
            <p:cNvSpPr>
              <a:spLocks noChangeArrowheads="1"/>
            </p:cNvSpPr>
            <p:nvPr/>
          </p:nvSpPr>
          <p:spPr bwMode="auto">
            <a:xfrm>
              <a:off x="1104" y="3260"/>
              <a:ext cx="98" cy="98"/>
            </a:xfrm>
            <a:prstGeom prst="ellipse">
              <a:avLst/>
            </a:prstGeom>
            <a:noFill/>
            <a:ln w="15875">
              <a:solidFill>
                <a:schemeClr val="tx1"/>
              </a:solidFill>
              <a:round/>
              <a:headEnd/>
              <a:tailEnd/>
            </a:ln>
            <a:effectLst/>
          </p:spPr>
          <p:txBody>
            <a:bodyPr wrap="none" anchor="ctr"/>
            <a:lstStyle/>
            <a:p>
              <a:endParaRPr lang="en-US"/>
            </a:p>
          </p:txBody>
        </p:sp>
        <p:sp>
          <p:nvSpPr>
            <p:cNvPr id="8204" name="Oval 12"/>
            <p:cNvSpPr>
              <a:spLocks noChangeArrowheads="1"/>
            </p:cNvSpPr>
            <p:nvPr/>
          </p:nvSpPr>
          <p:spPr bwMode="auto">
            <a:xfrm>
              <a:off x="1248" y="3262"/>
              <a:ext cx="98" cy="98"/>
            </a:xfrm>
            <a:prstGeom prst="ellipse">
              <a:avLst/>
            </a:prstGeom>
            <a:noFill/>
            <a:ln w="15875">
              <a:solidFill>
                <a:schemeClr val="tx1"/>
              </a:solidFill>
              <a:round/>
              <a:headEnd/>
              <a:tailEnd/>
            </a:ln>
            <a:effectLst/>
          </p:spPr>
          <p:txBody>
            <a:bodyPr wrap="none" anchor="ctr"/>
            <a:lstStyle/>
            <a:p>
              <a:endParaRPr lang="en-US"/>
            </a:p>
          </p:txBody>
        </p:sp>
        <p:sp>
          <p:nvSpPr>
            <p:cNvPr id="8205" name="Oval 13"/>
            <p:cNvSpPr>
              <a:spLocks noChangeArrowheads="1"/>
            </p:cNvSpPr>
            <p:nvPr/>
          </p:nvSpPr>
          <p:spPr bwMode="auto">
            <a:xfrm>
              <a:off x="1486" y="3262"/>
              <a:ext cx="98" cy="98"/>
            </a:xfrm>
            <a:prstGeom prst="ellipse">
              <a:avLst/>
            </a:prstGeom>
            <a:noFill/>
            <a:ln w="15875">
              <a:solidFill>
                <a:schemeClr val="tx1"/>
              </a:solidFill>
              <a:round/>
              <a:headEnd/>
              <a:tailEnd/>
            </a:ln>
            <a:effectLst/>
          </p:spPr>
          <p:txBody>
            <a:bodyPr wrap="none" anchor="ctr"/>
            <a:lstStyle/>
            <a:p>
              <a:endParaRPr lang="en-US"/>
            </a:p>
          </p:txBody>
        </p:sp>
        <p:sp>
          <p:nvSpPr>
            <p:cNvPr id="8206" name="Oval 14"/>
            <p:cNvSpPr>
              <a:spLocks noChangeArrowheads="1"/>
            </p:cNvSpPr>
            <p:nvPr/>
          </p:nvSpPr>
          <p:spPr bwMode="auto">
            <a:xfrm>
              <a:off x="864" y="3262"/>
              <a:ext cx="98" cy="98"/>
            </a:xfrm>
            <a:prstGeom prst="ellipse">
              <a:avLst/>
            </a:prstGeom>
            <a:noFill/>
            <a:ln w="15875">
              <a:solidFill>
                <a:schemeClr val="tx1"/>
              </a:solidFill>
              <a:round/>
              <a:headEnd/>
              <a:tailEnd/>
            </a:ln>
            <a:effectLst/>
          </p:spPr>
          <p:txBody>
            <a:bodyPr wrap="none" anchor="ctr"/>
            <a:lstStyle/>
            <a:p>
              <a:endParaRPr lang="en-US"/>
            </a:p>
          </p:txBody>
        </p:sp>
        <p:sp>
          <p:nvSpPr>
            <p:cNvPr id="8207" name="Line 15"/>
            <p:cNvSpPr>
              <a:spLocks noChangeShapeType="1"/>
            </p:cNvSpPr>
            <p:nvPr/>
          </p:nvSpPr>
          <p:spPr bwMode="auto">
            <a:xfrm flipV="1">
              <a:off x="912" y="3166"/>
              <a:ext cx="96" cy="96"/>
            </a:xfrm>
            <a:prstGeom prst="line">
              <a:avLst/>
            </a:prstGeom>
            <a:noFill/>
            <a:ln w="15875">
              <a:solidFill>
                <a:schemeClr val="tx1"/>
              </a:solidFill>
              <a:round/>
              <a:headEnd/>
              <a:tailEnd/>
            </a:ln>
            <a:effectLst/>
          </p:spPr>
          <p:txBody>
            <a:bodyPr/>
            <a:lstStyle/>
            <a:p>
              <a:endParaRPr lang="en-US"/>
            </a:p>
          </p:txBody>
        </p:sp>
        <p:sp>
          <p:nvSpPr>
            <p:cNvPr id="8208" name="Line 16"/>
            <p:cNvSpPr>
              <a:spLocks noChangeShapeType="1"/>
            </p:cNvSpPr>
            <p:nvPr/>
          </p:nvSpPr>
          <p:spPr bwMode="auto">
            <a:xfrm flipV="1">
              <a:off x="1104" y="2974"/>
              <a:ext cx="96" cy="96"/>
            </a:xfrm>
            <a:prstGeom prst="line">
              <a:avLst/>
            </a:prstGeom>
            <a:noFill/>
            <a:ln w="15875">
              <a:solidFill>
                <a:schemeClr val="tx1"/>
              </a:solidFill>
              <a:round/>
              <a:headEnd/>
              <a:tailEnd/>
            </a:ln>
            <a:effectLst/>
          </p:spPr>
          <p:txBody>
            <a:bodyPr/>
            <a:lstStyle/>
            <a:p>
              <a:endParaRPr lang="en-US"/>
            </a:p>
          </p:txBody>
        </p:sp>
        <p:sp>
          <p:nvSpPr>
            <p:cNvPr id="8209" name="Line 17"/>
            <p:cNvSpPr>
              <a:spLocks noChangeShapeType="1"/>
            </p:cNvSpPr>
            <p:nvPr/>
          </p:nvSpPr>
          <p:spPr bwMode="auto">
            <a:xfrm flipV="1">
              <a:off x="1296" y="3166"/>
              <a:ext cx="96" cy="96"/>
            </a:xfrm>
            <a:prstGeom prst="line">
              <a:avLst/>
            </a:prstGeom>
            <a:noFill/>
            <a:ln w="15875">
              <a:solidFill>
                <a:schemeClr val="tx1"/>
              </a:solidFill>
              <a:round/>
              <a:headEnd/>
              <a:tailEnd/>
            </a:ln>
            <a:effectLst/>
          </p:spPr>
          <p:txBody>
            <a:bodyPr/>
            <a:lstStyle/>
            <a:p>
              <a:endParaRPr lang="en-US"/>
            </a:p>
          </p:txBody>
        </p:sp>
        <p:sp>
          <p:nvSpPr>
            <p:cNvPr id="8210" name="Line 18"/>
            <p:cNvSpPr>
              <a:spLocks noChangeShapeType="1"/>
            </p:cNvSpPr>
            <p:nvPr/>
          </p:nvSpPr>
          <p:spPr bwMode="auto">
            <a:xfrm flipH="1" flipV="1">
              <a:off x="1104" y="3166"/>
              <a:ext cx="48" cy="96"/>
            </a:xfrm>
            <a:prstGeom prst="line">
              <a:avLst/>
            </a:prstGeom>
            <a:noFill/>
            <a:ln w="15875">
              <a:solidFill>
                <a:schemeClr val="tx1"/>
              </a:solidFill>
              <a:round/>
              <a:headEnd/>
              <a:tailEnd/>
            </a:ln>
            <a:effectLst/>
          </p:spPr>
          <p:txBody>
            <a:bodyPr/>
            <a:lstStyle/>
            <a:p>
              <a:endParaRPr lang="en-US"/>
            </a:p>
          </p:txBody>
        </p:sp>
        <p:sp>
          <p:nvSpPr>
            <p:cNvPr id="8211" name="Line 19"/>
            <p:cNvSpPr>
              <a:spLocks noChangeShapeType="1"/>
            </p:cNvSpPr>
            <p:nvPr/>
          </p:nvSpPr>
          <p:spPr bwMode="auto">
            <a:xfrm flipH="1" flipV="1">
              <a:off x="1296" y="2974"/>
              <a:ext cx="96" cy="96"/>
            </a:xfrm>
            <a:prstGeom prst="line">
              <a:avLst/>
            </a:prstGeom>
            <a:noFill/>
            <a:ln w="15875">
              <a:solidFill>
                <a:schemeClr val="tx1"/>
              </a:solidFill>
              <a:round/>
              <a:headEnd/>
              <a:tailEnd/>
            </a:ln>
            <a:effectLst/>
          </p:spPr>
          <p:txBody>
            <a:bodyPr/>
            <a:lstStyle/>
            <a:p>
              <a:endParaRPr lang="en-US"/>
            </a:p>
          </p:txBody>
        </p:sp>
        <p:sp>
          <p:nvSpPr>
            <p:cNvPr id="8212" name="Line 20"/>
            <p:cNvSpPr>
              <a:spLocks noChangeShapeType="1"/>
            </p:cNvSpPr>
            <p:nvPr/>
          </p:nvSpPr>
          <p:spPr bwMode="auto">
            <a:xfrm flipH="1" flipV="1">
              <a:off x="1488" y="3166"/>
              <a:ext cx="48" cy="96"/>
            </a:xfrm>
            <a:prstGeom prst="line">
              <a:avLst/>
            </a:prstGeom>
            <a:noFill/>
            <a:ln w="15875">
              <a:solidFill>
                <a:schemeClr val="tx1"/>
              </a:solidFill>
              <a:round/>
              <a:headEnd/>
              <a:tailEnd/>
            </a:ln>
            <a:effectLst/>
          </p:spPr>
          <p:txBody>
            <a:bodyPr/>
            <a:lstStyle/>
            <a:p>
              <a:endParaRPr lang="en-US"/>
            </a:p>
          </p:txBody>
        </p:sp>
        <p:sp>
          <p:nvSpPr>
            <p:cNvPr id="8213" name="Oval 21"/>
            <p:cNvSpPr>
              <a:spLocks noChangeArrowheads="1"/>
            </p:cNvSpPr>
            <p:nvPr/>
          </p:nvSpPr>
          <p:spPr bwMode="auto">
            <a:xfrm>
              <a:off x="2015" y="2880"/>
              <a:ext cx="98" cy="98"/>
            </a:xfrm>
            <a:prstGeom prst="ellipse">
              <a:avLst/>
            </a:prstGeom>
            <a:noFill/>
            <a:ln w="15875">
              <a:solidFill>
                <a:schemeClr val="tx1"/>
              </a:solidFill>
              <a:round/>
              <a:headEnd/>
              <a:tailEnd/>
            </a:ln>
            <a:effectLst/>
          </p:spPr>
          <p:txBody>
            <a:bodyPr wrap="none" anchor="ctr"/>
            <a:lstStyle/>
            <a:p>
              <a:endParaRPr lang="en-US"/>
            </a:p>
          </p:txBody>
        </p:sp>
        <p:sp>
          <p:nvSpPr>
            <p:cNvPr id="8214" name="Oval 22"/>
            <p:cNvSpPr>
              <a:spLocks noChangeArrowheads="1"/>
            </p:cNvSpPr>
            <p:nvPr/>
          </p:nvSpPr>
          <p:spPr bwMode="auto">
            <a:xfrm>
              <a:off x="1824" y="3071"/>
              <a:ext cx="98" cy="98"/>
            </a:xfrm>
            <a:prstGeom prst="ellipse">
              <a:avLst/>
            </a:prstGeom>
            <a:noFill/>
            <a:ln w="15875">
              <a:solidFill>
                <a:schemeClr val="tx1"/>
              </a:solidFill>
              <a:round/>
              <a:headEnd/>
              <a:tailEnd/>
            </a:ln>
            <a:effectLst/>
          </p:spPr>
          <p:txBody>
            <a:bodyPr wrap="none" anchor="ctr"/>
            <a:lstStyle/>
            <a:p>
              <a:endParaRPr lang="en-US"/>
            </a:p>
          </p:txBody>
        </p:sp>
        <p:sp>
          <p:nvSpPr>
            <p:cNvPr id="8215" name="Oval 23"/>
            <p:cNvSpPr>
              <a:spLocks noChangeArrowheads="1"/>
            </p:cNvSpPr>
            <p:nvPr/>
          </p:nvSpPr>
          <p:spPr bwMode="auto">
            <a:xfrm>
              <a:off x="2206" y="3073"/>
              <a:ext cx="98" cy="98"/>
            </a:xfrm>
            <a:prstGeom prst="ellipse">
              <a:avLst/>
            </a:prstGeom>
            <a:noFill/>
            <a:ln w="15875">
              <a:solidFill>
                <a:schemeClr val="tx1"/>
              </a:solidFill>
              <a:round/>
              <a:headEnd/>
              <a:tailEnd/>
            </a:ln>
            <a:effectLst/>
          </p:spPr>
          <p:txBody>
            <a:bodyPr wrap="none" anchor="ctr"/>
            <a:lstStyle/>
            <a:p>
              <a:endParaRPr lang="en-US"/>
            </a:p>
          </p:txBody>
        </p:sp>
        <p:sp>
          <p:nvSpPr>
            <p:cNvPr id="8219" name="Oval 27"/>
            <p:cNvSpPr>
              <a:spLocks noChangeArrowheads="1"/>
            </p:cNvSpPr>
            <p:nvPr/>
          </p:nvSpPr>
          <p:spPr bwMode="auto">
            <a:xfrm>
              <a:off x="1680" y="3265"/>
              <a:ext cx="98" cy="98"/>
            </a:xfrm>
            <a:prstGeom prst="ellipse">
              <a:avLst/>
            </a:prstGeom>
            <a:noFill/>
            <a:ln w="15875">
              <a:solidFill>
                <a:schemeClr val="tx1"/>
              </a:solidFill>
              <a:round/>
              <a:headEnd/>
              <a:tailEnd/>
            </a:ln>
            <a:effectLst/>
          </p:spPr>
          <p:txBody>
            <a:bodyPr wrap="none" anchor="ctr"/>
            <a:lstStyle/>
            <a:p>
              <a:endParaRPr lang="en-US"/>
            </a:p>
          </p:txBody>
        </p:sp>
        <p:sp>
          <p:nvSpPr>
            <p:cNvPr id="8220" name="Line 28"/>
            <p:cNvSpPr>
              <a:spLocks noChangeShapeType="1"/>
            </p:cNvSpPr>
            <p:nvPr/>
          </p:nvSpPr>
          <p:spPr bwMode="auto">
            <a:xfrm flipV="1">
              <a:off x="1728" y="3169"/>
              <a:ext cx="96" cy="96"/>
            </a:xfrm>
            <a:prstGeom prst="line">
              <a:avLst/>
            </a:prstGeom>
            <a:noFill/>
            <a:ln w="15875">
              <a:solidFill>
                <a:schemeClr val="tx1"/>
              </a:solidFill>
              <a:round/>
              <a:headEnd/>
              <a:tailEnd/>
            </a:ln>
            <a:effectLst/>
          </p:spPr>
          <p:txBody>
            <a:bodyPr/>
            <a:lstStyle/>
            <a:p>
              <a:endParaRPr lang="en-US"/>
            </a:p>
          </p:txBody>
        </p:sp>
        <p:sp>
          <p:nvSpPr>
            <p:cNvPr id="8221" name="Line 29"/>
            <p:cNvSpPr>
              <a:spLocks noChangeShapeType="1"/>
            </p:cNvSpPr>
            <p:nvPr/>
          </p:nvSpPr>
          <p:spPr bwMode="auto">
            <a:xfrm flipV="1">
              <a:off x="1920" y="2977"/>
              <a:ext cx="96" cy="96"/>
            </a:xfrm>
            <a:prstGeom prst="line">
              <a:avLst/>
            </a:prstGeom>
            <a:noFill/>
            <a:ln w="15875">
              <a:solidFill>
                <a:schemeClr val="tx1"/>
              </a:solidFill>
              <a:round/>
              <a:headEnd/>
              <a:tailEnd/>
            </a:ln>
            <a:effectLst/>
          </p:spPr>
          <p:txBody>
            <a:bodyPr/>
            <a:lstStyle/>
            <a:p>
              <a:endParaRPr lang="en-US"/>
            </a:p>
          </p:txBody>
        </p:sp>
        <p:sp>
          <p:nvSpPr>
            <p:cNvPr id="8224" name="Line 32"/>
            <p:cNvSpPr>
              <a:spLocks noChangeShapeType="1"/>
            </p:cNvSpPr>
            <p:nvPr/>
          </p:nvSpPr>
          <p:spPr bwMode="auto">
            <a:xfrm flipH="1" flipV="1">
              <a:off x="2112" y="2977"/>
              <a:ext cx="96" cy="96"/>
            </a:xfrm>
            <a:prstGeom prst="line">
              <a:avLst/>
            </a:prstGeom>
            <a:noFill/>
            <a:ln w="15875">
              <a:solidFill>
                <a:schemeClr val="tx1"/>
              </a:solidFill>
              <a:round/>
              <a:headEnd/>
              <a:tailEnd/>
            </a:ln>
            <a:effectLst/>
          </p:spPr>
          <p:txBody>
            <a:bodyPr/>
            <a:lstStyle/>
            <a:p>
              <a:endParaRPr lang="en-US"/>
            </a:p>
          </p:txBody>
        </p:sp>
        <p:sp>
          <p:nvSpPr>
            <p:cNvPr id="8226" name="Oval 34"/>
            <p:cNvSpPr>
              <a:spLocks noChangeArrowheads="1"/>
            </p:cNvSpPr>
            <p:nvPr/>
          </p:nvSpPr>
          <p:spPr bwMode="auto">
            <a:xfrm>
              <a:off x="1584" y="2640"/>
              <a:ext cx="98" cy="98"/>
            </a:xfrm>
            <a:prstGeom prst="ellipse">
              <a:avLst/>
            </a:prstGeom>
            <a:noFill/>
            <a:ln w="15875">
              <a:solidFill>
                <a:schemeClr val="tx1"/>
              </a:solidFill>
              <a:round/>
              <a:headEnd/>
              <a:tailEnd/>
            </a:ln>
            <a:effectLst/>
          </p:spPr>
          <p:txBody>
            <a:bodyPr wrap="none" anchor="ctr"/>
            <a:lstStyle/>
            <a:p>
              <a:endParaRPr lang="en-US"/>
            </a:p>
          </p:txBody>
        </p:sp>
        <p:sp>
          <p:nvSpPr>
            <p:cNvPr id="8227" name="Line 35"/>
            <p:cNvSpPr>
              <a:spLocks noChangeShapeType="1"/>
            </p:cNvSpPr>
            <p:nvPr/>
          </p:nvSpPr>
          <p:spPr bwMode="auto">
            <a:xfrm flipV="1">
              <a:off x="1296" y="2736"/>
              <a:ext cx="288" cy="144"/>
            </a:xfrm>
            <a:prstGeom prst="line">
              <a:avLst/>
            </a:prstGeom>
            <a:noFill/>
            <a:ln w="15875">
              <a:solidFill>
                <a:schemeClr val="tx1"/>
              </a:solidFill>
              <a:round/>
              <a:headEnd/>
              <a:tailEnd/>
            </a:ln>
            <a:effectLst/>
          </p:spPr>
          <p:txBody>
            <a:bodyPr/>
            <a:lstStyle/>
            <a:p>
              <a:endParaRPr lang="en-US"/>
            </a:p>
          </p:txBody>
        </p:sp>
        <p:sp>
          <p:nvSpPr>
            <p:cNvPr id="8228" name="Line 36"/>
            <p:cNvSpPr>
              <a:spLocks noChangeShapeType="1"/>
            </p:cNvSpPr>
            <p:nvPr/>
          </p:nvSpPr>
          <p:spPr bwMode="auto">
            <a:xfrm flipH="1" flipV="1">
              <a:off x="1680" y="2736"/>
              <a:ext cx="336" cy="144"/>
            </a:xfrm>
            <a:prstGeom prst="line">
              <a:avLst/>
            </a:prstGeom>
            <a:noFill/>
            <a:ln w="15875">
              <a:solidFill>
                <a:schemeClr val="tx1"/>
              </a:solidFill>
              <a:round/>
              <a:headEnd/>
              <a:tailEnd/>
            </a:ln>
            <a:effectLst/>
          </p:spPr>
          <p:txBody>
            <a:bodyPr/>
            <a:lstStyle/>
            <a:p>
              <a:endParaRPr lang="en-US"/>
            </a:p>
          </p:txBody>
        </p:sp>
      </p:grpSp>
      <p:grpSp>
        <p:nvGrpSpPr>
          <p:cNvPr id="3" name="Group 67"/>
          <p:cNvGrpSpPr>
            <a:grpSpLocks/>
          </p:cNvGrpSpPr>
          <p:nvPr/>
        </p:nvGrpSpPr>
        <p:grpSpPr bwMode="auto">
          <a:xfrm>
            <a:off x="6248400" y="4267201"/>
            <a:ext cx="2590800" cy="1665288"/>
            <a:chOff x="2976" y="2640"/>
            <a:chExt cx="1632" cy="1049"/>
          </a:xfrm>
        </p:grpSpPr>
        <p:sp>
          <p:nvSpPr>
            <p:cNvPr id="8197" name="Text Box 5"/>
            <p:cNvSpPr txBox="1">
              <a:spLocks noChangeArrowheads="1"/>
            </p:cNvSpPr>
            <p:nvPr/>
          </p:nvSpPr>
          <p:spPr bwMode="auto">
            <a:xfrm>
              <a:off x="3072" y="3456"/>
              <a:ext cx="1536" cy="233"/>
            </a:xfrm>
            <a:prstGeom prst="rect">
              <a:avLst/>
            </a:prstGeom>
            <a:noFill/>
            <a:ln w="9525">
              <a:noFill/>
              <a:miter lim="800000"/>
              <a:headEnd/>
              <a:tailEnd/>
            </a:ln>
            <a:effectLst/>
          </p:spPr>
          <p:txBody>
            <a:bodyPr>
              <a:spAutoFit/>
            </a:bodyPr>
            <a:lstStyle/>
            <a:p>
              <a:pPr>
                <a:spcBef>
                  <a:spcPct val="50000"/>
                </a:spcBef>
              </a:pPr>
              <a:r>
                <a:rPr lang="en-US">
                  <a:latin typeface="Times New Roman" pitchFamily="18" charset="0"/>
                </a:rPr>
                <a:t>Not left-justified</a:t>
              </a:r>
            </a:p>
          </p:txBody>
        </p:sp>
        <p:sp>
          <p:nvSpPr>
            <p:cNvPr id="8229" name="Oval 37"/>
            <p:cNvSpPr>
              <a:spLocks noChangeArrowheads="1"/>
            </p:cNvSpPr>
            <p:nvPr/>
          </p:nvSpPr>
          <p:spPr bwMode="auto">
            <a:xfrm>
              <a:off x="3311" y="2877"/>
              <a:ext cx="98" cy="98"/>
            </a:xfrm>
            <a:prstGeom prst="ellipse">
              <a:avLst/>
            </a:prstGeom>
            <a:noFill/>
            <a:ln w="15875">
              <a:solidFill>
                <a:schemeClr val="tx1"/>
              </a:solidFill>
              <a:round/>
              <a:headEnd/>
              <a:tailEnd/>
            </a:ln>
            <a:effectLst/>
          </p:spPr>
          <p:txBody>
            <a:bodyPr wrap="none" anchor="ctr"/>
            <a:lstStyle/>
            <a:p>
              <a:endParaRPr lang="en-US"/>
            </a:p>
          </p:txBody>
        </p:sp>
        <p:sp>
          <p:nvSpPr>
            <p:cNvPr id="8230" name="Oval 38"/>
            <p:cNvSpPr>
              <a:spLocks noChangeArrowheads="1"/>
            </p:cNvSpPr>
            <p:nvPr/>
          </p:nvSpPr>
          <p:spPr bwMode="auto">
            <a:xfrm>
              <a:off x="3120" y="3068"/>
              <a:ext cx="98" cy="98"/>
            </a:xfrm>
            <a:prstGeom prst="ellipse">
              <a:avLst/>
            </a:prstGeom>
            <a:noFill/>
            <a:ln w="15875">
              <a:solidFill>
                <a:schemeClr val="tx1"/>
              </a:solidFill>
              <a:round/>
              <a:headEnd/>
              <a:tailEnd/>
            </a:ln>
            <a:effectLst/>
          </p:spPr>
          <p:txBody>
            <a:bodyPr wrap="none" anchor="ctr"/>
            <a:lstStyle/>
            <a:p>
              <a:endParaRPr lang="en-US"/>
            </a:p>
          </p:txBody>
        </p:sp>
        <p:sp>
          <p:nvSpPr>
            <p:cNvPr id="8231" name="Oval 39"/>
            <p:cNvSpPr>
              <a:spLocks noChangeArrowheads="1"/>
            </p:cNvSpPr>
            <p:nvPr/>
          </p:nvSpPr>
          <p:spPr bwMode="auto">
            <a:xfrm>
              <a:off x="3502" y="3070"/>
              <a:ext cx="98" cy="98"/>
            </a:xfrm>
            <a:prstGeom prst="ellipse">
              <a:avLst/>
            </a:prstGeom>
            <a:noFill/>
            <a:ln w="15875">
              <a:solidFill>
                <a:schemeClr val="tx1"/>
              </a:solidFill>
              <a:round/>
              <a:headEnd/>
              <a:tailEnd/>
            </a:ln>
            <a:effectLst/>
          </p:spPr>
          <p:txBody>
            <a:bodyPr wrap="none" anchor="ctr"/>
            <a:lstStyle/>
            <a:p>
              <a:endParaRPr lang="en-US"/>
            </a:p>
          </p:txBody>
        </p:sp>
        <p:sp>
          <p:nvSpPr>
            <p:cNvPr id="8232" name="Oval 40"/>
            <p:cNvSpPr>
              <a:spLocks noChangeArrowheads="1"/>
            </p:cNvSpPr>
            <p:nvPr/>
          </p:nvSpPr>
          <p:spPr bwMode="auto">
            <a:xfrm>
              <a:off x="3216" y="3260"/>
              <a:ext cx="98" cy="98"/>
            </a:xfrm>
            <a:prstGeom prst="ellipse">
              <a:avLst/>
            </a:prstGeom>
            <a:noFill/>
            <a:ln w="15875">
              <a:solidFill>
                <a:schemeClr val="tx1"/>
              </a:solidFill>
              <a:round/>
              <a:headEnd/>
              <a:tailEnd/>
            </a:ln>
            <a:effectLst/>
          </p:spPr>
          <p:txBody>
            <a:bodyPr wrap="none" anchor="ctr"/>
            <a:lstStyle/>
            <a:p>
              <a:endParaRPr lang="en-US"/>
            </a:p>
          </p:txBody>
        </p:sp>
        <p:sp>
          <p:nvSpPr>
            <p:cNvPr id="8234" name="Oval 42"/>
            <p:cNvSpPr>
              <a:spLocks noChangeArrowheads="1"/>
            </p:cNvSpPr>
            <p:nvPr/>
          </p:nvSpPr>
          <p:spPr bwMode="auto">
            <a:xfrm>
              <a:off x="3598" y="3262"/>
              <a:ext cx="98" cy="98"/>
            </a:xfrm>
            <a:prstGeom prst="ellipse">
              <a:avLst/>
            </a:prstGeom>
            <a:noFill/>
            <a:ln w="15875">
              <a:solidFill>
                <a:schemeClr val="tx1"/>
              </a:solidFill>
              <a:round/>
              <a:headEnd/>
              <a:tailEnd/>
            </a:ln>
            <a:effectLst/>
          </p:spPr>
          <p:txBody>
            <a:bodyPr wrap="none" anchor="ctr"/>
            <a:lstStyle/>
            <a:p>
              <a:endParaRPr lang="en-US"/>
            </a:p>
          </p:txBody>
        </p:sp>
        <p:sp>
          <p:nvSpPr>
            <p:cNvPr id="8235" name="Oval 43"/>
            <p:cNvSpPr>
              <a:spLocks noChangeArrowheads="1"/>
            </p:cNvSpPr>
            <p:nvPr/>
          </p:nvSpPr>
          <p:spPr bwMode="auto">
            <a:xfrm>
              <a:off x="2976" y="3262"/>
              <a:ext cx="98" cy="98"/>
            </a:xfrm>
            <a:prstGeom prst="ellipse">
              <a:avLst/>
            </a:prstGeom>
            <a:noFill/>
            <a:ln w="15875">
              <a:solidFill>
                <a:schemeClr val="tx1"/>
              </a:solidFill>
              <a:round/>
              <a:headEnd/>
              <a:tailEnd/>
            </a:ln>
            <a:effectLst/>
          </p:spPr>
          <p:txBody>
            <a:bodyPr wrap="none" anchor="ctr"/>
            <a:lstStyle/>
            <a:p>
              <a:endParaRPr lang="en-US"/>
            </a:p>
          </p:txBody>
        </p:sp>
        <p:sp>
          <p:nvSpPr>
            <p:cNvPr id="8236" name="Line 44"/>
            <p:cNvSpPr>
              <a:spLocks noChangeShapeType="1"/>
            </p:cNvSpPr>
            <p:nvPr/>
          </p:nvSpPr>
          <p:spPr bwMode="auto">
            <a:xfrm flipV="1">
              <a:off x="3024" y="3166"/>
              <a:ext cx="96" cy="96"/>
            </a:xfrm>
            <a:prstGeom prst="line">
              <a:avLst/>
            </a:prstGeom>
            <a:noFill/>
            <a:ln w="15875">
              <a:solidFill>
                <a:schemeClr val="tx1"/>
              </a:solidFill>
              <a:round/>
              <a:headEnd/>
              <a:tailEnd/>
            </a:ln>
            <a:effectLst/>
          </p:spPr>
          <p:txBody>
            <a:bodyPr/>
            <a:lstStyle/>
            <a:p>
              <a:endParaRPr lang="en-US"/>
            </a:p>
          </p:txBody>
        </p:sp>
        <p:sp>
          <p:nvSpPr>
            <p:cNvPr id="8237" name="Line 45"/>
            <p:cNvSpPr>
              <a:spLocks noChangeShapeType="1"/>
            </p:cNvSpPr>
            <p:nvPr/>
          </p:nvSpPr>
          <p:spPr bwMode="auto">
            <a:xfrm flipV="1">
              <a:off x="3216" y="2974"/>
              <a:ext cx="96" cy="96"/>
            </a:xfrm>
            <a:prstGeom prst="line">
              <a:avLst/>
            </a:prstGeom>
            <a:noFill/>
            <a:ln w="15875">
              <a:solidFill>
                <a:schemeClr val="tx1"/>
              </a:solidFill>
              <a:round/>
              <a:headEnd/>
              <a:tailEnd/>
            </a:ln>
            <a:effectLst/>
          </p:spPr>
          <p:txBody>
            <a:bodyPr/>
            <a:lstStyle/>
            <a:p>
              <a:endParaRPr lang="en-US"/>
            </a:p>
          </p:txBody>
        </p:sp>
        <p:sp>
          <p:nvSpPr>
            <p:cNvPr id="8239" name="Line 47"/>
            <p:cNvSpPr>
              <a:spLocks noChangeShapeType="1"/>
            </p:cNvSpPr>
            <p:nvPr/>
          </p:nvSpPr>
          <p:spPr bwMode="auto">
            <a:xfrm flipH="1" flipV="1">
              <a:off x="3216" y="3166"/>
              <a:ext cx="48" cy="96"/>
            </a:xfrm>
            <a:prstGeom prst="line">
              <a:avLst/>
            </a:prstGeom>
            <a:noFill/>
            <a:ln w="15875">
              <a:solidFill>
                <a:schemeClr val="tx1"/>
              </a:solidFill>
              <a:round/>
              <a:headEnd/>
              <a:tailEnd/>
            </a:ln>
            <a:effectLst/>
          </p:spPr>
          <p:txBody>
            <a:bodyPr/>
            <a:lstStyle/>
            <a:p>
              <a:endParaRPr lang="en-US"/>
            </a:p>
          </p:txBody>
        </p:sp>
        <p:sp>
          <p:nvSpPr>
            <p:cNvPr id="8240" name="Line 48"/>
            <p:cNvSpPr>
              <a:spLocks noChangeShapeType="1"/>
            </p:cNvSpPr>
            <p:nvPr/>
          </p:nvSpPr>
          <p:spPr bwMode="auto">
            <a:xfrm flipH="1" flipV="1">
              <a:off x="3408" y="2974"/>
              <a:ext cx="96" cy="96"/>
            </a:xfrm>
            <a:prstGeom prst="line">
              <a:avLst/>
            </a:prstGeom>
            <a:noFill/>
            <a:ln w="15875">
              <a:solidFill>
                <a:schemeClr val="tx1"/>
              </a:solidFill>
              <a:round/>
              <a:headEnd/>
              <a:tailEnd/>
            </a:ln>
            <a:effectLst/>
          </p:spPr>
          <p:txBody>
            <a:bodyPr/>
            <a:lstStyle/>
            <a:p>
              <a:endParaRPr lang="en-US"/>
            </a:p>
          </p:txBody>
        </p:sp>
        <p:sp>
          <p:nvSpPr>
            <p:cNvPr id="8241" name="Line 49"/>
            <p:cNvSpPr>
              <a:spLocks noChangeShapeType="1"/>
            </p:cNvSpPr>
            <p:nvPr/>
          </p:nvSpPr>
          <p:spPr bwMode="auto">
            <a:xfrm flipH="1" flipV="1">
              <a:off x="3600" y="3166"/>
              <a:ext cx="48" cy="96"/>
            </a:xfrm>
            <a:prstGeom prst="line">
              <a:avLst/>
            </a:prstGeom>
            <a:noFill/>
            <a:ln w="15875">
              <a:solidFill>
                <a:schemeClr val="tx1"/>
              </a:solidFill>
              <a:round/>
              <a:headEnd/>
              <a:tailEnd/>
            </a:ln>
            <a:effectLst/>
          </p:spPr>
          <p:txBody>
            <a:bodyPr/>
            <a:lstStyle/>
            <a:p>
              <a:endParaRPr lang="en-US"/>
            </a:p>
          </p:txBody>
        </p:sp>
        <p:sp>
          <p:nvSpPr>
            <p:cNvPr id="8242" name="Oval 50"/>
            <p:cNvSpPr>
              <a:spLocks noChangeArrowheads="1"/>
            </p:cNvSpPr>
            <p:nvPr/>
          </p:nvSpPr>
          <p:spPr bwMode="auto">
            <a:xfrm>
              <a:off x="4127" y="2880"/>
              <a:ext cx="98" cy="98"/>
            </a:xfrm>
            <a:prstGeom prst="ellipse">
              <a:avLst/>
            </a:prstGeom>
            <a:noFill/>
            <a:ln w="15875">
              <a:solidFill>
                <a:schemeClr val="tx1"/>
              </a:solidFill>
              <a:round/>
              <a:headEnd/>
              <a:tailEnd/>
            </a:ln>
            <a:effectLst/>
          </p:spPr>
          <p:txBody>
            <a:bodyPr wrap="none" anchor="ctr"/>
            <a:lstStyle/>
            <a:p>
              <a:endParaRPr lang="en-US"/>
            </a:p>
          </p:txBody>
        </p:sp>
        <p:sp>
          <p:nvSpPr>
            <p:cNvPr id="8243" name="Oval 51"/>
            <p:cNvSpPr>
              <a:spLocks noChangeArrowheads="1"/>
            </p:cNvSpPr>
            <p:nvPr/>
          </p:nvSpPr>
          <p:spPr bwMode="auto">
            <a:xfrm>
              <a:off x="3936" y="3071"/>
              <a:ext cx="98" cy="98"/>
            </a:xfrm>
            <a:prstGeom prst="ellipse">
              <a:avLst/>
            </a:prstGeom>
            <a:noFill/>
            <a:ln w="15875">
              <a:solidFill>
                <a:schemeClr val="tx1"/>
              </a:solidFill>
              <a:round/>
              <a:headEnd/>
              <a:tailEnd/>
            </a:ln>
            <a:effectLst/>
          </p:spPr>
          <p:txBody>
            <a:bodyPr wrap="none" anchor="ctr"/>
            <a:lstStyle/>
            <a:p>
              <a:endParaRPr lang="en-US"/>
            </a:p>
          </p:txBody>
        </p:sp>
        <p:sp>
          <p:nvSpPr>
            <p:cNvPr id="8244" name="Oval 52"/>
            <p:cNvSpPr>
              <a:spLocks noChangeArrowheads="1"/>
            </p:cNvSpPr>
            <p:nvPr/>
          </p:nvSpPr>
          <p:spPr bwMode="auto">
            <a:xfrm>
              <a:off x="4318" y="3073"/>
              <a:ext cx="98" cy="98"/>
            </a:xfrm>
            <a:prstGeom prst="ellipse">
              <a:avLst/>
            </a:prstGeom>
            <a:noFill/>
            <a:ln w="15875">
              <a:solidFill>
                <a:schemeClr val="tx1"/>
              </a:solidFill>
              <a:round/>
              <a:headEnd/>
              <a:tailEnd/>
            </a:ln>
            <a:effectLst/>
          </p:spPr>
          <p:txBody>
            <a:bodyPr wrap="none" anchor="ctr"/>
            <a:lstStyle/>
            <a:p>
              <a:endParaRPr lang="en-US"/>
            </a:p>
          </p:txBody>
        </p:sp>
        <p:sp>
          <p:nvSpPr>
            <p:cNvPr id="8246" name="Oval 54"/>
            <p:cNvSpPr>
              <a:spLocks noChangeArrowheads="1"/>
            </p:cNvSpPr>
            <p:nvPr/>
          </p:nvSpPr>
          <p:spPr bwMode="auto">
            <a:xfrm>
              <a:off x="4176" y="3265"/>
              <a:ext cx="98" cy="98"/>
            </a:xfrm>
            <a:prstGeom prst="ellipse">
              <a:avLst/>
            </a:prstGeom>
            <a:noFill/>
            <a:ln w="15875">
              <a:solidFill>
                <a:schemeClr val="tx1"/>
              </a:solidFill>
              <a:round/>
              <a:headEnd/>
              <a:tailEnd/>
            </a:ln>
            <a:effectLst/>
          </p:spPr>
          <p:txBody>
            <a:bodyPr wrap="none" anchor="ctr"/>
            <a:lstStyle/>
            <a:p>
              <a:endParaRPr lang="en-US"/>
            </a:p>
          </p:txBody>
        </p:sp>
        <p:sp>
          <p:nvSpPr>
            <p:cNvPr id="8247" name="Oval 55"/>
            <p:cNvSpPr>
              <a:spLocks noChangeArrowheads="1"/>
            </p:cNvSpPr>
            <p:nvPr/>
          </p:nvSpPr>
          <p:spPr bwMode="auto">
            <a:xfrm>
              <a:off x="4414" y="3265"/>
              <a:ext cx="98" cy="98"/>
            </a:xfrm>
            <a:prstGeom prst="ellipse">
              <a:avLst/>
            </a:prstGeom>
            <a:noFill/>
            <a:ln w="15875">
              <a:solidFill>
                <a:schemeClr val="tx1"/>
              </a:solidFill>
              <a:round/>
              <a:headEnd/>
              <a:tailEnd/>
            </a:ln>
            <a:effectLst/>
          </p:spPr>
          <p:txBody>
            <a:bodyPr wrap="none" anchor="ctr"/>
            <a:lstStyle/>
            <a:p>
              <a:endParaRPr lang="en-US"/>
            </a:p>
          </p:txBody>
        </p:sp>
        <p:sp>
          <p:nvSpPr>
            <p:cNvPr id="8248" name="Oval 56"/>
            <p:cNvSpPr>
              <a:spLocks noChangeArrowheads="1"/>
            </p:cNvSpPr>
            <p:nvPr/>
          </p:nvSpPr>
          <p:spPr bwMode="auto">
            <a:xfrm>
              <a:off x="3792" y="3265"/>
              <a:ext cx="98" cy="98"/>
            </a:xfrm>
            <a:prstGeom prst="ellipse">
              <a:avLst/>
            </a:prstGeom>
            <a:noFill/>
            <a:ln w="15875">
              <a:solidFill>
                <a:schemeClr val="tx1"/>
              </a:solidFill>
              <a:round/>
              <a:headEnd/>
              <a:tailEnd/>
            </a:ln>
            <a:effectLst/>
          </p:spPr>
          <p:txBody>
            <a:bodyPr wrap="none" anchor="ctr"/>
            <a:lstStyle/>
            <a:p>
              <a:endParaRPr lang="en-US"/>
            </a:p>
          </p:txBody>
        </p:sp>
        <p:sp>
          <p:nvSpPr>
            <p:cNvPr id="8249" name="Line 57"/>
            <p:cNvSpPr>
              <a:spLocks noChangeShapeType="1"/>
            </p:cNvSpPr>
            <p:nvPr/>
          </p:nvSpPr>
          <p:spPr bwMode="auto">
            <a:xfrm flipV="1">
              <a:off x="3840" y="3169"/>
              <a:ext cx="96" cy="96"/>
            </a:xfrm>
            <a:prstGeom prst="line">
              <a:avLst/>
            </a:prstGeom>
            <a:noFill/>
            <a:ln w="15875">
              <a:solidFill>
                <a:schemeClr val="tx1"/>
              </a:solidFill>
              <a:round/>
              <a:headEnd/>
              <a:tailEnd/>
            </a:ln>
            <a:effectLst/>
          </p:spPr>
          <p:txBody>
            <a:bodyPr/>
            <a:lstStyle/>
            <a:p>
              <a:endParaRPr lang="en-US"/>
            </a:p>
          </p:txBody>
        </p:sp>
        <p:sp>
          <p:nvSpPr>
            <p:cNvPr id="8250" name="Line 58"/>
            <p:cNvSpPr>
              <a:spLocks noChangeShapeType="1"/>
            </p:cNvSpPr>
            <p:nvPr/>
          </p:nvSpPr>
          <p:spPr bwMode="auto">
            <a:xfrm flipV="1">
              <a:off x="4032" y="2977"/>
              <a:ext cx="96" cy="96"/>
            </a:xfrm>
            <a:prstGeom prst="line">
              <a:avLst/>
            </a:prstGeom>
            <a:noFill/>
            <a:ln w="15875">
              <a:solidFill>
                <a:schemeClr val="tx1"/>
              </a:solidFill>
              <a:round/>
              <a:headEnd/>
              <a:tailEnd/>
            </a:ln>
            <a:effectLst/>
          </p:spPr>
          <p:txBody>
            <a:bodyPr/>
            <a:lstStyle/>
            <a:p>
              <a:endParaRPr lang="en-US"/>
            </a:p>
          </p:txBody>
        </p:sp>
        <p:sp>
          <p:nvSpPr>
            <p:cNvPr id="8251" name="Line 59"/>
            <p:cNvSpPr>
              <a:spLocks noChangeShapeType="1"/>
            </p:cNvSpPr>
            <p:nvPr/>
          </p:nvSpPr>
          <p:spPr bwMode="auto">
            <a:xfrm flipV="1">
              <a:off x="4224" y="3169"/>
              <a:ext cx="96" cy="96"/>
            </a:xfrm>
            <a:prstGeom prst="line">
              <a:avLst/>
            </a:prstGeom>
            <a:noFill/>
            <a:ln w="15875">
              <a:solidFill>
                <a:schemeClr val="tx1"/>
              </a:solidFill>
              <a:round/>
              <a:headEnd/>
              <a:tailEnd/>
            </a:ln>
            <a:effectLst/>
          </p:spPr>
          <p:txBody>
            <a:bodyPr/>
            <a:lstStyle/>
            <a:p>
              <a:endParaRPr lang="en-US"/>
            </a:p>
          </p:txBody>
        </p:sp>
        <p:sp>
          <p:nvSpPr>
            <p:cNvPr id="8253" name="Line 61"/>
            <p:cNvSpPr>
              <a:spLocks noChangeShapeType="1"/>
            </p:cNvSpPr>
            <p:nvPr/>
          </p:nvSpPr>
          <p:spPr bwMode="auto">
            <a:xfrm flipH="1" flipV="1">
              <a:off x="4224" y="2977"/>
              <a:ext cx="96" cy="96"/>
            </a:xfrm>
            <a:prstGeom prst="line">
              <a:avLst/>
            </a:prstGeom>
            <a:noFill/>
            <a:ln w="15875">
              <a:solidFill>
                <a:schemeClr val="tx1"/>
              </a:solidFill>
              <a:round/>
              <a:headEnd/>
              <a:tailEnd/>
            </a:ln>
            <a:effectLst/>
          </p:spPr>
          <p:txBody>
            <a:bodyPr/>
            <a:lstStyle/>
            <a:p>
              <a:endParaRPr lang="en-US"/>
            </a:p>
          </p:txBody>
        </p:sp>
        <p:sp>
          <p:nvSpPr>
            <p:cNvPr id="8254" name="Line 62"/>
            <p:cNvSpPr>
              <a:spLocks noChangeShapeType="1"/>
            </p:cNvSpPr>
            <p:nvPr/>
          </p:nvSpPr>
          <p:spPr bwMode="auto">
            <a:xfrm flipH="1" flipV="1">
              <a:off x="4416" y="3169"/>
              <a:ext cx="48" cy="96"/>
            </a:xfrm>
            <a:prstGeom prst="line">
              <a:avLst/>
            </a:prstGeom>
            <a:noFill/>
            <a:ln w="15875">
              <a:solidFill>
                <a:schemeClr val="tx1"/>
              </a:solidFill>
              <a:round/>
              <a:headEnd/>
              <a:tailEnd/>
            </a:ln>
            <a:effectLst/>
          </p:spPr>
          <p:txBody>
            <a:bodyPr/>
            <a:lstStyle/>
            <a:p>
              <a:endParaRPr lang="en-US"/>
            </a:p>
          </p:txBody>
        </p:sp>
        <p:sp>
          <p:nvSpPr>
            <p:cNvPr id="8255" name="Oval 63"/>
            <p:cNvSpPr>
              <a:spLocks noChangeArrowheads="1"/>
            </p:cNvSpPr>
            <p:nvPr/>
          </p:nvSpPr>
          <p:spPr bwMode="auto">
            <a:xfrm>
              <a:off x="3696" y="2640"/>
              <a:ext cx="98" cy="98"/>
            </a:xfrm>
            <a:prstGeom prst="ellipse">
              <a:avLst/>
            </a:prstGeom>
            <a:noFill/>
            <a:ln w="15875">
              <a:solidFill>
                <a:schemeClr val="tx1"/>
              </a:solidFill>
              <a:round/>
              <a:headEnd/>
              <a:tailEnd/>
            </a:ln>
            <a:effectLst/>
          </p:spPr>
          <p:txBody>
            <a:bodyPr wrap="none" anchor="ctr"/>
            <a:lstStyle/>
            <a:p>
              <a:endParaRPr lang="en-US"/>
            </a:p>
          </p:txBody>
        </p:sp>
        <p:sp>
          <p:nvSpPr>
            <p:cNvPr id="8256" name="Line 64"/>
            <p:cNvSpPr>
              <a:spLocks noChangeShapeType="1"/>
            </p:cNvSpPr>
            <p:nvPr/>
          </p:nvSpPr>
          <p:spPr bwMode="auto">
            <a:xfrm flipV="1">
              <a:off x="3408" y="2736"/>
              <a:ext cx="288" cy="144"/>
            </a:xfrm>
            <a:prstGeom prst="line">
              <a:avLst/>
            </a:prstGeom>
            <a:noFill/>
            <a:ln w="15875">
              <a:solidFill>
                <a:schemeClr val="tx1"/>
              </a:solidFill>
              <a:round/>
              <a:headEnd/>
              <a:tailEnd/>
            </a:ln>
            <a:effectLst/>
          </p:spPr>
          <p:txBody>
            <a:bodyPr/>
            <a:lstStyle/>
            <a:p>
              <a:endParaRPr lang="en-US"/>
            </a:p>
          </p:txBody>
        </p:sp>
        <p:sp>
          <p:nvSpPr>
            <p:cNvPr id="8257" name="Line 65"/>
            <p:cNvSpPr>
              <a:spLocks noChangeShapeType="1"/>
            </p:cNvSpPr>
            <p:nvPr/>
          </p:nvSpPr>
          <p:spPr bwMode="auto">
            <a:xfrm flipH="1" flipV="1">
              <a:off x="3792" y="2736"/>
              <a:ext cx="336" cy="144"/>
            </a:xfrm>
            <a:prstGeom prst="line">
              <a:avLst/>
            </a:prstGeom>
            <a:noFill/>
            <a:ln w="15875">
              <a:solidFill>
                <a:schemeClr val="tx1"/>
              </a:solidFill>
              <a:round/>
              <a:headEnd/>
              <a:tailEn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Approach: Heap Sort</a:t>
            </a:r>
          </a:p>
        </p:txBody>
      </p:sp>
      <p:sp>
        <p:nvSpPr>
          <p:cNvPr id="9219" name="Rectangle 3"/>
          <p:cNvSpPr>
            <a:spLocks noGrp="1" noChangeArrowheads="1"/>
          </p:cNvSpPr>
          <p:nvPr>
            <p:ph idx="1"/>
          </p:nvPr>
        </p:nvSpPr>
        <p:spPr/>
        <p:txBody>
          <a:bodyPr>
            <a:normAutofit/>
          </a:bodyPr>
          <a:lstStyle/>
          <a:p>
            <a:pPr algn="just"/>
            <a:r>
              <a:rPr lang="en-US" dirty="0"/>
              <a:t>Top down</a:t>
            </a:r>
          </a:p>
          <a:p>
            <a:pPr algn="just"/>
            <a:r>
              <a:rPr lang="en-US" dirty="0"/>
              <a:t>Bottom up</a:t>
            </a:r>
          </a:p>
          <a:p>
            <a:pPr algn="just"/>
            <a:endParaRPr lang="en-US" dirty="0"/>
          </a:p>
          <a:p>
            <a:pPr algn="just"/>
            <a:r>
              <a:rPr lang="en-US" dirty="0"/>
              <a:t>First, we will learn how to turn a binary tree into a heap</a:t>
            </a:r>
          </a:p>
          <a:p>
            <a:pPr algn="just"/>
            <a:r>
              <a:rPr lang="en-US" dirty="0"/>
              <a:t>Next, we will learn how to turn a binary tree back into a heap after it has been changed in a certain way</a:t>
            </a:r>
          </a:p>
          <a:p>
            <a:pPr algn="just"/>
            <a:r>
              <a:rPr lang="en-US" dirty="0"/>
              <a:t>Finally, we will see how to use these ideas to sort an </a:t>
            </a:r>
            <a:r>
              <a:rPr lang="en-US" i="1" dirty="0"/>
              <a:t>array</a:t>
            </a:r>
            <a:endParaRPr lang="en-US" dirty="0"/>
          </a:p>
        </p:txBody>
      </p:sp>
      <p:sp>
        <p:nvSpPr>
          <p:cNvPr id="5" name="Footer Placeholder 4"/>
          <p:cNvSpPr>
            <a:spLocks noGrp="1"/>
          </p:cNvSpPr>
          <p:nvPr>
            <p:ph type="ftr" sz="quarter" idx="11"/>
          </p:nvPr>
        </p:nvSpPr>
        <p:spPr/>
        <p:txBody>
          <a:bodyPr/>
          <a:lstStyle/>
          <a:p>
            <a:r>
              <a:rPr lang="en-US"/>
              <a:t>Dr. Neepa Shah</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219">
                                            <p:txEl>
                                              <p:pRg st="3" end="3"/>
                                            </p:txEl>
                                          </p:spTgt>
                                        </p:tgtEl>
                                        <p:attrNameLst>
                                          <p:attrName>style.visibility</p:attrName>
                                        </p:attrNameLst>
                                      </p:cBhvr>
                                      <p:to>
                                        <p:strVal val="visible"/>
                                      </p:to>
                                    </p:set>
                                    <p:anim calcmode="lin" valueType="num">
                                      <p:cBhvr additive="base">
                                        <p:cTn id="7" dur="500" fill="hold"/>
                                        <p:tgtEl>
                                          <p:spTgt spid="9219">
                                            <p:txEl>
                                              <p:pRg st="3" end="3"/>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219">
                                            <p:txEl>
                                              <p:pRg st="3" end="3"/>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9219">
                                            <p:txEl>
                                              <p:pRg st="4" end="4"/>
                                            </p:txEl>
                                          </p:spTgt>
                                        </p:tgtEl>
                                        <p:attrNameLst>
                                          <p:attrName>style.visibility</p:attrName>
                                        </p:attrNameLst>
                                      </p:cBhvr>
                                      <p:to>
                                        <p:strVal val="visible"/>
                                      </p:to>
                                    </p:set>
                                    <p:anim calcmode="lin" valueType="num">
                                      <p:cBhvr additive="base">
                                        <p:cTn id="11" dur="500" fill="hold"/>
                                        <p:tgtEl>
                                          <p:spTgt spid="9219">
                                            <p:txEl>
                                              <p:pRg st="4" end="4"/>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219">
                                            <p:txEl>
                                              <p:pRg st="4" end="4"/>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9219">
                                            <p:txEl>
                                              <p:pRg st="5" end="5"/>
                                            </p:txEl>
                                          </p:spTgt>
                                        </p:tgtEl>
                                        <p:attrNameLst>
                                          <p:attrName>style.visibility</p:attrName>
                                        </p:attrNameLst>
                                      </p:cBhvr>
                                      <p:to>
                                        <p:strVal val="visible"/>
                                      </p:to>
                                    </p:set>
                                    <p:anim calcmode="lin" valueType="num">
                                      <p:cBhvr additive="base">
                                        <p:cTn id="15" dur="500" fill="hold"/>
                                        <p:tgtEl>
                                          <p:spTgt spid="9219">
                                            <p:txEl>
                                              <p:pRg st="5" end="5"/>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921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The heap property</a:t>
            </a:r>
          </a:p>
        </p:txBody>
      </p:sp>
      <p:sp>
        <p:nvSpPr>
          <p:cNvPr id="10243" name="Rectangle 3"/>
          <p:cNvSpPr>
            <a:spLocks noGrp="1" noChangeArrowheads="1"/>
          </p:cNvSpPr>
          <p:nvPr>
            <p:ph idx="1"/>
          </p:nvPr>
        </p:nvSpPr>
        <p:spPr>
          <a:xfrm>
            <a:off x="809792" y="3320089"/>
            <a:ext cx="11029615" cy="3678303"/>
          </a:xfrm>
        </p:spPr>
        <p:txBody>
          <a:bodyPr/>
          <a:lstStyle/>
          <a:p>
            <a:pPr algn="just"/>
            <a:r>
              <a:rPr lang="en-US" dirty="0"/>
              <a:t>A node has the </a:t>
            </a:r>
            <a:r>
              <a:rPr lang="en-US" dirty="0">
                <a:solidFill>
                  <a:schemeClr val="tx2"/>
                </a:solidFill>
              </a:rPr>
              <a:t>heap property</a:t>
            </a:r>
            <a:r>
              <a:rPr lang="en-US" dirty="0"/>
              <a:t> if the value in the node is larger than the values in its children</a:t>
            </a:r>
          </a:p>
          <a:p>
            <a:pPr algn="just">
              <a:lnSpc>
                <a:spcPct val="90000"/>
              </a:lnSpc>
            </a:pPr>
            <a:r>
              <a:rPr lang="en-US" dirty="0"/>
              <a:t>All leaf nodes automatically have the heap property</a:t>
            </a:r>
          </a:p>
          <a:p>
            <a:pPr algn="just">
              <a:lnSpc>
                <a:spcPct val="90000"/>
              </a:lnSpc>
            </a:pPr>
            <a:r>
              <a:rPr lang="en-US" dirty="0"/>
              <a:t>A binary tree is a heap if </a:t>
            </a:r>
            <a:r>
              <a:rPr lang="en-US" i="1" dirty="0"/>
              <a:t>all</a:t>
            </a:r>
            <a:r>
              <a:rPr lang="en-US" dirty="0"/>
              <a:t> nodes in it have the heap property</a:t>
            </a:r>
          </a:p>
          <a:p>
            <a:pPr algn="just"/>
            <a:endParaRPr lang="en-US" dirty="0"/>
          </a:p>
        </p:txBody>
      </p:sp>
      <p:sp>
        <p:nvSpPr>
          <p:cNvPr id="27" name="Footer Placeholder 26"/>
          <p:cNvSpPr>
            <a:spLocks noGrp="1"/>
          </p:cNvSpPr>
          <p:nvPr>
            <p:ph type="ftr" sz="quarter" idx="11"/>
          </p:nvPr>
        </p:nvSpPr>
        <p:spPr/>
        <p:txBody>
          <a:bodyPr/>
          <a:lstStyle/>
          <a:p>
            <a:r>
              <a:rPr lang="en-US"/>
              <a:t>Dr. Neepa Shah</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212</a:t>
            </a:fld>
            <a:endParaRPr lang="en-US"/>
          </a:p>
        </p:txBody>
      </p:sp>
      <p:grpSp>
        <p:nvGrpSpPr>
          <p:cNvPr id="2" name="Group 26"/>
          <p:cNvGrpSpPr>
            <a:grpSpLocks/>
          </p:cNvGrpSpPr>
          <p:nvPr/>
        </p:nvGrpSpPr>
        <p:grpSpPr bwMode="auto">
          <a:xfrm>
            <a:off x="2514600" y="2200183"/>
            <a:ext cx="2057400" cy="2036763"/>
            <a:chOff x="624" y="1812"/>
            <a:chExt cx="1296" cy="1283"/>
          </a:xfrm>
        </p:grpSpPr>
        <p:sp>
          <p:nvSpPr>
            <p:cNvPr id="10244" name="Oval 4"/>
            <p:cNvSpPr>
              <a:spLocks noChangeArrowheads="1"/>
            </p:cNvSpPr>
            <p:nvPr/>
          </p:nvSpPr>
          <p:spPr bwMode="auto">
            <a:xfrm>
              <a:off x="1056" y="1812"/>
              <a:ext cx="432" cy="336"/>
            </a:xfrm>
            <a:prstGeom prst="ellipse">
              <a:avLst/>
            </a:prstGeom>
            <a:noFill/>
            <a:ln w="15875">
              <a:solidFill>
                <a:schemeClr val="accent2"/>
              </a:solidFill>
              <a:round/>
              <a:headEnd/>
              <a:tailEnd/>
            </a:ln>
            <a:effectLst/>
          </p:spPr>
          <p:txBody>
            <a:bodyPr wrap="none" anchor="ctr"/>
            <a:lstStyle/>
            <a:p>
              <a:pPr algn="ctr"/>
              <a:r>
                <a:rPr lang="en-US" b="1" dirty="0">
                  <a:solidFill>
                    <a:srgbClr val="0070C0"/>
                  </a:solidFill>
                  <a:latin typeface="Verdana" pitchFamily="34" charset="0"/>
                </a:rPr>
                <a:t>12</a:t>
              </a:r>
            </a:p>
          </p:txBody>
        </p:sp>
        <p:sp>
          <p:nvSpPr>
            <p:cNvPr id="10245" name="Oval 5"/>
            <p:cNvSpPr>
              <a:spLocks noChangeArrowheads="1"/>
            </p:cNvSpPr>
            <p:nvPr/>
          </p:nvSpPr>
          <p:spPr bwMode="auto">
            <a:xfrm>
              <a:off x="672" y="2352"/>
              <a:ext cx="432" cy="336"/>
            </a:xfrm>
            <a:prstGeom prst="ellipse">
              <a:avLst/>
            </a:prstGeom>
            <a:noFill/>
            <a:ln w="15875">
              <a:solidFill>
                <a:schemeClr val="tx1"/>
              </a:solidFill>
              <a:round/>
              <a:headEnd/>
              <a:tailEnd/>
            </a:ln>
            <a:effectLst/>
          </p:spPr>
          <p:txBody>
            <a:bodyPr wrap="none" anchor="ctr"/>
            <a:lstStyle/>
            <a:p>
              <a:pPr algn="ctr"/>
              <a:r>
                <a:rPr lang="en-US">
                  <a:latin typeface="Verdana" pitchFamily="34" charset="0"/>
                </a:rPr>
                <a:t>8</a:t>
              </a:r>
            </a:p>
          </p:txBody>
        </p:sp>
        <p:sp>
          <p:nvSpPr>
            <p:cNvPr id="10246" name="Oval 6"/>
            <p:cNvSpPr>
              <a:spLocks noChangeArrowheads="1"/>
            </p:cNvSpPr>
            <p:nvPr/>
          </p:nvSpPr>
          <p:spPr bwMode="auto">
            <a:xfrm>
              <a:off x="1488" y="2352"/>
              <a:ext cx="432" cy="336"/>
            </a:xfrm>
            <a:prstGeom prst="ellipse">
              <a:avLst/>
            </a:prstGeom>
            <a:noFill/>
            <a:ln w="15875">
              <a:solidFill>
                <a:schemeClr val="tx1"/>
              </a:solidFill>
              <a:round/>
              <a:headEnd/>
              <a:tailEnd/>
            </a:ln>
            <a:effectLst/>
          </p:spPr>
          <p:txBody>
            <a:bodyPr wrap="none" anchor="ctr"/>
            <a:lstStyle/>
            <a:p>
              <a:pPr algn="ctr"/>
              <a:r>
                <a:rPr lang="en-US">
                  <a:latin typeface="Verdana" pitchFamily="34" charset="0"/>
                </a:rPr>
                <a:t>3</a:t>
              </a:r>
            </a:p>
          </p:txBody>
        </p:sp>
        <p:sp>
          <p:nvSpPr>
            <p:cNvPr id="10247" name="Line 7"/>
            <p:cNvSpPr>
              <a:spLocks noChangeShapeType="1"/>
            </p:cNvSpPr>
            <p:nvPr/>
          </p:nvSpPr>
          <p:spPr bwMode="auto">
            <a:xfrm flipH="1">
              <a:off x="960" y="2112"/>
              <a:ext cx="192" cy="240"/>
            </a:xfrm>
            <a:prstGeom prst="line">
              <a:avLst/>
            </a:prstGeom>
            <a:noFill/>
            <a:ln w="19050">
              <a:solidFill>
                <a:schemeClr val="tx1"/>
              </a:solidFill>
              <a:round/>
              <a:headEnd/>
              <a:tailEnd/>
            </a:ln>
            <a:effectLst/>
          </p:spPr>
          <p:txBody>
            <a:bodyPr/>
            <a:lstStyle/>
            <a:p>
              <a:endParaRPr lang="en-US"/>
            </a:p>
          </p:txBody>
        </p:sp>
        <p:sp>
          <p:nvSpPr>
            <p:cNvPr id="10248" name="Line 8"/>
            <p:cNvSpPr>
              <a:spLocks noChangeShapeType="1"/>
            </p:cNvSpPr>
            <p:nvPr/>
          </p:nvSpPr>
          <p:spPr bwMode="auto">
            <a:xfrm>
              <a:off x="1392" y="2112"/>
              <a:ext cx="192" cy="288"/>
            </a:xfrm>
            <a:prstGeom prst="line">
              <a:avLst/>
            </a:prstGeom>
            <a:noFill/>
            <a:ln w="19050">
              <a:solidFill>
                <a:schemeClr val="tx1"/>
              </a:solidFill>
              <a:round/>
              <a:headEnd/>
              <a:tailEnd/>
            </a:ln>
            <a:effectLst/>
          </p:spPr>
          <p:txBody>
            <a:bodyPr/>
            <a:lstStyle/>
            <a:p>
              <a:endParaRPr lang="en-US"/>
            </a:p>
          </p:txBody>
        </p:sp>
        <p:sp>
          <p:nvSpPr>
            <p:cNvPr id="10259" name="Text Box 19"/>
            <p:cNvSpPr txBox="1">
              <a:spLocks noChangeArrowheads="1"/>
            </p:cNvSpPr>
            <p:nvPr/>
          </p:nvSpPr>
          <p:spPr bwMode="auto">
            <a:xfrm>
              <a:off x="624" y="2688"/>
              <a:ext cx="1248" cy="407"/>
            </a:xfrm>
            <a:prstGeom prst="rect">
              <a:avLst/>
            </a:prstGeom>
            <a:noFill/>
            <a:ln w="15875">
              <a:noFill/>
              <a:miter lim="800000"/>
              <a:headEnd/>
              <a:tailEnd/>
            </a:ln>
            <a:effectLst/>
          </p:spPr>
          <p:txBody>
            <a:bodyPr>
              <a:spAutoFit/>
            </a:bodyPr>
            <a:lstStyle/>
            <a:p>
              <a:pPr algn="just">
                <a:spcBef>
                  <a:spcPct val="50000"/>
                </a:spcBef>
              </a:pPr>
              <a:r>
                <a:rPr lang="en-US" dirty="0">
                  <a:latin typeface="Times New Roman" pitchFamily="18" charset="0"/>
                </a:rPr>
                <a:t>Blue node has heap property</a:t>
              </a:r>
            </a:p>
          </p:txBody>
        </p:sp>
      </p:grpSp>
      <p:grpSp>
        <p:nvGrpSpPr>
          <p:cNvPr id="3" name="Group 27"/>
          <p:cNvGrpSpPr>
            <a:grpSpLocks/>
          </p:cNvGrpSpPr>
          <p:nvPr/>
        </p:nvGrpSpPr>
        <p:grpSpPr bwMode="auto">
          <a:xfrm>
            <a:off x="5029200" y="2200183"/>
            <a:ext cx="1981200" cy="2036763"/>
            <a:chOff x="2208" y="1812"/>
            <a:chExt cx="1248" cy="1283"/>
          </a:xfrm>
        </p:grpSpPr>
        <p:sp>
          <p:nvSpPr>
            <p:cNvPr id="10249" name="Oval 9"/>
            <p:cNvSpPr>
              <a:spLocks noChangeArrowheads="1"/>
            </p:cNvSpPr>
            <p:nvPr/>
          </p:nvSpPr>
          <p:spPr bwMode="auto">
            <a:xfrm>
              <a:off x="2592" y="1812"/>
              <a:ext cx="432" cy="336"/>
            </a:xfrm>
            <a:prstGeom prst="ellipse">
              <a:avLst/>
            </a:prstGeom>
            <a:noFill/>
            <a:ln w="15875">
              <a:solidFill>
                <a:schemeClr val="accent2"/>
              </a:solidFill>
              <a:round/>
              <a:headEnd/>
              <a:tailEnd/>
            </a:ln>
            <a:effectLst/>
          </p:spPr>
          <p:txBody>
            <a:bodyPr wrap="none" anchor="ctr"/>
            <a:lstStyle/>
            <a:p>
              <a:pPr algn="ctr"/>
              <a:r>
                <a:rPr lang="en-US" b="1" dirty="0">
                  <a:solidFill>
                    <a:srgbClr val="0070C0"/>
                  </a:solidFill>
                  <a:latin typeface="Verdana" pitchFamily="34" charset="0"/>
                </a:rPr>
                <a:t>12</a:t>
              </a:r>
            </a:p>
          </p:txBody>
        </p:sp>
        <p:sp>
          <p:nvSpPr>
            <p:cNvPr id="10250" name="Oval 10"/>
            <p:cNvSpPr>
              <a:spLocks noChangeArrowheads="1"/>
            </p:cNvSpPr>
            <p:nvPr/>
          </p:nvSpPr>
          <p:spPr bwMode="auto">
            <a:xfrm>
              <a:off x="2208" y="2352"/>
              <a:ext cx="432" cy="336"/>
            </a:xfrm>
            <a:prstGeom prst="ellipse">
              <a:avLst/>
            </a:prstGeom>
            <a:noFill/>
            <a:ln w="15875">
              <a:solidFill>
                <a:schemeClr val="tx1"/>
              </a:solidFill>
              <a:round/>
              <a:headEnd/>
              <a:tailEnd/>
            </a:ln>
            <a:effectLst/>
          </p:spPr>
          <p:txBody>
            <a:bodyPr wrap="none" anchor="ctr"/>
            <a:lstStyle/>
            <a:p>
              <a:pPr algn="ctr"/>
              <a:r>
                <a:rPr lang="en-US">
                  <a:latin typeface="Verdana" pitchFamily="34" charset="0"/>
                </a:rPr>
                <a:t>8</a:t>
              </a:r>
            </a:p>
          </p:txBody>
        </p:sp>
        <p:sp>
          <p:nvSpPr>
            <p:cNvPr id="10251" name="Oval 11"/>
            <p:cNvSpPr>
              <a:spLocks noChangeArrowheads="1"/>
            </p:cNvSpPr>
            <p:nvPr/>
          </p:nvSpPr>
          <p:spPr bwMode="auto">
            <a:xfrm>
              <a:off x="3024" y="2352"/>
              <a:ext cx="432" cy="336"/>
            </a:xfrm>
            <a:prstGeom prst="ellipse">
              <a:avLst/>
            </a:prstGeom>
            <a:noFill/>
            <a:ln w="15875">
              <a:solidFill>
                <a:schemeClr val="tx1"/>
              </a:solidFill>
              <a:round/>
              <a:headEnd/>
              <a:tailEnd/>
            </a:ln>
            <a:effectLst/>
          </p:spPr>
          <p:txBody>
            <a:bodyPr wrap="none" anchor="ctr"/>
            <a:lstStyle/>
            <a:p>
              <a:pPr algn="ctr"/>
              <a:r>
                <a:rPr lang="en-US">
                  <a:latin typeface="Verdana" pitchFamily="34" charset="0"/>
                </a:rPr>
                <a:t>12</a:t>
              </a:r>
            </a:p>
          </p:txBody>
        </p:sp>
        <p:sp>
          <p:nvSpPr>
            <p:cNvPr id="10252" name="Line 12"/>
            <p:cNvSpPr>
              <a:spLocks noChangeShapeType="1"/>
            </p:cNvSpPr>
            <p:nvPr/>
          </p:nvSpPr>
          <p:spPr bwMode="auto">
            <a:xfrm flipH="1">
              <a:off x="2496" y="2112"/>
              <a:ext cx="192" cy="240"/>
            </a:xfrm>
            <a:prstGeom prst="line">
              <a:avLst/>
            </a:prstGeom>
            <a:noFill/>
            <a:ln w="19050">
              <a:solidFill>
                <a:schemeClr val="tx1"/>
              </a:solidFill>
              <a:round/>
              <a:headEnd/>
              <a:tailEnd/>
            </a:ln>
            <a:effectLst/>
          </p:spPr>
          <p:txBody>
            <a:bodyPr/>
            <a:lstStyle/>
            <a:p>
              <a:endParaRPr lang="en-US"/>
            </a:p>
          </p:txBody>
        </p:sp>
        <p:sp>
          <p:nvSpPr>
            <p:cNvPr id="10253" name="Line 13"/>
            <p:cNvSpPr>
              <a:spLocks noChangeShapeType="1"/>
            </p:cNvSpPr>
            <p:nvPr/>
          </p:nvSpPr>
          <p:spPr bwMode="auto">
            <a:xfrm>
              <a:off x="2928" y="2112"/>
              <a:ext cx="192" cy="288"/>
            </a:xfrm>
            <a:prstGeom prst="line">
              <a:avLst/>
            </a:prstGeom>
            <a:noFill/>
            <a:ln w="19050">
              <a:solidFill>
                <a:schemeClr val="tx1"/>
              </a:solidFill>
              <a:round/>
              <a:headEnd/>
              <a:tailEnd/>
            </a:ln>
            <a:effectLst/>
          </p:spPr>
          <p:txBody>
            <a:bodyPr/>
            <a:lstStyle/>
            <a:p>
              <a:endParaRPr lang="en-US"/>
            </a:p>
          </p:txBody>
        </p:sp>
        <p:sp>
          <p:nvSpPr>
            <p:cNvPr id="10260" name="Text Box 20"/>
            <p:cNvSpPr txBox="1">
              <a:spLocks noChangeArrowheads="1"/>
            </p:cNvSpPr>
            <p:nvPr/>
          </p:nvSpPr>
          <p:spPr bwMode="auto">
            <a:xfrm>
              <a:off x="2208" y="2688"/>
              <a:ext cx="1248" cy="407"/>
            </a:xfrm>
            <a:prstGeom prst="rect">
              <a:avLst/>
            </a:prstGeom>
            <a:noFill/>
            <a:ln w="15875">
              <a:noFill/>
              <a:miter lim="800000"/>
              <a:headEnd/>
              <a:tailEnd/>
            </a:ln>
            <a:effectLst/>
          </p:spPr>
          <p:txBody>
            <a:bodyPr>
              <a:spAutoFit/>
            </a:bodyPr>
            <a:lstStyle/>
            <a:p>
              <a:pPr algn="just">
                <a:spcBef>
                  <a:spcPct val="50000"/>
                </a:spcBef>
              </a:pPr>
              <a:r>
                <a:rPr lang="en-US" dirty="0">
                  <a:latin typeface="Times New Roman" pitchFamily="18" charset="0"/>
                </a:rPr>
                <a:t>Blue node has heap property</a:t>
              </a:r>
            </a:p>
          </p:txBody>
        </p:sp>
      </p:grpSp>
      <p:grpSp>
        <p:nvGrpSpPr>
          <p:cNvPr id="4" name="Group 28"/>
          <p:cNvGrpSpPr>
            <a:grpSpLocks/>
          </p:cNvGrpSpPr>
          <p:nvPr/>
        </p:nvGrpSpPr>
        <p:grpSpPr bwMode="auto">
          <a:xfrm>
            <a:off x="7239000" y="2200183"/>
            <a:ext cx="2590800" cy="2036763"/>
            <a:chOff x="3600" y="1812"/>
            <a:chExt cx="1632" cy="1283"/>
          </a:xfrm>
        </p:grpSpPr>
        <p:sp>
          <p:nvSpPr>
            <p:cNvPr id="10254" name="Oval 14"/>
            <p:cNvSpPr>
              <a:spLocks noChangeArrowheads="1"/>
            </p:cNvSpPr>
            <p:nvPr/>
          </p:nvSpPr>
          <p:spPr bwMode="auto">
            <a:xfrm>
              <a:off x="4128" y="1812"/>
              <a:ext cx="432" cy="336"/>
            </a:xfrm>
            <a:prstGeom prst="ellipse">
              <a:avLst/>
            </a:prstGeom>
            <a:noFill/>
            <a:ln w="15875">
              <a:solidFill>
                <a:schemeClr val="accent2"/>
              </a:solidFill>
              <a:round/>
              <a:headEnd/>
              <a:tailEnd/>
            </a:ln>
            <a:effectLst/>
          </p:spPr>
          <p:txBody>
            <a:bodyPr wrap="none" anchor="ctr"/>
            <a:lstStyle/>
            <a:p>
              <a:pPr algn="ctr"/>
              <a:r>
                <a:rPr lang="en-US" b="1" dirty="0">
                  <a:solidFill>
                    <a:srgbClr val="0070C0"/>
                  </a:solidFill>
                  <a:latin typeface="Verdana" pitchFamily="34" charset="0"/>
                </a:rPr>
                <a:t>12</a:t>
              </a:r>
            </a:p>
          </p:txBody>
        </p:sp>
        <p:sp>
          <p:nvSpPr>
            <p:cNvPr id="10255" name="Oval 15"/>
            <p:cNvSpPr>
              <a:spLocks noChangeArrowheads="1"/>
            </p:cNvSpPr>
            <p:nvPr/>
          </p:nvSpPr>
          <p:spPr bwMode="auto">
            <a:xfrm>
              <a:off x="3744" y="2352"/>
              <a:ext cx="432" cy="336"/>
            </a:xfrm>
            <a:prstGeom prst="ellipse">
              <a:avLst/>
            </a:prstGeom>
            <a:noFill/>
            <a:ln w="15875">
              <a:solidFill>
                <a:schemeClr val="tx1"/>
              </a:solidFill>
              <a:round/>
              <a:headEnd/>
              <a:tailEnd/>
            </a:ln>
            <a:effectLst/>
          </p:spPr>
          <p:txBody>
            <a:bodyPr wrap="none" anchor="ctr"/>
            <a:lstStyle/>
            <a:p>
              <a:pPr algn="ctr"/>
              <a:r>
                <a:rPr lang="en-US">
                  <a:latin typeface="Verdana" pitchFamily="34" charset="0"/>
                </a:rPr>
                <a:t>8</a:t>
              </a:r>
            </a:p>
          </p:txBody>
        </p:sp>
        <p:sp>
          <p:nvSpPr>
            <p:cNvPr id="10256" name="Oval 16"/>
            <p:cNvSpPr>
              <a:spLocks noChangeArrowheads="1"/>
            </p:cNvSpPr>
            <p:nvPr/>
          </p:nvSpPr>
          <p:spPr bwMode="auto">
            <a:xfrm>
              <a:off x="4560" y="2352"/>
              <a:ext cx="432" cy="336"/>
            </a:xfrm>
            <a:prstGeom prst="ellipse">
              <a:avLst/>
            </a:prstGeom>
            <a:noFill/>
            <a:ln w="15875">
              <a:solidFill>
                <a:schemeClr val="tx1"/>
              </a:solidFill>
              <a:round/>
              <a:headEnd/>
              <a:tailEnd/>
            </a:ln>
            <a:effectLst/>
          </p:spPr>
          <p:txBody>
            <a:bodyPr wrap="none" anchor="ctr"/>
            <a:lstStyle/>
            <a:p>
              <a:pPr algn="ctr"/>
              <a:r>
                <a:rPr lang="en-US">
                  <a:latin typeface="Verdana" pitchFamily="34" charset="0"/>
                </a:rPr>
                <a:t>14</a:t>
              </a:r>
            </a:p>
          </p:txBody>
        </p:sp>
        <p:sp>
          <p:nvSpPr>
            <p:cNvPr id="10257" name="Line 17"/>
            <p:cNvSpPr>
              <a:spLocks noChangeShapeType="1"/>
            </p:cNvSpPr>
            <p:nvPr/>
          </p:nvSpPr>
          <p:spPr bwMode="auto">
            <a:xfrm flipH="1">
              <a:off x="4032" y="2112"/>
              <a:ext cx="192" cy="240"/>
            </a:xfrm>
            <a:prstGeom prst="line">
              <a:avLst/>
            </a:prstGeom>
            <a:noFill/>
            <a:ln w="19050">
              <a:solidFill>
                <a:schemeClr val="tx1"/>
              </a:solidFill>
              <a:round/>
              <a:headEnd/>
              <a:tailEnd/>
            </a:ln>
            <a:effectLst/>
          </p:spPr>
          <p:txBody>
            <a:bodyPr/>
            <a:lstStyle/>
            <a:p>
              <a:endParaRPr lang="en-US"/>
            </a:p>
          </p:txBody>
        </p:sp>
        <p:sp>
          <p:nvSpPr>
            <p:cNvPr id="10258" name="Line 18"/>
            <p:cNvSpPr>
              <a:spLocks noChangeShapeType="1"/>
            </p:cNvSpPr>
            <p:nvPr/>
          </p:nvSpPr>
          <p:spPr bwMode="auto">
            <a:xfrm>
              <a:off x="4464" y="2112"/>
              <a:ext cx="192" cy="288"/>
            </a:xfrm>
            <a:prstGeom prst="line">
              <a:avLst/>
            </a:prstGeom>
            <a:noFill/>
            <a:ln w="19050">
              <a:solidFill>
                <a:schemeClr val="tx1"/>
              </a:solidFill>
              <a:round/>
              <a:headEnd/>
              <a:tailEnd/>
            </a:ln>
            <a:effectLst/>
          </p:spPr>
          <p:txBody>
            <a:bodyPr/>
            <a:lstStyle/>
            <a:p>
              <a:endParaRPr lang="en-US"/>
            </a:p>
          </p:txBody>
        </p:sp>
        <p:sp>
          <p:nvSpPr>
            <p:cNvPr id="10261" name="Text Box 21"/>
            <p:cNvSpPr txBox="1">
              <a:spLocks noChangeArrowheads="1"/>
            </p:cNvSpPr>
            <p:nvPr/>
          </p:nvSpPr>
          <p:spPr bwMode="auto">
            <a:xfrm>
              <a:off x="3600" y="2688"/>
              <a:ext cx="1632" cy="407"/>
            </a:xfrm>
            <a:prstGeom prst="rect">
              <a:avLst/>
            </a:prstGeom>
            <a:noFill/>
            <a:ln w="15875">
              <a:noFill/>
              <a:miter lim="800000"/>
              <a:headEnd/>
              <a:tailEnd/>
            </a:ln>
            <a:effectLst/>
          </p:spPr>
          <p:txBody>
            <a:bodyPr>
              <a:spAutoFit/>
            </a:bodyPr>
            <a:lstStyle/>
            <a:p>
              <a:pPr algn="just">
                <a:spcBef>
                  <a:spcPct val="50000"/>
                </a:spcBef>
              </a:pPr>
              <a:r>
                <a:rPr lang="en-US" dirty="0">
                  <a:latin typeface="Times New Roman" pitchFamily="18" charset="0"/>
                </a:rPr>
                <a:t>Blue node does not have heap property</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wipe(left)">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wipe(left)">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wipe(left)">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bldLvl="5" autoUpdateAnimBg="0"/>
    </p:bldLst>
  </p:timing>
</p:sld>
</file>

<file path=ppt/slides/slide2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vert="horz" lIns="91440" tIns="45720" rIns="91440" bIns="45720" rtlCol="0" anchor="b">
            <a:normAutofit/>
          </a:bodyPr>
          <a:lstStyle/>
          <a:p>
            <a:r>
              <a:rPr lang="en-US" dirty="0" err="1"/>
              <a:t>siftUp</a:t>
            </a:r>
            <a:endParaRPr lang="en-US" dirty="0"/>
          </a:p>
        </p:txBody>
      </p:sp>
      <p:sp>
        <p:nvSpPr>
          <p:cNvPr id="11267" name="Rectangle 3"/>
          <p:cNvSpPr>
            <a:spLocks noGrp="1" noChangeArrowheads="1"/>
          </p:cNvSpPr>
          <p:nvPr>
            <p:ph idx="1"/>
          </p:nvPr>
        </p:nvSpPr>
        <p:spPr>
          <a:xfrm>
            <a:off x="581192" y="3422898"/>
            <a:ext cx="11029615" cy="3678303"/>
          </a:xfrm>
        </p:spPr>
        <p:txBody>
          <a:bodyPr/>
          <a:lstStyle/>
          <a:p>
            <a:pPr algn="just"/>
            <a:r>
              <a:rPr lang="en-US" sz="2400" dirty="0"/>
              <a:t>Given a node that does not have the heap property, you can give it the heap property by exchanging its value with the value of the larger child</a:t>
            </a:r>
          </a:p>
          <a:p>
            <a:pPr algn="just"/>
            <a:r>
              <a:rPr lang="en-US" sz="2400" dirty="0"/>
              <a:t>This is sometimes called sifting up</a:t>
            </a:r>
          </a:p>
          <a:p>
            <a:pPr algn="just"/>
            <a:endParaRPr lang="en-US" sz="2400" dirty="0"/>
          </a:p>
        </p:txBody>
      </p:sp>
      <p:sp>
        <p:nvSpPr>
          <p:cNvPr id="21" name="Footer Placeholder 20"/>
          <p:cNvSpPr>
            <a:spLocks noGrp="1"/>
          </p:cNvSpPr>
          <p:nvPr>
            <p:ph type="ftr" sz="quarter" idx="11"/>
          </p:nvPr>
        </p:nvSpPr>
        <p:spPr/>
        <p:txBody>
          <a:bodyPr/>
          <a:lstStyle/>
          <a:p>
            <a:r>
              <a:rPr lang="en-US"/>
              <a:t>Dr. Neepa Shah</a:t>
            </a:r>
          </a:p>
        </p:txBody>
      </p:sp>
      <p:sp>
        <p:nvSpPr>
          <p:cNvPr id="20" name="Slide Number Placeholder 19"/>
          <p:cNvSpPr>
            <a:spLocks noGrp="1"/>
          </p:cNvSpPr>
          <p:nvPr>
            <p:ph type="sldNum" sz="quarter" idx="12"/>
          </p:nvPr>
        </p:nvSpPr>
        <p:spPr/>
        <p:txBody>
          <a:bodyPr/>
          <a:lstStyle/>
          <a:p>
            <a:fld id="{B6F15528-21DE-4FAA-801E-634DDDAF4B2B}" type="slidenum">
              <a:rPr lang="en-US" smtClean="0"/>
              <a:pPr/>
              <a:t>213</a:t>
            </a:fld>
            <a:endParaRPr lang="en-US"/>
          </a:p>
        </p:txBody>
      </p:sp>
      <p:grpSp>
        <p:nvGrpSpPr>
          <p:cNvPr id="2" name="Group 21"/>
          <p:cNvGrpSpPr>
            <a:grpSpLocks/>
          </p:cNvGrpSpPr>
          <p:nvPr/>
        </p:nvGrpSpPr>
        <p:grpSpPr bwMode="auto">
          <a:xfrm>
            <a:off x="6629400" y="2036871"/>
            <a:ext cx="1981200" cy="2036763"/>
            <a:chOff x="3216" y="1764"/>
            <a:chExt cx="1248" cy="1283"/>
          </a:xfrm>
        </p:grpSpPr>
        <p:sp>
          <p:nvSpPr>
            <p:cNvPr id="11270" name="Oval 6"/>
            <p:cNvSpPr>
              <a:spLocks noChangeArrowheads="1"/>
            </p:cNvSpPr>
            <p:nvPr/>
          </p:nvSpPr>
          <p:spPr bwMode="auto">
            <a:xfrm>
              <a:off x="3600" y="1764"/>
              <a:ext cx="432" cy="336"/>
            </a:xfrm>
            <a:prstGeom prst="ellipse">
              <a:avLst/>
            </a:prstGeom>
            <a:noFill/>
            <a:ln w="15875">
              <a:solidFill>
                <a:schemeClr val="accent2"/>
              </a:solidFill>
              <a:round/>
              <a:headEnd/>
              <a:tailEnd/>
            </a:ln>
            <a:effectLst/>
          </p:spPr>
          <p:txBody>
            <a:bodyPr wrap="none" anchor="ctr"/>
            <a:lstStyle/>
            <a:p>
              <a:pPr algn="ctr"/>
              <a:r>
                <a:rPr lang="en-US" b="1" dirty="0">
                  <a:solidFill>
                    <a:srgbClr val="0070C0"/>
                  </a:solidFill>
                  <a:latin typeface="Verdana" pitchFamily="34" charset="0"/>
                </a:rPr>
                <a:t>14</a:t>
              </a:r>
            </a:p>
          </p:txBody>
        </p:sp>
        <p:sp>
          <p:nvSpPr>
            <p:cNvPr id="11271" name="Oval 7"/>
            <p:cNvSpPr>
              <a:spLocks noChangeArrowheads="1"/>
            </p:cNvSpPr>
            <p:nvPr/>
          </p:nvSpPr>
          <p:spPr bwMode="auto">
            <a:xfrm>
              <a:off x="3216" y="2304"/>
              <a:ext cx="432" cy="336"/>
            </a:xfrm>
            <a:prstGeom prst="ellipse">
              <a:avLst/>
            </a:prstGeom>
            <a:noFill/>
            <a:ln w="15875">
              <a:solidFill>
                <a:schemeClr val="tx1"/>
              </a:solidFill>
              <a:round/>
              <a:headEnd/>
              <a:tailEnd/>
            </a:ln>
            <a:effectLst/>
          </p:spPr>
          <p:txBody>
            <a:bodyPr wrap="none" anchor="ctr"/>
            <a:lstStyle/>
            <a:p>
              <a:pPr algn="ctr"/>
              <a:r>
                <a:rPr lang="en-US">
                  <a:latin typeface="Verdana" pitchFamily="34" charset="0"/>
                </a:rPr>
                <a:t>8</a:t>
              </a:r>
            </a:p>
          </p:txBody>
        </p:sp>
        <p:sp>
          <p:nvSpPr>
            <p:cNvPr id="11272" name="Oval 8"/>
            <p:cNvSpPr>
              <a:spLocks noChangeArrowheads="1"/>
            </p:cNvSpPr>
            <p:nvPr/>
          </p:nvSpPr>
          <p:spPr bwMode="auto">
            <a:xfrm>
              <a:off x="4032" y="2304"/>
              <a:ext cx="432" cy="336"/>
            </a:xfrm>
            <a:prstGeom prst="ellipse">
              <a:avLst/>
            </a:prstGeom>
            <a:noFill/>
            <a:ln w="15875">
              <a:solidFill>
                <a:schemeClr val="tx1"/>
              </a:solidFill>
              <a:round/>
              <a:headEnd/>
              <a:tailEnd/>
            </a:ln>
            <a:effectLst/>
          </p:spPr>
          <p:txBody>
            <a:bodyPr wrap="none" anchor="ctr"/>
            <a:lstStyle/>
            <a:p>
              <a:pPr algn="ctr"/>
              <a:r>
                <a:rPr lang="en-US">
                  <a:latin typeface="Verdana" pitchFamily="34" charset="0"/>
                </a:rPr>
                <a:t>12</a:t>
              </a:r>
            </a:p>
          </p:txBody>
        </p:sp>
        <p:sp>
          <p:nvSpPr>
            <p:cNvPr id="11273" name="Line 9"/>
            <p:cNvSpPr>
              <a:spLocks noChangeShapeType="1"/>
            </p:cNvSpPr>
            <p:nvPr/>
          </p:nvSpPr>
          <p:spPr bwMode="auto">
            <a:xfrm flipH="1">
              <a:off x="3504" y="2064"/>
              <a:ext cx="192" cy="240"/>
            </a:xfrm>
            <a:prstGeom prst="line">
              <a:avLst/>
            </a:prstGeom>
            <a:noFill/>
            <a:ln w="19050">
              <a:solidFill>
                <a:schemeClr val="tx1"/>
              </a:solidFill>
              <a:round/>
              <a:headEnd/>
              <a:tailEnd/>
            </a:ln>
            <a:effectLst/>
          </p:spPr>
          <p:txBody>
            <a:bodyPr/>
            <a:lstStyle/>
            <a:p>
              <a:endParaRPr lang="en-US"/>
            </a:p>
          </p:txBody>
        </p:sp>
        <p:sp>
          <p:nvSpPr>
            <p:cNvPr id="11274" name="Line 10"/>
            <p:cNvSpPr>
              <a:spLocks noChangeShapeType="1"/>
            </p:cNvSpPr>
            <p:nvPr/>
          </p:nvSpPr>
          <p:spPr bwMode="auto">
            <a:xfrm>
              <a:off x="3936" y="2064"/>
              <a:ext cx="192" cy="288"/>
            </a:xfrm>
            <a:prstGeom prst="line">
              <a:avLst/>
            </a:prstGeom>
            <a:noFill/>
            <a:ln w="19050">
              <a:solidFill>
                <a:schemeClr val="tx1"/>
              </a:solidFill>
              <a:round/>
              <a:headEnd/>
              <a:tailEnd/>
            </a:ln>
            <a:effectLst/>
          </p:spPr>
          <p:txBody>
            <a:bodyPr/>
            <a:lstStyle/>
            <a:p>
              <a:endParaRPr lang="en-US"/>
            </a:p>
          </p:txBody>
        </p:sp>
        <p:sp>
          <p:nvSpPr>
            <p:cNvPr id="11275" name="Text Box 11"/>
            <p:cNvSpPr txBox="1">
              <a:spLocks noChangeArrowheads="1"/>
            </p:cNvSpPr>
            <p:nvPr/>
          </p:nvSpPr>
          <p:spPr bwMode="auto">
            <a:xfrm>
              <a:off x="3216" y="2640"/>
              <a:ext cx="1248" cy="407"/>
            </a:xfrm>
            <a:prstGeom prst="rect">
              <a:avLst/>
            </a:prstGeom>
            <a:noFill/>
            <a:ln w="15875">
              <a:noFill/>
              <a:miter lim="800000"/>
              <a:headEnd/>
              <a:tailEnd/>
            </a:ln>
            <a:effectLst/>
          </p:spPr>
          <p:txBody>
            <a:bodyPr>
              <a:spAutoFit/>
            </a:bodyPr>
            <a:lstStyle/>
            <a:p>
              <a:pPr>
                <a:spcBef>
                  <a:spcPct val="50000"/>
                </a:spcBef>
              </a:pPr>
              <a:r>
                <a:rPr lang="en-US">
                  <a:latin typeface="Times New Roman" pitchFamily="18" charset="0"/>
                </a:rPr>
                <a:t>Blue node has heap property</a:t>
              </a:r>
            </a:p>
          </p:txBody>
        </p:sp>
      </p:grpSp>
      <p:grpSp>
        <p:nvGrpSpPr>
          <p:cNvPr id="3" name="Group 20"/>
          <p:cNvGrpSpPr>
            <a:grpSpLocks/>
          </p:cNvGrpSpPr>
          <p:nvPr/>
        </p:nvGrpSpPr>
        <p:grpSpPr bwMode="auto">
          <a:xfrm>
            <a:off x="2971800" y="2055921"/>
            <a:ext cx="2590800" cy="2017713"/>
            <a:chOff x="912" y="1776"/>
            <a:chExt cx="1632" cy="1271"/>
          </a:xfrm>
        </p:grpSpPr>
        <p:sp>
          <p:nvSpPr>
            <p:cNvPr id="11277" name="Oval 13"/>
            <p:cNvSpPr>
              <a:spLocks noChangeArrowheads="1"/>
            </p:cNvSpPr>
            <p:nvPr/>
          </p:nvSpPr>
          <p:spPr bwMode="auto">
            <a:xfrm>
              <a:off x="1440" y="1776"/>
              <a:ext cx="432" cy="324"/>
            </a:xfrm>
            <a:prstGeom prst="ellipse">
              <a:avLst/>
            </a:prstGeom>
            <a:noFill/>
            <a:ln w="15875">
              <a:solidFill>
                <a:schemeClr val="accent2"/>
              </a:solidFill>
              <a:round/>
              <a:headEnd/>
              <a:tailEnd/>
            </a:ln>
            <a:effectLst/>
          </p:spPr>
          <p:txBody>
            <a:bodyPr wrap="none" anchor="ctr"/>
            <a:lstStyle/>
            <a:p>
              <a:pPr algn="ctr"/>
              <a:r>
                <a:rPr lang="en-US" b="1" dirty="0">
                  <a:solidFill>
                    <a:srgbClr val="0070C0"/>
                  </a:solidFill>
                  <a:latin typeface="Verdana" pitchFamily="34" charset="0"/>
                </a:rPr>
                <a:t>12</a:t>
              </a:r>
            </a:p>
          </p:txBody>
        </p:sp>
        <p:sp>
          <p:nvSpPr>
            <p:cNvPr id="11278" name="Oval 14"/>
            <p:cNvSpPr>
              <a:spLocks noChangeArrowheads="1"/>
            </p:cNvSpPr>
            <p:nvPr/>
          </p:nvSpPr>
          <p:spPr bwMode="auto">
            <a:xfrm>
              <a:off x="1056" y="2304"/>
              <a:ext cx="432" cy="336"/>
            </a:xfrm>
            <a:prstGeom prst="ellipse">
              <a:avLst/>
            </a:prstGeom>
            <a:noFill/>
            <a:ln w="15875">
              <a:solidFill>
                <a:schemeClr val="tx1"/>
              </a:solidFill>
              <a:round/>
              <a:headEnd/>
              <a:tailEnd/>
            </a:ln>
            <a:effectLst/>
          </p:spPr>
          <p:txBody>
            <a:bodyPr wrap="none" anchor="ctr"/>
            <a:lstStyle/>
            <a:p>
              <a:pPr algn="ctr"/>
              <a:r>
                <a:rPr lang="en-US">
                  <a:latin typeface="Verdana" pitchFamily="34" charset="0"/>
                </a:rPr>
                <a:t>8</a:t>
              </a:r>
            </a:p>
          </p:txBody>
        </p:sp>
        <p:sp>
          <p:nvSpPr>
            <p:cNvPr id="11279" name="Oval 15"/>
            <p:cNvSpPr>
              <a:spLocks noChangeArrowheads="1"/>
            </p:cNvSpPr>
            <p:nvPr/>
          </p:nvSpPr>
          <p:spPr bwMode="auto">
            <a:xfrm>
              <a:off x="1872" y="2304"/>
              <a:ext cx="432" cy="336"/>
            </a:xfrm>
            <a:prstGeom prst="ellipse">
              <a:avLst/>
            </a:prstGeom>
            <a:noFill/>
            <a:ln w="15875">
              <a:solidFill>
                <a:schemeClr val="tx1"/>
              </a:solidFill>
              <a:round/>
              <a:headEnd/>
              <a:tailEnd/>
            </a:ln>
            <a:effectLst/>
          </p:spPr>
          <p:txBody>
            <a:bodyPr wrap="none" anchor="ctr"/>
            <a:lstStyle/>
            <a:p>
              <a:pPr algn="ctr"/>
              <a:r>
                <a:rPr lang="en-US">
                  <a:latin typeface="Verdana" pitchFamily="34" charset="0"/>
                </a:rPr>
                <a:t>14</a:t>
              </a:r>
            </a:p>
          </p:txBody>
        </p:sp>
        <p:sp>
          <p:nvSpPr>
            <p:cNvPr id="11280" name="Line 16"/>
            <p:cNvSpPr>
              <a:spLocks noChangeShapeType="1"/>
            </p:cNvSpPr>
            <p:nvPr/>
          </p:nvSpPr>
          <p:spPr bwMode="auto">
            <a:xfrm flipH="1">
              <a:off x="1344" y="2064"/>
              <a:ext cx="192" cy="240"/>
            </a:xfrm>
            <a:prstGeom prst="line">
              <a:avLst/>
            </a:prstGeom>
            <a:noFill/>
            <a:ln w="19050">
              <a:solidFill>
                <a:schemeClr val="tx1"/>
              </a:solidFill>
              <a:round/>
              <a:headEnd/>
              <a:tailEnd/>
            </a:ln>
            <a:effectLst/>
          </p:spPr>
          <p:txBody>
            <a:bodyPr/>
            <a:lstStyle/>
            <a:p>
              <a:endParaRPr lang="en-US"/>
            </a:p>
          </p:txBody>
        </p:sp>
        <p:sp>
          <p:nvSpPr>
            <p:cNvPr id="11281" name="Line 17"/>
            <p:cNvSpPr>
              <a:spLocks noChangeShapeType="1"/>
            </p:cNvSpPr>
            <p:nvPr/>
          </p:nvSpPr>
          <p:spPr bwMode="auto">
            <a:xfrm>
              <a:off x="1776" y="2064"/>
              <a:ext cx="192" cy="288"/>
            </a:xfrm>
            <a:prstGeom prst="line">
              <a:avLst/>
            </a:prstGeom>
            <a:noFill/>
            <a:ln w="19050">
              <a:solidFill>
                <a:schemeClr val="tx1"/>
              </a:solidFill>
              <a:round/>
              <a:headEnd/>
              <a:tailEnd/>
            </a:ln>
            <a:effectLst/>
          </p:spPr>
          <p:txBody>
            <a:bodyPr/>
            <a:lstStyle/>
            <a:p>
              <a:endParaRPr lang="en-US"/>
            </a:p>
          </p:txBody>
        </p:sp>
        <p:sp>
          <p:nvSpPr>
            <p:cNvPr id="11282" name="Text Box 18"/>
            <p:cNvSpPr txBox="1">
              <a:spLocks noChangeArrowheads="1"/>
            </p:cNvSpPr>
            <p:nvPr/>
          </p:nvSpPr>
          <p:spPr bwMode="auto">
            <a:xfrm>
              <a:off x="912" y="2640"/>
              <a:ext cx="1632" cy="407"/>
            </a:xfrm>
            <a:prstGeom prst="rect">
              <a:avLst/>
            </a:prstGeom>
            <a:noFill/>
            <a:ln w="15875">
              <a:noFill/>
              <a:miter lim="800000"/>
              <a:headEnd/>
              <a:tailEnd/>
            </a:ln>
            <a:effectLst/>
          </p:spPr>
          <p:txBody>
            <a:bodyPr>
              <a:spAutoFit/>
            </a:bodyPr>
            <a:lstStyle/>
            <a:p>
              <a:pPr>
                <a:spcBef>
                  <a:spcPct val="50000"/>
                </a:spcBef>
              </a:pPr>
              <a:r>
                <a:rPr lang="en-US" dirty="0">
                  <a:latin typeface="Times New Roman" pitchFamily="18" charset="0"/>
                </a:rPr>
                <a:t>Blue node does not have heap property</a:t>
              </a:r>
            </a:p>
          </p:txBody>
        </p:sp>
      </p:grpSp>
      <p:sp>
        <p:nvSpPr>
          <p:cNvPr id="11283" name="AutoShape 19"/>
          <p:cNvSpPr>
            <a:spLocks noChangeArrowheads="1"/>
          </p:cNvSpPr>
          <p:nvPr/>
        </p:nvSpPr>
        <p:spPr bwMode="auto">
          <a:xfrm>
            <a:off x="5562600" y="2428041"/>
            <a:ext cx="685800" cy="304800"/>
          </a:xfrm>
          <a:prstGeom prst="rightArrow">
            <a:avLst>
              <a:gd name="adj1" fmla="val 50000"/>
              <a:gd name="adj2" fmla="val 56250"/>
            </a:avLst>
          </a:prstGeom>
          <a:solidFill>
            <a:schemeClr val="tx1"/>
          </a:solidFill>
          <a:ln w="1587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wipe(left)">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wipe(left)">
                                      <p:cBhvr>
                                        <p:cTn id="12" dur="500"/>
                                        <p:tgtEl>
                                          <p:spTgt spid="11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283"/>
                                        </p:tgtEl>
                                        <p:attrNameLst>
                                          <p:attrName>style.visibility</p:attrName>
                                        </p:attrNameLst>
                                      </p:cBhvr>
                                      <p:to>
                                        <p:strVal val="visible"/>
                                      </p:to>
                                    </p:set>
                                    <p:animEffect transition="in" filter="wipe(left)">
                                      <p:cBhvr>
                                        <p:cTn id="22" dur="500"/>
                                        <p:tgtEl>
                                          <p:spTgt spid="1128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bldLvl="5" autoUpdateAnimBg="0"/>
      <p:bldP spid="11283" grpId="0" animBg="1"/>
    </p:bld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Constructing a heap I</a:t>
            </a:r>
          </a:p>
        </p:txBody>
      </p:sp>
      <p:sp>
        <p:nvSpPr>
          <p:cNvPr id="46083" name="Rectangle 3"/>
          <p:cNvSpPr>
            <a:spLocks noGrp="1" noChangeArrowheads="1"/>
          </p:cNvSpPr>
          <p:nvPr>
            <p:ph idx="1"/>
          </p:nvPr>
        </p:nvSpPr>
        <p:spPr>
          <a:xfrm>
            <a:off x="581193" y="1715956"/>
            <a:ext cx="11029615" cy="3678303"/>
          </a:xfrm>
        </p:spPr>
        <p:txBody>
          <a:bodyPr>
            <a:normAutofit/>
          </a:bodyPr>
          <a:lstStyle/>
          <a:p>
            <a:pPr algn="just"/>
            <a:r>
              <a:rPr lang="en-US" dirty="0"/>
              <a:t>A tree consisting of a single node is automatically a heap</a:t>
            </a:r>
          </a:p>
          <a:p>
            <a:pPr algn="just"/>
            <a:r>
              <a:rPr lang="en-US" dirty="0"/>
              <a:t>We construct a heap by adding nodes one at a time:</a:t>
            </a:r>
          </a:p>
          <a:p>
            <a:pPr lvl="1" algn="just"/>
            <a:r>
              <a:rPr lang="en-US" dirty="0">
                <a:solidFill>
                  <a:schemeClr val="tx1"/>
                </a:solidFill>
              </a:rPr>
              <a:t>Add the node just to the right of the rightmost node in the deepest level</a:t>
            </a:r>
          </a:p>
          <a:p>
            <a:pPr lvl="1" algn="just"/>
            <a:r>
              <a:rPr lang="en-US" dirty="0">
                <a:solidFill>
                  <a:schemeClr val="tx1"/>
                </a:solidFill>
              </a:rPr>
              <a:t>If the deepest level is full, start a new level</a:t>
            </a:r>
          </a:p>
          <a:p>
            <a:r>
              <a:rPr lang="en-US" dirty="0"/>
              <a:t>Examples:</a:t>
            </a:r>
          </a:p>
        </p:txBody>
      </p:sp>
      <p:sp>
        <p:nvSpPr>
          <p:cNvPr id="38" name="Footer Placeholder 37"/>
          <p:cNvSpPr>
            <a:spLocks noGrp="1"/>
          </p:cNvSpPr>
          <p:nvPr>
            <p:ph type="ftr" sz="quarter" idx="11"/>
          </p:nvPr>
        </p:nvSpPr>
        <p:spPr/>
        <p:txBody>
          <a:bodyPr/>
          <a:lstStyle/>
          <a:p>
            <a:r>
              <a:rPr lang="en-US"/>
              <a:t>Dr. Neepa Shah</a:t>
            </a:r>
            <a:endParaRPr lang="en-US" dirty="0"/>
          </a:p>
        </p:txBody>
      </p:sp>
      <p:sp>
        <p:nvSpPr>
          <p:cNvPr id="37" name="Slide Number Placeholder 36"/>
          <p:cNvSpPr>
            <a:spLocks noGrp="1"/>
          </p:cNvSpPr>
          <p:nvPr>
            <p:ph type="sldNum" sz="quarter" idx="12"/>
          </p:nvPr>
        </p:nvSpPr>
        <p:spPr/>
        <p:txBody>
          <a:bodyPr/>
          <a:lstStyle/>
          <a:p>
            <a:fld id="{B6F15528-21DE-4FAA-801E-634DDDAF4B2B}" type="slidenum">
              <a:rPr lang="en-US" smtClean="0"/>
              <a:pPr/>
              <a:t>214</a:t>
            </a:fld>
            <a:endParaRPr lang="en-US"/>
          </a:p>
        </p:txBody>
      </p:sp>
      <p:grpSp>
        <p:nvGrpSpPr>
          <p:cNvPr id="2" name="Group 42"/>
          <p:cNvGrpSpPr>
            <a:grpSpLocks/>
          </p:cNvGrpSpPr>
          <p:nvPr/>
        </p:nvGrpSpPr>
        <p:grpSpPr bwMode="auto">
          <a:xfrm>
            <a:off x="8077200" y="4709603"/>
            <a:ext cx="1600200" cy="1143000"/>
            <a:chOff x="3168" y="3024"/>
            <a:chExt cx="1008" cy="720"/>
          </a:xfrm>
        </p:grpSpPr>
        <p:sp>
          <p:nvSpPr>
            <p:cNvPr id="46101" name="Oval 21"/>
            <p:cNvSpPr>
              <a:spLocks noChangeArrowheads="1"/>
            </p:cNvSpPr>
            <p:nvPr/>
          </p:nvSpPr>
          <p:spPr bwMode="auto">
            <a:xfrm>
              <a:off x="3600" y="3024"/>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102" name="Oval 22"/>
            <p:cNvSpPr>
              <a:spLocks noChangeArrowheads="1"/>
            </p:cNvSpPr>
            <p:nvPr/>
          </p:nvSpPr>
          <p:spPr bwMode="auto">
            <a:xfrm>
              <a:off x="3312" y="3312"/>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103" name="Oval 23"/>
            <p:cNvSpPr>
              <a:spLocks noChangeArrowheads="1"/>
            </p:cNvSpPr>
            <p:nvPr/>
          </p:nvSpPr>
          <p:spPr bwMode="auto">
            <a:xfrm>
              <a:off x="3888" y="3312"/>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104" name="Oval 24"/>
            <p:cNvSpPr>
              <a:spLocks noChangeArrowheads="1"/>
            </p:cNvSpPr>
            <p:nvPr/>
          </p:nvSpPr>
          <p:spPr bwMode="auto">
            <a:xfrm>
              <a:off x="3168" y="3600"/>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105" name="Oval 25"/>
            <p:cNvSpPr>
              <a:spLocks noChangeArrowheads="1"/>
            </p:cNvSpPr>
            <p:nvPr/>
          </p:nvSpPr>
          <p:spPr bwMode="auto">
            <a:xfrm>
              <a:off x="3456" y="3600"/>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106" name="Oval 26"/>
            <p:cNvSpPr>
              <a:spLocks noChangeArrowheads="1"/>
            </p:cNvSpPr>
            <p:nvPr/>
          </p:nvSpPr>
          <p:spPr bwMode="auto">
            <a:xfrm>
              <a:off x="3744" y="3600"/>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107" name="Oval 27"/>
            <p:cNvSpPr>
              <a:spLocks noChangeArrowheads="1"/>
            </p:cNvSpPr>
            <p:nvPr/>
          </p:nvSpPr>
          <p:spPr bwMode="auto">
            <a:xfrm>
              <a:off x="4032" y="3600"/>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108" name="Line 28"/>
            <p:cNvSpPr>
              <a:spLocks noChangeShapeType="1"/>
            </p:cNvSpPr>
            <p:nvPr/>
          </p:nvSpPr>
          <p:spPr bwMode="auto">
            <a:xfrm flipV="1">
              <a:off x="3264" y="3456"/>
              <a:ext cx="96" cy="144"/>
            </a:xfrm>
            <a:prstGeom prst="line">
              <a:avLst/>
            </a:prstGeom>
            <a:noFill/>
            <a:ln w="15875">
              <a:solidFill>
                <a:schemeClr val="tx1"/>
              </a:solidFill>
              <a:round/>
              <a:headEnd/>
              <a:tailEnd type="none" w="lg" len="lg"/>
            </a:ln>
            <a:effectLst/>
          </p:spPr>
          <p:txBody>
            <a:bodyPr/>
            <a:lstStyle/>
            <a:p>
              <a:endParaRPr lang="en-US"/>
            </a:p>
          </p:txBody>
        </p:sp>
        <p:sp>
          <p:nvSpPr>
            <p:cNvPr id="46109" name="Line 29"/>
            <p:cNvSpPr>
              <a:spLocks noChangeShapeType="1"/>
            </p:cNvSpPr>
            <p:nvPr/>
          </p:nvSpPr>
          <p:spPr bwMode="auto">
            <a:xfrm flipH="1" flipV="1">
              <a:off x="3408" y="3456"/>
              <a:ext cx="96" cy="144"/>
            </a:xfrm>
            <a:prstGeom prst="line">
              <a:avLst/>
            </a:prstGeom>
            <a:noFill/>
            <a:ln w="15875">
              <a:solidFill>
                <a:schemeClr val="tx1"/>
              </a:solidFill>
              <a:round/>
              <a:headEnd/>
              <a:tailEnd type="none" w="lg" len="lg"/>
            </a:ln>
            <a:effectLst/>
          </p:spPr>
          <p:txBody>
            <a:bodyPr/>
            <a:lstStyle/>
            <a:p>
              <a:endParaRPr lang="en-US"/>
            </a:p>
          </p:txBody>
        </p:sp>
        <p:sp>
          <p:nvSpPr>
            <p:cNvPr id="46110" name="Line 30"/>
            <p:cNvSpPr>
              <a:spLocks noChangeShapeType="1"/>
            </p:cNvSpPr>
            <p:nvPr/>
          </p:nvSpPr>
          <p:spPr bwMode="auto">
            <a:xfrm flipV="1">
              <a:off x="3840" y="3456"/>
              <a:ext cx="96" cy="144"/>
            </a:xfrm>
            <a:prstGeom prst="line">
              <a:avLst/>
            </a:prstGeom>
            <a:noFill/>
            <a:ln w="15875">
              <a:solidFill>
                <a:schemeClr val="tx1"/>
              </a:solidFill>
              <a:round/>
              <a:headEnd/>
              <a:tailEnd type="none" w="lg" len="lg"/>
            </a:ln>
            <a:effectLst/>
          </p:spPr>
          <p:txBody>
            <a:bodyPr/>
            <a:lstStyle/>
            <a:p>
              <a:endParaRPr lang="en-US"/>
            </a:p>
          </p:txBody>
        </p:sp>
        <p:sp>
          <p:nvSpPr>
            <p:cNvPr id="46111" name="Line 31"/>
            <p:cNvSpPr>
              <a:spLocks noChangeShapeType="1"/>
            </p:cNvSpPr>
            <p:nvPr/>
          </p:nvSpPr>
          <p:spPr bwMode="auto">
            <a:xfrm flipH="1" flipV="1">
              <a:off x="3984" y="3456"/>
              <a:ext cx="96" cy="144"/>
            </a:xfrm>
            <a:prstGeom prst="line">
              <a:avLst/>
            </a:prstGeom>
            <a:noFill/>
            <a:ln w="15875">
              <a:solidFill>
                <a:schemeClr val="tx1"/>
              </a:solidFill>
              <a:round/>
              <a:headEnd/>
              <a:tailEnd type="none" w="lg" len="lg"/>
            </a:ln>
            <a:effectLst/>
          </p:spPr>
          <p:txBody>
            <a:bodyPr/>
            <a:lstStyle/>
            <a:p>
              <a:endParaRPr lang="en-US"/>
            </a:p>
          </p:txBody>
        </p:sp>
        <p:sp>
          <p:nvSpPr>
            <p:cNvPr id="46112" name="Line 32"/>
            <p:cNvSpPr>
              <a:spLocks noChangeShapeType="1"/>
            </p:cNvSpPr>
            <p:nvPr/>
          </p:nvSpPr>
          <p:spPr bwMode="auto">
            <a:xfrm flipH="1" flipV="1">
              <a:off x="3696" y="3168"/>
              <a:ext cx="240" cy="144"/>
            </a:xfrm>
            <a:prstGeom prst="line">
              <a:avLst/>
            </a:prstGeom>
            <a:noFill/>
            <a:ln w="15875">
              <a:solidFill>
                <a:schemeClr val="tx1"/>
              </a:solidFill>
              <a:round/>
              <a:headEnd/>
              <a:tailEnd type="none" w="lg" len="lg"/>
            </a:ln>
            <a:effectLst/>
          </p:spPr>
          <p:txBody>
            <a:bodyPr/>
            <a:lstStyle/>
            <a:p>
              <a:endParaRPr lang="en-US"/>
            </a:p>
          </p:txBody>
        </p:sp>
        <p:sp>
          <p:nvSpPr>
            <p:cNvPr id="46113" name="Line 33"/>
            <p:cNvSpPr>
              <a:spLocks noChangeShapeType="1"/>
            </p:cNvSpPr>
            <p:nvPr/>
          </p:nvSpPr>
          <p:spPr bwMode="auto">
            <a:xfrm flipV="1">
              <a:off x="3408" y="3168"/>
              <a:ext cx="240" cy="144"/>
            </a:xfrm>
            <a:prstGeom prst="line">
              <a:avLst/>
            </a:prstGeom>
            <a:noFill/>
            <a:ln w="15875">
              <a:solidFill>
                <a:schemeClr val="tx1"/>
              </a:solidFill>
              <a:round/>
              <a:headEnd/>
              <a:tailEnd type="none" w="lg" len="lg"/>
            </a:ln>
            <a:effectLst/>
          </p:spPr>
          <p:txBody>
            <a:bodyPr/>
            <a:lstStyle/>
            <a:p>
              <a:endParaRPr lang="en-US"/>
            </a:p>
          </p:txBody>
        </p:sp>
      </p:grpSp>
      <p:grpSp>
        <p:nvGrpSpPr>
          <p:cNvPr id="3" name="Group 40"/>
          <p:cNvGrpSpPr>
            <a:grpSpLocks/>
          </p:cNvGrpSpPr>
          <p:nvPr/>
        </p:nvGrpSpPr>
        <p:grpSpPr bwMode="auto">
          <a:xfrm>
            <a:off x="2743200" y="4785803"/>
            <a:ext cx="1371600" cy="1143000"/>
            <a:chOff x="960" y="3024"/>
            <a:chExt cx="864" cy="720"/>
          </a:xfrm>
        </p:grpSpPr>
        <p:sp>
          <p:nvSpPr>
            <p:cNvPr id="46085" name="Oval 5"/>
            <p:cNvSpPr>
              <a:spLocks noChangeArrowheads="1"/>
            </p:cNvSpPr>
            <p:nvPr/>
          </p:nvSpPr>
          <p:spPr bwMode="auto">
            <a:xfrm>
              <a:off x="1392" y="3024"/>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086" name="Oval 6"/>
            <p:cNvSpPr>
              <a:spLocks noChangeArrowheads="1"/>
            </p:cNvSpPr>
            <p:nvPr/>
          </p:nvSpPr>
          <p:spPr bwMode="auto">
            <a:xfrm>
              <a:off x="1104" y="3312"/>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087" name="Oval 7"/>
            <p:cNvSpPr>
              <a:spLocks noChangeArrowheads="1"/>
            </p:cNvSpPr>
            <p:nvPr/>
          </p:nvSpPr>
          <p:spPr bwMode="auto">
            <a:xfrm>
              <a:off x="1680" y="3312"/>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088" name="Oval 8"/>
            <p:cNvSpPr>
              <a:spLocks noChangeArrowheads="1"/>
            </p:cNvSpPr>
            <p:nvPr/>
          </p:nvSpPr>
          <p:spPr bwMode="auto">
            <a:xfrm>
              <a:off x="960" y="3600"/>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089" name="Oval 9"/>
            <p:cNvSpPr>
              <a:spLocks noChangeArrowheads="1"/>
            </p:cNvSpPr>
            <p:nvPr/>
          </p:nvSpPr>
          <p:spPr bwMode="auto">
            <a:xfrm>
              <a:off x="1248" y="3600"/>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093" name="Line 13"/>
            <p:cNvSpPr>
              <a:spLocks noChangeShapeType="1"/>
            </p:cNvSpPr>
            <p:nvPr/>
          </p:nvSpPr>
          <p:spPr bwMode="auto">
            <a:xfrm flipV="1">
              <a:off x="1056" y="3456"/>
              <a:ext cx="96" cy="144"/>
            </a:xfrm>
            <a:prstGeom prst="line">
              <a:avLst/>
            </a:prstGeom>
            <a:noFill/>
            <a:ln w="15875">
              <a:solidFill>
                <a:schemeClr val="tx1"/>
              </a:solidFill>
              <a:round/>
              <a:headEnd/>
              <a:tailEnd type="none" w="lg" len="lg"/>
            </a:ln>
            <a:effectLst/>
          </p:spPr>
          <p:txBody>
            <a:bodyPr/>
            <a:lstStyle/>
            <a:p>
              <a:endParaRPr lang="en-US"/>
            </a:p>
          </p:txBody>
        </p:sp>
        <p:sp>
          <p:nvSpPr>
            <p:cNvPr id="46094" name="Line 14"/>
            <p:cNvSpPr>
              <a:spLocks noChangeShapeType="1"/>
            </p:cNvSpPr>
            <p:nvPr/>
          </p:nvSpPr>
          <p:spPr bwMode="auto">
            <a:xfrm flipH="1" flipV="1">
              <a:off x="1200" y="3456"/>
              <a:ext cx="96" cy="144"/>
            </a:xfrm>
            <a:prstGeom prst="line">
              <a:avLst/>
            </a:prstGeom>
            <a:noFill/>
            <a:ln w="15875">
              <a:solidFill>
                <a:schemeClr val="tx1"/>
              </a:solidFill>
              <a:round/>
              <a:headEnd/>
              <a:tailEnd type="none" w="lg" len="lg"/>
            </a:ln>
            <a:effectLst/>
          </p:spPr>
          <p:txBody>
            <a:bodyPr/>
            <a:lstStyle/>
            <a:p>
              <a:endParaRPr lang="en-US"/>
            </a:p>
          </p:txBody>
        </p:sp>
        <p:sp>
          <p:nvSpPr>
            <p:cNvPr id="46099" name="Line 19"/>
            <p:cNvSpPr>
              <a:spLocks noChangeShapeType="1"/>
            </p:cNvSpPr>
            <p:nvPr/>
          </p:nvSpPr>
          <p:spPr bwMode="auto">
            <a:xfrm flipH="1" flipV="1">
              <a:off x="1488" y="3168"/>
              <a:ext cx="240" cy="144"/>
            </a:xfrm>
            <a:prstGeom prst="line">
              <a:avLst/>
            </a:prstGeom>
            <a:noFill/>
            <a:ln w="15875">
              <a:solidFill>
                <a:schemeClr val="tx1"/>
              </a:solidFill>
              <a:round/>
              <a:headEnd/>
              <a:tailEnd type="none" w="lg" len="lg"/>
            </a:ln>
            <a:effectLst/>
          </p:spPr>
          <p:txBody>
            <a:bodyPr/>
            <a:lstStyle/>
            <a:p>
              <a:endParaRPr lang="en-US"/>
            </a:p>
          </p:txBody>
        </p:sp>
        <p:sp>
          <p:nvSpPr>
            <p:cNvPr id="46100" name="Line 20"/>
            <p:cNvSpPr>
              <a:spLocks noChangeShapeType="1"/>
            </p:cNvSpPr>
            <p:nvPr/>
          </p:nvSpPr>
          <p:spPr bwMode="auto">
            <a:xfrm flipV="1">
              <a:off x="1200" y="3168"/>
              <a:ext cx="240" cy="144"/>
            </a:xfrm>
            <a:prstGeom prst="line">
              <a:avLst/>
            </a:prstGeom>
            <a:noFill/>
            <a:ln w="15875">
              <a:solidFill>
                <a:schemeClr val="tx1"/>
              </a:solidFill>
              <a:round/>
              <a:headEnd/>
              <a:tailEnd type="none" w="lg" len="lg"/>
            </a:ln>
            <a:effectLst/>
          </p:spPr>
          <p:txBody>
            <a:bodyPr/>
            <a:lstStyle/>
            <a:p>
              <a:endParaRPr lang="en-US"/>
            </a:p>
          </p:txBody>
        </p:sp>
      </p:grpSp>
      <p:grpSp>
        <p:nvGrpSpPr>
          <p:cNvPr id="4" name="Group 41"/>
          <p:cNvGrpSpPr>
            <a:grpSpLocks/>
          </p:cNvGrpSpPr>
          <p:nvPr/>
        </p:nvGrpSpPr>
        <p:grpSpPr bwMode="auto">
          <a:xfrm>
            <a:off x="3657600" y="4481003"/>
            <a:ext cx="2438400" cy="1447800"/>
            <a:chOff x="1536" y="2832"/>
            <a:chExt cx="1536" cy="912"/>
          </a:xfrm>
        </p:grpSpPr>
        <p:sp>
          <p:nvSpPr>
            <p:cNvPr id="46114" name="Oval 34"/>
            <p:cNvSpPr>
              <a:spLocks noChangeArrowheads="1"/>
            </p:cNvSpPr>
            <p:nvPr/>
          </p:nvSpPr>
          <p:spPr bwMode="auto">
            <a:xfrm>
              <a:off x="1536" y="3600"/>
              <a:ext cx="144" cy="144"/>
            </a:xfrm>
            <a:prstGeom prst="ellipse">
              <a:avLst/>
            </a:prstGeom>
            <a:noFill/>
            <a:ln w="15875">
              <a:solidFill>
                <a:schemeClr val="accent2"/>
              </a:solidFill>
              <a:round/>
              <a:headEnd/>
              <a:tailEnd type="none" w="lg" len="lg"/>
            </a:ln>
            <a:effectLst/>
          </p:spPr>
          <p:txBody>
            <a:bodyPr wrap="none" anchor="ctr"/>
            <a:lstStyle/>
            <a:p>
              <a:endParaRPr lang="en-US"/>
            </a:p>
          </p:txBody>
        </p:sp>
        <p:sp>
          <p:nvSpPr>
            <p:cNvPr id="46115" name="Line 35"/>
            <p:cNvSpPr>
              <a:spLocks noChangeShapeType="1"/>
            </p:cNvSpPr>
            <p:nvPr/>
          </p:nvSpPr>
          <p:spPr bwMode="auto">
            <a:xfrm flipV="1">
              <a:off x="1632" y="3456"/>
              <a:ext cx="96" cy="144"/>
            </a:xfrm>
            <a:prstGeom prst="line">
              <a:avLst/>
            </a:prstGeom>
            <a:noFill/>
            <a:ln w="15875">
              <a:solidFill>
                <a:schemeClr val="accent2"/>
              </a:solidFill>
              <a:round/>
              <a:headEnd/>
              <a:tailEnd type="none" w="lg" len="lg"/>
            </a:ln>
            <a:effectLst/>
          </p:spPr>
          <p:txBody>
            <a:bodyPr/>
            <a:lstStyle/>
            <a:p>
              <a:endParaRPr lang="en-US"/>
            </a:p>
          </p:txBody>
        </p:sp>
        <p:sp>
          <p:nvSpPr>
            <p:cNvPr id="46118" name="AutoShape 38"/>
            <p:cNvSpPr>
              <a:spLocks noChangeArrowheads="1"/>
            </p:cNvSpPr>
            <p:nvPr/>
          </p:nvSpPr>
          <p:spPr bwMode="auto">
            <a:xfrm>
              <a:off x="1968" y="2832"/>
              <a:ext cx="1104" cy="528"/>
            </a:xfrm>
            <a:prstGeom prst="wedgeRoundRectCallout">
              <a:avLst>
                <a:gd name="adj1" fmla="val -72282"/>
                <a:gd name="adj2" fmla="val 102273"/>
                <a:gd name="adj3" fmla="val 16667"/>
              </a:avLst>
            </a:prstGeom>
            <a:noFill/>
            <a:ln w="15875">
              <a:solidFill>
                <a:schemeClr val="accent2"/>
              </a:solidFill>
              <a:miter lim="800000"/>
              <a:headEnd/>
              <a:tailEnd type="none" w="lg" len="lg"/>
            </a:ln>
            <a:effectLst/>
          </p:spPr>
          <p:txBody>
            <a:bodyPr/>
            <a:lstStyle/>
            <a:p>
              <a:pPr algn="ctr"/>
              <a:r>
                <a:rPr lang="en-US">
                  <a:solidFill>
                    <a:schemeClr val="accent2"/>
                  </a:solidFill>
                  <a:latin typeface="Times New Roman" pitchFamily="18" charset="0"/>
                </a:rPr>
                <a:t>Add a new node here</a:t>
              </a:r>
            </a:p>
          </p:txBody>
        </p:sp>
      </p:grpSp>
      <p:grpSp>
        <p:nvGrpSpPr>
          <p:cNvPr id="5" name="Group 48"/>
          <p:cNvGrpSpPr>
            <a:grpSpLocks/>
          </p:cNvGrpSpPr>
          <p:nvPr/>
        </p:nvGrpSpPr>
        <p:grpSpPr bwMode="auto">
          <a:xfrm>
            <a:off x="6324600" y="4481003"/>
            <a:ext cx="1828800" cy="1828800"/>
            <a:chOff x="3024" y="2832"/>
            <a:chExt cx="1152" cy="1152"/>
          </a:xfrm>
        </p:grpSpPr>
        <p:grpSp>
          <p:nvGrpSpPr>
            <p:cNvPr id="6" name="Group 47"/>
            <p:cNvGrpSpPr>
              <a:grpSpLocks/>
            </p:cNvGrpSpPr>
            <p:nvPr/>
          </p:nvGrpSpPr>
          <p:grpSpPr bwMode="auto">
            <a:xfrm>
              <a:off x="3984" y="3696"/>
              <a:ext cx="192" cy="288"/>
              <a:chOff x="2592" y="3312"/>
              <a:chExt cx="192" cy="288"/>
            </a:xfrm>
          </p:grpSpPr>
          <p:sp>
            <p:nvSpPr>
              <p:cNvPr id="46124" name="Oval 44"/>
              <p:cNvSpPr>
                <a:spLocks noChangeArrowheads="1"/>
              </p:cNvSpPr>
              <p:nvPr/>
            </p:nvSpPr>
            <p:spPr bwMode="auto">
              <a:xfrm>
                <a:off x="2592" y="3456"/>
                <a:ext cx="144" cy="144"/>
              </a:xfrm>
              <a:prstGeom prst="ellipse">
                <a:avLst/>
              </a:prstGeom>
              <a:noFill/>
              <a:ln w="15875">
                <a:solidFill>
                  <a:schemeClr val="tx2"/>
                </a:solidFill>
                <a:round/>
                <a:headEnd/>
                <a:tailEnd type="none" w="lg" len="lg"/>
              </a:ln>
              <a:effectLst/>
            </p:spPr>
            <p:txBody>
              <a:bodyPr wrap="none" anchor="ctr"/>
              <a:lstStyle/>
              <a:p>
                <a:endParaRPr lang="en-US"/>
              </a:p>
            </p:txBody>
          </p:sp>
          <p:sp>
            <p:nvSpPr>
              <p:cNvPr id="46125" name="Line 45"/>
              <p:cNvSpPr>
                <a:spLocks noChangeShapeType="1"/>
              </p:cNvSpPr>
              <p:nvPr/>
            </p:nvSpPr>
            <p:spPr bwMode="auto">
              <a:xfrm flipV="1">
                <a:off x="2688" y="3312"/>
                <a:ext cx="96" cy="144"/>
              </a:xfrm>
              <a:prstGeom prst="line">
                <a:avLst/>
              </a:prstGeom>
              <a:noFill/>
              <a:ln w="15875">
                <a:solidFill>
                  <a:schemeClr val="tx2"/>
                </a:solidFill>
                <a:round/>
                <a:headEnd/>
                <a:tailEnd type="none" w="lg" len="lg"/>
              </a:ln>
              <a:effectLst/>
            </p:spPr>
            <p:txBody>
              <a:bodyPr/>
              <a:lstStyle/>
              <a:p>
                <a:endParaRPr lang="en-US"/>
              </a:p>
            </p:txBody>
          </p:sp>
        </p:grpSp>
        <p:sp>
          <p:nvSpPr>
            <p:cNvPr id="46126" name="AutoShape 46"/>
            <p:cNvSpPr>
              <a:spLocks noChangeArrowheads="1"/>
            </p:cNvSpPr>
            <p:nvPr/>
          </p:nvSpPr>
          <p:spPr bwMode="auto">
            <a:xfrm>
              <a:off x="3024" y="2832"/>
              <a:ext cx="1104" cy="528"/>
            </a:xfrm>
            <a:prstGeom prst="wedgeRoundRectCallout">
              <a:avLst>
                <a:gd name="adj1" fmla="val 38588"/>
                <a:gd name="adj2" fmla="val 132954"/>
                <a:gd name="adj3" fmla="val 16667"/>
              </a:avLst>
            </a:prstGeom>
            <a:noFill/>
            <a:ln w="15875">
              <a:solidFill>
                <a:schemeClr val="tx2"/>
              </a:solidFill>
              <a:miter lim="800000"/>
              <a:headEnd/>
              <a:tailEnd type="none" w="lg" len="lg"/>
            </a:ln>
            <a:effectLst/>
          </p:spPr>
          <p:txBody>
            <a:bodyPr/>
            <a:lstStyle/>
            <a:p>
              <a:pPr algn="ctr"/>
              <a:r>
                <a:rPr lang="en-US">
                  <a:solidFill>
                    <a:schemeClr val="tx2"/>
                  </a:solidFill>
                  <a:latin typeface="Times New Roman" pitchFamily="18" charset="0"/>
                </a:rPr>
                <a:t>Add a new node here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Constructing a heap II</a:t>
            </a:r>
          </a:p>
        </p:txBody>
      </p:sp>
      <p:sp>
        <p:nvSpPr>
          <p:cNvPr id="48131" name="Rectangle 3"/>
          <p:cNvSpPr>
            <a:spLocks noGrp="1" noChangeArrowheads="1"/>
          </p:cNvSpPr>
          <p:nvPr>
            <p:ph idx="1"/>
          </p:nvPr>
        </p:nvSpPr>
        <p:spPr/>
        <p:txBody>
          <a:bodyPr>
            <a:normAutofit/>
          </a:bodyPr>
          <a:lstStyle/>
          <a:p>
            <a:pPr algn="just">
              <a:lnSpc>
                <a:spcPct val="90000"/>
              </a:lnSpc>
            </a:pPr>
            <a:r>
              <a:rPr lang="en-US" dirty="0"/>
              <a:t>Each time we add a node, we may destroy the heap property of its parent node</a:t>
            </a:r>
          </a:p>
          <a:p>
            <a:pPr algn="just">
              <a:lnSpc>
                <a:spcPct val="90000"/>
              </a:lnSpc>
            </a:pPr>
            <a:r>
              <a:rPr lang="en-US" dirty="0"/>
              <a:t>To fix this, we sift up</a:t>
            </a:r>
          </a:p>
          <a:p>
            <a:pPr algn="just">
              <a:lnSpc>
                <a:spcPct val="90000"/>
              </a:lnSpc>
            </a:pPr>
            <a:r>
              <a:rPr lang="en-US" dirty="0"/>
              <a:t>But each time we sift up, the value of the topmost node in the sift may increase, and this may destroy the heap property of </a:t>
            </a:r>
            <a:r>
              <a:rPr lang="en-US" i="1" dirty="0"/>
              <a:t>its</a:t>
            </a:r>
            <a:r>
              <a:rPr lang="en-US" dirty="0"/>
              <a:t> parent node</a:t>
            </a:r>
          </a:p>
          <a:p>
            <a:pPr algn="just">
              <a:lnSpc>
                <a:spcPct val="90000"/>
              </a:lnSpc>
            </a:pPr>
            <a:r>
              <a:rPr lang="en-US" dirty="0"/>
              <a:t>We repeat the sifting up process, moving up in the tree, until either</a:t>
            </a:r>
          </a:p>
          <a:p>
            <a:pPr lvl="1" algn="just">
              <a:lnSpc>
                <a:spcPct val="90000"/>
              </a:lnSpc>
            </a:pPr>
            <a:r>
              <a:rPr lang="en-US" dirty="0">
                <a:solidFill>
                  <a:schemeClr val="tx1"/>
                </a:solidFill>
              </a:rPr>
              <a:t>We reach nodes whose values don’t need to be swapped (because the parent is </a:t>
            </a:r>
            <a:r>
              <a:rPr lang="en-US" i="1" dirty="0">
                <a:solidFill>
                  <a:schemeClr val="tx1"/>
                </a:solidFill>
              </a:rPr>
              <a:t>still</a:t>
            </a:r>
            <a:r>
              <a:rPr lang="en-US" dirty="0">
                <a:solidFill>
                  <a:schemeClr val="tx1"/>
                </a:solidFill>
              </a:rPr>
              <a:t> larger than both children), or</a:t>
            </a:r>
          </a:p>
          <a:p>
            <a:pPr lvl="1" algn="just">
              <a:lnSpc>
                <a:spcPct val="90000"/>
              </a:lnSpc>
            </a:pPr>
            <a:r>
              <a:rPr lang="en-US" dirty="0">
                <a:solidFill>
                  <a:schemeClr val="tx1"/>
                </a:solidFill>
              </a:rPr>
              <a:t>We reach the root</a:t>
            </a:r>
          </a:p>
        </p:txBody>
      </p:sp>
      <p:sp>
        <p:nvSpPr>
          <p:cNvPr id="5" name="Footer Placeholder 4"/>
          <p:cNvSpPr>
            <a:spLocks noGrp="1"/>
          </p:cNvSpPr>
          <p:nvPr>
            <p:ph type="ftr" sz="quarter" idx="11"/>
          </p:nvPr>
        </p:nvSpPr>
        <p:spPr/>
        <p:txBody>
          <a:bodyPr/>
          <a:lstStyle/>
          <a:p>
            <a:r>
              <a:rPr lang="en-US"/>
              <a:t>Dr. Neepa Shah</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8131">
                                            <p:txEl>
                                              <p:pRg st="1" end="1"/>
                                            </p:txEl>
                                          </p:spTgt>
                                        </p:tgtEl>
                                        <p:attrNameLst>
                                          <p:attrName>style.visibility</p:attrName>
                                        </p:attrNameLst>
                                      </p:cBhvr>
                                      <p:to>
                                        <p:strVal val="visible"/>
                                      </p:to>
                                    </p:set>
                                    <p:anim calcmode="lin" valueType="num">
                                      <p:cBhvr additive="base">
                                        <p:cTn id="7" dur="500" fill="hold"/>
                                        <p:tgtEl>
                                          <p:spTgt spid="48131">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8131">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8131">
                                            <p:txEl>
                                              <p:pRg st="2" end="2"/>
                                            </p:txEl>
                                          </p:spTgt>
                                        </p:tgtEl>
                                        <p:attrNameLst>
                                          <p:attrName>style.visibility</p:attrName>
                                        </p:attrNameLst>
                                      </p:cBhvr>
                                      <p:to>
                                        <p:strVal val="visible"/>
                                      </p:to>
                                    </p:set>
                                    <p:anim calcmode="lin" valueType="num">
                                      <p:cBhvr additive="base">
                                        <p:cTn id="11" dur="500" fill="hold"/>
                                        <p:tgtEl>
                                          <p:spTgt spid="48131">
                                            <p:txEl>
                                              <p:pRg st="2" end="2"/>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81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48131">
                                            <p:txEl>
                                              <p:pRg st="3" end="3"/>
                                            </p:txEl>
                                          </p:spTgt>
                                        </p:tgtEl>
                                        <p:attrNameLst>
                                          <p:attrName>style.visibility</p:attrName>
                                        </p:attrNameLst>
                                      </p:cBhvr>
                                      <p:to>
                                        <p:strVal val="visible"/>
                                      </p:to>
                                    </p:set>
                                    <p:anim calcmode="lin" valueType="num">
                                      <p:cBhvr additive="base">
                                        <p:cTn id="17" dur="500" fill="hold"/>
                                        <p:tgtEl>
                                          <p:spTgt spid="48131">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8131">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48131">
                                            <p:txEl>
                                              <p:pRg st="4" end="4"/>
                                            </p:txEl>
                                          </p:spTgt>
                                        </p:tgtEl>
                                        <p:attrNameLst>
                                          <p:attrName>style.visibility</p:attrName>
                                        </p:attrNameLst>
                                      </p:cBhvr>
                                      <p:to>
                                        <p:strVal val="visible"/>
                                      </p:to>
                                    </p:set>
                                    <p:anim calcmode="lin" valueType="num">
                                      <p:cBhvr additive="base">
                                        <p:cTn id="21" dur="500" fill="hold"/>
                                        <p:tgtEl>
                                          <p:spTgt spid="48131">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48131">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48131">
                                            <p:txEl>
                                              <p:pRg st="5" end="5"/>
                                            </p:txEl>
                                          </p:spTgt>
                                        </p:tgtEl>
                                        <p:attrNameLst>
                                          <p:attrName>style.visibility</p:attrName>
                                        </p:attrNameLst>
                                      </p:cBhvr>
                                      <p:to>
                                        <p:strVal val="visible"/>
                                      </p:to>
                                    </p:set>
                                    <p:anim calcmode="lin" valueType="num">
                                      <p:cBhvr additive="base">
                                        <p:cTn id="25" dur="500" fill="hold"/>
                                        <p:tgtEl>
                                          <p:spTgt spid="48131">
                                            <p:txEl>
                                              <p:pRg st="5" end="5"/>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813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dirty="0"/>
              <a:t>Constructing a heap III</a:t>
            </a:r>
          </a:p>
        </p:txBody>
      </p:sp>
      <p:sp>
        <p:nvSpPr>
          <p:cNvPr id="62" name="Footer Placeholder 61"/>
          <p:cNvSpPr>
            <a:spLocks noGrp="1"/>
          </p:cNvSpPr>
          <p:nvPr>
            <p:ph type="ftr" sz="quarter" idx="11"/>
          </p:nvPr>
        </p:nvSpPr>
        <p:spPr/>
        <p:txBody>
          <a:bodyPr/>
          <a:lstStyle/>
          <a:p>
            <a:r>
              <a:rPr lang="en-US"/>
              <a:t>Dr. Neepa Shah</a:t>
            </a:r>
          </a:p>
        </p:txBody>
      </p:sp>
      <p:sp>
        <p:nvSpPr>
          <p:cNvPr id="61" name="Slide Number Placeholder 60"/>
          <p:cNvSpPr>
            <a:spLocks noGrp="1"/>
          </p:cNvSpPr>
          <p:nvPr>
            <p:ph type="sldNum" sz="quarter" idx="12"/>
          </p:nvPr>
        </p:nvSpPr>
        <p:spPr/>
        <p:txBody>
          <a:bodyPr/>
          <a:lstStyle/>
          <a:p>
            <a:fld id="{B6F15528-21DE-4FAA-801E-634DDDAF4B2B}" type="slidenum">
              <a:rPr lang="en-US" smtClean="0"/>
              <a:pPr/>
              <a:t>216</a:t>
            </a:fld>
            <a:endParaRPr lang="en-US"/>
          </a:p>
        </p:txBody>
      </p:sp>
      <p:sp>
        <p:nvSpPr>
          <p:cNvPr id="49156" name="Oval 4"/>
          <p:cNvSpPr>
            <a:spLocks noChangeArrowheads="1"/>
          </p:cNvSpPr>
          <p:nvPr/>
        </p:nvSpPr>
        <p:spPr bwMode="auto">
          <a:xfrm>
            <a:off x="2819400" y="1921277"/>
            <a:ext cx="533400" cy="38100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8</a:t>
            </a:r>
          </a:p>
        </p:txBody>
      </p:sp>
      <p:sp>
        <p:nvSpPr>
          <p:cNvPr id="49157" name="Line 5"/>
          <p:cNvSpPr>
            <a:spLocks noChangeShapeType="1"/>
          </p:cNvSpPr>
          <p:nvPr/>
        </p:nvSpPr>
        <p:spPr bwMode="auto">
          <a:xfrm>
            <a:off x="2286000" y="3597677"/>
            <a:ext cx="7620000" cy="0"/>
          </a:xfrm>
          <a:prstGeom prst="line">
            <a:avLst/>
          </a:prstGeom>
          <a:noFill/>
          <a:ln w="6350">
            <a:solidFill>
              <a:schemeClr val="accent2"/>
            </a:solidFill>
            <a:round/>
            <a:headEnd/>
            <a:tailEnd type="none" w="lg" len="lg"/>
          </a:ln>
          <a:effectLst/>
        </p:spPr>
        <p:txBody>
          <a:bodyPr/>
          <a:lstStyle/>
          <a:p>
            <a:endParaRPr lang="en-US"/>
          </a:p>
        </p:txBody>
      </p:sp>
      <p:sp>
        <p:nvSpPr>
          <p:cNvPr id="49158" name="Line 6"/>
          <p:cNvSpPr>
            <a:spLocks noChangeShapeType="1"/>
          </p:cNvSpPr>
          <p:nvPr/>
        </p:nvSpPr>
        <p:spPr bwMode="auto">
          <a:xfrm>
            <a:off x="4114800" y="1768877"/>
            <a:ext cx="0" cy="1828800"/>
          </a:xfrm>
          <a:prstGeom prst="line">
            <a:avLst/>
          </a:prstGeom>
          <a:noFill/>
          <a:ln w="6350">
            <a:solidFill>
              <a:schemeClr val="accent2"/>
            </a:solidFill>
            <a:round/>
            <a:headEnd/>
            <a:tailEnd type="none" w="lg" len="lg"/>
          </a:ln>
          <a:effectLst/>
        </p:spPr>
        <p:txBody>
          <a:bodyPr/>
          <a:lstStyle/>
          <a:p>
            <a:endParaRPr lang="en-US"/>
          </a:p>
        </p:txBody>
      </p:sp>
      <p:grpSp>
        <p:nvGrpSpPr>
          <p:cNvPr id="2" name="Group 55"/>
          <p:cNvGrpSpPr>
            <a:grpSpLocks/>
          </p:cNvGrpSpPr>
          <p:nvPr/>
        </p:nvGrpSpPr>
        <p:grpSpPr bwMode="auto">
          <a:xfrm>
            <a:off x="4419600" y="1921277"/>
            <a:ext cx="990600" cy="1143000"/>
            <a:chOff x="1824" y="1104"/>
            <a:chExt cx="624" cy="720"/>
          </a:xfrm>
        </p:grpSpPr>
        <p:sp>
          <p:nvSpPr>
            <p:cNvPr id="49159" name="Oval 7"/>
            <p:cNvSpPr>
              <a:spLocks noChangeArrowheads="1"/>
            </p:cNvSpPr>
            <p:nvPr/>
          </p:nvSpPr>
          <p:spPr bwMode="auto">
            <a:xfrm>
              <a:off x="2112" y="1104"/>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8</a:t>
              </a:r>
            </a:p>
          </p:txBody>
        </p:sp>
        <p:sp>
          <p:nvSpPr>
            <p:cNvPr id="49160" name="Oval 8"/>
            <p:cNvSpPr>
              <a:spLocks noChangeArrowheads="1"/>
            </p:cNvSpPr>
            <p:nvPr/>
          </p:nvSpPr>
          <p:spPr bwMode="auto">
            <a:xfrm>
              <a:off x="1824" y="1584"/>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10</a:t>
              </a:r>
            </a:p>
          </p:txBody>
        </p:sp>
        <p:sp>
          <p:nvSpPr>
            <p:cNvPr id="49161" name="Line 9"/>
            <p:cNvSpPr>
              <a:spLocks noChangeShapeType="1"/>
            </p:cNvSpPr>
            <p:nvPr/>
          </p:nvSpPr>
          <p:spPr bwMode="auto">
            <a:xfrm flipH="1">
              <a:off x="2016" y="1344"/>
              <a:ext cx="240" cy="240"/>
            </a:xfrm>
            <a:prstGeom prst="line">
              <a:avLst/>
            </a:prstGeom>
            <a:noFill/>
            <a:ln w="15875">
              <a:solidFill>
                <a:schemeClr val="tx1"/>
              </a:solidFill>
              <a:round/>
              <a:headEnd/>
              <a:tailEnd type="none" w="lg" len="lg"/>
            </a:ln>
            <a:effectLst/>
          </p:spPr>
          <p:txBody>
            <a:bodyPr/>
            <a:lstStyle/>
            <a:p>
              <a:endParaRPr lang="en-US"/>
            </a:p>
          </p:txBody>
        </p:sp>
      </p:grpSp>
      <p:sp>
        <p:nvSpPr>
          <p:cNvPr id="49162" name="AutoShape 10"/>
          <p:cNvSpPr>
            <a:spLocks noChangeArrowheads="1"/>
          </p:cNvSpPr>
          <p:nvPr/>
        </p:nvSpPr>
        <p:spPr bwMode="auto">
          <a:xfrm>
            <a:off x="5715000" y="2302277"/>
            <a:ext cx="381000" cy="228600"/>
          </a:xfrm>
          <a:prstGeom prst="rightArrow">
            <a:avLst>
              <a:gd name="adj1" fmla="val 50000"/>
              <a:gd name="adj2" fmla="val 41667"/>
            </a:avLst>
          </a:prstGeom>
          <a:solidFill>
            <a:schemeClr val="tx1"/>
          </a:solidFill>
          <a:ln w="15875">
            <a:solidFill>
              <a:schemeClr val="tx1"/>
            </a:solidFill>
            <a:miter lim="800000"/>
            <a:headEnd/>
            <a:tailEnd type="none" w="lg" len="lg"/>
          </a:ln>
          <a:effectLst/>
        </p:spPr>
        <p:txBody>
          <a:bodyPr wrap="none" anchor="ctr"/>
          <a:lstStyle/>
          <a:p>
            <a:endParaRPr lang="en-US"/>
          </a:p>
        </p:txBody>
      </p:sp>
      <p:grpSp>
        <p:nvGrpSpPr>
          <p:cNvPr id="3" name="Group 56"/>
          <p:cNvGrpSpPr>
            <a:grpSpLocks/>
          </p:cNvGrpSpPr>
          <p:nvPr/>
        </p:nvGrpSpPr>
        <p:grpSpPr bwMode="auto">
          <a:xfrm>
            <a:off x="4572001" y="2226077"/>
            <a:ext cx="650875" cy="533400"/>
            <a:chOff x="1920" y="1296"/>
            <a:chExt cx="410" cy="336"/>
          </a:xfrm>
        </p:grpSpPr>
        <p:sp>
          <p:nvSpPr>
            <p:cNvPr id="49163" name="Freeform 11"/>
            <p:cNvSpPr>
              <a:spLocks/>
            </p:cNvSpPr>
            <p:nvPr/>
          </p:nvSpPr>
          <p:spPr bwMode="auto">
            <a:xfrm>
              <a:off x="1920" y="1296"/>
              <a:ext cx="162" cy="264"/>
            </a:xfrm>
            <a:custGeom>
              <a:avLst/>
              <a:gdLst/>
              <a:ahLst/>
              <a:cxnLst>
                <a:cxn ang="0">
                  <a:pos x="0" y="264"/>
                </a:cxn>
                <a:cxn ang="0">
                  <a:pos x="30" y="162"/>
                </a:cxn>
                <a:cxn ang="0">
                  <a:pos x="90" y="66"/>
                </a:cxn>
                <a:cxn ang="0">
                  <a:pos x="162" y="0"/>
                </a:cxn>
              </a:cxnLst>
              <a:rect l="0" t="0" r="r" b="b"/>
              <a:pathLst>
                <a:path w="162" h="264">
                  <a:moveTo>
                    <a:pt x="0" y="264"/>
                  </a:moveTo>
                  <a:cubicBezTo>
                    <a:pt x="5" y="247"/>
                    <a:pt x="15" y="195"/>
                    <a:pt x="30" y="162"/>
                  </a:cubicBezTo>
                  <a:cubicBezTo>
                    <a:pt x="45" y="129"/>
                    <a:pt x="68" y="93"/>
                    <a:pt x="90" y="66"/>
                  </a:cubicBezTo>
                  <a:cubicBezTo>
                    <a:pt x="112" y="39"/>
                    <a:pt x="147" y="14"/>
                    <a:pt x="162" y="0"/>
                  </a:cubicBezTo>
                </a:path>
              </a:pathLst>
            </a:custGeom>
            <a:noFill/>
            <a:ln w="15875" cap="flat" cmpd="sng">
              <a:solidFill>
                <a:schemeClr val="tx2"/>
              </a:solidFill>
              <a:prstDash val="solid"/>
              <a:round/>
              <a:headEnd type="none" w="med" len="med"/>
              <a:tailEnd type="triangle" w="lg" len="lg"/>
            </a:ln>
            <a:effectLst/>
          </p:spPr>
          <p:txBody>
            <a:bodyPr/>
            <a:lstStyle/>
            <a:p>
              <a:endParaRPr lang="en-US"/>
            </a:p>
          </p:txBody>
        </p:sp>
        <p:sp>
          <p:nvSpPr>
            <p:cNvPr id="49164" name="Freeform 12"/>
            <p:cNvSpPr>
              <a:spLocks/>
            </p:cNvSpPr>
            <p:nvPr/>
          </p:nvSpPr>
          <p:spPr bwMode="auto">
            <a:xfrm>
              <a:off x="2160" y="1374"/>
              <a:ext cx="170" cy="258"/>
            </a:xfrm>
            <a:custGeom>
              <a:avLst/>
              <a:gdLst/>
              <a:ahLst/>
              <a:cxnLst>
                <a:cxn ang="0">
                  <a:pos x="156" y="0"/>
                </a:cxn>
                <a:cxn ang="0">
                  <a:pos x="144" y="126"/>
                </a:cxn>
                <a:cxn ang="0">
                  <a:pos x="0" y="258"/>
                </a:cxn>
              </a:cxnLst>
              <a:rect l="0" t="0" r="r" b="b"/>
              <a:pathLst>
                <a:path w="170" h="258">
                  <a:moveTo>
                    <a:pt x="156" y="0"/>
                  </a:moveTo>
                  <a:cubicBezTo>
                    <a:pt x="154" y="21"/>
                    <a:pt x="170" y="83"/>
                    <a:pt x="144" y="126"/>
                  </a:cubicBezTo>
                  <a:cubicBezTo>
                    <a:pt x="118" y="169"/>
                    <a:pt x="30" y="231"/>
                    <a:pt x="0" y="258"/>
                  </a:cubicBezTo>
                </a:path>
              </a:pathLst>
            </a:custGeom>
            <a:noFill/>
            <a:ln w="15875" cap="flat" cmpd="sng">
              <a:solidFill>
                <a:schemeClr val="tx2"/>
              </a:solidFill>
              <a:prstDash val="solid"/>
              <a:round/>
              <a:headEnd type="none" w="med" len="med"/>
              <a:tailEnd type="triangle" w="lg" len="lg"/>
            </a:ln>
            <a:effectLst/>
          </p:spPr>
          <p:txBody>
            <a:bodyPr/>
            <a:lstStyle/>
            <a:p>
              <a:endParaRPr lang="en-US"/>
            </a:p>
          </p:txBody>
        </p:sp>
      </p:grpSp>
      <p:grpSp>
        <p:nvGrpSpPr>
          <p:cNvPr id="4" name="Group 57"/>
          <p:cNvGrpSpPr>
            <a:grpSpLocks/>
          </p:cNvGrpSpPr>
          <p:nvPr/>
        </p:nvGrpSpPr>
        <p:grpSpPr bwMode="auto">
          <a:xfrm>
            <a:off x="6248400" y="1921277"/>
            <a:ext cx="990600" cy="1143000"/>
            <a:chOff x="2976" y="1104"/>
            <a:chExt cx="624" cy="720"/>
          </a:xfrm>
        </p:grpSpPr>
        <p:sp>
          <p:nvSpPr>
            <p:cNvPr id="49165" name="Oval 13"/>
            <p:cNvSpPr>
              <a:spLocks noChangeArrowheads="1"/>
            </p:cNvSpPr>
            <p:nvPr/>
          </p:nvSpPr>
          <p:spPr bwMode="auto">
            <a:xfrm>
              <a:off x="3264" y="1104"/>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10</a:t>
              </a:r>
            </a:p>
          </p:txBody>
        </p:sp>
        <p:sp>
          <p:nvSpPr>
            <p:cNvPr id="49166" name="Oval 14"/>
            <p:cNvSpPr>
              <a:spLocks noChangeArrowheads="1"/>
            </p:cNvSpPr>
            <p:nvPr/>
          </p:nvSpPr>
          <p:spPr bwMode="auto">
            <a:xfrm>
              <a:off x="2976" y="1584"/>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8</a:t>
              </a:r>
            </a:p>
          </p:txBody>
        </p:sp>
        <p:sp>
          <p:nvSpPr>
            <p:cNvPr id="49167" name="Line 15"/>
            <p:cNvSpPr>
              <a:spLocks noChangeShapeType="1"/>
            </p:cNvSpPr>
            <p:nvPr/>
          </p:nvSpPr>
          <p:spPr bwMode="auto">
            <a:xfrm flipH="1">
              <a:off x="3168" y="1344"/>
              <a:ext cx="240" cy="240"/>
            </a:xfrm>
            <a:prstGeom prst="line">
              <a:avLst/>
            </a:prstGeom>
            <a:noFill/>
            <a:ln w="15875">
              <a:solidFill>
                <a:schemeClr val="tx1"/>
              </a:solidFill>
              <a:round/>
              <a:headEnd/>
              <a:tailEnd type="none" w="lg" len="lg"/>
            </a:ln>
            <a:effectLst/>
          </p:spPr>
          <p:txBody>
            <a:bodyPr/>
            <a:lstStyle/>
            <a:p>
              <a:endParaRPr lang="en-US"/>
            </a:p>
          </p:txBody>
        </p:sp>
      </p:grpSp>
      <p:sp>
        <p:nvSpPr>
          <p:cNvPr id="49170" name="Line 18"/>
          <p:cNvSpPr>
            <a:spLocks noChangeShapeType="1"/>
          </p:cNvSpPr>
          <p:nvPr/>
        </p:nvSpPr>
        <p:spPr bwMode="auto">
          <a:xfrm>
            <a:off x="7467600" y="1768877"/>
            <a:ext cx="0" cy="1828800"/>
          </a:xfrm>
          <a:prstGeom prst="line">
            <a:avLst/>
          </a:prstGeom>
          <a:noFill/>
          <a:ln w="6350">
            <a:solidFill>
              <a:schemeClr val="accent2"/>
            </a:solidFill>
            <a:round/>
            <a:headEnd/>
            <a:tailEnd type="none" w="lg" len="lg"/>
          </a:ln>
          <a:effectLst/>
        </p:spPr>
        <p:txBody>
          <a:bodyPr/>
          <a:lstStyle/>
          <a:p>
            <a:endParaRPr lang="en-US"/>
          </a:p>
        </p:txBody>
      </p:sp>
      <p:grpSp>
        <p:nvGrpSpPr>
          <p:cNvPr id="5" name="Group 58"/>
          <p:cNvGrpSpPr>
            <a:grpSpLocks/>
          </p:cNvGrpSpPr>
          <p:nvPr/>
        </p:nvGrpSpPr>
        <p:grpSpPr bwMode="auto">
          <a:xfrm>
            <a:off x="7848600" y="1921277"/>
            <a:ext cx="1524000" cy="1143000"/>
            <a:chOff x="3984" y="1104"/>
            <a:chExt cx="960" cy="720"/>
          </a:xfrm>
        </p:grpSpPr>
        <p:sp>
          <p:nvSpPr>
            <p:cNvPr id="49171" name="Oval 19"/>
            <p:cNvSpPr>
              <a:spLocks noChangeArrowheads="1"/>
            </p:cNvSpPr>
            <p:nvPr/>
          </p:nvSpPr>
          <p:spPr bwMode="auto">
            <a:xfrm>
              <a:off x="4272" y="1104"/>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10</a:t>
              </a:r>
            </a:p>
          </p:txBody>
        </p:sp>
        <p:sp>
          <p:nvSpPr>
            <p:cNvPr id="49172" name="Oval 20"/>
            <p:cNvSpPr>
              <a:spLocks noChangeArrowheads="1"/>
            </p:cNvSpPr>
            <p:nvPr/>
          </p:nvSpPr>
          <p:spPr bwMode="auto">
            <a:xfrm>
              <a:off x="3984" y="1584"/>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8</a:t>
              </a:r>
            </a:p>
          </p:txBody>
        </p:sp>
        <p:sp>
          <p:nvSpPr>
            <p:cNvPr id="49173" name="Line 21"/>
            <p:cNvSpPr>
              <a:spLocks noChangeShapeType="1"/>
            </p:cNvSpPr>
            <p:nvPr/>
          </p:nvSpPr>
          <p:spPr bwMode="auto">
            <a:xfrm flipH="1">
              <a:off x="4176" y="1344"/>
              <a:ext cx="240" cy="240"/>
            </a:xfrm>
            <a:prstGeom prst="line">
              <a:avLst/>
            </a:prstGeom>
            <a:noFill/>
            <a:ln w="15875">
              <a:solidFill>
                <a:schemeClr val="tx1"/>
              </a:solidFill>
              <a:round/>
              <a:headEnd/>
              <a:tailEnd type="none" w="lg" len="lg"/>
            </a:ln>
            <a:effectLst/>
          </p:spPr>
          <p:txBody>
            <a:bodyPr/>
            <a:lstStyle/>
            <a:p>
              <a:endParaRPr lang="en-US"/>
            </a:p>
          </p:txBody>
        </p:sp>
        <p:sp>
          <p:nvSpPr>
            <p:cNvPr id="49174" name="Oval 22"/>
            <p:cNvSpPr>
              <a:spLocks noChangeArrowheads="1"/>
            </p:cNvSpPr>
            <p:nvPr/>
          </p:nvSpPr>
          <p:spPr bwMode="auto">
            <a:xfrm>
              <a:off x="4608" y="1584"/>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5</a:t>
              </a:r>
            </a:p>
          </p:txBody>
        </p:sp>
        <p:sp>
          <p:nvSpPr>
            <p:cNvPr id="49175" name="Line 23"/>
            <p:cNvSpPr>
              <a:spLocks noChangeShapeType="1"/>
            </p:cNvSpPr>
            <p:nvPr/>
          </p:nvSpPr>
          <p:spPr bwMode="auto">
            <a:xfrm>
              <a:off x="4464" y="1344"/>
              <a:ext cx="240" cy="240"/>
            </a:xfrm>
            <a:prstGeom prst="line">
              <a:avLst/>
            </a:prstGeom>
            <a:noFill/>
            <a:ln w="15875">
              <a:solidFill>
                <a:schemeClr val="tx1"/>
              </a:solidFill>
              <a:round/>
              <a:headEnd/>
              <a:tailEnd type="none" w="lg" len="lg"/>
            </a:ln>
            <a:effectLst/>
          </p:spPr>
          <p:txBody>
            <a:bodyPr/>
            <a:lstStyle/>
            <a:p>
              <a:endParaRPr lang="en-US"/>
            </a:p>
          </p:txBody>
        </p:sp>
      </p:grpSp>
      <p:grpSp>
        <p:nvGrpSpPr>
          <p:cNvPr id="6" name="Group 59"/>
          <p:cNvGrpSpPr>
            <a:grpSpLocks/>
          </p:cNvGrpSpPr>
          <p:nvPr/>
        </p:nvGrpSpPr>
        <p:grpSpPr bwMode="auto">
          <a:xfrm>
            <a:off x="2057400" y="3902477"/>
            <a:ext cx="2057400" cy="1905000"/>
            <a:chOff x="336" y="2352"/>
            <a:chExt cx="1296" cy="1200"/>
          </a:xfrm>
        </p:grpSpPr>
        <p:sp>
          <p:nvSpPr>
            <p:cNvPr id="49176" name="Oval 24"/>
            <p:cNvSpPr>
              <a:spLocks noChangeArrowheads="1"/>
            </p:cNvSpPr>
            <p:nvPr/>
          </p:nvSpPr>
          <p:spPr bwMode="auto">
            <a:xfrm>
              <a:off x="960" y="235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10</a:t>
              </a:r>
            </a:p>
          </p:txBody>
        </p:sp>
        <p:sp>
          <p:nvSpPr>
            <p:cNvPr id="49177" name="Oval 25"/>
            <p:cNvSpPr>
              <a:spLocks noChangeArrowheads="1"/>
            </p:cNvSpPr>
            <p:nvPr/>
          </p:nvSpPr>
          <p:spPr bwMode="auto">
            <a:xfrm>
              <a:off x="672"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8</a:t>
              </a:r>
            </a:p>
          </p:txBody>
        </p:sp>
        <p:sp>
          <p:nvSpPr>
            <p:cNvPr id="49178" name="Line 26"/>
            <p:cNvSpPr>
              <a:spLocks noChangeShapeType="1"/>
            </p:cNvSpPr>
            <p:nvPr/>
          </p:nvSpPr>
          <p:spPr bwMode="auto">
            <a:xfrm flipH="1">
              <a:off x="864" y="2592"/>
              <a:ext cx="240" cy="240"/>
            </a:xfrm>
            <a:prstGeom prst="line">
              <a:avLst/>
            </a:prstGeom>
            <a:noFill/>
            <a:ln w="15875">
              <a:solidFill>
                <a:schemeClr val="tx1"/>
              </a:solidFill>
              <a:round/>
              <a:headEnd/>
              <a:tailEnd type="none" w="lg" len="lg"/>
            </a:ln>
            <a:effectLst/>
          </p:spPr>
          <p:txBody>
            <a:bodyPr/>
            <a:lstStyle/>
            <a:p>
              <a:endParaRPr lang="en-US"/>
            </a:p>
          </p:txBody>
        </p:sp>
        <p:sp>
          <p:nvSpPr>
            <p:cNvPr id="49179" name="Oval 27"/>
            <p:cNvSpPr>
              <a:spLocks noChangeArrowheads="1"/>
            </p:cNvSpPr>
            <p:nvPr/>
          </p:nvSpPr>
          <p:spPr bwMode="auto">
            <a:xfrm>
              <a:off x="1296"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5</a:t>
              </a:r>
            </a:p>
          </p:txBody>
        </p:sp>
        <p:sp>
          <p:nvSpPr>
            <p:cNvPr id="49180" name="Line 28"/>
            <p:cNvSpPr>
              <a:spLocks noChangeShapeType="1"/>
            </p:cNvSpPr>
            <p:nvPr/>
          </p:nvSpPr>
          <p:spPr bwMode="auto">
            <a:xfrm>
              <a:off x="1152" y="2592"/>
              <a:ext cx="240" cy="240"/>
            </a:xfrm>
            <a:prstGeom prst="line">
              <a:avLst/>
            </a:prstGeom>
            <a:noFill/>
            <a:ln w="15875">
              <a:solidFill>
                <a:schemeClr val="tx1"/>
              </a:solidFill>
              <a:round/>
              <a:headEnd/>
              <a:tailEnd type="none" w="lg" len="lg"/>
            </a:ln>
            <a:effectLst/>
          </p:spPr>
          <p:txBody>
            <a:bodyPr/>
            <a:lstStyle/>
            <a:p>
              <a:endParaRPr lang="en-US"/>
            </a:p>
          </p:txBody>
        </p:sp>
        <p:sp>
          <p:nvSpPr>
            <p:cNvPr id="49181" name="Oval 29"/>
            <p:cNvSpPr>
              <a:spLocks noChangeArrowheads="1"/>
            </p:cNvSpPr>
            <p:nvPr/>
          </p:nvSpPr>
          <p:spPr bwMode="auto">
            <a:xfrm>
              <a:off x="336" y="331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12</a:t>
              </a:r>
            </a:p>
          </p:txBody>
        </p:sp>
        <p:sp>
          <p:nvSpPr>
            <p:cNvPr id="49182" name="Line 30"/>
            <p:cNvSpPr>
              <a:spLocks noChangeShapeType="1"/>
            </p:cNvSpPr>
            <p:nvPr/>
          </p:nvSpPr>
          <p:spPr bwMode="auto">
            <a:xfrm flipH="1">
              <a:off x="528" y="3072"/>
              <a:ext cx="240" cy="240"/>
            </a:xfrm>
            <a:prstGeom prst="line">
              <a:avLst/>
            </a:prstGeom>
            <a:noFill/>
            <a:ln w="15875">
              <a:solidFill>
                <a:schemeClr val="tx1"/>
              </a:solidFill>
              <a:round/>
              <a:headEnd/>
              <a:tailEnd type="none" w="lg" len="lg"/>
            </a:ln>
            <a:effectLst/>
          </p:spPr>
          <p:txBody>
            <a:bodyPr/>
            <a:lstStyle/>
            <a:p>
              <a:endParaRPr lang="en-US"/>
            </a:p>
          </p:txBody>
        </p:sp>
      </p:grpSp>
      <p:grpSp>
        <p:nvGrpSpPr>
          <p:cNvPr id="7" name="Group 60"/>
          <p:cNvGrpSpPr>
            <a:grpSpLocks/>
          </p:cNvGrpSpPr>
          <p:nvPr/>
        </p:nvGrpSpPr>
        <p:grpSpPr bwMode="auto">
          <a:xfrm>
            <a:off x="2238376" y="4950227"/>
            <a:ext cx="619125" cy="552450"/>
            <a:chOff x="450" y="3012"/>
            <a:chExt cx="390" cy="348"/>
          </a:xfrm>
        </p:grpSpPr>
        <p:sp>
          <p:nvSpPr>
            <p:cNvPr id="49183" name="Freeform 31"/>
            <p:cNvSpPr>
              <a:spLocks/>
            </p:cNvSpPr>
            <p:nvPr/>
          </p:nvSpPr>
          <p:spPr bwMode="auto">
            <a:xfrm>
              <a:off x="450" y="3012"/>
              <a:ext cx="162" cy="264"/>
            </a:xfrm>
            <a:custGeom>
              <a:avLst/>
              <a:gdLst/>
              <a:ahLst/>
              <a:cxnLst>
                <a:cxn ang="0">
                  <a:pos x="0" y="264"/>
                </a:cxn>
                <a:cxn ang="0">
                  <a:pos x="30" y="162"/>
                </a:cxn>
                <a:cxn ang="0">
                  <a:pos x="90" y="66"/>
                </a:cxn>
                <a:cxn ang="0">
                  <a:pos x="162" y="0"/>
                </a:cxn>
              </a:cxnLst>
              <a:rect l="0" t="0" r="r" b="b"/>
              <a:pathLst>
                <a:path w="162" h="264">
                  <a:moveTo>
                    <a:pt x="0" y="264"/>
                  </a:moveTo>
                  <a:cubicBezTo>
                    <a:pt x="5" y="247"/>
                    <a:pt x="15" y="195"/>
                    <a:pt x="30" y="162"/>
                  </a:cubicBezTo>
                  <a:cubicBezTo>
                    <a:pt x="45" y="129"/>
                    <a:pt x="68" y="93"/>
                    <a:pt x="90" y="66"/>
                  </a:cubicBezTo>
                  <a:cubicBezTo>
                    <a:pt x="112" y="39"/>
                    <a:pt x="147" y="14"/>
                    <a:pt x="162" y="0"/>
                  </a:cubicBezTo>
                </a:path>
              </a:pathLst>
            </a:custGeom>
            <a:noFill/>
            <a:ln w="15875" cap="flat" cmpd="sng">
              <a:solidFill>
                <a:schemeClr val="tx2"/>
              </a:solidFill>
              <a:prstDash val="solid"/>
              <a:round/>
              <a:headEnd type="none" w="med" len="med"/>
              <a:tailEnd type="triangle" w="lg" len="lg"/>
            </a:ln>
            <a:effectLst/>
          </p:spPr>
          <p:txBody>
            <a:bodyPr/>
            <a:lstStyle/>
            <a:p>
              <a:endParaRPr lang="en-US"/>
            </a:p>
          </p:txBody>
        </p:sp>
        <p:sp>
          <p:nvSpPr>
            <p:cNvPr id="49184" name="Freeform 32"/>
            <p:cNvSpPr>
              <a:spLocks/>
            </p:cNvSpPr>
            <p:nvPr/>
          </p:nvSpPr>
          <p:spPr bwMode="auto">
            <a:xfrm>
              <a:off x="696" y="3120"/>
              <a:ext cx="144" cy="240"/>
            </a:xfrm>
            <a:custGeom>
              <a:avLst/>
              <a:gdLst/>
              <a:ahLst/>
              <a:cxnLst>
                <a:cxn ang="0">
                  <a:pos x="144" y="0"/>
                </a:cxn>
                <a:cxn ang="0">
                  <a:pos x="114" y="126"/>
                </a:cxn>
                <a:cxn ang="0">
                  <a:pos x="0" y="240"/>
                </a:cxn>
              </a:cxnLst>
              <a:rect l="0" t="0" r="r" b="b"/>
              <a:pathLst>
                <a:path w="144" h="240">
                  <a:moveTo>
                    <a:pt x="144" y="0"/>
                  </a:moveTo>
                  <a:cubicBezTo>
                    <a:pt x="139" y="21"/>
                    <a:pt x="138" y="86"/>
                    <a:pt x="114" y="126"/>
                  </a:cubicBezTo>
                  <a:cubicBezTo>
                    <a:pt x="90" y="166"/>
                    <a:pt x="24" y="216"/>
                    <a:pt x="0" y="240"/>
                  </a:cubicBezTo>
                </a:path>
              </a:pathLst>
            </a:custGeom>
            <a:noFill/>
            <a:ln w="15875" cap="flat" cmpd="sng">
              <a:solidFill>
                <a:schemeClr val="tx2"/>
              </a:solidFill>
              <a:prstDash val="solid"/>
              <a:round/>
              <a:headEnd type="none" w="med" len="med"/>
              <a:tailEnd type="triangle" w="lg" len="lg"/>
            </a:ln>
            <a:effectLst/>
          </p:spPr>
          <p:txBody>
            <a:bodyPr/>
            <a:lstStyle/>
            <a:p>
              <a:endParaRPr lang="en-US"/>
            </a:p>
          </p:txBody>
        </p:sp>
      </p:grpSp>
      <p:grpSp>
        <p:nvGrpSpPr>
          <p:cNvPr id="8" name="Group 61"/>
          <p:cNvGrpSpPr>
            <a:grpSpLocks/>
          </p:cNvGrpSpPr>
          <p:nvPr/>
        </p:nvGrpSpPr>
        <p:grpSpPr bwMode="auto">
          <a:xfrm>
            <a:off x="4495800" y="3902477"/>
            <a:ext cx="2057400" cy="1905000"/>
            <a:chOff x="1872" y="2352"/>
            <a:chExt cx="1296" cy="1200"/>
          </a:xfrm>
        </p:grpSpPr>
        <p:sp>
          <p:nvSpPr>
            <p:cNvPr id="49185" name="Oval 33"/>
            <p:cNvSpPr>
              <a:spLocks noChangeArrowheads="1"/>
            </p:cNvSpPr>
            <p:nvPr/>
          </p:nvSpPr>
          <p:spPr bwMode="auto">
            <a:xfrm>
              <a:off x="2496" y="235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10</a:t>
              </a:r>
            </a:p>
          </p:txBody>
        </p:sp>
        <p:sp>
          <p:nvSpPr>
            <p:cNvPr id="49186" name="Oval 34"/>
            <p:cNvSpPr>
              <a:spLocks noChangeArrowheads="1"/>
            </p:cNvSpPr>
            <p:nvPr/>
          </p:nvSpPr>
          <p:spPr bwMode="auto">
            <a:xfrm>
              <a:off x="2208"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12</a:t>
              </a:r>
            </a:p>
          </p:txBody>
        </p:sp>
        <p:sp>
          <p:nvSpPr>
            <p:cNvPr id="49187" name="Line 35"/>
            <p:cNvSpPr>
              <a:spLocks noChangeShapeType="1"/>
            </p:cNvSpPr>
            <p:nvPr/>
          </p:nvSpPr>
          <p:spPr bwMode="auto">
            <a:xfrm flipH="1">
              <a:off x="2400" y="2592"/>
              <a:ext cx="240" cy="240"/>
            </a:xfrm>
            <a:prstGeom prst="line">
              <a:avLst/>
            </a:prstGeom>
            <a:noFill/>
            <a:ln w="15875">
              <a:solidFill>
                <a:schemeClr val="tx1"/>
              </a:solidFill>
              <a:round/>
              <a:headEnd/>
              <a:tailEnd type="none" w="lg" len="lg"/>
            </a:ln>
            <a:effectLst/>
          </p:spPr>
          <p:txBody>
            <a:bodyPr/>
            <a:lstStyle/>
            <a:p>
              <a:endParaRPr lang="en-US"/>
            </a:p>
          </p:txBody>
        </p:sp>
        <p:sp>
          <p:nvSpPr>
            <p:cNvPr id="49188" name="Oval 36"/>
            <p:cNvSpPr>
              <a:spLocks noChangeArrowheads="1"/>
            </p:cNvSpPr>
            <p:nvPr/>
          </p:nvSpPr>
          <p:spPr bwMode="auto">
            <a:xfrm>
              <a:off x="2832"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5</a:t>
              </a:r>
            </a:p>
          </p:txBody>
        </p:sp>
        <p:sp>
          <p:nvSpPr>
            <p:cNvPr id="49189" name="Line 37"/>
            <p:cNvSpPr>
              <a:spLocks noChangeShapeType="1"/>
            </p:cNvSpPr>
            <p:nvPr/>
          </p:nvSpPr>
          <p:spPr bwMode="auto">
            <a:xfrm>
              <a:off x="2688" y="2592"/>
              <a:ext cx="240" cy="240"/>
            </a:xfrm>
            <a:prstGeom prst="line">
              <a:avLst/>
            </a:prstGeom>
            <a:noFill/>
            <a:ln w="15875">
              <a:solidFill>
                <a:schemeClr val="tx1"/>
              </a:solidFill>
              <a:round/>
              <a:headEnd/>
              <a:tailEnd type="none" w="lg" len="lg"/>
            </a:ln>
            <a:effectLst/>
          </p:spPr>
          <p:txBody>
            <a:bodyPr/>
            <a:lstStyle/>
            <a:p>
              <a:endParaRPr lang="en-US"/>
            </a:p>
          </p:txBody>
        </p:sp>
        <p:sp>
          <p:nvSpPr>
            <p:cNvPr id="49190" name="Oval 38"/>
            <p:cNvSpPr>
              <a:spLocks noChangeArrowheads="1"/>
            </p:cNvSpPr>
            <p:nvPr/>
          </p:nvSpPr>
          <p:spPr bwMode="auto">
            <a:xfrm>
              <a:off x="1872" y="331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8</a:t>
              </a:r>
            </a:p>
          </p:txBody>
        </p:sp>
        <p:sp>
          <p:nvSpPr>
            <p:cNvPr id="49191" name="Line 39"/>
            <p:cNvSpPr>
              <a:spLocks noChangeShapeType="1"/>
            </p:cNvSpPr>
            <p:nvPr/>
          </p:nvSpPr>
          <p:spPr bwMode="auto">
            <a:xfrm flipH="1">
              <a:off x="2064" y="3072"/>
              <a:ext cx="240" cy="240"/>
            </a:xfrm>
            <a:prstGeom prst="line">
              <a:avLst/>
            </a:prstGeom>
            <a:noFill/>
            <a:ln w="15875">
              <a:solidFill>
                <a:schemeClr val="tx1"/>
              </a:solidFill>
              <a:round/>
              <a:headEnd/>
              <a:tailEnd type="none" w="lg" len="lg"/>
            </a:ln>
            <a:effectLst/>
          </p:spPr>
          <p:txBody>
            <a:bodyPr/>
            <a:lstStyle/>
            <a:p>
              <a:endParaRPr lang="en-US"/>
            </a:p>
          </p:txBody>
        </p:sp>
      </p:grpSp>
      <p:grpSp>
        <p:nvGrpSpPr>
          <p:cNvPr id="9" name="Group 63"/>
          <p:cNvGrpSpPr>
            <a:grpSpLocks/>
          </p:cNvGrpSpPr>
          <p:nvPr/>
        </p:nvGrpSpPr>
        <p:grpSpPr bwMode="auto">
          <a:xfrm>
            <a:off x="6934200" y="3902477"/>
            <a:ext cx="2057400" cy="1905000"/>
            <a:chOff x="3408" y="2352"/>
            <a:chExt cx="1296" cy="1200"/>
          </a:xfrm>
        </p:grpSpPr>
        <p:sp>
          <p:nvSpPr>
            <p:cNvPr id="49192" name="Oval 40"/>
            <p:cNvSpPr>
              <a:spLocks noChangeArrowheads="1"/>
            </p:cNvSpPr>
            <p:nvPr/>
          </p:nvSpPr>
          <p:spPr bwMode="auto">
            <a:xfrm>
              <a:off x="4032" y="235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12</a:t>
              </a:r>
            </a:p>
          </p:txBody>
        </p:sp>
        <p:sp>
          <p:nvSpPr>
            <p:cNvPr id="49193" name="Oval 41"/>
            <p:cNvSpPr>
              <a:spLocks noChangeArrowheads="1"/>
            </p:cNvSpPr>
            <p:nvPr/>
          </p:nvSpPr>
          <p:spPr bwMode="auto">
            <a:xfrm>
              <a:off x="3744"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10</a:t>
              </a:r>
            </a:p>
          </p:txBody>
        </p:sp>
        <p:sp>
          <p:nvSpPr>
            <p:cNvPr id="49194" name="Line 42"/>
            <p:cNvSpPr>
              <a:spLocks noChangeShapeType="1"/>
            </p:cNvSpPr>
            <p:nvPr/>
          </p:nvSpPr>
          <p:spPr bwMode="auto">
            <a:xfrm flipH="1">
              <a:off x="3936" y="2592"/>
              <a:ext cx="240" cy="240"/>
            </a:xfrm>
            <a:prstGeom prst="line">
              <a:avLst/>
            </a:prstGeom>
            <a:noFill/>
            <a:ln w="15875">
              <a:solidFill>
                <a:schemeClr val="tx1"/>
              </a:solidFill>
              <a:round/>
              <a:headEnd/>
              <a:tailEnd type="none" w="lg" len="lg"/>
            </a:ln>
            <a:effectLst/>
          </p:spPr>
          <p:txBody>
            <a:bodyPr/>
            <a:lstStyle/>
            <a:p>
              <a:endParaRPr lang="en-US"/>
            </a:p>
          </p:txBody>
        </p:sp>
        <p:sp>
          <p:nvSpPr>
            <p:cNvPr id="49195" name="Oval 43"/>
            <p:cNvSpPr>
              <a:spLocks noChangeArrowheads="1"/>
            </p:cNvSpPr>
            <p:nvPr/>
          </p:nvSpPr>
          <p:spPr bwMode="auto">
            <a:xfrm>
              <a:off x="4368"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5</a:t>
              </a:r>
            </a:p>
          </p:txBody>
        </p:sp>
        <p:sp>
          <p:nvSpPr>
            <p:cNvPr id="49196" name="Line 44"/>
            <p:cNvSpPr>
              <a:spLocks noChangeShapeType="1"/>
            </p:cNvSpPr>
            <p:nvPr/>
          </p:nvSpPr>
          <p:spPr bwMode="auto">
            <a:xfrm>
              <a:off x="4224" y="2592"/>
              <a:ext cx="240" cy="240"/>
            </a:xfrm>
            <a:prstGeom prst="line">
              <a:avLst/>
            </a:prstGeom>
            <a:noFill/>
            <a:ln w="15875">
              <a:solidFill>
                <a:schemeClr val="tx1"/>
              </a:solidFill>
              <a:round/>
              <a:headEnd/>
              <a:tailEnd type="none" w="lg" len="lg"/>
            </a:ln>
            <a:effectLst/>
          </p:spPr>
          <p:txBody>
            <a:bodyPr/>
            <a:lstStyle/>
            <a:p>
              <a:endParaRPr lang="en-US"/>
            </a:p>
          </p:txBody>
        </p:sp>
        <p:sp>
          <p:nvSpPr>
            <p:cNvPr id="49197" name="Oval 45"/>
            <p:cNvSpPr>
              <a:spLocks noChangeArrowheads="1"/>
            </p:cNvSpPr>
            <p:nvPr/>
          </p:nvSpPr>
          <p:spPr bwMode="auto">
            <a:xfrm>
              <a:off x="3408" y="331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8</a:t>
              </a:r>
            </a:p>
          </p:txBody>
        </p:sp>
        <p:sp>
          <p:nvSpPr>
            <p:cNvPr id="49198" name="Line 46"/>
            <p:cNvSpPr>
              <a:spLocks noChangeShapeType="1"/>
            </p:cNvSpPr>
            <p:nvPr/>
          </p:nvSpPr>
          <p:spPr bwMode="auto">
            <a:xfrm flipH="1">
              <a:off x="3600" y="3072"/>
              <a:ext cx="240" cy="240"/>
            </a:xfrm>
            <a:prstGeom prst="line">
              <a:avLst/>
            </a:prstGeom>
            <a:noFill/>
            <a:ln w="15875">
              <a:solidFill>
                <a:schemeClr val="tx1"/>
              </a:solidFill>
              <a:round/>
              <a:headEnd/>
              <a:tailEnd type="none" w="lg" len="lg"/>
            </a:ln>
            <a:effectLst/>
          </p:spPr>
          <p:txBody>
            <a:bodyPr/>
            <a:lstStyle/>
            <a:p>
              <a:endParaRPr lang="en-US"/>
            </a:p>
          </p:txBody>
        </p:sp>
      </p:grpSp>
      <p:grpSp>
        <p:nvGrpSpPr>
          <p:cNvPr id="10" name="Group 62"/>
          <p:cNvGrpSpPr>
            <a:grpSpLocks/>
          </p:cNvGrpSpPr>
          <p:nvPr/>
        </p:nvGrpSpPr>
        <p:grpSpPr bwMode="auto">
          <a:xfrm>
            <a:off x="5172076" y="4207277"/>
            <a:ext cx="619125" cy="552450"/>
            <a:chOff x="2298" y="2544"/>
            <a:chExt cx="390" cy="348"/>
          </a:xfrm>
        </p:grpSpPr>
        <p:sp>
          <p:nvSpPr>
            <p:cNvPr id="49199" name="Freeform 47"/>
            <p:cNvSpPr>
              <a:spLocks/>
            </p:cNvSpPr>
            <p:nvPr/>
          </p:nvSpPr>
          <p:spPr bwMode="auto">
            <a:xfrm>
              <a:off x="2298" y="2544"/>
              <a:ext cx="162" cy="264"/>
            </a:xfrm>
            <a:custGeom>
              <a:avLst/>
              <a:gdLst/>
              <a:ahLst/>
              <a:cxnLst>
                <a:cxn ang="0">
                  <a:pos x="0" y="264"/>
                </a:cxn>
                <a:cxn ang="0">
                  <a:pos x="30" y="162"/>
                </a:cxn>
                <a:cxn ang="0">
                  <a:pos x="90" y="66"/>
                </a:cxn>
                <a:cxn ang="0">
                  <a:pos x="162" y="0"/>
                </a:cxn>
              </a:cxnLst>
              <a:rect l="0" t="0" r="r" b="b"/>
              <a:pathLst>
                <a:path w="162" h="264">
                  <a:moveTo>
                    <a:pt x="0" y="264"/>
                  </a:moveTo>
                  <a:cubicBezTo>
                    <a:pt x="5" y="247"/>
                    <a:pt x="15" y="195"/>
                    <a:pt x="30" y="162"/>
                  </a:cubicBezTo>
                  <a:cubicBezTo>
                    <a:pt x="45" y="129"/>
                    <a:pt x="68" y="93"/>
                    <a:pt x="90" y="66"/>
                  </a:cubicBezTo>
                  <a:cubicBezTo>
                    <a:pt x="112" y="39"/>
                    <a:pt x="147" y="14"/>
                    <a:pt x="162" y="0"/>
                  </a:cubicBezTo>
                </a:path>
              </a:pathLst>
            </a:custGeom>
            <a:noFill/>
            <a:ln w="15875" cap="flat" cmpd="sng">
              <a:solidFill>
                <a:schemeClr val="tx2"/>
              </a:solidFill>
              <a:prstDash val="solid"/>
              <a:round/>
              <a:headEnd type="none" w="med" len="med"/>
              <a:tailEnd type="triangle" w="lg" len="lg"/>
            </a:ln>
            <a:effectLst/>
          </p:spPr>
          <p:txBody>
            <a:bodyPr/>
            <a:lstStyle/>
            <a:p>
              <a:endParaRPr lang="en-US"/>
            </a:p>
          </p:txBody>
        </p:sp>
        <p:sp>
          <p:nvSpPr>
            <p:cNvPr id="49200" name="Freeform 48"/>
            <p:cNvSpPr>
              <a:spLocks/>
            </p:cNvSpPr>
            <p:nvPr/>
          </p:nvSpPr>
          <p:spPr bwMode="auto">
            <a:xfrm>
              <a:off x="2544" y="2652"/>
              <a:ext cx="144" cy="240"/>
            </a:xfrm>
            <a:custGeom>
              <a:avLst/>
              <a:gdLst/>
              <a:ahLst/>
              <a:cxnLst>
                <a:cxn ang="0">
                  <a:pos x="144" y="0"/>
                </a:cxn>
                <a:cxn ang="0">
                  <a:pos x="114" y="126"/>
                </a:cxn>
                <a:cxn ang="0">
                  <a:pos x="0" y="240"/>
                </a:cxn>
              </a:cxnLst>
              <a:rect l="0" t="0" r="r" b="b"/>
              <a:pathLst>
                <a:path w="144" h="240">
                  <a:moveTo>
                    <a:pt x="144" y="0"/>
                  </a:moveTo>
                  <a:cubicBezTo>
                    <a:pt x="139" y="21"/>
                    <a:pt x="138" y="86"/>
                    <a:pt x="114" y="126"/>
                  </a:cubicBezTo>
                  <a:cubicBezTo>
                    <a:pt x="90" y="166"/>
                    <a:pt x="24" y="216"/>
                    <a:pt x="0" y="240"/>
                  </a:cubicBezTo>
                </a:path>
              </a:pathLst>
            </a:custGeom>
            <a:noFill/>
            <a:ln w="15875" cap="flat" cmpd="sng">
              <a:solidFill>
                <a:schemeClr val="tx2"/>
              </a:solidFill>
              <a:prstDash val="solid"/>
              <a:round/>
              <a:headEnd type="none" w="med" len="med"/>
              <a:tailEnd type="triangle" w="lg" len="lg"/>
            </a:ln>
            <a:effectLst/>
          </p:spPr>
          <p:txBody>
            <a:bodyPr/>
            <a:lstStyle/>
            <a:p>
              <a:endParaRPr lang="en-US"/>
            </a:p>
          </p:txBody>
        </p:sp>
      </p:grpSp>
      <p:sp>
        <p:nvSpPr>
          <p:cNvPr id="49201" name="AutoShape 49"/>
          <p:cNvSpPr>
            <a:spLocks noChangeArrowheads="1"/>
          </p:cNvSpPr>
          <p:nvPr/>
        </p:nvSpPr>
        <p:spPr bwMode="auto">
          <a:xfrm>
            <a:off x="4343400" y="4359677"/>
            <a:ext cx="381000" cy="228600"/>
          </a:xfrm>
          <a:prstGeom prst="rightArrow">
            <a:avLst>
              <a:gd name="adj1" fmla="val 50000"/>
              <a:gd name="adj2" fmla="val 41667"/>
            </a:avLst>
          </a:prstGeom>
          <a:solidFill>
            <a:schemeClr val="tx1"/>
          </a:solidFill>
          <a:ln w="15875">
            <a:solidFill>
              <a:schemeClr val="tx1"/>
            </a:solidFill>
            <a:miter lim="800000"/>
            <a:headEnd/>
            <a:tailEnd type="none" w="lg" len="lg"/>
          </a:ln>
          <a:effectLst/>
        </p:spPr>
        <p:txBody>
          <a:bodyPr wrap="none" anchor="ctr"/>
          <a:lstStyle/>
          <a:p>
            <a:endParaRPr lang="en-US"/>
          </a:p>
        </p:txBody>
      </p:sp>
      <p:sp>
        <p:nvSpPr>
          <p:cNvPr id="49202" name="AutoShape 50"/>
          <p:cNvSpPr>
            <a:spLocks noChangeArrowheads="1"/>
          </p:cNvSpPr>
          <p:nvPr/>
        </p:nvSpPr>
        <p:spPr bwMode="auto">
          <a:xfrm>
            <a:off x="6858000" y="4359677"/>
            <a:ext cx="381000" cy="228600"/>
          </a:xfrm>
          <a:prstGeom prst="rightArrow">
            <a:avLst>
              <a:gd name="adj1" fmla="val 50000"/>
              <a:gd name="adj2" fmla="val 41667"/>
            </a:avLst>
          </a:prstGeom>
          <a:solidFill>
            <a:schemeClr val="tx1"/>
          </a:solidFill>
          <a:ln w="15875">
            <a:solidFill>
              <a:schemeClr val="tx1"/>
            </a:solidFill>
            <a:miter lim="800000"/>
            <a:headEnd/>
            <a:tailEnd type="none" w="lg" len="lg"/>
          </a:ln>
          <a:effectLst/>
        </p:spPr>
        <p:txBody>
          <a:bodyPr wrap="none" anchor="ctr"/>
          <a:lstStyle/>
          <a:p>
            <a:endParaRPr lang="en-US"/>
          </a:p>
        </p:txBody>
      </p:sp>
      <p:sp>
        <p:nvSpPr>
          <p:cNvPr id="49203" name="Text Box 51"/>
          <p:cNvSpPr txBox="1">
            <a:spLocks noChangeArrowheads="1"/>
          </p:cNvSpPr>
          <p:nvPr/>
        </p:nvSpPr>
        <p:spPr bwMode="auto">
          <a:xfrm>
            <a:off x="3810000" y="3216678"/>
            <a:ext cx="381000" cy="366713"/>
          </a:xfrm>
          <a:prstGeom prst="rect">
            <a:avLst/>
          </a:prstGeom>
          <a:noFill/>
          <a:ln w="15875">
            <a:noFill/>
            <a:miter lim="800000"/>
            <a:headEnd/>
            <a:tailEnd type="none" w="lg" len="lg"/>
          </a:ln>
          <a:effectLst/>
        </p:spPr>
        <p:txBody>
          <a:bodyPr>
            <a:spAutoFit/>
          </a:bodyPr>
          <a:lstStyle/>
          <a:p>
            <a:pPr>
              <a:spcBef>
                <a:spcPct val="50000"/>
              </a:spcBef>
            </a:pPr>
            <a:r>
              <a:rPr lang="en-US">
                <a:solidFill>
                  <a:schemeClr val="accent2"/>
                </a:solidFill>
                <a:latin typeface="Times New Roman" pitchFamily="18" charset="0"/>
              </a:rPr>
              <a:t>1</a:t>
            </a:r>
          </a:p>
        </p:txBody>
      </p:sp>
      <p:sp>
        <p:nvSpPr>
          <p:cNvPr id="49204" name="Text Box 52"/>
          <p:cNvSpPr txBox="1">
            <a:spLocks noChangeArrowheads="1"/>
          </p:cNvSpPr>
          <p:nvPr/>
        </p:nvSpPr>
        <p:spPr bwMode="auto">
          <a:xfrm>
            <a:off x="7162800" y="3216678"/>
            <a:ext cx="381000" cy="366713"/>
          </a:xfrm>
          <a:prstGeom prst="rect">
            <a:avLst/>
          </a:prstGeom>
          <a:noFill/>
          <a:ln w="15875">
            <a:noFill/>
            <a:miter lim="800000"/>
            <a:headEnd/>
            <a:tailEnd type="none" w="lg" len="lg"/>
          </a:ln>
          <a:effectLst/>
        </p:spPr>
        <p:txBody>
          <a:bodyPr>
            <a:spAutoFit/>
          </a:bodyPr>
          <a:lstStyle/>
          <a:p>
            <a:pPr>
              <a:spcBef>
                <a:spcPct val="50000"/>
              </a:spcBef>
            </a:pPr>
            <a:r>
              <a:rPr lang="en-US">
                <a:solidFill>
                  <a:schemeClr val="accent2"/>
                </a:solidFill>
                <a:latin typeface="Times New Roman" pitchFamily="18" charset="0"/>
              </a:rPr>
              <a:t>2</a:t>
            </a:r>
          </a:p>
        </p:txBody>
      </p:sp>
      <p:sp>
        <p:nvSpPr>
          <p:cNvPr id="49205" name="Text Box 53"/>
          <p:cNvSpPr txBox="1">
            <a:spLocks noChangeArrowheads="1"/>
          </p:cNvSpPr>
          <p:nvPr/>
        </p:nvSpPr>
        <p:spPr bwMode="auto">
          <a:xfrm>
            <a:off x="9601200" y="3216678"/>
            <a:ext cx="381000" cy="366713"/>
          </a:xfrm>
          <a:prstGeom prst="rect">
            <a:avLst/>
          </a:prstGeom>
          <a:noFill/>
          <a:ln w="15875">
            <a:noFill/>
            <a:miter lim="800000"/>
            <a:headEnd/>
            <a:tailEnd type="none" w="lg" len="lg"/>
          </a:ln>
          <a:effectLst/>
        </p:spPr>
        <p:txBody>
          <a:bodyPr>
            <a:spAutoFit/>
          </a:bodyPr>
          <a:lstStyle/>
          <a:p>
            <a:pPr>
              <a:spcBef>
                <a:spcPct val="50000"/>
              </a:spcBef>
            </a:pPr>
            <a:r>
              <a:rPr lang="en-US">
                <a:solidFill>
                  <a:schemeClr val="accent2"/>
                </a:solidFill>
                <a:latin typeface="Times New Roman" pitchFamily="18" charset="0"/>
              </a:rPr>
              <a:t>3</a:t>
            </a:r>
          </a:p>
        </p:txBody>
      </p:sp>
      <p:sp>
        <p:nvSpPr>
          <p:cNvPr id="49206" name="Text Box 54"/>
          <p:cNvSpPr txBox="1">
            <a:spLocks noChangeArrowheads="1"/>
          </p:cNvSpPr>
          <p:nvPr/>
        </p:nvSpPr>
        <p:spPr bwMode="auto">
          <a:xfrm>
            <a:off x="9601200" y="5669365"/>
            <a:ext cx="381000" cy="366712"/>
          </a:xfrm>
          <a:prstGeom prst="rect">
            <a:avLst/>
          </a:prstGeom>
          <a:noFill/>
          <a:ln w="15875">
            <a:noFill/>
            <a:miter lim="800000"/>
            <a:headEnd/>
            <a:tailEnd type="none" w="lg" len="lg"/>
          </a:ln>
          <a:effectLst/>
        </p:spPr>
        <p:txBody>
          <a:bodyPr>
            <a:spAutoFit/>
          </a:bodyPr>
          <a:lstStyle/>
          <a:p>
            <a:pPr>
              <a:spcBef>
                <a:spcPct val="50000"/>
              </a:spcBef>
            </a:pPr>
            <a:r>
              <a:rPr lang="en-US">
                <a:solidFill>
                  <a:schemeClr val="accent2"/>
                </a:solidFill>
                <a:latin typeface="Times New Roman" pitchFamily="18" charset="0"/>
              </a:rPr>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156"/>
                                        </p:tgtEl>
                                        <p:attrNameLst>
                                          <p:attrName>style.visibility</p:attrName>
                                        </p:attrNameLst>
                                      </p:cBhvr>
                                      <p:to>
                                        <p:strVal val="visible"/>
                                      </p:to>
                                    </p:set>
                                    <p:animEffect transition="in" filter="dissolve">
                                      <p:cBhvr>
                                        <p:cTn id="7" dur="500"/>
                                        <p:tgtEl>
                                          <p:spTgt spid="4915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9162"/>
                                        </p:tgtEl>
                                        <p:attrNameLst>
                                          <p:attrName>style.visibility</p:attrName>
                                        </p:attrNameLst>
                                      </p:cBhvr>
                                      <p:to>
                                        <p:strVal val="visible"/>
                                      </p:to>
                                    </p:set>
                                    <p:animEffect transition="in" filter="dissolve">
                                      <p:cBhvr>
                                        <p:cTn id="22" dur="500"/>
                                        <p:tgtEl>
                                          <p:spTgt spid="4916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dissolv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dissolv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dissolv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9201"/>
                                        </p:tgtEl>
                                        <p:attrNameLst>
                                          <p:attrName>style.visibility</p:attrName>
                                        </p:attrNameLst>
                                      </p:cBhvr>
                                      <p:to>
                                        <p:strVal val="visible"/>
                                      </p:to>
                                    </p:set>
                                    <p:animEffect transition="in" filter="dissolve">
                                      <p:cBhvr>
                                        <p:cTn id="47" dur="500"/>
                                        <p:tgtEl>
                                          <p:spTgt spid="4920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dissolve">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dissolve">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9202"/>
                                        </p:tgtEl>
                                        <p:attrNameLst>
                                          <p:attrName>style.visibility</p:attrName>
                                        </p:attrNameLst>
                                      </p:cBhvr>
                                      <p:to>
                                        <p:strVal val="visible"/>
                                      </p:to>
                                    </p:set>
                                    <p:animEffect transition="in" filter="dissolve">
                                      <p:cBhvr>
                                        <p:cTn id="62" dur="500"/>
                                        <p:tgtEl>
                                          <p:spTgt spid="49202"/>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dissolve">
                                      <p:cBhvr>
                                        <p:cTn id="6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animBg="1" autoUpdateAnimBg="0"/>
      <p:bldP spid="49162" grpId="0" animBg="1"/>
      <p:bldP spid="49201" grpId="0" animBg="1"/>
      <p:bldP spid="49202" grpId="0" animBg="1"/>
    </p:bldLst>
  </p:timing>
</p:sld>
</file>

<file path=ppt/slides/slide2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a:t>Other children are not affected</a:t>
            </a:r>
          </a:p>
        </p:txBody>
      </p:sp>
      <p:sp>
        <p:nvSpPr>
          <p:cNvPr id="51203" name="Rectangle 3"/>
          <p:cNvSpPr>
            <a:spLocks noGrp="1" noChangeArrowheads="1"/>
          </p:cNvSpPr>
          <p:nvPr>
            <p:ph idx="1"/>
          </p:nvPr>
        </p:nvSpPr>
        <p:spPr>
          <a:xfrm>
            <a:off x="771692" y="3081690"/>
            <a:ext cx="11029615" cy="3678303"/>
          </a:xfrm>
        </p:spPr>
        <p:txBody>
          <a:bodyPr/>
          <a:lstStyle/>
          <a:p>
            <a:r>
              <a:rPr lang="en-US" sz="2000" dirty="0"/>
              <a:t>The node containing 8 is not affected because its parent gets larger, not smaller</a:t>
            </a:r>
          </a:p>
          <a:p>
            <a:pPr>
              <a:lnSpc>
                <a:spcPct val="90000"/>
              </a:lnSpc>
            </a:pPr>
            <a:r>
              <a:rPr lang="en-US" sz="2000" dirty="0"/>
              <a:t>The node containing 5 is not affected because its parent gets larger, not smaller</a:t>
            </a:r>
          </a:p>
          <a:p>
            <a:pPr>
              <a:lnSpc>
                <a:spcPct val="90000"/>
              </a:lnSpc>
            </a:pPr>
            <a:r>
              <a:rPr lang="en-US" sz="2000" dirty="0"/>
              <a:t>The node containing 8 is still not affected because, although its parent got smaller, its parent is still greater than it was originally</a:t>
            </a:r>
          </a:p>
        </p:txBody>
      </p:sp>
      <p:sp>
        <p:nvSpPr>
          <p:cNvPr id="47" name="Footer Placeholder 46"/>
          <p:cNvSpPr>
            <a:spLocks noGrp="1"/>
          </p:cNvSpPr>
          <p:nvPr>
            <p:ph type="ftr" sz="quarter" idx="11"/>
          </p:nvPr>
        </p:nvSpPr>
        <p:spPr/>
        <p:txBody>
          <a:bodyPr/>
          <a:lstStyle/>
          <a:p>
            <a:r>
              <a:rPr lang="en-US"/>
              <a:t>Dr. Neepa Shah</a:t>
            </a:r>
          </a:p>
        </p:txBody>
      </p:sp>
      <p:sp>
        <p:nvSpPr>
          <p:cNvPr id="46" name="Slide Number Placeholder 45"/>
          <p:cNvSpPr>
            <a:spLocks noGrp="1"/>
          </p:cNvSpPr>
          <p:nvPr>
            <p:ph type="sldNum" sz="quarter" idx="12"/>
          </p:nvPr>
        </p:nvSpPr>
        <p:spPr/>
        <p:txBody>
          <a:bodyPr/>
          <a:lstStyle/>
          <a:p>
            <a:fld id="{B6F15528-21DE-4FAA-801E-634DDDAF4B2B}" type="slidenum">
              <a:rPr lang="en-US" smtClean="0"/>
              <a:pPr/>
              <a:t>217</a:t>
            </a:fld>
            <a:endParaRPr lang="en-US"/>
          </a:p>
        </p:txBody>
      </p:sp>
      <p:grpSp>
        <p:nvGrpSpPr>
          <p:cNvPr id="2" name="Group 5"/>
          <p:cNvGrpSpPr>
            <a:grpSpLocks/>
          </p:cNvGrpSpPr>
          <p:nvPr/>
        </p:nvGrpSpPr>
        <p:grpSpPr bwMode="auto">
          <a:xfrm>
            <a:off x="2514600" y="1903523"/>
            <a:ext cx="2057400" cy="1905000"/>
            <a:chOff x="768" y="1104"/>
            <a:chExt cx="1296" cy="1200"/>
          </a:xfrm>
        </p:grpSpPr>
        <p:grpSp>
          <p:nvGrpSpPr>
            <p:cNvPr id="3" name="Group 6"/>
            <p:cNvGrpSpPr>
              <a:grpSpLocks/>
            </p:cNvGrpSpPr>
            <p:nvPr/>
          </p:nvGrpSpPr>
          <p:grpSpPr bwMode="auto">
            <a:xfrm>
              <a:off x="768" y="1104"/>
              <a:ext cx="1296" cy="1200"/>
              <a:chOff x="3408" y="2352"/>
              <a:chExt cx="1296" cy="1200"/>
            </a:xfrm>
          </p:grpSpPr>
          <p:sp>
            <p:nvSpPr>
              <p:cNvPr id="51207" name="Oval 7"/>
              <p:cNvSpPr>
                <a:spLocks noChangeArrowheads="1"/>
              </p:cNvSpPr>
              <p:nvPr/>
            </p:nvSpPr>
            <p:spPr bwMode="auto">
              <a:xfrm>
                <a:off x="4032" y="235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12</a:t>
                </a:r>
              </a:p>
            </p:txBody>
          </p:sp>
          <p:sp>
            <p:nvSpPr>
              <p:cNvPr id="51208" name="Oval 8"/>
              <p:cNvSpPr>
                <a:spLocks noChangeArrowheads="1"/>
              </p:cNvSpPr>
              <p:nvPr/>
            </p:nvSpPr>
            <p:spPr bwMode="auto">
              <a:xfrm>
                <a:off x="3744"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10</a:t>
                </a:r>
              </a:p>
            </p:txBody>
          </p:sp>
          <p:sp>
            <p:nvSpPr>
              <p:cNvPr id="51209" name="Line 9"/>
              <p:cNvSpPr>
                <a:spLocks noChangeShapeType="1"/>
              </p:cNvSpPr>
              <p:nvPr/>
            </p:nvSpPr>
            <p:spPr bwMode="auto">
              <a:xfrm flipH="1">
                <a:off x="3936" y="2592"/>
                <a:ext cx="240" cy="240"/>
              </a:xfrm>
              <a:prstGeom prst="line">
                <a:avLst/>
              </a:prstGeom>
              <a:noFill/>
              <a:ln w="15875">
                <a:solidFill>
                  <a:schemeClr val="tx1"/>
                </a:solidFill>
                <a:round/>
                <a:headEnd/>
                <a:tailEnd type="none" w="lg" len="lg"/>
              </a:ln>
              <a:effectLst/>
            </p:spPr>
            <p:txBody>
              <a:bodyPr/>
              <a:lstStyle/>
              <a:p>
                <a:endParaRPr lang="en-US"/>
              </a:p>
            </p:txBody>
          </p:sp>
          <p:sp>
            <p:nvSpPr>
              <p:cNvPr id="51210" name="Oval 10"/>
              <p:cNvSpPr>
                <a:spLocks noChangeArrowheads="1"/>
              </p:cNvSpPr>
              <p:nvPr/>
            </p:nvSpPr>
            <p:spPr bwMode="auto">
              <a:xfrm>
                <a:off x="4368"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5</a:t>
                </a:r>
              </a:p>
            </p:txBody>
          </p:sp>
          <p:sp>
            <p:nvSpPr>
              <p:cNvPr id="51211" name="Line 11"/>
              <p:cNvSpPr>
                <a:spLocks noChangeShapeType="1"/>
              </p:cNvSpPr>
              <p:nvPr/>
            </p:nvSpPr>
            <p:spPr bwMode="auto">
              <a:xfrm>
                <a:off x="4224" y="2592"/>
                <a:ext cx="240" cy="240"/>
              </a:xfrm>
              <a:prstGeom prst="line">
                <a:avLst/>
              </a:prstGeom>
              <a:noFill/>
              <a:ln w="15875">
                <a:solidFill>
                  <a:schemeClr val="tx1"/>
                </a:solidFill>
                <a:round/>
                <a:headEnd/>
                <a:tailEnd type="none" w="lg" len="lg"/>
              </a:ln>
              <a:effectLst/>
            </p:spPr>
            <p:txBody>
              <a:bodyPr/>
              <a:lstStyle/>
              <a:p>
                <a:endParaRPr lang="en-US"/>
              </a:p>
            </p:txBody>
          </p:sp>
          <p:sp>
            <p:nvSpPr>
              <p:cNvPr id="51212" name="Oval 12"/>
              <p:cNvSpPr>
                <a:spLocks noChangeArrowheads="1"/>
              </p:cNvSpPr>
              <p:nvPr/>
            </p:nvSpPr>
            <p:spPr bwMode="auto">
              <a:xfrm>
                <a:off x="3408" y="3312"/>
                <a:ext cx="336" cy="240"/>
              </a:xfrm>
              <a:prstGeom prst="ellipse">
                <a:avLst/>
              </a:prstGeom>
              <a:noFill/>
              <a:ln w="15875">
                <a:solidFill>
                  <a:schemeClr val="tx1"/>
                </a:solidFill>
                <a:round/>
                <a:headEnd/>
                <a:tailEnd type="none" w="lg" len="lg"/>
              </a:ln>
              <a:effectLst/>
            </p:spPr>
            <p:txBody>
              <a:bodyPr wrap="none" anchor="ctr"/>
              <a:lstStyle/>
              <a:p>
                <a:pPr algn="ctr"/>
                <a:r>
                  <a:rPr lang="en-US" sz="2000" dirty="0">
                    <a:latin typeface="Verdana" pitchFamily="34" charset="0"/>
                  </a:rPr>
                  <a:t>8</a:t>
                </a:r>
              </a:p>
            </p:txBody>
          </p:sp>
          <p:sp>
            <p:nvSpPr>
              <p:cNvPr id="51213" name="Line 13"/>
              <p:cNvSpPr>
                <a:spLocks noChangeShapeType="1"/>
              </p:cNvSpPr>
              <p:nvPr/>
            </p:nvSpPr>
            <p:spPr bwMode="auto">
              <a:xfrm flipH="1">
                <a:off x="3600" y="3072"/>
                <a:ext cx="240" cy="240"/>
              </a:xfrm>
              <a:prstGeom prst="line">
                <a:avLst/>
              </a:prstGeom>
              <a:noFill/>
              <a:ln w="15875">
                <a:solidFill>
                  <a:schemeClr val="tx1"/>
                </a:solidFill>
                <a:round/>
                <a:headEnd/>
                <a:tailEnd type="none" w="lg" len="lg"/>
              </a:ln>
              <a:effectLst/>
            </p:spPr>
            <p:txBody>
              <a:bodyPr/>
              <a:lstStyle/>
              <a:p>
                <a:endParaRPr lang="en-US"/>
              </a:p>
            </p:txBody>
          </p:sp>
        </p:grpSp>
        <p:sp>
          <p:nvSpPr>
            <p:cNvPr id="51214" name="Oval 14"/>
            <p:cNvSpPr>
              <a:spLocks noChangeArrowheads="1"/>
            </p:cNvSpPr>
            <p:nvPr/>
          </p:nvSpPr>
          <p:spPr bwMode="auto">
            <a:xfrm>
              <a:off x="1488" y="2064"/>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14</a:t>
              </a:r>
            </a:p>
          </p:txBody>
        </p:sp>
        <p:sp>
          <p:nvSpPr>
            <p:cNvPr id="51215" name="Line 15"/>
            <p:cNvSpPr>
              <a:spLocks noChangeShapeType="1"/>
            </p:cNvSpPr>
            <p:nvPr/>
          </p:nvSpPr>
          <p:spPr bwMode="auto">
            <a:xfrm>
              <a:off x="1344" y="1824"/>
              <a:ext cx="240" cy="240"/>
            </a:xfrm>
            <a:prstGeom prst="line">
              <a:avLst/>
            </a:prstGeom>
            <a:noFill/>
            <a:ln w="15875">
              <a:solidFill>
                <a:schemeClr val="tx1"/>
              </a:solidFill>
              <a:round/>
              <a:headEnd/>
              <a:tailEnd type="none" w="lg" len="lg"/>
            </a:ln>
            <a:effectLst/>
          </p:spPr>
          <p:txBody>
            <a:bodyPr/>
            <a:lstStyle/>
            <a:p>
              <a:endParaRPr lang="en-US"/>
            </a:p>
          </p:txBody>
        </p:sp>
      </p:grpSp>
      <p:grpSp>
        <p:nvGrpSpPr>
          <p:cNvPr id="4" name="Group 16"/>
          <p:cNvGrpSpPr>
            <a:grpSpLocks/>
          </p:cNvGrpSpPr>
          <p:nvPr/>
        </p:nvGrpSpPr>
        <p:grpSpPr bwMode="auto">
          <a:xfrm>
            <a:off x="3352800" y="2922699"/>
            <a:ext cx="539750" cy="595313"/>
            <a:chOff x="1280" y="1746"/>
            <a:chExt cx="340" cy="375"/>
          </a:xfrm>
        </p:grpSpPr>
        <p:sp>
          <p:nvSpPr>
            <p:cNvPr id="51217" name="Freeform 17"/>
            <p:cNvSpPr>
              <a:spLocks/>
            </p:cNvSpPr>
            <p:nvPr/>
          </p:nvSpPr>
          <p:spPr bwMode="auto">
            <a:xfrm>
              <a:off x="1280" y="1861"/>
              <a:ext cx="197" cy="260"/>
            </a:xfrm>
            <a:custGeom>
              <a:avLst/>
              <a:gdLst/>
              <a:ahLst/>
              <a:cxnLst>
                <a:cxn ang="0">
                  <a:pos x="197" y="260"/>
                </a:cxn>
                <a:cxn ang="0">
                  <a:pos x="114" y="233"/>
                </a:cxn>
                <a:cxn ang="0">
                  <a:pos x="41" y="164"/>
                </a:cxn>
                <a:cxn ang="0">
                  <a:pos x="0" y="0"/>
                </a:cxn>
              </a:cxnLst>
              <a:rect l="0" t="0" r="r" b="b"/>
              <a:pathLst>
                <a:path w="197" h="260">
                  <a:moveTo>
                    <a:pt x="197" y="260"/>
                  </a:moveTo>
                  <a:cubicBezTo>
                    <a:pt x="183" y="256"/>
                    <a:pt x="140" y="249"/>
                    <a:pt x="114" y="233"/>
                  </a:cubicBezTo>
                  <a:cubicBezTo>
                    <a:pt x="88" y="217"/>
                    <a:pt x="60" y="203"/>
                    <a:pt x="41" y="164"/>
                  </a:cubicBezTo>
                  <a:cubicBezTo>
                    <a:pt x="22" y="125"/>
                    <a:pt x="9" y="34"/>
                    <a:pt x="0" y="0"/>
                  </a:cubicBezTo>
                </a:path>
              </a:pathLst>
            </a:custGeom>
            <a:noFill/>
            <a:ln w="15875" cap="flat" cmpd="sng">
              <a:solidFill>
                <a:schemeClr val="tx2"/>
              </a:solidFill>
              <a:prstDash val="solid"/>
              <a:round/>
              <a:headEnd type="none" w="med" len="med"/>
              <a:tailEnd type="triangle" w="lg" len="lg"/>
            </a:ln>
            <a:effectLst/>
          </p:spPr>
          <p:txBody>
            <a:bodyPr/>
            <a:lstStyle/>
            <a:p>
              <a:endParaRPr lang="en-US"/>
            </a:p>
          </p:txBody>
        </p:sp>
        <p:sp>
          <p:nvSpPr>
            <p:cNvPr id="51218" name="Freeform 18"/>
            <p:cNvSpPr>
              <a:spLocks/>
            </p:cNvSpPr>
            <p:nvPr/>
          </p:nvSpPr>
          <p:spPr bwMode="auto">
            <a:xfrm>
              <a:off x="1463" y="1746"/>
              <a:ext cx="157" cy="283"/>
            </a:xfrm>
            <a:custGeom>
              <a:avLst/>
              <a:gdLst/>
              <a:ahLst/>
              <a:cxnLst>
                <a:cxn ang="0">
                  <a:pos x="0" y="0"/>
                </a:cxn>
                <a:cxn ang="0">
                  <a:pos x="91" y="41"/>
                </a:cxn>
                <a:cxn ang="0">
                  <a:pos x="147" y="151"/>
                </a:cxn>
                <a:cxn ang="0">
                  <a:pos x="152" y="283"/>
                </a:cxn>
              </a:cxnLst>
              <a:rect l="0" t="0" r="r" b="b"/>
              <a:pathLst>
                <a:path w="157" h="283">
                  <a:moveTo>
                    <a:pt x="0" y="0"/>
                  </a:moveTo>
                  <a:cubicBezTo>
                    <a:pt x="15" y="7"/>
                    <a:pt x="67" y="16"/>
                    <a:pt x="91" y="41"/>
                  </a:cubicBezTo>
                  <a:cubicBezTo>
                    <a:pt x="115" y="66"/>
                    <a:pt x="137" y="111"/>
                    <a:pt x="147" y="151"/>
                  </a:cubicBezTo>
                  <a:cubicBezTo>
                    <a:pt x="157" y="191"/>
                    <a:pt x="151" y="256"/>
                    <a:pt x="152" y="283"/>
                  </a:cubicBezTo>
                </a:path>
              </a:pathLst>
            </a:custGeom>
            <a:noFill/>
            <a:ln w="15875" cap="flat" cmpd="sng">
              <a:solidFill>
                <a:schemeClr val="tx2"/>
              </a:solidFill>
              <a:prstDash val="solid"/>
              <a:round/>
              <a:headEnd type="none" w="med" len="med"/>
              <a:tailEnd type="triangle" w="lg" len="lg"/>
            </a:ln>
            <a:effectLst/>
          </p:spPr>
          <p:txBody>
            <a:bodyPr/>
            <a:lstStyle/>
            <a:p>
              <a:endParaRPr lang="en-US"/>
            </a:p>
          </p:txBody>
        </p:sp>
      </p:grpSp>
      <p:sp>
        <p:nvSpPr>
          <p:cNvPr id="51219" name="AutoShape 19"/>
          <p:cNvSpPr>
            <a:spLocks noChangeArrowheads="1"/>
          </p:cNvSpPr>
          <p:nvPr/>
        </p:nvSpPr>
        <p:spPr bwMode="auto">
          <a:xfrm>
            <a:off x="4876800" y="2436923"/>
            <a:ext cx="381000" cy="228600"/>
          </a:xfrm>
          <a:prstGeom prst="rightArrow">
            <a:avLst>
              <a:gd name="adj1" fmla="val 50000"/>
              <a:gd name="adj2" fmla="val 41667"/>
            </a:avLst>
          </a:prstGeom>
          <a:solidFill>
            <a:schemeClr val="tx1"/>
          </a:solidFill>
          <a:ln w="15875">
            <a:solidFill>
              <a:schemeClr val="tx1"/>
            </a:solidFill>
            <a:miter lim="800000"/>
            <a:headEnd/>
            <a:tailEnd type="none" w="lg" len="lg"/>
          </a:ln>
          <a:effectLst/>
        </p:spPr>
        <p:txBody>
          <a:bodyPr wrap="none" anchor="ctr"/>
          <a:lstStyle/>
          <a:p>
            <a:endParaRPr lang="en-US"/>
          </a:p>
        </p:txBody>
      </p:sp>
      <p:grpSp>
        <p:nvGrpSpPr>
          <p:cNvPr id="5" name="Group 20"/>
          <p:cNvGrpSpPr>
            <a:grpSpLocks/>
          </p:cNvGrpSpPr>
          <p:nvPr/>
        </p:nvGrpSpPr>
        <p:grpSpPr bwMode="auto">
          <a:xfrm>
            <a:off x="5029200" y="1903523"/>
            <a:ext cx="2057400" cy="1905000"/>
            <a:chOff x="768" y="1104"/>
            <a:chExt cx="1296" cy="1200"/>
          </a:xfrm>
        </p:grpSpPr>
        <p:grpSp>
          <p:nvGrpSpPr>
            <p:cNvPr id="6" name="Group 21"/>
            <p:cNvGrpSpPr>
              <a:grpSpLocks/>
            </p:cNvGrpSpPr>
            <p:nvPr/>
          </p:nvGrpSpPr>
          <p:grpSpPr bwMode="auto">
            <a:xfrm>
              <a:off x="768" y="1104"/>
              <a:ext cx="1296" cy="1200"/>
              <a:chOff x="3408" y="2352"/>
              <a:chExt cx="1296" cy="1200"/>
            </a:xfrm>
          </p:grpSpPr>
          <p:sp>
            <p:nvSpPr>
              <p:cNvPr id="51222" name="Oval 22"/>
              <p:cNvSpPr>
                <a:spLocks noChangeArrowheads="1"/>
              </p:cNvSpPr>
              <p:nvPr/>
            </p:nvSpPr>
            <p:spPr bwMode="auto">
              <a:xfrm>
                <a:off x="4032" y="235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12</a:t>
                </a:r>
              </a:p>
            </p:txBody>
          </p:sp>
          <p:sp>
            <p:nvSpPr>
              <p:cNvPr id="51223" name="Oval 23"/>
              <p:cNvSpPr>
                <a:spLocks noChangeArrowheads="1"/>
              </p:cNvSpPr>
              <p:nvPr/>
            </p:nvSpPr>
            <p:spPr bwMode="auto">
              <a:xfrm>
                <a:off x="3744"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14</a:t>
                </a:r>
              </a:p>
            </p:txBody>
          </p:sp>
          <p:sp>
            <p:nvSpPr>
              <p:cNvPr id="51224" name="Line 24"/>
              <p:cNvSpPr>
                <a:spLocks noChangeShapeType="1"/>
              </p:cNvSpPr>
              <p:nvPr/>
            </p:nvSpPr>
            <p:spPr bwMode="auto">
              <a:xfrm flipH="1">
                <a:off x="3936" y="2592"/>
                <a:ext cx="240" cy="240"/>
              </a:xfrm>
              <a:prstGeom prst="line">
                <a:avLst/>
              </a:prstGeom>
              <a:noFill/>
              <a:ln w="15875">
                <a:solidFill>
                  <a:schemeClr val="tx1"/>
                </a:solidFill>
                <a:round/>
                <a:headEnd/>
                <a:tailEnd type="none" w="lg" len="lg"/>
              </a:ln>
              <a:effectLst/>
            </p:spPr>
            <p:txBody>
              <a:bodyPr/>
              <a:lstStyle/>
              <a:p>
                <a:endParaRPr lang="en-US"/>
              </a:p>
            </p:txBody>
          </p:sp>
          <p:sp>
            <p:nvSpPr>
              <p:cNvPr id="51225" name="Oval 25"/>
              <p:cNvSpPr>
                <a:spLocks noChangeArrowheads="1"/>
              </p:cNvSpPr>
              <p:nvPr/>
            </p:nvSpPr>
            <p:spPr bwMode="auto">
              <a:xfrm>
                <a:off x="4368"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5</a:t>
                </a:r>
              </a:p>
            </p:txBody>
          </p:sp>
          <p:sp>
            <p:nvSpPr>
              <p:cNvPr id="51226" name="Line 26"/>
              <p:cNvSpPr>
                <a:spLocks noChangeShapeType="1"/>
              </p:cNvSpPr>
              <p:nvPr/>
            </p:nvSpPr>
            <p:spPr bwMode="auto">
              <a:xfrm>
                <a:off x="4224" y="2592"/>
                <a:ext cx="240" cy="240"/>
              </a:xfrm>
              <a:prstGeom prst="line">
                <a:avLst/>
              </a:prstGeom>
              <a:noFill/>
              <a:ln w="15875">
                <a:solidFill>
                  <a:schemeClr val="tx1"/>
                </a:solidFill>
                <a:round/>
                <a:headEnd/>
                <a:tailEnd type="none" w="lg" len="lg"/>
              </a:ln>
              <a:effectLst/>
            </p:spPr>
            <p:txBody>
              <a:bodyPr/>
              <a:lstStyle/>
              <a:p>
                <a:endParaRPr lang="en-US"/>
              </a:p>
            </p:txBody>
          </p:sp>
          <p:sp>
            <p:nvSpPr>
              <p:cNvPr id="51227" name="Oval 27"/>
              <p:cNvSpPr>
                <a:spLocks noChangeArrowheads="1"/>
              </p:cNvSpPr>
              <p:nvPr/>
            </p:nvSpPr>
            <p:spPr bwMode="auto">
              <a:xfrm>
                <a:off x="3408" y="331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8</a:t>
                </a:r>
              </a:p>
            </p:txBody>
          </p:sp>
          <p:sp>
            <p:nvSpPr>
              <p:cNvPr id="51228" name="Line 28"/>
              <p:cNvSpPr>
                <a:spLocks noChangeShapeType="1"/>
              </p:cNvSpPr>
              <p:nvPr/>
            </p:nvSpPr>
            <p:spPr bwMode="auto">
              <a:xfrm flipH="1">
                <a:off x="3600" y="3072"/>
                <a:ext cx="240" cy="240"/>
              </a:xfrm>
              <a:prstGeom prst="line">
                <a:avLst/>
              </a:prstGeom>
              <a:noFill/>
              <a:ln w="15875">
                <a:solidFill>
                  <a:schemeClr val="tx1"/>
                </a:solidFill>
                <a:round/>
                <a:headEnd/>
                <a:tailEnd type="none" w="lg" len="lg"/>
              </a:ln>
              <a:effectLst/>
            </p:spPr>
            <p:txBody>
              <a:bodyPr/>
              <a:lstStyle/>
              <a:p>
                <a:endParaRPr lang="en-US"/>
              </a:p>
            </p:txBody>
          </p:sp>
        </p:grpSp>
        <p:sp>
          <p:nvSpPr>
            <p:cNvPr id="51229" name="Oval 29"/>
            <p:cNvSpPr>
              <a:spLocks noChangeArrowheads="1"/>
            </p:cNvSpPr>
            <p:nvPr/>
          </p:nvSpPr>
          <p:spPr bwMode="auto">
            <a:xfrm>
              <a:off x="1488" y="2064"/>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10</a:t>
              </a:r>
            </a:p>
          </p:txBody>
        </p:sp>
        <p:sp>
          <p:nvSpPr>
            <p:cNvPr id="51230" name="Line 30"/>
            <p:cNvSpPr>
              <a:spLocks noChangeShapeType="1"/>
            </p:cNvSpPr>
            <p:nvPr/>
          </p:nvSpPr>
          <p:spPr bwMode="auto">
            <a:xfrm>
              <a:off x="1344" y="1824"/>
              <a:ext cx="240" cy="240"/>
            </a:xfrm>
            <a:prstGeom prst="line">
              <a:avLst/>
            </a:prstGeom>
            <a:noFill/>
            <a:ln w="15875">
              <a:solidFill>
                <a:schemeClr val="tx1"/>
              </a:solidFill>
              <a:round/>
              <a:headEnd/>
              <a:tailEnd type="none" w="lg" len="lg"/>
            </a:ln>
            <a:effectLst/>
          </p:spPr>
          <p:txBody>
            <a:bodyPr/>
            <a:lstStyle/>
            <a:p>
              <a:endParaRPr lang="en-US"/>
            </a:p>
          </p:txBody>
        </p:sp>
      </p:grpSp>
      <p:sp>
        <p:nvSpPr>
          <p:cNvPr id="51231" name="AutoShape 31"/>
          <p:cNvSpPr>
            <a:spLocks noChangeArrowheads="1"/>
          </p:cNvSpPr>
          <p:nvPr/>
        </p:nvSpPr>
        <p:spPr bwMode="auto">
          <a:xfrm>
            <a:off x="7467600" y="2436923"/>
            <a:ext cx="381000" cy="228600"/>
          </a:xfrm>
          <a:prstGeom prst="rightArrow">
            <a:avLst>
              <a:gd name="adj1" fmla="val 50000"/>
              <a:gd name="adj2" fmla="val 41667"/>
            </a:avLst>
          </a:prstGeom>
          <a:solidFill>
            <a:schemeClr val="tx1"/>
          </a:solidFill>
          <a:ln w="15875">
            <a:solidFill>
              <a:schemeClr val="tx1"/>
            </a:solidFill>
            <a:miter lim="800000"/>
            <a:headEnd/>
            <a:tailEnd type="none" w="lg" len="lg"/>
          </a:ln>
          <a:effectLst/>
        </p:spPr>
        <p:txBody>
          <a:bodyPr wrap="none" anchor="ctr"/>
          <a:lstStyle/>
          <a:p>
            <a:endParaRPr lang="en-US"/>
          </a:p>
        </p:txBody>
      </p:sp>
      <p:grpSp>
        <p:nvGrpSpPr>
          <p:cNvPr id="7" name="Group 32"/>
          <p:cNvGrpSpPr>
            <a:grpSpLocks/>
          </p:cNvGrpSpPr>
          <p:nvPr/>
        </p:nvGrpSpPr>
        <p:grpSpPr bwMode="auto">
          <a:xfrm>
            <a:off x="7696200" y="1903523"/>
            <a:ext cx="2057400" cy="1905000"/>
            <a:chOff x="768" y="1104"/>
            <a:chExt cx="1296" cy="1200"/>
          </a:xfrm>
        </p:grpSpPr>
        <p:grpSp>
          <p:nvGrpSpPr>
            <p:cNvPr id="8" name="Group 33"/>
            <p:cNvGrpSpPr>
              <a:grpSpLocks/>
            </p:cNvGrpSpPr>
            <p:nvPr/>
          </p:nvGrpSpPr>
          <p:grpSpPr bwMode="auto">
            <a:xfrm>
              <a:off x="768" y="1104"/>
              <a:ext cx="1296" cy="1200"/>
              <a:chOff x="3408" y="2352"/>
              <a:chExt cx="1296" cy="1200"/>
            </a:xfrm>
          </p:grpSpPr>
          <p:sp>
            <p:nvSpPr>
              <p:cNvPr id="51234" name="Oval 34"/>
              <p:cNvSpPr>
                <a:spLocks noChangeArrowheads="1"/>
              </p:cNvSpPr>
              <p:nvPr/>
            </p:nvSpPr>
            <p:spPr bwMode="auto">
              <a:xfrm>
                <a:off x="4032" y="235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14</a:t>
                </a:r>
              </a:p>
            </p:txBody>
          </p:sp>
          <p:sp>
            <p:nvSpPr>
              <p:cNvPr id="51235" name="Oval 35"/>
              <p:cNvSpPr>
                <a:spLocks noChangeArrowheads="1"/>
              </p:cNvSpPr>
              <p:nvPr/>
            </p:nvSpPr>
            <p:spPr bwMode="auto">
              <a:xfrm>
                <a:off x="3744"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12</a:t>
                </a:r>
              </a:p>
            </p:txBody>
          </p:sp>
          <p:sp>
            <p:nvSpPr>
              <p:cNvPr id="51236" name="Line 36"/>
              <p:cNvSpPr>
                <a:spLocks noChangeShapeType="1"/>
              </p:cNvSpPr>
              <p:nvPr/>
            </p:nvSpPr>
            <p:spPr bwMode="auto">
              <a:xfrm flipH="1">
                <a:off x="3936" y="2592"/>
                <a:ext cx="240" cy="240"/>
              </a:xfrm>
              <a:prstGeom prst="line">
                <a:avLst/>
              </a:prstGeom>
              <a:noFill/>
              <a:ln w="15875">
                <a:solidFill>
                  <a:schemeClr val="tx1"/>
                </a:solidFill>
                <a:round/>
                <a:headEnd/>
                <a:tailEnd type="none" w="lg" len="lg"/>
              </a:ln>
              <a:effectLst/>
            </p:spPr>
            <p:txBody>
              <a:bodyPr/>
              <a:lstStyle/>
              <a:p>
                <a:endParaRPr lang="en-US"/>
              </a:p>
            </p:txBody>
          </p:sp>
          <p:sp>
            <p:nvSpPr>
              <p:cNvPr id="51237" name="Oval 37"/>
              <p:cNvSpPr>
                <a:spLocks noChangeArrowheads="1"/>
              </p:cNvSpPr>
              <p:nvPr/>
            </p:nvSpPr>
            <p:spPr bwMode="auto">
              <a:xfrm>
                <a:off x="4368"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5</a:t>
                </a:r>
              </a:p>
            </p:txBody>
          </p:sp>
          <p:sp>
            <p:nvSpPr>
              <p:cNvPr id="51238" name="Line 38"/>
              <p:cNvSpPr>
                <a:spLocks noChangeShapeType="1"/>
              </p:cNvSpPr>
              <p:nvPr/>
            </p:nvSpPr>
            <p:spPr bwMode="auto">
              <a:xfrm>
                <a:off x="4224" y="2592"/>
                <a:ext cx="240" cy="240"/>
              </a:xfrm>
              <a:prstGeom prst="line">
                <a:avLst/>
              </a:prstGeom>
              <a:noFill/>
              <a:ln w="15875">
                <a:solidFill>
                  <a:schemeClr val="tx1"/>
                </a:solidFill>
                <a:round/>
                <a:headEnd/>
                <a:tailEnd type="none" w="lg" len="lg"/>
              </a:ln>
              <a:effectLst/>
            </p:spPr>
            <p:txBody>
              <a:bodyPr/>
              <a:lstStyle/>
              <a:p>
                <a:endParaRPr lang="en-US"/>
              </a:p>
            </p:txBody>
          </p:sp>
          <p:sp>
            <p:nvSpPr>
              <p:cNvPr id="51239" name="Oval 39"/>
              <p:cNvSpPr>
                <a:spLocks noChangeArrowheads="1"/>
              </p:cNvSpPr>
              <p:nvPr/>
            </p:nvSpPr>
            <p:spPr bwMode="auto">
              <a:xfrm>
                <a:off x="3408" y="331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8</a:t>
                </a:r>
              </a:p>
            </p:txBody>
          </p:sp>
          <p:sp>
            <p:nvSpPr>
              <p:cNvPr id="51240" name="Line 40"/>
              <p:cNvSpPr>
                <a:spLocks noChangeShapeType="1"/>
              </p:cNvSpPr>
              <p:nvPr/>
            </p:nvSpPr>
            <p:spPr bwMode="auto">
              <a:xfrm flipH="1">
                <a:off x="3600" y="3072"/>
                <a:ext cx="240" cy="240"/>
              </a:xfrm>
              <a:prstGeom prst="line">
                <a:avLst/>
              </a:prstGeom>
              <a:noFill/>
              <a:ln w="15875">
                <a:solidFill>
                  <a:schemeClr val="tx1"/>
                </a:solidFill>
                <a:round/>
                <a:headEnd/>
                <a:tailEnd type="none" w="lg" len="lg"/>
              </a:ln>
              <a:effectLst/>
            </p:spPr>
            <p:txBody>
              <a:bodyPr/>
              <a:lstStyle/>
              <a:p>
                <a:endParaRPr lang="en-US"/>
              </a:p>
            </p:txBody>
          </p:sp>
        </p:grpSp>
        <p:sp>
          <p:nvSpPr>
            <p:cNvPr id="51241" name="Oval 41"/>
            <p:cNvSpPr>
              <a:spLocks noChangeArrowheads="1"/>
            </p:cNvSpPr>
            <p:nvPr/>
          </p:nvSpPr>
          <p:spPr bwMode="auto">
            <a:xfrm>
              <a:off x="1488" y="2064"/>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10</a:t>
              </a:r>
            </a:p>
          </p:txBody>
        </p:sp>
        <p:sp>
          <p:nvSpPr>
            <p:cNvPr id="51242" name="Line 42"/>
            <p:cNvSpPr>
              <a:spLocks noChangeShapeType="1"/>
            </p:cNvSpPr>
            <p:nvPr/>
          </p:nvSpPr>
          <p:spPr bwMode="auto">
            <a:xfrm>
              <a:off x="1344" y="1824"/>
              <a:ext cx="240" cy="240"/>
            </a:xfrm>
            <a:prstGeom prst="line">
              <a:avLst/>
            </a:prstGeom>
            <a:noFill/>
            <a:ln w="15875">
              <a:solidFill>
                <a:schemeClr val="tx1"/>
              </a:solidFill>
              <a:round/>
              <a:headEnd/>
              <a:tailEnd type="none" w="lg" len="lg"/>
            </a:ln>
            <a:effectLst/>
          </p:spPr>
          <p:txBody>
            <a:bodyPr/>
            <a:lstStyle/>
            <a:p>
              <a:endParaRPr lang="en-US"/>
            </a:p>
          </p:txBody>
        </p:sp>
      </p:grpSp>
      <p:grpSp>
        <p:nvGrpSpPr>
          <p:cNvPr id="9" name="Group 43"/>
          <p:cNvGrpSpPr>
            <a:grpSpLocks/>
          </p:cNvGrpSpPr>
          <p:nvPr/>
        </p:nvGrpSpPr>
        <p:grpSpPr bwMode="auto">
          <a:xfrm>
            <a:off x="5705476" y="2189273"/>
            <a:ext cx="619125" cy="552450"/>
            <a:chOff x="2298" y="2544"/>
            <a:chExt cx="390" cy="348"/>
          </a:xfrm>
        </p:grpSpPr>
        <p:sp>
          <p:nvSpPr>
            <p:cNvPr id="51244" name="Freeform 44"/>
            <p:cNvSpPr>
              <a:spLocks/>
            </p:cNvSpPr>
            <p:nvPr/>
          </p:nvSpPr>
          <p:spPr bwMode="auto">
            <a:xfrm>
              <a:off x="2298" y="2544"/>
              <a:ext cx="162" cy="264"/>
            </a:xfrm>
            <a:custGeom>
              <a:avLst/>
              <a:gdLst/>
              <a:ahLst/>
              <a:cxnLst>
                <a:cxn ang="0">
                  <a:pos x="0" y="264"/>
                </a:cxn>
                <a:cxn ang="0">
                  <a:pos x="30" y="162"/>
                </a:cxn>
                <a:cxn ang="0">
                  <a:pos x="90" y="66"/>
                </a:cxn>
                <a:cxn ang="0">
                  <a:pos x="162" y="0"/>
                </a:cxn>
              </a:cxnLst>
              <a:rect l="0" t="0" r="r" b="b"/>
              <a:pathLst>
                <a:path w="162" h="264">
                  <a:moveTo>
                    <a:pt x="0" y="264"/>
                  </a:moveTo>
                  <a:cubicBezTo>
                    <a:pt x="5" y="247"/>
                    <a:pt x="15" y="195"/>
                    <a:pt x="30" y="162"/>
                  </a:cubicBezTo>
                  <a:cubicBezTo>
                    <a:pt x="45" y="129"/>
                    <a:pt x="68" y="93"/>
                    <a:pt x="90" y="66"/>
                  </a:cubicBezTo>
                  <a:cubicBezTo>
                    <a:pt x="112" y="39"/>
                    <a:pt x="147" y="14"/>
                    <a:pt x="162" y="0"/>
                  </a:cubicBezTo>
                </a:path>
              </a:pathLst>
            </a:custGeom>
            <a:noFill/>
            <a:ln w="15875" cap="flat" cmpd="sng">
              <a:solidFill>
                <a:schemeClr val="tx2"/>
              </a:solidFill>
              <a:prstDash val="solid"/>
              <a:round/>
              <a:headEnd type="none" w="med" len="med"/>
              <a:tailEnd type="triangle" w="lg" len="lg"/>
            </a:ln>
            <a:effectLst/>
          </p:spPr>
          <p:txBody>
            <a:bodyPr/>
            <a:lstStyle/>
            <a:p>
              <a:endParaRPr lang="en-US"/>
            </a:p>
          </p:txBody>
        </p:sp>
        <p:sp>
          <p:nvSpPr>
            <p:cNvPr id="51245" name="Freeform 45"/>
            <p:cNvSpPr>
              <a:spLocks/>
            </p:cNvSpPr>
            <p:nvPr/>
          </p:nvSpPr>
          <p:spPr bwMode="auto">
            <a:xfrm>
              <a:off x="2544" y="2652"/>
              <a:ext cx="144" cy="240"/>
            </a:xfrm>
            <a:custGeom>
              <a:avLst/>
              <a:gdLst/>
              <a:ahLst/>
              <a:cxnLst>
                <a:cxn ang="0">
                  <a:pos x="144" y="0"/>
                </a:cxn>
                <a:cxn ang="0">
                  <a:pos x="114" y="126"/>
                </a:cxn>
                <a:cxn ang="0">
                  <a:pos x="0" y="240"/>
                </a:cxn>
              </a:cxnLst>
              <a:rect l="0" t="0" r="r" b="b"/>
              <a:pathLst>
                <a:path w="144" h="240">
                  <a:moveTo>
                    <a:pt x="144" y="0"/>
                  </a:moveTo>
                  <a:cubicBezTo>
                    <a:pt x="139" y="21"/>
                    <a:pt x="138" y="86"/>
                    <a:pt x="114" y="126"/>
                  </a:cubicBezTo>
                  <a:cubicBezTo>
                    <a:pt x="90" y="166"/>
                    <a:pt x="24" y="216"/>
                    <a:pt x="0" y="240"/>
                  </a:cubicBezTo>
                </a:path>
              </a:pathLst>
            </a:custGeom>
            <a:noFill/>
            <a:ln w="15875" cap="flat" cmpd="sng">
              <a:solidFill>
                <a:schemeClr val="tx2"/>
              </a:solidFill>
              <a:prstDash val="solid"/>
              <a:round/>
              <a:headEnd type="none" w="med" len="med"/>
              <a:tailEnd type="triangle" w="lg" len="lg"/>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1219"/>
                                        </p:tgtEl>
                                        <p:attrNameLst>
                                          <p:attrName>style.visibility</p:attrName>
                                        </p:attrNameLst>
                                      </p:cBhvr>
                                      <p:to>
                                        <p:strVal val="visible"/>
                                      </p:to>
                                    </p:set>
                                    <p:animEffect transition="in" filter="dissolve">
                                      <p:cBhvr>
                                        <p:cTn id="17" dur="500"/>
                                        <p:tgtEl>
                                          <p:spTgt spid="5121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203">
                                            <p:txEl>
                                              <p:pRg st="0" end="0"/>
                                            </p:txEl>
                                          </p:spTgt>
                                        </p:tgtEl>
                                        <p:attrNameLst>
                                          <p:attrName>style.visibility</p:attrName>
                                        </p:attrNameLst>
                                      </p:cBhvr>
                                      <p:to>
                                        <p:strVal val="visible"/>
                                      </p:to>
                                    </p:set>
                                    <p:animEffect transition="in" filter="wipe(left)">
                                      <p:cBhvr>
                                        <p:cTn id="27" dur="500"/>
                                        <p:tgtEl>
                                          <p:spTgt spid="5120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1203">
                                            <p:txEl>
                                              <p:pRg st="1" end="1"/>
                                            </p:txEl>
                                          </p:spTgt>
                                        </p:tgtEl>
                                        <p:attrNameLst>
                                          <p:attrName>style.visibility</p:attrName>
                                        </p:attrNameLst>
                                      </p:cBhvr>
                                      <p:to>
                                        <p:strVal val="visible"/>
                                      </p:to>
                                    </p:set>
                                    <p:animEffect transition="in" filter="wipe(left)">
                                      <p:cBhvr>
                                        <p:cTn id="32" dur="500"/>
                                        <p:tgtEl>
                                          <p:spTgt spid="5120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1203">
                                            <p:txEl>
                                              <p:pRg st="2" end="2"/>
                                            </p:txEl>
                                          </p:spTgt>
                                        </p:tgtEl>
                                        <p:attrNameLst>
                                          <p:attrName>style.visibility</p:attrName>
                                        </p:attrNameLst>
                                      </p:cBhvr>
                                      <p:to>
                                        <p:strVal val="visible"/>
                                      </p:to>
                                    </p:set>
                                    <p:animEffect transition="in" filter="wipe(left)">
                                      <p:cBhvr>
                                        <p:cTn id="37" dur="500"/>
                                        <p:tgtEl>
                                          <p:spTgt spid="5120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dissolv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1231"/>
                                        </p:tgtEl>
                                        <p:attrNameLst>
                                          <p:attrName>style.visibility</p:attrName>
                                        </p:attrNameLst>
                                      </p:cBhvr>
                                      <p:to>
                                        <p:strVal val="visible"/>
                                      </p:to>
                                    </p:set>
                                    <p:animEffect transition="in" filter="dissolve">
                                      <p:cBhvr>
                                        <p:cTn id="47" dur="500"/>
                                        <p:tgtEl>
                                          <p:spTgt spid="5123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dissolve">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bldLvl="4" autoUpdateAnimBg="0"/>
      <p:bldP spid="51219" grpId="0" animBg="1"/>
      <p:bldP spid="51231" grpId="0" animBg="1"/>
    </p:bldLst>
  </p:timing>
</p:sld>
</file>

<file path=ppt/slides/slide2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A sample heap</a:t>
            </a:r>
          </a:p>
        </p:txBody>
      </p:sp>
      <p:sp>
        <p:nvSpPr>
          <p:cNvPr id="16387" name="Rectangle 3"/>
          <p:cNvSpPr>
            <a:spLocks noGrp="1" noChangeArrowheads="1"/>
          </p:cNvSpPr>
          <p:nvPr>
            <p:ph idx="1"/>
          </p:nvPr>
        </p:nvSpPr>
        <p:spPr>
          <a:xfrm>
            <a:off x="581192" y="2027987"/>
            <a:ext cx="4378690" cy="3678303"/>
          </a:xfrm>
        </p:spPr>
        <p:txBody>
          <a:bodyPr>
            <a:normAutofit/>
          </a:bodyPr>
          <a:lstStyle/>
          <a:p>
            <a:pPr algn="just"/>
            <a:r>
              <a:rPr lang="en-US" sz="2400" dirty="0"/>
              <a:t>Here’s a sample binary tree after it has been </a:t>
            </a:r>
            <a:r>
              <a:rPr lang="en-US" sz="2400" dirty="0" err="1"/>
              <a:t>heapified</a:t>
            </a:r>
            <a:endParaRPr lang="en-US" sz="2400" dirty="0"/>
          </a:p>
          <a:p>
            <a:pPr algn="just"/>
            <a:r>
              <a:rPr lang="en-US" sz="2400" dirty="0"/>
              <a:t>Notice that </a:t>
            </a:r>
            <a:r>
              <a:rPr lang="en-US" sz="2400" dirty="0" err="1"/>
              <a:t>heapified</a:t>
            </a:r>
            <a:r>
              <a:rPr lang="en-US" sz="2400" dirty="0"/>
              <a:t> does </a:t>
            </a:r>
            <a:r>
              <a:rPr lang="en-US" sz="2400" i="1" dirty="0"/>
              <a:t>not</a:t>
            </a:r>
            <a:r>
              <a:rPr lang="en-US" sz="2400" dirty="0"/>
              <a:t> mean sorted</a:t>
            </a:r>
          </a:p>
          <a:p>
            <a:pPr algn="just"/>
            <a:r>
              <a:rPr lang="en-US" sz="2400" dirty="0" err="1"/>
              <a:t>Heapifying</a:t>
            </a:r>
            <a:r>
              <a:rPr lang="en-US" sz="2400" dirty="0"/>
              <a:t> does </a:t>
            </a:r>
            <a:r>
              <a:rPr lang="en-US" sz="2400" i="1" dirty="0"/>
              <a:t>not</a:t>
            </a:r>
            <a:r>
              <a:rPr lang="en-US" sz="2400" dirty="0"/>
              <a:t> change the shape of the binary tree; this binary tree is balanced and left-justified</a:t>
            </a:r>
          </a:p>
          <a:p>
            <a:pPr algn="just"/>
            <a:endParaRPr lang="en-US" sz="2400" dirty="0"/>
          </a:p>
        </p:txBody>
      </p:sp>
      <p:sp>
        <p:nvSpPr>
          <p:cNvPr id="32" name="Footer Placeholder 31"/>
          <p:cNvSpPr>
            <a:spLocks noGrp="1"/>
          </p:cNvSpPr>
          <p:nvPr>
            <p:ph type="ftr" sz="quarter" idx="11"/>
          </p:nvPr>
        </p:nvSpPr>
        <p:spPr/>
        <p:txBody>
          <a:bodyPr/>
          <a:lstStyle/>
          <a:p>
            <a:r>
              <a:rPr lang="en-US"/>
              <a:t>Dr. Neepa Shah</a:t>
            </a:r>
          </a:p>
        </p:txBody>
      </p:sp>
      <p:sp>
        <p:nvSpPr>
          <p:cNvPr id="31" name="Slide Number Placeholder 30"/>
          <p:cNvSpPr>
            <a:spLocks noGrp="1"/>
          </p:cNvSpPr>
          <p:nvPr>
            <p:ph type="sldNum" sz="quarter" idx="12"/>
          </p:nvPr>
        </p:nvSpPr>
        <p:spPr/>
        <p:txBody>
          <a:bodyPr/>
          <a:lstStyle/>
          <a:p>
            <a:fld id="{B6F15528-21DE-4FAA-801E-634DDDAF4B2B}" type="slidenum">
              <a:rPr lang="en-US" smtClean="0"/>
              <a:pPr/>
              <a:t>218</a:t>
            </a:fld>
            <a:endParaRPr lang="en-US"/>
          </a:p>
        </p:txBody>
      </p:sp>
      <p:grpSp>
        <p:nvGrpSpPr>
          <p:cNvPr id="2" name="Group 34"/>
          <p:cNvGrpSpPr>
            <a:grpSpLocks/>
          </p:cNvGrpSpPr>
          <p:nvPr/>
        </p:nvGrpSpPr>
        <p:grpSpPr bwMode="auto">
          <a:xfrm>
            <a:off x="5275558" y="2133600"/>
            <a:ext cx="6781800" cy="2590800"/>
            <a:chOff x="624" y="1248"/>
            <a:chExt cx="4272" cy="1632"/>
          </a:xfrm>
        </p:grpSpPr>
        <p:sp>
          <p:nvSpPr>
            <p:cNvPr id="16389" name="Oval 5"/>
            <p:cNvSpPr>
              <a:spLocks noChangeArrowheads="1"/>
            </p:cNvSpPr>
            <p:nvPr/>
          </p:nvSpPr>
          <p:spPr bwMode="auto">
            <a:xfrm>
              <a:off x="960" y="2256"/>
              <a:ext cx="336" cy="240"/>
            </a:xfrm>
            <a:prstGeom prst="ellipse">
              <a:avLst/>
            </a:prstGeom>
            <a:noFill/>
            <a:ln w="15875">
              <a:solidFill>
                <a:schemeClr val="tx1"/>
              </a:solidFill>
              <a:round/>
              <a:headEnd/>
              <a:tailEnd/>
            </a:ln>
            <a:effectLst/>
          </p:spPr>
          <p:txBody>
            <a:bodyPr wrap="none" anchor="ctr"/>
            <a:lstStyle/>
            <a:p>
              <a:pPr algn="ctr"/>
              <a:r>
                <a:rPr lang="en-US" sz="2000" dirty="0">
                  <a:latin typeface="Verdana" pitchFamily="34" charset="0"/>
                </a:rPr>
                <a:t>19</a:t>
              </a:r>
            </a:p>
          </p:txBody>
        </p:sp>
        <p:sp>
          <p:nvSpPr>
            <p:cNvPr id="16390" name="Oval 6"/>
            <p:cNvSpPr>
              <a:spLocks noChangeArrowheads="1"/>
            </p:cNvSpPr>
            <p:nvPr/>
          </p:nvSpPr>
          <p:spPr bwMode="auto">
            <a:xfrm>
              <a:off x="1296" y="264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16391" name="Oval 7"/>
            <p:cNvSpPr>
              <a:spLocks noChangeArrowheads="1"/>
            </p:cNvSpPr>
            <p:nvPr/>
          </p:nvSpPr>
          <p:spPr bwMode="auto">
            <a:xfrm>
              <a:off x="624" y="264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18</a:t>
              </a:r>
            </a:p>
          </p:txBody>
        </p:sp>
        <p:sp>
          <p:nvSpPr>
            <p:cNvPr id="16392" name="Line 8"/>
            <p:cNvSpPr>
              <a:spLocks noChangeShapeType="1"/>
            </p:cNvSpPr>
            <p:nvPr/>
          </p:nvSpPr>
          <p:spPr bwMode="auto">
            <a:xfrm flipH="1">
              <a:off x="864" y="2448"/>
              <a:ext cx="144" cy="192"/>
            </a:xfrm>
            <a:prstGeom prst="line">
              <a:avLst/>
            </a:prstGeom>
            <a:noFill/>
            <a:ln w="15875">
              <a:solidFill>
                <a:schemeClr val="tx1"/>
              </a:solidFill>
              <a:round/>
              <a:headEnd/>
              <a:tailEnd/>
            </a:ln>
            <a:effectLst/>
          </p:spPr>
          <p:txBody>
            <a:bodyPr/>
            <a:lstStyle/>
            <a:p>
              <a:endParaRPr lang="en-US"/>
            </a:p>
          </p:txBody>
        </p:sp>
        <p:sp>
          <p:nvSpPr>
            <p:cNvPr id="16393" name="Line 9"/>
            <p:cNvSpPr>
              <a:spLocks noChangeShapeType="1"/>
            </p:cNvSpPr>
            <p:nvPr/>
          </p:nvSpPr>
          <p:spPr bwMode="auto">
            <a:xfrm>
              <a:off x="1248" y="2448"/>
              <a:ext cx="144" cy="192"/>
            </a:xfrm>
            <a:prstGeom prst="line">
              <a:avLst/>
            </a:prstGeom>
            <a:noFill/>
            <a:ln w="15875">
              <a:solidFill>
                <a:schemeClr val="tx1"/>
              </a:solidFill>
              <a:round/>
              <a:headEnd/>
              <a:tailEnd/>
            </a:ln>
            <a:effectLst/>
          </p:spPr>
          <p:txBody>
            <a:bodyPr/>
            <a:lstStyle/>
            <a:p>
              <a:endParaRPr lang="en-US"/>
            </a:p>
          </p:txBody>
        </p:sp>
        <p:sp>
          <p:nvSpPr>
            <p:cNvPr id="16394" name="Oval 10"/>
            <p:cNvSpPr>
              <a:spLocks noChangeArrowheads="1"/>
            </p:cNvSpPr>
            <p:nvPr/>
          </p:nvSpPr>
          <p:spPr bwMode="auto">
            <a:xfrm>
              <a:off x="2160" y="225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sp>
          <p:nvSpPr>
            <p:cNvPr id="16395" name="Oval 11"/>
            <p:cNvSpPr>
              <a:spLocks noChangeArrowheads="1"/>
            </p:cNvSpPr>
            <p:nvPr/>
          </p:nvSpPr>
          <p:spPr bwMode="auto">
            <a:xfrm>
              <a:off x="2496" y="264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3</a:t>
              </a:r>
            </a:p>
          </p:txBody>
        </p:sp>
        <p:sp>
          <p:nvSpPr>
            <p:cNvPr id="16396" name="Oval 12"/>
            <p:cNvSpPr>
              <a:spLocks noChangeArrowheads="1"/>
            </p:cNvSpPr>
            <p:nvPr/>
          </p:nvSpPr>
          <p:spPr bwMode="auto">
            <a:xfrm>
              <a:off x="1824" y="264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21</a:t>
              </a:r>
            </a:p>
          </p:txBody>
        </p:sp>
        <p:sp>
          <p:nvSpPr>
            <p:cNvPr id="16397" name="Line 13"/>
            <p:cNvSpPr>
              <a:spLocks noChangeShapeType="1"/>
            </p:cNvSpPr>
            <p:nvPr/>
          </p:nvSpPr>
          <p:spPr bwMode="auto">
            <a:xfrm flipH="1">
              <a:off x="2064" y="2448"/>
              <a:ext cx="144" cy="192"/>
            </a:xfrm>
            <a:prstGeom prst="line">
              <a:avLst/>
            </a:prstGeom>
            <a:noFill/>
            <a:ln w="15875">
              <a:solidFill>
                <a:schemeClr val="tx1"/>
              </a:solidFill>
              <a:round/>
              <a:headEnd/>
              <a:tailEnd/>
            </a:ln>
            <a:effectLst/>
          </p:spPr>
          <p:txBody>
            <a:bodyPr/>
            <a:lstStyle/>
            <a:p>
              <a:endParaRPr lang="en-US"/>
            </a:p>
          </p:txBody>
        </p:sp>
        <p:sp>
          <p:nvSpPr>
            <p:cNvPr id="16398" name="Line 14"/>
            <p:cNvSpPr>
              <a:spLocks noChangeShapeType="1"/>
            </p:cNvSpPr>
            <p:nvPr/>
          </p:nvSpPr>
          <p:spPr bwMode="auto">
            <a:xfrm>
              <a:off x="2448" y="2448"/>
              <a:ext cx="144" cy="192"/>
            </a:xfrm>
            <a:prstGeom prst="line">
              <a:avLst/>
            </a:prstGeom>
            <a:noFill/>
            <a:ln w="15875">
              <a:solidFill>
                <a:schemeClr val="tx1"/>
              </a:solidFill>
              <a:round/>
              <a:headEnd/>
              <a:tailEnd/>
            </a:ln>
            <a:effectLst/>
          </p:spPr>
          <p:txBody>
            <a:bodyPr/>
            <a:lstStyle/>
            <a:p>
              <a:endParaRPr lang="en-US"/>
            </a:p>
          </p:txBody>
        </p:sp>
        <p:sp>
          <p:nvSpPr>
            <p:cNvPr id="16399" name="Oval 15"/>
            <p:cNvSpPr>
              <a:spLocks noChangeArrowheads="1"/>
            </p:cNvSpPr>
            <p:nvPr/>
          </p:nvSpPr>
          <p:spPr bwMode="auto">
            <a:xfrm>
              <a:off x="3360" y="225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16400" name="Oval 16"/>
            <p:cNvSpPr>
              <a:spLocks noChangeArrowheads="1"/>
            </p:cNvSpPr>
            <p:nvPr/>
          </p:nvSpPr>
          <p:spPr bwMode="auto">
            <a:xfrm>
              <a:off x="3696" y="264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11</a:t>
              </a:r>
            </a:p>
          </p:txBody>
        </p:sp>
        <p:sp>
          <p:nvSpPr>
            <p:cNvPr id="16401" name="Oval 17"/>
            <p:cNvSpPr>
              <a:spLocks noChangeArrowheads="1"/>
            </p:cNvSpPr>
            <p:nvPr/>
          </p:nvSpPr>
          <p:spPr bwMode="auto">
            <a:xfrm>
              <a:off x="3024" y="264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9</a:t>
              </a:r>
            </a:p>
          </p:txBody>
        </p:sp>
        <p:sp>
          <p:nvSpPr>
            <p:cNvPr id="16402" name="Line 18"/>
            <p:cNvSpPr>
              <a:spLocks noChangeShapeType="1"/>
            </p:cNvSpPr>
            <p:nvPr/>
          </p:nvSpPr>
          <p:spPr bwMode="auto">
            <a:xfrm flipH="1">
              <a:off x="3264" y="2448"/>
              <a:ext cx="144" cy="192"/>
            </a:xfrm>
            <a:prstGeom prst="line">
              <a:avLst/>
            </a:prstGeom>
            <a:noFill/>
            <a:ln w="15875">
              <a:solidFill>
                <a:schemeClr val="tx1"/>
              </a:solidFill>
              <a:round/>
              <a:headEnd/>
              <a:tailEnd/>
            </a:ln>
            <a:effectLst/>
          </p:spPr>
          <p:txBody>
            <a:bodyPr/>
            <a:lstStyle/>
            <a:p>
              <a:endParaRPr lang="en-US"/>
            </a:p>
          </p:txBody>
        </p:sp>
        <p:sp>
          <p:nvSpPr>
            <p:cNvPr id="16403" name="Line 19"/>
            <p:cNvSpPr>
              <a:spLocks noChangeShapeType="1"/>
            </p:cNvSpPr>
            <p:nvPr/>
          </p:nvSpPr>
          <p:spPr bwMode="auto">
            <a:xfrm>
              <a:off x="3648" y="2448"/>
              <a:ext cx="144" cy="192"/>
            </a:xfrm>
            <a:prstGeom prst="line">
              <a:avLst/>
            </a:prstGeom>
            <a:noFill/>
            <a:ln w="15875">
              <a:solidFill>
                <a:schemeClr val="tx1"/>
              </a:solidFill>
              <a:round/>
              <a:headEnd/>
              <a:tailEnd/>
            </a:ln>
            <a:effectLst/>
          </p:spPr>
          <p:txBody>
            <a:bodyPr/>
            <a:lstStyle/>
            <a:p>
              <a:endParaRPr lang="en-US"/>
            </a:p>
          </p:txBody>
        </p:sp>
        <p:sp>
          <p:nvSpPr>
            <p:cNvPr id="16404" name="Oval 20"/>
            <p:cNvSpPr>
              <a:spLocks noChangeArrowheads="1"/>
            </p:cNvSpPr>
            <p:nvPr/>
          </p:nvSpPr>
          <p:spPr bwMode="auto">
            <a:xfrm>
              <a:off x="4560" y="225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15</a:t>
              </a:r>
            </a:p>
          </p:txBody>
        </p:sp>
        <p:sp>
          <p:nvSpPr>
            <p:cNvPr id="16409" name="Oval 25"/>
            <p:cNvSpPr>
              <a:spLocks noChangeArrowheads="1"/>
            </p:cNvSpPr>
            <p:nvPr/>
          </p:nvSpPr>
          <p:spPr bwMode="auto">
            <a:xfrm>
              <a:off x="2784" y="1248"/>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25</a:t>
              </a:r>
            </a:p>
          </p:txBody>
        </p:sp>
        <p:sp>
          <p:nvSpPr>
            <p:cNvPr id="16410" name="Oval 26"/>
            <p:cNvSpPr>
              <a:spLocks noChangeArrowheads="1"/>
            </p:cNvSpPr>
            <p:nvPr/>
          </p:nvSpPr>
          <p:spPr bwMode="auto">
            <a:xfrm>
              <a:off x="3984" y="1632"/>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17</a:t>
              </a:r>
            </a:p>
          </p:txBody>
        </p:sp>
        <p:sp>
          <p:nvSpPr>
            <p:cNvPr id="16411" name="Oval 27"/>
            <p:cNvSpPr>
              <a:spLocks noChangeArrowheads="1"/>
            </p:cNvSpPr>
            <p:nvPr/>
          </p:nvSpPr>
          <p:spPr bwMode="auto">
            <a:xfrm>
              <a:off x="1632" y="1632"/>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sp>
          <p:nvSpPr>
            <p:cNvPr id="16412" name="Line 28"/>
            <p:cNvSpPr>
              <a:spLocks noChangeShapeType="1"/>
            </p:cNvSpPr>
            <p:nvPr/>
          </p:nvSpPr>
          <p:spPr bwMode="auto">
            <a:xfrm flipH="1">
              <a:off x="1920" y="1440"/>
              <a:ext cx="912" cy="240"/>
            </a:xfrm>
            <a:prstGeom prst="line">
              <a:avLst/>
            </a:prstGeom>
            <a:noFill/>
            <a:ln w="15875">
              <a:solidFill>
                <a:schemeClr val="tx1"/>
              </a:solidFill>
              <a:round/>
              <a:headEnd/>
              <a:tailEnd/>
            </a:ln>
            <a:effectLst/>
          </p:spPr>
          <p:txBody>
            <a:bodyPr/>
            <a:lstStyle/>
            <a:p>
              <a:endParaRPr lang="en-US"/>
            </a:p>
          </p:txBody>
        </p:sp>
        <p:sp>
          <p:nvSpPr>
            <p:cNvPr id="16413" name="Line 29"/>
            <p:cNvSpPr>
              <a:spLocks noChangeShapeType="1"/>
            </p:cNvSpPr>
            <p:nvPr/>
          </p:nvSpPr>
          <p:spPr bwMode="auto">
            <a:xfrm>
              <a:off x="3120" y="1440"/>
              <a:ext cx="912" cy="240"/>
            </a:xfrm>
            <a:prstGeom prst="line">
              <a:avLst/>
            </a:prstGeom>
            <a:noFill/>
            <a:ln w="15875">
              <a:solidFill>
                <a:schemeClr val="tx1"/>
              </a:solidFill>
              <a:round/>
              <a:headEnd/>
              <a:tailEnd/>
            </a:ln>
            <a:effectLst/>
          </p:spPr>
          <p:txBody>
            <a:bodyPr/>
            <a:lstStyle/>
            <a:p>
              <a:endParaRPr lang="en-US"/>
            </a:p>
          </p:txBody>
        </p:sp>
        <p:sp>
          <p:nvSpPr>
            <p:cNvPr id="16414" name="Line 30"/>
            <p:cNvSpPr>
              <a:spLocks noChangeShapeType="1"/>
            </p:cNvSpPr>
            <p:nvPr/>
          </p:nvSpPr>
          <p:spPr bwMode="auto">
            <a:xfrm flipH="1">
              <a:off x="1248" y="1824"/>
              <a:ext cx="432" cy="432"/>
            </a:xfrm>
            <a:prstGeom prst="line">
              <a:avLst/>
            </a:prstGeom>
            <a:noFill/>
            <a:ln w="15875">
              <a:solidFill>
                <a:schemeClr val="tx1"/>
              </a:solidFill>
              <a:round/>
              <a:headEnd/>
              <a:tailEnd/>
            </a:ln>
            <a:effectLst/>
          </p:spPr>
          <p:txBody>
            <a:bodyPr/>
            <a:lstStyle/>
            <a:p>
              <a:endParaRPr lang="en-US"/>
            </a:p>
          </p:txBody>
        </p:sp>
        <p:sp>
          <p:nvSpPr>
            <p:cNvPr id="16415" name="Line 31"/>
            <p:cNvSpPr>
              <a:spLocks noChangeShapeType="1"/>
            </p:cNvSpPr>
            <p:nvPr/>
          </p:nvSpPr>
          <p:spPr bwMode="auto">
            <a:xfrm>
              <a:off x="1920" y="1824"/>
              <a:ext cx="336" cy="432"/>
            </a:xfrm>
            <a:prstGeom prst="line">
              <a:avLst/>
            </a:prstGeom>
            <a:noFill/>
            <a:ln w="15875">
              <a:solidFill>
                <a:schemeClr val="tx1"/>
              </a:solidFill>
              <a:round/>
              <a:headEnd/>
              <a:tailEnd/>
            </a:ln>
            <a:effectLst/>
          </p:spPr>
          <p:txBody>
            <a:bodyPr/>
            <a:lstStyle/>
            <a:p>
              <a:endParaRPr lang="en-US"/>
            </a:p>
          </p:txBody>
        </p:sp>
        <p:sp>
          <p:nvSpPr>
            <p:cNvPr id="16416" name="Line 32"/>
            <p:cNvSpPr>
              <a:spLocks noChangeShapeType="1"/>
            </p:cNvSpPr>
            <p:nvPr/>
          </p:nvSpPr>
          <p:spPr bwMode="auto">
            <a:xfrm flipH="1">
              <a:off x="3600" y="1824"/>
              <a:ext cx="432" cy="432"/>
            </a:xfrm>
            <a:prstGeom prst="line">
              <a:avLst/>
            </a:prstGeom>
            <a:noFill/>
            <a:ln w="15875">
              <a:solidFill>
                <a:schemeClr val="tx1"/>
              </a:solidFill>
              <a:round/>
              <a:headEnd/>
              <a:tailEnd/>
            </a:ln>
            <a:effectLst/>
          </p:spPr>
          <p:txBody>
            <a:bodyPr/>
            <a:lstStyle/>
            <a:p>
              <a:endParaRPr lang="en-US"/>
            </a:p>
          </p:txBody>
        </p:sp>
        <p:sp>
          <p:nvSpPr>
            <p:cNvPr id="16417" name="Line 33"/>
            <p:cNvSpPr>
              <a:spLocks noChangeShapeType="1"/>
            </p:cNvSpPr>
            <p:nvPr/>
          </p:nvSpPr>
          <p:spPr bwMode="auto">
            <a:xfrm>
              <a:off x="4272" y="1824"/>
              <a:ext cx="384" cy="432"/>
            </a:xfrm>
            <a:prstGeom prst="line">
              <a:avLst/>
            </a:prstGeom>
            <a:noFill/>
            <a:ln w="15875">
              <a:solidFill>
                <a:schemeClr val="tx1"/>
              </a:solidFill>
              <a:round/>
              <a:headEnd/>
              <a:tailEnd/>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wipe(left)">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wipe(left)">
                                      <p:cBhvr>
                                        <p:cTn id="12" dur="500"/>
                                        <p:tgtEl>
                                          <p:spTgt spid="16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wipe(left)">
                                      <p:cBhvr>
                                        <p:cTn id="17" dur="500"/>
                                        <p:tgtEl>
                                          <p:spTgt spid="163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bldLvl="5" autoUpdateAnimBg="0"/>
    </p:bldLst>
  </p:timing>
</p:sld>
</file>

<file path=ppt/slides/slide2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Removing the root</a:t>
            </a:r>
          </a:p>
        </p:txBody>
      </p:sp>
      <p:sp>
        <p:nvSpPr>
          <p:cNvPr id="18435" name="Rectangle 3"/>
          <p:cNvSpPr>
            <a:spLocks noGrp="1" noChangeArrowheads="1"/>
          </p:cNvSpPr>
          <p:nvPr>
            <p:ph idx="1"/>
          </p:nvPr>
        </p:nvSpPr>
        <p:spPr>
          <a:xfrm>
            <a:off x="581193" y="2180496"/>
            <a:ext cx="3736808" cy="3678303"/>
          </a:xfrm>
        </p:spPr>
        <p:txBody>
          <a:bodyPr>
            <a:normAutofit fontScale="92500" lnSpcReduction="20000"/>
          </a:bodyPr>
          <a:lstStyle/>
          <a:p>
            <a:pPr algn="just"/>
            <a:r>
              <a:rPr lang="en-US" sz="2400" dirty="0"/>
              <a:t>Notice that the largest number is now in the root</a:t>
            </a:r>
          </a:p>
          <a:p>
            <a:pPr algn="just"/>
            <a:r>
              <a:rPr lang="en-US" sz="2400" dirty="0"/>
              <a:t>Suppose we </a:t>
            </a:r>
            <a:r>
              <a:rPr lang="en-US" sz="2400" i="1" dirty="0"/>
              <a:t>discard</a:t>
            </a:r>
            <a:r>
              <a:rPr lang="en-US" sz="2400" dirty="0"/>
              <a:t> the root:</a:t>
            </a:r>
          </a:p>
          <a:p>
            <a:pPr lvl="1" algn="just"/>
            <a:r>
              <a:rPr lang="en-US" sz="2200" dirty="0"/>
              <a:t>How can we fix the binary tree so it is once again </a:t>
            </a:r>
            <a:r>
              <a:rPr lang="en-US" sz="2200" i="1" dirty="0"/>
              <a:t>balanced and left-justified?</a:t>
            </a:r>
          </a:p>
          <a:p>
            <a:pPr lvl="1" algn="just"/>
            <a:r>
              <a:rPr lang="en-US" sz="2200" dirty="0"/>
              <a:t>Solution: remove the rightmost leaf at the deepest level and use it for the new root</a:t>
            </a:r>
          </a:p>
          <a:p>
            <a:pPr algn="just"/>
            <a:endParaRPr lang="en-US" sz="2400" dirty="0"/>
          </a:p>
        </p:txBody>
      </p:sp>
      <p:sp>
        <p:nvSpPr>
          <p:cNvPr id="35" name="Footer Placeholder 34"/>
          <p:cNvSpPr>
            <a:spLocks noGrp="1"/>
          </p:cNvSpPr>
          <p:nvPr>
            <p:ph type="ftr" sz="quarter" idx="11"/>
          </p:nvPr>
        </p:nvSpPr>
        <p:spPr/>
        <p:txBody>
          <a:bodyPr/>
          <a:lstStyle/>
          <a:p>
            <a:r>
              <a:rPr lang="en-US" dirty="0"/>
              <a:t>Dr. </a:t>
            </a:r>
            <a:r>
              <a:rPr lang="en-US" dirty="0" err="1"/>
              <a:t>Neepa</a:t>
            </a:r>
            <a:r>
              <a:rPr lang="en-US" dirty="0"/>
              <a:t> Shah</a:t>
            </a:r>
          </a:p>
        </p:txBody>
      </p:sp>
      <p:sp>
        <p:nvSpPr>
          <p:cNvPr id="34" name="Slide Number Placeholder 33"/>
          <p:cNvSpPr>
            <a:spLocks noGrp="1"/>
          </p:cNvSpPr>
          <p:nvPr>
            <p:ph type="sldNum" sz="quarter" idx="12"/>
          </p:nvPr>
        </p:nvSpPr>
        <p:spPr/>
        <p:txBody>
          <a:bodyPr/>
          <a:lstStyle/>
          <a:p>
            <a:fld id="{B6F15528-21DE-4FAA-801E-634DDDAF4B2B}" type="slidenum">
              <a:rPr lang="en-US" smtClean="0"/>
              <a:pPr/>
              <a:t>219</a:t>
            </a:fld>
            <a:endParaRPr lang="en-US"/>
          </a:p>
        </p:txBody>
      </p:sp>
      <p:grpSp>
        <p:nvGrpSpPr>
          <p:cNvPr id="2" name="Group 32"/>
          <p:cNvGrpSpPr>
            <a:grpSpLocks/>
          </p:cNvGrpSpPr>
          <p:nvPr/>
        </p:nvGrpSpPr>
        <p:grpSpPr bwMode="auto">
          <a:xfrm>
            <a:off x="5106887" y="2514600"/>
            <a:ext cx="6781800" cy="2286000"/>
            <a:chOff x="624" y="1584"/>
            <a:chExt cx="4272" cy="1440"/>
          </a:xfrm>
        </p:grpSpPr>
        <p:sp>
          <p:nvSpPr>
            <p:cNvPr id="18437" name="Oval 5"/>
            <p:cNvSpPr>
              <a:spLocks noChangeArrowheads="1"/>
            </p:cNvSpPr>
            <p:nvPr/>
          </p:nvSpPr>
          <p:spPr bwMode="auto">
            <a:xfrm>
              <a:off x="9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19</a:t>
              </a:r>
            </a:p>
          </p:txBody>
        </p:sp>
        <p:sp>
          <p:nvSpPr>
            <p:cNvPr id="18438" name="Oval 6"/>
            <p:cNvSpPr>
              <a:spLocks noChangeArrowheads="1"/>
            </p:cNvSpPr>
            <p:nvPr/>
          </p:nvSpPr>
          <p:spPr bwMode="auto">
            <a:xfrm>
              <a:off x="1296"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18439" name="Oval 7"/>
            <p:cNvSpPr>
              <a:spLocks noChangeArrowheads="1"/>
            </p:cNvSpPr>
            <p:nvPr/>
          </p:nvSpPr>
          <p:spPr bwMode="auto">
            <a:xfrm>
              <a:off x="6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18</a:t>
              </a:r>
            </a:p>
          </p:txBody>
        </p:sp>
        <p:sp>
          <p:nvSpPr>
            <p:cNvPr id="18440" name="Line 8"/>
            <p:cNvSpPr>
              <a:spLocks noChangeShapeType="1"/>
            </p:cNvSpPr>
            <p:nvPr/>
          </p:nvSpPr>
          <p:spPr bwMode="auto">
            <a:xfrm flipH="1">
              <a:off x="864" y="2592"/>
              <a:ext cx="144" cy="192"/>
            </a:xfrm>
            <a:prstGeom prst="line">
              <a:avLst/>
            </a:prstGeom>
            <a:noFill/>
            <a:ln w="15875">
              <a:solidFill>
                <a:schemeClr val="tx1"/>
              </a:solidFill>
              <a:round/>
              <a:headEnd/>
              <a:tailEnd/>
            </a:ln>
            <a:effectLst/>
          </p:spPr>
          <p:txBody>
            <a:bodyPr/>
            <a:lstStyle/>
            <a:p>
              <a:endParaRPr lang="en-US"/>
            </a:p>
          </p:txBody>
        </p:sp>
        <p:sp>
          <p:nvSpPr>
            <p:cNvPr id="18441" name="Line 9"/>
            <p:cNvSpPr>
              <a:spLocks noChangeShapeType="1"/>
            </p:cNvSpPr>
            <p:nvPr/>
          </p:nvSpPr>
          <p:spPr bwMode="auto">
            <a:xfrm>
              <a:off x="1248" y="2592"/>
              <a:ext cx="144" cy="192"/>
            </a:xfrm>
            <a:prstGeom prst="line">
              <a:avLst/>
            </a:prstGeom>
            <a:noFill/>
            <a:ln w="15875">
              <a:solidFill>
                <a:schemeClr val="tx1"/>
              </a:solidFill>
              <a:round/>
              <a:headEnd/>
              <a:tailEnd/>
            </a:ln>
            <a:effectLst/>
          </p:spPr>
          <p:txBody>
            <a:bodyPr/>
            <a:lstStyle/>
            <a:p>
              <a:endParaRPr lang="en-US"/>
            </a:p>
          </p:txBody>
        </p:sp>
        <p:sp>
          <p:nvSpPr>
            <p:cNvPr id="18442" name="Oval 10"/>
            <p:cNvSpPr>
              <a:spLocks noChangeArrowheads="1"/>
            </p:cNvSpPr>
            <p:nvPr/>
          </p:nvSpPr>
          <p:spPr bwMode="auto">
            <a:xfrm>
              <a:off x="21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sp>
          <p:nvSpPr>
            <p:cNvPr id="18443" name="Oval 11"/>
            <p:cNvSpPr>
              <a:spLocks noChangeArrowheads="1"/>
            </p:cNvSpPr>
            <p:nvPr/>
          </p:nvSpPr>
          <p:spPr bwMode="auto">
            <a:xfrm>
              <a:off x="2496"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3</a:t>
              </a:r>
            </a:p>
          </p:txBody>
        </p:sp>
        <p:sp>
          <p:nvSpPr>
            <p:cNvPr id="18444" name="Oval 12"/>
            <p:cNvSpPr>
              <a:spLocks noChangeArrowheads="1"/>
            </p:cNvSpPr>
            <p:nvPr/>
          </p:nvSpPr>
          <p:spPr bwMode="auto">
            <a:xfrm>
              <a:off x="18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21</a:t>
              </a:r>
            </a:p>
          </p:txBody>
        </p:sp>
        <p:sp>
          <p:nvSpPr>
            <p:cNvPr id="18445" name="Line 13"/>
            <p:cNvSpPr>
              <a:spLocks noChangeShapeType="1"/>
            </p:cNvSpPr>
            <p:nvPr/>
          </p:nvSpPr>
          <p:spPr bwMode="auto">
            <a:xfrm flipH="1">
              <a:off x="2064" y="2592"/>
              <a:ext cx="144" cy="192"/>
            </a:xfrm>
            <a:prstGeom prst="line">
              <a:avLst/>
            </a:prstGeom>
            <a:noFill/>
            <a:ln w="15875">
              <a:solidFill>
                <a:schemeClr val="tx1"/>
              </a:solidFill>
              <a:round/>
              <a:headEnd/>
              <a:tailEnd/>
            </a:ln>
            <a:effectLst/>
          </p:spPr>
          <p:txBody>
            <a:bodyPr/>
            <a:lstStyle/>
            <a:p>
              <a:endParaRPr lang="en-US"/>
            </a:p>
          </p:txBody>
        </p:sp>
        <p:sp>
          <p:nvSpPr>
            <p:cNvPr id="18446" name="Line 14"/>
            <p:cNvSpPr>
              <a:spLocks noChangeShapeType="1"/>
            </p:cNvSpPr>
            <p:nvPr/>
          </p:nvSpPr>
          <p:spPr bwMode="auto">
            <a:xfrm>
              <a:off x="2448" y="2592"/>
              <a:ext cx="144" cy="192"/>
            </a:xfrm>
            <a:prstGeom prst="line">
              <a:avLst/>
            </a:prstGeom>
            <a:noFill/>
            <a:ln w="15875">
              <a:solidFill>
                <a:schemeClr val="tx1"/>
              </a:solidFill>
              <a:round/>
              <a:headEnd/>
              <a:tailEnd/>
            </a:ln>
            <a:effectLst/>
          </p:spPr>
          <p:txBody>
            <a:bodyPr/>
            <a:lstStyle/>
            <a:p>
              <a:endParaRPr lang="en-US"/>
            </a:p>
          </p:txBody>
        </p:sp>
        <p:sp>
          <p:nvSpPr>
            <p:cNvPr id="18447" name="Oval 15"/>
            <p:cNvSpPr>
              <a:spLocks noChangeArrowheads="1"/>
            </p:cNvSpPr>
            <p:nvPr/>
          </p:nvSpPr>
          <p:spPr bwMode="auto">
            <a:xfrm>
              <a:off x="33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18448" name="Oval 16"/>
            <p:cNvSpPr>
              <a:spLocks noChangeArrowheads="1"/>
            </p:cNvSpPr>
            <p:nvPr/>
          </p:nvSpPr>
          <p:spPr bwMode="auto">
            <a:xfrm>
              <a:off x="3696"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11</a:t>
              </a:r>
            </a:p>
          </p:txBody>
        </p:sp>
        <p:sp>
          <p:nvSpPr>
            <p:cNvPr id="18449" name="Oval 17"/>
            <p:cNvSpPr>
              <a:spLocks noChangeArrowheads="1"/>
            </p:cNvSpPr>
            <p:nvPr/>
          </p:nvSpPr>
          <p:spPr bwMode="auto">
            <a:xfrm>
              <a:off x="30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9</a:t>
              </a:r>
            </a:p>
          </p:txBody>
        </p:sp>
        <p:sp>
          <p:nvSpPr>
            <p:cNvPr id="18450" name="Line 18"/>
            <p:cNvSpPr>
              <a:spLocks noChangeShapeType="1"/>
            </p:cNvSpPr>
            <p:nvPr/>
          </p:nvSpPr>
          <p:spPr bwMode="auto">
            <a:xfrm flipH="1">
              <a:off x="3264" y="2592"/>
              <a:ext cx="144" cy="192"/>
            </a:xfrm>
            <a:prstGeom prst="line">
              <a:avLst/>
            </a:prstGeom>
            <a:noFill/>
            <a:ln w="15875">
              <a:solidFill>
                <a:schemeClr val="tx1"/>
              </a:solidFill>
              <a:round/>
              <a:headEnd/>
              <a:tailEnd/>
            </a:ln>
            <a:effectLst/>
          </p:spPr>
          <p:txBody>
            <a:bodyPr/>
            <a:lstStyle/>
            <a:p>
              <a:endParaRPr lang="en-US"/>
            </a:p>
          </p:txBody>
        </p:sp>
        <p:sp>
          <p:nvSpPr>
            <p:cNvPr id="18451" name="Line 19"/>
            <p:cNvSpPr>
              <a:spLocks noChangeShapeType="1"/>
            </p:cNvSpPr>
            <p:nvPr/>
          </p:nvSpPr>
          <p:spPr bwMode="auto">
            <a:xfrm>
              <a:off x="3648" y="2592"/>
              <a:ext cx="144" cy="192"/>
            </a:xfrm>
            <a:prstGeom prst="line">
              <a:avLst/>
            </a:prstGeom>
            <a:noFill/>
            <a:ln w="15875">
              <a:solidFill>
                <a:schemeClr val="tx1"/>
              </a:solidFill>
              <a:round/>
              <a:headEnd/>
              <a:tailEnd/>
            </a:ln>
            <a:effectLst/>
          </p:spPr>
          <p:txBody>
            <a:bodyPr/>
            <a:lstStyle/>
            <a:p>
              <a:endParaRPr lang="en-US"/>
            </a:p>
          </p:txBody>
        </p:sp>
        <p:sp>
          <p:nvSpPr>
            <p:cNvPr id="18452" name="Oval 20"/>
            <p:cNvSpPr>
              <a:spLocks noChangeArrowheads="1"/>
            </p:cNvSpPr>
            <p:nvPr/>
          </p:nvSpPr>
          <p:spPr bwMode="auto">
            <a:xfrm>
              <a:off x="45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15</a:t>
              </a:r>
            </a:p>
          </p:txBody>
        </p:sp>
        <p:sp>
          <p:nvSpPr>
            <p:cNvPr id="18454" name="Oval 22"/>
            <p:cNvSpPr>
              <a:spLocks noChangeArrowheads="1"/>
            </p:cNvSpPr>
            <p:nvPr/>
          </p:nvSpPr>
          <p:spPr bwMode="auto">
            <a:xfrm>
              <a:off x="3984" y="177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17</a:t>
              </a:r>
            </a:p>
          </p:txBody>
        </p:sp>
        <p:sp>
          <p:nvSpPr>
            <p:cNvPr id="18455" name="Oval 23"/>
            <p:cNvSpPr>
              <a:spLocks noChangeArrowheads="1"/>
            </p:cNvSpPr>
            <p:nvPr/>
          </p:nvSpPr>
          <p:spPr bwMode="auto">
            <a:xfrm>
              <a:off x="1632" y="177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sp>
          <p:nvSpPr>
            <p:cNvPr id="18456" name="Line 24"/>
            <p:cNvSpPr>
              <a:spLocks noChangeShapeType="1"/>
            </p:cNvSpPr>
            <p:nvPr/>
          </p:nvSpPr>
          <p:spPr bwMode="auto">
            <a:xfrm flipH="1">
              <a:off x="1920" y="1584"/>
              <a:ext cx="912" cy="240"/>
            </a:xfrm>
            <a:prstGeom prst="line">
              <a:avLst/>
            </a:prstGeom>
            <a:noFill/>
            <a:ln w="15875">
              <a:solidFill>
                <a:schemeClr val="tx1"/>
              </a:solidFill>
              <a:round/>
              <a:headEnd/>
              <a:tailEnd/>
            </a:ln>
            <a:effectLst/>
          </p:spPr>
          <p:txBody>
            <a:bodyPr/>
            <a:lstStyle/>
            <a:p>
              <a:endParaRPr lang="en-US"/>
            </a:p>
          </p:txBody>
        </p:sp>
        <p:sp>
          <p:nvSpPr>
            <p:cNvPr id="18457" name="Line 25"/>
            <p:cNvSpPr>
              <a:spLocks noChangeShapeType="1"/>
            </p:cNvSpPr>
            <p:nvPr/>
          </p:nvSpPr>
          <p:spPr bwMode="auto">
            <a:xfrm>
              <a:off x="3120" y="1584"/>
              <a:ext cx="912" cy="240"/>
            </a:xfrm>
            <a:prstGeom prst="line">
              <a:avLst/>
            </a:prstGeom>
            <a:noFill/>
            <a:ln w="15875">
              <a:solidFill>
                <a:schemeClr val="tx1"/>
              </a:solidFill>
              <a:round/>
              <a:headEnd/>
              <a:tailEnd/>
            </a:ln>
            <a:effectLst/>
          </p:spPr>
          <p:txBody>
            <a:bodyPr/>
            <a:lstStyle/>
            <a:p>
              <a:endParaRPr lang="en-US"/>
            </a:p>
          </p:txBody>
        </p:sp>
        <p:sp>
          <p:nvSpPr>
            <p:cNvPr id="18458" name="Line 26"/>
            <p:cNvSpPr>
              <a:spLocks noChangeShapeType="1"/>
            </p:cNvSpPr>
            <p:nvPr/>
          </p:nvSpPr>
          <p:spPr bwMode="auto">
            <a:xfrm flipH="1">
              <a:off x="1248" y="1968"/>
              <a:ext cx="432" cy="432"/>
            </a:xfrm>
            <a:prstGeom prst="line">
              <a:avLst/>
            </a:prstGeom>
            <a:noFill/>
            <a:ln w="15875">
              <a:solidFill>
                <a:schemeClr val="tx1"/>
              </a:solidFill>
              <a:round/>
              <a:headEnd/>
              <a:tailEnd/>
            </a:ln>
            <a:effectLst/>
          </p:spPr>
          <p:txBody>
            <a:bodyPr/>
            <a:lstStyle/>
            <a:p>
              <a:endParaRPr lang="en-US"/>
            </a:p>
          </p:txBody>
        </p:sp>
        <p:sp>
          <p:nvSpPr>
            <p:cNvPr id="18459" name="Line 27"/>
            <p:cNvSpPr>
              <a:spLocks noChangeShapeType="1"/>
            </p:cNvSpPr>
            <p:nvPr/>
          </p:nvSpPr>
          <p:spPr bwMode="auto">
            <a:xfrm>
              <a:off x="1920" y="1968"/>
              <a:ext cx="336" cy="432"/>
            </a:xfrm>
            <a:prstGeom prst="line">
              <a:avLst/>
            </a:prstGeom>
            <a:noFill/>
            <a:ln w="15875">
              <a:solidFill>
                <a:schemeClr val="tx1"/>
              </a:solidFill>
              <a:round/>
              <a:headEnd/>
              <a:tailEnd/>
            </a:ln>
            <a:effectLst/>
          </p:spPr>
          <p:txBody>
            <a:bodyPr/>
            <a:lstStyle/>
            <a:p>
              <a:endParaRPr lang="en-US"/>
            </a:p>
          </p:txBody>
        </p:sp>
        <p:sp>
          <p:nvSpPr>
            <p:cNvPr id="18460" name="Line 28"/>
            <p:cNvSpPr>
              <a:spLocks noChangeShapeType="1"/>
            </p:cNvSpPr>
            <p:nvPr/>
          </p:nvSpPr>
          <p:spPr bwMode="auto">
            <a:xfrm flipH="1">
              <a:off x="3600" y="1968"/>
              <a:ext cx="432" cy="432"/>
            </a:xfrm>
            <a:prstGeom prst="line">
              <a:avLst/>
            </a:prstGeom>
            <a:noFill/>
            <a:ln w="15875">
              <a:solidFill>
                <a:schemeClr val="tx1"/>
              </a:solidFill>
              <a:round/>
              <a:headEnd/>
              <a:tailEnd/>
            </a:ln>
            <a:effectLst/>
          </p:spPr>
          <p:txBody>
            <a:bodyPr/>
            <a:lstStyle/>
            <a:p>
              <a:endParaRPr lang="en-US"/>
            </a:p>
          </p:txBody>
        </p:sp>
        <p:sp>
          <p:nvSpPr>
            <p:cNvPr id="18461" name="Line 29"/>
            <p:cNvSpPr>
              <a:spLocks noChangeShapeType="1"/>
            </p:cNvSpPr>
            <p:nvPr/>
          </p:nvSpPr>
          <p:spPr bwMode="auto">
            <a:xfrm>
              <a:off x="4272" y="1968"/>
              <a:ext cx="384" cy="432"/>
            </a:xfrm>
            <a:prstGeom prst="line">
              <a:avLst/>
            </a:prstGeom>
            <a:noFill/>
            <a:ln w="15875">
              <a:solidFill>
                <a:schemeClr val="tx1"/>
              </a:solidFill>
              <a:round/>
              <a:headEnd/>
              <a:tailEnd/>
            </a:ln>
            <a:effectLst/>
          </p:spPr>
          <p:txBody>
            <a:bodyPr/>
            <a:lstStyle/>
            <a:p>
              <a:endParaRPr lang="en-US"/>
            </a:p>
          </p:txBody>
        </p:sp>
      </p:grpSp>
      <p:sp>
        <p:nvSpPr>
          <p:cNvPr id="18465" name="Freeform 33"/>
          <p:cNvSpPr>
            <a:spLocks/>
          </p:cNvSpPr>
          <p:nvPr/>
        </p:nvSpPr>
        <p:spPr bwMode="auto">
          <a:xfrm>
            <a:off x="8821637" y="2638426"/>
            <a:ext cx="1517650" cy="1781175"/>
          </a:xfrm>
          <a:custGeom>
            <a:avLst/>
            <a:gdLst/>
            <a:ahLst/>
            <a:cxnLst>
              <a:cxn ang="0">
                <a:pos x="924" y="1122"/>
              </a:cxn>
              <a:cxn ang="0">
                <a:pos x="924" y="786"/>
              </a:cxn>
              <a:cxn ang="0">
                <a:pos x="732" y="546"/>
              </a:cxn>
              <a:cxn ang="0">
                <a:pos x="342" y="474"/>
              </a:cxn>
              <a:cxn ang="0">
                <a:pos x="96" y="366"/>
              </a:cxn>
              <a:cxn ang="0">
                <a:pos x="0" y="0"/>
              </a:cxn>
            </a:cxnLst>
            <a:rect l="0" t="0" r="r" b="b"/>
            <a:pathLst>
              <a:path w="956" h="1122">
                <a:moveTo>
                  <a:pt x="924" y="1122"/>
                </a:moveTo>
                <a:cubicBezTo>
                  <a:pt x="940" y="1002"/>
                  <a:pt x="956" y="882"/>
                  <a:pt x="924" y="786"/>
                </a:cubicBezTo>
                <a:cubicBezTo>
                  <a:pt x="892" y="690"/>
                  <a:pt x="829" y="598"/>
                  <a:pt x="732" y="546"/>
                </a:cubicBezTo>
                <a:cubicBezTo>
                  <a:pt x="635" y="494"/>
                  <a:pt x="448" y="504"/>
                  <a:pt x="342" y="474"/>
                </a:cubicBezTo>
                <a:cubicBezTo>
                  <a:pt x="236" y="444"/>
                  <a:pt x="153" y="445"/>
                  <a:pt x="96" y="366"/>
                </a:cubicBezTo>
                <a:cubicBezTo>
                  <a:pt x="39" y="287"/>
                  <a:pt x="20" y="76"/>
                  <a:pt x="0" y="0"/>
                </a:cubicBezTo>
              </a:path>
            </a:pathLst>
          </a:custGeom>
          <a:noFill/>
          <a:ln w="15875" cap="flat" cmpd="sng">
            <a:solidFill>
              <a:schemeClr val="tx2"/>
            </a:solidFill>
            <a:prstDash val="solid"/>
            <a:round/>
            <a:headEnd type="none" w="med" len="med"/>
            <a:tailEnd type="triangle" w="lg" len="lg"/>
          </a:ln>
          <a:effectLst/>
        </p:spPr>
        <p:txBody>
          <a:bodyPr/>
          <a:lstStyle/>
          <a:p>
            <a:endParaRPr lang="en-US"/>
          </a:p>
        </p:txBody>
      </p:sp>
      <p:grpSp>
        <p:nvGrpSpPr>
          <p:cNvPr id="3" name="Group 35"/>
          <p:cNvGrpSpPr>
            <a:grpSpLocks/>
          </p:cNvGrpSpPr>
          <p:nvPr/>
        </p:nvGrpSpPr>
        <p:grpSpPr bwMode="auto">
          <a:xfrm>
            <a:off x="8535887" y="2209800"/>
            <a:ext cx="2133600" cy="2667000"/>
            <a:chOff x="2784" y="1392"/>
            <a:chExt cx="1344" cy="1680"/>
          </a:xfrm>
        </p:grpSpPr>
        <p:sp>
          <p:nvSpPr>
            <p:cNvPr id="18463" name="Oval 31"/>
            <p:cNvSpPr>
              <a:spLocks noChangeArrowheads="1"/>
            </p:cNvSpPr>
            <p:nvPr/>
          </p:nvSpPr>
          <p:spPr bwMode="auto">
            <a:xfrm>
              <a:off x="2784" y="1392"/>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11</a:t>
              </a:r>
            </a:p>
          </p:txBody>
        </p:sp>
        <p:sp>
          <p:nvSpPr>
            <p:cNvPr id="18466" name="Rectangle 34"/>
            <p:cNvSpPr>
              <a:spLocks noChangeArrowheads="1"/>
            </p:cNvSpPr>
            <p:nvPr/>
          </p:nvSpPr>
          <p:spPr bwMode="auto">
            <a:xfrm>
              <a:off x="3648" y="2592"/>
              <a:ext cx="480" cy="480"/>
            </a:xfrm>
            <a:prstGeom prst="rect">
              <a:avLst/>
            </a:prstGeom>
            <a:solidFill>
              <a:schemeClr val="bg1"/>
            </a:solidFill>
            <a:ln w="15875">
              <a:noFill/>
              <a:miter lim="800000"/>
              <a:headEnd/>
              <a:tailEnd/>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left)">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wipe(left)">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wipe(left)">
                                      <p:cBhvr>
                                        <p:cTn id="17" dur="500"/>
                                        <p:tgtEl>
                                          <p:spTgt spid="18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435">
                                            <p:txEl>
                                              <p:pRg st="3" end="3"/>
                                            </p:txEl>
                                          </p:spTgt>
                                        </p:tgtEl>
                                        <p:attrNameLst>
                                          <p:attrName>style.visibility</p:attrName>
                                        </p:attrNameLst>
                                      </p:cBhvr>
                                      <p:to>
                                        <p:strVal val="visible"/>
                                      </p:to>
                                    </p:set>
                                    <p:animEffect transition="in" filter="wipe(left)">
                                      <p:cBhvr>
                                        <p:cTn id="22" dur="500"/>
                                        <p:tgtEl>
                                          <p:spTgt spid="184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dissolv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8465"/>
                                        </p:tgtEl>
                                        <p:attrNameLst>
                                          <p:attrName>style.visibility</p:attrName>
                                        </p:attrNameLst>
                                      </p:cBhvr>
                                      <p:to>
                                        <p:strVal val="visible"/>
                                      </p:to>
                                    </p:set>
                                    <p:animEffect transition="in" filter="wipe(down)">
                                      <p:cBhvr>
                                        <p:cTn id="32" dur="500"/>
                                        <p:tgtEl>
                                          <p:spTgt spid="18465"/>
                                        </p:tgtEl>
                                      </p:cBhvr>
                                    </p:animEffect>
                                  </p:childTnLst>
                                  <p:subTnLst>
                                    <p:set>
                                      <p:cBhvr override="childStyle">
                                        <p:cTn dur="1" fill="hold" display="0" masterRel="nextClick" afterEffect="1"/>
                                        <p:tgtEl>
                                          <p:spTgt spid="18465"/>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down)">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bldLvl="5" autoUpdateAnimBg="0"/>
      <p:bldP spid="1846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sz="2600" dirty="0"/>
              <a:t>Sorting Algorithms</a:t>
            </a:r>
          </a:p>
        </p:txBody>
      </p:sp>
      <p:sp>
        <p:nvSpPr>
          <p:cNvPr id="6" name="Content Placeholder 5">
            <a:extLst>
              <a:ext uri="{FF2B5EF4-FFF2-40B4-BE49-F238E27FC236}">
                <a16:creationId xmlns:a16="http://schemas.microsoft.com/office/drawing/2014/main" id="{0681F3DA-E4F8-4316-9B03-3C811B92BF85}"/>
              </a:ext>
            </a:extLst>
          </p:cNvPr>
          <p:cNvSpPr>
            <a:spLocks noGrp="1"/>
          </p:cNvSpPr>
          <p:nvPr>
            <p:ph idx="1"/>
          </p:nvPr>
        </p:nvSpPr>
        <p:spPr>
          <a:xfrm>
            <a:off x="480768" y="1881984"/>
            <a:ext cx="10554980" cy="4038600"/>
          </a:xfrm>
        </p:spPr>
        <p:txBody>
          <a:bodyPr>
            <a:normAutofit fontScale="92500" lnSpcReduction="10000"/>
          </a:bodyPr>
          <a:lstStyle/>
          <a:p>
            <a:r>
              <a:rPr lang="en-IN" sz="2400" b="1" dirty="0"/>
              <a:t>Bubble Sort</a:t>
            </a:r>
          </a:p>
          <a:p>
            <a:r>
              <a:rPr lang="en-IN" sz="2400" b="1" dirty="0"/>
              <a:t>Selection Sort</a:t>
            </a:r>
          </a:p>
          <a:p>
            <a:r>
              <a:rPr lang="en-IN" sz="2400" b="1" dirty="0"/>
              <a:t>Insertion Sort</a:t>
            </a:r>
          </a:p>
          <a:p>
            <a:r>
              <a:rPr lang="en-IN" sz="2400" dirty="0"/>
              <a:t>Shell Sort </a:t>
            </a:r>
          </a:p>
          <a:p>
            <a:r>
              <a:rPr lang="en-IN" sz="2400" b="1" dirty="0"/>
              <a:t>Merge Sort</a:t>
            </a:r>
          </a:p>
          <a:p>
            <a:r>
              <a:rPr lang="en-IN" sz="2400" b="1" dirty="0"/>
              <a:t>Quick Sort</a:t>
            </a:r>
          </a:p>
          <a:p>
            <a:r>
              <a:rPr lang="en-IN" sz="2400" b="1" dirty="0"/>
              <a:t>Heap Sort</a:t>
            </a:r>
          </a:p>
          <a:p>
            <a:r>
              <a:rPr lang="en-IN" sz="2400" dirty="0"/>
              <a:t>Bucket Sort</a:t>
            </a:r>
          </a:p>
          <a:p>
            <a:r>
              <a:rPr lang="en-IN" sz="2400" b="1" dirty="0"/>
              <a:t>Radix Sort</a:t>
            </a:r>
          </a:p>
        </p:txBody>
      </p:sp>
      <p:sp>
        <p:nvSpPr>
          <p:cNvPr id="5" name="Footer Placeholder 4"/>
          <p:cNvSpPr>
            <a:spLocks noGrp="1"/>
          </p:cNvSpPr>
          <p:nvPr>
            <p:ph type="ftr" sz="quarter" idx="11"/>
          </p:nvPr>
        </p:nvSpPr>
        <p:spPr/>
        <p:txBody>
          <a:bodyPr/>
          <a:lstStyle/>
          <a:p>
            <a:r>
              <a:rPr lang="en-US"/>
              <a:t>Dr. Neepa Shah</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698680705"/>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vert="horz" lIns="91440" tIns="45720" rIns="91440" bIns="45720" rtlCol="0" anchor="b">
            <a:normAutofit/>
          </a:bodyPr>
          <a:lstStyle/>
          <a:p>
            <a:r>
              <a:rPr lang="en-US" dirty="0"/>
              <a:t>The </a:t>
            </a:r>
            <a:r>
              <a:rPr lang="en-US" dirty="0" err="1"/>
              <a:t>reHeap</a:t>
            </a:r>
            <a:r>
              <a:rPr lang="en-US" dirty="0"/>
              <a:t> method</a:t>
            </a:r>
          </a:p>
        </p:txBody>
      </p:sp>
      <p:sp>
        <p:nvSpPr>
          <p:cNvPr id="21507" name="Rectangle 3"/>
          <p:cNvSpPr>
            <a:spLocks noGrp="1" noChangeArrowheads="1"/>
          </p:cNvSpPr>
          <p:nvPr>
            <p:ph idx="1"/>
          </p:nvPr>
        </p:nvSpPr>
        <p:spPr>
          <a:xfrm>
            <a:off x="581193" y="2180496"/>
            <a:ext cx="4065422" cy="3678303"/>
          </a:xfrm>
        </p:spPr>
        <p:txBody>
          <a:bodyPr>
            <a:normAutofit lnSpcReduction="10000"/>
          </a:bodyPr>
          <a:lstStyle/>
          <a:p>
            <a:pPr algn="just"/>
            <a:r>
              <a:rPr lang="en-US" sz="2400" dirty="0"/>
              <a:t>Our tree is balanced and left-justified, but no longer a heap</a:t>
            </a:r>
          </a:p>
          <a:p>
            <a:pPr algn="just"/>
            <a:r>
              <a:rPr lang="en-US" sz="2400" dirty="0"/>
              <a:t>However, </a:t>
            </a:r>
            <a:r>
              <a:rPr lang="en-US" sz="2400" i="1" dirty="0"/>
              <a:t>only the root</a:t>
            </a:r>
            <a:r>
              <a:rPr lang="en-US" sz="2400" dirty="0"/>
              <a:t> lacks the heap property</a:t>
            </a:r>
          </a:p>
          <a:p>
            <a:pPr algn="just"/>
            <a:r>
              <a:rPr lang="en-US" sz="2400" dirty="0"/>
              <a:t>We can </a:t>
            </a:r>
            <a:r>
              <a:rPr lang="en-US" sz="2000" dirty="0" err="1">
                <a:solidFill>
                  <a:schemeClr val="accent2"/>
                </a:solidFill>
                <a:latin typeface="Verdana" pitchFamily="34" charset="0"/>
              </a:rPr>
              <a:t>siftUp</a:t>
            </a:r>
            <a:r>
              <a:rPr lang="en-US" sz="2000" dirty="0">
                <a:solidFill>
                  <a:schemeClr val="accent2"/>
                </a:solidFill>
                <a:latin typeface="Verdana" pitchFamily="34" charset="0"/>
              </a:rPr>
              <a:t>()</a:t>
            </a:r>
            <a:r>
              <a:rPr lang="en-US" sz="2400" dirty="0"/>
              <a:t> the root</a:t>
            </a:r>
            <a:endParaRPr lang="en-US" sz="2400" i="1" dirty="0"/>
          </a:p>
          <a:p>
            <a:pPr algn="just"/>
            <a:r>
              <a:rPr lang="en-US" sz="2400" dirty="0"/>
              <a:t>After doing this, one and only one of its children may have lost the heap property</a:t>
            </a:r>
          </a:p>
          <a:p>
            <a:pPr algn="just"/>
            <a:endParaRPr lang="en-US" sz="2400" dirty="0"/>
          </a:p>
        </p:txBody>
      </p:sp>
      <p:sp>
        <p:nvSpPr>
          <p:cNvPr id="32" name="Footer Placeholder 31"/>
          <p:cNvSpPr>
            <a:spLocks noGrp="1"/>
          </p:cNvSpPr>
          <p:nvPr>
            <p:ph type="ftr" sz="quarter" idx="11"/>
          </p:nvPr>
        </p:nvSpPr>
        <p:spPr/>
        <p:txBody>
          <a:bodyPr/>
          <a:lstStyle/>
          <a:p>
            <a:r>
              <a:rPr lang="en-US"/>
              <a:t>Dr. Neepa Shah</a:t>
            </a:r>
          </a:p>
        </p:txBody>
      </p:sp>
      <p:sp>
        <p:nvSpPr>
          <p:cNvPr id="31" name="Slide Number Placeholder 4"/>
          <p:cNvSpPr>
            <a:spLocks noGrp="1"/>
          </p:cNvSpPr>
          <p:nvPr>
            <p:ph type="sldNum" sz="quarter" idx="12"/>
          </p:nvPr>
        </p:nvSpPr>
        <p:spPr/>
        <p:txBody>
          <a:bodyPr/>
          <a:lstStyle/>
          <a:p>
            <a:fld id="{7E007880-D085-4D84-A1FE-B2B372CA8C6F}" type="slidenum">
              <a:rPr lang="en-US"/>
              <a:pPr/>
              <a:t>220</a:t>
            </a:fld>
            <a:endParaRPr lang="en-US"/>
          </a:p>
        </p:txBody>
      </p:sp>
      <p:grpSp>
        <p:nvGrpSpPr>
          <p:cNvPr id="2" name="Group 36"/>
          <p:cNvGrpSpPr>
            <a:grpSpLocks/>
          </p:cNvGrpSpPr>
          <p:nvPr/>
        </p:nvGrpSpPr>
        <p:grpSpPr bwMode="auto">
          <a:xfrm>
            <a:off x="5089131" y="2209800"/>
            <a:ext cx="6781800" cy="2590800"/>
            <a:chOff x="624" y="1392"/>
            <a:chExt cx="4272" cy="1632"/>
          </a:xfrm>
        </p:grpSpPr>
        <p:sp>
          <p:nvSpPr>
            <p:cNvPr id="21510" name="Oval 6"/>
            <p:cNvSpPr>
              <a:spLocks noChangeArrowheads="1"/>
            </p:cNvSpPr>
            <p:nvPr/>
          </p:nvSpPr>
          <p:spPr bwMode="auto">
            <a:xfrm>
              <a:off x="9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19</a:t>
              </a:r>
            </a:p>
          </p:txBody>
        </p:sp>
        <p:sp>
          <p:nvSpPr>
            <p:cNvPr id="21511" name="Oval 7"/>
            <p:cNvSpPr>
              <a:spLocks noChangeArrowheads="1"/>
            </p:cNvSpPr>
            <p:nvPr/>
          </p:nvSpPr>
          <p:spPr bwMode="auto">
            <a:xfrm>
              <a:off x="1296"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21512" name="Oval 8"/>
            <p:cNvSpPr>
              <a:spLocks noChangeArrowheads="1"/>
            </p:cNvSpPr>
            <p:nvPr/>
          </p:nvSpPr>
          <p:spPr bwMode="auto">
            <a:xfrm>
              <a:off x="6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18</a:t>
              </a:r>
            </a:p>
          </p:txBody>
        </p:sp>
        <p:sp>
          <p:nvSpPr>
            <p:cNvPr id="21513" name="Line 9"/>
            <p:cNvSpPr>
              <a:spLocks noChangeShapeType="1"/>
            </p:cNvSpPr>
            <p:nvPr/>
          </p:nvSpPr>
          <p:spPr bwMode="auto">
            <a:xfrm flipH="1">
              <a:off x="864" y="2592"/>
              <a:ext cx="144" cy="192"/>
            </a:xfrm>
            <a:prstGeom prst="line">
              <a:avLst/>
            </a:prstGeom>
            <a:noFill/>
            <a:ln w="15875">
              <a:solidFill>
                <a:schemeClr val="tx1"/>
              </a:solidFill>
              <a:round/>
              <a:headEnd/>
              <a:tailEnd/>
            </a:ln>
            <a:effectLst/>
          </p:spPr>
          <p:txBody>
            <a:bodyPr/>
            <a:lstStyle/>
            <a:p>
              <a:endParaRPr lang="en-US"/>
            </a:p>
          </p:txBody>
        </p:sp>
        <p:sp>
          <p:nvSpPr>
            <p:cNvPr id="21514" name="Line 10"/>
            <p:cNvSpPr>
              <a:spLocks noChangeShapeType="1"/>
            </p:cNvSpPr>
            <p:nvPr/>
          </p:nvSpPr>
          <p:spPr bwMode="auto">
            <a:xfrm>
              <a:off x="1248" y="2592"/>
              <a:ext cx="144" cy="192"/>
            </a:xfrm>
            <a:prstGeom prst="line">
              <a:avLst/>
            </a:prstGeom>
            <a:noFill/>
            <a:ln w="15875">
              <a:solidFill>
                <a:schemeClr val="tx1"/>
              </a:solidFill>
              <a:round/>
              <a:headEnd/>
              <a:tailEnd/>
            </a:ln>
            <a:effectLst/>
          </p:spPr>
          <p:txBody>
            <a:bodyPr/>
            <a:lstStyle/>
            <a:p>
              <a:endParaRPr lang="en-US"/>
            </a:p>
          </p:txBody>
        </p:sp>
        <p:sp>
          <p:nvSpPr>
            <p:cNvPr id="21515" name="Oval 11"/>
            <p:cNvSpPr>
              <a:spLocks noChangeArrowheads="1"/>
            </p:cNvSpPr>
            <p:nvPr/>
          </p:nvSpPr>
          <p:spPr bwMode="auto">
            <a:xfrm>
              <a:off x="21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sp>
          <p:nvSpPr>
            <p:cNvPr id="21516" name="Oval 12"/>
            <p:cNvSpPr>
              <a:spLocks noChangeArrowheads="1"/>
            </p:cNvSpPr>
            <p:nvPr/>
          </p:nvSpPr>
          <p:spPr bwMode="auto">
            <a:xfrm>
              <a:off x="2496"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3</a:t>
              </a:r>
            </a:p>
          </p:txBody>
        </p:sp>
        <p:sp>
          <p:nvSpPr>
            <p:cNvPr id="21517" name="Oval 13"/>
            <p:cNvSpPr>
              <a:spLocks noChangeArrowheads="1"/>
            </p:cNvSpPr>
            <p:nvPr/>
          </p:nvSpPr>
          <p:spPr bwMode="auto">
            <a:xfrm>
              <a:off x="18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21</a:t>
              </a:r>
            </a:p>
          </p:txBody>
        </p:sp>
        <p:sp>
          <p:nvSpPr>
            <p:cNvPr id="21518" name="Line 14"/>
            <p:cNvSpPr>
              <a:spLocks noChangeShapeType="1"/>
            </p:cNvSpPr>
            <p:nvPr/>
          </p:nvSpPr>
          <p:spPr bwMode="auto">
            <a:xfrm flipH="1">
              <a:off x="2064" y="2592"/>
              <a:ext cx="144" cy="192"/>
            </a:xfrm>
            <a:prstGeom prst="line">
              <a:avLst/>
            </a:prstGeom>
            <a:noFill/>
            <a:ln w="15875">
              <a:solidFill>
                <a:schemeClr val="tx1"/>
              </a:solidFill>
              <a:round/>
              <a:headEnd/>
              <a:tailEnd/>
            </a:ln>
            <a:effectLst/>
          </p:spPr>
          <p:txBody>
            <a:bodyPr/>
            <a:lstStyle/>
            <a:p>
              <a:endParaRPr lang="en-US"/>
            </a:p>
          </p:txBody>
        </p:sp>
        <p:sp>
          <p:nvSpPr>
            <p:cNvPr id="21519" name="Line 15"/>
            <p:cNvSpPr>
              <a:spLocks noChangeShapeType="1"/>
            </p:cNvSpPr>
            <p:nvPr/>
          </p:nvSpPr>
          <p:spPr bwMode="auto">
            <a:xfrm>
              <a:off x="2448" y="2592"/>
              <a:ext cx="144" cy="192"/>
            </a:xfrm>
            <a:prstGeom prst="line">
              <a:avLst/>
            </a:prstGeom>
            <a:noFill/>
            <a:ln w="15875">
              <a:solidFill>
                <a:schemeClr val="tx1"/>
              </a:solidFill>
              <a:round/>
              <a:headEnd/>
              <a:tailEnd/>
            </a:ln>
            <a:effectLst/>
          </p:spPr>
          <p:txBody>
            <a:bodyPr/>
            <a:lstStyle/>
            <a:p>
              <a:endParaRPr lang="en-US"/>
            </a:p>
          </p:txBody>
        </p:sp>
        <p:sp>
          <p:nvSpPr>
            <p:cNvPr id="21520" name="Oval 16"/>
            <p:cNvSpPr>
              <a:spLocks noChangeArrowheads="1"/>
            </p:cNvSpPr>
            <p:nvPr/>
          </p:nvSpPr>
          <p:spPr bwMode="auto">
            <a:xfrm>
              <a:off x="33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21522" name="Oval 18"/>
            <p:cNvSpPr>
              <a:spLocks noChangeArrowheads="1"/>
            </p:cNvSpPr>
            <p:nvPr/>
          </p:nvSpPr>
          <p:spPr bwMode="auto">
            <a:xfrm>
              <a:off x="30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9</a:t>
              </a:r>
            </a:p>
          </p:txBody>
        </p:sp>
        <p:sp>
          <p:nvSpPr>
            <p:cNvPr id="21523" name="Line 19"/>
            <p:cNvSpPr>
              <a:spLocks noChangeShapeType="1"/>
            </p:cNvSpPr>
            <p:nvPr/>
          </p:nvSpPr>
          <p:spPr bwMode="auto">
            <a:xfrm flipH="1">
              <a:off x="3264" y="2592"/>
              <a:ext cx="144" cy="192"/>
            </a:xfrm>
            <a:prstGeom prst="line">
              <a:avLst/>
            </a:prstGeom>
            <a:noFill/>
            <a:ln w="15875">
              <a:solidFill>
                <a:schemeClr val="tx1"/>
              </a:solidFill>
              <a:round/>
              <a:headEnd/>
              <a:tailEnd/>
            </a:ln>
            <a:effectLst/>
          </p:spPr>
          <p:txBody>
            <a:bodyPr/>
            <a:lstStyle/>
            <a:p>
              <a:endParaRPr lang="en-US"/>
            </a:p>
          </p:txBody>
        </p:sp>
        <p:sp>
          <p:nvSpPr>
            <p:cNvPr id="21525" name="Oval 21"/>
            <p:cNvSpPr>
              <a:spLocks noChangeArrowheads="1"/>
            </p:cNvSpPr>
            <p:nvPr/>
          </p:nvSpPr>
          <p:spPr bwMode="auto">
            <a:xfrm>
              <a:off x="45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15</a:t>
              </a:r>
            </a:p>
          </p:txBody>
        </p:sp>
        <p:sp>
          <p:nvSpPr>
            <p:cNvPr id="21526" name="Oval 22"/>
            <p:cNvSpPr>
              <a:spLocks noChangeArrowheads="1"/>
            </p:cNvSpPr>
            <p:nvPr/>
          </p:nvSpPr>
          <p:spPr bwMode="auto">
            <a:xfrm>
              <a:off x="3984" y="177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17</a:t>
              </a:r>
            </a:p>
          </p:txBody>
        </p:sp>
        <p:sp>
          <p:nvSpPr>
            <p:cNvPr id="21527" name="Oval 23"/>
            <p:cNvSpPr>
              <a:spLocks noChangeArrowheads="1"/>
            </p:cNvSpPr>
            <p:nvPr/>
          </p:nvSpPr>
          <p:spPr bwMode="auto">
            <a:xfrm>
              <a:off x="1632" y="177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sp>
          <p:nvSpPr>
            <p:cNvPr id="21528" name="Line 24"/>
            <p:cNvSpPr>
              <a:spLocks noChangeShapeType="1"/>
            </p:cNvSpPr>
            <p:nvPr/>
          </p:nvSpPr>
          <p:spPr bwMode="auto">
            <a:xfrm flipH="1">
              <a:off x="1920" y="1584"/>
              <a:ext cx="912" cy="240"/>
            </a:xfrm>
            <a:prstGeom prst="line">
              <a:avLst/>
            </a:prstGeom>
            <a:noFill/>
            <a:ln w="15875">
              <a:solidFill>
                <a:schemeClr val="tx1"/>
              </a:solidFill>
              <a:round/>
              <a:headEnd/>
              <a:tailEnd/>
            </a:ln>
            <a:effectLst/>
          </p:spPr>
          <p:txBody>
            <a:bodyPr/>
            <a:lstStyle/>
            <a:p>
              <a:endParaRPr lang="en-US"/>
            </a:p>
          </p:txBody>
        </p:sp>
        <p:sp>
          <p:nvSpPr>
            <p:cNvPr id="21529" name="Line 25"/>
            <p:cNvSpPr>
              <a:spLocks noChangeShapeType="1"/>
            </p:cNvSpPr>
            <p:nvPr/>
          </p:nvSpPr>
          <p:spPr bwMode="auto">
            <a:xfrm>
              <a:off x="3120" y="1584"/>
              <a:ext cx="912" cy="240"/>
            </a:xfrm>
            <a:prstGeom prst="line">
              <a:avLst/>
            </a:prstGeom>
            <a:noFill/>
            <a:ln w="15875">
              <a:solidFill>
                <a:schemeClr val="tx1"/>
              </a:solidFill>
              <a:round/>
              <a:headEnd/>
              <a:tailEnd/>
            </a:ln>
            <a:effectLst/>
          </p:spPr>
          <p:txBody>
            <a:bodyPr/>
            <a:lstStyle/>
            <a:p>
              <a:endParaRPr lang="en-US"/>
            </a:p>
          </p:txBody>
        </p:sp>
        <p:sp>
          <p:nvSpPr>
            <p:cNvPr id="21530" name="Line 26"/>
            <p:cNvSpPr>
              <a:spLocks noChangeShapeType="1"/>
            </p:cNvSpPr>
            <p:nvPr/>
          </p:nvSpPr>
          <p:spPr bwMode="auto">
            <a:xfrm flipH="1">
              <a:off x="1248" y="1968"/>
              <a:ext cx="432" cy="432"/>
            </a:xfrm>
            <a:prstGeom prst="line">
              <a:avLst/>
            </a:prstGeom>
            <a:noFill/>
            <a:ln w="15875">
              <a:solidFill>
                <a:schemeClr val="tx1"/>
              </a:solidFill>
              <a:round/>
              <a:headEnd/>
              <a:tailEnd/>
            </a:ln>
            <a:effectLst/>
          </p:spPr>
          <p:txBody>
            <a:bodyPr/>
            <a:lstStyle/>
            <a:p>
              <a:endParaRPr lang="en-US"/>
            </a:p>
          </p:txBody>
        </p:sp>
        <p:sp>
          <p:nvSpPr>
            <p:cNvPr id="21531" name="Line 27"/>
            <p:cNvSpPr>
              <a:spLocks noChangeShapeType="1"/>
            </p:cNvSpPr>
            <p:nvPr/>
          </p:nvSpPr>
          <p:spPr bwMode="auto">
            <a:xfrm>
              <a:off x="1920" y="1968"/>
              <a:ext cx="336" cy="432"/>
            </a:xfrm>
            <a:prstGeom prst="line">
              <a:avLst/>
            </a:prstGeom>
            <a:noFill/>
            <a:ln w="15875">
              <a:solidFill>
                <a:schemeClr val="tx1"/>
              </a:solidFill>
              <a:round/>
              <a:headEnd/>
              <a:tailEnd/>
            </a:ln>
            <a:effectLst/>
          </p:spPr>
          <p:txBody>
            <a:bodyPr/>
            <a:lstStyle/>
            <a:p>
              <a:endParaRPr lang="en-US"/>
            </a:p>
          </p:txBody>
        </p:sp>
        <p:sp>
          <p:nvSpPr>
            <p:cNvPr id="21532" name="Line 28"/>
            <p:cNvSpPr>
              <a:spLocks noChangeShapeType="1"/>
            </p:cNvSpPr>
            <p:nvPr/>
          </p:nvSpPr>
          <p:spPr bwMode="auto">
            <a:xfrm flipH="1">
              <a:off x="3600" y="1968"/>
              <a:ext cx="432" cy="432"/>
            </a:xfrm>
            <a:prstGeom prst="line">
              <a:avLst/>
            </a:prstGeom>
            <a:noFill/>
            <a:ln w="15875">
              <a:solidFill>
                <a:schemeClr val="tx1"/>
              </a:solidFill>
              <a:round/>
              <a:headEnd/>
              <a:tailEnd/>
            </a:ln>
            <a:effectLst/>
          </p:spPr>
          <p:txBody>
            <a:bodyPr/>
            <a:lstStyle/>
            <a:p>
              <a:endParaRPr lang="en-US"/>
            </a:p>
          </p:txBody>
        </p:sp>
        <p:sp>
          <p:nvSpPr>
            <p:cNvPr id="21533" name="Line 29"/>
            <p:cNvSpPr>
              <a:spLocks noChangeShapeType="1"/>
            </p:cNvSpPr>
            <p:nvPr/>
          </p:nvSpPr>
          <p:spPr bwMode="auto">
            <a:xfrm>
              <a:off x="4272" y="1968"/>
              <a:ext cx="384" cy="432"/>
            </a:xfrm>
            <a:prstGeom prst="line">
              <a:avLst/>
            </a:prstGeom>
            <a:noFill/>
            <a:ln w="15875">
              <a:solidFill>
                <a:schemeClr val="tx1"/>
              </a:solidFill>
              <a:round/>
              <a:headEnd/>
              <a:tailEnd/>
            </a:ln>
            <a:effectLst/>
          </p:spPr>
          <p:txBody>
            <a:bodyPr/>
            <a:lstStyle/>
            <a:p>
              <a:endParaRPr lang="en-US"/>
            </a:p>
          </p:txBody>
        </p:sp>
        <p:sp>
          <p:nvSpPr>
            <p:cNvPr id="21536" name="Oval 32"/>
            <p:cNvSpPr>
              <a:spLocks noChangeArrowheads="1"/>
            </p:cNvSpPr>
            <p:nvPr/>
          </p:nvSpPr>
          <p:spPr bwMode="auto">
            <a:xfrm>
              <a:off x="2784" y="1392"/>
              <a:ext cx="336" cy="240"/>
            </a:xfrm>
            <a:prstGeom prst="ellipse">
              <a:avLst/>
            </a:prstGeom>
            <a:noFill/>
            <a:ln w="15875">
              <a:solidFill>
                <a:schemeClr val="tx1"/>
              </a:solidFill>
              <a:round/>
              <a:headEnd/>
              <a:tailEnd/>
            </a:ln>
            <a:effectLst/>
          </p:spPr>
          <p:txBody>
            <a:bodyPr wrap="none" anchor="ctr"/>
            <a:lstStyle/>
            <a:p>
              <a:pPr algn="ctr"/>
              <a:r>
                <a:rPr lang="en-US" sz="2000">
                  <a:solidFill>
                    <a:schemeClr val="tx2"/>
                  </a:solidFill>
                  <a:latin typeface="Verdana" pitchFamily="34" charset="0"/>
                </a:rPr>
                <a:t>11</a:t>
              </a:r>
            </a:p>
          </p:txBody>
        </p:sp>
      </p:grpSp>
      <p:sp>
        <p:nvSpPr>
          <p:cNvPr id="21538" name="Freeform 34"/>
          <p:cNvSpPr>
            <a:spLocks/>
          </p:cNvSpPr>
          <p:nvPr/>
        </p:nvSpPr>
        <p:spPr bwMode="auto">
          <a:xfrm>
            <a:off x="7141770" y="2274889"/>
            <a:ext cx="1298575" cy="466725"/>
          </a:xfrm>
          <a:custGeom>
            <a:avLst/>
            <a:gdLst/>
            <a:ahLst/>
            <a:cxnLst>
              <a:cxn ang="0">
                <a:pos x="0" y="296"/>
              </a:cxn>
              <a:cxn ang="0">
                <a:pos x="192" y="104"/>
              </a:cxn>
              <a:cxn ang="0">
                <a:pos x="432" y="8"/>
              </a:cxn>
              <a:cxn ang="0">
                <a:pos x="816" y="56"/>
              </a:cxn>
            </a:cxnLst>
            <a:rect l="0" t="0" r="r" b="b"/>
            <a:pathLst>
              <a:path w="816" h="296">
                <a:moveTo>
                  <a:pt x="0" y="296"/>
                </a:moveTo>
                <a:cubicBezTo>
                  <a:pt x="60" y="224"/>
                  <a:pt x="120" y="152"/>
                  <a:pt x="192" y="104"/>
                </a:cubicBezTo>
                <a:cubicBezTo>
                  <a:pt x="264" y="56"/>
                  <a:pt x="328" y="16"/>
                  <a:pt x="432" y="8"/>
                </a:cubicBezTo>
                <a:cubicBezTo>
                  <a:pt x="536" y="0"/>
                  <a:pt x="676" y="28"/>
                  <a:pt x="816" y="56"/>
                </a:cubicBezTo>
              </a:path>
            </a:pathLst>
          </a:custGeom>
          <a:noFill/>
          <a:ln w="15875" cap="flat" cmpd="sng">
            <a:solidFill>
              <a:schemeClr val="tx2"/>
            </a:solidFill>
            <a:prstDash val="solid"/>
            <a:round/>
            <a:headEnd type="none" w="med" len="med"/>
            <a:tailEnd type="triangle" w="lg" len="lg"/>
          </a:ln>
          <a:effectLst/>
        </p:spPr>
        <p:txBody>
          <a:bodyPr/>
          <a:lstStyle/>
          <a:p>
            <a:endParaRPr lang="en-US"/>
          </a:p>
        </p:txBody>
      </p:sp>
      <p:sp>
        <p:nvSpPr>
          <p:cNvPr id="21539" name="Freeform 35"/>
          <p:cNvSpPr>
            <a:spLocks/>
          </p:cNvSpPr>
          <p:nvPr/>
        </p:nvSpPr>
        <p:spPr bwMode="auto">
          <a:xfrm>
            <a:off x="7298931" y="2667000"/>
            <a:ext cx="1371600" cy="469900"/>
          </a:xfrm>
          <a:custGeom>
            <a:avLst/>
            <a:gdLst/>
            <a:ahLst/>
            <a:cxnLst>
              <a:cxn ang="0">
                <a:pos x="864" y="0"/>
              </a:cxn>
              <a:cxn ang="0">
                <a:pos x="672" y="192"/>
              </a:cxn>
              <a:cxn ang="0">
                <a:pos x="336" y="288"/>
              </a:cxn>
              <a:cxn ang="0">
                <a:pos x="0" y="240"/>
              </a:cxn>
            </a:cxnLst>
            <a:rect l="0" t="0" r="r" b="b"/>
            <a:pathLst>
              <a:path w="864" h="296">
                <a:moveTo>
                  <a:pt x="864" y="0"/>
                </a:moveTo>
                <a:cubicBezTo>
                  <a:pt x="812" y="72"/>
                  <a:pt x="760" y="144"/>
                  <a:pt x="672" y="192"/>
                </a:cubicBezTo>
                <a:cubicBezTo>
                  <a:pt x="584" y="240"/>
                  <a:pt x="448" y="280"/>
                  <a:pt x="336" y="288"/>
                </a:cubicBezTo>
                <a:cubicBezTo>
                  <a:pt x="224" y="296"/>
                  <a:pt x="48" y="248"/>
                  <a:pt x="0" y="240"/>
                </a:cubicBezTo>
              </a:path>
            </a:pathLst>
          </a:custGeom>
          <a:noFill/>
          <a:ln w="15875" cap="flat" cmpd="sng">
            <a:solidFill>
              <a:schemeClr val="tx2"/>
            </a:solidFill>
            <a:prstDash val="solid"/>
            <a:round/>
            <a:headEnd type="none" w="med" len="med"/>
            <a:tailEnd type="triangle" w="lg" len="lg"/>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wipe(left)">
                                      <p:cBhvr>
                                        <p:cTn id="7" dur="500"/>
                                        <p:tgtEl>
                                          <p:spTgt spid="21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wipe(left)">
                                      <p:cBhvr>
                                        <p:cTn id="12" dur="500"/>
                                        <p:tgtEl>
                                          <p:spTgt spid="21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wipe(left)">
                                      <p:cBhvr>
                                        <p:cTn id="17" dur="500"/>
                                        <p:tgtEl>
                                          <p:spTgt spid="215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wipe(left)">
                                      <p:cBhvr>
                                        <p:cTn id="22" dur="500"/>
                                        <p:tgtEl>
                                          <p:spTgt spid="215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38"/>
                                        </p:tgtEl>
                                        <p:attrNameLst>
                                          <p:attrName>style.visibility</p:attrName>
                                        </p:attrNameLst>
                                      </p:cBhvr>
                                      <p:to>
                                        <p:strVal val="visible"/>
                                      </p:to>
                                    </p:set>
                                    <p:animEffect transition="in" filter="wipe(left)">
                                      <p:cBhvr>
                                        <p:cTn id="27" dur="500"/>
                                        <p:tgtEl>
                                          <p:spTgt spid="215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21539"/>
                                        </p:tgtEl>
                                        <p:attrNameLst>
                                          <p:attrName>style.visibility</p:attrName>
                                        </p:attrNameLst>
                                      </p:cBhvr>
                                      <p:to>
                                        <p:strVal val="visible"/>
                                      </p:to>
                                    </p:set>
                                    <p:animEffect transition="in" filter="wipe(right)">
                                      <p:cBhvr>
                                        <p:cTn id="32" dur="500"/>
                                        <p:tgtEl>
                                          <p:spTgt spid="21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bldLvl="5" autoUpdateAnimBg="0"/>
      <p:bldP spid="21538" grpId="0" animBg="1"/>
      <p:bldP spid="21539" grpId="0" animBg="1"/>
    </p:bldLst>
  </p:timing>
</p:sld>
</file>

<file path=ppt/slides/slide2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vert="horz" lIns="91440" tIns="45720" rIns="91440" bIns="45720" rtlCol="0" anchor="b">
            <a:normAutofit/>
          </a:bodyPr>
          <a:lstStyle/>
          <a:p>
            <a:r>
              <a:rPr lang="en-US" dirty="0"/>
              <a:t>The </a:t>
            </a:r>
            <a:r>
              <a:rPr lang="en-US" dirty="0" err="1"/>
              <a:t>reHeap</a:t>
            </a:r>
            <a:r>
              <a:rPr lang="en-US" dirty="0"/>
              <a:t> method </a:t>
            </a:r>
            <a:r>
              <a:rPr lang="en-US" dirty="0" err="1"/>
              <a:t>contd</a:t>
            </a:r>
            <a:endParaRPr lang="en-US" dirty="0"/>
          </a:p>
        </p:txBody>
      </p:sp>
      <p:sp>
        <p:nvSpPr>
          <p:cNvPr id="26627" name="Rectangle 3"/>
          <p:cNvSpPr>
            <a:spLocks noGrp="1" noChangeArrowheads="1"/>
          </p:cNvSpPr>
          <p:nvPr>
            <p:ph idx="1"/>
          </p:nvPr>
        </p:nvSpPr>
        <p:spPr>
          <a:xfrm>
            <a:off x="581193" y="2180496"/>
            <a:ext cx="4057484" cy="3678303"/>
          </a:xfrm>
        </p:spPr>
        <p:txBody>
          <a:bodyPr/>
          <a:lstStyle/>
          <a:p>
            <a:pPr algn="just"/>
            <a:r>
              <a:rPr lang="en-US" sz="2400" dirty="0"/>
              <a:t>Now the left child of the root (still the number </a:t>
            </a:r>
            <a:r>
              <a:rPr lang="en-US" sz="2000" dirty="0">
                <a:latin typeface="Verdana" pitchFamily="34" charset="0"/>
              </a:rPr>
              <a:t>11</a:t>
            </a:r>
            <a:r>
              <a:rPr lang="en-US" sz="2400" dirty="0"/>
              <a:t>) lacks the heap property</a:t>
            </a:r>
          </a:p>
          <a:p>
            <a:pPr algn="just"/>
            <a:r>
              <a:rPr lang="en-US" sz="2400" dirty="0"/>
              <a:t>We can </a:t>
            </a:r>
            <a:r>
              <a:rPr lang="en-US" sz="2000" dirty="0" err="1">
                <a:solidFill>
                  <a:schemeClr val="accent2"/>
                </a:solidFill>
                <a:latin typeface="Verdana" pitchFamily="34" charset="0"/>
              </a:rPr>
              <a:t>siftUp</a:t>
            </a:r>
            <a:r>
              <a:rPr lang="en-US" sz="2000" dirty="0">
                <a:solidFill>
                  <a:schemeClr val="accent2"/>
                </a:solidFill>
                <a:latin typeface="Verdana" pitchFamily="34" charset="0"/>
              </a:rPr>
              <a:t>()</a:t>
            </a:r>
            <a:r>
              <a:rPr lang="en-US" sz="2400" dirty="0"/>
              <a:t> this node</a:t>
            </a:r>
            <a:endParaRPr lang="en-US" sz="2400" i="1" dirty="0"/>
          </a:p>
          <a:p>
            <a:pPr algn="just"/>
            <a:r>
              <a:rPr lang="en-US" sz="2400" dirty="0"/>
              <a:t>After doing this, one and only one of its children may have lost the heap property</a:t>
            </a:r>
          </a:p>
        </p:txBody>
      </p:sp>
      <p:sp>
        <p:nvSpPr>
          <p:cNvPr id="32" name="Footer Placeholder 31"/>
          <p:cNvSpPr>
            <a:spLocks noGrp="1"/>
          </p:cNvSpPr>
          <p:nvPr>
            <p:ph type="ftr" sz="quarter" idx="11"/>
          </p:nvPr>
        </p:nvSpPr>
        <p:spPr/>
        <p:txBody>
          <a:bodyPr/>
          <a:lstStyle/>
          <a:p>
            <a:r>
              <a:rPr lang="en-US"/>
              <a:t>Dr. Neepa Shah</a:t>
            </a:r>
          </a:p>
        </p:txBody>
      </p:sp>
      <p:sp>
        <p:nvSpPr>
          <p:cNvPr id="31" name="Slide Number Placeholder 4"/>
          <p:cNvSpPr>
            <a:spLocks noGrp="1"/>
          </p:cNvSpPr>
          <p:nvPr>
            <p:ph type="sldNum" sz="quarter" idx="12"/>
          </p:nvPr>
        </p:nvSpPr>
        <p:spPr/>
        <p:txBody>
          <a:bodyPr/>
          <a:lstStyle/>
          <a:p>
            <a:fld id="{93701B09-656E-4143-BA97-E29349F28AFF}" type="slidenum">
              <a:rPr lang="en-US"/>
              <a:pPr/>
              <a:t>221</a:t>
            </a:fld>
            <a:endParaRPr lang="en-US"/>
          </a:p>
        </p:txBody>
      </p:sp>
      <p:grpSp>
        <p:nvGrpSpPr>
          <p:cNvPr id="2" name="Group 5"/>
          <p:cNvGrpSpPr>
            <a:grpSpLocks/>
          </p:cNvGrpSpPr>
          <p:nvPr/>
        </p:nvGrpSpPr>
        <p:grpSpPr bwMode="auto">
          <a:xfrm>
            <a:off x="5151273" y="2209800"/>
            <a:ext cx="6781800" cy="2590800"/>
            <a:chOff x="624" y="1392"/>
            <a:chExt cx="4272" cy="1632"/>
          </a:xfrm>
        </p:grpSpPr>
        <p:sp>
          <p:nvSpPr>
            <p:cNvPr id="26630" name="Oval 6"/>
            <p:cNvSpPr>
              <a:spLocks noChangeArrowheads="1"/>
            </p:cNvSpPr>
            <p:nvPr/>
          </p:nvSpPr>
          <p:spPr bwMode="auto">
            <a:xfrm>
              <a:off x="9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19</a:t>
              </a:r>
            </a:p>
          </p:txBody>
        </p:sp>
        <p:sp>
          <p:nvSpPr>
            <p:cNvPr id="26631" name="Oval 7"/>
            <p:cNvSpPr>
              <a:spLocks noChangeArrowheads="1"/>
            </p:cNvSpPr>
            <p:nvPr/>
          </p:nvSpPr>
          <p:spPr bwMode="auto">
            <a:xfrm>
              <a:off x="1296"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26632" name="Oval 8"/>
            <p:cNvSpPr>
              <a:spLocks noChangeArrowheads="1"/>
            </p:cNvSpPr>
            <p:nvPr/>
          </p:nvSpPr>
          <p:spPr bwMode="auto">
            <a:xfrm>
              <a:off x="6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18</a:t>
              </a:r>
            </a:p>
          </p:txBody>
        </p:sp>
        <p:sp>
          <p:nvSpPr>
            <p:cNvPr id="26633" name="Line 9"/>
            <p:cNvSpPr>
              <a:spLocks noChangeShapeType="1"/>
            </p:cNvSpPr>
            <p:nvPr/>
          </p:nvSpPr>
          <p:spPr bwMode="auto">
            <a:xfrm flipH="1">
              <a:off x="864" y="2592"/>
              <a:ext cx="144" cy="192"/>
            </a:xfrm>
            <a:prstGeom prst="line">
              <a:avLst/>
            </a:prstGeom>
            <a:noFill/>
            <a:ln w="15875">
              <a:solidFill>
                <a:schemeClr val="tx1"/>
              </a:solidFill>
              <a:round/>
              <a:headEnd/>
              <a:tailEnd/>
            </a:ln>
            <a:effectLst/>
          </p:spPr>
          <p:txBody>
            <a:bodyPr/>
            <a:lstStyle/>
            <a:p>
              <a:endParaRPr lang="en-US"/>
            </a:p>
          </p:txBody>
        </p:sp>
        <p:sp>
          <p:nvSpPr>
            <p:cNvPr id="26634" name="Line 10"/>
            <p:cNvSpPr>
              <a:spLocks noChangeShapeType="1"/>
            </p:cNvSpPr>
            <p:nvPr/>
          </p:nvSpPr>
          <p:spPr bwMode="auto">
            <a:xfrm>
              <a:off x="1248" y="2592"/>
              <a:ext cx="144" cy="192"/>
            </a:xfrm>
            <a:prstGeom prst="line">
              <a:avLst/>
            </a:prstGeom>
            <a:noFill/>
            <a:ln w="15875">
              <a:solidFill>
                <a:schemeClr val="tx1"/>
              </a:solidFill>
              <a:round/>
              <a:headEnd/>
              <a:tailEnd/>
            </a:ln>
            <a:effectLst/>
          </p:spPr>
          <p:txBody>
            <a:bodyPr/>
            <a:lstStyle/>
            <a:p>
              <a:endParaRPr lang="en-US"/>
            </a:p>
          </p:txBody>
        </p:sp>
        <p:sp>
          <p:nvSpPr>
            <p:cNvPr id="26635" name="Oval 11"/>
            <p:cNvSpPr>
              <a:spLocks noChangeArrowheads="1"/>
            </p:cNvSpPr>
            <p:nvPr/>
          </p:nvSpPr>
          <p:spPr bwMode="auto">
            <a:xfrm>
              <a:off x="21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sp>
          <p:nvSpPr>
            <p:cNvPr id="26636" name="Oval 12"/>
            <p:cNvSpPr>
              <a:spLocks noChangeArrowheads="1"/>
            </p:cNvSpPr>
            <p:nvPr/>
          </p:nvSpPr>
          <p:spPr bwMode="auto">
            <a:xfrm>
              <a:off x="2496"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3</a:t>
              </a:r>
            </a:p>
          </p:txBody>
        </p:sp>
        <p:sp>
          <p:nvSpPr>
            <p:cNvPr id="26637" name="Oval 13"/>
            <p:cNvSpPr>
              <a:spLocks noChangeArrowheads="1"/>
            </p:cNvSpPr>
            <p:nvPr/>
          </p:nvSpPr>
          <p:spPr bwMode="auto">
            <a:xfrm>
              <a:off x="18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21</a:t>
              </a:r>
            </a:p>
          </p:txBody>
        </p:sp>
        <p:sp>
          <p:nvSpPr>
            <p:cNvPr id="26638" name="Line 14"/>
            <p:cNvSpPr>
              <a:spLocks noChangeShapeType="1"/>
            </p:cNvSpPr>
            <p:nvPr/>
          </p:nvSpPr>
          <p:spPr bwMode="auto">
            <a:xfrm flipH="1">
              <a:off x="2064" y="2592"/>
              <a:ext cx="144" cy="192"/>
            </a:xfrm>
            <a:prstGeom prst="line">
              <a:avLst/>
            </a:prstGeom>
            <a:noFill/>
            <a:ln w="15875">
              <a:solidFill>
                <a:schemeClr val="tx1"/>
              </a:solidFill>
              <a:round/>
              <a:headEnd/>
              <a:tailEnd/>
            </a:ln>
            <a:effectLst/>
          </p:spPr>
          <p:txBody>
            <a:bodyPr/>
            <a:lstStyle/>
            <a:p>
              <a:endParaRPr lang="en-US"/>
            </a:p>
          </p:txBody>
        </p:sp>
        <p:sp>
          <p:nvSpPr>
            <p:cNvPr id="26639" name="Line 15"/>
            <p:cNvSpPr>
              <a:spLocks noChangeShapeType="1"/>
            </p:cNvSpPr>
            <p:nvPr/>
          </p:nvSpPr>
          <p:spPr bwMode="auto">
            <a:xfrm>
              <a:off x="2448" y="2592"/>
              <a:ext cx="144" cy="192"/>
            </a:xfrm>
            <a:prstGeom prst="line">
              <a:avLst/>
            </a:prstGeom>
            <a:noFill/>
            <a:ln w="15875">
              <a:solidFill>
                <a:schemeClr val="tx1"/>
              </a:solidFill>
              <a:round/>
              <a:headEnd/>
              <a:tailEnd/>
            </a:ln>
            <a:effectLst/>
          </p:spPr>
          <p:txBody>
            <a:bodyPr/>
            <a:lstStyle/>
            <a:p>
              <a:endParaRPr lang="en-US"/>
            </a:p>
          </p:txBody>
        </p:sp>
        <p:sp>
          <p:nvSpPr>
            <p:cNvPr id="26640" name="Oval 16"/>
            <p:cNvSpPr>
              <a:spLocks noChangeArrowheads="1"/>
            </p:cNvSpPr>
            <p:nvPr/>
          </p:nvSpPr>
          <p:spPr bwMode="auto">
            <a:xfrm>
              <a:off x="33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26641" name="Oval 17"/>
            <p:cNvSpPr>
              <a:spLocks noChangeArrowheads="1"/>
            </p:cNvSpPr>
            <p:nvPr/>
          </p:nvSpPr>
          <p:spPr bwMode="auto">
            <a:xfrm>
              <a:off x="30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9</a:t>
              </a:r>
            </a:p>
          </p:txBody>
        </p:sp>
        <p:sp>
          <p:nvSpPr>
            <p:cNvPr id="26642" name="Line 18"/>
            <p:cNvSpPr>
              <a:spLocks noChangeShapeType="1"/>
            </p:cNvSpPr>
            <p:nvPr/>
          </p:nvSpPr>
          <p:spPr bwMode="auto">
            <a:xfrm flipH="1">
              <a:off x="3264" y="2592"/>
              <a:ext cx="144" cy="192"/>
            </a:xfrm>
            <a:prstGeom prst="line">
              <a:avLst/>
            </a:prstGeom>
            <a:noFill/>
            <a:ln w="15875">
              <a:solidFill>
                <a:schemeClr val="tx1"/>
              </a:solidFill>
              <a:round/>
              <a:headEnd/>
              <a:tailEnd/>
            </a:ln>
            <a:effectLst/>
          </p:spPr>
          <p:txBody>
            <a:bodyPr/>
            <a:lstStyle/>
            <a:p>
              <a:endParaRPr lang="en-US"/>
            </a:p>
          </p:txBody>
        </p:sp>
        <p:sp>
          <p:nvSpPr>
            <p:cNvPr id="26643" name="Oval 19"/>
            <p:cNvSpPr>
              <a:spLocks noChangeArrowheads="1"/>
            </p:cNvSpPr>
            <p:nvPr/>
          </p:nvSpPr>
          <p:spPr bwMode="auto">
            <a:xfrm>
              <a:off x="45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15</a:t>
              </a:r>
            </a:p>
          </p:txBody>
        </p:sp>
        <p:sp>
          <p:nvSpPr>
            <p:cNvPr id="26644" name="Oval 20"/>
            <p:cNvSpPr>
              <a:spLocks noChangeArrowheads="1"/>
            </p:cNvSpPr>
            <p:nvPr/>
          </p:nvSpPr>
          <p:spPr bwMode="auto">
            <a:xfrm>
              <a:off x="3984" y="177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17</a:t>
              </a:r>
            </a:p>
          </p:txBody>
        </p:sp>
        <p:sp>
          <p:nvSpPr>
            <p:cNvPr id="26645" name="Oval 21"/>
            <p:cNvSpPr>
              <a:spLocks noChangeArrowheads="1"/>
            </p:cNvSpPr>
            <p:nvPr/>
          </p:nvSpPr>
          <p:spPr bwMode="auto">
            <a:xfrm>
              <a:off x="1632" y="1776"/>
              <a:ext cx="336" cy="240"/>
            </a:xfrm>
            <a:prstGeom prst="ellipse">
              <a:avLst/>
            </a:prstGeom>
            <a:noFill/>
            <a:ln w="15875">
              <a:solidFill>
                <a:schemeClr val="tx1"/>
              </a:solidFill>
              <a:round/>
              <a:headEnd/>
              <a:tailEnd/>
            </a:ln>
            <a:effectLst/>
          </p:spPr>
          <p:txBody>
            <a:bodyPr wrap="none" anchor="ctr"/>
            <a:lstStyle/>
            <a:p>
              <a:pPr algn="ctr"/>
              <a:r>
                <a:rPr lang="en-US" sz="2000">
                  <a:solidFill>
                    <a:schemeClr val="tx2"/>
                  </a:solidFill>
                  <a:latin typeface="Verdana" pitchFamily="34" charset="0"/>
                </a:rPr>
                <a:t>11</a:t>
              </a:r>
            </a:p>
          </p:txBody>
        </p:sp>
        <p:sp>
          <p:nvSpPr>
            <p:cNvPr id="26646" name="Line 22"/>
            <p:cNvSpPr>
              <a:spLocks noChangeShapeType="1"/>
            </p:cNvSpPr>
            <p:nvPr/>
          </p:nvSpPr>
          <p:spPr bwMode="auto">
            <a:xfrm flipH="1">
              <a:off x="1920" y="1584"/>
              <a:ext cx="912" cy="240"/>
            </a:xfrm>
            <a:prstGeom prst="line">
              <a:avLst/>
            </a:prstGeom>
            <a:noFill/>
            <a:ln w="15875">
              <a:solidFill>
                <a:schemeClr val="tx1"/>
              </a:solidFill>
              <a:round/>
              <a:headEnd/>
              <a:tailEnd/>
            </a:ln>
            <a:effectLst/>
          </p:spPr>
          <p:txBody>
            <a:bodyPr/>
            <a:lstStyle/>
            <a:p>
              <a:endParaRPr lang="en-US"/>
            </a:p>
          </p:txBody>
        </p:sp>
        <p:sp>
          <p:nvSpPr>
            <p:cNvPr id="26647" name="Line 23"/>
            <p:cNvSpPr>
              <a:spLocks noChangeShapeType="1"/>
            </p:cNvSpPr>
            <p:nvPr/>
          </p:nvSpPr>
          <p:spPr bwMode="auto">
            <a:xfrm>
              <a:off x="3120" y="1584"/>
              <a:ext cx="912" cy="240"/>
            </a:xfrm>
            <a:prstGeom prst="line">
              <a:avLst/>
            </a:prstGeom>
            <a:noFill/>
            <a:ln w="15875">
              <a:solidFill>
                <a:schemeClr val="tx1"/>
              </a:solidFill>
              <a:round/>
              <a:headEnd/>
              <a:tailEnd/>
            </a:ln>
            <a:effectLst/>
          </p:spPr>
          <p:txBody>
            <a:bodyPr/>
            <a:lstStyle/>
            <a:p>
              <a:endParaRPr lang="en-US"/>
            </a:p>
          </p:txBody>
        </p:sp>
        <p:sp>
          <p:nvSpPr>
            <p:cNvPr id="26648" name="Line 24"/>
            <p:cNvSpPr>
              <a:spLocks noChangeShapeType="1"/>
            </p:cNvSpPr>
            <p:nvPr/>
          </p:nvSpPr>
          <p:spPr bwMode="auto">
            <a:xfrm flipH="1">
              <a:off x="1248" y="1968"/>
              <a:ext cx="432" cy="432"/>
            </a:xfrm>
            <a:prstGeom prst="line">
              <a:avLst/>
            </a:prstGeom>
            <a:noFill/>
            <a:ln w="15875">
              <a:solidFill>
                <a:schemeClr val="tx1"/>
              </a:solidFill>
              <a:round/>
              <a:headEnd/>
              <a:tailEnd/>
            </a:ln>
            <a:effectLst/>
          </p:spPr>
          <p:txBody>
            <a:bodyPr/>
            <a:lstStyle/>
            <a:p>
              <a:endParaRPr lang="en-US"/>
            </a:p>
          </p:txBody>
        </p:sp>
        <p:sp>
          <p:nvSpPr>
            <p:cNvPr id="26649" name="Line 25"/>
            <p:cNvSpPr>
              <a:spLocks noChangeShapeType="1"/>
            </p:cNvSpPr>
            <p:nvPr/>
          </p:nvSpPr>
          <p:spPr bwMode="auto">
            <a:xfrm>
              <a:off x="1920" y="1968"/>
              <a:ext cx="336" cy="432"/>
            </a:xfrm>
            <a:prstGeom prst="line">
              <a:avLst/>
            </a:prstGeom>
            <a:noFill/>
            <a:ln w="15875">
              <a:solidFill>
                <a:schemeClr val="tx1"/>
              </a:solidFill>
              <a:round/>
              <a:headEnd/>
              <a:tailEnd/>
            </a:ln>
            <a:effectLst/>
          </p:spPr>
          <p:txBody>
            <a:bodyPr/>
            <a:lstStyle/>
            <a:p>
              <a:endParaRPr lang="en-US"/>
            </a:p>
          </p:txBody>
        </p:sp>
        <p:sp>
          <p:nvSpPr>
            <p:cNvPr id="26650" name="Line 26"/>
            <p:cNvSpPr>
              <a:spLocks noChangeShapeType="1"/>
            </p:cNvSpPr>
            <p:nvPr/>
          </p:nvSpPr>
          <p:spPr bwMode="auto">
            <a:xfrm flipH="1">
              <a:off x="3600" y="1968"/>
              <a:ext cx="432" cy="432"/>
            </a:xfrm>
            <a:prstGeom prst="line">
              <a:avLst/>
            </a:prstGeom>
            <a:noFill/>
            <a:ln w="15875">
              <a:solidFill>
                <a:schemeClr val="tx1"/>
              </a:solidFill>
              <a:round/>
              <a:headEnd/>
              <a:tailEnd/>
            </a:ln>
            <a:effectLst/>
          </p:spPr>
          <p:txBody>
            <a:bodyPr/>
            <a:lstStyle/>
            <a:p>
              <a:endParaRPr lang="en-US"/>
            </a:p>
          </p:txBody>
        </p:sp>
        <p:sp>
          <p:nvSpPr>
            <p:cNvPr id="26651" name="Line 27"/>
            <p:cNvSpPr>
              <a:spLocks noChangeShapeType="1"/>
            </p:cNvSpPr>
            <p:nvPr/>
          </p:nvSpPr>
          <p:spPr bwMode="auto">
            <a:xfrm>
              <a:off x="4272" y="1968"/>
              <a:ext cx="384" cy="432"/>
            </a:xfrm>
            <a:prstGeom prst="line">
              <a:avLst/>
            </a:prstGeom>
            <a:noFill/>
            <a:ln w="15875">
              <a:solidFill>
                <a:schemeClr val="tx1"/>
              </a:solidFill>
              <a:round/>
              <a:headEnd/>
              <a:tailEnd/>
            </a:ln>
            <a:effectLst/>
          </p:spPr>
          <p:txBody>
            <a:bodyPr/>
            <a:lstStyle/>
            <a:p>
              <a:endParaRPr lang="en-US"/>
            </a:p>
          </p:txBody>
        </p:sp>
        <p:sp>
          <p:nvSpPr>
            <p:cNvPr id="26652" name="Oval 28"/>
            <p:cNvSpPr>
              <a:spLocks noChangeArrowheads="1"/>
            </p:cNvSpPr>
            <p:nvPr/>
          </p:nvSpPr>
          <p:spPr bwMode="auto">
            <a:xfrm>
              <a:off x="2784" y="1392"/>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grpSp>
      <p:sp>
        <p:nvSpPr>
          <p:cNvPr id="26653" name="Freeform 29"/>
          <p:cNvSpPr>
            <a:spLocks/>
          </p:cNvSpPr>
          <p:nvPr/>
        </p:nvSpPr>
        <p:spPr bwMode="auto">
          <a:xfrm>
            <a:off x="7351549" y="3071813"/>
            <a:ext cx="523875" cy="652462"/>
          </a:xfrm>
          <a:custGeom>
            <a:avLst/>
            <a:gdLst/>
            <a:ahLst/>
            <a:cxnLst>
              <a:cxn ang="0">
                <a:pos x="0" y="3"/>
              </a:cxn>
              <a:cxn ang="0">
                <a:pos x="180" y="27"/>
              </a:cxn>
              <a:cxn ang="0">
                <a:pos x="294" y="165"/>
              </a:cxn>
              <a:cxn ang="0">
                <a:pos x="330" y="411"/>
              </a:cxn>
            </a:cxnLst>
            <a:rect l="0" t="0" r="r" b="b"/>
            <a:pathLst>
              <a:path w="330" h="411">
                <a:moveTo>
                  <a:pt x="0" y="3"/>
                </a:moveTo>
                <a:cubicBezTo>
                  <a:pt x="30" y="7"/>
                  <a:pt x="131" y="0"/>
                  <a:pt x="180" y="27"/>
                </a:cubicBezTo>
                <a:cubicBezTo>
                  <a:pt x="229" y="54"/>
                  <a:pt x="269" y="101"/>
                  <a:pt x="294" y="165"/>
                </a:cubicBezTo>
                <a:cubicBezTo>
                  <a:pt x="319" y="229"/>
                  <a:pt x="323" y="360"/>
                  <a:pt x="330" y="411"/>
                </a:cubicBezTo>
              </a:path>
            </a:pathLst>
          </a:custGeom>
          <a:noFill/>
          <a:ln w="15875" cap="flat" cmpd="sng">
            <a:solidFill>
              <a:schemeClr val="tx2"/>
            </a:solidFill>
            <a:prstDash val="solid"/>
            <a:round/>
            <a:headEnd type="none" w="med" len="med"/>
            <a:tailEnd type="triangle" w="lg" len="lg"/>
          </a:ln>
          <a:effectLst/>
        </p:spPr>
        <p:txBody>
          <a:bodyPr/>
          <a:lstStyle/>
          <a:p>
            <a:endParaRPr lang="en-US"/>
          </a:p>
        </p:txBody>
      </p:sp>
      <p:sp>
        <p:nvSpPr>
          <p:cNvPr id="26654" name="Freeform 30"/>
          <p:cNvSpPr>
            <a:spLocks/>
          </p:cNvSpPr>
          <p:nvPr/>
        </p:nvSpPr>
        <p:spPr bwMode="auto">
          <a:xfrm>
            <a:off x="7018173" y="3286125"/>
            <a:ext cx="514350" cy="628650"/>
          </a:xfrm>
          <a:custGeom>
            <a:avLst/>
            <a:gdLst/>
            <a:ahLst/>
            <a:cxnLst>
              <a:cxn ang="0">
                <a:pos x="324" y="396"/>
              </a:cxn>
              <a:cxn ang="0">
                <a:pos x="156" y="348"/>
              </a:cxn>
              <a:cxn ang="0">
                <a:pos x="24" y="198"/>
              </a:cxn>
              <a:cxn ang="0">
                <a:pos x="12" y="0"/>
              </a:cxn>
            </a:cxnLst>
            <a:rect l="0" t="0" r="r" b="b"/>
            <a:pathLst>
              <a:path w="324" h="396">
                <a:moveTo>
                  <a:pt x="324" y="396"/>
                </a:moveTo>
                <a:cubicBezTo>
                  <a:pt x="296" y="389"/>
                  <a:pt x="206" y="381"/>
                  <a:pt x="156" y="348"/>
                </a:cubicBezTo>
                <a:cubicBezTo>
                  <a:pt x="106" y="315"/>
                  <a:pt x="48" y="256"/>
                  <a:pt x="24" y="198"/>
                </a:cubicBezTo>
                <a:cubicBezTo>
                  <a:pt x="0" y="140"/>
                  <a:pt x="14" y="41"/>
                  <a:pt x="12" y="0"/>
                </a:cubicBezTo>
              </a:path>
            </a:pathLst>
          </a:custGeom>
          <a:noFill/>
          <a:ln w="15875" cap="flat" cmpd="sng">
            <a:solidFill>
              <a:schemeClr val="tx2"/>
            </a:solidFill>
            <a:prstDash val="solid"/>
            <a:round/>
            <a:headEnd type="none" w="med" len="med"/>
            <a:tailEnd type="triangle" w="lg" len="lg"/>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wipe(left)">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wipe(left)">
                                      <p:cBhvr>
                                        <p:cTn id="12" dur="500"/>
                                        <p:tgtEl>
                                          <p:spTgt spid="26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wipe(left)">
                                      <p:cBhvr>
                                        <p:cTn id="17" dur="500"/>
                                        <p:tgtEl>
                                          <p:spTgt spid="266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6654"/>
                                        </p:tgtEl>
                                        <p:attrNameLst>
                                          <p:attrName>style.visibility</p:attrName>
                                        </p:attrNameLst>
                                      </p:cBhvr>
                                      <p:to>
                                        <p:strVal val="visible"/>
                                      </p:to>
                                    </p:set>
                                    <p:animEffect transition="in" filter="wipe(down)">
                                      <p:cBhvr>
                                        <p:cTn id="22" dur="500"/>
                                        <p:tgtEl>
                                          <p:spTgt spid="2665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6653"/>
                                        </p:tgtEl>
                                        <p:attrNameLst>
                                          <p:attrName>style.visibility</p:attrName>
                                        </p:attrNameLst>
                                      </p:cBhvr>
                                      <p:to>
                                        <p:strVal val="visible"/>
                                      </p:to>
                                    </p:set>
                                    <p:animEffect transition="in" filter="wipe(up)">
                                      <p:cBhvr>
                                        <p:cTn id="27" dur="500"/>
                                        <p:tgtEl>
                                          <p:spTgt spid="26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bldLvl="5" autoUpdateAnimBg="0"/>
      <p:bldP spid="26653" grpId="0" animBg="1"/>
      <p:bldP spid="26654" grpId="0" animBg="1"/>
    </p:bldLst>
  </p:timing>
</p:sld>
</file>

<file path=ppt/slides/slide2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vert="horz" lIns="91440" tIns="45720" rIns="91440" bIns="45720" rtlCol="0" anchor="b">
            <a:normAutofit/>
          </a:bodyPr>
          <a:lstStyle/>
          <a:p>
            <a:r>
              <a:rPr lang="en-US" dirty="0"/>
              <a:t>The </a:t>
            </a:r>
            <a:r>
              <a:rPr lang="en-US" dirty="0" err="1"/>
              <a:t>reHeap</a:t>
            </a:r>
            <a:r>
              <a:rPr lang="en-US" dirty="0"/>
              <a:t> method contd.</a:t>
            </a:r>
          </a:p>
        </p:txBody>
      </p:sp>
      <p:sp>
        <p:nvSpPr>
          <p:cNvPr id="27651" name="Rectangle 3"/>
          <p:cNvSpPr>
            <a:spLocks noGrp="1" noChangeArrowheads="1"/>
          </p:cNvSpPr>
          <p:nvPr>
            <p:ph idx="1"/>
          </p:nvPr>
        </p:nvSpPr>
        <p:spPr>
          <a:xfrm>
            <a:off x="581193" y="2180496"/>
            <a:ext cx="4044784" cy="3678303"/>
          </a:xfrm>
        </p:spPr>
        <p:txBody>
          <a:bodyPr>
            <a:normAutofit fontScale="92500"/>
          </a:bodyPr>
          <a:lstStyle/>
          <a:p>
            <a:pPr algn="just"/>
            <a:r>
              <a:rPr lang="en-US" sz="2400" dirty="0"/>
              <a:t>Now the right child of the left child of the root (still the number </a:t>
            </a:r>
            <a:r>
              <a:rPr lang="en-US" sz="2000" dirty="0">
                <a:latin typeface="Verdana" pitchFamily="34" charset="0"/>
              </a:rPr>
              <a:t>11</a:t>
            </a:r>
            <a:r>
              <a:rPr lang="en-US" sz="2400" dirty="0"/>
              <a:t>) lacks the heap property:</a:t>
            </a:r>
          </a:p>
          <a:p>
            <a:pPr algn="just"/>
            <a:r>
              <a:rPr lang="en-US" sz="2400" dirty="0"/>
              <a:t>We can </a:t>
            </a:r>
            <a:r>
              <a:rPr lang="en-US" sz="2000" dirty="0" err="1">
                <a:solidFill>
                  <a:schemeClr val="accent2"/>
                </a:solidFill>
                <a:latin typeface="Verdana" pitchFamily="34" charset="0"/>
              </a:rPr>
              <a:t>siftUp</a:t>
            </a:r>
            <a:r>
              <a:rPr lang="en-US" sz="2000" dirty="0">
                <a:solidFill>
                  <a:schemeClr val="accent2"/>
                </a:solidFill>
                <a:latin typeface="Verdana" pitchFamily="34" charset="0"/>
              </a:rPr>
              <a:t>()</a:t>
            </a:r>
            <a:r>
              <a:rPr lang="en-US" sz="2400" dirty="0"/>
              <a:t> this node</a:t>
            </a:r>
            <a:endParaRPr lang="en-US" sz="2400" i="1" dirty="0"/>
          </a:p>
          <a:p>
            <a:pPr algn="just"/>
            <a:r>
              <a:rPr lang="en-US" sz="2400" dirty="0"/>
              <a:t>After doing this, one and only one of its children may have lost the heap property —but it doesn’t, because it’s a leaf</a:t>
            </a:r>
          </a:p>
          <a:p>
            <a:pPr algn="just"/>
            <a:endParaRPr lang="en-US" sz="2400" dirty="0"/>
          </a:p>
        </p:txBody>
      </p:sp>
      <p:sp>
        <p:nvSpPr>
          <p:cNvPr id="32" name="Footer Placeholder 31"/>
          <p:cNvSpPr>
            <a:spLocks noGrp="1"/>
          </p:cNvSpPr>
          <p:nvPr>
            <p:ph type="ftr" sz="quarter" idx="11"/>
          </p:nvPr>
        </p:nvSpPr>
        <p:spPr/>
        <p:txBody>
          <a:bodyPr/>
          <a:lstStyle/>
          <a:p>
            <a:r>
              <a:rPr lang="en-US"/>
              <a:t>Dr. Neepa Shah</a:t>
            </a:r>
          </a:p>
        </p:txBody>
      </p:sp>
      <p:sp>
        <p:nvSpPr>
          <p:cNvPr id="31" name="Slide Number Placeholder 4"/>
          <p:cNvSpPr>
            <a:spLocks noGrp="1"/>
          </p:cNvSpPr>
          <p:nvPr>
            <p:ph type="sldNum" sz="quarter" idx="12"/>
          </p:nvPr>
        </p:nvSpPr>
        <p:spPr/>
        <p:txBody>
          <a:bodyPr/>
          <a:lstStyle/>
          <a:p>
            <a:fld id="{CDB29951-F76D-495B-A4C0-A07621005C32}" type="slidenum">
              <a:rPr lang="en-US"/>
              <a:pPr/>
              <a:t>222</a:t>
            </a:fld>
            <a:endParaRPr lang="en-US"/>
          </a:p>
        </p:txBody>
      </p:sp>
      <p:grpSp>
        <p:nvGrpSpPr>
          <p:cNvPr id="2" name="Group 5"/>
          <p:cNvGrpSpPr>
            <a:grpSpLocks/>
          </p:cNvGrpSpPr>
          <p:nvPr/>
        </p:nvGrpSpPr>
        <p:grpSpPr bwMode="auto">
          <a:xfrm>
            <a:off x="5044739" y="2209800"/>
            <a:ext cx="6781800" cy="2590800"/>
            <a:chOff x="624" y="1392"/>
            <a:chExt cx="4272" cy="1632"/>
          </a:xfrm>
        </p:grpSpPr>
        <p:sp>
          <p:nvSpPr>
            <p:cNvPr id="27654" name="Oval 6"/>
            <p:cNvSpPr>
              <a:spLocks noChangeArrowheads="1"/>
            </p:cNvSpPr>
            <p:nvPr/>
          </p:nvSpPr>
          <p:spPr bwMode="auto">
            <a:xfrm>
              <a:off x="9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19</a:t>
              </a:r>
            </a:p>
          </p:txBody>
        </p:sp>
        <p:sp>
          <p:nvSpPr>
            <p:cNvPr id="27655" name="Oval 7"/>
            <p:cNvSpPr>
              <a:spLocks noChangeArrowheads="1"/>
            </p:cNvSpPr>
            <p:nvPr/>
          </p:nvSpPr>
          <p:spPr bwMode="auto">
            <a:xfrm>
              <a:off x="1296"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27656" name="Oval 8"/>
            <p:cNvSpPr>
              <a:spLocks noChangeArrowheads="1"/>
            </p:cNvSpPr>
            <p:nvPr/>
          </p:nvSpPr>
          <p:spPr bwMode="auto">
            <a:xfrm>
              <a:off x="6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18</a:t>
              </a:r>
            </a:p>
          </p:txBody>
        </p:sp>
        <p:sp>
          <p:nvSpPr>
            <p:cNvPr id="27657" name="Line 9"/>
            <p:cNvSpPr>
              <a:spLocks noChangeShapeType="1"/>
            </p:cNvSpPr>
            <p:nvPr/>
          </p:nvSpPr>
          <p:spPr bwMode="auto">
            <a:xfrm flipH="1">
              <a:off x="864" y="2592"/>
              <a:ext cx="144" cy="192"/>
            </a:xfrm>
            <a:prstGeom prst="line">
              <a:avLst/>
            </a:prstGeom>
            <a:noFill/>
            <a:ln w="15875">
              <a:solidFill>
                <a:schemeClr val="tx1"/>
              </a:solidFill>
              <a:round/>
              <a:headEnd/>
              <a:tailEnd/>
            </a:ln>
            <a:effectLst/>
          </p:spPr>
          <p:txBody>
            <a:bodyPr/>
            <a:lstStyle/>
            <a:p>
              <a:endParaRPr lang="en-US"/>
            </a:p>
          </p:txBody>
        </p:sp>
        <p:sp>
          <p:nvSpPr>
            <p:cNvPr id="27658" name="Line 10"/>
            <p:cNvSpPr>
              <a:spLocks noChangeShapeType="1"/>
            </p:cNvSpPr>
            <p:nvPr/>
          </p:nvSpPr>
          <p:spPr bwMode="auto">
            <a:xfrm>
              <a:off x="1248" y="2592"/>
              <a:ext cx="144" cy="192"/>
            </a:xfrm>
            <a:prstGeom prst="line">
              <a:avLst/>
            </a:prstGeom>
            <a:noFill/>
            <a:ln w="15875">
              <a:solidFill>
                <a:schemeClr val="tx1"/>
              </a:solidFill>
              <a:round/>
              <a:headEnd/>
              <a:tailEnd/>
            </a:ln>
            <a:effectLst/>
          </p:spPr>
          <p:txBody>
            <a:bodyPr/>
            <a:lstStyle/>
            <a:p>
              <a:endParaRPr lang="en-US"/>
            </a:p>
          </p:txBody>
        </p:sp>
        <p:sp>
          <p:nvSpPr>
            <p:cNvPr id="27659" name="Oval 11"/>
            <p:cNvSpPr>
              <a:spLocks noChangeArrowheads="1"/>
            </p:cNvSpPr>
            <p:nvPr/>
          </p:nvSpPr>
          <p:spPr bwMode="auto">
            <a:xfrm>
              <a:off x="2160" y="2400"/>
              <a:ext cx="336" cy="240"/>
            </a:xfrm>
            <a:prstGeom prst="ellipse">
              <a:avLst/>
            </a:prstGeom>
            <a:noFill/>
            <a:ln w="15875">
              <a:solidFill>
                <a:schemeClr val="tx1"/>
              </a:solidFill>
              <a:round/>
              <a:headEnd/>
              <a:tailEnd/>
            </a:ln>
            <a:effectLst/>
          </p:spPr>
          <p:txBody>
            <a:bodyPr wrap="none" anchor="ctr"/>
            <a:lstStyle/>
            <a:p>
              <a:pPr algn="ctr"/>
              <a:r>
                <a:rPr lang="en-US" sz="2000">
                  <a:solidFill>
                    <a:schemeClr val="tx2"/>
                  </a:solidFill>
                  <a:latin typeface="Verdana" pitchFamily="34" charset="0"/>
                </a:rPr>
                <a:t>11</a:t>
              </a:r>
            </a:p>
          </p:txBody>
        </p:sp>
        <p:sp>
          <p:nvSpPr>
            <p:cNvPr id="27660" name="Oval 12"/>
            <p:cNvSpPr>
              <a:spLocks noChangeArrowheads="1"/>
            </p:cNvSpPr>
            <p:nvPr/>
          </p:nvSpPr>
          <p:spPr bwMode="auto">
            <a:xfrm>
              <a:off x="2496"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3</a:t>
              </a:r>
            </a:p>
          </p:txBody>
        </p:sp>
        <p:sp>
          <p:nvSpPr>
            <p:cNvPr id="27661" name="Oval 13"/>
            <p:cNvSpPr>
              <a:spLocks noChangeArrowheads="1"/>
            </p:cNvSpPr>
            <p:nvPr/>
          </p:nvSpPr>
          <p:spPr bwMode="auto">
            <a:xfrm>
              <a:off x="18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21</a:t>
              </a:r>
            </a:p>
          </p:txBody>
        </p:sp>
        <p:sp>
          <p:nvSpPr>
            <p:cNvPr id="27662" name="Line 14"/>
            <p:cNvSpPr>
              <a:spLocks noChangeShapeType="1"/>
            </p:cNvSpPr>
            <p:nvPr/>
          </p:nvSpPr>
          <p:spPr bwMode="auto">
            <a:xfrm flipH="1">
              <a:off x="2064" y="2592"/>
              <a:ext cx="144" cy="192"/>
            </a:xfrm>
            <a:prstGeom prst="line">
              <a:avLst/>
            </a:prstGeom>
            <a:noFill/>
            <a:ln w="15875">
              <a:solidFill>
                <a:schemeClr val="tx1"/>
              </a:solidFill>
              <a:round/>
              <a:headEnd/>
              <a:tailEnd/>
            </a:ln>
            <a:effectLst/>
          </p:spPr>
          <p:txBody>
            <a:bodyPr/>
            <a:lstStyle/>
            <a:p>
              <a:endParaRPr lang="en-US"/>
            </a:p>
          </p:txBody>
        </p:sp>
        <p:sp>
          <p:nvSpPr>
            <p:cNvPr id="27663" name="Line 15"/>
            <p:cNvSpPr>
              <a:spLocks noChangeShapeType="1"/>
            </p:cNvSpPr>
            <p:nvPr/>
          </p:nvSpPr>
          <p:spPr bwMode="auto">
            <a:xfrm>
              <a:off x="2448" y="2592"/>
              <a:ext cx="144" cy="192"/>
            </a:xfrm>
            <a:prstGeom prst="line">
              <a:avLst/>
            </a:prstGeom>
            <a:noFill/>
            <a:ln w="15875">
              <a:solidFill>
                <a:schemeClr val="tx1"/>
              </a:solidFill>
              <a:round/>
              <a:headEnd/>
              <a:tailEnd/>
            </a:ln>
            <a:effectLst/>
          </p:spPr>
          <p:txBody>
            <a:bodyPr/>
            <a:lstStyle/>
            <a:p>
              <a:endParaRPr lang="en-US"/>
            </a:p>
          </p:txBody>
        </p:sp>
        <p:sp>
          <p:nvSpPr>
            <p:cNvPr id="27664" name="Oval 16"/>
            <p:cNvSpPr>
              <a:spLocks noChangeArrowheads="1"/>
            </p:cNvSpPr>
            <p:nvPr/>
          </p:nvSpPr>
          <p:spPr bwMode="auto">
            <a:xfrm>
              <a:off x="33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27665" name="Oval 17"/>
            <p:cNvSpPr>
              <a:spLocks noChangeArrowheads="1"/>
            </p:cNvSpPr>
            <p:nvPr/>
          </p:nvSpPr>
          <p:spPr bwMode="auto">
            <a:xfrm>
              <a:off x="30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9</a:t>
              </a:r>
            </a:p>
          </p:txBody>
        </p:sp>
        <p:sp>
          <p:nvSpPr>
            <p:cNvPr id="27666" name="Line 18"/>
            <p:cNvSpPr>
              <a:spLocks noChangeShapeType="1"/>
            </p:cNvSpPr>
            <p:nvPr/>
          </p:nvSpPr>
          <p:spPr bwMode="auto">
            <a:xfrm flipH="1">
              <a:off x="3264" y="2592"/>
              <a:ext cx="144" cy="192"/>
            </a:xfrm>
            <a:prstGeom prst="line">
              <a:avLst/>
            </a:prstGeom>
            <a:noFill/>
            <a:ln w="15875">
              <a:solidFill>
                <a:schemeClr val="tx1"/>
              </a:solidFill>
              <a:round/>
              <a:headEnd/>
              <a:tailEnd/>
            </a:ln>
            <a:effectLst/>
          </p:spPr>
          <p:txBody>
            <a:bodyPr/>
            <a:lstStyle/>
            <a:p>
              <a:endParaRPr lang="en-US"/>
            </a:p>
          </p:txBody>
        </p:sp>
        <p:sp>
          <p:nvSpPr>
            <p:cNvPr id="27667" name="Oval 19"/>
            <p:cNvSpPr>
              <a:spLocks noChangeArrowheads="1"/>
            </p:cNvSpPr>
            <p:nvPr/>
          </p:nvSpPr>
          <p:spPr bwMode="auto">
            <a:xfrm>
              <a:off x="45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15</a:t>
              </a:r>
            </a:p>
          </p:txBody>
        </p:sp>
        <p:sp>
          <p:nvSpPr>
            <p:cNvPr id="27668" name="Oval 20"/>
            <p:cNvSpPr>
              <a:spLocks noChangeArrowheads="1"/>
            </p:cNvSpPr>
            <p:nvPr/>
          </p:nvSpPr>
          <p:spPr bwMode="auto">
            <a:xfrm>
              <a:off x="3984" y="177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17</a:t>
              </a:r>
            </a:p>
          </p:txBody>
        </p:sp>
        <p:sp>
          <p:nvSpPr>
            <p:cNvPr id="27669" name="Oval 21"/>
            <p:cNvSpPr>
              <a:spLocks noChangeArrowheads="1"/>
            </p:cNvSpPr>
            <p:nvPr/>
          </p:nvSpPr>
          <p:spPr bwMode="auto">
            <a:xfrm>
              <a:off x="1632" y="177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sp>
          <p:nvSpPr>
            <p:cNvPr id="27670" name="Line 22"/>
            <p:cNvSpPr>
              <a:spLocks noChangeShapeType="1"/>
            </p:cNvSpPr>
            <p:nvPr/>
          </p:nvSpPr>
          <p:spPr bwMode="auto">
            <a:xfrm flipH="1">
              <a:off x="1920" y="1584"/>
              <a:ext cx="912" cy="240"/>
            </a:xfrm>
            <a:prstGeom prst="line">
              <a:avLst/>
            </a:prstGeom>
            <a:noFill/>
            <a:ln w="15875">
              <a:solidFill>
                <a:schemeClr val="tx1"/>
              </a:solidFill>
              <a:round/>
              <a:headEnd/>
              <a:tailEnd/>
            </a:ln>
            <a:effectLst/>
          </p:spPr>
          <p:txBody>
            <a:bodyPr/>
            <a:lstStyle/>
            <a:p>
              <a:endParaRPr lang="en-US"/>
            </a:p>
          </p:txBody>
        </p:sp>
        <p:sp>
          <p:nvSpPr>
            <p:cNvPr id="27671" name="Line 23"/>
            <p:cNvSpPr>
              <a:spLocks noChangeShapeType="1"/>
            </p:cNvSpPr>
            <p:nvPr/>
          </p:nvSpPr>
          <p:spPr bwMode="auto">
            <a:xfrm>
              <a:off x="3120" y="1584"/>
              <a:ext cx="912" cy="240"/>
            </a:xfrm>
            <a:prstGeom prst="line">
              <a:avLst/>
            </a:prstGeom>
            <a:noFill/>
            <a:ln w="15875">
              <a:solidFill>
                <a:schemeClr val="tx1"/>
              </a:solidFill>
              <a:round/>
              <a:headEnd/>
              <a:tailEnd/>
            </a:ln>
            <a:effectLst/>
          </p:spPr>
          <p:txBody>
            <a:bodyPr/>
            <a:lstStyle/>
            <a:p>
              <a:endParaRPr lang="en-US"/>
            </a:p>
          </p:txBody>
        </p:sp>
        <p:sp>
          <p:nvSpPr>
            <p:cNvPr id="27672" name="Line 24"/>
            <p:cNvSpPr>
              <a:spLocks noChangeShapeType="1"/>
            </p:cNvSpPr>
            <p:nvPr/>
          </p:nvSpPr>
          <p:spPr bwMode="auto">
            <a:xfrm flipH="1">
              <a:off x="1248" y="1968"/>
              <a:ext cx="432" cy="432"/>
            </a:xfrm>
            <a:prstGeom prst="line">
              <a:avLst/>
            </a:prstGeom>
            <a:noFill/>
            <a:ln w="15875">
              <a:solidFill>
                <a:schemeClr val="tx1"/>
              </a:solidFill>
              <a:round/>
              <a:headEnd/>
              <a:tailEnd/>
            </a:ln>
            <a:effectLst/>
          </p:spPr>
          <p:txBody>
            <a:bodyPr/>
            <a:lstStyle/>
            <a:p>
              <a:endParaRPr lang="en-US"/>
            </a:p>
          </p:txBody>
        </p:sp>
        <p:sp>
          <p:nvSpPr>
            <p:cNvPr id="27673" name="Line 25"/>
            <p:cNvSpPr>
              <a:spLocks noChangeShapeType="1"/>
            </p:cNvSpPr>
            <p:nvPr/>
          </p:nvSpPr>
          <p:spPr bwMode="auto">
            <a:xfrm>
              <a:off x="1920" y="1968"/>
              <a:ext cx="336" cy="432"/>
            </a:xfrm>
            <a:prstGeom prst="line">
              <a:avLst/>
            </a:prstGeom>
            <a:noFill/>
            <a:ln w="15875">
              <a:solidFill>
                <a:schemeClr val="tx1"/>
              </a:solidFill>
              <a:round/>
              <a:headEnd/>
              <a:tailEnd/>
            </a:ln>
            <a:effectLst/>
          </p:spPr>
          <p:txBody>
            <a:bodyPr/>
            <a:lstStyle/>
            <a:p>
              <a:endParaRPr lang="en-US"/>
            </a:p>
          </p:txBody>
        </p:sp>
        <p:sp>
          <p:nvSpPr>
            <p:cNvPr id="27674" name="Line 26"/>
            <p:cNvSpPr>
              <a:spLocks noChangeShapeType="1"/>
            </p:cNvSpPr>
            <p:nvPr/>
          </p:nvSpPr>
          <p:spPr bwMode="auto">
            <a:xfrm flipH="1">
              <a:off x="3600" y="1968"/>
              <a:ext cx="432" cy="432"/>
            </a:xfrm>
            <a:prstGeom prst="line">
              <a:avLst/>
            </a:prstGeom>
            <a:noFill/>
            <a:ln w="15875">
              <a:solidFill>
                <a:schemeClr val="tx1"/>
              </a:solidFill>
              <a:round/>
              <a:headEnd/>
              <a:tailEnd/>
            </a:ln>
            <a:effectLst/>
          </p:spPr>
          <p:txBody>
            <a:bodyPr/>
            <a:lstStyle/>
            <a:p>
              <a:endParaRPr lang="en-US"/>
            </a:p>
          </p:txBody>
        </p:sp>
        <p:sp>
          <p:nvSpPr>
            <p:cNvPr id="27675" name="Line 27"/>
            <p:cNvSpPr>
              <a:spLocks noChangeShapeType="1"/>
            </p:cNvSpPr>
            <p:nvPr/>
          </p:nvSpPr>
          <p:spPr bwMode="auto">
            <a:xfrm>
              <a:off x="4272" y="1968"/>
              <a:ext cx="384" cy="432"/>
            </a:xfrm>
            <a:prstGeom prst="line">
              <a:avLst/>
            </a:prstGeom>
            <a:noFill/>
            <a:ln w="15875">
              <a:solidFill>
                <a:schemeClr val="tx1"/>
              </a:solidFill>
              <a:round/>
              <a:headEnd/>
              <a:tailEnd/>
            </a:ln>
            <a:effectLst/>
          </p:spPr>
          <p:txBody>
            <a:bodyPr/>
            <a:lstStyle/>
            <a:p>
              <a:endParaRPr lang="en-US"/>
            </a:p>
          </p:txBody>
        </p:sp>
        <p:sp>
          <p:nvSpPr>
            <p:cNvPr id="27676" name="Oval 28"/>
            <p:cNvSpPr>
              <a:spLocks noChangeArrowheads="1"/>
            </p:cNvSpPr>
            <p:nvPr/>
          </p:nvSpPr>
          <p:spPr bwMode="auto">
            <a:xfrm>
              <a:off x="2784" y="1392"/>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grpSp>
      <p:sp>
        <p:nvSpPr>
          <p:cNvPr id="27677" name="Freeform 29"/>
          <p:cNvSpPr>
            <a:spLocks/>
          </p:cNvSpPr>
          <p:nvPr/>
        </p:nvSpPr>
        <p:spPr bwMode="auto">
          <a:xfrm>
            <a:off x="7073564" y="3975101"/>
            <a:ext cx="412750" cy="415925"/>
          </a:xfrm>
          <a:custGeom>
            <a:avLst/>
            <a:gdLst/>
            <a:ahLst/>
            <a:cxnLst>
              <a:cxn ang="0">
                <a:pos x="0" y="262"/>
              </a:cxn>
              <a:cxn ang="0">
                <a:pos x="30" y="148"/>
              </a:cxn>
              <a:cxn ang="0">
                <a:pos x="90" y="70"/>
              </a:cxn>
              <a:cxn ang="0">
                <a:pos x="260" y="0"/>
              </a:cxn>
            </a:cxnLst>
            <a:rect l="0" t="0" r="r" b="b"/>
            <a:pathLst>
              <a:path w="260" h="262">
                <a:moveTo>
                  <a:pt x="0" y="262"/>
                </a:moveTo>
                <a:cubicBezTo>
                  <a:pt x="5" y="243"/>
                  <a:pt x="15" y="180"/>
                  <a:pt x="30" y="148"/>
                </a:cubicBezTo>
                <a:cubicBezTo>
                  <a:pt x="45" y="116"/>
                  <a:pt x="52" y="95"/>
                  <a:pt x="90" y="70"/>
                </a:cubicBezTo>
                <a:cubicBezTo>
                  <a:pt x="128" y="45"/>
                  <a:pt x="225" y="15"/>
                  <a:pt x="260" y="0"/>
                </a:cubicBezTo>
              </a:path>
            </a:pathLst>
          </a:custGeom>
          <a:noFill/>
          <a:ln w="15875" cap="flat" cmpd="sng">
            <a:solidFill>
              <a:schemeClr val="tx2"/>
            </a:solidFill>
            <a:prstDash val="solid"/>
            <a:round/>
            <a:headEnd type="none" w="med" len="med"/>
            <a:tailEnd type="triangle" w="lg" len="lg"/>
          </a:ln>
          <a:effectLst/>
        </p:spPr>
        <p:txBody>
          <a:bodyPr/>
          <a:lstStyle/>
          <a:p>
            <a:endParaRPr lang="en-US"/>
          </a:p>
        </p:txBody>
      </p:sp>
      <p:sp>
        <p:nvSpPr>
          <p:cNvPr id="27678" name="Freeform 30"/>
          <p:cNvSpPr>
            <a:spLocks/>
          </p:cNvSpPr>
          <p:nvPr/>
        </p:nvSpPr>
        <p:spPr bwMode="auto">
          <a:xfrm>
            <a:off x="7502190" y="4219576"/>
            <a:ext cx="263525" cy="390525"/>
          </a:xfrm>
          <a:custGeom>
            <a:avLst/>
            <a:gdLst/>
            <a:ahLst/>
            <a:cxnLst>
              <a:cxn ang="0">
                <a:pos x="150" y="0"/>
              </a:cxn>
              <a:cxn ang="0">
                <a:pos x="162" y="96"/>
              </a:cxn>
              <a:cxn ang="0">
                <a:pos x="126" y="162"/>
              </a:cxn>
              <a:cxn ang="0">
                <a:pos x="0" y="246"/>
              </a:cxn>
            </a:cxnLst>
            <a:rect l="0" t="0" r="r" b="b"/>
            <a:pathLst>
              <a:path w="166" h="246">
                <a:moveTo>
                  <a:pt x="150" y="0"/>
                </a:moveTo>
                <a:cubicBezTo>
                  <a:pt x="152" y="16"/>
                  <a:pt x="166" y="69"/>
                  <a:pt x="162" y="96"/>
                </a:cubicBezTo>
                <a:cubicBezTo>
                  <a:pt x="158" y="123"/>
                  <a:pt x="153" y="137"/>
                  <a:pt x="126" y="162"/>
                </a:cubicBezTo>
                <a:cubicBezTo>
                  <a:pt x="99" y="187"/>
                  <a:pt x="26" y="229"/>
                  <a:pt x="0" y="246"/>
                </a:cubicBezTo>
              </a:path>
            </a:pathLst>
          </a:custGeom>
          <a:noFill/>
          <a:ln w="15875" cap="flat" cmpd="sng">
            <a:solidFill>
              <a:schemeClr val="tx2"/>
            </a:solidFill>
            <a:prstDash val="solid"/>
            <a:round/>
            <a:headEnd type="none" w="med" len="med"/>
            <a:tailEnd type="triangle" w="lg" len="lg"/>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wipe(left)">
                                      <p:cBhvr>
                                        <p:cTn id="7" dur="5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wipe(left)">
                                      <p:cBhvr>
                                        <p:cTn id="12" dur="500"/>
                                        <p:tgtEl>
                                          <p:spTgt spid="27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Effect transition="in" filter="wipe(left)">
                                      <p:cBhvr>
                                        <p:cTn id="17" dur="500"/>
                                        <p:tgtEl>
                                          <p:spTgt spid="276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7677"/>
                                        </p:tgtEl>
                                        <p:attrNameLst>
                                          <p:attrName>style.visibility</p:attrName>
                                        </p:attrNameLst>
                                      </p:cBhvr>
                                      <p:to>
                                        <p:strVal val="visible"/>
                                      </p:to>
                                    </p:set>
                                    <p:animEffect transition="in" filter="wipe(down)">
                                      <p:cBhvr>
                                        <p:cTn id="22" dur="500"/>
                                        <p:tgtEl>
                                          <p:spTgt spid="2767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7678"/>
                                        </p:tgtEl>
                                        <p:attrNameLst>
                                          <p:attrName>style.visibility</p:attrName>
                                        </p:attrNameLst>
                                      </p:cBhvr>
                                      <p:to>
                                        <p:strVal val="visible"/>
                                      </p:to>
                                    </p:set>
                                    <p:animEffect transition="in" filter="wipe(up)">
                                      <p:cBhvr>
                                        <p:cTn id="27" dur="500"/>
                                        <p:tgtEl>
                                          <p:spTgt spid="27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bldLvl="5" autoUpdateAnimBg="0"/>
      <p:bldP spid="27677" grpId="0" animBg="1"/>
      <p:bldP spid="27678" grpId="0" animBg="1"/>
    </p:bldLst>
  </p:timing>
</p:sld>
</file>

<file path=ppt/slides/slide2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68319" y="671502"/>
            <a:ext cx="11029616" cy="1013800"/>
          </a:xfrm>
        </p:spPr>
        <p:txBody>
          <a:bodyPr vert="horz" lIns="91440" tIns="45720" rIns="91440" bIns="45720" rtlCol="0" anchor="b">
            <a:normAutofit/>
          </a:bodyPr>
          <a:lstStyle/>
          <a:p>
            <a:r>
              <a:rPr lang="en-US" dirty="0"/>
              <a:t>The </a:t>
            </a:r>
            <a:r>
              <a:rPr lang="en-US" dirty="0" err="1"/>
              <a:t>reHeap</a:t>
            </a:r>
            <a:r>
              <a:rPr lang="en-US" dirty="0"/>
              <a:t> method contd.</a:t>
            </a:r>
          </a:p>
        </p:txBody>
      </p:sp>
      <p:sp>
        <p:nvSpPr>
          <p:cNvPr id="28675" name="Rectangle 3"/>
          <p:cNvSpPr>
            <a:spLocks noGrp="1" noChangeArrowheads="1"/>
          </p:cNvSpPr>
          <p:nvPr>
            <p:ph idx="1"/>
          </p:nvPr>
        </p:nvSpPr>
        <p:spPr>
          <a:xfrm>
            <a:off x="300288" y="2161153"/>
            <a:ext cx="4752808" cy="3678303"/>
          </a:xfrm>
        </p:spPr>
        <p:txBody>
          <a:bodyPr>
            <a:normAutofit lnSpcReduction="10000"/>
          </a:bodyPr>
          <a:lstStyle/>
          <a:p>
            <a:pPr algn="just"/>
            <a:r>
              <a:rPr lang="en-US" sz="2400" dirty="0"/>
              <a:t>Our tree is once again a heap, because every node in it has the heap property</a:t>
            </a:r>
          </a:p>
          <a:p>
            <a:pPr algn="just"/>
            <a:r>
              <a:rPr lang="en-US" sz="2400" dirty="0"/>
              <a:t>Once again, the largest value is in the root</a:t>
            </a:r>
          </a:p>
          <a:p>
            <a:pPr algn="just"/>
            <a:r>
              <a:rPr lang="en-US" sz="2400" dirty="0"/>
              <a:t>We can repeat this process until the tree becomes empty</a:t>
            </a:r>
          </a:p>
          <a:p>
            <a:pPr algn="just"/>
            <a:r>
              <a:rPr lang="en-US" sz="2400" dirty="0"/>
              <a:t>This produces a sequence of values in order largest to smallest</a:t>
            </a:r>
          </a:p>
          <a:p>
            <a:pPr algn="just"/>
            <a:endParaRPr lang="en-US" sz="2400" dirty="0"/>
          </a:p>
        </p:txBody>
      </p:sp>
      <p:sp>
        <p:nvSpPr>
          <p:cNvPr id="30" name="Footer Placeholder 29"/>
          <p:cNvSpPr>
            <a:spLocks noGrp="1"/>
          </p:cNvSpPr>
          <p:nvPr>
            <p:ph type="ftr" sz="quarter" idx="11"/>
          </p:nvPr>
        </p:nvSpPr>
        <p:spPr/>
        <p:txBody>
          <a:bodyPr/>
          <a:lstStyle/>
          <a:p>
            <a:r>
              <a:rPr lang="en-US"/>
              <a:t>Dr. Neepa Shah</a:t>
            </a:r>
          </a:p>
        </p:txBody>
      </p:sp>
      <p:sp>
        <p:nvSpPr>
          <p:cNvPr id="29" name="Slide Number Placeholder 4"/>
          <p:cNvSpPr>
            <a:spLocks noGrp="1"/>
          </p:cNvSpPr>
          <p:nvPr>
            <p:ph type="sldNum" sz="quarter" idx="12"/>
          </p:nvPr>
        </p:nvSpPr>
        <p:spPr/>
        <p:txBody>
          <a:bodyPr/>
          <a:lstStyle/>
          <a:p>
            <a:fld id="{912A1C6F-86BA-4DF7-9691-EB8435AACDC0}" type="slidenum">
              <a:rPr lang="en-US"/>
              <a:pPr/>
              <a:t>223</a:t>
            </a:fld>
            <a:endParaRPr lang="en-US"/>
          </a:p>
        </p:txBody>
      </p:sp>
      <p:grpSp>
        <p:nvGrpSpPr>
          <p:cNvPr id="2" name="Group 5"/>
          <p:cNvGrpSpPr>
            <a:grpSpLocks/>
          </p:cNvGrpSpPr>
          <p:nvPr/>
        </p:nvGrpSpPr>
        <p:grpSpPr bwMode="auto">
          <a:xfrm>
            <a:off x="5197135" y="2009434"/>
            <a:ext cx="6781800" cy="2590800"/>
            <a:chOff x="624" y="1392"/>
            <a:chExt cx="4272" cy="1632"/>
          </a:xfrm>
        </p:grpSpPr>
        <p:sp>
          <p:nvSpPr>
            <p:cNvPr id="28678" name="Oval 6"/>
            <p:cNvSpPr>
              <a:spLocks noChangeArrowheads="1"/>
            </p:cNvSpPr>
            <p:nvPr/>
          </p:nvSpPr>
          <p:spPr bwMode="auto">
            <a:xfrm>
              <a:off x="9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19</a:t>
              </a:r>
            </a:p>
          </p:txBody>
        </p:sp>
        <p:sp>
          <p:nvSpPr>
            <p:cNvPr id="28679" name="Oval 7"/>
            <p:cNvSpPr>
              <a:spLocks noChangeArrowheads="1"/>
            </p:cNvSpPr>
            <p:nvPr/>
          </p:nvSpPr>
          <p:spPr bwMode="auto">
            <a:xfrm>
              <a:off x="1296"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28680" name="Oval 8"/>
            <p:cNvSpPr>
              <a:spLocks noChangeArrowheads="1"/>
            </p:cNvSpPr>
            <p:nvPr/>
          </p:nvSpPr>
          <p:spPr bwMode="auto">
            <a:xfrm>
              <a:off x="6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18</a:t>
              </a:r>
            </a:p>
          </p:txBody>
        </p:sp>
        <p:sp>
          <p:nvSpPr>
            <p:cNvPr id="28681" name="Line 9"/>
            <p:cNvSpPr>
              <a:spLocks noChangeShapeType="1"/>
            </p:cNvSpPr>
            <p:nvPr/>
          </p:nvSpPr>
          <p:spPr bwMode="auto">
            <a:xfrm flipH="1">
              <a:off x="864" y="2592"/>
              <a:ext cx="144" cy="192"/>
            </a:xfrm>
            <a:prstGeom prst="line">
              <a:avLst/>
            </a:prstGeom>
            <a:noFill/>
            <a:ln w="15875">
              <a:solidFill>
                <a:schemeClr val="tx1"/>
              </a:solidFill>
              <a:round/>
              <a:headEnd/>
              <a:tailEnd/>
            </a:ln>
            <a:effectLst/>
          </p:spPr>
          <p:txBody>
            <a:bodyPr/>
            <a:lstStyle/>
            <a:p>
              <a:endParaRPr lang="en-US"/>
            </a:p>
          </p:txBody>
        </p:sp>
        <p:sp>
          <p:nvSpPr>
            <p:cNvPr id="28682" name="Line 10"/>
            <p:cNvSpPr>
              <a:spLocks noChangeShapeType="1"/>
            </p:cNvSpPr>
            <p:nvPr/>
          </p:nvSpPr>
          <p:spPr bwMode="auto">
            <a:xfrm>
              <a:off x="1248" y="2592"/>
              <a:ext cx="144" cy="192"/>
            </a:xfrm>
            <a:prstGeom prst="line">
              <a:avLst/>
            </a:prstGeom>
            <a:noFill/>
            <a:ln w="15875">
              <a:solidFill>
                <a:schemeClr val="tx1"/>
              </a:solidFill>
              <a:round/>
              <a:headEnd/>
              <a:tailEnd/>
            </a:ln>
            <a:effectLst/>
          </p:spPr>
          <p:txBody>
            <a:bodyPr/>
            <a:lstStyle/>
            <a:p>
              <a:endParaRPr lang="en-US"/>
            </a:p>
          </p:txBody>
        </p:sp>
        <p:sp>
          <p:nvSpPr>
            <p:cNvPr id="28683" name="Oval 11"/>
            <p:cNvSpPr>
              <a:spLocks noChangeArrowheads="1"/>
            </p:cNvSpPr>
            <p:nvPr/>
          </p:nvSpPr>
          <p:spPr bwMode="auto">
            <a:xfrm>
              <a:off x="21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21</a:t>
              </a:r>
            </a:p>
          </p:txBody>
        </p:sp>
        <p:sp>
          <p:nvSpPr>
            <p:cNvPr id="28684" name="Oval 12"/>
            <p:cNvSpPr>
              <a:spLocks noChangeArrowheads="1"/>
            </p:cNvSpPr>
            <p:nvPr/>
          </p:nvSpPr>
          <p:spPr bwMode="auto">
            <a:xfrm>
              <a:off x="2496"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3</a:t>
              </a:r>
            </a:p>
          </p:txBody>
        </p:sp>
        <p:sp>
          <p:nvSpPr>
            <p:cNvPr id="28685" name="Oval 13"/>
            <p:cNvSpPr>
              <a:spLocks noChangeArrowheads="1"/>
            </p:cNvSpPr>
            <p:nvPr/>
          </p:nvSpPr>
          <p:spPr bwMode="auto">
            <a:xfrm>
              <a:off x="18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11</a:t>
              </a:r>
            </a:p>
          </p:txBody>
        </p:sp>
        <p:sp>
          <p:nvSpPr>
            <p:cNvPr id="28686" name="Line 14"/>
            <p:cNvSpPr>
              <a:spLocks noChangeShapeType="1"/>
            </p:cNvSpPr>
            <p:nvPr/>
          </p:nvSpPr>
          <p:spPr bwMode="auto">
            <a:xfrm flipH="1">
              <a:off x="2064" y="2592"/>
              <a:ext cx="144" cy="192"/>
            </a:xfrm>
            <a:prstGeom prst="line">
              <a:avLst/>
            </a:prstGeom>
            <a:noFill/>
            <a:ln w="15875">
              <a:solidFill>
                <a:schemeClr val="tx1"/>
              </a:solidFill>
              <a:round/>
              <a:headEnd/>
              <a:tailEnd/>
            </a:ln>
            <a:effectLst/>
          </p:spPr>
          <p:txBody>
            <a:bodyPr/>
            <a:lstStyle/>
            <a:p>
              <a:endParaRPr lang="en-US"/>
            </a:p>
          </p:txBody>
        </p:sp>
        <p:sp>
          <p:nvSpPr>
            <p:cNvPr id="28687" name="Line 15"/>
            <p:cNvSpPr>
              <a:spLocks noChangeShapeType="1"/>
            </p:cNvSpPr>
            <p:nvPr/>
          </p:nvSpPr>
          <p:spPr bwMode="auto">
            <a:xfrm>
              <a:off x="2448" y="2592"/>
              <a:ext cx="144" cy="192"/>
            </a:xfrm>
            <a:prstGeom prst="line">
              <a:avLst/>
            </a:prstGeom>
            <a:noFill/>
            <a:ln w="15875">
              <a:solidFill>
                <a:schemeClr val="tx1"/>
              </a:solidFill>
              <a:round/>
              <a:headEnd/>
              <a:tailEnd/>
            </a:ln>
            <a:effectLst/>
          </p:spPr>
          <p:txBody>
            <a:bodyPr/>
            <a:lstStyle/>
            <a:p>
              <a:endParaRPr lang="en-US"/>
            </a:p>
          </p:txBody>
        </p:sp>
        <p:sp>
          <p:nvSpPr>
            <p:cNvPr id="28688" name="Oval 16"/>
            <p:cNvSpPr>
              <a:spLocks noChangeArrowheads="1"/>
            </p:cNvSpPr>
            <p:nvPr/>
          </p:nvSpPr>
          <p:spPr bwMode="auto">
            <a:xfrm>
              <a:off x="33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28689" name="Oval 17"/>
            <p:cNvSpPr>
              <a:spLocks noChangeArrowheads="1"/>
            </p:cNvSpPr>
            <p:nvPr/>
          </p:nvSpPr>
          <p:spPr bwMode="auto">
            <a:xfrm>
              <a:off x="30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9</a:t>
              </a:r>
            </a:p>
          </p:txBody>
        </p:sp>
        <p:sp>
          <p:nvSpPr>
            <p:cNvPr id="28690" name="Line 18"/>
            <p:cNvSpPr>
              <a:spLocks noChangeShapeType="1"/>
            </p:cNvSpPr>
            <p:nvPr/>
          </p:nvSpPr>
          <p:spPr bwMode="auto">
            <a:xfrm flipH="1">
              <a:off x="3264" y="2592"/>
              <a:ext cx="144" cy="192"/>
            </a:xfrm>
            <a:prstGeom prst="line">
              <a:avLst/>
            </a:prstGeom>
            <a:noFill/>
            <a:ln w="15875">
              <a:solidFill>
                <a:schemeClr val="tx1"/>
              </a:solidFill>
              <a:round/>
              <a:headEnd/>
              <a:tailEnd/>
            </a:ln>
            <a:effectLst/>
          </p:spPr>
          <p:txBody>
            <a:bodyPr/>
            <a:lstStyle/>
            <a:p>
              <a:endParaRPr lang="en-US"/>
            </a:p>
          </p:txBody>
        </p:sp>
        <p:sp>
          <p:nvSpPr>
            <p:cNvPr id="28691" name="Oval 19"/>
            <p:cNvSpPr>
              <a:spLocks noChangeArrowheads="1"/>
            </p:cNvSpPr>
            <p:nvPr/>
          </p:nvSpPr>
          <p:spPr bwMode="auto">
            <a:xfrm>
              <a:off x="45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15</a:t>
              </a:r>
            </a:p>
          </p:txBody>
        </p:sp>
        <p:sp>
          <p:nvSpPr>
            <p:cNvPr id="28692" name="Oval 20"/>
            <p:cNvSpPr>
              <a:spLocks noChangeArrowheads="1"/>
            </p:cNvSpPr>
            <p:nvPr/>
          </p:nvSpPr>
          <p:spPr bwMode="auto">
            <a:xfrm>
              <a:off x="3984" y="177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17</a:t>
              </a:r>
            </a:p>
          </p:txBody>
        </p:sp>
        <p:sp>
          <p:nvSpPr>
            <p:cNvPr id="28693" name="Oval 21"/>
            <p:cNvSpPr>
              <a:spLocks noChangeArrowheads="1"/>
            </p:cNvSpPr>
            <p:nvPr/>
          </p:nvSpPr>
          <p:spPr bwMode="auto">
            <a:xfrm>
              <a:off x="1632" y="177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sp>
          <p:nvSpPr>
            <p:cNvPr id="28694" name="Line 22"/>
            <p:cNvSpPr>
              <a:spLocks noChangeShapeType="1"/>
            </p:cNvSpPr>
            <p:nvPr/>
          </p:nvSpPr>
          <p:spPr bwMode="auto">
            <a:xfrm flipH="1">
              <a:off x="1920" y="1584"/>
              <a:ext cx="912" cy="240"/>
            </a:xfrm>
            <a:prstGeom prst="line">
              <a:avLst/>
            </a:prstGeom>
            <a:noFill/>
            <a:ln w="15875">
              <a:solidFill>
                <a:schemeClr val="tx1"/>
              </a:solidFill>
              <a:round/>
              <a:headEnd/>
              <a:tailEnd/>
            </a:ln>
            <a:effectLst/>
          </p:spPr>
          <p:txBody>
            <a:bodyPr/>
            <a:lstStyle/>
            <a:p>
              <a:endParaRPr lang="en-US"/>
            </a:p>
          </p:txBody>
        </p:sp>
        <p:sp>
          <p:nvSpPr>
            <p:cNvPr id="28695" name="Line 23"/>
            <p:cNvSpPr>
              <a:spLocks noChangeShapeType="1"/>
            </p:cNvSpPr>
            <p:nvPr/>
          </p:nvSpPr>
          <p:spPr bwMode="auto">
            <a:xfrm>
              <a:off x="3120" y="1584"/>
              <a:ext cx="912" cy="240"/>
            </a:xfrm>
            <a:prstGeom prst="line">
              <a:avLst/>
            </a:prstGeom>
            <a:noFill/>
            <a:ln w="15875">
              <a:solidFill>
                <a:schemeClr val="tx1"/>
              </a:solidFill>
              <a:round/>
              <a:headEnd/>
              <a:tailEnd/>
            </a:ln>
            <a:effectLst/>
          </p:spPr>
          <p:txBody>
            <a:bodyPr/>
            <a:lstStyle/>
            <a:p>
              <a:endParaRPr lang="en-US"/>
            </a:p>
          </p:txBody>
        </p:sp>
        <p:sp>
          <p:nvSpPr>
            <p:cNvPr id="28696" name="Line 24"/>
            <p:cNvSpPr>
              <a:spLocks noChangeShapeType="1"/>
            </p:cNvSpPr>
            <p:nvPr/>
          </p:nvSpPr>
          <p:spPr bwMode="auto">
            <a:xfrm flipH="1">
              <a:off x="1248" y="1968"/>
              <a:ext cx="432" cy="432"/>
            </a:xfrm>
            <a:prstGeom prst="line">
              <a:avLst/>
            </a:prstGeom>
            <a:noFill/>
            <a:ln w="15875">
              <a:solidFill>
                <a:schemeClr val="tx1"/>
              </a:solidFill>
              <a:round/>
              <a:headEnd/>
              <a:tailEnd/>
            </a:ln>
            <a:effectLst/>
          </p:spPr>
          <p:txBody>
            <a:bodyPr/>
            <a:lstStyle/>
            <a:p>
              <a:endParaRPr lang="en-US"/>
            </a:p>
          </p:txBody>
        </p:sp>
        <p:sp>
          <p:nvSpPr>
            <p:cNvPr id="28697" name="Line 25"/>
            <p:cNvSpPr>
              <a:spLocks noChangeShapeType="1"/>
            </p:cNvSpPr>
            <p:nvPr/>
          </p:nvSpPr>
          <p:spPr bwMode="auto">
            <a:xfrm>
              <a:off x="1920" y="1968"/>
              <a:ext cx="336" cy="432"/>
            </a:xfrm>
            <a:prstGeom prst="line">
              <a:avLst/>
            </a:prstGeom>
            <a:noFill/>
            <a:ln w="15875">
              <a:solidFill>
                <a:schemeClr val="tx1"/>
              </a:solidFill>
              <a:round/>
              <a:headEnd/>
              <a:tailEnd/>
            </a:ln>
            <a:effectLst/>
          </p:spPr>
          <p:txBody>
            <a:bodyPr/>
            <a:lstStyle/>
            <a:p>
              <a:endParaRPr lang="en-US"/>
            </a:p>
          </p:txBody>
        </p:sp>
        <p:sp>
          <p:nvSpPr>
            <p:cNvPr id="28698" name="Line 26"/>
            <p:cNvSpPr>
              <a:spLocks noChangeShapeType="1"/>
            </p:cNvSpPr>
            <p:nvPr/>
          </p:nvSpPr>
          <p:spPr bwMode="auto">
            <a:xfrm flipH="1">
              <a:off x="3600" y="1968"/>
              <a:ext cx="432" cy="432"/>
            </a:xfrm>
            <a:prstGeom prst="line">
              <a:avLst/>
            </a:prstGeom>
            <a:noFill/>
            <a:ln w="15875">
              <a:solidFill>
                <a:schemeClr val="tx1"/>
              </a:solidFill>
              <a:round/>
              <a:headEnd/>
              <a:tailEnd/>
            </a:ln>
            <a:effectLst/>
          </p:spPr>
          <p:txBody>
            <a:bodyPr/>
            <a:lstStyle/>
            <a:p>
              <a:endParaRPr lang="en-US"/>
            </a:p>
          </p:txBody>
        </p:sp>
        <p:sp>
          <p:nvSpPr>
            <p:cNvPr id="28699" name="Line 27"/>
            <p:cNvSpPr>
              <a:spLocks noChangeShapeType="1"/>
            </p:cNvSpPr>
            <p:nvPr/>
          </p:nvSpPr>
          <p:spPr bwMode="auto">
            <a:xfrm>
              <a:off x="4272" y="1968"/>
              <a:ext cx="384" cy="432"/>
            </a:xfrm>
            <a:prstGeom prst="line">
              <a:avLst/>
            </a:prstGeom>
            <a:noFill/>
            <a:ln w="15875">
              <a:solidFill>
                <a:schemeClr val="tx1"/>
              </a:solidFill>
              <a:round/>
              <a:headEnd/>
              <a:tailEnd/>
            </a:ln>
            <a:effectLst/>
          </p:spPr>
          <p:txBody>
            <a:bodyPr/>
            <a:lstStyle/>
            <a:p>
              <a:endParaRPr lang="en-US"/>
            </a:p>
          </p:txBody>
        </p:sp>
        <p:sp>
          <p:nvSpPr>
            <p:cNvPr id="28700" name="Oval 28"/>
            <p:cNvSpPr>
              <a:spLocks noChangeArrowheads="1"/>
            </p:cNvSpPr>
            <p:nvPr/>
          </p:nvSpPr>
          <p:spPr bwMode="auto">
            <a:xfrm>
              <a:off x="2784" y="1392"/>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wipe(left)">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wipe(left)">
                                      <p:cBhvr>
                                        <p:cTn id="12" dur="500"/>
                                        <p:tgtEl>
                                          <p:spTgt spid="28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wipe(left)">
                                      <p:cBhvr>
                                        <p:cTn id="17" dur="500"/>
                                        <p:tgtEl>
                                          <p:spTgt spid="28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675">
                                            <p:txEl>
                                              <p:pRg st="3" end="3"/>
                                            </p:txEl>
                                          </p:spTgt>
                                        </p:tgtEl>
                                        <p:attrNameLst>
                                          <p:attrName>style.visibility</p:attrName>
                                        </p:attrNameLst>
                                      </p:cBhvr>
                                      <p:to>
                                        <p:strVal val="visible"/>
                                      </p:to>
                                    </p:set>
                                    <p:animEffect transition="in" filter="wipe(left)">
                                      <p:cBhvr>
                                        <p:cTn id="22" dur="500"/>
                                        <p:tgtEl>
                                          <p:spTgt spid="286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bldLvl="5" autoUpdateAnimBg="0"/>
    </p:bld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t>Sorting</a:t>
            </a:r>
          </a:p>
        </p:txBody>
      </p:sp>
      <p:sp>
        <p:nvSpPr>
          <p:cNvPr id="30723" name="Rectangle 3"/>
          <p:cNvSpPr>
            <a:spLocks noGrp="1" noChangeArrowheads="1"/>
          </p:cNvSpPr>
          <p:nvPr>
            <p:ph idx="1"/>
          </p:nvPr>
        </p:nvSpPr>
        <p:spPr/>
        <p:txBody>
          <a:bodyPr>
            <a:normAutofit/>
          </a:bodyPr>
          <a:lstStyle/>
          <a:p>
            <a:pPr>
              <a:lnSpc>
                <a:spcPct val="90000"/>
              </a:lnSpc>
            </a:pPr>
            <a:r>
              <a:rPr lang="en-US" dirty="0"/>
              <a:t>What do heaps have to do with sorting an array?</a:t>
            </a:r>
          </a:p>
          <a:p>
            <a:pPr lvl="1">
              <a:lnSpc>
                <a:spcPct val="90000"/>
              </a:lnSpc>
            </a:pPr>
            <a:r>
              <a:rPr lang="en-US" dirty="0"/>
              <a:t>Because the binary tree is </a:t>
            </a:r>
            <a:r>
              <a:rPr lang="en-US" i="1" dirty="0"/>
              <a:t>balanced</a:t>
            </a:r>
            <a:r>
              <a:rPr lang="en-US" dirty="0"/>
              <a:t> and </a:t>
            </a:r>
            <a:r>
              <a:rPr lang="en-US" i="1" dirty="0"/>
              <a:t>left justified,</a:t>
            </a:r>
            <a:r>
              <a:rPr lang="en-US" dirty="0"/>
              <a:t> it can be represented as an array</a:t>
            </a:r>
          </a:p>
          <a:p>
            <a:pPr lvl="1">
              <a:lnSpc>
                <a:spcPct val="90000"/>
              </a:lnSpc>
            </a:pPr>
            <a:r>
              <a:rPr lang="en-US" dirty="0"/>
              <a:t>All our operations on binary trees can be represented as operations on </a:t>
            </a:r>
            <a:r>
              <a:rPr lang="en-US" i="1" dirty="0"/>
              <a:t>arrays</a:t>
            </a:r>
          </a:p>
          <a:p>
            <a:pPr lvl="1">
              <a:lnSpc>
                <a:spcPct val="90000"/>
              </a:lnSpc>
            </a:pPr>
            <a:r>
              <a:rPr lang="en-US" dirty="0"/>
              <a:t>To sort:</a:t>
            </a:r>
          </a:p>
          <a:p>
            <a:pPr lvl="2">
              <a:lnSpc>
                <a:spcPct val="90000"/>
              </a:lnSpc>
              <a:buClr>
                <a:srgbClr val="FFFF99"/>
              </a:buClr>
              <a:buFontTx/>
              <a:buChar char=" "/>
            </a:pPr>
            <a:r>
              <a:rPr lang="en-US" dirty="0" err="1">
                <a:solidFill>
                  <a:schemeClr val="accent2"/>
                </a:solidFill>
                <a:latin typeface="Verdana" pitchFamily="34" charset="0"/>
              </a:rPr>
              <a:t>heapify</a:t>
            </a:r>
            <a:r>
              <a:rPr lang="en-US" dirty="0">
                <a:solidFill>
                  <a:schemeClr val="accent2"/>
                </a:solidFill>
                <a:latin typeface="Verdana" pitchFamily="34" charset="0"/>
              </a:rPr>
              <a:t> the array;</a:t>
            </a:r>
          </a:p>
          <a:p>
            <a:pPr lvl="2">
              <a:lnSpc>
                <a:spcPct val="90000"/>
              </a:lnSpc>
              <a:buClr>
                <a:srgbClr val="FFFF99"/>
              </a:buClr>
              <a:buFontTx/>
              <a:buChar char=" "/>
            </a:pPr>
            <a:r>
              <a:rPr lang="en-US" dirty="0">
                <a:solidFill>
                  <a:schemeClr val="accent2"/>
                </a:solidFill>
                <a:latin typeface="Verdana" pitchFamily="34" charset="0"/>
              </a:rPr>
              <a:t>while the array isn’t empty {</a:t>
            </a:r>
          </a:p>
          <a:p>
            <a:pPr lvl="2">
              <a:lnSpc>
                <a:spcPct val="90000"/>
              </a:lnSpc>
              <a:buClr>
                <a:srgbClr val="FFFF99"/>
              </a:buClr>
              <a:buFontTx/>
              <a:buChar char=" "/>
            </a:pPr>
            <a:r>
              <a:rPr lang="en-US" dirty="0">
                <a:solidFill>
                  <a:schemeClr val="accent2"/>
                </a:solidFill>
                <a:latin typeface="Verdana" pitchFamily="34" charset="0"/>
              </a:rPr>
              <a:t>    remove and replace the root;</a:t>
            </a:r>
          </a:p>
          <a:p>
            <a:pPr lvl="2">
              <a:lnSpc>
                <a:spcPct val="90000"/>
              </a:lnSpc>
              <a:buClr>
                <a:srgbClr val="FFFF99"/>
              </a:buClr>
              <a:buFontTx/>
              <a:buChar char=" "/>
            </a:pPr>
            <a:r>
              <a:rPr lang="en-US" dirty="0">
                <a:solidFill>
                  <a:schemeClr val="accent2"/>
                </a:solidFill>
                <a:latin typeface="Verdana" pitchFamily="34" charset="0"/>
              </a:rPr>
              <a:t>    </a:t>
            </a:r>
            <a:r>
              <a:rPr lang="en-US" dirty="0" err="1">
                <a:solidFill>
                  <a:schemeClr val="accent2"/>
                </a:solidFill>
                <a:latin typeface="Verdana" pitchFamily="34" charset="0"/>
              </a:rPr>
              <a:t>reheap</a:t>
            </a:r>
            <a:r>
              <a:rPr lang="en-US" dirty="0">
                <a:solidFill>
                  <a:schemeClr val="accent2"/>
                </a:solidFill>
                <a:latin typeface="Verdana" pitchFamily="34" charset="0"/>
              </a:rPr>
              <a:t> the new root node;</a:t>
            </a:r>
            <a:br>
              <a:rPr lang="en-US" dirty="0">
                <a:solidFill>
                  <a:schemeClr val="accent2"/>
                </a:solidFill>
                <a:latin typeface="Verdana" pitchFamily="34" charset="0"/>
              </a:rPr>
            </a:br>
            <a:r>
              <a:rPr lang="en-US" dirty="0">
                <a:solidFill>
                  <a:schemeClr val="accent2"/>
                </a:solidFill>
                <a:latin typeface="Verdana" pitchFamily="34" charset="0"/>
              </a:rPr>
              <a:t>}</a:t>
            </a:r>
          </a:p>
        </p:txBody>
      </p:sp>
      <p:sp>
        <p:nvSpPr>
          <p:cNvPr id="5" name="Footer Placeholder 4"/>
          <p:cNvSpPr>
            <a:spLocks noGrp="1"/>
          </p:cNvSpPr>
          <p:nvPr>
            <p:ph type="ftr" sz="quarter" idx="11"/>
          </p:nvPr>
        </p:nvSpPr>
        <p:spPr/>
        <p:txBody>
          <a:bodyPr/>
          <a:lstStyle/>
          <a:p>
            <a:r>
              <a:rPr lang="en-US"/>
              <a:t>Dr. Neepa Shah</a:t>
            </a:r>
            <a:endParaRPr lang="en-US" dirty="0"/>
          </a:p>
        </p:txBody>
      </p:sp>
      <p:sp>
        <p:nvSpPr>
          <p:cNvPr id="4" name="Slide Number Placeholder 3"/>
          <p:cNvSpPr>
            <a:spLocks noGrp="1"/>
          </p:cNvSpPr>
          <p:nvPr>
            <p:ph type="sldNum" sz="quarter" idx="4294967295"/>
          </p:nvPr>
        </p:nvSpPr>
        <p:spPr>
          <a:xfrm>
            <a:off x="9347200" y="5956300"/>
            <a:ext cx="2844800" cy="365125"/>
          </a:xfrm>
        </p:spPr>
        <p:txBody>
          <a:bodyPr/>
          <a:lstStyle/>
          <a:p>
            <a:fld id="{F1DE2053-3321-4973-8BEF-AD080B11DE63}" type="slidenum">
              <a:rPr lang="en-US"/>
              <a:pPr/>
              <a:t>224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 calcmode="lin" valueType="num">
                                      <p:cBhvr additive="base">
                                        <p:cTn id="7" dur="500" fill="hold"/>
                                        <p:tgtEl>
                                          <p:spTgt spid="30723">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0723">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anim calcmode="lin" valueType="num">
                                      <p:cBhvr additive="base">
                                        <p:cTn id="11" dur="500" fill="hold"/>
                                        <p:tgtEl>
                                          <p:spTgt spid="30723">
                                            <p:txEl>
                                              <p:pRg st="2" end="2"/>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07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30723">
                                            <p:txEl>
                                              <p:pRg st="3" end="3"/>
                                            </p:txEl>
                                          </p:spTgt>
                                        </p:tgtEl>
                                        <p:attrNameLst>
                                          <p:attrName>style.visibility</p:attrName>
                                        </p:attrNameLst>
                                      </p:cBhvr>
                                      <p:to>
                                        <p:strVal val="visible"/>
                                      </p:to>
                                    </p:set>
                                    <p:anim calcmode="lin" valueType="num">
                                      <p:cBhvr additive="base">
                                        <p:cTn id="17" dur="500" fill="hold"/>
                                        <p:tgtEl>
                                          <p:spTgt spid="30723">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0723">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30723">
                                            <p:txEl>
                                              <p:pRg st="4" end="4"/>
                                            </p:txEl>
                                          </p:spTgt>
                                        </p:tgtEl>
                                        <p:attrNameLst>
                                          <p:attrName>style.visibility</p:attrName>
                                        </p:attrNameLst>
                                      </p:cBhvr>
                                      <p:to>
                                        <p:strVal val="visible"/>
                                      </p:to>
                                    </p:set>
                                    <p:anim calcmode="lin" valueType="num">
                                      <p:cBhvr additive="base">
                                        <p:cTn id="21" dur="500" fill="hold"/>
                                        <p:tgtEl>
                                          <p:spTgt spid="30723">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0723">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30723">
                                            <p:txEl>
                                              <p:pRg st="5" end="5"/>
                                            </p:txEl>
                                          </p:spTgt>
                                        </p:tgtEl>
                                        <p:attrNameLst>
                                          <p:attrName>style.visibility</p:attrName>
                                        </p:attrNameLst>
                                      </p:cBhvr>
                                      <p:to>
                                        <p:strVal val="visible"/>
                                      </p:to>
                                    </p:set>
                                    <p:anim calcmode="lin" valueType="num">
                                      <p:cBhvr additive="base">
                                        <p:cTn id="25" dur="500" fill="hold"/>
                                        <p:tgtEl>
                                          <p:spTgt spid="30723">
                                            <p:txEl>
                                              <p:pRg st="5" end="5"/>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0723">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30723">
                                            <p:txEl>
                                              <p:pRg st="6" end="6"/>
                                            </p:txEl>
                                          </p:spTgt>
                                        </p:tgtEl>
                                        <p:attrNameLst>
                                          <p:attrName>style.visibility</p:attrName>
                                        </p:attrNameLst>
                                      </p:cBhvr>
                                      <p:to>
                                        <p:strVal val="visible"/>
                                      </p:to>
                                    </p:set>
                                    <p:anim calcmode="lin" valueType="num">
                                      <p:cBhvr additive="base">
                                        <p:cTn id="29" dur="500" fill="hold"/>
                                        <p:tgtEl>
                                          <p:spTgt spid="30723">
                                            <p:txEl>
                                              <p:pRg st="6" end="6"/>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30723">
                                            <p:txEl>
                                              <p:pRg st="6" end="6"/>
                                            </p:txEl>
                                          </p:spTgt>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30723">
                                            <p:txEl>
                                              <p:pRg st="7" end="7"/>
                                            </p:txEl>
                                          </p:spTgt>
                                        </p:tgtEl>
                                        <p:attrNameLst>
                                          <p:attrName>style.visibility</p:attrName>
                                        </p:attrNameLst>
                                      </p:cBhvr>
                                      <p:to>
                                        <p:strVal val="visible"/>
                                      </p:to>
                                    </p:set>
                                    <p:anim calcmode="lin" valueType="num">
                                      <p:cBhvr additive="base">
                                        <p:cTn id="33" dur="500" fill="hold"/>
                                        <p:tgtEl>
                                          <p:spTgt spid="30723">
                                            <p:txEl>
                                              <p:pRg st="7" end="7"/>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3072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a:t>Mapping into an array</a:t>
            </a:r>
          </a:p>
        </p:txBody>
      </p:sp>
      <p:sp>
        <p:nvSpPr>
          <p:cNvPr id="32771" name="Rectangle 3"/>
          <p:cNvSpPr>
            <a:spLocks noGrp="1" noChangeArrowheads="1"/>
          </p:cNvSpPr>
          <p:nvPr>
            <p:ph idx="1"/>
          </p:nvPr>
        </p:nvSpPr>
        <p:spPr>
          <a:xfrm>
            <a:off x="2043196" y="4798211"/>
            <a:ext cx="6734008" cy="2516746"/>
          </a:xfrm>
        </p:spPr>
        <p:txBody>
          <a:bodyPr>
            <a:normAutofit/>
          </a:bodyPr>
          <a:lstStyle/>
          <a:p>
            <a:pPr lvl="1"/>
            <a:r>
              <a:rPr lang="en-US" dirty="0"/>
              <a:t>The left child of index</a:t>
            </a:r>
            <a:r>
              <a:rPr lang="en-US" sz="2000" dirty="0">
                <a:solidFill>
                  <a:srgbClr val="FFFF99"/>
                </a:solidFill>
                <a:latin typeface="Verdana" pitchFamily="34" charset="0"/>
              </a:rPr>
              <a:t> </a:t>
            </a:r>
            <a:r>
              <a:rPr lang="en-US" sz="2000" dirty="0" err="1">
                <a:solidFill>
                  <a:schemeClr val="accent2"/>
                </a:solidFill>
                <a:latin typeface="Verdana" pitchFamily="34" charset="0"/>
              </a:rPr>
              <a:t>i</a:t>
            </a:r>
            <a:r>
              <a:rPr lang="en-US" sz="2000" dirty="0">
                <a:solidFill>
                  <a:srgbClr val="FFFF99"/>
                </a:solidFill>
                <a:latin typeface="Verdana" pitchFamily="34" charset="0"/>
              </a:rPr>
              <a:t> </a:t>
            </a:r>
            <a:r>
              <a:rPr lang="en-US" dirty="0"/>
              <a:t>is at index</a:t>
            </a:r>
            <a:r>
              <a:rPr lang="en-US" sz="2000" dirty="0">
                <a:solidFill>
                  <a:srgbClr val="FFFF99"/>
                </a:solidFill>
                <a:latin typeface="Verdana" pitchFamily="34" charset="0"/>
              </a:rPr>
              <a:t> </a:t>
            </a:r>
            <a:r>
              <a:rPr lang="en-US" sz="2000" dirty="0">
                <a:solidFill>
                  <a:schemeClr val="accent2"/>
                </a:solidFill>
                <a:latin typeface="Verdana" pitchFamily="34" charset="0"/>
              </a:rPr>
              <a:t>2*i+1</a:t>
            </a:r>
          </a:p>
          <a:p>
            <a:pPr lvl="1" algn="just"/>
            <a:r>
              <a:rPr lang="en-US" dirty="0"/>
              <a:t>The right child of index </a:t>
            </a:r>
            <a:r>
              <a:rPr lang="en-US" sz="2000" dirty="0" err="1">
                <a:solidFill>
                  <a:schemeClr val="accent2"/>
                </a:solidFill>
                <a:latin typeface="Verdana" pitchFamily="34" charset="0"/>
              </a:rPr>
              <a:t>i</a:t>
            </a:r>
            <a:r>
              <a:rPr lang="en-US" dirty="0"/>
              <a:t> is at index</a:t>
            </a:r>
            <a:r>
              <a:rPr lang="en-US" sz="2000" dirty="0">
                <a:solidFill>
                  <a:srgbClr val="FFFF99"/>
                </a:solidFill>
                <a:latin typeface="Verdana" pitchFamily="34" charset="0"/>
              </a:rPr>
              <a:t> </a:t>
            </a:r>
            <a:r>
              <a:rPr lang="en-US" sz="2000" dirty="0">
                <a:solidFill>
                  <a:schemeClr val="accent2"/>
                </a:solidFill>
                <a:latin typeface="Verdana" pitchFamily="34" charset="0"/>
              </a:rPr>
              <a:t>2*i+2</a:t>
            </a:r>
          </a:p>
          <a:p>
            <a:pPr lvl="1"/>
            <a:r>
              <a:rPr lang="en-US" dirty="0"/>
              <a:t>Example: the children of node </a:t>
            </a:r>
            <a:r>
              <a:rPr lang="en-US" sz="2000" dirty="0">
                <a:solidFill>
                  <a:schemeClr val="accent2"/>
                </a:solidFill>
                <a:latin typeface="Verdana" pitchFamily="34" charset="0"/>
              </a:rPr>
              <a:t>3</a:t>
            </a:r>
            <a:r>
              <a:rPr lang="en-US" dirty="0"/>
              <a:t> (19) are </a:t>
            </a:r>
            <a:r>
              <a:rPr lang="en-US" sz="2000" dirty="0">
                <a:solidFill>
                  <a:schemeClr val="accent2"/>
                </a:solidFill>
                <a:latin typeface="Verdana" pitchFamily="34" charset="0"/>
              </a:rPr>
              <a:t>7</a:t>
            </a:r>
            <a:r>
              <a:rPr lang="en-US" dirty="0"/>
              <a:t> (18) and </a:t>
            </a:r>
            <a:r>
              <a:rPr lang="en-US" sz="2000" dirty="0">
                <a:solidFill>
                  <a:schemeClr val="accent2"/>
                </a:solidFill>
                <a:latin typeface="Verdana" pitchFamily="34" charset="0"/>
              </a:rPr>
              <a:t>8 </a:t>
            </a:r>
            <a:r>
              <a:rPr lang="en-US" dirty="0"/>
              <a:t>(14)</a:t>
            </a:r>
          </a:p>
        </p:txBody>
      </p:sp>
      <p:sp>
        <p:nvSpPr>
          <p:cNvPr id="46" name="Footer Placeholder 45"/>
          <p:cNvSpPr>
            <a:spLocks noGrp="1"/>
          </p:cNvSpPr>
          <p:nvPr>
            <p:ph type="ftr" sz="quarter" idx="11"/>
          </p:nvPr>
        </p:nvSpPr>
        <p:spPr/>
        <p:txBody>
          <a:bodyPr/>
          <a:lstStyle/>
          <a:p>
            <a:r>
              <a:rPr lang="en-US"/>
              <a:t>Dr. Neepa Shah</a:t>
            </a:r>
            <a:endParaRPr lang="en-US" dirty="0"/>
          </a:p>
        </p:txBody>
      </p:sp>
      <p:sp>
        <p:nvSpPr>
          <p:cNvPr id="45" name="Slide Number Placeholder 3"/>
          <p:cNvSpPr>
            <a:spLocks noGrp="1"/>
          </p:cNvSpPr>
          <p:nvPr>
            <p:ph type="sldNum" sz="quarter" idx="4294967295"/>
          </p:nvPr>
        </p:nvSpPr>
        <p:spPr>
          <a:xfrm>
            <a:off x="9347200" y="5956300"/>
            <a:ext cx="2844800" cy="365125"/>
          </a:xfrm>
        </p:spPr>
        <p:txBody>
          <a:bodyPr/>
          <a:lstStyle/>
          <a:p>
            <a:fld id="{9D9120BE-392F-4CB0-BB71-3C18E0362D7D}" type="slidenum">
              <a:rPr lang="en-US"/>
              <a:pPr/>
              <a:t>225</a:t>
            </a:fld>
            <a:endParaRPr lang="en-US"/>
          </a:p>
        </p:txBody>
      </p:sp>
      <p:grpSp>
        <p:nvGrpSpPr>
          <p:cNvPr id="2" name="Group 4"/>
          <p:cNvGrpSpPr>
            <a:grpSpLocks/>
          </p:cNvGrpSpPr>
          <p:nvPr/>
        </p:nvGrpSpPr>
        <p:grpSpPr bwMode="auto">
          <a:xfrm>
            <a:off x="2514600" y="1849515"/>
            <a:ext cx="6781800" cy="2590800"/>
            <a:chOff x="624" y="1248"/>
            <a:chExt cx="4272" cy="1632"/>
          </a:xfrm>
        </p:grpSpPr>
        <p:sp>
          <p:nvSpPr>
            <p:cNvPr id="32773" name="Oval 5"/>
            <p:cNvSpPr>
              <a:spLocks noChangeArrowheads="1"/>
            </p:cNvSpPr>
            <p:nvPr/>
          </p:nvSpPr>
          <p:spPr bwMode="auto">
            <a:xfrm>
              <a:off x="960" y="225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19</a:t>
              </a:r>
            </a:p>
          </p:txBody>
        </p:sp>
        <p:sp>
          <p:nvSpPr>
            <p:cNvPr id="32774" name="Oval 6"/>
            <p:cNvSpPr>
              <a:spLocks noChangeArrowheads="1"/>
            </p:cNvSpPr>
            <p:nvPr/>
          </p:nvSpPr>
          <p:spPr bwMode="auto">
            <a:xfrm>
              <a:off x="1296" y="264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32775" name="Oval 7"/>
            <p:cNvSpPr>
              <a:spLocks noChangeArrowheads="1"/>
            </p:cNvSpPr>
            <p:nvPr/>
          </p:nvSpPr>
          <p:spPr bwMode="auto">
            <a:xfrm>
              <a:off x="624" y="264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18</a:t>
              </a:r>
            </a:p>
          </p:txBody>
        </p:sp>
        <p:sp>
          <p:nvSpPr>
            <p:cNvPr id="32776" name="Line 8"/>
            <p:cNvSpPr>
              <a:spLocks noChangeShapeType="1"/>
            </p:cNvSpPr>
            <p:nvPr/>
          </p:nvSpPr>
          <p:spPr bwMode="auto">
            <a:xfrm flipH="1">
              <a:off x="864" y="2448"/>
              <a:ext cx="144" cy="192"/>
            </a:xfrm>
            <a:prstGeom prst="line">
              <a:avLst/>
            </a:prstGeom>
            <a:noFill/>
            <a:ln w="15875">
              <a:solidFill>
                <a:schemeClr val="tx1"/>
              </a:solidFill>
              <a:round/>
              <a:headEnd/>
              <a:tailEnd/>
            </a:ln>
            <a:effectLst/>
          </p:spPr>
          <p:txBody>
            <a:bodyPr/>
            <a:lstStyle/>
            <a:p>
              <a:endParaRPr lang="en-US"/>
            </a:p>
          </p:txBody>
        </p:sp>
        <p:sp>
          <p:nvSpPr>
            <p:cNvPr id="32777" name="Line 9"/>
            <p:cNvSpPr>
              <a:spLocks noChangeShapeType="1"/>
            </p:cNvSpPr>
            <p:nvPr/>
          </p:nvSpPr>
          <p:spPr bwMode="auto">
            <a:xfrm>
              <a:off x="1248" y="2448"/>
              <a:ext cx="144" cy="192"/>
            </a:xfrm>
            <a:prstGeom prst="line">
              <a:avLst/>
            </a:prstGeom>
            <a:noFill/>
            <a:ln w="15875">
              <a:solidFill>
                <a:schemeClr val="tx1"/>
              </a:solidFill>
              <a:round/>
              <a:headEnd/>
              <a:tailEnd/>
            </a:ln>
            <a:effectLst/>
          </p:spPr>
          <p:txBody>
            <a:bodyPr/>
            <a:lstStyle/>
            <a:p>
              <a:endParaRPr lang="en-US"/>
            </a:p>
          </p:txBody>
        </p:sp>
        <p:sp>
          <p:nvSpPr>
            <p:cNvPr id="32778" name="Oval 10"/>
            <p:cNvSpPr>
              <a:spLocks noChangeArrowheads="1"/>
            </p:cNvSpPr>
            <p:nvPr/>
          </p:nvSpPr>
          <p:spPr bwMode="auto">
            <a:xfrm>
              <a:off x="2160" y="225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sp>
          <p:nvSpPr>
            <p:cNvPr id="32779" name="Oval 11"/>
            <p:cNvSpPr>
              <a:spLocks noChangeArrowheads="1"/>
            </p:cNvSpPr>
            <p:nvPr/>
          </p:nvSpPr>
          <p:spPr bwMode="auto">
            <a:xfrm>
              <a:off x="2496" y="264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3</a:t>
              </a:r>
            </a:p>
          </p:txBody>
        </p:sp>
        <p:sp>
          <p:nvSpPr>
            <p:cNvPr id="32780" name="Oval 12"/>
            <p:cNvSpPr>
              <a:spLocks noChangeArrowheads="1"/>
            </p:cNvSpPr>
            <p:nvPr/>
          </p:nvSpPr>
          <p:spPr bwMode="auto">
            <a:xfrm>
              <a:off x="1824" y="264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21</a:t>
              </a:r>
            </a:p>
          </p:txBody>
        </p:sp>
        <p:sp>
          <p:nvSpPr>
            <p:cNvPr id="32781" name="Line 13"/>
            <p:cNvSpPr>
              <a:spLocks noChangeShapeType="1"/>
            </p:cNvSpPr>
            <p:nvPr/>
          </p:nvSpPr>
          <p:spPr bwMode="auto">
            <a:xfrm flipH="1">
              <a:off x="2064" y="2448"/>
              <a:ext cx="144" cy="192"/>
            </a:xfrm>
            <a:prstGeom prst="line">
              <a:avLst/>
            </a:prstGeom>
            <a:noFill/>
            <a:ln w="15875">
              <a:solidFill>
                <a:schemeClr val="tx1"/>
              </a:solidFill>
              <a:round/>
              <a:headEnd/>
              <a:tailEnd/>
            </a:ln>
            <a:effectLst/>
          </p:spPr>
          <p:txBody>
            <a:bodyPr/>
            <a:lstStyle/>
            <a:p>
              <a:endParaRPr lang="en-US"/>
            </a:p>
          </p:txBody>
        </p:sp>
        <p:sp>
          <p:nvSpPr>
            <p:cNvPr id="32782" name="Line 14"/>
            <p:cNvSpPr>
              <a:spLocks noChangeShapeType="1"/>
            </p:cNvSpPr>
            <p:nvPr/>
          </p:nvSpPr>
          <p:spPr bwMode="auto">
            <a:xfrm>
              <a:off x="2448" y="2448"/>
              <a:ext cx="144" cy="192"/>
            </a:xfrm>
            <a:prstGeom prst="line">
              <a:avLst/>
            </a:prstGeom>
            <a:noFill/>
            <a:ln w="15875">
              <a:solidFill>
                <a:schemeClr val="tx1"/>
              </a:solidFill>
              <a:round/>
              <a:headEnd/>
              <a:tailEnd/>
            </a:ln>
            <a:effectLst/>
          </p:spPr>
          <p:txBody>
            <a:bodyPr/>
            <a:lstStyle/>
            <a:p>
              <a:endParaRPr lang="en-US"/>
            </a:p>
          </p:txBody>
        </p:sp>
        <p:sp>
          <p:nvSpPr>
            <p:cNvPr id="32783" name="Oval 15"/>
            <p:cNvSpPr>
              <a:spLocks noChangeArrowheads="1"/>
            </p:cNvSpPr>
            <p:nvPr/>
          </p:nvSpPr>
          <p:spPr bwMode="auto">
            <a:xfrm>
              <a:off x="3360" y="225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32784" name="Oval 16"/>
            <p:cNvSpPr>
              <a:spLocks noChangeArrowheads="1"/>
            </p:cNvSpPr>
            <p:nvPr/>
          </p:nvSpPr>
          <p:spPr bwMode="auto">
            <a:xfrm>
              <a:off x="3696" y="264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11</a:t>
              </a:r>
            </a:p>
          </p:txBody>
        </p:sp>
        <p:sp>
          <p:nvSpPr>
            <p:cNvPr id="32785" name="Oval 17"/>
            <p:cNvSpPr>
              <a:spLocks noChangeArrowheads="1"/>
            </p:cNvSpPr>
            <p:nvPr/>
          </p:nvSpPr>
          <p:spPr bwMode="auto">
            <a:xfrm>
              <a:off x="3024" y="264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9</a:t>
              </a:r>
            </a:p>
          </p:txBody>
        </p:sp>
        <p:sp>
          <p:nvSpPr>
            <p:cNvPr id="32786" name="Line 18"/>
            <p:cNvSpPr>
              <a:spLocks noChangeShapeType="1"/>
            </p:cNvSpPr>
            <p:nvPr/>
          </p:nvSpPr>
          <p:spPr bwMode="auto">
            <a:xfrm flipH="1">
              <a:off x="3264" y="2448"/>
              <a:ext cx="144" cy="192"/>
            </a:xfrm>
            <a:prstGeom prst="line">
              <a:avLst/>
            </a:prstGeom>
            <a:noFill/>
            <a:ln w="15875">
              <a:solidFill>
                <a:schemeClr val="tx1"/>
              </a:solidFill>
              <a:round/>
              <a:headEnd/>
              <a:tailEnd/>
            </a:ln>
            <a:effectLst/>
          </p:spPr>
          <p:txBody>
            <a:bodyPr/>
            <a:lstStyle/>
            <a:p>
              <a:endParaRPr lang="en-US"/>
            </a:p>
          </p:txBody>
        </p:sp>
        <p:sp>
          <p:nvSpPr>
            <p:cNvPr id="32787" name="Line 19"/>
            <p:cNvSpPr>
              <a:spLocks noChangeShapeType="1"/>
            </p:cNvSpPr>
            <p:nvPr/>
          </p:nvSpPr>
          <p:spPr bwMode="auto">
            <a:xfrm>
              <a:off x="3648" y="2448"/>
              <a:ext cx="144" cy="192"/>
            </a:xfrm>
            <a:prstGeom prst="line">
              <a:avLst/>
            </a:prstGeom>
            <a:noFill/>
            <a:ln w="15875">
              <a:solidFill>
                <a:schemeClr val="tx1"/>
              </a:solidFill>
              <a:round/>
              <a:headEnd/>
              <a:tailEnd/>
            </a:ln>
            <a:effectLst/>
          </p:spPr>
          <p:txBody>
            <a:bodyPr/>
            <a:lstStyle/>
            <a:p>
              <a:endParaRPr lang="en-US"/>
            </a:p>
          </p:txBody>
        </p:sp>
        <p:sp>
          <p:nvSpPr>
            <p:cNvPr id="32788" name="Oval 20"/>
            <p:cNvSpPr>
              <a:spLocks noChangeArrowheads="1"/>
            </p:cNvSpPr>
            <p:nvPr/>
          </p:nvSpPr>
          <p:spPr bwMode="auto">
            <a:xfrm>
              <a:off x="4560" y="225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15</a:t>
              </a:r>
            </a:p>
          </p:txBody>
        </p:sp>
        <p:sp>
          <p:nvSpPr>
            <p:cNvPr id="32789" name="Oval 21"/>
            <p:cNvSpPr>
              <a:spLocks noChangeArrowheads="1"/>
            </p:cNvSpPr>
            <p:nvPr/>
          </p:nvSpPr>
          <p:spPr bwMode="auto">
            <a:xfrm>
              <a:off x="2784" y="1248"/>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25</a:t>
              </a:r>
            </a:p>
          </p:txBody>
        </p:sp>
        <p:sp>
          <p:nvSpPr>
            <p:cNvPr id="32790" name="Oval 22"/>
            <p:cNvSpPr>
              <a:spLocks noChangeArrowheads="1"/>
            </p:cNvSpPr>
            <p:nvPr/>
          </p:nvSpPr>
          <p:spPr bwMode="auto">
            <a:xfrm>
              <a:off x="3984" y="1632"/>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17</a:t>
              </a:r>
            </a:p>
          </p:txBody>
        </p:sp>
        <p:sp>
          <p:nvSpPr>
            <p:cNvPr id="32791" name="Oval 23"/>
            <p:cNvSpPr>
              <a:spLocks noChangeArrowheads="1"/>
            </p:cNvSpPr>
            <p:nvPr/>
          </p:nvSpPr>
          <p:spPr bwMode="auto">
            <a:xfrm>
              <a:off x="1632" y="1632"/>
              <a:ext cx="336" cy="240"/>
            </a:xfrm>
            <a:prstGeom prst="ellipse">
              <a:avLst/>
            </a:prstGeom>
            <a:noFill/>
            <a:ln w="15875">
              <a:solidFill>
                <a:schemeClr val="tx1"/>
              </a:solidFill>
              <a:round/>
              <a:headEnd/>
              <a:tailEnd/>
            </a:ln>
            <a:effectLst/>
          </p:spPr>
          <p:txBody>
            <a:bodyPr wrap="none" anchor="ctr"/>
            <a:lstStyle/>
            <a:p>
              <a:pPr algn="ctr"/>
              <a:r>
                <a:rPr lang="en-US" sz="2000" dirty="0">
                  <a:latin typeface="Verdana" pitchFamily="34" charset="0"/>
                </a:rPr>
                <a:t>22</a:t>
              </a:r>
            </a:p>
          </p:txBody>
        </p:sp>
        <p:sp>
          <p:nvSpPr>
            <p:cNvPr id="32792" name="Line 24"/>
            <p:cNvSpPr>
              <a:spLocks noChangeShapeType="1"/>
            </p:cNvSpPr>
            <p:nvPr/>
          </p:nvSpPr>
          <p:spPr bwMode="auto">
            <a:xfrm flipH="1">
              <a:off x="1920" y="1440"/>
              <a:ext cx="912" cy="240"/>
            </a:xfrm>
            <a:prstGeom prst="line">
              <a:avLst/>
            </a:prstGeom>
            <a:noFill/>
            <a:ln w="15875">
              <a:solidFill>
                <a:schemeClr val="tx1"/>
              </a:solidFill>
              <a:round/>
              <a:headEnd/>
              <a:tailEnd/>
            </a:ln>
            <a:effectLst/>
          </p:spPr>
          <p:txBody>
            <a:bodyPr/>
            <a:lstStyle/>
            <a:p>
              <a:endParaRPr lang="en-US"/>
            </a:p>
          </p:txBody>
        </p:sp>
        <p:sp>
          <p:nvSpPr>
            <p:cNvPr id="32793" name="Line 25"/>
            <p:cNvSpPr>
              <a:spLocks noChangeShapeType="1"/>
            </p:cNvSpPr>
            <p:nvPr/>
          </p:nvSpPr>
          <p:spPr bwMode="auto">
            <a:xfrm>
              <a:off x="3120" y="1440"/>
              <a:ext cx="912" cy="240"/>
            </a:xfrm>
            <a:prstGeom prst="line">
              <a:avLst/>
            </a:prstGeom>
            <a:noFill/>
            <a:ln w="15875">
              <a:solidFill>
                <a:schemeClr val="tx1"/>
              </a:solidFill>
              <a:round/>
              <a:headEnd/>
              <a:tailEnd/>
            </a:ln>
            <a:effectLst/>
          </p:spPr>
          <p:txBody>
            <a:bodyPr/>
            <a:lstStyle/>
            <a:p>
              <a:endParaRPr lang="en-US"/>
            </a:p>
          </p:txBody>
        </p:sp>
        <p:sp>
          <p:nvSpPr>
            <p:cNvPr id="32794" name="Line 26"/>
            <p:cNvSpPr>
              <a:spLocks noChangeShapeType="1"/>
            </p:cNvSpPr>
            <p:nvPr/>
          </p:nvSpPr>
          <p:spPr bwMode="auto">
            <a:xfrm flipH="1">
              <a:off x="1248" y="1824"/>
              <a:ext cx="432" cy="432"/>
            </a:xfrm>
            <a:prstGeom prst="line">
              <a:avLst/>
            </a:prstGeom>
            <a:noFill/>
            <a:ln w="15875">
              <a:solidFill>
                <a:schemeClr val="tx1"/>
              </a:solidFill>
              <a:round/>
              <a:headEnd/>
              <a:tailEnd/>
            </a:ln>
            <a:effectLst/>
          </p:spPr>
          <p:txBody>
            <a:bodyPr/>
            <a:lstStyle/>
            <a:p>
              <a:endParaRPr lang="en-US"/>
            </a:p>
          </p:txBody>
        </p:sp>
        <p:sp>
          <p:nvSpPr>
            <p:cNvPr id="32795" name="Line 27"/>
            <p:cNvSpPr>
              <a:spLocks noChangeShapeType="1"/>
            </p:cNvSpPr>
            <p:nvPr/>
          </p:nvSpPr>
          <p:spPr bwMode="auto">
            <a:xfrm>
              <a:off x="1920" y="1824"/>
              <a:ext cx="336" cy="432"/>
            </a:xfrm>
            <a:prstGeom prst="line">
              <a:avLst/>
            </a:prstGeom>
            <a:noFill/>
            <a:ln w="15875">
              <a:solidFill>
                <a:schemeClr val="tx1"/>
              </a:solidFill>
              <a:round/>
              <a:headEnd/>
              <a:tailEnd/>
            </a:ln>
            <a:effectLst/>
          </p:spPr>
          <p:txBody>
            <a:bodyPr/>
            <a:lstStyle/>
            <a:p>
              <a:endParaRPr lang="en-US"/>
            </a:p>
          </p:txBody>
        </p:sp>
        <p:sp>
          <p:nvSpPr>
            <p:cNvPr id="32796" name="Line 28"/>
            <p:cNvSpPr>
              <a:spLocks noChangeShapeType="1"/>
            </p:cNvSpPr>
            <p:nvPr/>
          </p:nvSpPr>
          <p:spPr bwMode="auto">
            <a:xfrm flipH="1">
              <a:off x="3600" y="1824"/>
              <a:ext cx="432" cy="432"/>
            </a:xfrm>
            <a:prstGeom prst="line">
              <a:avLst/>
            </a:prstGeom>
            <a:noFill/>
            <a:ln w="15875">
              <a:solidFill>
                <a:schemeClr val="tx1"/>
              </a:solidFill>
              <a:round/>
              <a:headEnd/>
              <a:tailEnd/>
            </a:ln>
            <a:effectLst/>
          </p:spPr>
          <p:txBody>
            <a:bodyPr/>
            <a:lstStyle/>
            <a:p>
              <a:endParaRPr lang="en-US"/>
            </a:p>
          </p:txBody>
        </p:sp>
        <p:sp>
          <p:nvSpPr>
            <p:cNvPr id="32797" name="Line 29"/>
            <p:cNvSpPr>
              <a:spLocks noChangeShapeType="1"/>
            </p:cNvSpPr>
            <p:nvPr/>
          </p:nvSpPr>
          <p:spPr bwMode="auto">
            <a:xfrm>
              <a:off x="4272" y="1824"/>
              <a:ext cx="384" cy="432"/>
            </a:xfrm>
            <a:prstGeom prst="line">
              <a:avLst/>
            </a:prstGeom>
            <a:noFill/>
            <a:ln w="15875">
              <a:solidFill>
                <a:schemeClr val="tx1"/>
              </a:solidFill>
              <a:round/>
              <a:headEnd/>
              <a:tailEnd/>
            </a:ln>
            <a:effectLst/>
          </p:spPr>
          <p:txBody>
            <a:bodyPr/>
            <a:lstStyle/>
            <a:p>
              <a:endParaRPr lang="en-US"/>
            </a:p>
          </p:txBody>
        </p:sp>
      </p:grpSp>
      <p:grpSp>
        <p:nvGrpSpPr>
          <p:cNvPr id="3" name="Group 70"/>
          <p:cNvGrpSpPr>
            <a:grpSpLocks/>
          </p:cNvGrpSpPr>
          <p:nvPr/>
        </p:nvGrpSpPr>
        <p:grpSpPr bwMode="auto">
          <a:xfrm>
            <a:off x="2514600" y="4637165"/>
            <a:ext cx="6324600" cy="717550"/>
            <a:chOff x="624" y="2524"/>
            <a:chExt cx="3984" cy="452"/>
          </a:xfrm>
        </p:grpSpPr>
        <p:sp>
          <p:nvSpPr>
            <p:cNvPr id="32798" name="Rectangle 30"/>
            <p:cNvSpPr>
              <a:spLocks noChangeArrowheads="1"/>
            </p:cNvSpPr>
            <p:nvPr/>
          </p:nvSpPr>
          <p:spPr bwMode="auto">
            <a:xfrm>
              <a:off x="67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25</a:t>
              </a:r>
            </a:p>
          </p:txBody>
        </p:sp>
        <p:sp>
          <p:nvSpPr>
            <p:cNvPr id="32825" name="Rectangle 57"/>
            <p:cNvSpPr>
              <a:spLocks noChangeArrowheads="1"/>
            </p:cNvSpPr>
            <p:nvPr/>
          </p:nvSpPr>
          <p:spPr bwMode="auto">
            <a:xfrm>
              <a:off x="96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22</a:t>
              </a:r>
            </a:p>
          </p:txBody>
        </p:sp>
        <p:sp>
          <p:nvSpPr>
            <p:cNvPr id="32826" name="Rectangle 58"/>
            <p:cNvSpPr>
              <a:spLocks noChangeArrowheads="1"/>
            </p:cNvSpPr>
            <p:nvPr/>
          </p:nvSpPr>
          <p:spPr bwMode="auto">
            <a:xfrm>
              <a:off x="124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17</a:t>
              </a:r>
            </a:p>
          </p:txBody>
        </p:sp>
        <p:sp>
          <p:nvSpPr>
            <p:cNvPr id="32827" name="Rectangle 59"/>
            <p:cNvSpPr>
              <a:spLocks noChangeArrowheads="1"/>
            </p:cNvSpPr>
            <p:nvPr/>
          </p:nvSpPr>
          <p:spPr bwMode="auto">
            <a:xfrm>
              <a:off x="1536"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19</a:t>
              </a:r>
            </a:p>
          </p:txBody>
        </p:sp>
        <p:sp>
          <p:nvSpPr>
            <p:cNvPr id="32828" name="Rectangle 60"/>
            <p:cNvSpPr>
              <a:spLocks noChangeArrowheads="1"/>
            </p:cNvSpPr>
            <p:nvPr/>
          </p:nvSpPr>
          <p:spPr bwMode="auto">
            <a:xfrm>
              <a:off x="1824"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22</a:t>
              </a:r>
            </a:p>
          </p:txBody>
        </p:sp>
        <p:sp>
          <p:nvSpPr>
            <p:cNvPr id="32829" name="Rectangle 61"/>
            <p:cNvSpPr>
              <a:spLocks noChangeArrowheads="1"/>
            </p:cNvSpPr>
            <p:nvPr/>
          </p:nvSpPr>
          <p:spPr bwMode="auto">
            <a:xfrm>
              <a:off x="211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14</a:t>
              </a:r>
            </a:p>
          </p:txBody>
        </p:sp>
        <p:sp>
          <p:nvSpPr>
            <p:cNvPr id="32830" name="Rectangle 62"/>
            <p:cNvSpPr>
              <a:spLocks noChangeArrowheads="1"/>
            </p:cNvSpPr>
            <p:nvPr/>
          </p:nvSpPr>
          <p:spPr bwMode="auto">
            <a:xfrm>
              <a:off x="240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15</a:t>
              </a:r>
            </a:p>
          </p:txBody>
        </p:sp>
        <p:sp>
          <p:nvSpPr>
            <p:cNvPr id="32831" name="Rectangle 63"/>
            <p:cNvSpPr>
              <a:spLocks noChangeArrowheads="1"/>
            </p:cNvSpPr>
            <p:nvPr/>
          </p:nvSpPr>
          <p:spPr bwMode="auto">
            <a:xfrm>
              <a:off x="268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18</a:t>
              </a:r>
            </a:p>
          </p:txBody>
        </p:sp>
        <p:sp>
          <p:nvSpPr>
            <p:cNvPr id="32832" name="Rectangle 64"/>
            <p:cNvSpPr>
              <a:spLocks noChangeArrowheads="1"/>
            </p:cNvSpPr>
            <p:nvPr/>
          </p:nvSpPr>
          <p:spPr bwMode="auto">
            <a:xfrm>
              <a:off x="2976"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14</a:t>
              </a:r>
            </a:p>
          </p:txBody>
        </p:sp>
        <p:sp>
          <p:nvSpPr>
            <p:cNvPr id="32833" name="Rectangle 65"/>
            <p:cNvSpPr>
              <a:spLocks noChangeArrowheads="1"/>
            </p:cNvSpPr>
            <p:nvPr/>
          </p:nvSpPr>
          <p:spPr bwMode="auto">
            <a:xfrm>
              <a:off x="3264"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21</a:t>
              </a:r>
            </a:p>
          </p:txBody>
        </p:sp>
        <p:sp>
          <p:nvSpPr>
            <p:cNvPr id="32834" name="Rectangle 66"/>
            <p:cNvSpPr>
              <a:spLocks noChangeArrowheads="1"/>
            </p:cNvSpPr>
            <p:nvPr/>
          </p:nvSpPr>
          <p:spPr bwMode="auto">
            <a:xfrm>
              <a:off x="355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3</a:t>
              </a:r>
            </a:p>
          </p:txBody>
        </p:sp>
        <p:sp>
          <p:nvSpPr>
            <p:cNvPr id="32835" name="Rectangle 67"/>
            <p:cNvSpPr>
              <a:spLocks noChangeArrowheads="1"/>
            </p:cNvSpPr>
            <p:nvPr/>
          </p:nvSpPr>
          <p:spPr bwMode="auto">
            <a:xfrm>
              <a:off x="384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9</a:t>
              </a:r>
            </a:p>
          </p:txBody>
        </p:sp>
        <p:sp>
          <p:nvSpPr>
            <p:cNvPr id="32836" name="Rectangle 68"/>
            <p:cNvSpPr>
              <a:spLocks noChangeArrowheads="1"/>
            </p:cNvSpPr>
            <p:nvPr/>
          </p:nvSpPr>
          <p:spPr bwMode="auto">
            <a:xfrm>
              <a:off x="412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11</a:t>
              </a:r>
            </a:p>
          </p:txBody>
        </p:sp>
        <p:sp>
          <p:nvSpPr>
            <p:cNvPr id="32837" name="Text Box 69"/>
            <p:cNvSpPr txBox="1">
              <a:spLocks noChangeArrowheads="1"/>
            </p:cNvSpPr>
            <p:nvPr/>
          </p:nvSpPr>
          <p:spPr bwMode="auto">
            <a:xfrm>
              <a:off x="624" y="2524"/>
              <a:ext cx="3984" cy="214"/>
            </a:xfrm>
            <a:prstGeom prst="rect">
              <a:avLst/>
            </a:prstGeom>
            <a:noFill/>
            <a:ln w="15875">
              <a:noFill/>
              <a:miter lim="800000"/>
              <a:headEnd/>
              <a:tailEnd type="none" w="lg" len="lg"/>
            </a:ln>
            <a:effectLst/>
          </p:spPr>
          <p:txBody>
            <a:bodyPr>
              <a:spAutoFit/>
            </a:bodyPr>
            <a:lstStyle/>
            <a:p>
              <a:pPr>
                <a:spcBef>
                  <a:spcPct val="50000"/>
                </a:spcBef>
              </a:pPr>
              <a:r>
                <a:rPr lang="en-US" sz="1600">
                  <a:latin typeface="Verdana" pitchFamily="34" charset="0"/>
                </a:rPr>
                <a:t>  0     1    2     3    4     5    6     7     8    9    10   11   12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71">
                                            <p:txEl>
                                              <p:pRg st="0" end="0"/>
                                            </p:txEl>
                                          </p:spTgt>
                                        </p:tgtEl>
                                        <p:attrNameLst>
                                          <p:attrName>style.visibility</p:attrName>
                                        </p:attrNameLst>
                                      </p:cBhvr>
                                      <p:to>
                                        <p:strVal val="visible"/>
                                      </p:to>
                                    </p:set>
                                    <p:animEffect transition="in" filter="wipe(left)">
                                      <p:cBhvr>
                                        <p:cTn id="17" dur="500"/>
                                        <p:tgtEl>
                                          <p:spTgt spid="3277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771">
                                            <p:txEl>
                                              <p:pRg st="1" end="1"/>
                                            </p:txEl>
                                          </p:spTgt>
                                        </p:tgtEl>
                                        <p:attrNameLst>
                                          <p:attrName>style.visibility</p:attrName>
                                        </p:attrNameLst>
                                      </p:cBhvr>
                                      <p:to>
                                        <p:strVal val="visible"/>
                                      </p:to>
                                    </p:set>
                                    <p:animEffect transition="in" filter="wipe(left)">
                                      <p:cBhvr>
                                        <p:cTn id="22" dur="500"/>
                                        <p:tgtEl>
                                          <p:spTgt spid="3277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771">
                                            <p:txEl>
                                              <p:pRg st="2" end="2"/>
                                            </p:txEl>
                                          </p:spTgt>
                                        </p:tgtEl>
                                        <p:attrNameLst>
                                          <p:attrName>style.visibility</p:attrName>
                                        </p:attrNameLst>
                                      </p:cBhvr>
                                      <p:to>
                                        <p:strVal val="visible"/>
                                      </p:to>
                                    </p:set>
                                    <p:animEffect transition="in" filter="wipe(left)">
                                      <p:cBhvr>
                                        <p:cTn id="27" dur="500"/>
                                        <p:tgtEl>
                                          <p:spTgt spid="327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bldLvl="4" autoUpdateAnimBg="0"/>
    </p:bldLst>
  </p:timing>
</p:sld>
</file>

<file path=ppt/slides/slide2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a:t>Removing and replacing the root</a:t>
            </a:r>
          </a:p>
        </p:txBody>
      </p:sp>
      <p:sp>
        <p:nvSpPr>
          <p:cNvPr id="33795" name="Rectangle 3"/>
          <p:cNvSpPr>
            <a:spLocks noGrp="1" noChangeArrowheads="1"/>
          </p:cNvSpPr>
          <p:nvPr>
            <p:ph idx="1"/>
          </p:nvPr>
        </p:nvSpPr>
        <p:spPr>
          <a:xfrm>
            <a:off x="581193" y="3036968"/>
            <a:ext cx="11029615" cy="3678303"/>
          </a:xfrm>
        </p:spPr>
        <p:txBody>
          <a:bodyPr>
            <a:normAutofit/>
          </a:bodyPr>
          <a:lstStyle/>
          <a:p>
            <a:pPr algn="just"/>
            <a:r>
              <a:rPr lang="en-US" sz="2400" dirty="0"/>
              <a:t>The “root” is the first element in the array</a:t>
            </a:r>
          </a:p>
          <a:p>
            <a:pPr algn="just"/>
            <a:r>
              <a:rPr lang="en-US" sz="2400" dirty="0"/>
              <a:t>The “rightmost node at the deepest level” is the last element</a:t>
            </a:r>
          </a:p>
          <a:p>
            <a:pPr algn="just"/>
            <a:r>
              <a:rPr lang="en-US" sz="2400" dirty="0"/>
              <a:t>Swap them and pretend that the last element in the array no longer exists—that is, the “last index” is </a:t>
            </a:r>
            <a:r>
              <a:rPr lang="en-US" sz="2000" dirty="0">
                <a:solidFill>
                  <a:schemeClr val="accent2"/>
                </a:solidFill>
                <a:latin typeface="Verdana" pitchFamily="34" charset="0"/>
              </a:rPr>
              <a:t>11</a:t>
            </a:r>
            <a:r>
              <a:rPr lang="en-US" sz="2400" dirty="0"/>
              <a:t> (containing the value 9)</a:t>
            </a:r>
          </a:p>
        </p:txBody>
      </p:sp>
      <p:sp>
        <p:nvSpPr>
          <p:cNvPr id="39" name="Footer Placeholder 38"/>
          <p:cNvSpPr>
            <a:spLocks noGrp="1"/>
          </p:cNvSpPr>
          <p:nvPr>
            <p:ph type="ftr" sz="quarter" idx="11"/>
          </p:nvPr>
        </p:nvSpPr>
        <p:spPr/>
        <p:txBody>
          <a:bodyPr/>
          <a:lstStyle/>
          <a:p>
            <a:r>
              <a:rPr lang="en-US"/>
              <a:t>Dr. Neepa Shah</a:t>
            </a:r>
          </a:p>
        </p:txBody>
      </p:sp>
      <p:sp>
        <p:nvSpPr>
          <p:cNvPr id="38" name="Slide Number Placeholder 4"/>
          <p:cNvSpPr>
            <a:spLocks noGrp="1"/>
          </p:cNvSpPr>
          <p:nvPr>
            <p:ph type="sldNum" sz="quarter" idx="12"/>
          </p:nvPr>
        </p:nvSpPr>
        <p:spPr/>
        <p:txBody>
          <a:bodyPr/>
          <a:lstStyle/>
          <a:p>
            <a:fld id="{729FB96F-E121-4466-A1F8-8DCAB5E78BD6}" type="slidenum">
              <a:rPr lang="en-US"/>
              <a:pPr/>
              <a:t>226</a:t>
            </a:fld>
            <a:endParaRPr lang="en-US"/>
          </a:p>
        </p:txBody>
      </p:sp>
      <p:grpSp>
        <p:nvGrpSpPr>
          <p:cNvPr id="2" name="Group 4"/>
          <p:cNvGrpSpPr>
            <a:grpSpLocks/>
          </p:cNvGrpSpPr>
          <p:nvPr/>
        </p:nvGrpSpPr>
        <p:grpSpPr bwMode="auto">
          <a:xfrm>
            <a:off x="2590800" y="1741568"/>
            <a:ext cx="6324600" cy="717550"/>
            <a:chOff x="624" y="2524"/>
            <a:chExt cx="3984" cy="452"/>
          </a:xfrm>
        </p:grpSpPr>
        <p:sp>
          <p:nvSpPr>
            <p:cNvPr id="33797" name="Rectangle 5"/>
            <p:cNvSpPr>
              <a:spLocks noChangeArrowheads="1"/>
            </p:cNvSpPr>
            <p:nvPr/>
          </p:nvSpPr>
          <p:spPr bwMode="auto">
            <a:xfrm>
              <a:off x="67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solidFill>
                    <a:schemeClr val="accent2"/>
                  </a:solidFill>
                  <a:latin typeface="Verdana" pitchFamily="34" charset="0"/>
                </a:rPr>
                <a:t>25</a:t>
              </a:r>
            </a:p>
          </p:txBody>
        </p:sp>
        <p:sp>
          <p:nvSpPr>
            <p:cNvPr id="33798" name="Rectangle 6"/>
            <p:cNvSpPr>
              <a:spLocks noChangeArrowheads="1"/>
            </p:cNvSpPr>
            <p:nvPr/>
          </p:nvSpPr>
          <p:spPr bwMode="auto">
            <a:xfrm>
              <a:off x="96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22</a:t>
              </a:r>
            </a:p>
          </p:txBody>
        </p:sp>
        <p:sp>
          <p:nvSpPr>
            <p:cNvPr id="33799" name="Rectangle 7"/>
            <p:cNvSpPr>
              <a:spLocks noChangeArrowheads="1"/>
            </p:cNvSpPr>
            <p:nvPr/>
          </p:nvSpPr>
          <p:spPr bwMode="auto">
            <a:xfrm>
              <a:off x="124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17</a:t>
              </a:r>
            </a:p>
          </p:txBody>
        </p:sp>
        <p:sp>
          <p:nvSpPr>
            <p:cNvPr id="33800" name="Rectangle 8"/>
            <p:cNvSpPr>
              <a:spLocks noChangeArrowheads="1"/>
            </p:cNvSpPr>
            <p:nvPr/>
          </p:nvSpPr>
          <p:spPr bwMode="auto">
            <a:xfrm>
              <a:off x="1536"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19</a:t>
              </a:r>
            </a:p>
          </p:txBody>
        </p:sp>
        <p:sp>
          <p:nvSpPr>
            <p:cNvPr id="33801" name="Rectangle 9"/>
            <p:cNvSpPr>
              <a:spLocks noChangeArrowheads="1"/>
            </p:cNvSpPr>
            <p:nvPr/>
          </p:nvSpPr>
          <p:spPr bwMode="auto">
            <a:xfrm>
              <a:off x="1824"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22</a:t>
              </a:r>
            </a:p>
          </p:txBody>
        </p:sp>
        <p:sp>
          <p:nvSpPr>
            <p:cNvPr id="33802" name="Rectangle 10"/>
            <p:cNvSpPr>
              <a:spLocks noChangeArrowheads="1"/>
            </p:cNvSpPr>
            <p:nvPr/>
          </p:nvSpPr>
          <p:spPr bwMode="auto">
            <a:xfrm>
              <a:off x="211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14</a:t>
              </a:r>
            </a:p>
          </p:txBody>
        </p:sp>
        <p:sp>
          <p:nvSpPr>
            <p:cNvPr id="33803" name="Rectangle 11"/>
            <p:cNvSpPr>
              <a:spLocks noChangeArrowheads="1"/>
            </p:cNvSpPr>
            <p:nvPr/>
          </p:nvSpPr>
          <p:spPr bwMode="auto">
            <a:xfrm>
              <a:off x="240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15</a:t>
              </a:r>
            </a:p>
          </p:txBody>
        </p:sp>
        <p:sp>
          <p:nvSpPr>
            <p:cNvPr id="33804" name="Rectangle 12"/>
            <p:cNvSpPr>
              <a:spLocks noChangeArrowheads="1"/>
            </p:cNvSpPr>
            <p:nvPr/>
          </p:nvSpPr>
          <p:spPr bwMode="auto">
            <a:xfrm>
              <a:off x="268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18</a:t>
              </a:r>
            </a:p>
          </p:txBody>
        </p:sp>
        <p:sp>
          <p:nvSpPr>
            <p:cNvPr id="33805" name="Rectangle 13"/>
            <p:cNvSpPr>
              <a:spLocks noChangeArrowheads="1"/>
            </p:cNvSpPr>
            <p:nvPr/>
          </p:nvSpPr>
          <p:spPr bwMode="auto">
            <a:xfrm>
              <a:off x="2976"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14</a:t>
              </a:r>
            </a:p>
          </p:txBody>
        </p:sp>
        <p:sp>
          <p:nvSpPr>
            <p:cNvPr id="33806" name="Rectangle 14"/>
            <p:cNvSpPr>
              <a:spLocks noChangeArrowheads="1"/>
            </p:cNvSpPr>
            <p:nvPr/>
          </p:nvSpPr>
          <p:spPr bwMode="auto">
            <a:xfrm>
              <a:off x="3264"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21</a:t>
              </a:r>
            </a:p>
          </p:txBody>
        </p:sp>
        <p:sp>
          <p:nvSpPr>
            <p:cNvPr id="33807" name="Rectangle 15"/>
            <p:cNvSpPr>
              <a:spLocks noChangeArrowheads="1"/>
            </p:cNvSpPr>
            <p:nvPr/>
          </p:nvSpPr>
          <p:spPr bwMode="auto">
            <a:xfrm>
              <a:off x="355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3</a:t>
              </a:r>
            </a:p>
          </p:txBody>
        </p:sp>
        <p:sp>
          <p:nvSpPr>
            <p:cNvPr id="33808" name="Rectangle 16"/>
            <p:cNvSpPr>
              <a:spLocks noChangeArrowheads="1"/>
            </p:cNvSpPr>
            <p:nvPr/>
          </p:nvSpPr>
          <p:spPr bwMode="auto">
            <a:xfrm>
              <a:off x="384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9</a:t>
              </a:r>
            </a:p>
          </p:txBody>
        </p:sp>
        <p:sp>
          <p:nvSpPr>
            <p:cNvPr id="33809" name="Rectangle 17"/>
            <p:cNvSpPr>
              <a:spLocks noChangeArrowheads="1"/>
            </p:cNvSpPr>
            <p:nvPr/>
          </p:nvSpPr>
          <p:spPr bwMode="auto">
            <a:xfrm>
              <a:off x="412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solidFill>
                    <a:schemeClr val="tx2"/>
                  </a:solidFill>
                  <a:latin typeface="Verdana" pitchFamily="34" charset="0"/>
                </a:rPr>
                <a:t>11</a:t>
              </a:r>
            </a:p>
          </p:txBody>
        </p:sp>
        <p:sp>
          <p:nvSpPr>
            <p:cNvPr id="33810" name="Text Box 18"/>
            <p:cNvSpPr txBox="1">
              <a:spLocks noChangeArrowheads="1"/>
            </p:cNvSpPr>
            <p:nvPr/>
          </p:nvSpPr>
          <p:spPr bwMode="auto">
            <a:xfrm>
              <a:off x="624" y="2524"/>
              <a:ext cx="3984" cy="214"/>
            </a:xfrm>
            <a:prstGeom prst="rect">
              <a:avLst/>
            </a:prstGeom>
            <a:noFill/>
            <a:ln w="15875">
              <a:noFill/>
              <a:miter lim="800000"/>
              <a:headEnd/>
              <a:tailEnd type="none" w="lg" len="lg"/>
            </a:ln>
            <a:effectLst/>
          </p:spPr>
          <p:txBody>
            <a:bodyPr>
              <a:spAutoFit/>
            </a:bodyPr>
            <a:lstStyle/>
            <a:p>
              <a:pPr>
                <a:spcBef>
                  <a:spcPct val="50000"/>
                </a:spcBef>
              </a:pPr>
              <a:r>
                <a:rPr lang="en-US" sz="1600">
                  <a:latin typeface="Verdana" pitchFamily="34" charset="0"/>
                </a:rPr>
                <a:t>  0     1    2     3    4     5    6     7     8    9    10   11   12</a:t>
              </a:r>
            </a:p>
          </p:txBody>
        </p:sp>
      </p:grpSp>
      <p:grpSp>
        <p:nvGrpSpPr>
          <p:cNvPr id="3" name="Group 41"/>
          <p:cNvGrpSpPr>
            <a:grpSpLocks/>
          </p:cNvGrpSpPr>
          <p:nvPr/>
        </p:nvGrpSpPr>
        <p:grpSpPr bwMode="auto">
          <a:xfrm>
            <a:off x="2590800" y="2459118"/>
            <a:ext cx="6324600" cy="1295400"/>
            <a:chOff x="672" y="2304"/>
            <a:chExt cx="3984" cy="816"/>
          </a:xfrm>
        </p:grpSpPr>
        <p:grpSp>
          <p:nvGrpSpPr>
            <p:cNvPr id="4" name="Group 20"/>
            <p:cNvGrpSpPr>
              <a:grpSpLocks/>
            </p:cNvGrpSpPr>
            <p:nvPr/>
          </p:nvGrpSpPr>
          <p:grpSpPr bwMode="auto">
            <a:xfrm>
              <a:off x="672" y="2668"/>
              <a:ext cx="3984" cy="452"/>
              <a:chOff x="624" y="2524"/>
              <a:chExt cx="3984" cy="452"/>
            </a:xfrm>
          </p:grpSpPr>
          <p:sp>
            <p:nvSpPr>
              <p:cNvPr id="33813" name="Rectangle 21"/>
              <p:cNvSpPr>
                <a:spLocks noChangeArrowheads="1"/>
              </p:cNvSpPr>
              <p:nvPr/>
            </p:nvSpPr>
            <p:spPr bwMode="auto">
              <a:xfrm>
                <a:off x="67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solidFill>
                      <a:schemeClr val="tx2"/>
                    </a:solidFill>
                    <a:latin typeface="Verdana" pitchFamily="34" charset="0"/>
                  </a:rPr>
                  <a:t>11</a:t>
                </a:r>
              </a:p>
            </p:txBody>
          </p:sp>
          <p:sp>
            <p:nvSpPr>
              <p:cNvPr id="33814" name="Rectangle 22"/>
              <p:cNvSpPr>
                <a:spLocks noChangeArrowheads="1"/>
              </p:cNvSpPr>
              <p:nvPr/>
            </p:nvSpPr>
            <p:spPr bwMode="auto">
              <a:xfrm>
                <a:off x="96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22</a:t>
                </a:r>
              </a:p>
            </p:txBody>
          </p:sp>
          <p:sp>
            <p:nvSpPr>
              <p:cNvPr id="33815" name="Rectangle 23"/>
              <p:cNvSpPr>
                <a:spLocks noChangeArrowheads="1"/>
              </p:cNvSpPr>
              <p:nvPr/>
            </p:nvSpPr>
            <p:spPr bwMode="auto">
              <a:xfrm>
                <a:off x="124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17</a:t>
                </a:r>
              </a:p>
            </p:txBody>
          </p:sp>
          <p:sp>
            <p:nvSpPr>
              <p:cNvPr id="33816" name="Rectangle 24"/>
              <p:cNvSpPr>
                <a:spLocks noChangeArrowheads="1"/>
              </p:cNvSpPr>
              <p:nvPr/>
            </p:nvSpPr>
            <p:spPr bwMode="auto">
              <a:xfrm>
                <a:off x="1536"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19</a:t>
                </a:r>
              </a:p>
            </p:txBody>
          </p:sp>
          <p:sp>
            <p:nvSpPr>
              <p:cNvPr id="33817" name="Rectangle 25"/>
              <p:cNvSpPr>
                <a:spLocks noChangeArrowheads="1"/>
              </p:cNvSpPr>
              <p:nvPr/>
            </p:nvSpPr>
            <p:spPr bwMode="auto">
              <a:xfrm>
                <a:off x="1824"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22</a:t>
                </a:r>
              </a:p>
            </p:txBody>
          </p:sp>
          <p:sp>
            <p:nvSpPr>
              <p:cNvPr id="33818" name="Rectangle 26"/>
              <p:cNvSpPr>
                <a:spLocks noChangeArrowheads="1"/>
              </p:cNvSpPr>
              <p:nvPr/>
            </p:nvSpPr>
            <p:spPr bwMode="auto">
              <a:xfrm>
                <a:off x="211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14</a:t>
                </a:r>
              </a:p>
            </p:txBody>
          </p:sp>
          <p:sp>
            <p:nvSpPr>
              <p:cNvPr id="33819" name="Rectangle 27"/>
              <p:cNvSpPr>
                <a:spLocks noChangeArrowheads="1"/>
              </p:cNvSpPr>
              <p:nvPr/>
            </p:nvSpPr>
            <p:spPr bwMode="auto">
              <a:xfrm>
                <a:off x="240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15</a:t>
                </a:r>
              </a:p>
            </p:txBody>
          </p:sp>
          <p:sp>
            <p:nvSpPr>
              <p:cNvPr id="33820" name="Rectangle 28"/>
              <p:cNvSpPr>
                <a:spLocks noChangeArrowheads="1"/>
              </p:cNvSpPr>
              <p:nvPr/>
            </p:nvSpPr>
            <p:spPr bwMode="auto">
              <a:xfrm>
                <a:off x="268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18</a:t>
                </a:r>
              </a:p>
            </p:txBody>
          </p:sp>
          <p:sp>
            <p:nvSpPr>
              <p:cNvPr id="33821" name="Rectangle 29"/>
              <p:cNvSpPr>
                <a:spLocks noChangeArrowheads="1"/>
              </p:cNvSpPr>
              <p:nvPr/>
            </p:nvSpPr>
            <p:spPr bwMode="auto">
              <a:xfrm>
                <a:off x="2976"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14</a:t>
                </a:r>
              </a:p>
            </p:txBody>
          </p:sp>
          <p:sp>
            <p:nvSpPr>
              <p:cNvPr id="33822" name="Rectangle 30"/>
              <p:cNvSpPr>
                <a:spLocks noChangeArrowheads="1"/>
              </p:cNvSpPr>
              <p:nvPr/>
            </p:nvSpPr>
            <p:spPr bwMode="auto">
              <a:xfrm>
                <a:off x="3264"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21</a:t>
                </a:r>
              </a:p>
            </p:txBody>
          </p:sp>
          <p:sp>
            <p:nvSpPr>
              <p:cNvPr id="33823" name="Rectangle 31"/>
              <p:cNvSpPr>
                <a:spLocks noChangeArrowheads="1"/>
              </p:cNvSpPr>
              <p:nvPr/>
            </p:nvSpPr>
            <p:spPr bwMode="auto">
              <a:xfrm>
                <a:off x="355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3</a:t>
                </a:r>
              </a:p>
            </p:txBody>
          </p:sp>
          <p:sp>
            <p:nvSpPr>
              <p:cNvPr id="33824" name="Rectangle 32"/>
              <p:cNvSpPr>
                <a:spLocks noChangeArrowheads="1"/>
              </p:cNvSpPr>
              <p:nvPr/>
            </p:nvSpPr>
            <p:spPr bwMode="auto">
              <a:xfrm>
                <a:off x="384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9</a:t>
                </a:r>
              </a:p>
            </p:txBody>
          </p:sp>
          <p:sp>
            <p:nvSpPr>
              <p:cNvPr id="33825" name="Rectangle 33"/>
              <p:cNvSpPr>
                <a:spLocks noChangeArrowheads="1"/>
              </p:cNvSpPr>
              <p:nvPr/>
            </p:nvSpPr>
            <p:spPr bwMode="auto">
              <a:xfrm>
                <a:off x="412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solidFill>
                      <a:schemeClr val="accent2"/>
                    </a:solidFill>
                    <a:latin typeface="Verdana" pitchFamily="34" charset="0"/>
                  </a:rPr>
                  <a:t>25</a:t>
                </a:r>
              </a:p>
            </p:txBody>
          </p:sp>
          <p:sp>
            <p:nvSpPr>
              <p:cNvPr id="33826" name="Text Box 34"/>
              <p:cNvSpPr txBox="1">
                <a:spLocks noChangeArrowheads="1"/>
              </p:cNvSpPr>
              <p:nvPr/>
            </p:nvSpPr>
            <p:spPr bwMode="auto">
              <a:xfrm>
                <a:off x="624" y="2524"/>
                <a:ext cx="3984" cy="214"/>
              </a:xfrm>
              <a:prstGeom prst="rect">
                <a:avLst/>
              </a:prstGeom>
              <a:noFill/>
              <a:ln w="15875">
                <a:noFill/>
                <a:miter lim="800000"/>
                <a:headEnd/>
                <a:tailEnd type="none" w="lg" len="lg"/>
              </a:ln>
              <a:effectLst/>
            </p:spPr>
            <p:txBody>
              <a:bodyPr>
                <a:spAutoFit/>
              </a:bodyPr>
              <a:lstStyle/>
              <a:p>
                <a:pPr>
                  <a:spcBef>
                    <a:spcPct val="50000"/>
                  </a:spcBef>
                </a:pPr>
                <a:r>
                  <a:rPr lang="en-US" sz="1600">
                    <a:latin typeface="Verdana" pitchFamily="34" charset="0"/>
                  </a:rPr>
                  <a:t>  0     1    2     3    4     5    6     7     8    9    10   11   12</a:t>
                </a:r>
              </a:p>
            </p:txBody>
          </p:sp>
        </p:grpSp>
        <p:sp>
          <p:nvSpPr>
            <p:cNvPr id="33829" name="Freeform 37"/>
            <p:cNvSpPr>
              <a:spLocks/>
            </p:cNvSpPr>
            <p:nvPr/>
          </p:nvSpPr>
          <p:spPr bwMode="auto">
            <a:xfrm>
              <a:off x="864" y="2304"/>
              <a:ext cx="3348" cy="486"/>
            </a:xfrm>
            <a:custGeom>
              <a:avLst/>
              <a:gdLst/>
              <a:ahLst/>
              <a:cxnLst>
                <a:cxn ang="0">
                  <a:pos x="0" y="0"/>
                </a:cxn>
                <a:cxn ang="0">
                  <a:pos x="372" y="210"/>
                </a:cxn>
                <a:cxn ang="0">
                  <a:pos x="1026" y="228"/>
                </a:cxn>
                <a:cxn ang="0">
                  <a:pos x="2346" y="246"/>
                </a:cxn>
                <a:cxn ang="0">
                  <a:pos x="3090" y="282"/>
                </a:cxn>
                <a:cxn ang="0">
                  <a:pos x="3348" y="486"/>
                </a:cxn>
              </a:cxnLst>
              <a:rect l="0" t="0" r="r" b="b"/>
              <a:pathLst>
                <a:path w="3348" h="486">
                  <a:moveTo>
                    <a:pt x="0" y="0"/>
                  </a:moveTo>
                  <a:cubicBezTo>
                    <a:pt x="62" y="35"/>
                    <a:pt x="201" y="172"/>
                    <a:pt x="372" y="210"/>
                  </a:cubicBezTo>
                  <a:cubicBezTo>
                    <a:pt x="543" y="248"/>
                    <a:pt x="697" y="222"/>
                    <a:pt x="1026" y="228"/>
                  </a:cubicBezTo>
                  <a:cubicBezTo>
                    <a:pt x="1355" y="234"/>
                    <a:pt x="2002" y="237"/>
                    <a:pt x="2346" y="246"/>
                  </a:cubicBezTo>
                  <a:cubicBezTo>
                    <a:pt x="2690" y="255"/>
                    <a:pt x="2923" y="242"/>
                    <a:pt x="3090" y="282"/>
                  </a:cubicBezTo>
                  <a:cubicBezTo>
                    <a:pt x="3257" y="322"/>
                    <a:pt x="3294" y="444"/>
                    <a:pt x="3348" y="486"/>
                  </a:cubicBezTo>
                </a:path>
              </a:pathLst>
            </a:custGeom>
            <a:noFill/>
            <a:ln w="15875" cap="flat" cmpd="sng">
              <a:solidFill>
                <a:schemeClr val="accent2"/>
              </a:solidFill>
              <a:prstDash val="solid"/>
              <a:round/>
              <a:headEnd type="none" w="med" len="med"/>
              <a:tailEnd type="triangle" w="lg" len="lg"/>
            </a:ln>
            <a:effectLst/>
          </p:spPr>
          <p:txBody>
            <a:bodyPr/>
            <a:lstStyle/>
            <a:p>
              <a:endParaRPr lang="en-US"/>
            </a:p>
          </p:txBody>
        </p:sp>
        <p:sp>
          <p:nvSpPr>
            <p:cNvPr id="33830" name="Freeform 38"/>
            <p:cNvSpPr>
              <a:spLocks/>
            </p:cNvSpPr>
            <p:nvPr/>
          </p:nvSpPr>
          <p:spPr bwMode="auto">
            <a:xfrm>
              <a:off x="768" y="2304"/>
              <a:ext cx="3552" cy="480"/>
            </a:xfrm>
            <a:custGeom>
              <a:avLst/>
              <a:gdLst/>
              <a:ahLst/>
              <a:cxnLst>
                <a:cxn ang="0">
                  <a:pos x="3552" y="0"/>
                </a:cxn>
                <a:cxn ang="0">
                  <a:pos x="3366" y="120"/>
                </a:cxn>
                <a:cxn ang="0">
                  <a:pos x="2616" y="138"/>
                </a:cxn>
                <a:cxn ang="0">
                  <a:pos x="1296" y="144"/>
                </a:cxn>
                <a:cxn ang="0">
                  <a:pos x="240" y="192"/>
                </a:cxn>
                <a:cxn ang="0">
                  <a:pos x="0" y="480"/>
                </a:cxn>
              </a:cxnLst>
              <a:rect l="0" t="0" r="r" b="b"/>
              <a:pathLst>
                <a:path w="3552" h="480">
                  <a:moveTo>
                    <a:pt x="3552" y="0"/>
                  </a:moveTo>
                  <a:cubicBezTo>
                    <a:pt x="3521" y="20"/>
                    <a:pt x="3522" y="97"/>
                    <a:pt x="3366" y="120"/>
                  </a:cubicBezTo>
                  <a:cubicBezTo>
                    <a:pt x="3210" y="143"/>
                    <a:pt x="2961" y="134"/>
                    <a:pt x="2616" y="138"/>
                  </a:cubicBezTo>
                  <a:cubicBezTo>
                    <a:pt x="2271" y="142"/>
                    <a:pt x="1692" y="135"/>
                    <a:pt x="1296" y="144"/>
                  </a:cubicBezTo>
                  <a:cubicBezTo>
                    <a:pt x="900" y="153"/>
                    <a:pt x="456" y="136"/>
                    <a:pt x="240" y="192"/>
                  </a:cubicBezTo>
                  <a:cubicBezTo>
                    <a:pt x="24" y="248"/>
                    <a:pt x="12" y="364"/>
                    <a:pt x="0" y="480"/>
                  </a:cubicBezTo>
                </a:path>
              </a:pathLst>
            </a:custGeom>
            <a:noFill/>
            <a:ln w="15875" cap="flat" cmpd="sng">
              <a:solidFill>
                <a:schemeClr val="tx2"/>
              </a:solidFill>
              <a:prstDash val="solid"/>
              <a:round/>
              <a:headEnd type="none" w="med" len="med"/>
              <a:tailEnd type="triangle" w="lg" len="lg"/>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wipe(left)">
                                      <p:cBhvr>
                                        <p:cTn id="7" dur="500"/>
                                        <p:tgtEl>
                                          <p:spTgt spid="33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wipe(left)">
                                      <p:cBhvr>
                                        <p:cTn id="12" dur="500"/>
                                        <p:tgtEl>
                                          <p:spTgt spid="337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Effect transition="in" filter="wipe(left)">
                                      <p:cBhvr>
                                        <p:cTn id="17" dur="500"/>
                                        <p:tgtEl>
                                          <p:spTgt spid="337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bldLvl="5" autoUpdateAnimBg="0"/>
    </p:bldLst>
  </p:timing>
</p:sld>
</file>

<file path=ppt/slides/slide2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err="1"/>
              <a:t>Reheap</a:t>
            </a:r>
            <a:r>
              <a:rPr lang="en-US" dirty="0"/>
              <a:t> and repeat</a:t>
            </a:r>
          </a:p>
        </p:txBody>
      </p:sp>
      <p:sp>
        <p:nvSpPr>
          <p:cNvPr id="35843" name="Rectangle 3"/>
          <p:cNvSpPr>
            <a:spLocks noGrp="1" noChangeArrowheads="1"/>
          </p:cNvSpPr>
          <p:nvPr>
            <p:ph idx="1"/>
          </p:nvPr>
        </p:nvSpPr>
        <p:spPr>
          <a:xfrm>
            <a:off x="1952792" y="4131076"/>
            <a:ext cx="11029615" cy="3678303"/>
          </a:xfrm>
        </p:spPr>
        <p:txBody>
          <a:bodyPr>
            <a:normAutofit/>
          </a:bodyPr>
          <a:lstStyle/>
          <a:p>
            <a:r>
              <a:rPr lang="en-US" sz="1400" dirty="0" err="1"/>
              <a:t>Reheap</a:t>
            </a:r>
            <a:r>
              <a:rPr lang="en-US" sz="1400" dirty="0"/>
              <a:t> the root node (index 0, containing </a:t>
            </a:r>
            <a:r>
              <a:rPr lang="en-US" sz="1200" dirty="0">
                <a:latin typeface="Verdana" pitchFamily="34" charset="0"/>
              </a:rPr>
              <a:t>11</a:t>
            </a:r>
            <a:r>
              <a:rPr lang="en-US" sz="1400" dirty="0"/>
              <a:t>) And again, remove and replace the root node</a:t>
            </a:r>
          </a:p>
          <a:p>
            <a:r>
              <a:rPr lang="en-US" sz="1400" dirty="0"/>
              <a:t>Remember, though, that the “last” array index is changed</a:t>
            </a:r>
          </a:p>
          <a:p>
            <a:r>
              <a:rPr lang="en-US" sz="1400" dirty="0"/>
              <a:t>Repeat until the last becomes first, and the array is sorted!</a:t>
            </a:r>
          </a:p>
        </p:txBody>
      </p:sp>
      <p:sp>
        <p:nvSpPr>
          <p:cNvPr id="65" name="Footer Placeholder 64"/>
          <p:cNvSpPr>
            <a:spLocks noGrp="1"/>
          </p:cNvSpPr>
          <p:nvPr>
            <p:ph type="ftr" sz="quarter" idx="11"/>
          </p:nvPr>
        </p:nvSpPr>
        <p:spPr/>
        <p:txBody>
          <a:bodyPr/>
          <a:lstStyle/>
          <a:p>
            <a:r>
              <a:rPr lang="en-US"/>
              <a:t>Dr. Neepa Shah</a:t>
            </a:r>
          </a:p>
        </p:txBody>
      </p:sp>
      <p:sp>
        <p:nvSpPr>
          <p:cNvPr id="64" name="Slide Number Placeholder 4"/>
          <p:cNvSpPr>
            <a:spLocks noGrp="1"/>
          </p:cNvSpPr>
          <p:nvPr>
            <p:ph type="sldNum" sz="quarter" idx="12"/>
          </p:nvPr>
        </p:nvSpPr>
        <p:spPr/>
        <p:txBody>
          <a:bodyPr/>
          <a:lstStyle/>
          <a:p>
            <a:fld id="{600AC11D-15B8-4058-A539-34BF66613E60}" type="slidenum">
              <a:rPr lang="en-US"/>
              <a:pPr/>
              <a:t>227</a:t>
            </a:fld>
            <a:endParaRPr lang="en-US"/>
          </a:p>
        </p:txBody>
      </p:sp>
      <p:grpSp>
        <p:nvGrpSpPr>
          <p:cNvPr id="2" name="Group 5"/>
          <p:cNvGrpSpPr>
            <a:grpSpLocks/>
          </p:cNvGrpSpPr>
          <p:nvPr/>
        </p:nvGrpSpPr>
        <p:grpSpPr bwMode="auto">
          <a:xfrm>
            <a:off x="2590800" y="3092450"/>
            <a:ext cx="6324600" cy="717550"/>
            <a:chOff x="624" y="2524"/>
            <a:chExt cx="3984" cy="452"/>
          </a:xfrm>
        </p:grpSpPr>
        <p:sp>
          <p:nvSpPr>
            <p:cNvPr id="35846" name="Rectangle 6"/>
            <p:cNvSpPr>
              <a:spLocks noChangeArrowheads="1"/>
            </p:cNvSpPr>
            <p:nvPr/>
          </p:nvSpPr>
          <p:spPr bwMode="auto">
            <a:xfrm>
              <a:off x="67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solidFill>
                    <a:schemeClr val="accent2"/>
                  </a:solidFill>
                  <a:latin typeface="Verdana" pitchFamily="34" charset="0"/>
                </a:rPr>
                <a:t>22</a:t>
              </a:r>
            </a:p>
          </p:txBody>
        </p:sp>
        <p:sp>
          <p:nvSpPr>
            <p:cNvPr id="35847" name="Rectangle 7"/>
            <p:cNvSpPr>
              <a:spLocks noChangeArrowheads="1"/>
            </p:cNvSpPr>
            <p:nvPr/>
          </p:nvSpPr>
          <p:spPr bwMode="auto">
            <a:xfrm>
              <a:off x="96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solidFill>
                    <a:schemeClr val="accent1"/>
                  </a:solidFill>
                  <a:latin typeface="Verdana" pitchFamily="34" charset="0"/>
                </a:rPr>
                <a:t>22</a:t>
              </a:r>
            </a:p>
          </p:txBody>
        </p:sp>
        <p:sp>
          <p:nvSpPr>
            <p:cNvPr id="35848" name="Rectangle 8"/>
            <p:cNvSpPr>
              <a:spLocks noChangeArrowheads="1"/>
            </p:cNvSpPr>
            <p:nvPr/>
          </p:nvSpPr>
          <p:spPr bwMode="auto">
            <a:xfrm>
              <a:off x="124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17</a:t>
              </a:r>
            </a:p>
          </p:txBody>
        </p:sp>
        <p:sp>
          <p:nvSpPr>
            <p:cNvPr id="35849" name="Rectangle 9"/>
            <p:cNvSpPr>
              <a:spLocks noChangeArrowheads="1"/>
            </p:cNvSpPr>
            <p:nvPr/>
          </p:nvSpPr>
          <p:spPr bwMode="auto">
            <a:xfrm>
              <a:off x="1536"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19</a:t>
              </a:r>
            </a:p>
          </p:txBody>
        </p:sp>
        <p:sp>
          <p:nvSpPr>
            <p:cNvPr id="35850" name="Rectangle 10"/>
            <p:cNvSpPr>
              <a:spLocks noChangeArrowheads="1"/>
            </p:cNvSpPr>
            <p:nvPr/>
          </p:nvSpPr>
          <p:spPr bwMode="auto">
            <a:xfrm>
              <a:off x="1824"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solidFill>
                    <a:schemeClr val="hlink"/>
                  </a:solidFill>
                  <a:latin typeface="Verdana" pitchFamily="34" charset="0"/>
                </a:rPr>
                <a:t>21</a:t>
              </a:r>
            </a:p>
          </p:txBody>
        </p:sp>
        <p:sp>
          <p:nvSpPr>
            <p:cNvPr id="35851" name="Rectangle 11"/>
            <p:cNvSpPr>
              <a:spLocks noChangeArrowheads="1"/>
            </p:cNvSpPr>
            <p:nvPr/>
          </p:nvSpPr>
          <p:spPr bwMode="auto">
            <a:xfrm>
              <a:off x="211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14</a:t>
              </a:r>
            </a:p>
          </p:txBody>
        </p:sp>
        <p:sp>
          <p:nvSpPr>
            <p:cNvPr id="35852" name="Rectangle 12"/>
            <p:cNvSpPr>
              <a:spLocks noChangeArrowheads="1"/>
            </p:cNvSpPr>
            <p:nvPr/>
          </p:nvSpPr>
          <p:spPr bwMode="auto">
            <a:xfrm>
              <a:off x="240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15</a:t>
              </a:r>
            </a:p>
          </p:txBody>
        </p:sp>
        <p:sp>
          <p:nvSpPr>
            <p:cNvPr id="35853" name="Rectangle 13"/>
            <p:cNvSpPr>
              <a:spLocks noChangeArrowheads="1"/>
            </p:cNvSpPr>
            <p:nvPr/>
          </p:nvSpPr>
          <p:spPr bwMode="auto">
            <a:xfrm>
              <a:off x="268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18</a:t>
              </a:r>
            </a:p>
          </p:txBody>
        </p:sp>
        <p:sp>
          <p:nvSpPr>
            <p:cNvPr id="35854" name="Rectangle 14"/>
            <p:cNvSpPr>
              <a:spLocks noChangeArrowheads="1"/>
            </p:cNvSpPr>
            <p:nvPr/>
          </p:nvSpPr>
          <p:spPr bwMode="auto">
            <a:xfrm>
              <a:off x="2976"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14</a:t>
              </a:r>
            </a:p>
          </p:txBody>
        </p:sp>
        <p:sp>
          <p:nvSpPr>
            <p:cNvPr id="35855" name="Rectangle 15"/>
            <p:cNvSpPr>
              <a:spLocks noChangeArrowheads="1"/>
            </p:cNvSpPr>
            <p:nvPr/>
          </p:nvSpPr>
          <p:spPr bwMode="auto">
            <a:xfrm>
              <a:off x="3264"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dirty="0">
                  <a:solidFill>
                    <a:schemeClr val="tx2"/>
                  </a:solidFill>
                  <a:latin typeface="Verdana" pitchFamily="34" charset="0"/>
                </a:rPr>
                <a:t>11</a:t>
              </a:r>
            </a:p>
          </p:txBody>
        </p:sp>
        <p:sp>
          <p:nvSpPr>
            <p:cNvPr id="35856" name="Rectangle 16"/>
            <p:cNvSpPr>
              <a:spLocks noChangeArrowheads="1"/>
            </p:cNvSpPr>
            <p:nvPr/>
          </p:nvSpPr>
          <p:spPr bwMode="auto">
            <a:xfrm>
              <a:off x="355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3</a:t>
              </a:r>
            </a:p>
          </p:txBody>
        </p:sp>
        <p:sp>
          <p:nvSpPr>
            <p:cNvPr id="35857" name="Rectangle 17"/>
            <p:cNvSpPr>
              <a:spLocks noChangeArrowheads="1"/>
            </p:cNvSpPr>
            <p:nvPr/>
          </p:nvSpPr>
          <p:spPr bwMode="auto">
            <a:xfrm>
              <a:off x="384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dirty="0">
                  <a:solidFill>
                    <a:srgbClr val="FF0000"/>
                  </a:solidFill>
                  <a:latin typeface="Verdana" pitchFamily="34" charset="0"/>
                </a:rPr>
                <a:t>9</a:t>
              </a:r>
            </a:p>
          </p:txBody>
        </p:sp>
        <p:sp>
          <p:nvSpPr>
            <p:cNvPr id="35858" name="Rectangle 18"/>
            <p:cNvSpPr>
              <a:spLocks noChangeArrowheads="1"/>
            </p:cNvSpPr>
            <p:nvPr/>
          </p:nvSpPr>
          <p:spPr bwMode="auto">
            <a:xfrm>
              <a:off x="412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25</a:t>
              </a:r>
            </a:p>
          </p:txBody>
        </p:sp>
        <p:sp>
          <p:nvSpPr>
            <p:cNvPr id="35859" name="Text Box 19"/>
            <p:cNvSpPr txBox="1">
              <a:spLocks noChangeArrowheads="1"/>
            </p:cNvSpPr>
            <p:nvPr/>
          </p:nvSpPr>
          <p:spPr bwMode="auto">
            <a:xfrm>
              <a:off x="624" y="2524"/>
              <a:ext cx="3984" cy="214"/>
            </a:xfrm>
            <a:prstGeom prst="rect">
              <a:avLst/>
            </a:prstGeom>
            <a:noFill/>
            <a:ln w="15875">
              <a:noFill/>
              <a:miter lim="800000"/>
              <a:headEnd/>
              <a:tailEnd type="none" w="lg" len="lg"/>
            </a:ln>
            <a:effectLst/>
          </p:spPr>
          <p:txBody>
            <a:bodyPr>
              <a:spAutoFit/>
            </a:bodyPr>
            <a:lstStyle/>
            <a:p>
              <a:pPr>
                <a:spcBef>
                  <a:spcPct val="50000"/>
                </a:spcBef>
              </a:pPr>
              <a:r>
                <a:rPr lang="en-US" sz="1600">
                  <a:latin typeface="Verdana" pitchFamily="34" charset="0"/>
                </a:rPr>
                <a:t>  0     1    2     3    4     5    6     7     8    9    10   11   12</a:t>
              </a:r>
            </a:p>
          </p:txBody>
        </p:sp>
      </p:grpSp>
      <p:grpSp>
        <p:nvGrpSpPr>
          <p:cNvPr id="3" name="Group 61"/>
          <p:cNvGrpSpPr>
            <a:grpSpLocks/>
          </p:cNvGrpSpPr>
          <p:nvPr/>
        </p:nvGrpSpPr>
        <p:grpSpPr bwMode="auto">
          <a:xfrm>
            <a:off x="2590800" y="3810000"/>
            <a:ext cx="6324600" cy="1295400"/>
            <a:chOff x="672" y="2400"/>
            <a:chExt cx="3984" cy="816"/>
          </a:xfrm>
        </p:grpSpPr>
        <p:grpSp>
          <p:nvGrpSpPr>
            <p:cNvPr id="4" name="Group 21"/>
            <p:cNvGrpSpPr>
              <a:grpSpLocks/>
            </p:cNvGrpSpPr>
            <p:nvPr/>
          </p:nvGrpSpPr>
          <p:grpSpPr bwMode="auto">
            <a:xfrm>
              <a:off x="672" y="2764"/>
              <a:ext cx="3984" cy="452"/>
              <a:chOff x="624" y="2524"/>
              <a:chExt cx="3984" cy="452"/>
            </a:xfrm>
          </p:grpSpPr>
          <p:sp>
            <p:nvSpPr>
              <p:cNvPr id="35862" name="Rectangle 22"/>
              <p:cNvSpPr>
                <a:spLocks noChangeArrowheads="1"/>
              </p:cNvSpPr>
              <p:nvPr/>
            </p:nvSpPr>
            <p:spPr bwMode="auto">
              <a:xfrm>
                <a:off x="67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dirty="0">
                    <a:solidFill>
                      <a:srgbClr val="FF0000"/>
                    </a:solidFill>
                    <a:latin typeface="Verdana" pitchFamily="34" charset="0"/>
                  </a:rPr>
                  <a:t>9</a:t>
                </a:r>
              </a:p>
            </p:txBody>
          </p:sp>
          <p:sp>
            <p:nvSpPr>
              <p:cNvPr id="35863" name="Rectangle 23"/>
              <p:cNvSpPr>
                <a:spLocks noChangeArrowheads="1"/>
              </p:cNvSpPr>
              <p:nvPr/>
            </p:nvSpPr>
            <p:spPr bwMode="auto">
              <a:xfrm>
                <a:off x="96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22</a:t>
                </a:r>
              </a:p>
            </p:txBody>
          </p:sp>
          <p:sp>
            <p:nvSpPr>
              <p:cNvPr id="35864" name="Rectangle 24"/>
              <p:cNvSpPr>
                <a:spLocks noChangeArrowheads="1"/>
              </p:cNvSpPr>
              <p:nvPr/>
            </p:nvSpPr>
            <p:spPr bwMode="auto">
              <a:xfrm>
                <a:off x="124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17</a:t>
                </a:r>
              </a:p>
            </p:txBody>
          </p:sp>
          <p:sp>
            <p:nvSpPr>
              <p:cNvPr id="35865" name="Rectangle 25"/>
              <p:cNvSpPr>
                <a:spLocks noChangeArrowheads="1"/>
              </p:cNvSpPr>
              <p:nvPr/>
            </p:nvSpPr>
            <p:spPr bwMode="auto">
              <a:xfrm>
                <a:off x="1536"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19</a:t>
                </a:r>
              </a:p>
            </p:txBody>
          </p:sp>
          <p:sp>
            <p:nvSpPr>
              <p:cNvPr id="35866" name="Rectangle 26"/>
              <p:cNvSpPr>
                <a:spLocks noChangeArrowheads="1"/>
              </p:cNvSpPr>
              <p:nvPr/>
            </p:nvSpPr>
            <p:spPr bwMode="auto">
              <a:xfrm>
                <a:off x="1824"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22</a:t>
                </a:r>
              </a:p>
            </p:txBody>
          </p:sp>
          <p:sp>
            <p:nvSpPr>
              <p:cNvPr id="35867" name="Rectangle 27"/>
              <p:cNvSpPr>
                <a:spLocks noChangeArrowheads="1"/>
              </p:cNvSpPr>
              <p:nvPr/>
            </p:nvSpPr>
            <p:spPr bwMode="auto">
              <a:xfrm>
                <a:off x="211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14</a:t>
                </a:r>
              </a:p>
            </p:txBody>
          </p:sp>
          <p:sp>
            <p:nvSpPr>
              <p:cNvPr id="35868" name="Rectangle 28"/>
              <p:cNvSpPr>
                <a:spLocks noChangeArrowheads="1"/>
              </p:cNvSpPr>
              <p:nvPr/>
            </p:nvSpPr>
            <p:spPr bwMode="auto">
              <a:xfrm>
                <a:off x="240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15</a:t>
                </a:r>
              </a:p>
            </p:txBody>
          </p:sp>
          <p:sp>
            <p:nvSpPr>
              <p:cNvPr id="35869" name="Rectangle 29"/>
              <p:cNvSpPr>
                <a:spLocks noChangeArrowheads="1"/>
              </p:cNvSpPr>
              <p:nvPr/>
            </p:nvSpPr>
            <p:spPr bwMode="auto">
              <a:xfrm>
                <a:off x="268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18</a:t>
                </a:r>
              </a:p>
            </p:txBody>
          </p:sp>
          <p:sp>
            <p:nvSpPr>
              <p:cNvPr id="35870" name="Rectangle 30"/>
              <p:cNvSpPr>
                <a:spLocks noChangeArrowheads="1"/>
              </p:cNvSpPr>
              <p:nvPr/>
            </p:nvSpPr>
            <p:spPr bwMode="auto">
              <a:xfrm>
                <a:off x="2976"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14</a:t>
                </a:r>
              </a:p>
            </p:txBody>
          </p:sp>
          <p:sp>
            <p:nvSpPr>
              <p:cNvPr id="35871" name="Rectangle 31"/>
              <p:cNvSpPr>
                <a:spLocks noChangeArrowheads="1"/>
              </p:cNvSpPr>
              <p:nvPr/>
            </p:nvSpPr>
            <p:spPr bwMode="auto">
              <a:xfrm>
                <a:off x="3264"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21</a:t>
                </a:r>
              </a:p>
            </p:txBody>
          </p:sp>
          <p:sp>
            <p:nvSpPr>
              <p:cNvPr id="35872" name="Rectangle 32"/>
              <p:cNvSpPr>
                <a:spLocks noChangeArrowheads="1"/>
              </p:cNvSpPr>
              <p:nvPr/>
            </p:nvSpPr>
            <p:spPr bwMode="auto">
              <a:xfrm>
                <a:off x="355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3</a:t>
                </a:r>
              </a:p>
            </p:txBody>
          </p:sp>
          <p:sp>
            <p:nvSpPr>
              <p:cNvPr id="35873" name="Rectangle 33"/>
              <p:cNvSpPr>
                <a:spLocks noChangeArrowheads="1"/>
              </p:cNvSpPr>
              <p:nvPr/>
            </p:nvSpPr>
            <p:spPr bwMode="auto">
              <a:xfrm>
                <a:off x="384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solidFill>
                      <a:schemeClr val="accent2"/>
                    </a:solidFill>
                    <a:latin typeface="Verdana" pitchFamily="34" charset="0"/>
                  </a:rPr>
                  <a:t>22</a:t>
                </a:r>
              </a:p>
            </p:txBody>
          </p:sp>
          <p:sp>
            <p:nvSpPr>
              <p:cNvPr id="35874" name="Rectangle 34"/>
              <p:cNvSpPr>
                <a:spLocks noChangeArrowheads="1"/>
              </p:cNvSpPr>
              <p:nvPr/>
            </p:nvSpPr>
            <p:spPr bwMode="auto">
              <a:xfrm>
                <a:off x="412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25</a:t>
                </a:r>
              </a:p>
            </p:txBody>
          </p:sp>
          <p:sp>
            <p:nvSpPr>
              <p:cNvPr id="35875" name="Text Box 35"/>
              <p:cNvSpPr txBox="1">
                <a:spLocks noChangeArrowheads="1"/>
              </p:cNvSpPr>
              <p:nvPr/>
            </p:nvSpPr>
            <p:spPr bwMode="auto">
              <a:xfrm>
                <a:off x="624" y="2524"/>
                <a:ext cx="3984" cy="214"/>
              </a:xfrm>
              <a:prstGeom prst="rect">
                <a:avLst/>
              </a:prstGeom>
              <a:noFill/>
              <a:ln w="15875">
                <a:noFill/>
                <a:miter lim="800000"/>
                <a:headEnd/>
                <a:tailEnd type="none" w="lg" len="lg"/>
              </a:ln>
              <a:effectLst/>
            </p:spPr>
            <p:txBody>
              <a:bodyPr>
                <a:spAutoFit/>
              </a:bodyPr>
              <a:lstStyle/>
              <a:p>
                <a:pPr>
                  <a:spcBef>
                    <a:spcPct val="50000"/>
                  </a:spcBef>
                </a:pPr>
                <a:r>
                  <a:rPr lang="en-US" sz="1600">
                    <a:latin typeface="Verdana" pitchFamily="34" charset="0"/>
                  </a:rPr>
                  <a:t>  0     1    2     3    4     5    6     7     8    9    10   11   12</a:t>
                </a:r>
              </a:p>
            </p:txBody>
          </p:sp>
        </p:grpSp>
        <p:sp>
          <p:nvSpPr>
            <p:cNvPr id="35876" name="Freeform 36"/>
            <p:cNvSpPr>
              <a:spLocks/>
            </p:cNvSpPr>
            <p:nvPr/>
          </p:nvSpPr>
          <p:spPr bwMode="auto">
            <a:xfrm>
              <a:off x="864" y="2400"/>
              <a:ext cx="3060" cy="528"/>
            </a:xfrm>
            <a:custGeom>
              <a:avLst/>
              <a:gdLst/>
              <a:ahLst/>
              <a:cxnLst>
                <a:cxn ang="0">
                  <a:pos x="0" y="0"/>
                </a:cxn>
                <a:cxn ang="0">
                  <a:pos x="372" y="210"/>
                </a:cxn>
                <a:cxn ang="0">
                  <a:pos x="1026" y="228"/>
                </a:cxn>
                <a:cxn ang="0">
                  <a:pos x="2346" y="246"/>
                </a:cxn>
                <a:cxn ang="0">
                  <a:pos x="2880" y="294"/>
                </a:cxn>
                <a:cxn ang="0">
                  <a:pos x="3060" y="528"/>
                </a:cxn>
              </a:cxnLst>
              <a:rect l="0" t="0" r="r" b="b"/>
              <a:pathLst>
                <a:path w="3060" h="528">
                  <a:moveTo>
                    <a:pt x="0" y="0"/>
                  </a:moveTo>
                  <a:cubicBezTo>
                    <a:pt x="62" y="35"/>
                    <a:pt x="201" y="172"/>
                    <a:pt x="372" y="210"/>
                  </a:cubicBezTo>
                  <a:cubicBezTo>
                    <a:pt x="543" y="248"/>
                    <a:pt x="697" y="222"/>
                    <a:pt x="1026" y="228"/>
                  </a:cubicBezTo>
                  <a:cubicBezTo>
                    <a:pt x="1355" y="234"/>
                    <a:pt x="2037" y="235"/>
                    <a:pt x="2346" y="246"/>
                  </a:cubicBezTo>
                  <a:cubicBezTo>
                    <a:pt x="2655" y="257"/>
                    <a:pt x="2761" y="247"/>
                    <a:pt x="2880" y="294"/>
                  </a:cubicBezTo>
                  <a:cubicBezTo>
                    <a:pt x="2999" y="341"/>
                    <a:pt x="3022" y="479"/>
                    <a:pt x="3060" y="528"/>
                  </a:cubicBezTo>
                </a:path>
              </a:pathLst>
            </a:custGeom>
            <a:noFill/>
            <a:ln w="15875" cap="flat" cmpd="sng">
              <a:solidFill>
                <a:schemeClr val="accent2"/>
              </a:solidFill>
              <a:prstDash val="solid"/>
              <a:round/>
              <a:headEnd type="none" w="med" len="med"/>
              <a:tailEnd type="triangle" w="lg" len="lg"/>
            </a:ln>
            <a:effectLst/>
          </p:spPr>
          <p:txBody>
            <a:bodyPr/>
            <a:lstStyle/>
            <a:p>
              <a:endParaRPr lang="en-US"/>
            </a:p>
          </p:txBody>
        </p:sp>
        <p:sp>
          <p:nvSpPr>
            <p:cNvPr id="35877" name="Freeform 37"/>
            <p:cNvSpPr>
              <a:spLocks/>
            </p:cNvSpPr>
            <p:nvPr/>
          </p:nvSpPr>
          <p:spPr bwMode="auto">
            <a:xfrm>
              <a:off x="768" y="2418"/>
              <a:ext cx="3240" cy="462"/>
            </a:xfrm>
            <a:custGeom>
              <a:avLst/>
              <a:gdLst/>
              <a:ahLst/>
              <a:cxnLst>
                <a:cxn ang="0">
                  <a:pos x="3240" y="0"/>
                </a:cxn>
                <a:cxn ang="0">
                  <a:pos x="3042" y="108"/>
                </a:cxn>
                <a:cxn ang="0">
                  <a:pos x="2616" y="120"/>
                </a:cxn>
                <a:cxn ang="0">
                  <a:pos x="1296" y="126"/>
                </a:cxn>
                <a:cxn ang="0">
                  <a:pos x="240" y="174"/>
                </a:cxn>
                <a:cxn ang="0">
                  <a:pos x="0" y="462"/>
                </a:cxn>
              </a:cxnLst>
              <a:rect l="0" t="0" r="r" b="b"/>
              <a:pathLst>
                <a:path w="3240" h="462">
                  <a:moveTo>
                    <a:pt x="3240" y="0"/>
                  </a:moveTo>
                  <a:cubicBezTo>
                    <a:pt x="3206" y="18"/>
                    <a:pt x="3146" y="88"/>
                    <a:pt x="3042" y="108"/>
                  </a:cubicBezTo>
                  <a:cubicBezTo>
                    <a:pt x="2938" y="128"/>
                    <a:pt x="2907" y="117"/>
                    <a:pt x="2616" y="120"/>
                  </a:cubicBezTo>
                  <a:cubicBezTo>
                    <a:pt x="2325" y="123"/>
                    <a:pt x="1692" y="117"/>
                    <a:pt x="1296" y="126"/>
                  </a:cubicBezTo>
                  <a:cubicBezTo>
                    <a:pt x="900" y="135"/>
                    <a:pt x="456" y="118"/>
                    <a:pt x="240" y="174"/>
                  </a:cubicBezTo>
                  <a:cubicBezTo>
                    <a:pt x="24" y="230"/>
                    <a:pt x="12" y="346"/>
                    <a:pt x="0" y="462"/>
                  </a:cubicBezTo>
                </a:path>
              </a:pathLst>
            </a:custGeom>
            <a:noFill/>
            <a:ln w="15875" cap="flat" cmpd="sng">
              <a:solidFill>
                <a:schemeClr val="bg2"/>
              </a:solidFill>
              <a:prstDash val="solid"/>
              <a:round/>
              <a:headEnd type="none" w="med" len="med"/>
              <a:tailEnd type="triangle" w="lg" len="lg"/>
            </a:ln>
            <a:effectLst/>
          </p:spPr>
          <p:txBody>
            <a:bodyPr/>
            <a:lstStyle/>
            <a:p>
              <a:endParaRPr lang="en-US" dirty="0">
                <a:solidFill>
                  <a:srgbClr val="FF0000"/>
                </a:solidFill>
              </a:endParaRPr>
            </a:p>
          </p:txBody>
        </p:sp>
      </p:grpSp>
      <p:grpSp>
        <p:nvGrpSpPr>
          <p:cNvPr id="5" name="Group 38"/>
          <p:cNvGrpSpPr>
            <a:grpSpLocks/>
          </p:cNvGrpSpPr>
          <p:nvPr/>
        </p:nvGrpSpPr>
        <p:grpSpPr bwMode="auto">
          <a:xfrm>
            <a:off x="2590800" y="1700213"/>
            <a:ext cx="6324600" cy="717550"/>
            <a:chOff x="624" y="2524"/>
            <a:chExt cx="3984" cy="452"/>
          </a:xfrm>
        </p:grpSpPr>
        <p:sp>
          <p:nvSpPr>
            <p:cNvPr id="35879" name="Rectangle 39"/>
            <p:cNvSpPr>
              <a:spLocks noChangeArrowheads="1"/>
            </p:cNvSpPr>
            <p:nvPr/>
          </p:nvSpPr>
          <p:spPr bwMode="auto">
            <a:xfrm>
              <a:off x="67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dirty="0">
                  <a:solidFill>
                    <a:schemeClr val="tx2"/>
                  </a:solidFill>
                  <a:latin typeface="Verdana" pitchFamily="34" charset="0"/>
                </a:rPr>
                <a:t>11</a:t>
              </a:r>
            </a:p>
          </p:txBody>
        </p:sp>
        <p:sp>
          <p:nvSpPr>
            <p:cNvPr id="35880" name="Rectangle 40"/>
            <p:cNvSpPr>
              <a:spLocks noChangeArrowheads="1"/>
            </p:cNvSpPr>
            <p:nvPr/>
          </p:nvSpPr>
          <p:spPr bwMode="auto">
            <a:xfrm>
              <a:off x="96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solidFill>
                    <a:schemeClr val="accent2"/>
                  </a:solidFill>
                  <a:latin typeface="Verdana" pitchFamily="34" charset="0"/>
                </a:rPr>
                <a:t>22</a:t>
              </a:r>
            </a:p>
          </p:txBody>
        </p:sp>
        <p:sp>
          <p:nvSpPr>
            <p:cNvPr id="35881" name="Rectangle 41"/>
            <p:cNvSpPr>
              <a:spLocks noChangeArrowheads="1"/>
            </p:cNvSpPr>
            <p:nvPr/>
          </p:nvSpPr>
          <p:spPr bwMode="auto">
            <a:xfrm>
              <a:off x="124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17</a:t>
              </a:r>
            </a:p>
          </p:txBody>
        </p:sp>
        <p:sp>
          <p:nvSpPr>
            <p:cNvPr id="35882" name="Rectangle 42"/>
            <p:cNvSpPr>
              <a:spLocks noChangeArrowheads="1"/>
            </p:cNvSpPr>
            <p:nvPr/>
          </p:nvSpPr>
          <p:spPr bwMode="auto">
            <a:xfrm>
              <a:off x="1536"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19</a:t>
              </a:r>
            </a:p>
          </p:txBody>
        </p:sp>
        <p:sp>
          <p:nvSpPr>
            <p:cNvPr id="35883" name="Rectangle 43"/>
            <p:cNvSpPr>
              <a:spLocks noChangeArrowheads="1"/>
            </p:cNvSpPr>
            <p:nvPr/>
          </p:nvSpPr>
          <p:spPr bwMode="auto">
            <a:xfrm>
              <a:off x="1824"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solidFill>
                    <a:schemeClr val="accent1"/>
                  </a:solidFill>
                  <a:latin typeface="Verdana" pitchFamily="34" charset="0"/>
                </a:rPr>
                <a:t>22</a:t>
              </a:r>
            </a:p>
          </p:txBody>
        </p:sp>
        <p:sp>
          <p:nvSpPr>
            <p:cNvPr id="35884" name="Rectangle 44"/>
            <p:cNvSpPr>
              <a:spLocks noChangeArrowheads="1"/>
            </p:cNvSpPr>
            <p:nvPr/>
          </p:nvSpPr>
          <p:spPr bwMode="auto">
            <a:xfrm>
              <a:off x="211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14</a:t>
              </a:r>
            </a:p>
          </p:txBody>
        </p:sp>
        <p:sp>
          <p:nvSpPr>
            <p:cNvPr id="35885" name="Rectangle 45"/>
            <p:cNvSpPr>
              <a:spLocks noChangeArrowheads="1"/>
            </p:cNvSpPr>
            <p:nvPr/>
          </p:nvSpPr>
          <p:spPr bwMode="auto">
            <a:xfrm>
              <a:off x="240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15</a:t>
              </a:r>
            </a:p>
          </p:txBody>
        </p:sp>
        <p:sp>
          <p:nvSpPr>
            <p:cNvPr id="35886" name="Rectangle 46"/>
            <p:cNvSpPr>
              <a:spLocks noChangeArrowheads="1"/>
            </p:cNvSpPr>
            <p:nvPr/>
          </p:nvSpPr>
          <p:spPr bwMode="auto">
            <a:xfrm>
              <a:off x="268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18</a:t>
              </a:r>
            </a:p>
          </p:txBody>
        </p:sp>
        <p:sp>
          <p:nvSpPr>
            <p:cNvPr id="35887" name="Rectangle 47"/>
            <p:cNvSpPr>
              <a:spLocks noChangeArrowheads="1"/>
            </p:cNvSpPr>
            <p:nvPr/>
          </p:nvSpPr>
          <p:spPr bwMode="auto">
            <a:xfrm>
              <a:off x="2976"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14</a:t>
              </a:r>
            </a:p>
          </p:txBody>
        </p:sp>
        <p:sp>
          <p:nvSpPr>
            <p:cNvPr id="35888" name="Rectangle 48"/>
            <p:cNvSpPr>
              <a:spLocks noChangeArrowheads="1"/>
            </p:cNvSpPr>
            <p:nvPr/>
          </p:nvSpPr>
          <p:spPr bwMode="auto">
            <a:xfrm>
              <a:off x="3264"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solidFill>
                    <a:schemeClr val="hlink"/>
                  </a:solidFill>
                  <a:latin typeface="Verdana" pitchFamily="34" charset="0"/>
                </a:rPr>
                <a:t>21</a:t>
              </a:r>
            </a:p>
          </p:txBody>
        </p:sp>
        <p:sp>
          <p:nvSpPr>
            <p:cNvPr id="35889" name="Rectangle 49"/>
            <p:cNvSpPr>
              <a:spLocks noChangeArrowheads="1"/>
            </p:cNvSpPr>
            <p:nvPr/>
          </p:nvSpPr>
          <p:spPr bwMode="auto">
            <a:xfrm>
              <a:off x="3552"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3</a:t>
              </a:r>
            </a:p>
          </p:txBody>
        </p:sp>
        <p:sp>
          <p:nvSpPr>
            <p:cNvPr id="35890" name="Rectangle 50"/>
            <p:cNvSpPr>
              <a:spLocks noChangeArrowheads="1"/>
            </p:cNvSpPr>
            <p:nvPr/>
          </p:nvSpPr>
          <p:spPr bwMode="auto">
            <a:xfrm>
              <a:off x="3840"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9</a:t>
              </a:r>
            </a:p>
          </p:txBody>
        </p:sp>
        <p:sp>
          <p:nvSpPr>
            <p:cNvPr id="35891" name="Rectangle 51"/>
            <p:cNvSpPr>
              <a:spLocks noChangeArrowheads="1"/>
            </p:cNvSpPr>
            <p:nvPr/>
          </p:nvSpPr>
          <p:spPr bwMode="auto">
            <a:xfrm>
              <a:off x="4128" y="2736"/>
              <a:ext cx="288" cy="240"/>
            </a:xfrm>
            <a:prstGeom prst="rect">
              <a:avLst/>
            </a:prstGeom>
            <a:noFill/>
            <a:ln w="15875">
              <a:solidFill>
                <a:schemeClr val="tx1"/>
              </a:solidFill>
              <a:miter lim="800000"/>
              <a:headEnd/>
              <a:tailEnd type="none" w="lg" len="lg"/>
            </a:ln>
            <a:effectLst/>
          </p:spPr>
          <p:txBody>
            <a:bodyPr wrap="none" anchor="ctr"/>
            <a:lstStyle/>
            <a:p>
              <a:pPr algn="ctr"/>
              <a:r>
                <a:rPr lang="en-US" sz="2000">
                  <a:latin typeface="Verdana" pitchFamily="34" charset="0"/>
                </a:rPr>
                <a:t>25</a:t>
              </a:r>
            </a:p>
          </p:txBody>
        </p:sp>
        <p:sp>
          <p:nvSpPr>
            <p:cNvPr id="35892" name="Text Box 52"/>
            <p:cNvSpPr txBox="1">
              <a:spLocks noChangeArrowheads="1"/>
            </p:cNvSpPr>
            <p:nvPr/>
          </p:nvSpPr>
          <p:spPr bwMode="auto">
            <a:xfrm>
              <a:off x="624" y="2524"/>
              <a:ext cx="3984" cy="214"/>
            </a:xfrm>
            <a:prstGeom prst="rect">
              <a:avLst/>
            </a:prstGeom>
            <a:noFill/>
            <a:ln w="15875">
              <a:noFill/>
              <a:miter lim="800000"/>
              <a:headEnd/>
              <a:tailEnd type="none" w="lg" len="lg"/>
            </a:ln>
            <a:effectLst/>
          </p:spPr>
          <p:txBody>
            <a:bodyPr>
              <a:spAutoFit/>
            </a:bodyPr>
            <a:lstStyle/>
            <a:p>
              <a:pPr>
                <a:spcBef>
                  <a:spcPct val="50000"/>
                </a:spcBef>
              </a:pPr>
              <a:r>
                <a:rPr lang="en-US" sz="1600">
                  <a:latin typeface="Verdana" pitchFamily="34" charset="0"/>
                </a:rPr>
                <a:t>  0     1    2     3    4     5    6     7     8    9    10   11   12</a:t>
              </a:r>
            </a:p>
          </p:txBody>
        </p:sp>
      </p:grpSp>
      <p:grpSp>
        <p:nvGrpSpPr>
          <p:cNvPr id="6" name="Group 58"/>
          <p:cNvGrpSpPr>
            <a:grpSpLocks/>
          </p:cNvGrpSpPr>
          <p:nvPr/>
        </p:nvGrpSpPr>
        <p:grpSpPr bwMode="auto">
          <a:xfrm>
            <a:off x="2971800" y="2743200"/>
            <a:ext cx="4876800" cy="304800"/>
            <a:chOff x="912" y="1728"/>
            <a:chExt cx="3072" cy="192"/>
          </a:xfrm>
        </p:grpSpPr>
        <p:sp>
          <p:nvSpPr>
            <p:cNvPr id="35893" name="AutoShape 53"/>
            <p:cNvSpPr>
              <a:spLocks noChangeArrowheads="1"/>
            </p:cNvSpPr>
            <p:nvPr/>
          </p:nvSpPr>
          <p:spPr bwMode="auto">
            <a:xfrm>
              <a:off x="2304" y="1728"/>
              <a:ext cx="240" cy="192"/>
            </a:xfrm>
            <a:prstGeom prst="downArrow">
              <a:avLst>
                <a:gd name="adj1" fmla="val 50000"/>
                <a:gd name="adj2" fmla="val 25000"/>
              </a:avLst>
            </a:prstGeom>
            <a:solidFill>
              <a:schemeClr val="tx1"/>
            </a:solidFill>
            <a:ln w="15875">
              <a:solidFill>
                <a:schemeClr val="tx1"/>
              </a:solidFill>
              <a:miter lim="800000"/>
              <a:headEnd/>
              <a:tailEnd type="none" w="lg" len="lg"/>
            </a:ln>
            <a:effectLst/>
          </p:spPr>
          <p:txBody>
            <a:bodyPr wrap="none" anchor="ctr"/>
            <a:lstStyle/>
            <a:p>
              <a:endParaRPr lang="en-US"/>
            </a:p>
          </p:txBody>
        </p:sp>
        <p:sp>
          <p:nvSpPr>
            <p:cNvPr id="35894" name="AutoShape 54"/>
            <p:cNvSpPr>
              <a:spLocks noChangeArrowheads="1"/>
            </p:cNvSpPr>
            <p:nvPr/>
          </p:nvSpPr>
          <p:spPr bwMode="auto">
            <a:xfrm>
              <a:off x="1632" y="1728"/>
              <a:ext cx="240" cy="192"/>
            </a:xfrm>
            <a:prstGeom prst="downArrow">
              <a:avLst>
                <a:gd name="adj1" fmla="val 50000"/>
                <a:gd name="adj2" fmla="val 25000"/>
              </a:avLst>
            </a:prstGeom>
            <a:solidFill>
              <a:schemeClr val="tx1"/>
            </a:solidFill>
            <a:ln w="15875">
              <a:solidFill>
                <a:schemeClr val="tx1"/>
              </a:solidFill>
              <a:miter lim="800000"/>
              <a:headEnd/>
              <a:tailEnd type="none" w="lg" len="lg"/>
            </a:ln>
            <a:effectLst/>
          </p:spPr>
          <p:txBody>
            <a:bodyPr wrap="none" anchor="ctr"/>
            <a:lstStyle/>
            <a:p>
              <a:endParaRPr lang="en-US"/>
            </a:p>
          </p:txBody>
        </p:sp>
        <p:sp>
          <p:nvSpPr>
            <p:cNvPr id="35895" name="AutoShape 55"/>
            <p:cNvSpPr>
              <a:spLocks noChangeArrowheads="1"/>
            </p:cNvSpPr>
            <p:nvPr/>
          </p:nvSpPr>
          <p:spPr bwMode="auto">
            <a:xfrm>
              <a:off x="912" y="1728"/>
              <a:ext cx="240" cy="192"/>
            </a:xfrm>
            <a:prstGeom prst="downArrow">
              <a:avLst>
                <a:gd name="adj1" fmla="val 50000"/>
                <a:gd name="adj2" fmla="val 25000"/>
              </a:avLst>
            </a:prstGeom>
            <a:solidFill>
              <a:schemeClr val="tx1"/>
            </a:solidFill>
            <a:ln w="15875">
              <a:solidFill>
                <a:schemeClr val="tx1"/>
              </a:solidFill>
              <a:miter lim="800000"/>
              <a:headEnd/>
              <a:tailEnd type="none" w="lg" len="lg"/>
            </a:ln>
            <a:effectLst/>
          </p:spPr>
          <p:txBody>
            <a:bodyPr wrap="none" anchor="ctr"/>
            <a:lstStyle/>
            <a:p>
              <a:endParaRPr lang="en-US"/>
            </a:p>
          </p:txBody>
        </p:sp>
        <p:sp>
          <p:nvSpPr>
            <p:cNvPr id="35896" name="AutoShape 56"/>
            <p:cNvSpPr>
              <a:spLocks noChangeArrowheads="1"/>
            </p:cNvSpPr>
            <p:nvPr/>
          </p:nvSpPr>
          <p:spPr bwMode="auto">
            <a:xfrm>
              <a:off x="3024" y="1728"/>
              <a:ext cx="240" cy="192"/>
            </a:xfrm>
            <a:prstGeom prst="downArrow">
              <a:avLst>
                <a:gd name="adj1" fmla="val 50000"/>
                <a:gd name="adj2" fmla="val 25000"/>
              </a:avLst>
            </a:prstGeom>
            <a:solidFill>
              <a:schemeClr val="tx1"/>
            </a:solidFill>
            <a:ln w="15875">
              <a:solidFill>
                <a:schemeClr val="tx1"/>
              </a:solidFill>
              <a:miter lim="800000"/>
              <a:headEnd/>
              <a:tailEnd type="none" w="lg" len="lg"/>
            </a:ln>
            <a:effectLst/>
          </p:spPr>
          <p:txBody>
            <a:bodyPr wrap="none" anchor="ctr"/>
            <a:lstStyle/>
            <a:p>
              <a:endParaRPr lang="en-US"/>
            </a:p>
          </p:txBody>
        </p:sp>
        <p:sp>
          <p:nvSpPr>
            <p:cNvPr id="35897" name="AutoShape 57"/>
            <p:cNvSpPr>
              <a:spLocks noChangeArrowheads="1"/>
            </p:cNvSpPr>
            <p:nvPr/>
          </p:nvSpPr>
          <p:spPr bwMode="auto">
            <a:xfrm>
              <a:off x="3744" y="1728"/>
              <a:ext cx="240" cy="192"/>
            </a:xfrm>
            <a:prstGeom prst="downArrow">
              <a:avLst>
                <a:gd name="adj1" fmla="val 50000"/>
                <a:gd name="adj2" fmla="val 25000"/>
              </a:avLst>
            </a:prstGeom>
            <a:solidFill>
              <a:schemeClr val="tx1"/>
            </a:solidFill>
            <a:ln w="15875">
              <a:solidFill>
                <a:schemeClr val="tx1"/>
              </a:solidFill>
              <a:miter lim="800000"/>
              <a:headEnd/>
              <a:tailEnd type="none" w="lg" len="lg"/>
            </a:ln>
            <a:effectLst/>
          </p:spPr>
          <p:txBody>
            <a:bodyPr wrap="none" anchor="ctr"/>
            <a:lstStyle/>
            <a:p>
              <a:endParaRPr lang="en-US"/>
            </a:p>
          </p:txBody>
        </p:sp>
      </p:grpSp>
      <p:sp>
        <p:nvSpPr>
          <p:cNvPr id="35899" name="Line 59"/>
          <p:cNvSpPr>
            <a:spLocks noChangeShapeType="1"/>
          </p:cNvSpPr>
          <p:nvPr/>
        </p:nvSpPr>
        <p:spPr bwMode="auto">
          <a:xfrm>
            <a:off x="8153400" y="1981200"/>
            <a:ext cx="0" cy="3276600"/>
          </a:xfrm>
          <a:prstGeom prst="line">
            <a:avLst/>
          </a:prstGeom>
          <a:noFill/>
          <a:ln w="57150" cap="rnd">
            <a:solidFill>
              <a:schemeClr val="tx2"/>
            </a:solidFill>
            <a:prstDash val="sysDot"/>
            <a:round/>
            <a:headEnd/>
            <a:tailEnd type="none" w="lg" len="lg"/>
          </a:ln>
          <a:effectLst/>
        </p:spPr>
        <p:txBody>
          <a:bodyPr/>
          <a:lstStyle/>
          <a:p>
            <a:endParaRPr lang="en-US"/>
          </a:p>
        </p:txBody>
      </p:sp>
      <p:sp>
        <p:nvSpPr>
          <p:cNvPr id="35902" name="Freeform 62"/>
          <p:cNvSpPr>
            <a:spLocks/>
          </p:cNvSpPr>
          <p:nvPr/>
        </p:nvSpPr>
        <p:spPr bwMode="auto">
          <a:xfrm>
            <a:off x="2867026" y="2386014"/>
            <a:ext cx="365125" cy="219075"/>
          </a:xfrm>
          <a:custGeom>
            <a:avLst/>
            <a:gdLst/>
            <a:ahLst/>
            <a:cxnLst>
              <a:cxn ang="0">
                <a:pos x="0" y="0"/>
              </a:cxn>
              <a:cxn ang="0">
                <a:pos x="50" y="119"/>
              </a:cxn>
              <a:cxn ang="0">
                <a:pos x="184" y="113"/>
              </a:cxn>
              <a:cxn ang="0">
                <a:pos x="230" y="15"/>
              </a:cxn>
            </a:cxnLst>
            <a:rect l="0" t="0" r="r" b="b"/>
            <a:pathLst>
              <a:path w="230" h="138">
                <a:moveTo>
                  <a:pt x="0" y="0"/>
                </a:moveTo>
                <a:cubicBezTo>
                  <a:pt x="8" y="20"/>
                  <a:pt x="19" y="100"/>
                  <a:pt x="50" y="119"/>
                </a:cubicBezTo>
                <a:cubicBezTo>
                  <a:pt x="81" y="138"/>
                  <a:pt x="154" y="130"/>
                  <a:pt x="184" y="113"/>
                </a:cubicBezTo>
                <a:cubicBezTo>
                  <a:pt x="214" y="96"/>
                  <a:pt x="221" y="35"/>
                  <a:pt x="230" y="15"/>
                </a:cubicBezTo>
              </a:path>
            </a:pathLst>
          </a:custGeom>
          <a:noFill/>
          <a:ln w="15875" cap="flat" cmpd="sng">
            <a:solidFill>
              <a:schemeClr val="tx2"/>
            </a:solidFill>
            <a:prstDash val="solid"/>
            <a:round/>
            <a:headEnd type="triangle" w="med" len="med"/>
            <a:tailEnd type="triangle" w="med" len="med"/>
          </a:ln>
          <a:effectLst/>
        </p:spPr>
        <p:txBody>
          <a:bodyPr wrap="none"/>
          <a:lstStyle/>
          <a:p>
            <a:endParaRPr lang="en-US"/>
          </a:p>
        </p:txBody>
      </p:sp>
      <p:sp>
        <p:nvSpPr>
          <p:cNvPr id="35903" name="Freeform 63"/>
          <p:cNvSpPr>
            <a:spLocks/>
          </p:cNvSpPr>
          <p:nvPr/>
        </p:nvSpPr>
        <p:spPr bwMode="auto">
          <a:xfrm>
            <a:off x="3352800" y="2386013"/>
            <a:ext cx="1295400" cy="266700"/>
          </a:xfrm>
          <a:custGeom>
            <a:avLst/>
            <a:gdLst/>
            <a:ahLst/>
            <a:cxnLst>
              <a:cxn ang="0">
                <a:pos x="0" y="0"/>
              </a:cxn>
              <a:cxn ang="0">
                <a:pos x="144" y="144"/>
              </a:cxn>
              <a:cxn ang="0">
                <a:pos x="624" y="144"/>
              </a:cxn>
              <a:cxn ang="0">
                <a:pos x="816" y="0"/>
              </a:cxn>
            </a:cxnLst>
            <a:rect l="0" t="0" r="r" b="b"/>
            <a:pathLst>
              <a:path w="816" h="168">
                <a:moveTo>
                  <a:pt x="0" y="0"/>
                </a:moveTo>
                <a:cubicBezTo>
                  <a:pt x="20" y="60"/>
                  <a:pt x="40" y="120"/>
                  <a:pt x="144" y="144"/>
                </a:cubicBezTo>
                <a:cubicBezTo>
                  <a:pt x="248" y="168"/>
                  <a:pt x="512" y="168"/>
                  <a:pt x="624" y="144"/>
                </a:cubicBezTo>
                <a:cubicBezTo>
                  <a:pt x="736" y="120"/>
                  <a:pt x="776" y="60"/>
                  <a:pt x="816" y="0"/>
                </a:cubicBezTo>
              </a:path>
            </a:pathLst>
          </a:custGeom>
          <a:noFill/>
          <a:ln w="15875" cap="flat" cmpd="sng">
            <a:solidFill>
              <a:schemeClr val="tx2"/>
            </a:solidFill>
            <a:prstDash val="solid"/>
            <a:round/>
            <a:headEnd type="triangle" w="med" len="med"/>
            <a:tailEnd type="triangle" w="med" len="med"/>
          </a:ln>
          <a:effectLst/>
        </p:spPr>
        <p:txBody>
          <a:bodyPr wrap="none"/>
          <a:lstStyle/>
          <a:p>
            <a:endParaRPr lang="en-US"/>
          </a:p>
        </p:txBody>
      </p:sp>
      <p:sp>
        <p:nvSpPr>
          <p:cNvPr id="35904" name="Freeform 64"/>
          <p:cNvSpPr>
            <a:spLocks/>
          </p:cNvSpPr>
          <p:nvPr/>
        </p:nvSpPr>
        <p:spPr bwMode="auto">
          <a:xfrm>
            <a:off x="4800600" y="2386014"/>
            <a:ext cx="2133600" cy="280987"/>
          </a:xfrm>
          <a:custGeom>
            <a:avLst/>
            <a:gdLst/>
            <a:ahLst/>
            <a:cxnLst>
              <a:cxn ang="0">
                <a:pos x="0" y="0"/>
              </a:cxn>
              <a:cxn ang="0">
                <a:pos x="217" y="154"/>
              </a:cxn>
              <a:cxn ang="0">
                <a:pos x="1148" y="137"/>
              </a:cxn>
              <a:cxn ang="0">
                <a:pos x="1344" y="0"/>
              </a:cxn>
            </a:cxnLst>
            <a:rect l="0" t="0" r="r" b="b"/>
            <a:pathLst>
              <a:path w="1344" h="177">
                <a:moveTo>
                  <a:pt x="0" y="0"/>
                </a:moveTo>
                <a:cubicBezTo>
                  <a:pt x="36" y="26"/>
                  <a:pt x="26" y="131"/>
                  <a:pt x="217" y="154"/>
                </a:cubicBezTo>
                <a:cubicBezTo>
                  <a:pt x="408" y="177"/>
                  <a:pt x="960" y="163"/>
                  <a:pt x="1148" y="137"/>
                </a:cubicBezTo>
                <a:cubicBezTo>
                  <a:pt x="1336" y="111"/>
                  <a:pt x="1303" y="29"/>
                  <a:pt x="1344" y="0"/>
                </a:cubicBezTo>
              </a:path>
            </a:pathLst>
          </a:custGeom>
          <a:noFill/>
          <a:ln w="15875" cap="flat" cmpd="sng">
            <a:solidFill>
              <a:schemeClr val="tx2"/>
            </a:solidFill>
            <a:prstDash val="solid"/>
            <a:round/>
            <a:headEnd type="triangle" w="med" len="med"/>
            <a:tailEnd type="triangle" w="med" len="med"/>
          </a:ln>
          <a:effectLst/>
        </p:spPr>
        <p:txBody>
          <a:bodyPr wrap="none"/>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wipe(left)">
                                      <p:cBhvr>
                                        <p:cTn id="7" dur="500"/>
                                        <p:tgtEl>
                                          <p:spTgt spid="35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wipe(left)">
                                      <p:cBhvr>
                                        <p:cTn id="12" dur="500"/>
                                        <p:tgtEl>
                                          <p:spTgt spid="358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843">
                                            <p:txEl>
                                              <p:pRg st="2" end="2"/>
                                            </p:txEl>
                                          </p:spTgt>
                                        </p:tgtEl>
                                        <p:attrNameLst>
                                          <p:attrName>style.visibility</p:attrName>
                                        </p:attrNameLst>
                                      </p:cBhvr>
                                      <p:to>
                                        <p:strVal val="visible"/>
                                      </p:to>
                                    </p:set>
                                    <p:animEffect transition="in" filter="wipe(left)">
                                      <p:cBhvr>
                                        <p:cTn id="17" dur="500"/>
                                        <p:tgtEl>
                                          <p:spTgt spid="358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5902"/>
                                        </p:tgtEl>
                                        <p:attrNameLst>
                                          <p:attrName>style.visibility</p:attrName>
                                        </p:attrNameLst>
                                      </p:cBhvr>
                                      <p:to>
                                        <p:strVal val="visible"/>
                                      </p:to>
                                    </p:set>
                                    <p:animEffect transition="in" filter="wipe(left)">
                                      <p:cBhvr>
                                        <p:cTn id="27" dur="500"/>
                                        <p:tgtEl>
                                          <p:spTgt spid="3590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5903"/>
                                        </p:tgtEl>
                                        <p:attrNameLst>
                                          <p:attrName>style.visibility</p:attrName>
                                        </p:attrNameLst>
                                      </p:cBhvr>
                                      <p:to>
                                        <p:strVal val="visible"/>
                                      </p:to>
                                    </p:set>
                                    <p:animEffect transition="in" filter="wipe(left)">
                                      <p:cBhvr>
                                        <p:cTn id="32" dur="500"/>
                                        <p:tgtEl>
                                          <p:spTgt spid="3590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5904"/>
                                        </p:tgtEl>
                                        <p:attrNameLst>
                                          <p:attrName>style.visibility</p:attrName>
                                        </p:attrNameLst>
                                      </p:cBhvr>
                                      <p:to>
                                        <p:strVal val="visible"/>
                                      </p:to>
                                    </p:set>
                                    <p:animEffect transition="in" filter="wipe(left)">
                                      <p:cBhvr>
                                        <p:cTn id="37" dur="500"/>
                                        <p:tgtEl>
                                          <p:spTgt spid="3590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up)">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dissolve">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wipe(up)">
                                      <p:cBhvr>
                                        <p:cTn id="52" dur="500"/>
                                        <p:tgtEl>
                                          <p:spTgt spid="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35899"/>
                                        </p:tgtEl>
                                        <p:attrNameLst>
                                          <p:attrName>style.visibility</p:attrName>
                                        </p:attrNameLst>
                                      </p:cBhvr>
                                      <p:to>
                                        <p:strVal val="visible"/>
                                      </p:to>
                                    </p:set>
                                    <p:animEffect transition="in" filter="wipe(up)">
                                      <p:cBhvr>
                                        <p:cTn id="57" dur="500"/>
                                        <p:tgtEl>
                                          <p:spTgt spid="35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bldLvl="4" autoUpdateAnimBg="0"/>
      <p:bldP spid="35899" grpId="0" animBg="1"/>
      <p:bldP spid="35902" grpId="0" animBg="1"/>
      <p:bldP spid="35903" grpId="0" animBg="1"/>
      <p:bldP spid="35904" grpId="0" animBg="1"/>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AD165-5C5F-F3A5-C610-B36423AEA26F}"/>
              </a:ext>
            </a:extLst>
          </p:cNvPr>
          <p:cNvSpPr>
            <a:spLocks noGrp="1"/>
          </p:cNvSpPr>
          <p:nvPr>
            <p:ph type="title"/>
          </p:nvPr>
        </p:nvSpPr>
        <p:spPr/>
        <p:txBody>
          <a:bodyPr/>
          <a:lstStyle/>
          <a:p>
            <a:r>
              <a:rPr lang="en-US" dirty="0"/>
              <a:t>code</a:t>
            </a:r>
            <a:endParaRPr lang="en-IN" dirty="0"/>
          </a:p>
        </p:txBody>
      </p:sp>
      <p:sp>
        <p:nvSpPr>
          <p:cNvPr id="3" name="Content Placeholder 2">
            <a:extLst>
              <a:ext uri="{FF2B5EF4-FFF2-40B4-BE49-F238E27FC236}">
                <a16:creationId xmlns:a16="http://schemas.microsoft.com/office/drawing/2014/main" id="{A1BAC80E-5A76-31D5-C931-DF116F5CE943}"/>
              </a:ext>
            </a:extLst>
          </p:cNvPr>
          <p:cNvSpPr>
            <a:spLocks noGrp="1"/>
          </p:cNvSpPr>
          <p:nvPr>
            <p:ph idx="1"/>
          </p:nvPr>
        </p:nvSpPr>
        <p:spPr>
          <a:xfrm>
            <a:off x="581192" y="2180496"/>
            <a:ext cx="4565843" cy="3678303"/>
          </a:xfrm>
        </p:spPr>
        <p:txBody>
          <a:bodyPr>
            <a:normAutofit fontScale="92500" lnSpcReduction="10000"/>
          </a:bodyPr>
          <a:lstStyle/>
          <a:p>
            <a:pPr marL="0" indent="0">
              <a:buNone/>
            </a:pPr>
            <a:r>
              <a:rPr lang="en-IN" dirty="0"/>
              <a:t>void heapsort()</a:t>
            </a:r>
          </a:p>
          <a:p>
            <a:pPr marL="0" indent="0">
              <a:buNone/>
            </a:pPr>
            <a:r>
              <a:rPr lang="en-IN" dirty="0"/>
              <a:t>	 {</a:t>
            </a:r>
          </a:p>
          <a:p>
            <a:pPr marL="0" indent="0">
              <a:buNone/>
            </a:pPr>
            <a:r>
              <a:rPr lang="en-IN" dirty="0"/>
              <a:t>		  </a:t>
            </a:r>
            <a:r>
              <a:rPr lang="en-IN" dirty="0" err="1"/>
              <a:t>buildheap</a:t>
            </a:r>
            <a:r>
              <a:rPr lang="en-IN" dirty="0"/>
              <a:t>();</a:t>
            </a:r>
          </a:p>
          <a:p>
            <a:pPr marL="0" indent="0">
              <a:buNone/>
            </a:pPr>
            <a:r>
              <a:rPr lang="en-IN" dirty="0"/>
              <a:t>		  while (n&gt;1)</a:t>
            </a:r>
          </a:p>
          <a:p>
            <a:pPr marL="0" indent="0">
              <a:buNone/>
            </a:pPr>
            <a:r>
              <a:rPr lang="en-IN" dirty="0"/>
              <a:t>		  {</a:t>
            </a:r>
          </a:p>
          <a:p>
            <a:pPr marL="0" indent="0">
              <a:buNone/>
            </a:pPr>
            <a:r>
              <a:rPr lang="en-IN" dirty="0"/>
              <a:t>				n--;</a:t>
            </a:r>
          </a:p>
          <a:p>
            <a:pPr marL="0" indent="0">
              <a:buNone/>
            </a:pPr>
            <a:r>
              <a:rPr lang="en-IN" dirty="0"/>
              <a:t>				exchange (0, n);</a:t>
            </a:r>
          </a:p>
          <a:p>
            <a:pPr marL="0" indent="0">
              <a:buNone/>
            </a:pPr>
            <a:r>
              <a:rPr lang="en-IN" dirty="0"/>
              <a:t>				</a:t>
            </a:r>
            <a:r>
              <a:rPr lang="en-IN" dirty="0" err="1"/>
              <a:t>downheap</a:t>
            </a:r>
            <a:r>
              <a:rPr lang="en-IN" dirty="0"/>
              <a:t> (0);</a:t>
            </a:r>
          </a:p>
          <a:p>
            <a:pPr marL="0" indent="0">
              <a:buNone/>
            </a:pPr>
            <a:r>
              <a:rPr lang="en-IN" dirty="0"/>
              <a:t>		  }</a:t>
            </a:r>
          </a:p>
          <a:p>
            <a:pPr marL="0" indent="0">
              <a:buNone/>
            </a:pPr>
            <a:r>
              <a:rPr lang="en-IN" dirty="0"/>
              <a:t>	 }</a:t>
            </a:r>
          </a:p>
        </p:txBody>
      </p:sp>
      <p:sp>
        <p:nvSpPr>
          <p:cNvPr id="4" name="Footer Placeholder 3">
            <a:extLst>
              <a:ext uri="{FF2B5EF4-FFF2-40B4-BE49-F238E27FC236}">
                <a16:creationId xmlns:a16="http://schemas.microsoft.com/office/drawing/2014/main" id="{8D303970-D638-1273-C82E-9FBF194D7239}"/>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B921CEF3-F0FD-CD10-FFE0-7F6A445370D5}"/>
              </a:ext>
            </a:extLst>
          </p:cNvPr>
          <p:cNvSpPr>
            <a:spLocks noGrp="1"/>
          </p:cNvSpPr>
          <p:nvPr>
            <p:ph type="sldNum" sz="quarter" idx="12"/>
          </p:nvPr>
        </p:nvSpPr>
        <p:spPr/>
        <p:txBody>
          <a:bodyPr/>
          <a:lstStyle/>
          <a:p>
            <a:fld id="{9F8B1569-332D-42CE-8401-CACEF6AD2DB0}" type="slidenum">
              <a:rPr lang="en-IN" smtClean="0"/>
              <a:t>228</a:t>
            </a:fld>
            <a:endParaRPr lang="en-IN"/>
          </a:p>
        </p:txBody>
      </p:sp>
      <p:sp>
        <p:nvSpPr>
          <p:cNvPr id="9" name="TextBox 8">
            <a:extLst>
              <a:ext uri="{FF2B5EF4-FFF2-40B4-BE49-F238E27FC236}">
                <a16:creationId xmlns:a16="http://schemas.microsoft.com/office/drawing/2014/main" id="{BED82769-43F1-4E39-1433-B49C13528924}"/>
              </a:ext>
            </a:extLst>
          </p:cNvPr>
          <p:cNvSpPr txBox="1"/>
          <p:nvPr/>
        </p:nvSpPr>
        <p:spPr>
          <a:xfrm>
            <a:off x="5564172" y="3258756"/>
            <a:ext cx="6275894" cy="2006703"/>
          </a:xfrm>
          <a:prstGeom prst="rect">
            <a:avLst/>
          </a:prstGeom>
        </p:spPr>
        <p:txBody>
          <a:bodyPr vert="horz" lIns="91440" tIns="45720" rIns="91440" bIns="45720" rtlCol="0" anchor="ctr">
            <a:normAutofit/>
          </a:bodyPr>
          <a:lstStyle>
            <a:lvl1pPr indent="0" defTabSz="457200">
              <a:spcBef>
                <a:spcPct val="20000"/>
              </a:spcBef>
              <a:spcAft>
                <a:spcPts val="600"/>
              </a:spcAft>
              <a:buClr>
                <a:schemeClr val="accent2"/>
              </a:buClr>
              <a:buSzPct val="92000"/>
              <a:buFont typeface="Wingdings 2" panose="05020102010507070707" pitchFamily="18" charset="2"/>
              <a:buNone/>
              <a:defRPr>
                <a:solidFill>
                  <a:schemeClr val="tx2"/>
                </a:solidFill>
              </a:defRPr>
            </a:lvl1pPr>
            <a:lvl2pPr marL="630000" indent="-306000" defTabSz="457200">
              <a:spcBef>
                <a:spcPct val="20000"/>
              </a:spcBef>
              <a:spcAft>
                <a:spcPts val="600"/>
              </a:spcAft>
              <a:buClr>
                <a:schemeClr val="accent2"/>
              </a:buClr>
              <a:buSzPct val="92000"/>
              <a:buFont typeface="Wingdings 2" panose="05020102010507070707" pitchFamily="18" charset="2"/>
              <a:buChar char=""/>
              <a:defRPr sz="1600">
                <a:solidFill>
                  <a:schemeClr val="tx2"/>
                </a:solidFill>
              </a:defRPr>
            </a:lvl2pPr>
            <a:lvl3pPr marL="900000" indent="-270000" defTabSz="457200">
              <a:spcBef>
                <a:spcPct val="20000"/>
              </a:spcBef>
              <a:spcAft>
                <a:spcPts val="600"/>
              </a:spcAft>
              <a:buClr>
                <a:schemeClr val="accent2"/>
              </a:buClr>
              <a:buSzPct val="92000"/>
              <a:buFont typeface="Wingdings 2" panose="05020102010507070707" pitchFamily="18" charset="2"/>
              <a:buChar char=""/>
              <a:defRPr sz="1400">
                <a:solidFill>
                  <a:schemeClr val="tx2"/>
                </a:solidFill>
              </a:defRPr>
            </a:lvl3pPr>
            <a:lvl4pPr marL="1242000" indent="-234000" defTabSz="457200">
              <a:spcBef>
                <a:spcPct val="20000"/>
              </a:spcBef>
              <a:spcAft>
                <a:spcPts val="600"/>
              </a:spcAft>
              <a:buClr>
                <a:schemeClr val="accent2"/>
              </a:buClr>
              <a:buSzPct val="92000"/>
              <a:buFont typeface="Wingdings 2" panose="05020102010507070707" pitchFamily="18" charset="2"/>
              <a:buChar char=""/>
              <a:defRPr sz="1200">
                <a:solidFill>
                  <a:schemeClr val="tx2"/>
                </a:solidFill>
              </a:defRPr>
            </a:lvl4pPr>
            <a:lvl5pPr marL="1602000" indent="-234000" defTabSz="457200">
              <a:spcBef>
                <a:spcPct val="20000"/>
              </a:spcBef>
              <a:spcAft>
                <a:spcPts val="600"/>
              </a:spcAft>
              <a:buClr>
                <a:schemeClr val="accent2"/>
              </a:buClr>
              <a:buSzPct val="92000"/>
              <a:buFont typeface="Wingdings 2" panose="05020102010507070707" pitchFamily="18" charset="2"/>
              <a:buChar char=""/>
              <a:defRPr sz="1200">
                <a:solidFill>
                  <a:schemeClr val="tx2"/>
                </a:solidFill>
              </a:defRPr>
            </a:lvl5pPr>
            <a:lvl6pPr marL="1900000" indent="-228600" defTabSz="457200">
              <a:spcBef>
                <a:spcPct val="20000"/>
              </a:spcBef>
              <a:spcAft>
                <a:spcPts val="600"/>
              </a:spcAft>
              <a:buClr>
                <a:schemeClr val="accent2"/>
              </a:buClr>
              <a:buSzPct val="92000"/>
              <a:buFont typeface="Wingdings 2" panose="05020102010507070707" pitchFamily="18" charset="2"/>
              <a:buChar char=""/>
              <a:defRPr sz="1200">
                <a:solidFill>
                  <a:schemeClr val="tx2"/>
                </a:solidFill>
              </a:defRPr>
            </a:lvl6pPr>
            <a:lvl7pPr marL="2200000" indent="-228600" defTabSz="457200">
              <a:spcBef>
                <a:spcPct val="20000"/>
              </a:spcBef>
              <a:spcAft>
                <a:spcPts val="600"/>
              </a:spcAft>
              <a:buClr>
                <a:schemeClr val="accent2"/>
              </a:buClr>
              <a:buSzPct val="92000"/>
              <a:buFont typeface="Wingdings 2" panose="05020102010507070707" pitchFamily="18" charset="2"/>
              <a:buChar char=""/>
              <a:defRPr sz="1200">
                <a:solidFill>
                  <a:schemeClr val="tx2"/>
                </a:solidFill>
              </a:defRPr>
            </a:lvl7pPr>
            <a:lvl8pPr marL="2500000" indent="-228600" defTabSz="457200">
              <a:spcBef>
                <a:spcPct val="20000"/>
              </a:spcBef>
              <a:spcAft>
                <a:spcPts val="600"/>
              </a:spcAft>
              <a:buClr>
                <a:schemeClr val="accent2"/>
              </a:buClr>
              <a:buSzPct val="92000"/>
              <a:buFont typeface="Wingdings 2" panose="05020102010507070707" pitchFamily="18" charset="2"/>
              <a:buChar char=""/>
              <a:defRPr sz="1200">
                <a:solidFill>
                  <a:schemeClr val="tx2"/>
                </a:solidFill>
              </a:defRPr>
            </a:lvl8pPr>
            <a:lvl9pPr marL="2800000" indent="-228600" defTabSz="457200">
              <a:spcBef>
                <a:spcPct val="20000"/>
              </a:spcBef>
              <a:spcAft>
                <a:spcPts val="600"/>
              </a:spcAft>
              <a:buClr>
                <a:schemeClr val="accent2"/>
              </a:buClr>
              <a:buSzPct val="92000"/>
              <a:buFont typeface="Wingdings 2" panose="05020102010507070707" pitchFamily="18" charset="2"/>
              <a:buChar char=""/>
              <a:defRPr sz="1200">
                <a:solidFill>
                  <a:schemeClr val="tx2"/>
                </a:solidFill>
              </a:defRPr>
            </a:lvl9pPr>
          </a:lstStyle>
          <a:p>
            <a:r>
              <a:rPr lang="en-US" dirty="0"/>
              <a:t>void </a:t>
            </a:r>
            <a:r>
              <a:rPr lang="en-US" dirty="0" err="1"/>
              <a:t>buildheap</a:t>
            </a:r>
            <a:r>
              <a:rPr lang="en-US" dirty="0"/>
              <a:t>()</a:t>
            </a:r>
          </a:p>
          <a:p>
            <a:r>
              <a:rPr lang="en-US" dirty="0"/>
              <a:t>	 {</a:t>
            </a:r>
          </a:p>
          <a:p>
            <a:r>
              <a:rPr lang="en-US" dirty="0"/>
              <a:t>		  for (int v=n/2-1; v&gt;=0; v--)</a:t>
            </a:r>
          </a:p>
          <a:p>
            <a:r>
              <a:rPr lang="en-US" dirty="0"/>
              <a:t>				</a:t>
            </a:r>
            <a:r>
              <a:rPr lang="en-US" dirty="0" err="1"/>
              <a:t>downheap</a:t>
            </a:r>
            <a:r>
              <a:rPr lang="en-US" dirty="0"/>
              <a:t> (v);</a:t>
            </a:r>
          </a:p>
          <a:p>
            <a:r>
              <a:rPr lang="en-US" dirty="0"/>
              <a:t>	 }</a:t>
            </a:r>
          </a:p>
        </p:txBody>
      </p:sp>
    </p:spTree>
    <p:extLst>
      <p:ext uri="{BB962C8B-B14F-4D97-AF65-F5344CB8AC3E}">
        <p14:creationId xmlns:p14="http://schemas.microsoft.com/office/powerpoint/2010/main" val="1984391806"/>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8FD9D-C5FC-13E0-E5ED-E06763200497}"/>
              </a:ext>
            </a:extLst>
          </p:cNvPr>
          <p:cNvSpPr>
            <a:spLocks noGrp="1"/>
          </p:cNvSpPr>
          <p:nvPr>
            <p:ph type="title"/>
          </p:nvPr>
        </p:nvSpPr>
        <p:spPr/>
        <p:txBody>
          <a:bodyPr/>
          <a:lstStyle/>
          <a:p>
            <a:r>
              <a:rPr lang="en-US" dirty="0"/>
              <a:t>Code contd.</a:t>
            </a:r>
            <a:endParaRPr lang="en-IN" dirty="0"/>
          </a:p>
        </p:txBody>
      </p:sp>
      <p:sp>
        <p:nvSpPr>
          <p:cNvPr id="3" name="Content Placeholder 2">
            <a:extLst>
              <a:ext uri="{FF2B5EF4-FFF2-40B4-BE49-F238E27FC236}">
                <a16:creationId xmlns:a16="http://schemas.microsoft.com/office/drawing/2014/main" id="{A4AAED40-1728-BE3F-320B-2B05A5A9C50E}"/>
              </a:ext>
            </a:extLst>
          </p:cNvPr>
          <p:cNvSpPr>
            <a:spLocks noGrp="1"/>
          </p:cNvSpPr>
          <p:nvPr>
            <p:ph idx="1"/>
          </p:nvPr>
        </p:nvSpPr>
        <p:spPr/>
        <p:txBody>
          <a:bodyPr>
            <a:normAutofit fontScale="85000" lnSpcReduction="20000"/>
          </a:bodyPr>
          <a:lstStyle/>
          <a:p>
            <a:pPr marL="0" indent="0">
              <a:lnSpc>
                <a:spcPct val="120000"/>
              </a:lnSpc>
              <a:spcBef>
                <a:spcPts val="0"/>
              </a:spcBef>
              <a:spcAft>
                <a:spcPts val="0"/>
              </a:spcAft>
              <a:buNone/>
            </a:pPr>
            <a:r>
              <a:rPr lang="en-US" dirty="0"/>
              <a:t>void </a:t>
            </a:r>
            <a:r>
              <a:rPr lang="en-US" dirty="0" err="1"/>
              <a:t>downheap</a:t>
            </a:r>
            <a:r>
              <a:rPr lang="en-US" dirty="0"/>
              <a:t> (int v)</a:t>
            </a:r>
          </a:p>
          <a:p>
            <a:pPr marL="0" indent="0">
              <a:lnSpc>
                <a:spcPct val="120000"/>
              </a:lnSpc>
              <a:spcBef>
                <a:spcPts val="0"/>
              </a:spcBef>
              <a:spcAft>
                <a:spcPts val="0"/>
              </a:spcAft>
              <a:buNone/>
            </a:pPr>
            <a:r>
              <a:rPr lang="en-US" dirty="0"/>
              <a:t>	 {</a:t>
            </a:r>
          </a:p>
          <a:p>
            <a:pPr marL="0" indent="0">
              <a:lnSpc>
                <a:spcPct val="120000"/>
              </a:lnSpc>
              <a:spcBef>
                <a:spcPts val="0"/>
              </a:spcBef>
              <a:spcAft>
                <a:spcPts val="0"/>
              </a:spcAft>
              <a:buNone/>
            </a:pPr>
            <a:r>
              <a:rPr lang="en-US" dirty="0"/>
              <a:t>		  int w=2*v+1;    // first descendant of v</a:t>
            </a:r>
          </a:p>
          <a:p>
            <a:pPr marL="0" indent="0">
              <a:lnSpc>
                <a:spcPct val="120000"/>
              </a:lnSpc>
              <a:spcBef>
                <a:spcPts val="0"/>
              </a:spcBef>
              <a:spcAft>
                <a:spcPts val="0"/>
              </a:spcAft>
              <a:buNone/>
            </a:pPr>
            <a:r>
              <a:rPr lang="en-US" dirty="0"/>
              <a:t>		  while (w&lt;n)</a:t>
            </a:r>
          </a:p>
          <a:p>
            <a:pPr marL="0" indent="0">
              <a:lnSpc>
                <a:spcPct val="120000"/>
              </a:lnSpc>
              <a:spcBef>
                <a:spcPts val="0"/>
              </a:spcBef>
              <a:spcAft>
                <a:spcPts val="0"/>
              </a:spcAft>
              <a:buNone/>
            </a:pPr>
            <a:r>
              <a:rPr lang="en-US" dirty="0"/>
              <a:t>		  {</a:t>
            </a:r>
          </a:p>
          <a:p>
            <a:pPr marL="0" indent="0">
              <a:lnSpc>
                <a:spcPct val="120000"/>
              </a:lnSpc>
              <a:spcBef>
                <a:spcPts val="0"/>
              </a:spcBef>
              <a:spcAft>
                <a:spcPts val="0"/>
              </a:spcAft>
              <a:buNone/>
            </a:pPr>
            <a:r>
              <a:rPr lang="en-US" dirty="0"/>
              <a:t>				if (w+1&lt;n)    // is there a second descendant?</a:t>
            </a:r>
          </a:p>
          <a:p>
            <a:pPr marL="0" indent="0">
              <a:lnSpc>
                <a:spcPct val="120000"/>
              </a:lnSpc>
              <a:spcBef>
                <a:spcPts val="0"/>
              </a:spcBef>
              <a:spcAft>
                <a:spcPts val="0"/>
              </a:spcAft>
              <a:buNone/>
            </a:pPr>
            <a:r>
              <a:rPr lang="en-US" dirty="0"/>
              <a:t>					 if (a[w+1]&gt;a[w]) w++;</a:t>
            </a:r>
          </a:p>
          <a:p>
            <a:pPr marL="0" indent="0">
              <a:lnSpc>
                <a:spcPct val="120000"/>
              </a:lnSpc>
              <a:spcBef>
                <a:spcPts val="0"/>
              </a:spcBef>
              <a:spcAft>
                <a:spcPts val="0"/>
              </a:spcAft>
              <a:buNone/>
            </a:pPr>
            <a:endParaRPr lang="en-US" dirty="0"/>
          </a:p>
          <a:p>
            <a:pPr marL="0" indent="0">
              <a:lnSpc>
                <a:spcPct val="120000"/>
              </a:lnSpc>
              <a:spcBef>
                <a:spcPts val="0"/>
              </a:spcBef>
              <a:spcAft>
                <a:spcPts val="0"/>
              </a:spcAft>
              <a:buNone/>
            </a:pPr>
            <a:r>
              <a:rPr lang="en-US" dirty="0"/>
              <a:t>				if (a[v]&gt;=a[w]) return;  // v has heap property</a:t>
            </a:r>
          </a:p>
          <a:p>
            <a:pPr marL="0" indent="0">
              <a:lnSpc>
                <a:spcPct val="120000"/>
              </a:lnSpc>
              <a:spcBef>
                <a:spcPts val="0"/>
              </a:spcBef>
              <a:spcAft>
                <a:spcPts val="0"/>
              </a:spcAft>
              <a:buNone/>
            </a:pPr>
            <a:r>
              <a:rPr lang="en-US" dirty="0"/>
              <a:t>				// else</a:t>
            </a:r>
          </a:p>
          <a:p>
            <a:pPr marL="0" indent="0">
              <a:lnSpc>
                <a:spcPct val="120000"/>
              </a:lnSpc>
              <a:spcBef>
                <a:spcPts val="0"/>
              </a:spcBef>
              <a:spcAft>
                <a:spcPts val="0"/>
              </a:spcAft>
              <a:buNone/>
            </a:pPr>
            <a:r>
              <a:rPr lang="en-US" dirty="0"/>
              <a:t>				exchange(v, w);  </a:t>
            </a:r>
          </a:p>
          <a:p>
            <a:pPr marL="0" indent="0">
              <a:lnSpc>
                <a:spcPct val="120000"/>
              </a:lnSpc>
              <a:spcBef>
                <a:spcPts val="0"/>
              </a:spcBef>
              <a:spcAft>
                <a:spcPts val="0"/>
              </a:spcAft>
              <a:buNone/>
            </a:pPr>
            <a:r>
              <a:rPr lang="en-US" dirty="0"/>
              <a:t>				v=w;        // continue</a:t>
            </a:r>
          </a:p>
          <a:p>
            <a:pPr marL="0" indent="0">
              <a:lnSpc>
                <a:spcPct val="120000"/>
              </a:lnSpc>
              <a:spcBef>
                <a:spcPts val="0"/>
              </a:spcBef>
              <a:spcAft>
                <a:spcPts val="0"/>
              </a:spcAft>
              <a:buNone/>
            </a:pPr>
            <a:r>
              <a:rPr lang="en-US" dirty="0"/>
              <a:t>				w=2*v+1;</a:t>
            </a:r>
          </a:p>
          <a:p>
            <a:pPr marL="0" indent="0">
              <a:lnSpc>
                <a:spcPct val="120000"/>
              </a:lnSpc>
              <a:spcBef>
                <a:spcPts val="0"/>
              </a:spcBef>
              <a:spcAft>
                <a:spcPts val="0"/>
              </a:spcAft>
              <a:buNone/>
            </a:pPr>
            <a:r>
              <a:rPr lang="en-US" dirty="0"/>
              <a:t>		  }</a:t>
            </a:r>
          </a:p>
          <a:p>
            <a:pPr marL="0" indent="0">
              <a:lnSpc>
                <a:spcPct val="120000"/>
              </a:lnSpc>
              <a:spcBef>
                <a:spcPts val="0"/>
              </a:spcBef>
              <a:spcAft>
                <a:spcPts val="0"/>
              </a:spcAft>
              <a:buNone/>
            </a:pPr>
            <a:r>
              <a:rPr lang="en-US" dirty="0"/>
              <a:t>	 }</a:t>
            </a:r>
          </a:p>
          <a:p>
            <a:pPr marL="0" indent="0">
              <a:lnSpc>
                <a:spcPct val="120000"/>
              </a:lnSpc>
              <a:spcBef>
                <a:spcPts val="0"/>
              </a:spcBef>
              <a:spcAft>
                <a:spcPts val="0"/>
              </a:spcAft>
              <a:buNone/>
            </a:pPr>
            <a:endParaRPr lang="en-IN" dirty="0"/>
          </a:p>
        </p:txBody>
      </p:sp>
      <p:sp>
        <p:nvSpPr>
          <p:cNvPr id="4" name="Footer Placeholder 3">
            <a:extLst>
              <a:ext uri="{FF2B5EF4-FFF2-40B4-BE49-F238E27FC236}">
                <a16:creationId xmlns:a16="http://schemas.microsoft.com/office/drawing/2014/main" id="{490F7F8D-D69A-2568-252C-25E2010E4CF0}"/>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CC0AEB2A-487C-3018-8F49-1429151F277C}"/>
              </a:ext>
            </a:extLst>
          </p:cNvPr>
          <p:cNvSpPr>
            <a:spLocks noGrp="1"/>
          </p:cNvSpPr>
          <p:nvPr>
            <p:ph type="sldNum" sz="quarter" idx="12"/>
          </p:nvPr>
        </p:nvSpPr>
        <p:spPr/>
        <p:txBody>
          <a:bodyPr/>
          <a:lstStyle/>
          <a:p>
            <a:fld id="{9F8B1569-332D-42CE-8401-CACEF6AD2DB0}" type="slidenum">
              <a:rPr lang="en-IN" smtClean="0"/>
              <a:t>229</a:t>
            </a:fld>
            <a:endParaRPr lang="en-IN"/>
          </a:p>
        </p:txBody>
      </p:sp>
    </p:spTree>
    <p:extLst>
      <p:ext uri="{BB962C8B-B14F-4D97-AF65-F5344CB8AC3E}">
        <p14:creationId xmlns:p14="http://schemas.microsoft.com/office/powerpoint/2010/main" val="162354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ln/>
        </p:spPr>
        <p:txBody>
          <a:bodyPr/>
          <a:lstStyle/>
          <a:p>
            <a:pPr>
              <a:lnSpc>
                <a:spcPct val="93000"/>
              </a:lnSpc>
              <a:tabLst>
                <a:tab pos="0" algn="l"/>
                <a:tab pos="414683" algn="l"/>
                <a:tab pos="829366" algn="l"/>
                <a:tab pos="1244049" algn="l"/>
                <a:tab pos="1658732" algn="l"/>
                <a:tab pos="2073416" algn="l"/>
                <a:tab pos="2488099" algn="l"/>
                <a:tab pos="2902782" algn="l"/>
                <a:tab pos="3317465" algn="l"/>
                <a:tab pos="3732148" algn="l"/>
                <a:tab pos="4146831" algn="l"/>
                <a:tab pos="4561514" algn="l"/>
                <a:tab pos="4976197" algn="l"/>
                <a:tab pos="5390881" algn="l"/>
                <a:tab pos="5805564" algn="l"/>
                <a:tab pos="6220247" algn="l"/>
                <a:tab pos="6634930" algn="l"/>
                <a:tab pos="7049613" algn="l"/>
                <a:tab pos="7464296" algn="l"/>
                <a:tab pos="7878979" algn="l"/>
                <a:tab pos="8293662" algn="l"/>
              </a:tabLst>
            </a:pPr>
            <a:r>
              <a:rPr lang="en-GB" sz="2500" dirty="0">
                <a:latin typeface="Verdana" pitchFamily="32" charset="0"/>
              </a:rPr>
              <a:t>Bubble Sort</a:t>
            </a:r>
          </a:p>
        </p:txBody>
      </p:sp>
      <p:sp>
        <p:nvSpPr>
          <p:cNvPr id="5" name="Content Placeholder 4">
            <a:extLst>
              <a:ext uri="{FF2B5EF4-FFF2-40B4-BE49-F238E27FC236}">
                <a16:creationId xmlns:a16="http://schemas.microsoft.com/office/drawing/2014/main" id="{D1E3DD98-C7AA-4F60-ABA1-D44E0C893DDA}"/>
              </a:ext>
            </a:extLst>
          </p:cNvPr>
          <p:cNvSpPr>
            <a:spLocks noGrp="1"/>
          </p:cNvSpPr>
          <p:nvPr>
            <p:ph idx="1"/>
          </p:nvPr>
        </p:nvSpPr>
        <p:spPr/>
        <p:txBody>
          <a:bodyPr/>
          <a:lstStyle/>
          <a:p>
            <a:r>
              <a:rPr lang="en-US" dirty="0"/>
              <a:t>One of the simplest sorting algorithm</a:t>
            </a:r>
          </a:p>
          <a:p>
            <a:endParaRPr lang="en-US" dirty="0"/>
          </a:p>
          <a:p>
            <a:r>
              <a:rPr lang="en-US" dirty="0"/>
              <a:t>Also known as Exchange sort</a:t>
            </a:r>
          </a:p>
          <a:p>
            <a:endParaRPr lang="en-IN" dirty="0"/>
          </a:p>
        </p:txBody>
      </p:sp>
      <p:sp>
        <p:nvSpPr>
          <p:cNvPr id="3" name="Footer Placeholder 2">
            <a:extLst>
              <a:ext uri="{FF2B5EF4-FFF2-40B4-BE49-F238E27FC236}">
                <a16:creationId xmlns:a16="http://schemas.microsoft.com/office/drawing/2014/main" id="{4B642BB2-0B3D-4A46-A813-3009A02470C8}"/>
              </a:ext>
            </a:extLst>
          </p:cNvPr>
          <p:cNvSpPr>
            <a:spLocks noGrp="1"/>
          </p:cNvSpPr>
          <p:nvPr>
            <p:ph type="ftr" sz="quarter" idx="11"/>
          </p:nvPr>
        </p:nvSpPr>
        <p:spPr/>
        <p:txBody>
          <a:bodyPr/>
          <a:lstStyle/>
          <a:p>
            <a:r>
              <a:rPr lang="en-IN"/>
              <a:t>Dr. Neepa Shah</a:t>
            </a:r>
          </a:p>
        </p:txBody>
      </p:sp>
      <p:sp>
        <p:nvSpPr>
          <p:cNvPr id="4" name="Slide Number Placeholder 3">
            <a:extLst>
              <a:ext uri="{FF2B5EF4-FFF2-40B4-BE49-F238E27FC236}">
                <a16:creationId xmlns:a16="http://schemas.microsoft.com/office/drawing/2014/main" id="{A3A09F19-844D-42FA-AA86-DF6D69CF52F9}"/>
              </a:ext>
            </a:extLst>
          </p:cNvPr>
          <p:cNvSpPr>
            <a:spLocks noGrp="1"/>
          </p:cNvSpPr>
          <p:nvPr>
            <p:ph type="sldNum" sz="quarter" idx="12"/>
          </p:nvPr>
        </p:nvSpPr>
        <p:spPr/>
        <p:txBody>
          <a:bodyPr/>
          <a:lstStyle/>
          <a:p>
            <a:fld id="{D9CFB027-879B-4D10-ACEC-3FABAF631FCE}" type="slidenum">
              <a:rPr lang="en-IN" smtClean="0"/>
              <a:t>23</a:t>
            </a:fld>
            <a:endParaRPr lang="en-IN"/>
          </a:p>
        </p:txBody>
      </p:sp>
    </p:spTree>
    <p:extLst>
      <p:ext uri="{BB962C8B-B14F-4D97-AF65-F5344CB8AC3E}">
        <p14:creationId xmlns:p14="http://schemas.microsoft.com/office/powerpoint/2010/main" val="68769385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Analysis I</a:t>
            </a:r>
          </a:p>
        </p:txBody>
      </p:sp>
      <p:sp>
        <p:nvSpPr>
          <p:cNvPr id="38915" name="Rectangle 3"/>
          <p:cNvSpPr>
            <a:spLocks noGrp="1" noChangeArrowheads="1"/>
          </p:cNvSpPr>
          <p:nvPr>
            <p:ph idx="1"/>
          </p:nvPr>
        </p:nvSpPr>
        <p:spPr/>
        <p:txBody>
          <a:bodyPr/>
          <a:lstStyle/>
          <a:p>
            <a:pPr algn="just"/>
            <a:r>
              <a:rPr lang="en-US" dirty="0"/>
              <a:t>Here’s how the algorithm starts:</a:t>
            </a:r>
          </a:p>
          <a:p>
            <a:pPr lvl="2" algn="just">
              <a:buClr>
                <a:srgbClr val="FFFF99"/>
              </a:buClr>
              <a:buFontTx/>
              <a:buChar char=" "/>
            </a:pPr>
            <a:r>
              <a:rPr lang="en-US" dirty="0" err="1">
                <a:solidFill>
                  <a:schemeClr val="accent2"/>
                </a:solidFill>
                <a:latin typeface="Verdana" pitchFamily="34" charset="0"/>
              </a:rPr>
              <a:t>heapify</a:t>
            </a:r>
            <a:r>
              <a:rPr lang="en-US" dirty="0">
                <a:solidFill>
                  <a:schemeClr val="accent2"/>
                </a:solidFill>
                <a:latin typeface="Verdana" pitchFamily="34" charset="0"/>
              </a:rPr>
              <a:t> the array;</a:t>
            </a:r>
          </a:p>
          <a:p>
            <a:pPr lvl="2" algn="just">
              <a:buClr>
                <a:srgbClr val="FFFF99"/>
              </a:buClr>
              <a:buFontTx/>
              <a:buChar char=" "/>
            </a:pPr>
            <a:endParaRPr lang="en-US" dirty="0">
              <a:solidFill>
                <a:schemeClr val="accent2"/>
              </a:solidFill>
              <a:latin typeface="Verdana" pitchFamily="34" charset="0"/>
            </a:endParaRPr>
          </a:p>
          <a:p>
            <a:pPr algn="just"/>
            <a:r>
              <a:rPr lang="en-US" dirty="0" err="1"/>
              <a:t>Heapifying</a:t>
            </a:r>
            <a:r>
              <a:rPr lang="en-US" dirty="0"/>
              <a:t> the array: we add each of </a:t>
            </a:r>
            <a:r>
              <a:rPr lang="en-US" sz="2400" dirty="0">
                <a:solidFill>
                  <a:schemeClr val="accent2"/>
                </a:solidFill>
                <a:latin typeface="Verdana" pitchFamily="34" charset="0"/>
              </a:rPr>
              <a:t>n</a:t>
            </a:r>
            <a:r>
              <a:rPr lang="en-US" dirty="0"/>
              <a:t> nodes </a:t>
            </a:r>
          </a:p>
          <a:p>
            <a:pPr lvl="1" algn="just"/>
            <a:r>
              <a:rPr lang="en-US" dirty="0"/>
              <a:t>Each node has to be sifted up, possibly as far as the root</a:t>
            </a:r>
          </a:p>
          <a:p>
            <a:pPr lvl="2" algn="just"/>
            <a:r>
              <a:rPr lang="en-US" dirty="0"/>
              <a:t>Since the binary tree is perfectly balanced, sifting up a single node takes</a:t>
            </a:r>
            <a:r>
              <a:rPr lang="en-US" dirty="0">
                <a:solidFill>
                  <a:srgbClr val="FFFF99"/>
                </a:solidFill>
                <a:latin typeface="Verdana" pitchFamily="34" charset="0"/>
              </a:rPr>
              <a:t> </a:t>
            </a:r>
            <a:r>
              <a:rPr lang="en-US" sz="1800" dirty="0">
                <a:solidFill>
                  <a:schemeClr val="accent2"/>
                </a:solidFill>
                <a:latin typeface="Verdana" pitchFamily="34" charset="0"/>
              </a:rPr>
              <a:t>O(log n)</a:t>
            </a:r>
            <a:r>
              <a:rPr lang="en-US" dirty="0">
                <a:solidFill>
                  <a:srgbClr val="FFFF99"/>
                </a:solidFill>
                <a:latin typeface="Verdana" pitchFamily="34" charset="0"/>
              </a:rPr>
              <a:t> </a:t>
            </a:r>
            <a:r>
              <a:rPr lang="en-US" dirty="0"/>
              <a:t>time</a:t>
            </a:r>
          </a:p>
          <a:p>
            <a:pPr lvl="1" algn="just"/>
            <a:r>
              <a:rPr lang="en-US" dirty="0"/>
              <a:t>Since we do this </a:t>
            </a:r>
            <a:r>
              <a:rPr lang="en-US" sz="2000" dirty="0">
                <a:solidFill>
                  <a:schemeClr val="accent2"/>
                </a:solidFill>
                <a:latin typeface="Verdana" pitchFamily="34" charset="0"/>
              </a:rPr>
              <a:t>n</a:t>
            </a:r>
            <a:r>
              <a:rPr lang="en-US" dirty="0"/>
              <a:t> times, </a:t>
            </a:r>
            <a:r>
              <a:rPr lang="en-US" dirty="0" err="1"/>
              <a:t>heapifying</a:t>
            </a:r>
            <a:r>
              <a:rPr lang="en-US" dirty="0"/>
              <a:t> takes </a:t>
            </a:r>
            <a:r>
              <a:rPr lang="en-US" sz="2000" dirty="0">
                <a:solidFill>
                  <a:schemeClr val="accent2"/>
                </a:solidFill>
                <a:latin typeface="Verdana" pitchFamily="34" charset="0"/>
              </a:rPr>
              <a:t>n*O(log n)</a:t>
            </a:r>
            <a:r>
              <a:rPr lang="en-US" dirty="0"/>
              <a:t> time, that is,</a:t>
            </a:r>
            <a:r>
              <a:rPr lang="en-US" dirty="0">
                <a:solidFill>
                  <a:srgbClr val="FFFF99"/>
                </a:solidFill>
                <a:latin typeface="Verdana" pitchFamily="34" charset="0"/>
              </a:rPr>
              <a:t> </a:t>
            </a:r>
            <a:r>
              <a:rPr lang="en-US" sz="2000" dirty="0">
                <a:solidFill>
                  <a:schemeClr val="accent2"/>
                </a:solidFill>
                <a:latin typeface="Verdana" pitchFamily="34" charset="0"/>
              </a:rPr>
              <a:t>O(n log n)</a:t>
            </a:r>
            <a:r>
              <a:rPr lang="en-US" dirty="0">
                <a:solidFill>
                  <a:srgbClr val="FFFF99"/>
                </a:solidFill>
                <a:latin typeface="Verdana" pitchFamily="34" charset="0"/>
              </a:rPr>
              <a:t> </a:t>
            </a:r>
            <a:r>
              <a:rPr lang="en-US" dirty="0"/>
              <a:t>time</a:t>
            </a:r>
          </a:p>
        </p:txBody>
      </p:sp>
      <p:sp>
        <p:nvSpPr>
          <p:cNvPr id="5" name="Footer Placeholder 4"/>
          <p:cNvSpPr>
            <a:spLocks noGrp="1"/>
          </p:cNvSpPr>
          <p:nvPr>
            <p:ph type="ftr" sz="quarter" idx="11"/>
          </p:nvPr>
        </p:nvSpPr>
        <p:spPr/>
        <p:txBody>
          <a:bodyPr/>
          <a:lstStyle/>
          <a:p>
            <a:r>
              <a:rPr lang="en-US"/>
              <a:t>Dr. Neepa Shah</a:t>
            </a:r>
            <a:endParaRPr lang="en-US" dirty="0"/>
          </a:p>
        </p:txBody>
      </p:sp>
      <p:sp>
        <p:nvSpPr>
          <p:cNvPr id="4" name="Slide Number Placeholder 3"/>
          <p:cNvSpPr>
            <a:spLocks noGrp="1"/>
          </p:cNvSpPr>
          <p:nvPr>
            <p:ph type="sldNum" sz="quarter" idx="4294967295"/>
          </p:nvPr>
        </p:nvSpPr>
        <p:spPr>
          <a:xfrm>
            <a:off x="9347200" y="5956300"/>
            <a:ext cx="2844800" cy="365125"/>
          </a:xfrm>
        </p:spPr>
        <p:txBody>
          <a:bodyPr/>
          <a:lstStyle/>
          <a:p>
            <a:fld id="{E1D50B39-8F8F-430E-8DC7-900BFEE21F6D}" type="slidenum">
              <a:rPr lang="en-US"/>
              <a:pPr/>
              <a:t>230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8915">
                                            <p:txEl>
                                              <p:pRg st="3" end="3"/>
                                            </p:txEl>
                                          </p:spTgt>
                                        </p:tgtEl>
                                        <p:attrNameLst>
                                          <p:attrName>style.visibility</p:attrName>
                                        </p:attrNameLst>
                                      </p:cBhvr>
                                      <p:to>
                                        <p:strVal val="visible"/>
                                      </p:to>
                                    </p:set>
                                    <p:anim calcmode="lin" valueType="num">
                                      <p:cBhvr additive="base">
                                        <p:cTn id="7" dur="500" fill="hold"/>
                                        <p:tgtEl>
                                          <p:spTgt spid="38915">
                                            <p:txEl>
                                              <p:pRg st="3" end="3"/>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8915">
                                            <p:txEl>
                                              <p:pRg st="3" end="3"/>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8915">
                                            <p:txEl>
                                              <p:pRg st="4" end="4"/>
                                            </p:txEl>
                                          </p:spTgt>
                                        </p:tgtEl>
                                        <p:attrNameLst>
                                          <p:attrName>style.visibility</p:attrName>
                                        </p:attrNameLst>
                                      </p:cBhvr>
                                      <p:to>
                                        <p:strVal val="visible"/>
                                      </p:to>
                                    </p:set>
                                    <p:anim calcmode="lin" valueType="num">
                                      <p:cBhvr additive="base">
                                        <p:cTn id="11" dur="500" fill="hold"/>
                                        <p:tgtEl>
                                          <p:spTgt spid="38915">
                                            <p:txEl>
                                              <p:pRg st="4" end="4"/>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8915">
                                            <p:txEl>
                                              <p:pRg st="4" end="4"/>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8915">
                                            <p:txEl>
                                              <p:pRg st="5" end="5"/>
                                            </p:txEl>
                                          </p:spTgt>
                                        </p:tgtEl>
                                        <p:attrNameLst>
                                          <p:attrName>style.visibility</p:attrName>
                                        </p:attrNameLst>
                                      </p:cBhvr>
                                      <p:to>
                                        <p:strVal val="visible"/>
                                      </p:to>
                                    </p:set>
                                    <p:anim calcmode="lin" valueType="num">
                                      <p:cBhvr additive="base">
                                        <p:cTn id="15" dur="500" fill="hold"/>
                                        <p:tgtEl>
                                          <p:spTgt spid="38915">
                                            <p:txEl>
                                              <p:pRg st="5" end="5"/>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8915">
                                            <p:txEl>
                                              <p:pRg st="5" end="5"/>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8915">
                                            <p:txEl>
                                              <p:pRg st="6" end="6"/>
                                            </p:txEl>
                                          </p:spTgt>
                                        </p:tgtEl>
                                        <p:attrNameLst>
                                          <p:attrName>style.visibility</p:attrName>
                                        </p:attrNameLst>
                                      </p:cBhvr>
                                      <p:to>
                                        <p:strVal val="visible"/>
                                      </p:to>
                                    </p:set>
                                    <p:anim calcmode="lin" valueType="num">
                                      <p:cBhvr additive="base">
                                        <p:cTn id="19" dur="500" fill="hold"/>
                                        <p:tgtEl>
                                          <p:spTgt spid="38915">
                                            <p:txEl>
                                              <p:pRg st="6" end="6"/>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891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Analysis II</a:t>
            </a:r>
          </a:p>
        </p:txBody>
      </p:sp>
      <p:sp>
        <p:nvSpPr>
          <p:cNvPr id="40963" name="Rectangle 3"/>
          <p:cNvSpPr>
            <a:spLocks noGrp="1" noChangeArrowheads="1"/>
          </p:cNvSpPr>
          <p:nvPr>
            <p:ph idx="1"/>
          </p:nvPr>
        </p:nvSpPr>
        <p:spPr/>
        <p:txBody>
          <a:bodyPr>
            <a:normAutofit/>
          </a:bodyPr>
          <a:lstStyle/>
          <a:p>
            <a:r>
              <a:rPr lang="en-US" dirty="0"/>
              <a:t>Rest of the algorithm:</a:t>
            </a:r>
          </a:p>
          <a:p>
            <a:pPr lvl="2">
              <a:buClr>
                <a:srgbClr val="FFFF99"/>
              </a:buClr>
              <a:buFontTx/>
              <a:buChar char=" "/>
            </a:pPr>
            <a:r>
              <a:rPr lang="en-US" dirty="0">
                <a:solidFill>
                  <a:schemeClr val="accent2"/>
                </a:solidFill>
                <a:latin typeface="Verdana" pitchFamily="34" charset="0"/>
              </a:rPr>
              <a:t>while the array isn’t empty {</a:t>
            </a:r>
          </a:p>
          <a:p>
            <a:pPr lvl="2">
              <a:buClr>
                <a:srgbClr val="FFFF99"/>
              </a:buClr>
              <a:buFontTx/>
              <a:buChar char=" "/>
            </a:pPr>
            <a:r>
              <a:rPr lang="en-US" dirty="0">
                <a:solidFill>
                  <a:schemeClr val="accent2"/>
                </a:solidFill>
                <a:latin typeface="Verdana" pitchFamily="34" charset="0"/>
              </a:rPr>
              <a:t>    remove and replace the root;</a:t>
            </a:r>
          </a:p>
          <a:p>
            <a:pPr lvl="2">
              <a:buClr>
                <a:srgbClr val="FFFF99"/>
              </a:buClr>
              <a:buFontTx/>
              <a:buChar char=" "/>
            </a:pPr>
            <a:r>
              <a:rPr lang="en-US" dirty="0">
                <a:solidFill>
                  <a:schemeClr val="accent2"/>
                </a:solidFill>
                <a:latin typeface="Verdana" pitchFamily="34" charset="0"/>
              </a:rPr>
              <a:t>    </a:t>
            </a:r>
            <a:r>
              <a:rPr lang="en-US" dirty="0" err="1">
                <a:solidFill>
                  <a:schemeClr val="accent2"/>
                </a:solidFill>
                <a:latin typeface="Verdana" pitchFamily="34" charset="0"/>
              </a:rPr>
              <a:t>reheap</a:t>
            </a:r>
            <a:r>
              <a:rPr lang="en-US" dirty="0">
                <a:solidFill>
                  <a:schemeClr val="accent2"/>
                </a:solidFill>
                <a:latin typeface="Verdana" pitchFamily="34" charset="0"/>
              </a:rPr>
              <a:t> the new root node;</a:t>
            </a:r>
            <a:br>
              <a:rPr lang="en-US" dirty="0">
                <a:solidFill>
                  <a:schemeClr val="accent2"/>
                </a:solidFill>
                <a:latin typeface="Verdana" pitchFamily="34" charset="0"/>
              </a:rPr>
            </a:br>
            <a:r>
              <a:rPr lang="en-US" dirty="0">
                <a:solidFill>
                  <a:schemeClr val="accent2"/>
                </a:solidFill>
                <a:latin typeface="Verdana" pitchFamily="34" charset="0"/>
              </a:rPr>
              <a:t>}</a:t>
            </a:r>
            <a:endParaRPr lang="en-US" dirty="0">
              <a:solidFill>
                <a:schemeClr val="accent2"/>
              </a:solidFill>
            </a:endParaRPr>
          </a:p>
          <a:p>
            <a:pPr algn="just"/>
            <a:r>
              <a:rPr lang="en-US" dirty="0"/>
              <a:t>We do the while loop </a:t>
            </a:r>
            <a:r>
              <a:rPr lang="en-US" sz="2400" dirty="0">
                <a:solidFill>
                  <a:schemeClr val="accent2"/>
                </a:solidFill>
                <a:latin typeface="Verdana" pitchFamily="34" charset="0"/>
              </a:rPr>
              <a:t>n</a:t>
            </a:r>
            <a:r>
              <a:rPr lang="en-US" dirty="0"/>
              <a:t> times (actually, </a:t>
            </a:r>
            <a:r>
              <a:rPr lang="en-US" sz="2400" dirty="0">
                <a:solidFill>
                  <a:schemeClr val="accent2"/>
                </a:solidFill>
                <a:latin typeface="Verdana" pitchFamily="34" charset="0"/>
              </a:rPr>
              <a:t>n-1</a:t>
            </a:r>
            <a:r>
              <a:rPr lang="en-US" dirty="0"/>
              <a:t> times), because we remove one of the </a:t>
            </a:r>
            <a:r>
              <a:rPr lang="en-US" sz="2400" dirty="0">
                <a:solidFill>
                  <a:schemeClr val="accent2"/>
                </a:solidFill>
                <a:latin typeface="Verdana" pitchFamily="34" charset="0"/>
              </a:rPr>
              <a:t>n</a:t>
            </a:r>
            <a:r>
              <a:rPr lang="en-US" dirty="0"/>
              <a:t> nodes each time</a:t>
            </a:r>
          </a:p>
          <a:p>
            <a:pPr algn="just"/>
            <a:r>
              <a:rPr lang="en-US" dirty="0"/>
              <a:t>Removing and replacing the root takes </a:t>
            </a:r>
            <a:r>
              <a:rPr lang="en-US" sz="2400" dirty="0">
                <a:solidFill>
                  <a:schemeClr val="accent2"/>
                </a:solidFill>
                <a:latin typeface="Verdana" pitchFamily="34" charset="0"/>
              </a:rPr>
              <a:t>O(1)</a:t>
            </a:r>
            <a:r>
              <a:rPr lang="en-US" dirty="0"/>
              <a:t> time</a:t>
            </a:r>
          </a:p>
          <a:p>
            <a:pPr algn="just"/>
            <a:r>
              <a:rPr lang="en-US" dirty="0"/>
              <a:t>Therefore, the total time is </a:t>
            </a:r>
            <a:r>
              <a:rPr lang="en-US" sz="2400" dirty="0">
                <a:solidFill>
                  <a:schemeClr val="accent2"/>
                </a:solidFill>
                <a:latin typeface="Verdana" pitchFamily="34" charset="0"/>
              </a:rPr>
              <a:t>n</a:t>
            </a:r>
            <a:r>
              <a:rPr lang="en-US" dirty="0"/>
              <a:t> times however long it takes the </a:t>
            </a:r>
            <a:r>
              <a:rPr lang="en-US" sz="2400" dirty="0" err="1">
                <a:solidFill>
                  <a:schemeClr val="accent2"/>
                </a:solidFill>
                <a:latin typeface="Verdana" pitchFamily="34" charset="0"/>
              </a:rPr>
              <a:t>reheap</a:t>
            </a:r>
            <a:r>
              <a:rPr lang="en-US" dirty="0"/>
              <a:t> method</a:t>
            </a:r>
          </a:p>
        </p:txBody>
      </p:sp>
      <p:sp>
        <p:nvSpPr>
          <p:cNvPr id="5" name="Footer Placeholder 4"/>
          <p:cNvSpPr>
            <a:spLocks noGrp="1"/>
          </p:cNvSpPr>
          <p:nvPr>
            <p:ph type="ftr" sz="quarter" idx="11"/>
          </p:nvPr>
        </p:nvSpPr>
        <p:spPr/>
        <p:txBody>
          <a:bodyPr/>
          <a:lstStyle/>
          <a:p>
            <a:r>
              <a:rPr lang="en-US"/>
              <a:t>Dr. Neepa Shah</a:t>
            </a:r>
            <a:endParaRPr lang="en-US" dirty="0"/>
          </a:p>
        </p:txBody>
      </p:sp>
      <p:sp>
        <p:nvSpPr>
          <p:cNvPr id="4" name="Slide Number Placeholder 3"/>
          <p:cNvSpPr>
            <a:spLocks noGrp="1"/>
          </p:cNvSpPr>
          <p:nvPr>
            <p:ph type="sldNum" sz="quarter" idx="4294967295"/>
          </p:nvPr>
        </p:nvSpPr>
        <p:spPr>
          <a:xfrm>
            <a:off x="9347200" y="5956300"/>
            <a:ext cx="2844800" cy="365125"/>
          </a:xfrm>
        </p:spPr>
        <p:txBody>
          <a:bodyPr/>
          <a:lstStyle/>
          <a:p>
            <a:fld id="{57FDF878-4191-4E81-B29B-4E59A4F4A757}" type="slidenum">
              <a:rPr lang="en-US"/>
              <a:pPr/>
              <a:t>231</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0963">
                                            <p:txEl>
                                              <p:pRg st="4" end="4"/>
                                            </p:txEl>
                                          </p:spTgt>
                                        </p:tgtEl>
                                        <p:attrNameLst>
                                          <p:attrName>style.visibility</p:attrName>
                                        </p:attrNameLst>
                                      </p:cBhvr>
                                      <p:to>
                                        <p:strVal val="visible"/>
                                      </p:to>
                                    </p:set>
                                    <p:anim calcmode="lin" valueType="num">
                                      <p:cBhvr additive="base">
                                        <p:cTn id="7" dur="500" fill="hold"/>
                                        <p:tgtEl>
                                          <p:spTgt spid="40963">
                                            <p:txEl>
                                              <p:pRg st="4" end="4"/>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0963">
                                            <p:txEl>
                                              <p:pRg st="4" end="4"/>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0963">
                                            <p:txEl>
                                              <p:pRg st="5" end="5"/>
                                            </p:txEl>
                                          </p:spTgt>
                                        </p:tgtEl>
                                        <p:attrNameLst>
                                          <p:attrName>style.visibility</p:attrName>
                                        </p:attrNameLst>
                                      </p:cBhvr>
                                      <p:to>
                                        <p:strVal val="visible"/>
                                      </p:to>
                                    </p:set>
                                    <p:anim calcmode="lin" valueType="num">
                                      <p:cBhvr additive="base">
                                        <p:cTn id="11" dur="500" fill="hold"/>
                                        <p:tgtEl>
                                          <p:spTgt spid="40963">
                                            <p:txEl>
                                              <p:pRg st="5" end="5"/>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0963">
                                            <p:txEl>
                                              <p:pRg st="5" end="5"/>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0963">
                                            <p:txEl>
                                              <p:pRg st="6" end="6"/>
                                            </p:txEl>
                                          </p:spTgt>
                                        </p:tgtEl>
                                        <p:attrNameLst>
                                          <p:attrName>style.visibility</p:attrName>
                                        </p:attrNameLst>
                                      </p:cBhvr>
                                      <p:to>
                                        <p:strVal val="visible"/>
                                      </p:to>
                                    </p:set>
                                    <p:anim calcmode="lin" valueType="num">
                                      <p:cBhvr additive="base">
                                        <p:cTn id="15" dur="500" fill="hold"/>
                                        <p:tgtEl>
                                          <p:spTgt spid="40963">
                                            <p:txEl>
                                              <p:pRg st="6" end="6"/>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096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Analysis III</a:t>
            </a:r>
          </a:p>
        </p:txBody>
      </p:sp>
      <p:sp>
        <p:nvSpPr>
          <p:cNvPr id="41987" name="Rectangle 3"/>
          <p:cNvSpPr>
            <a:spLocks noGrp="1" noChangeArrowheads="1"/>
          </p:cNvSpPr>
          <p:nvPr>
            <p:ph idx="1"/>
          </p:nvPr>
        </p:nvSpPr>
        <p:spPr/>
        <p:txBody>
          <a:bodyPr>
            <a:normAutofit/>
          </a:bodyPr>
          <a:lstStyle/>
          <a:p>
            <a:pPr algn="just"/>
            <a:r>
              <a:rPr lang="en-US" dirty="0"/>
              <a:t>To </a:t>
            </a:r>
            <a:r>
              <a:rPr lang="en-US" dirty="0" err="1"/>
              <a:t>reheap</a:t>
            </a:r>
            <a:r>
              <a:rPr lang="en-US" dirty="0"/>
              <a:t> the root node, we have to follow </a:t>
            </a:r>
            <a:r>
              <a:rPr lang="en-US" i="1" dirty="0"/>
              <a:t>one path</a:t>
            </a:r>
            <a:r>
              <a:rPr lang="en-US" dirty="0"/>
              <a:t> from the root to a leaf node (and we might stop before we reach a leaf)</a:t>
            </a:r>
          </a:p>
          <a:p>
            <a:pPr algn="just"/>
            <a:r>
              <a:rPr lang="en-US" dirty="0"/>
              <a:t>The binary tree is perfectly balanced</a:t>
            </a:r>
          </a:p>
          <a:p>
            <a:pPr algn="just"/>
            <a:r>
              <a:rPr lang="en-US" dirty="0"/>
              <a:t>Therefore, this path is </a:t>
            </a:r>
            <a:r>
              <a:rPr lang="en-US" dirty="0">
                <a:solidFill>
                  <a:schemeClr val="accent2"/>
                </a:solidFill>
                <a:latin typeface="Verdana" pitchFamily="34" charset="0"/>
              </a:rPr>
              <a:t>O(log n)</a:t>
            </a:r>
            <a:r>
              <a:rPr lang="en-US" dirty="0"/>
              <a:t> long</a:t>
            </a:r>
          </a:p>
          <a:p>
            <a:pPr lvl="1" algn="just"/>
            <a:r>
              <a:rPr lang="en-US" dirty="0"/>
              <a:t>And we only do </a:t>
            </a:r>
            <a:r>
              <a:rPr lang="en-US" dirty="0">
                <a:solidFill>
                  <a:schemeClr val="accent2"/>
                </a:solidFill>
                <a:latin typeface="Verdana" pitchFamily="34" charset="0"/>
              </a:rPr>
              <a:t>O(1)</a:t>
            </a:r>
            <a:r>
              <a:rPr lang="en-US" dirty="0"/>
              <a:t> operations at each node</a:t>
            </a:r>
          </a:p>
          <a:p>
            <a:pPr lvl="1" algn="just"/>
            <a:r>
              <a:rPr lang="en-US" dirty="0"/>
              <a:t>Therefore, </a:t>
            </a:r>
            <a:r>
              <a:rPr lang="en-US" dirty="0" err="1"/>
              <a:t>reheaping</a:t>
            </a:r>
            <a:r>
              <a:rPr lang="en-US" dirty="0"/>
              <a:t> takes</a:t>
            </a:r>
            <a:r>
              <a:rPr lang="en-US" dirty="0">
                <a:solidFill>
                  <a:schemeClr val="accent2"/>
                </a:solidFill>
              </a:rPr>
              <a:t> </a:t>
            </a:r>
            <a:r>
              <a:rPr lang="en-US" dirty="0">
                <a:solidFill>
                  <a:schemeClr val="accent2"/>
                </a:solidFill>
                <a:latin typeface="Verdana" pitchFamily="34" charset="0"/>
              </a:rPr>
              <a:t>O(log n)</a:t>
            </a:r>
            <a:r>
              <a:rPr lang="en-US" dirty="0"/>
              <a:t> times</a:t>
            </a:r>
          </a:p>
          <a:p>
            <a:pPr algn="just"/>
            <a:r>
              <a:rPr lang="en-US" dirty="0"/>
              <a:t>Since we </a:t>
            </a:r>
            <a:r>
              <a:rPr lang="en-US" dirty="0" err="1"/>
              <a:t>reheap</a:t>
            </a:r>
            <a:r>
              <a:rPr lang="en-US" dirty="0"/>
              <a:t> inside a while loop that we do </a:t>
            </a:r>
            <a:r>
              <a:rPr lang="en-US" dirty="0">
                <a:solidFill>
                  <a:schemeClr val="accent2"/>
                </a:solidFill>
                <a:latin typeface="Verdana" pitchFamily="34" charset="0"/>
              </a:rPr>
              <a:t>n</a:t>
            </a:r>
            <a:r>
              <a:rPr lang="en-US" dirty="0"/>
              <a:t> times, the total time for the while loop is </a:t>
            </a:r>
            <a:r>
              <a:rPr lang="en-US" dirty="0">
                <a:solidFill>
                  <a:schemeClr val="accent2"/>
                </a:solidFill>
                <a:latin typeface="Verdana" pitchFamily="34" charset="0"/>
              </a:rPr>
              <a:t>n*O(log n)</a:t>
            </a:r>
            <a:r>
              <a:rPr lang="en-US" dirty="0"/>
              <a:t>, or </a:t>
            </a:r>
            <a:r>
              <a:rPr lang="en-US" dirty="0">
                <a:solidFill>
                  <a:schemeClr val="accent2"/>
                </a:solidFill>
                <a:latin typeface="Verdana" pitchFamily="34" charset="0"/>
              </a:rPr>
              <a:t>O(n log n)</a:t>
            </a:r>
          </a:p>
        </p:txBody>
      </p:sp>
      <p:sp>
        <p:nvSpPr>
          <p:cNvPr id="5" name="Footer Placeholder 4"/>
          <p:cNvSpPr>
            <a:spLocks noGrp="1"/>
          </p:cNvSpPr>
          <p:nvPr>
            <p:ph type="ftr" sz="quarter" idx="11"/>
          </p:nvPr>
        </p:nvSpPr>
        <p:spPr/>
        <p:txBody>
          <a:bodyPr/>
          <a:lstStyle/>
          <a:p>
            <a:r>
              <a:rPr lang="en-US"/>
              <a:t>Dr. Neepa Shah</a:t>
            </a:r>
            <a:endParaRPr lang="en-US" dirty="0"/>
          </a:p>
        </p:txBody>
      </p:sp>
      <p:sp>
        <p:nvSpPr>
          <p:cNvPr id="4" name="Slide Number Placeholder 3"/>
          <p:cNvSpPr>
            <a:spLocks noGrp="1"/>
          </p:cNvSpPr>
          <p:nvPr>
            <p:ph type="sldNum" sz="quarter" idx="4294967295"/>
          </p:nvPr>
        </p:nvSpPr>
        <p:spPr>
          <a:xfrm>
            <a:off x="9347200" y="5956300"/>
            <a:ext cx="2844800" cy="365125"/>
          </a:xfrm>
        </p:spPr>
        <p:txBody>
          <a:bodyPr/>
          <a:lstStyle/>
          <a:p>
            <a:fld id="{326FBD8F-413C-42BD-9C5E-40E6C0B81528}" type="slidenum">
              <a:rPr lang="en-US"/>
              <a:pPr/>
              <a:t>232</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1987">
                                            <p:txEl>
                                              <p:pRg st="2" end="2"/>
                                            </p:txEl>
                                          </p:spTgt>
                                        </p:tgtEl>
                                        <p:attrNameLst>
                                          <p:attrName>style.visibility</p:attrName>
                                        </p:attrNameLst>
                                      </p:cBhvr>
                                      <p:to>
                                        <p:strVal val="visible"/>
                                      </p:to>
                                    </p:set>
                                    <p:anim calcmode="lin" valueType="num">
                                      <p:cBhvr additive="base">
                                        <p:cTn id="7" dur="500" fill="hold"/>
                                        <p:tgtEl>
                                          <p:spTgt spid="41987">
                                            <p:txEl>
                                              <p:pRg st="2" end="2"/>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1987">
                                            <p:txEl>
                                              <p:pRg st="2" end="2"/>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1987">
                                            <p:txEl>
                                              <p:pRg st="3" end="3"/>
                                            </p:txEl>
                                          </p:spTgt>
                                        </p:tgtEl>
                                        <p:attrNameLst>
                                          <p:attrName>style.visibility</p:attrName>
                                        </p:attrNameLst>
                                      </p:cBhvr>
                                      <p:to>
                                        <p:strVal val="visible"/>
                                      </p:to>
                                    </p:set>
                                    <p:anim calcmode="lin" valueType="num">
                                      <p:cBhvr additive="base">
                                        <p:cTn id="11" dur="500" fill="hold"/>
                                        <p:tgtEl>
                                          <p:spTgt spid="41987">
                                            <p:txEl>
                                              <p:pRg st="3" end="3"/>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1987">
                                            <p:txEl>
                                              <p:pRg st="3" end="3"/>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1987">
                                            <p:txEl>
                                              <p:pRg st="4" end="4"/>
                                            </p:txEl>
                                          </p:spTgt>
                                        </p:tgtEl>
                                        <p:attrNameLst>
                                          <p:attrName>style.visibility</p:attrName>
                                        </p:attrNameLst>
                                      </p:cBhvr>
                                      <p:to>
                                        <p:strVal val="visible"/>
                                      </p:to>
                                    </p:set>
                                    <p:anim calcmode="lin" valueType="num">
                                      <p:cBhvr additive="base">
                                        <p:cTn id="15" dur="500" fill="hold"/>
                                        <p:tgtEl>
                                          <p:spTgt spid="41987">
                                            <p:txEl>
                                              <p:pRg st="4" end="4"/>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1987">
                                            <p:txEl>
                                              <p:pRg st="4" end="4"/>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41987">
                                            <p:txEl>
                                              <p:pRg st="5" end="5"/>
                                            </p:txEl>
                                          </p:spTgt>
                                        </p:tgtEl>
                                        <p:attrNameLst>
                                          <p:attrName>style.visibility</p:attrName>
                                        </p:attrNameLst>
                                      </p:cBhvr>
                                      <p:to>
                                        <p:strVal val="visible"/>
                                      </p:to>
                                    </p:set>
                                    <p:anim calcmode="lin" valueType="num">
                                      <p:cBhvr additive="base">
                                        <p:cTn id="19" dur="500" fill="hold"/>
                                        <p:tgtEl>
                                          <p:spTgt spid="41987">
                                            <p:txEl>
                                              <p:pRg st="5" end="5"/>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198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Analysis IV</a:t>
            </a:r>
          </a:p>
        </p:txBody>
      </p:sp>
      <p:sp>
        <p:nvSpPr>
          <p:cNvPr id="43011" name="Rectangle 3"/>
          <p:cNvSpPr>
            <a:spLocks noGrp="1" noChangeArrowheads="1"/>
          </p:cNvSpPr>
          <p:nvPr>
            <p:ph idx="1"/>
          </p:nvPr>
        </p:nvSpPr>
        <p:spPr/>
        <p:txBody>
          <a:bodyPr>
            <a:normAutofit fontScale="92500" lnSpcReduction="10000"/>
          </a:bodyPr>
          <a:lstStyle/>
          <a:p>
            <a:r>
              <a:rPr lang="en-US" dirty="0"/>
              <a:t>Here’s the algorithm again:</a:t>
            </a:r>
          </a:p>
          <a:p>
            <a:pPr lvl="2">
              <a:buClr>
                <a:srgbClr val="FFFF99"/>
              </a:buClr>
              <a:buFontTx/>
              <a:buChar char=" "/>
            </a:pPr>
            <a:r>
              <a:rPr lang="en-US" dirty="0" err="1">
                <a:solidFill>
                  <a:schemeClr val="accent2"/>
                </a:solidFill>
                <a:latin typeface="Verdana" pitchFamily="34" charset="0"/>
              </a:rPr>
              <a:t>heapify</a:t>
            </a:r>
            <a:r>
              <a:rPr lang="en-US" dirty="0">
                <a:solidFill>
                  <a:schemeClr val="accent2"/>
                </a:solidFill>
                <a:latin typeface="Verdana" pitchFamily="34" charset="0"/>
              </a:rPr>
              <a:t> the array;</a:t>
            </a:r>
          </a:p>
          <a:p>
            <a:pPr lvl="2">
              <a:buClr>
                <a:srgbClr val="FFFF99"/>
              </a:buClr>
              <a:buFontTx/>
              <a:buChar char=" "/>
            </a:pPr>
            <a:r>
              <a:rPr lang="en-US" dirty="0">
                <a:solidFill>
                  <a:schemeClr val="accent2"/>
                </a:solidFill>
                <a:latin typeface="Verdana" pitchFamily="34" charset="0"/>
              </a:rPr>
              <a:t>while the array isn’t empty {</a:t>
            </a:r>
          </a:p>
          <a:p>
            <a:pPr lvl="2">
              <a:buClr>
                <a:srgbClr val="FFFF99"/>
              </a:buClr>
              <a:buFontTx/>
              <a:buChar char=" "/>
            </a:pPr>
            <a:r>
              <a:rPr lang="en-US" dirty="0">
                <a:solidFill>
                  <a:schemeClr val="accent2"/>
                </a:solidFill>
                <a:latin typeface="Verdana" pitchFamily="34" charset="0"/>
              </a:rPr>
              <a:t>    remove and replace the root;</a:t>
            </a:r>
          </a:p>
          <a:p>
            <a:pPr lvl="2">
              <a:buClr>
                <a:srgbClr val="FFFF99"/>
              </a:buClr>
              <a:buFontTx/>
              <a:buChar char=" "/>
            </a:pPr>
            <a:r>
              <a:rPr lang="en-US" dirty="0">
                <a:solidFill>
                  <a:schemeClr val="accent2"/>
                </a:solidFill>
                <a:latin typeface="Verdana" pitchFamily="34" charset="0"/>
              </a:rPr>
              <a:t>    </a:t>
            </a:r>
            <a:r>
              <a:rPr lang="en-US" dirty="0" err="1">
                <a:solidFill>
                  <a:schemeClr val="accent2"/>
                </a:solidFill>
                <a:latin typeface="Verdana" pitchFamily="34" charset="0"/>
              </a:rPr>
              <a:t>reheap</a:t>
            </a:r>
            <a:r>
              <a:rPr lang="en-US" dirty="0">
                <a:solidFill>
                  <a:schemeClr val="accent2"/>
                </a:solidFill>
                <a:latin typeface="Verdana" pitchFamily="34" charset="0"/>
              </a:rPr>
              <a:t> the new root node;</a:t>
            </a:r>
            <a:br>
              <a:rPr lang="en-US" dirty="0">
                <a:solidFill>
                  <a:schemeClr val="accent2"/>
                </a:solidFill>
                <a:latin typeface="Verdana" pitchFamily="34" charset="0"/>
              </a:rPr>
            </a:br>
            <a:r>
              <a:rPr lang="en-US" dirty="0">
                <a:solidFill>
                  <a:schemeClr val="accent2"/>
                </a:solidFill>
                <a:latin typeface="Verdana" pitchFamily="34" charset="0"/>
              </a:rPr>
              <a:t>}</a:t>
            </a:r>
            <a:endParaRPr lang="en-US" dirty="0">
              <a:solidFill>
                <a:schemeClr val="accent2"/>
              </a:solidFill>
            </a:endParaRPr>
          </a:p>
          <a:p>
            <a:r>
              <a:rPr lang="en-US" dirty="0"/>
              <a:t>We have seen that </a:t>
            </a:r>
            <a:r>
              <a:rPr lang="en-US" dirty="0" err="1"/>
              <a:t>heapifying</a:t>
            </a:r>
            <a:r>
              <a:rPr lang="en-US" dirty="0"/>
              <a:t> takes</a:t>
            </a:r>
            <a:r>
              <a:rPr lang="en-US" dirty="0">
                <a:solidFill>
                  <a:schemeClr val="accent2"/>
                </a:solidFill>
              </a:rPr>
              <a:t> </a:t>
            </a:r>
            <a:r>
              <a:rPr lang="en-US" sz="2400" dirty="0">
                <a:solidFill>
                  <a:schemeClr val="accent2"/>
                </a:solidFill>
                <a:latin typeface="Verdana" pitchFamily="34" charset="0"/>
              </a:rPr>
              <a:t>O(n log n)</a:t>
            </a:r>
            <a:r>
              <a:rPr lang="en-US" dirty="0"/>
              <a:t> time</a:t>
            </a:r>
          </a:p>
          <a:p>
            <a:r>
              <a:rPr lang="en-US" dirty="0"/>
              <a:t>The while loop takes </a:t>
            </a:r>
            <a:r>
              <a:rPr lang="en-US" sz="2400" dirty="0">
                <a:solidFill>
                  <a:schemeClr val="accent2"/>
                </a:solidFill>
                <a:latin typeface="Verdana" pitchFamily="34" charset="0"/>
              </a:rPr>
              <a:t>O(n log n)</a:t>
            </a:r>
            <a:r>
              <a:rPr lang="en-US" dirty="0"/>
              <a:t> time</a:t>
            </a:r>
          </a:p>
          <a:p>
            <a:r>
              <a:rPr lang="en-US" dirty="0"/>
              <a:t>The total time is therefore</a:t>
            </a:r>
            <a:r>
              <a:rPr lang="en-US" sz="2400" dirty="0">
                <a:solidFill>
                  <a:schemeClr val="accent2"/>
                </a:solidFill>
                <a:latin typeface="Verdana" pitchFamily="34" charset="0"/>
              </a:rPr>
              <a:t> O(n log n) + O(n log n)</a:t>
            </a:r>
          </a:p>
          <a:p>
            <a:r>
              <a:rPr lang="en-US" dirty="0"/>
              <a:t>This is the same as </a:t>
            </a:r>
            <a:r>
              <a:rPr lang="en-US" sz="2400" dirty="0">
                <a:solidFill>
                  <a:schemeClr val="accent2"/>
                </a:solidFill>
                <a:latin typeface="Verdana" pitchFamily="34" charset="0"/>
              </a:rPr>
              <a:t>O(n log n)</a:t>
            </a:r>
            <a:r>
              <a:rPr lang="en-US" dirty="0"/>
              <a:t> time</a:t>
            </a:r>
          </a:p>
        </p:txBody>
      </p:sp>
      <p:sp>
        <p:nvSpPr>
          <p:cNvPr id="5" name="Footer Placeholder 4"/>
          <p:cNvSpPr>
            <a:spLocks noGrp="1"/>
          </p:cNvSpPr>
          <p:nvPr>
            <p:ph type="ftr" sz="quarter" idx="11"/>
          </p:nvPr>
        </p:nvSpPr>
        <p:spPr/>
        <p:txBody>
          <a:bodyPr/>
          <a:lstStyle/>
          <a:p>
            <a:r>
              <a:rPr lang="en-US"/>
              <a:t>Dr. Neepa Shah</a:t>
            </a:r>
            <a:endParaRPr lang="en-US" dirty="0"/>
          </a:p>
        </p:txBody>
      </p:sp>
      <p:sp>
        <p:nvSpPr>
          <p:cNvPr id="4" name="Slide Number Placeholder 3"/>
          <p:cNvSpPr>
            <a:spLocks noGrp="1"/>
          </p:cNvSpPr>
          <p:nvPr>
            <p:ph type="sldNum" sz="quarter" idx="4294967295"/>
          </p:nvPr>
        </p:nvSpPr>
        <p:spPr>
          <a:xfrm>
            <a:off x="9347200" y="5956300"/>
            <a:ext cx="2844800" cy="365125"/>
          </a:xfrm>
        </p:spPr>
        <p:txBody>
          <a:bodyPr/>
          <a:lstStyle/>
          <a:p>
            <a:fld id="{7D51B95F-6809-4055-8957-E462381D5E66}" type="slidenum">
              <a:rPr lang="en-US"/>
              <a:pPr/>
              <a:t>233</a:t>
            </a:fld>
            <a:endParaRPr lang="en-US"/>
          </a:p>
        </p:txBody>
      </p:sp>
    </p:spTree>
  </p:cSld>
  <p:clrMapOvr>
    <a:masterClrMapping/>
  </p:clrMapOvr>
  <p:transition/>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vert="horz" lIns="91440" tIns="45720" rIns="91440" bIns="45720" rtlCol="0" anchor="b">
            <a:normAutofit/>
          </a:bodyPr>
          <a:lstStyle/>
          <a:p>
            <a:r>
              <a:rPr lang="en-US" dirty="0"/>
              <a:t>Classification of Sorting algorithms</a:t>
            </a:r>
          </a:p>
        </p:txBody>
      </p:sp>
      <p:sp>
        <p:nvSpPr>
          <p:cNvPr id="3" name="Content Placeholder 2">
            <a:extLst>
              <a:ext uri="{FF2B5EF4-FFF2-40B4-BE49-F238E27FC236}">
                <a16:creationId xmlns:a16="http://schemas.microsoft.com/office/drawing/2014/main" id="{B9340575-FFB4-4932-B472-5450FA08F4BF}"/>
              </a:ext>
            </a:extLst>
          </p:cNvPr>
          <p:cNvSpPr>
            <a:spLocks noGrp="1"/>
          </p:cNvSpPr>
          <p:nvPr>
            <p:ph idx="1"/>
          </p:nvPr>
        </p:nvSpPr>
        <p:spPr>
          <a:xfrm>
            <a:off x="471340" y="1880189"/>
            <a:ext cx="11299265" cy="3903063"/>
          </a:xfrm>
        </p:spPr>
        <p:txBody>
          <a:bodyPr>
            <a:normAutofit fontScale="92500" lnSpcReduction="20000"/>
          </a:bodyPr>
          <a:lstStyle/>
          <a:p>
            <a:r>
              <a:rPr lang="fr-FR" dirty="0"/>
              <a:t>Comparison sorts</a:t>
            </a:r>
          </a:p>
          <a:p>
            <a:pPr lvl="1"/>
            <a:r>
              <a:rPr lang="fr-FR" dirty="0"/>
              <a:t>Bubble sort</a:t>
            </a:r>
          </a:p>
          <a:p>
            <a:pPr lvl="1"/>
            <a:r>
              <a:rPr lang="fr-FR" dirty="0"/>
              <a:t>Insertion sort</a:t>
            </a:r>
          </a:p>
          <a:p>
            <a:pPr lvl="1"/>
            <a:r>
              <a:rPr lang="fr-FR" dirty="0"/>
              <a:t>Selection sort </a:t>
            </a:r>
          </a:p>
          <a:p>
            <a:pPr lvl="1"/>
            <a:r>
              <a:rPr lang="fr-FR" dirty="0"/>
              <a:t>Shell sort</a:t>
            </a:r>
          </a:p>
          <a:p>
            <a:pPr lvl="1"/>
            <a:r>
              <a:rPr lang="fr-FR" dirty="0"/>
              <a:t>Merge sort</a:t>
            </a:r>
          </a:p>
          <a:p>
            <a:pPr lvl="1"/>
            <a:r>
              <a:rPr lang="fr-FR" dirty="0"/>
              <a:t>Quick sort</a:t>
            </a:r>
          </a:p>
          <a:p>
            <a:pPr lvl="1"/>
            <a:r>
              <a:rPr lang="fr-FR" dirty="0"/>
              <a:t>Heap sort</a:t>
            </a:r>
          </a:p>
          <a:p>
            <a:r>
              <a:rPr lang="fr-FR" dirty="0"/>
              <a:t>Non-</a:t>
            </a:r>
            <a:r>
              <a:rPr lang="fr-FR" dirty="0" err="1"/>
              <a:t>comparion</a:t>
            </a:r>
            <a:r>
              <a:rPr lang="fr-FR" dirty="0"/>
              <a:t> sorts (LINEAR TIME)</a:t>
            </a:r>
          </a:p>
          <a:p>
            <a:pPr lvl="1"/>
            <a:r>
              <a:rPr lang="fr-FR" dirty="0"/>
              <a:t>Count Sort</a:t>
            </a:r>
          </a:p>
          <a:p>
            <a:pPr lvl="1"/>
            <a:r>
              <a:rPr lang="fr-FR" b="1" dirty="0"/>
              <a:t>Radix sort</a:t>
            </a:r>
          </a:p>
          <a:p>
            <a:pPr lvl="1"/>
            <a:r>
              <a:rPr lang="fr-FR" b="1" dirty="0" err="1"/>
              <a:t>Bucket</a:t>
            </a:r>
            <a:r>
              <a:rPr lang="fr-FR" b="1" dirty="0"/>
              <a:t> Sort</a:t>
            </a:r>
            <a:endParaRPr lang="en-IN" b="1" dirty="0"/>
          </a:p>
        </p:txBody>
      </p:sp>
      <p:sp>
        <p:nvSpPr>
          <p:cNvPr id="2" name="Footer Placeholder 1"/>
          <p:cNvSpPr>
            <a:spLocks noGrp="1"/>
          </p:cNvSpPr>
          <p:nvPr>
            <p:ph type="ftr" sz="quarter" idx="11"/>
          </p:nvPr>
        </p:nvSpPr>
        <p:spPr/>
        <p:txBody>
          <a:bodyPr/>
          <a:lstStyle/>
          <a:p>
            <a:r>
              <a:rPr lang="en-US"/>
              <a:t>Dr. Neepa Shah</a:t>
            </a:r>
            <a:endParaRPr lang="en-US" dirty="0"/>
          </a:p>
        </p:txBody>
      </p:sp>
      <p:sp>
        <p:nvSpPr>
          <p:cNvPr id="5" name="Slide Number Placeholder 5"/>
          <p:cNvSpPr>
            <a:spLocks noGrp="1"/>
          </p:cNvSpPr>
          <p:nvPr>
            <p:ph type="sldNum" sz="quarter" idx="12"/>
          </p:nvPr>
        </p:nvSpPr>
        <p:spPr/>
        <p:txBody>
          <a:bodyPr/>
          <a:lstStyle/>
          <a:p>
            <a:fld id="{8EE9E62B-9218-47B7-90F3-AA646B9F219A}" type="slidenum">
              <a:rPr lang="en-US"/>
              <a:pPr/>
              <a:t>234</a:t>
            </a:fld>
            <a:endParaRPr lang="en-US" dirty="0"/>
          </a:p>
        </p:txBody>
      </p:sp>
    </p:spTree>
    <p:extLst>
      <p:ext uri="{BB962C8B-B14F-4D97-AF65-F5344CB8AC3E}">
        <p14:creationId xmlns:p14="http://schemas.microsoft.com/office/powerpoint/2010/main" val="782734755"/>
      </p:ext>
    </p:extLst>
  </p:cSld>
  <p:clrMapOvr>
    <a:masterClrMapping/>
  </p:clrMapOvr>
  <p:transition/>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81250741-4EC7-72C8-C9F9-452601216E88}"/>
              </a:ext>
            </a:extLst>
          </p:cNvPr>
          <p:cNvSpPr>
            <a:spLocks noGrp="1" noChangeArrowheads="1"/>
          </p:cNvSpPr>
          <p:nvPr>
            <p:ph type="title"/>
          </p:nvPr>
        </p:nvSpPr>
        <p:spPr/>
        <p:txBody>
          <a:bodyPr/>
          <a:lstStyle/>
          <a:p>
            <a:pPr eaLnBrk="1" hangingPunct="1"/>
            <a:r>
              <a:rPr lang="en-US" altLang="en-US"/>
              <a:t>How Fast Can We Sort?</a:t>
            </a:r>
          </a:p>
        </p:txBody>
      </p:sp>
      <p:sp>
        <p:nvSpPr>
          <p:cNvPr id="5124" name="Rectangle 3">
            <a:extLst>
              <a:ext uri="{FF2B5EF4-FFF2-40B4-BE49-F238E27FC236}">
                <a16:creationId xmlns:a16="http://schemas.microsoft.com/office/drawing/2014/main" id="{FE7821D8-2140-F7E3-9636-29EC16548D42}"/>
              </a:ext>
            </a:extLst>
          </p:cNvPr>
          <p:cNvSpPr>
            <a:spLocks noGrp="1" noChangeArrowheads="1"/>
          </p:cNvSpPr>
          <p:nvPr>
            <p:ph idx="1"/>
          </p:nvPr>
        </p:nvSpPr>
        <p:spPr/>
        <p:txBody>
          <a:bodyPr>
            <a:normAutofit fontScale="85000" lnSpcReduction="20000"/>
          </a:bodyPr>
          <a:lstStyle/>
          <a:p>
            <a:pPr eaLnBrk="1" hangingPunct="1">
              <a:lnSpc>
                <a:spcPct val="150000"/>
              </a:lnSpc>
              <a:defRPr/>
            </a:pPr>
            <a:endParaRPr lang="en-US" sz="2400" dirty="0"/>
          </a:p>
          <a:p>
            <a:pPr eaLnBrk="1" hangingPunct="1">
              <a:lnSpc>
                <a:spcPct val="150000"/>
              </a:lnSpc>
              <a:defRPr/>
            </a:pPr>
            <a:r>
              <a:rPr lang="en-US" sz="2400" dirty="0"/>
              <a:t>Selection Sort, Bubble Sort, Insertion Sort:</a:t>
            </a:r>
          </a:p>
          <a:p>
            <a:pPr eaLnBrk="1" hangingPunct="1">
              <a:lnSpc>
                <a:spcPct val="150000"/>
              </a:lnSpc>
              <a:defRPr/>
            </a:pPr>
            <a:r>
              <a:rPr lang="en-US" sz="2400" dirty="0"/>
              <a:t>Heap Sort, Merge sort:</a:t>
            </a:r>
          </a:p>
          <a:p>
            <a:pPr eaLnBrk="1" hangingPunct="1">
              <a:lnSpc>
                <a:spcPct val="150000"/>
              </a:lnSpc>
              <a:defRPr/>
            </a:pPr>
            <a:r>
              <a:rPr lang="en-US" sz="2400" dirty="0"/>
              <a:t>Quicksort:</a:t>
            </a:r>
          </a:p>
          <a:p>
            <a:pPr eaLnBrk="1" hangingPunct="1">
              <a:lnSpc>
                <a:spcPct val="150000"/>
              </a:lnSpc>
              <a:defRPr/>
            </a:pPr>
            <a:r>
              <a:rPr lang="en-US" sz="2400" dirty="0"/>
              <a:t>What is common to all these algorithms?</a:t>
            </a:r>
          </a:p>
          <a:p>
            <a:pPr lvl="1" eaLnBrk="1" hangingPunct="1">
              <a:lnSpc>
                <a:spcPct val="150000"/>
              </a:lnSpc>
              <a:defRPr/>
            </a:pPr>
            <a:r>
              <a:rPr lang="en-US" sz="2000" dirty="0"/>
              <a:t>Make </a:t>
            </a:r>
            <a:r>
              <a:rPr lang="en-US" sz="2000" b="1" dirty="0"/>
              <a:t>comparisons</a:t>
            </a:r>
            <a:r>
              <a:rPr lang="en-US" sz="2000" dirty="0"/>
              <a:t> between input elements</a:t>
            </a:r>
          </a:p>
          <a:p>
            <a:pPr marL="457200" lvl="1" indent="0">
              <a:lnSpc>
                <a:spcPct val="150000"/>
              </a:lnSpc>
              <a:buNone/>
              <a:defRPr/>
            </a:pPr>
            <a:r>
              <a:rPr lang="en-US" dirty="0">
                <a:latin typeface="Comic Sans MS" pitchFamily="66" charset="0"/>
                <a:sym typeface="Symbol" pitchFamily="18" charset="2"/>
              </a:rPr>
              <a:t>	</a:t>
            </a:r>
            <a:r>
              <a:rPr lang="en-US" dirty="0" err="1">
                <a:solidFill>
                  <a:srgbClr val="DD0111"/>
                </a:solidFill>
                <a:latin typeface="Comic Sans MS" pitchFamily="66" charset="0"/>
                <a:sym typeface="Symbol" pitchFamily="18" charset="2"/>
              </a:rPr>
              <a:t>a</a:t>
            </a:r>
            <a:r>
              <a:rPr lang="en-US" baseline="-25000" dirty="0" err="1">
                <a:solidFill>
                  <a:srgbClr val="DD0111"/>
                </a:solidFill>
                <a:latin typeface="Comic Sans MS" pitchFamily="66" charset="0"/>
                <a:sym typeface="Symbol" pitchFamily="18" charset="2"/>
              </a:rPr>
              <a:t>i</a:t>
            </a:r>
            <a:r>
              <a:rPr lang="en-US" dirty="0">
                <a:solidFill>
                  <a:srgbClr val="DD0111"/>
                </a:solidFill>
                <a:latin typeface="Comic Sans MS" pitchFamily="66" charset="0"/>
                <a:sym typeface="Symbol" pitchFamily="18" charset="2"/>
              </a:rPr>
              <a:t> &lt; </a:t>
            </a:r>
            <a:r>
              <a:rPr lang="en-US" dirty="0" err="1">
                <a:solidFill>
                  <a:srgbClr val="DD0111"/>
                </a:solidFill>
                <a:latin typeface="Comic Sans MS" pitchFamily="66" charset="0"/>
                <a:sym typeface="Symbol" pitchFamily="18" charset="2"/>
              </a:rPr>
              <a:t>a</a:t>
            </a:r>
            <a:r>
              <a:rPr lang="en-US" baseline="-25000" dirty="0" err="1">
                <a:solidFill>
                  <a:srgbClr val="DD0111"/>
                </a:solidFill>
                <a:latin typeface="Comic Sans MS" pitchFamily="66" charset="0"/>
                <a:sym typeface="Symbol" pitchFamily="18" charset="2"/>
              </a:rPr>
              <a:t>j</a:t>
            </a:r>
            <a:r>
              <a:rPr lang="en-US" dirty="0">
                <a:solidFill>
                  <a:srgbClr val="DD0111"/>
                </a:solidFill>
                <a:latin typeface="Comic Sans MS" pitchFamily="66" charset="0"/>
                <a:sym typeface="Symbol" pitchFamily="18" charset="2"/>
              </a:rPr>
              <a:t>,    </a:t>
            </a:r>
            <a:r>
              <a:rPr lang="en-US" dirty="0" err="1">
                <a:solidFill>
                  <a:srgbClr val="DD0111"/>
                </a:solidFill>
                <a:latin typeface="Comic Sans MS" pitchFamily="66" charset="0"/>
                <a:sym typeface="Symbol" pitchFamily="18" charset="2"/>
              </a:rPr>
              <a:t>a</a:t>
            </a:r>
            <a:r>
              <a:rPr lang="en-US" baseline="-25000" dirty="0" err="1">
                <a:solidFill>
                  <a:srgbClr val="DD0111"/>
                </a:solidFill>
                <a:latin typeface="Comic Sans MS" pitchFamily="66" charset="0"/>
                <a:sym typeface="Symbol" pitchFamily="18" charset="2"/>
              </a:rPr>
              <a:t>i</a:t>
            </a:r>
            <a:r>
              <a:rPr lang="en-US" dirty="0">
                <a:solidFill>
                  <a:srgbClr val="DD0111"/>
                </a:solidFill>
                <a:latin typeface="Comic Sans MS" pitchFamily="66" charset="0"/>
                <a:sym typeface="Symbol" pitchFamily="18" charset="2"/>
              </a:rPr>
              <a:t> </a:t>
            </a:r>
            <a:r>
              <a:rPr lang="en-US" dirty="0">
                <a:solidFill>
                  <a:srgbClr val="DD0111"/>
                </a:solidFill>
                <a:latin typeface="Comic Sans MS" pitchFamily="66" charset="0"/>
                <a:cs typeface="Arial" charset="0"/>
                <a:sym typeface="Symbol" pitchFamily="18" charset="2"/>
              </a:rPr>
              <a:t>≤</a:t>
            </a:r>
            <a:r>
              <a:rPr lang="en-US" dirty="0">
                <a:solidFill>
                  <a:srgbClr val="DD0111"/>
                </a:solidFill>
                <a:latin typeface="Comic Sans MS" pitchFamily="66" charset="0"/>
                <a:sym typeface="Symbol" pitchFamily="18" charset="2"/>
              </a:rPr>
              <a:t> </a:t>
            </a:r>
            <a:r>
              <a:rPr lang="en-US" dirty="0" err="1">
                <a:solidFill>
                  <a:srgbClr val="DD0111"/>
                </a:solidFill>
                <a:latin typeface="Comic Sans MS" pitchFamily="66" charset="0"/>
                <a:sym typeface="Symbol" pitchFamily="18" charset="2"/>
              </a:rPr>
              <a:t>a</a:t>
            </a:r>
            <a:r>
              <a:rPr lang="en-US" baseline="-25000" dirty="0" err="1">
                <a:solidFill>
                  <a:srgbClr val="DD0111"/>
                </a:solidFill>
                <a:latin typeface="Comic Sans MS" pitchFamily="66" charset="0"/>
                <a:sym typeface="Symbol" pitchFamily="18" charset="2"/>
              </a:rPr>
              <a:t>j</a:t>
            </a:r>
            <a:r>
              <a:rPr lang="en-US" dirty="0">
                <a:solidFill>
                  <a:srgbClr val="DD0111"/>
                </a:solidFill>
                <a:latin typeface="Comic Sans MS" pitchFamily="66" charset="0"/>
                <a:sym typeface="Symbol" pitchFamily="18" charset="2"/>
              </a:rPr>
              <a:t>,    </a:t>
            </a:r>
            <a:r>
              <a:rPr lang="en-US" dirty="0" err="1">
                <a:solidFill>
                  <a:srgbClr val="DD0111"/>
                </a:solidFill>
                <a:latin typeface="Comic Sans MS" pitchFamily="66" charset="0"/>
                <a:sym typeface="Symbol" pitchFamily="18" charset="2"/>
              </a:rPr>
              <a:t>a</a:t>
            </a:r>
            <a:r>
              <a:rPr lang="en-US" baseline="-25000" dirty="0" err="1">
                <a:solidFill>
                  <a:srgbClr val="DD0111"/>
                </a:solidFill>
                <a:latin typeface="Comic Sans MS" pitchFamily="66" charset="0"/>
                <a:sym typeface="Symbol" pitchFamily="18" charset="2"/>
              </a:rPr>
              <a:t>i</a:t>
            </a:r>
            <a:r>
              <a:rPr lang="en-US" dirty="0">
                <a:solidFill>
                  <a:srgbClr val="DD0111"/>
                </a:solidFill>
                <a:latin typeface="Comic Sans MS" pitchFamily="66" charset="0"/>
                <a:sym typeface="Symbol" pitchFamily="18" charset="2"/>
              </a:rPr>
              <a:t> = </a:t>
            </a:r>
            <a:r>
              <a:rPr lang="en-US" dirty="0" err="1">
                <a:solidFill>
                  <a:srgbClr val="DD0111"/>
                </a:solidFill>
                <a:latin typeface="Comic Sans MS" pitchFamily="66" charset="0"/>
                <a:sym typeface="Symbol" pitchFamily="18" charset="2"/>
              </a:rPr>
              <a:t>a</a:t>
            </a:r>
            <a:r>
              <a:rPr lang="en-US" baseline="-25000" dirty="0" err="1">
                <a:solidFill>
                  <a:srgbClr val="DD0111"/>
                </a:solidFill>
                <a:latin typeface="Comic Sans MS" pitchFamily="66" charset="0"/>
                <a:sym typeface="Symbol" pitchFamily="18" charset="2"/>
              </a:rPr>
              <a:t>j</a:t>
            </a:r>
            <a:r>
              <a:rPr lang="en-US" dirty="0">
                <a:solidFill>
                  <a:srgbClr val="DD0111"/>
                </a:solidFill>
                <a:latin typeface="Comic Sans MS" pitchFamily="66" charset="0"/>
                <a:sym typeface="Symbol" pitchFamily="18" charset="2"/>
              </a:rPr>
              <a:t>,     </a:t>
            </a:r>
            <a:r>
              <a:rPr lang="en-US" dirty="0" err="1">
                <a:solidFill>
                  <a:srgbClr val="DD0111"/>
                </a:solidFill>
                <a:latin typeface="Comic Sans MS" pitchFamily="66" charset="0"/>
                <a:sym typeface="Symbol" pitchFamily="18" charset="2"/>
              </a:rPr>
              <a:t>a</a:t>
            </a:r>
            <a:r>
              <a:rPr lang="en-US" baseline="-25000" dirty="0" err="1">
                <a:solidFill>
                  <a:srgbClr val="DD0111"/>
                </a:solidFill>
                <a:latin typeface="Comic Sans MS" pitchFamily="66" charset="0"/>
                <a:sym typeface="Symbol" pitchFamily="18" charset="2"/>
              </a:rPr>
              <a:t>i</a:t>
            </a:r>
            <a:r>
              <a:rPr lang="en-US" dirty="0">
                <a:solidFill>
                  <a:srgbClr val="DD0111"/>
                </a:solidFill>
                <a:latin typeface="Comic Sans MS" pitchFamily="66" charset="0"/>
                <a:sym typeface="Symbol" pitchFamily="18" charset="2"/>
              </a:rPr>
              <a:t> </a:t>
            </a:r>
            <a:r>
              <a:rPr lang="en-US" dirty="0">
                <a:solidFill>
                  <a:srgbClr val="DD0111"/>
                </a:solidFill>
                <a:latin typeface="Comic Sans MS" pitchFamily="66" charset="0"/>
                <a:cs typeface="Arial" charset="0"/>
                <a:sym typeface="Symbol" pitchFamily="18" charset="2"/>
              </a:rPr>
              <a:t>≥</a:t>
            </a:r>
            <a:r>
              <a:rPr lang="en-US" dirty="0">
                <a:solidFill>
                  <a:srgbClr val="DD0111"/>
                </a:solidFill>
                <a:latin typeface="Comic Sans MS" pitchFamily="66" charset="0"/>
                <a:sym typeface="Symbol" pitchFamily="18" charset="2"/>
              </a:rPr>
              <a:t> </a:t>
            </a:r>
            <a:r>
              <a:rPr lang="en-US" dirty="0" err="1">
                <a:solidFill>
                  <a:srgbClr val="DD0111"/>
                </a:solidFill>
                <a:latin typeface="Comic Sans MS" pitchFamily="66" charset="0"/>
                <a:sym typeface="Symbol" pitchFamily="18" charset="2"/>
              </a:rPr>
              <a:t>a</a:t>
            </a:r>
            <a:r>
              <a:rPr lang="en-US" baseline="-25000" dirty="0" err="1">
                <a:solidFill>
                  <a:srgbClr val="DD0111"/>
                </a:solidFill>
                <a:latin typeface="Comic Sans MS" pitchFamily="66" charset="0"/>
                <a:sym typeface="Symbol" pitchFamily="18" charset="2"/>
              </a:rPr>
              <a:t>j</a:t>
            </a:r>
            <a:r>
              <a:rPr lang="en-US" dirty="0">
                <a:solidFill>
                  <a:srgbClr val="DD0111"/>
                </a:solidFill>
                <a:latin typeface="Comic Sans MS" pitchFamily="66" charset="0"/>
                <a:sym typeface="Symbol" pitchFamily="18" charset="2"/>
              </a:rPr>
              <a:t>,</a:t>
            </a:r>
            <a:r>
              <a:rPr lang="en-US" dirty="0">
                <a:latin typeface="Comic Sans MS" pitchFamily="66" charset="0"/>
                <a:sym typeface="Symbol" pitchFamily="18" charset="2"/>
              </a:rPr>
              <a:t>    </a:t>
            </a:r>
            <a:r>
              <a:rPr lang="en-US" dirty="0">
                <a:sym typeface="Symbol" pitchFamily="18" charset="2"/>
              </a:rPr>
              <a:t>or</a:t>
            </a:r>
            <a:r>
              <a:rPr lang="en-US" dirty="0">
                <a:latin typeface="Comic Sans MS" pitchFamily="66" charset="0"/>
                <a:sym typeface="Symbol" pitchFamily="18" charset="2"/>
              </a:rPr>
              <a:t>     </a:t>
            </a:r>
            <a:r>
              <a:rPr lang="en-US" dirty="0" err="1">
                <a:solidFill>
                  <a:srgbClr val="DD0111"/>
                </a:solidFill>
                <a:latin typeface="Comic Sans MS" pitchFamily="66" charset="0"/>
                <a:sym typeface="Symbol" pitchFamily="18" charset="2"/>
              </a:rPr>
              <a:t>a</a:t>
            </a:r>
            <a:r>
              <a:rPr lang="en-US" baseline="-25000" dirty="0" err="1">
                <a:solidFill>
                  <a:srgbClr val="DD0111"/>
                </a:solidFill>
                <a:latin typeface="Comic Sans MS" pitchFamily="66" charset="0"/>
                <a:sym typeface="Symbol" pitchFamily="18" charset="2"/>
              </a:rPr>
              <a:t>i</a:t>
            </a:r>
            <a:r>
              <a:rPr lang="en-US" dirty="0">
                <a:solidFill>
                  <a:srgbClr val="DD0111"/>
                </a:solidFill>
                <a:latin typeface="Comic Sans MS" pitchFamily="66" charset="0"/>
                <a:sym typeface="Symbol" pitchFamily="18" charset="2"/>
              </a:rPr>
              <a:t> </a:t>
            </a:r>
            <a:r>
              <a:rPr lang="en-US" dirty="0">
                <a:solidFill>
                  <a:srgbClr val="DD0111"/>
                </a:solidFill>
                <a:latin typeface="Comic Sans MS" pitchFamily="66" charset="0"/>
                <a:cs typeface="Arial" charset="0"/>
                <a:sym typeface="Symbol" pitchFamily="18" charset="2"/>
              </a:rPr>
              <a:t>&gt;</a:t>
            </a:r>
            <a:r>
              <a:rPr lang="en-US" dirty="0">
                <a:solidFill>
                  <a:srgbClr val="DD0111"/>
                </a:solidFill>
                <a:latin typeface="Comic Sans MS" pitchFamily="66" charset="0"/>
                <a:sym typeface="Symbol" pitchFamily="18" charset="2"/>
              </a:rPr>
              <a:t> </a:t>
            </a:r>
            <a:r>
              <a:rPr lang="en-US" dirty="0" err="1">
                <a:solidFill>
                  <a:srgbClr val="DD0111"/>
                </a:solidFill>
                <a:latin typeface="Comic Sans MS" pitchFamily="66" charset="0"/>
                <a:sym typeface="Symbol" pitchFamily="18" charset="2"/>
              </a:rPr>
              <a:t>a</a:t>
            </a:r>
            <a:r>
              <a:rPr lang="en-US" baseline="-25000" dirty="0" err="1">
                <a:solidFill>
                  <a:srgbClr val="DD0111"/>
                </a:solidFill>
                <a:latin typeface="Comic Sans MS" pitchFamily="66" charset="0"/>
                <a:sym typeface="Symbol" pitchFamily="18" charset="2"/>
              </a:rPr>
              <a:t>j</a:t>
            </a:r>
            <a:r>
              <a:rPr lang="en-US" dirty="0">
                <a:sym typeface="Symbol" pitchFamily="18" charset="2"/>
              </a:rPr>
              <a:t> </a:t>
            </a:r>
          </a:p>
          <a:p>
            <a:pPr eaLnBrk="1" hangingPunct="1">
              <a:lnSpc>
                <a:spcPct val="150000"/>
              </a:lnSpc>
              <a:buFontTx/>
              <a:buNone/>
              <a:defRPr/>
            </a:pPr>
            <a:endParaRPr lang="en-US" sz="2400" dirty="0">
              <a:solidFill>
                <a:srgbClr val="DD0111"/>
              </a:solidFill>
            </a:endParaRPr>
          </a:p>
        </p:txBody>
      </p:sp>
      <p:sp>
        <p:nvSpPr>
          <p:cNvPr id="4101" name="Text Box 4">
            <a:extLst>
              <a:ext uri="{FF2B5EF4-FFF2-40B4-BE49-F238E27FC236}">
                <a16:creationId xmlns:a16="http://schemas.microsoft.com/office/drawing/2014/main" id="{8EA7C923-70E6-D14B-B5A6-B98676B5B371}"/>
              </a:ext>
            </a:extLst>
          </p:cNvPr>
          <p:cNvSpPr txBox="1">
            <a:spLocks noChangeArrowheads="1"/>
          </p:cNvSpPr>
          <p:nvPr/>
        </p:nvSpPr>
        <p:spPr bwMode="auto">
          <a:xfrm>
            <a:off x="5626099" y="2571620"/>
            <a:ext cx="939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latin typeface="Comic Sans MS" panose="030F0702030302020204" pitchFamily="66" charset="0"/>
                <a:sym typeface="Symbol" panose="05050102010706020507" pitchFamily="18" charset="2"/>
              </a:rPr>
              <a:t>O(n</a:t>
            </a:r>
            <a:r>
              <a:rPr lang="en-US" altLang="en-US" sz="2400" baseline="30000" dirty="0">
                <a:latin typeface="Comic Sans MS" panose="030F0702030302020204" pitchFamily="66" charset="0"/>
                <a:sym typeface="Symbol" panose="05050102010706020507" pitchFamily="18" charset="2"/>
              </a:rPr>
              <a:t>2</a:t>
            </a:r>
            <a:r>
              <a:rPr lang="en-US" altLang="en-US" sz="2400" dirty="0">
                <a:latin typeface="Comic Sans MS" panose="030F0702030302020204" pitchFamily="66" charset="0"/>
                <a:sym typeface="Symbol" panose="05050102010706020507" pitchFamily="18" charset="2"/>
              </a:rPr>
              <a:t>)</a:t>
            </a:r>
          </a:p>
        </p:txBody>
      </p:sp>
      <p:sp>
        <p:nvSpPr>
          <p:cNvPr id="4102" name="Text Box 5">
            <a:extLst>
              <a:ext uri="{FF2B5EF4-FFF2-40B4-BE49-F238E27FC236}">
                <a16:creationId xmlns:a16="http://schemas.microsoft.com/office/drawing/2014/main" id="{94B3CAFA-D68E-A8CA-B220-97D30285C76C}"/>
              </a:ext>
            </a:extLst>
          </p:cNvPr>
          <p:cNvSpPr txBox="1">
            <a:spLocks noChangeArrowheads="1"/>
          </p:cNvSpPr>
          <p:nvPr/>
        </p:nvSpPr>
        <p:spPr bwMode="auto">
          <a:xfrm>
            <a:off x="3427380" y="3118790"/>
            <a:ext cx="13885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latin typeface="Comic Sans MS" panose="030F0702030302020204" pitchFamily="66" charset="0"/>
                <a:sym typeface="Symbol" panose="05050102010706020507" pitchFamily="18" charset="2"/>
              </a:rPr>
              <a:t>O(</a:t>
            </a:r>
            <a:r>
              <a:rPr lang="en-US" altLang="en-US" sz="2400" dirty="0" err="1">
                <a:latin typeface="Comic Sans MS" panose="030F0702030302020204" pitchFamily="66" charset="0"/>
                <a:sym typeface="Symbol" panose="05050102010706020507" pitchFamily="18" charset="2"/>
              </a:rPr>
              <a:t>nlogn</a:t>
            </a:r>
            <a:r>
              <a:rPr lang="en-US" altLang="en-US" sz="2400" dirty="0">
                <a:latin typeface="Comic Sans MS" panose="030F0702030302020204" pitchFamily="66" charset="0"/>
                <a:sym typeface="Symbol" panose="05050102010706020507" pitchFamily="18" charset="2"/>
              </a:rPr>
              <a:t>)</a:t>
            </a:r>
          </a:p>
        </p:txBody>
      </p:sp>
      <p:sp>
        <p:nvSpPr>
          <p:cNvPr id="4103" name="Text Box 6">
            <a:extLst>
              <a:ext uri="{FF2B5EF4-FFF2-40B4-BE49-F238E27FC236}">
                <a16:creationId xmlns:a16="http://schemas.microsoft.com/office/drawing/2014/main" id="{5CD7F7FE-B86D-34DA-42C5-F85DFA655131}"/>
              </a:ext>
            </a:extLst>
          </p:cNvPr>
          <p:cNvSpPr txBox="1">
            <a:spLocks noChangeArrowheads="1"/>
          </p:cNvSpPr>
          <p:nvPr/>
        </p:nvSpPr>
        <p:spPr bwMode="auto">
          <a:xfrm>
            <a:off x="2223613" y="3676503"/>
            <a:ext cx="28103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latin typeface="Comic Sans MS" panose="030F0702030302020204" pitchFamily="66" charset="0"/>
                <a:sym typeface="Symbol" panose="05050102010706020507" pitchFamily="18" charset="2"/>
              </a:rPr>
              <a:t>O(</a:t>
            </a:r>
            <a:r>
              <a:rPr lang="en-US" altLang="en-US" sz="2400" dirty="0" err="1">
                <a:latin typeface="Comic Sans MS" panose="030F0702030302020204" pitchFamily="66" charset="0"/>
                <a:sym typeface="Symbol" panose="05050102010706020507" pitchFamily="18" charset="2"/>
              </a:rPr>
              <a:t>nlogn</a:t>
            </a:r>
            <a:r>
              <a:rPr lang="en-US" altLang="en-US" sz="2400" dirty="0">
                <a:latin typeface="Comic Sans MS" panose="030F0702030302020204" pitchFamily="66" charset="0"/>
                <a:sym typeface="Symbol" panose="05050102010706020507" pitchFamily="18" charset="2"/>
              </a:rPr>
              <a:t>) - average</a:t>
            </a:r>
          </a:p>
        </p:txBody>
      </p:sp>
      <p:sp>
        <p:nvSpPr>
          <p:cNvPr id="2" name="Footer Placeholder 1">
            <a:extLst>
              <a:ext uri="{FF2B5EF4-FFF2-40B4-BE49-F238E27FC236}">
                <a16:creationId xmlns:a16="http://schemas.microsoft.com/office/drawing/2014/main" id="{C92317A8-D5AA-4DA1-5C67-3E2278F21454}"/>
              </a:ext>
            </a:extLst>
          </p:cNvPr>
          <p:cNvSpPr>
            <a:spLocks noGrp="1"/>
          </p:cNvSpPr>
          <p:nvPr>
            <p:ph type="ftr" sz="quarter" idx="11"/>
          </p:nvPr>
        </p:nvSpPr>
        <p:spPr/>
        <p:txBody>
          <a:bodyPr/>
          <a:lstStyle/>
          <a:p>
            <a:r>
              <a:rPr lang="en-IN"/>
              <a:t>Dr. Neepa Shah</a:t>
            </a:r>
          </a:p>
        </p:txBody>
      </p:sp>
      <p:sp>
        <p:nvSpPr>
          <p:cNvPr id="9" name="Slide Number Placeholder 5">
            <a:extLst>
              <a:ext uri="{FF2B5EF4-FFF2-40B4-BE49-F238E27FC236}">
                <a16:creationId xmlns:a16="http://schemas.microsoft.com/office/drawing/2014/main" id="{D4A11F64-2258-1D79-5A1D-4C771220BE8D}"/>
              </a:ext>
            </a:extLst>
          </p:cNvPr>
          <p:cNvSpPr>
            <a:spLocks noGrp="1"/>
          </p:cNvSpPr>
          <p:nvPr>
            <p:ph type="sldNum" sz="quarter" idx="12"/>
          </p:nvPr>
        </p:nvSpPr>
        <p:spPr>
          <a:xfrm>
            <a:off x="10558300" y="5956137"/>
            <a:ext cx="1052508" cy="365125"/>
          </a:xfrm>
        </p:spPr>
        <p:txBody>
          <a:bodyPr/>
          <a:lstStyle/>
          <a:p>
            <a:fld id="{8EE9E62B-9218-47B7-90F3-AA646B9F219A}" type="slidenum">
              <a:rPr lang="en-US"/>
              <a:pPr/>
              <a:t>235</a:t>
            </a:fld>
            <a:endParaRPr lang="en-US" dirty="0"/>
          </a:p>
        </p:txBody>
      </p:sp>
    </p:spTree>
    <p:extLst>
      <p:ext uri="{BB962C8B-B14F-4D97-AF65-F5344CB8AC3E}">
        <p14:creationId xmlns:p14="http://schemas.microsoft.com/office/powerpoint/2010/main" val="90956549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vert="horz" lIns="91440" tIns="45720" rIns="91440" bIns="45720" rtlCol="0" anchor="b">
            <a:normAutofit/>
          </a:bodyPr>
          <a:lstStyle/>
          <a:p>
            <a:r>
              <a:rPr lang="en-US" dirty="0"/>
              <a:t>Radix Sort</a:t>
            </a:r>
          </a:p>
        </p:txBody>
      </p:sp>
      <p:sp>
        <p:nvSpPr>
          <p:cNvPr id="116739" name="Rectangle 3"/>
          <p:cNvSpPr>
            <a:spLocks noGrp="1" noChangeArrowheads="1"/>
          </p:cNvSpPr>
          <p:nvPr>
            <p:ph idx="1"/>
          </p:nvPr>
        </p:nvSpPr>
        <p:spPr/>
        <p:txBody>
          <a:bodyPr>
            <a:normAutofit/>
          </a:bodyPr>
          <a:lstStyle/>
          <a:p>
            <a:pPr algn="just">
              <a:lnSpc>
                <a:spcPct val="80000"/>
              </a:lnSpc>
            </a:pPr>
            <a:r>
              <a:rPr lang="en-US" sz="2000" dirty="0">
                <a:latin typeface="Arial" charset="0"/>
              </a:rPr>
              <a:t>Radix is the base of a number system.</a:t>
            </a:r>
          </a:p>
          <a:p>
            <a:pPr marL="0" indent="0" algn="just">
              <a:lnSpc>
                <a:spcPct val="80000"/>
              </a:lnSpc>
              <a:buNone/>
            </a:pPr>
            <a:endParaRPr lang="en-US" sz="2000" dirty="0">
              <a:latin typeface="Arial" charset="0"/>
            </a:endParaRPr>
          </a:p>
          <a:p>
            <a:pPr algn="just">
              <a:lnSpc>
                <a:spcPct val="80000"/>
              </a:lnSpc>
            </a:pPr>
            <a:r>
              <a:rPr lang="en-US" sz="2000" dirty="0">
                <a:latin typeface="Arial" charset="0"/>
              </a:rPr>
              <a:t>Radix sort is a multiple pass distribution sort.</a:t>
            </a:r>
          </a:p>
          <a:p>
            <a:pPr marL="0" indent="0" algn="just">
              <a:lnSpc>
                <a:spcPct val="80000"/>
              </a:lnSpc>
              <a:buNone/>
            </a:pPr>
            <a:endParaRPr lang="en-US" sz="2000" dirty="0">
              <a:latin typeface="Arial" charset="0"/>
            </a:endParaRPr>
          </a:p>
          <a:p>
            <a:pPr algn="just">
              <a:lnSpc>
                <a:spcPct val="80000"/>
              </a:lnSpc>
            </a:pPr>
            <a:r>
              <a:rPr lang="en-US" sz="2000" dirty="0">
                <a:latin typeface="Arial" charset="0"/>
              </a:rPr>
              <a:t>Radix sort uses bucket sort as the stable sorting algorithm, where the initial relative order of equal keys is unchanged </a:t>
            </a:r>
          </a:p>
        </p:txBody>
      </p:sp>
      <p:sp>
        <p:nvSpPr>
          <p:cNvPr id="2" name="Footer Placeholder 1"/>
          <p:cNvSpPr>
            <a:spLocks noGrp="1"/>
          </p:cNvSpPr>
          <p:nvPr>
            <p:ph type="ftr" sz="quarter" idx="11"/>
          </p:nvPr>
        </p:nvSpPr>
        <p:spPr/>
        <p:txBody>
          <a:bodyPr/>
          <a:lstStyle/>
          <a:p>
            <a:r>
              <a:rPr lang="en-US"/>
              <a:t>Dr. Neepa Shah</a:t>
            </a:r>
            <a:endParaRPr lang="en-US" dirty="0"/>
          </a:p>
        </p:txBody>
      </p:sp>
      <p:sp>
        <p:nvSpPr>
          <p:cNvPr id="5" name="Slide Number Placeholder 5"/>
          <p:cNvSpPr>
            <a:spLocks noGrp="1"/>
          </p:cNvSpPr>
          <p:nvPr>
            <p:ph type="sldNum" sz="quarter" idx="12"/>
          </p:nvPr>
        </p:nvSpPr>
        <p:spPr/>
        <p:txBody>
          <a:bodyPr/>
          <a:lstStyle/>
          <a:p>
            <a:fld id="{9E883A42-54BE-41E2-A231-89FA6CC0ABA7}" type="slidenum">
              <a:rPr lang="en-US"/>
              <a:pPr/>
              <a:t>236</a:t>
            </a:fld>
            <a:endParaRPr lang="en-US"/>
          </a:p>
        </p:txBody>
      </p:sp>
    </p:spTree>
    <p:extLst>
      <p:ext uri="{BB962C8B-B14F-4D97-AF65-F5344CB8AC3E}">
        <p14:creationId xmlns:p14="http://schemas.microsoft.com/office/powerpoint/2010/main" val="342703286"/>
      </p:ext>
    </p:extLst>
  </p:cSld>
  <p:clrMapOvr>
    <a:masterClrMapping/>
  </p:clrMapOvr>
  <p:transition/>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Radix Sort</a:t>
            </a:r>
          </a:p>
        </p:txBody>
      </p:sp>
      <p:sp>
        <p:nvSpPr>
          <p:cNvPr id="3" name="Content Placeholder 2"/>
          <p:cNvSpPr>
            <a:spLocks noGrp="1"/>
          </p:cNvSpPr>
          <p:nvPr>
            <p:ph idx="1"/>
          </p:nvPr>
        </p:nvSpPr>
        <p:spPr/>
        <p:txBody>
          <a:bodyPr/>
          <a:lstStyle/>
          <a:p>
            <a:r>
              <a:rPr lang="en-US" dirty="0"/>
              <a:t>ASCII (r = 26)</a:t>
            </a:r>
          </a:p>
          <a:p>
            <a:r>
              <a:rPr lang="en-US" dirty="0"/>
              <a:t>Decimal (r = 10)</a:t>
            </a:r>
          </a:p>
          <a:p>
            <a:r>
              <a:rPr lang="en-US" dirty="0"/>
              <a:t>Bit String (r = 2)</a:t>
            </a:r>
          </a:p>
          <a:p>
            <a:r>
              <a:rPr lang="en-US" dirty="0"/>
              <a:t>Octal (r = 8)</a:t>
            </a:r>
          </a:p>
          <a:p>
            <a:r>
              <a:rPr lang="en-US" dirty="0"/>
              <a:t>Hexadecimal (r = 16)</a:t>
            </a:r>
          </a:p>
        </p:txBody>
      </p:sp>
      <p:sp>
        <p:nvSpPr>
          <p:cNvPr id="4" name="Footer Placeholder 3"/>
          <p:cNvSpPr>
            <a:spLocks noGrp="1"/>
          </p:cNvSpPr>
          <p:nvPr>
            <p:ph type="ftr" sz="quarter" idx="11"/>
          </p:nvPr>
        </p:nvSpPr>
        <p:spPr/>
        <p:txBody>
          <a:bodyPr/>
          <a:lstStyle/>
          <a:p>
            <a:r>
              <a:rPr lang="en-US"/>
              <a:t>Dr. Neepa Shah</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237</a:t>
            </a:fld>
            <a:endParaRPr lang="en-US"/>
          </a:p>
        </p:txBody>
      </p:sp>
    </p:spTree>
    <p:extLst>
      <p:ext uri="{BB962C8B-B14F-4D97-AF65-F5344CB8AC3E}">
        <p14:creationId xmlns:p14="http://schemas.microsoft.com/office/powerpoint/2010/main" val="1809773565"/>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fld id="{B1318F81-8835-4BA6-AADD-34A960F0E5BF}" type="slidenum">
              <a:rPr lang="en-US"/>
              <a:pPr/>
              <a:t>238</a:t>
            </a:fld>
            <a:endParaRPr lang="en-US"/>
          </a:p>
        </p:txBody>
      </p:sp>
      <p:sp>
        <p:nvSpPr>
          <p:cNvPr id="161794" name="Rectangle 2"/>
          <p:cNvSpPr>
            <a:spLocks noGrp="1" noChangeArrowheads="1"/>
          </p:cNvSpPr>
          <p:nvPr>
            <p:ph type="title"/>
          </p:nvPr>
        </p:nvSpPr>
        <p:spPr/>
        <p:txBody>
          <a:bodyPr/>
          <a:lstStyle/>
          <a:p>
            <a:r>
              <a:rPr lang="en-US"/>
              <a:t>Radix Sort Example</a:t>
            </a:r>
          </a:p>
        </p:txBody>
      </p:sp>
      <p:grpSp>
        <p:nvGrpSpPr>
          <p:cNvPr id="2" name="Group 3"/>
          <p:cNvGrpSpPr>
            <a:grpSpLocks/>
          </p:cNvGrpSpPr>
          <p:nvPr/>
        </p:nvGrpSpPr>
        <p:grpSpPr bwMode="auto">
          <a:xfrm>
            <a:off x="1676400" y="2514600"/>
            <a:ext cx="914400" cy="533400"/>
            <a:chOff x="96" y="1200"/>
            <a:chExt cx="576" cy="336"/>
          </a:xfrm>
        </p:grpSpPr>
        <p:sp>
          <p:nvSpPr>
            <p:cNvPr id="161796" name="Rectangle 4"/>
            <p:cNvSpPr>
              <a:spLocks noChangeArrowheads="1"/>
            </p:cNvSpPr>
            <p:nvPr/>
          </p:nvSpPr>
          <p:spPr bwMode="auto">
            <a:xfrm>
              <a:off x="96" y="1200"/>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1797" name="Rectangle 5"/>
            <p:cNvSpPr>
              <a:spLocks noChangeArrowheads="1"/>
            </p:cNvSpPr>
            <p:nvPr/>
          </p:nvSpPr>
          <p:spPr bwMode="auto">
            <a:xfrm>
              <a:off x="288" y="1200"/>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161798" name="Rectangle 6"/>
            <p:cNvSpPr>
              <a:spLocks noChangeArrowheads="1"/>
            </p:cNvSpPr>
            <p:nvPr/>
          </p:nvSpPr>
          <p:spPr bwMode="auto">
            <a:xfrm>
              <a:off x="480" y="1200"/>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grpSp>
      <p:grpSp>
        <p:nvGrpSpPr>
          <p:cNvPr id="3" name="Group 7"/>
          <p:cNvGrpSpPr>
            <a:grpSpLocks/>
          </p:cNvGrpSpPr>
          <p:nvPr/>
        </p:nvGrpSpPr>
        <p:grpSpPr bwMode="auto">
          <a:xfrm>
            <a:off x="2819400" y="2514600"/>
            <a:ext cx="914400" cy="533400"/>
            <a:chOff x="816" y="1200"/>
            <a:chExt cx="576" cy="336"/>
          </a:xfrm>
        </p:grpSpPr>
        <p:sp>
          <p:nvSpPr>
            <p:cNvPr id="161800" name="Rectangle 8"/>
            <p:cNvSpPr>
              <a:spLocks noChangeArrowheads="1"/>
            </p:cNvSpPr>
            <p:nvPr/>
          </p:nvSpPr>
          <p:spPr bwMode="auto">
            <a:xfrm>
              <a:off x="816" y="1200"/>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161801" name="Rectangle 9"/>
            <p:cNvSpPr>
              <a:spLocks noChangeArrowheads="1"/>
            </p:cNvSpPr>
            <p:nvPr/>
          </p:nvSpPr>
          <p:spPr bwMode="auto">
            <a:xfrm>
              <a:off x="1008" y="1200"/>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1802" name="Rectangle 10"/>
            <p:cNvSpPr>
              <a:spLocks noChangeArrowheads="1"/>
            </p:cNvSpPr>
            <p:nvPr/>
          </p:nvSpPr>
          <p:spPr bwMode="auto">
            <a:xfrm>
              <a:off x="1200" y="1200"/>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c</a:t>
              </a:r>
            </a:p>
          </p:txBody>
        </p:sp>
      </p:grpSp>
      <p:grpSp>
        <p:nvGrpSpPr>
          <p:cNvPr id="4" name="Group 11"/>
          <p:cNvGrpSpPr>
            <a:grpSpLocks/>
          </p:cNvGrpSpPr>
          <p:nvPr/>
        </p:nvGrpSpPr>
        <p:grpSpPr bwMode="auto">
          <a:xfrm>
            <a:off x="3962400" y="2514600"/>
            <a:ext cx="914400" cy="533400"/>
            <a:chOff x="1536" y="1200"/>
            <a:chExt cx="576" cy="336"/>
          </a:xfrm>
        </p:grpSpPr>
        <p:sp>
          <p:nvSpPr>
            <p:cNvPr id="161804" name="Rectangle 12"/>
            <p:cNvSpPr>
              <a:spLocks noChangeArrowheads="1"/>
            </p:cNvSpPr>
            <p:nvPr/>
          </p:nvSpPr>
          <p:spPr bwMode="auto">
            <a:xfrm>
              <a:off x="1536" y="1200"/>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c</a:t>
              </a:r>
            </a:p>
          </p:txBody>
        </p:sp>
        <p:sp>
          <p:nvSpPr>
            <p:cNvPr id="161805" name="Rectangle 13"/>
            <p:cNvSpPr>
              <a:spLocks noChangeArrowheads="1"/>
            </p:cNvSpPr>
            <p:nvPr/>
          </p:nvSpPr>
          <p:spPr bwMode="auto">
            <a:xfrm>
              <a:off x="1728" y="1200"/>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1806" name="Rectangle 14"/>
            <p:cNvSpPr>
              <a:spLocks noChangeArrowheads="1"/>
            </p:cNvSpPr>
            <p:nvPr/>
          </p:nvSpPr>
          <p:spPr bwMode="auto">
            <a:xfrm>
              <a:off x="1920" y="1200"/>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grpSp>
      <p:grpSp>
        <p:nvGrpSpPr>
          <p:cNvPr id="5" name="Group 15"/>
          <p:cNvGrpSpPr>
            <a:grpSpLocks/>
          </p:cNvGrpSpPr>
          <p:nvPr/>
        </p:nvGrpSpPr>
        <p:grpSpPr bwMode="auto">
          <a:xfrm>
            <a:off x="5105400" y="2514600"/>
            <a:ext cx="914400" cy="533400"/>
            <a:chOff x="2256" y="1200"/>
            <a:chExt cx="576" cy="336"/>
          </a:xfrm>
        </p:grpSpPr>
        <p:sp>
          <p:nvSpPr>
            <p:cNvPr id="161808" name="Rectangle 16"/>
            <p:cNvSpPr>
              <a:spLocks noChangeArrowheads="1"/>
            </p:cNvSpPr>
            <p:nvPr/>
          </p:nvSpPr>
          <p:spPr bwMode="auto">
            <a:xfrm>
              <a:off x="2256" y="1200"/>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1809" name="Rectangle 17"/>
            <p:cNvSpPr>
              <a:spLocks noChangeArrowheads="1"/>
            </p:cNvSpPr>
            <p:nvPr/>
          </p:nvSpPr>
          <p:spPr bwMode="auto">
            <a:xfrm>
              <a:off x="2448" y="1200"/>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c</a:t>
              </a:r>
            </a:p>
          </p:txBody>
        </p:sp>
        <p:sp>
          <p:nvSpPr>
            <p:cNvPr id="161810" name="Rectangle 18"/>
            <p:cNvSpPr>
              <a:spLocks noChangeArrowheads="1"/>
            </p:cNvSpPr>
            <p:nvPr/>
          </p:nvSpPr>
          <p:spPr bwMode="auto">
            <a:xfrm>
              <a:off x="2640" y="1200"/>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grpSp>
      <p:grpSp>
        <p:nvGrpSpPr>
          <p:cNvPr id="6" name="Group 19"/>
          <p:cNvGrpSpPr>
            <a:grpSpLocks/>
          </p:cNvGrpSpPr>
          <p:nvPr/>
        </p:nvGrpSpPr>
        <p:grpSpPr bwMode="auto">
          <a:xfrm>
            <a:off x="6248400" y="2514600"/>
            <a:ext cx="914400" cy="533400"/>
            <a:chOff x="2976" y="1200"/>
            <a:chExt cx="576" cy="336"/>
          </a:xfrm>
        </p:grpSpPr>
        <p:sp>
          <p:nvSpPr>
            <p:cNvPr id="161812" name="Rectangle 20"/>
            <p:cNvSpPr>
              <a:spLocks noChangeArrowheads="1"/>
            </p:cNvSpPr>
            <p:nvPr/>
          </p:nvSpPr>
          <p:spPr bwMode="auto">
            <a:xfrm>
              <a:off x="2976" y="1200"/>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161813" name="Rectangle 21"/>
            <p:cNvSpPr>
              <a:spLocks noChangeArrowheads="1"/>
            </p:cNvSpPr>
            <p:nvPr/>
          </p:nvSpPr>
          <p:spPr bwMode="auto">
            <a:xfrm>
              <a:off x="3168" y="1200"/>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1814" name="Rectangle 22"/>
            <p:cNvSpPr>
              <a:spLocks noChangeArrowheads="1"/>
            </p:cNvSpPr>
            <p:nvPr/>
          </p:nvSpPr>
          <p:spPr bwMode="auto">
            <a:xfrm>
              <a:off x="3360" y="1200"/>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grpSp>
      <p:grpSp>
        <p:nvGrpSpPr>
          <p:cNvPr id="7" name="Group 23"/>
          <p:cNvGrpSpPr>
            <a:grpSpLocks/>
          </p:cNvGrpSpPr>
          <p:nvPr/>
        </p:nvGrpSpPr>
        <p:grpSpPr bwMode="auto">
          <a:xfrm>
            <a:off x="7391400" y="2514600"/>
            <a:ext cx="914400" cy="533400"/>
            <a:chOff x="3696" y="1200"/>
            <a:chExt cx="576" cy="336"/>
          </a:xfrm>
        </p:grpSpPr>
        <p:sp>
          <p:nvSpPr>
            <p:cNvPr id="161816" name="Rectangle 24"/>
            <p:cNvSpPr>
              <a:spLocks noChangeArrowheads="1"/>
            </p:cNvSpPr>
            <p:nvPr/>
          </p:nvSpPr>
          <p:spPr bwMode="auto">
            <a:xfrm>
              <a:off x="3696" y="1200"/>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c</a:t>
              </a:r>
            </a:p>
          </p:txBody>
        </p:sp>
        <p:sp>
          <p:nvSpPr>
            <p:cNvPr id="161817" name="Rectangle 25"/>
            <p:cNvSpPr>
              <a:spLocks noChangeArrowheads="1"/>
            </p:cNvSpPr>
            <p:nvPr/>
          </p:nvSpPr>
          <p:spPr bwMode="auto">
            <a:xfrm>
              <a:off x="3888" y="1200"/>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c</a:t>
              </a:r>
            </a:p>
          </p:txBody>
        </p:sp>
        <p:sp>
          <p:nvSpPr>
            <p:cNvPr id="161818" name="Rectangle 26"/>
            <p:cNvSpPr>
              <a:spLocks noChangeArrowheads="1"/>
            </p:cNvSpPr>
            <p:nvPr/>
          </p:nvSpPr>
          <p:spPr bwMode="auto">
            <a:xfrm>
              <a:off x="4080" y="1200"/>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grpSp>
      <p:grpSp>
        <p:nvGrpSpPr>
          <p:cNvPr id="8" name="Group 27"/>
          <p:cNvGrpSpPr>
            <a:grpSpLocks/>
          </p:cNvGrpSpPr>
          <p:nvPr/>
        </p:nvGrpSpPr>
        <p:grpSpPr bwMode="auto">
          <a:xfrm>
            <a:off x="9677400" y="2514600"/>
            <a:ext cx="914400" cy="533400"/>
            <a:chOff x="5136" y="1200"/>
            <a:chExt cx="576" cy="336"/>
          </a:xfrm>
        </p:grpSpPr>
        <p:sp>
          <p:nvSpPr>
            <p:cNvPr id="161820" name="Rectangle 28"/>
            <p:cNvSpPr>
              <a:spLocks noChangeArrowheads="1"/>
            </p:cNvSpPr>
            <p:nvPr/>
          </p:nvSpPr>
          <p:spPr bwMode="auto">
            <a:xfrm>
              <a:off x="5136" y="1200"/>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161821" name="Rectangle 29"/>
            <p:cNvSpPr>
              <a:spLocks noChangeArrowheads="1"/>
            </p:cNvSpPr>
            <p:nvPr/>
          </p:nvSpPr>
          <p:spPr bwMode="auto">
            <a:xfrm>
              <a:off x="5328" y="1200"/>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161822" name="Rectangle 30"/>
            <p:cNvSpPr>
              <a:spLocks noChangeArrowheads="1"/>
            </p:cNvSpPr>
            <p:nvPr/>
          </p:nvSpPr>
          <p:spPr bwMode="auto">
            <a:xfrm>
              <a:off x="5520" y="1200"/>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grpSp>
      <p:grpSp>
        <p:nvGrpSpPr>
          <p:cNvPr id="9" name="Group 31"/>
          <p:cNvGrpSpPr>
            <a:grpSpLocks/>
          </p:cNvGrpSpPr>
          <p:nvPr/>
        </p:nvGrpSpPr>
        <p:grpSpPr bwMode="auto">
          <a:xfrm>
            <a:off x="8534400" y="2514600"/>
            <a:ext cx="914400" cy="533400"/>
            <a:chOff x="4416" y="1200"/>
            <a:chExt cx="576" cy="336"/>
          </a:xfrm>
        </p:grpSpPr>
        <p:sp>
          <p:nvSpPr>
            <p:cNvPr id="161824" name="Rectangle 32"/>
            <p:cNvSpPr>
              <a:spLocks noChangeArrowheads="1"/>
            </p:cNvSpPr>
            <p:nvPr/>
          </p:nvSpPr>
          <p:spPr bwMode="auto">
            <a:xfrm>
              <a:off x="4416" y="1200"/>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1825" name="Rectangle 33"/>
            <p:cNvSpPr>
              <a:spLocks noChangeArrowheads="1"/>
            </p:cNvSpPr>
            <p:nvPr/>
          </p:nvSpPr>
          <p:spPr bwMode="auto">
            <a:xfrm>
              <a:off x="4608" y="1200"/>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1826" name="Rectangle 34"/>
            <p:cNvSpPr>
              <a:spLocks noChangeArrowheads="1"/>
            </p:cNvSpPr>
            <p:nvPr/>
          </p:nvSpPr>
          <p:spPr bwMode="auto">
            <a:xfrm>
              <a:off x="4800" y="1200"/>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c</a:t>
              </a:r>
            </a:p>
          </p:txBody>
        </p:sp>
      </p:grpSp>
      <p:sp>
        <p:nvSpPr>
          <p:cNvPr id="161827" name="Text Box 35"/>
          <p:cNvSpPr txBox="1">
            <a:spLocks noChangeArrowheads="1"/>
          </p:cNvSpPr>
          <p:nvPr/>
        </p:nvSpPr>
        <p:spPr bwMode="auto">
          <a:xfrm>
            <a:off x="5245100" y="1676400"/>
            <a:ext cx="1701800" cy="457200"/>
          </a:xfrm>
          <a:prstGeom prst="rect">
            <a:avLst/>
          </a:prstGeom>
          <a:noFill/>
          <a:ln w="9525">
            <a:noFill/>
            <a:miter lim="800000"/>
            <a:headEnd/>
            <a:tailEnd/>
          </a:ln>
          <a:effectLst/>
        </p:spPr>
        <p:txBody>
          <a:bodyPr wrap="none">
            <a:spAutoFit/>
          </a:bodyPr>
          <a:lstStyle/>
          <a:p>
            <a:pPr algn="ctr"/>
            <a:r>
              <a:rPr lang="en-US" sz="2400">
                <a:latin typeface="Tahoma" pitchFamily="34" charset="0"/>
              </a:rPr>
              <a:t>Input data:</a:t>
            </a:r>
          </a:p>
        </p:txBody>
      </p:sp>
      <p:sp>
        <p:nvSpPr>
          <p:cNvPr id="10" name="Footer Placeholder 9"/>
          <p:cNvSpPr>
            <a:spLocks noGrp="1"/>
          </p:cNvSpPr>
          <p:nvPr>
            <p:ph type="ftr" sz="quarter" idx="11"/>
          </p:nvPr>
        </p:nvSpPr>
        <p:spPr/>
        <p:txBody>
          <a:bodyPr/>
          <a:lstStyle/>
          <a:p>
            <a:r>
              <a:rPr lang="en-US"/>
              <a:t>Dr. Neepa Shah</a:t>
            </a:r>
            <a:endParaRPr lang="en-US" dirty="0"/>
          </a:p>
        </p:txBody>
      </p:sp>
    </p:spTree>
    <p:extLst>
      <p:ext uri="{BB962C8B-B14F-4D97-AF65-F5344CB8AC3E}">
        <p14:creationId xmlns:p14="http://schemas.microsoft.com/office/powerpoint/2010/main" val="3316752852"/>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5"/>
          <p:cNvSpPr>
            <a:spLocks noGrp="1"/>
          </p:cNvSpPr>
          <p:nvPr>
            <p:ph type="sldNum" sz="quarter" idx="12"/>
          </p:nvPr>
        </p:nvSpPr>
        <p:spPr/>
        <p:txBody>
          <a:bodyPr/>
          <a:lstStyle/>
          <a:p>
            <a:fld id="{0DA5F891-7BDD-4B13-91D5-461DBDD186A6}" type="slidenum">
              <a:rPr lang="en-US"/>
              <a:pPr/>
              <a:t>239</a:t>
            </a:fld>
            <a:endParaRPr lang="en-US"/>
          </a:p>
        </p:txBody>
      </p:sp>
      <p:sp>
        <p:nvSpPr>
          <p:cNvPr id="162818" name="Rectangle 2"/>
          <p:cNvSpPr>
            <a:spLocks noGrp="1" noChangeArrowheads="1"/>
          </p:cNvSpPr>
          <p:nvPr>
            <p:ph type="title"/>
          </p:nvPr>
        </p:nvSpPr>
        <p:spPr/>
        <p:txBody>
          <a:bodyPr/>
          <a:lstStyle/>
          <a:p>
            <a:r>
              <a:rPr lang="en-US"/>
              <a:t>Radix Sort Example</a:t>
            </a:r>
          </a:p>
        </p:txBody>
      </p:sp>
      <p:grpSp>
        <p:nvGrpSpPr>
          <p:cNvPr id="2" name="Group 3"/>
          <p:cNvGrpSpPr>
            <a:grpSpLocks/>
          </p:cNvGrpSpPr>
          <p:nvPr/>
        </p:nvGrpSpPr>
        <p:grpSpPr bwMode="auto">
          <a:xfrm>
            <a:off x="1676400" y="2514600"/>
            <a:ext cx="914400" cy="533400"/>
            <a:chOff x="1104" y="3456"/>
            <a:chExt cx="576" cy="336"/>
          </a:xfrm>
        </p:grpSpPr>
        <p:sp>
          <p:nvSpPr>
            <p:cNvPr id="162820" name="Rectangle 4"/>
            <p:cNvSpPr>
              <a:spLocks noChangeArrowheads="1"/>
            </p:cNvSpPr>
            <p:nvPr/>
          </p:nvSpPr>
          <p:spPr bwMode="auto">
            <a:xfrm>
              <a:off x="1104" y="3456"/>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2821" name="Rectangle 5"/>
            <p:cNvSpPr>
              <a:spLocks noChangeArrowheads="1"/>
            </p:cNvSpPr>
            <p:nvPr/>
          </p:nvSpPr>
          <p:spPr bwMode="auto">
            <a:xfrm>
              <a:off x="1296" y="3456"/>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162822" name="Rectangle 6"/>
            <p:cNvSpPr>
              <a:spLocks noChangeArrowheads="1"/>
            </p:cNvSpPr>
            <p:nvPr/>
          </p:nvSpPr>
          <p:spPr bwMode="auto">
            <a:xfrm>
              <a:off x="1488" y="3456"/>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grpSp>
      <p:grpSp>
        <p:nvGrpSpPr>
          <p:cNvPr id="3" name="Group 7"/>
          <p:cNvGrpSpPr>
            <a:grpSpLocks/>
          </p:cNvGrpSpPr>
          <p:nvPr/>
        </p:nvGrpSpPr>
        <p:grpSpPr bwMode="auto">
          <a:xfrm>
            <a:off x="2819400" y="2514600"/>
            <a:ext cx="914400" cy="533400"/>
            <a:chOff x="816" y="1584"/>
            <a:chExt cx="576" cy="336"/>
          </a:xfrm>
        </p:grpSpPr>
        <p:sp>
          <p:nvSpPr>
            <p:cNvPr id="162824" name="Rectangle 8"/>
            <p:cNvSpPr>
              <a:spLocks noChangeArrowheads="1"/>
            </p:cNvSpPr>
            <p:nvPr/>
          </p:nvSpPr>
          <p:spPr bwMode="auto">
            <a:xfrm>
              <a:off x="816" y="158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162825" name="Rectangle 9"/>
            <p:cNvSpPr>
              <a:spLocks noChangeArrowheads="1"/>
            </p:cNvSpPr>
            <p:nvPr/>
          </p:nvSpPr>
          <p:spPr bwMode="auto">
            <a:xfrm>
              <a:off x="1008" y="158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2826" name="Rectangle 10"/>
            <p:cNvSpPr>
              <a:spLocks noChangeArrowheads="1"/>
            </p:cNvSpPr>
            <p:nvPr/>
          </p:nvSpPr>
          <p:spPr bwMode="auto">
            <a:xfrm>
              <a:off x="1200"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c</a:t>
              </a:r>
            </a:p>
          </p:txBody>
        </p:sp>
      </p:grpSp>
      <p:grpSp>
        <p:nvGrpSpPr>
          <p:cNvPr id="4" name="Group 11"/>
          <p:cNvGrpSpPr>
            <a:grpSpLocks/>
          </p:cNvGrpSpPr>
          <p:nvPr/>
        </p:nvGrpSpPr>
        <p:grpSpPr bwMode="auto">
          <a:xfrm>
            <a:off x="3962400" y="2514600"/>
            <a:ext cx="914400" cy="533400"/>
            <a:chOff x="1536" y="1584"/>
            <a:chExt cx="576" cy="336"/>
          </a:xfrm>
        </p:grpSpPr>
        <p:sp>
          <p:nvSpPr>
            <p:cNvPr id="162828" name="Rectangle 12"/>
            <p:cNvSpPr>
              <a:spLocks noChangeArrowheads="1"/>
            </p:cNvSpPr>
            <p:nvPr/>
          </p:nvSpPr>
          <p:spPr bwMode="auto">
            <a:xfrm>
              <a:off x="1536" y="158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c</a:t>
              </a:r>
            </a:p>
          </p:txBody>
        </p:sp>
        <p:sp>
          <p:nvSpPr>
            <p:cNvPr id="162829" name="Rectangle 13"/>
            <p:cNvSpPr>
              <a:spLocks noChangeArrowheads="1"/>
            </p:cNvSpPr>
            <p:nvPr/>
          </p:nvSpPr>
          <p:spPr bwMode="auto">
            <a:xfrm>
              <a:off x="1728" y="158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2830" name="Rectangle 14"/>
            <p:cNvSpPr>
              <a:spLocks noChangeArrowheads="1"/>
            </p:cNvSpPr>
            <p:nvPr/>
          </p:nvSpPr>
          <p:spPr bwMode="auto">
            <a:xfrm>
              <a:off x="1920"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grpSp>
      <p:grpSp>
        <p:nvGrpSpPr>
          <p:cNvPr id="5" name="Group 15"/>
          <p:cNvGrpSpPr>
            <a:grpSpLocks/>
          </p:cNvGrpSpPr>
          <p:nvPr/>
        </p:nvGrpSpPr>
        <p:grpSpPr bwMode="auto">
          <a:xfrm>
            <a:off x="5105400" y="2514600"/>
            <a:ext cx="914400" cy="533400"/>
            <a:chOff x="2256" y="1584"/>
            <a:chExt cx="576" cy="336"/>
          </a:xfrm>
        </p:grpSpPr>
        <p:sp>
          <p:nvSpPr>
            <p:cNvPr id="162832" name="Rectangle 16"/>
            <p:cNvSpPr>
              <a:spLocks noChangeArrowheads="1"/>
            </p:cNvSpPr>
            <p:nvPr/>
          </p:nvSpPr>
          <p:spPr bwMode="auto">
            <a:xfrm>
              <a:off x="2256" y="158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2833" name="Rectangle 17"/>
            <p:cNvSpPr>
              <a:spLocks noChangeArrowheads="1"/>
            </p:cNvSpPr>
            <p:nvPr/>
          </p:nvSpPr>
          <p:spPr bwMode="auto">
            <a:xfrm>
              <a:off x="2448" y="158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c</a:t>
              </a:r>
            </a:p>
          </p:txBody>
        </p:sp>
        <p:sp>
          <p:nvSpPr>
            <p:cNvPr id="162834" name="Rectangle 18"/>
            <p:cNvSpPr>
              <a:spLocks noChangeArrowheads="1"/>
            </p:cNvSpPr>
            <p:nvPr/>
          </p:nvSpPr>
          <p:spPr bwMode="auto">
            <a:xfrm>
              <a:off x="2640"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grpSp>
      <p:grpSp>
        <p:nvGrpSpPr>
          <p:cNvPr id="6" name="Group 19"/>
          <p:cNvGrpSpPr>
            <a:grpSpLocks/>
          </p:cNvGrpSpPr>
          <p:nvPr/>
        </p:nvGrpSpPr>
        <p:grpSpPr bwMode="auto">
          <a:xfrm>
            <a:off x="6248400" y="2514600"/>
            <a:ext cx="914400" cy="533400"/>
            <a:chOff x="2976" y="1584"/>
            <a:chExt cx="576" cy="336"/>
          </a:xfrm>
        </p:grpSpPr>
        <p:sp>
          <p:nvSpPr>
            <p:cNvPr id="162836" name="Rectangle 20"/>
            <p:cNvSpPr>
              <a:spLocks noChangeArrowheads="1"/>
            </p:cNvSpPr>
            <p:nvPr/>
          </p:nvSpPr>
          <p:spPr bwMode="auto">
            <a:xfrm>
              <a:off x="2976" y="158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162837" name="Rectangle 21"/>
            <p:cNvSpPr>
              <a:spLocks noChangeArrowheads="1"/>
            </p:cNvSpPr>
            <p:nvPr/>
          </p:nvSpPr>
          <p:spPr bwMode="auto">
            <a:xfrm>
              <a:off x="3168" y="158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2838" name="Rectangle 22"/>
            <p:cNvSpPr>
              <a:spLocks noChangeArrowheads="1"/>
            </p:cNvSpPr>
            <p:nvPr/>
          </p:nvSpPr>
          <p:spPr bwMode="auto">
            <a:xfrm>
              <a:off x="3360"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grpSp>
      <p:grpSp>
        <p:nvGrpSpPr>
          <p:cNvPr id="7" name="Group 23"/>
          <p:cNvGrpSpPr>
            <a:grpSpLocks/>
          </p:cNvGrpSpPr>
          <p:nvPr/>
        </p:nvGrpSpPr>
        <p:grpSpPr bwMode="auto">
          <a:xfrm>
            <a:off x="7391400" y="2514600"/>
            <a:ext cx="914400" cy="533400"/>
            <a:chOff x="3696" y="1584"/>
            <a:chExt cx="576" cy="336"/>
          </a:xfrm>
        </p:grpSpPr>
        <p:sp>
          <p:nvSpPr>
            <p:cNvPr id="162840" name="Rectangle 24"/>
            <p:cNvSpPr>
              <a:spLocks noChangeArrowheads="1"/>
            </p:cNvSpPr>
            <p:nvPr/>
          </p:nvSpPr>
          <p:spPr bwMode="auto">
            <a:xfrm>
              <a:off x="3696" y="158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c</a:t>
              </a:r>
            </a:p>
          </p:txBody>
        </p:sp>
        <p:sp>
          <p:nvSpPr>
            <p:cNvPr id="162841" name="Rectangle 25"/>
            <p:cNvSpPr>
              <a:spLocks noChangeArrowheads="1"/>
            </p:cNvSpPr>
            <p:nvPr/>
          </p:nvSpPr>
          <p:spPr bwMode="auto">
            <a:xfrm>
              <a:off x="3888" y="158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c</a:t>
              </a:r>
            </a:p>
          </p:txBody>
        </p:sp>
        <p:sp>
          <p:nvSpPr>
            <p:cNvPr id="162842" name="Rectangle 26"/>
            <p:cNvSpPr>
              <a:spLocks noChangeArrowheads="1"/>
            </p:cNvSpPr>
            <p:nvPr/>
          </p:nvSpPr>
          <p:spPr bwMode="auto">
            <a:xfrm>
              <a:off x="4080"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grpSp>
      <p:grpSp>
        <p:nvGrpSpPr>
          <p:cNvPr id="8" name="Group 27"/>
          <p:cNvGrpSpPr>
            <a:grpSpLocks/>
          </p:cNvGrpSpPr>
          <p:nvPr/>
        </p:nvGrpSpPr>
        <p:grpSpPr bwMode="auto">
          <a:xfrm>
            <a:off x="9677400" y="2514600"/>
            <a:ext cx="914400" cy="533400"/>
            <a:chOff x="5136" y="1584"/>
            <a:chExt cx="576" cy="336"/>
          </a:xfrm>
        </p:grpSpPr>
        <p:sp>
          <p:nvSpPr>
            <p:cNvPr id="162844" name="Rectangle 28"/>
            <p:cNvSpPr>
              <a:spLocks noChangeArrowheads="1"/>
            </p:cNvSpPr>
            <p:nvPr/>
          </p:nvSpPr>
          <p:spPr bwMode="auto">
            <a:xfrm>
              <a:off x="5136" y="158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162845" name="Rectangle 29"/>
            <p:cNvSpPr>
              <a:spLocks noChangeArrowheads="1"/>
            </p:cNvSpPr>
            <p:nvPr/>
          </p:nvSpPr>
          <p:spPr bwMode="auto">
            <a:xfrm>
              <a:off x="5328" y="158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162846" name="Rectangle 30"/>
            <p:cNvSpPr>
              <a:spLocks noChangeArrowheads="1"/>
            </p:cNvSpPr>
            <p:nvPr/>
          </p:nvSpPr>
          <p:spPr bwMode="auto">
            <a:xfrm>
              <a:off x="5520"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grpSp>
      <p:grpSp>
        <p:nvGrpSpPr>
          <p:cNvPr id="9" name="Group 31"/>
          <p:cNvGrpSpPr>
            <a:grpSpLocks/>
          </p:cNvGrpSpPr>
          <p:nvPr/>
        </p:nvGrpSpPr>
        <p:grpSpPr bwMode="auto">
          <a:xfrm>
            <a:off x="8534400" y="2514600"/>
            <a:ext cx="914400" cy="533400"/>
            <a:chOff x="4416" y="1584"/>
            <a:chExt cx="576" cy="336"/>
          </a:xfrm>
        </p:grpSpPr>
        <p:sp>
          <p:nvSpPr>
            <p:cNvPr id="162848" name="Rectangle 32"/>
            <p:cNvSpPr>
              <a:spLocks noChangeArrowheads="1"/>
            </p:cNvSpPr>
            <p:nvPr/>
          </p:nvSpPr>
          <p:spPr bwMode="auto">
            <a:xfrm>
              <a:off x="4416" y="158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2849" name="Rectangle 33"/>
            <p:cNvSpPr>
              <a:spLocks noChangeArrowheads="1"/>
            </p:cNvSpPr>
            <p:nvPr/>
          </p:nvSpPr>
          <p:spPr bwMode="auto">
            <a:xfrm>
              <a:off x="4608" y="158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2850" name="Rectangle 34"/>
            <p:cNvSpPr>
              <a:spLocks noChangeArrowheads="1"/>
            </p:cNvSpPr>
            <p:nvPr/>
          </p:nvSpPr>
          <p:spPr bwMode="auto">
            <a:xfrm>
              <a:off x="4800"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c</a:t>
              </a:r>
            </a:p>
          </p:txBody>
        </p:sp>
      </p:grpSp>
      <p:sp>
        <p:nvSpPr>
          <p:cNvPr id="162851" name="Text Box 35"/>
          <p:cNvSpPr txBox="1">
            <a:spLocks noChangeArrowheads="1"/>
          </p:cNvSpPr>
          <p:nvPr/>
        </p:nvSpPr>
        <p:spPr bwMode="auto">
          <a:xfrm>
            <a:off x="3505200" y="6019800"/>
            <a:ext cx="344488" cy="457200"/>
          </a:xfrm>
          <a:prstGeom prst="rect">
            <a:avLst/>
          </a:prstGeom>
          <a:noFill/>
          <a:ln w="9525">
            <a:noFill/>
            <a:miter lim="800000"/>
            <a:headEnd/>
            <a:tailEnd/>
          </a:ln>
          <a:effectLst/>
        </p:spPr>
        <p:txBody>
          <a:bodyPr wrap="none">
            <a:spAutoFit/>
          </a:bodyPr>
          <a:lstStyle/>
          <a:p>
            <a:pPr algn="ctr"/>
            <a:r>
              <a:rPr lang="en-US" sz="2400">
                <a:latin typeface="Tahoma" pitchFamily="34" charset="0"/>
              </a:rPr>
              <a:t>a</a:t>
            </a:r>
          </a:p>
        </p:txBody>
      </p:sp>
      <p:sp>
        <p:nvSpPr>
          <p:cNvPr id="162852" name="Text Box 36"/>
          <p:cNvSpPr txBox="1">
            <a:spLocks noChangeArrowheads="1"/>
          </p:cNvSpPr>
          <p:nvPr/>
        </p:nvSpPr>
        <p:spPr bwMode="auto">
          <a:xfrm>
            <a:off x="5919789" y="6019800"/>
            <a:ext cx="352425" cy="457200"/>
          </a:xfrm>
          <a:prstGeom prst="rect">
            <a:avLst/>
          </a:prstGeom>
          <a:noFill/>
          <a:ln w="9525">
            <a:noFill/>
            <a:miter lim="800000"/>
            <a:headEnd/>
            <a:tailEnd/>
          </a:ln>
          <a:effectLst/>
        </p:spPr>
        <p:txBody>
          <a:bodyPr wrap="none">
            <a:spAutoFit/>
          </a:bodyPr>
          <a:lstStyle/>
          <a:p>
            <a:pPr algn="ctr"/>
            <a:r>
              <a:rPr lang="en-US" sz="2400">
                <a:latin typeface="Tahoma" pitchFamily="34" charset="0"/>
              </a:rPr>
              <a:t>b</a:t>
            </a:r>
          </a:p>
        </p:txBody>
      </p:sp>
      <p:sp>
        <p:nvSpPr>
          <p:cNvPr id="162853" name="Text Box 37"/>
          <p:cNvSpPr txBox="1">
            <a:spLocks noChangeArrowheads="1"/>
          </p:cNvSpPr>
          <p:nvPr/>
        </p:nvSpPr>
        <p:spPr bwMode="auto">
          <a:xfrm>
            <a:off x="8162925" y="6019800"/>
            <a:ext cx="325438" cy="457200"/>
          </a:xfrm>
          <a:prstGeom prst="rect">
            <a:avLst/>
          </a:prstGeom>
          <a:noFill/>
          <a:ln w="9525">
            <a:noFill/>
            <a:miter lim="800000"/>
            <a:headEnd/>
            <a:tailEnd/>
          </a:ln>
          <a:effectLst/>
        </p:spPr>
        <p:txBody>
          <a:bodyPr wrap="none">
            <a:spAutoFit/>
          </a:bodyPr>
          <a:lstStyle/>
          <a:p>
            <a:pPr algn="ctr"/>
            <a:r>
              <a:rPr lang="en-US" sz="2400">
                <a:latin typeface="Tahoma" pitchFamily="34" charset="0"/>
              </a:rPr>
              <a:t>c</a:t>
            </a:r>
          </a:p>
        </p:txBody>
      </p:sp>
      <p:sp>
        <p:nvSpPr>
          <p:cNvPr id="162854" name="Text Box 38"/>
          <p:cNvSpPr txBox="1">
            <a:spLocks noChangeArrowheads="1"/>
          </p:cNvSpPr>
          <p:nvPr/>
        </p:nvSpPr>
        <p:spPr bwMode="auto">
          <a:xfrm>
            <a:off x="4214813" y="3657600"/>
            <a:ext cx="3778250" cy="457200"/>
          </a:xfrm>
          <a:prstGeom prst="rect">
            <a:avLst/>
          </a:prstGeom>
          <a:noFill/>
          <a:ln w="9525">
            <a:noFill/>
            <a:miter lim="800000"/>
            <a:headEnd/>
            <a:tailEnd/>
          </a:ln>
          <a:effectLst/>
        </p:spPr>
        <p:txBody>
          <a:bodyPr wrap="none">
            <a:spAutoFit/>
          </a:bodyPr>
          <a:lstStyle/>
          <a:p>
            <a:pPr algn="ctr"/>
            <a:r>
              <a:rPr lang="en-US" sz="2400">
                <a:latin typeface="Tahoma" pitchFamily="34" charset="0"/>
              </a:rPr>
              <a:t>Place into appropriate pile.</a:t>
            </a:r>
          </a:p>
        </p:txBody>
      </p:sp>
      <p:sp>
        <p:nvSpPr>
          <p:cNvPr id="162855" name="Text Box 39"/>
          <p:cNvSpPr txBox="1">
            <a:spLocks noChangeArrowheads="1"/>
          </p:cNvSpPr>
          <p:nvPr/>
        </p:nvSpPr>
        <p:spPr bwMode="auto">
          <a:xfrm>
            <a:off x="3467100" y="1676400"/>
            <a:ext cx="5257800" cy="457200"/>
          </a:xfrm>
          <a:prstGeom prst="rect">
            <a:avLst/>
          </a:prstGeom>
          <a:noFill/>
          <a:ln w="9525">
            <a:noFill/>
            <a:miter lim="800000"/>
            <a:headEnd/>
            <a:tailEnd/>
          </a:ln>
          <a:effectLst/>
        </p:spPr>
        <p:txBody>
          <a:bodyPr wrap="none">
            <a:spAutoFit/>
          </a:bodyPr>
          <a:lstStyle/>
          <a:p>
            <a:pPr algn="ctr"/>
            <a:r>
              <a:rPr lang="en-US" sz="2400">
                <a:latin typeface="Tahoma" pitchFamily="34" charset="0"/>
              </a:rPr>
              <a:t>Pass 1: Looking at rightmost position.</a:t>
            </a:r>
          </a:p>
        </p:txBody>
      </p:sp>
      <p:sp>
        <p:nvSpPr>
          <p:cNvPr id="10" name="Footer Placeholder 9"/>
          <p:cNvSpPr>
            <a:spLocks noGrp="1"/>
          </p:cNvSpPr>
          <p:nvPr>
            <p:ph type="ftr" sz="quarter" idx="11"/>
          </p:nvPr>
        </p:nvSpPr>
        <p:spPr/>
        <p:txBody>
          <a:bodyPr/>
          <a:lstStyle/>
          <a:p>
            <a:r>
              <a:rPr lang="en-US"/>
              <a:t>Dr. Neepa Shah</a:t>
            </a:r>
            <a:endParaRPr lang="en-US" dirty="0"/>
          </a:p>
        </p:txBody>
      </p:sp>
    </p:spTree>
    <p:extLst>
      <p:ext uri="{BB962C8B-B14F-4D97-AF65-F5344CB8AC3E}">
        <p14:creationId xmlns:p14="http://schemas.microsoft.com/office/powerpoint/2010/main" val="4147042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 name="Footer Placeholder 26"/>
          <p:cNvSpPr>
            <a:spLocks noGrp="1"/>
          </p:cNvSpPr>
          <p:nvPr>
            <p:ph type="ftr" sz="quarter" idx="11"/>
          </p:nvPr>
        </p:nvSpPr>
        <p:spPr/>
        <p:txBody>
          <a:bodyPr/>
          <a:lstStyle/>
          <a:p>
            <a:r>
              <a:rPr lang="en-US"/>
              <a:t>Dr. Neepa Shah</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24</a:t>
            </a:fld>
            <a:endParaRPr lang="en-US"/>
          </a:p>
        </p:txBody>
      </p:sp>
      <p:sp>
        <p:nvSpPr>
          <p:cNvPr id="3074" name="Rectangle 2"/>
          <p:cNvSpPr>
            <a:spLocks noGrp="1" noChangeArrowheads="1"/>
          </p:cNvSpPr>
          <p:nvPr>
            <p:ph type="title" idx="4294967295"/>
          </p:nvPr>
        </p:nvSpPr>
        <p:spPr>
          <a:xfrm>
            <a:off x="0" y="4692650"/>
            <a:ext cx="11029950" cy="566738"/>
          </a:xfrm>
        </p:spPr>
        <p:txBody>
          <a:bodyPr/>
          <a:lstStyle/>
          <a:p>
            <a:r>
              <a:rPr lang="en-GB" dirty="0"/>
              <a:t>Bubble Sort Example</a:t>
            </a:r>
          </a:p>
        </p:txBody>
      </p:sp>
      <p:sp>
        <p:nvSpPr>
          <p:cNvPr id="3075" name="Text Box 3"/>
          <p:cNvSpPr txBox="1">
            <a:spLocks noChangeArrowheads="1"/>
          </p:cNvSpPr>
          <p:nvPr/>
        </p:nvSpPr>
        <p:spPr bwMode="auto">
          <a:xfrm>
            <a:off x="2895600" y="838201"/>
            <a:ext cx="6705600" cy="823913"/>
          </a:xfrm>
          <a:prstGeom prst="rect">
            <a:avLst/>
          </a:prstGeom>
          <a:noFill/>
          <a:ln w="9525">
            <a:noFill/>
            <a:miter lim="800000"/>
            <a:headEnd/>
            <a:tailEnd/>
          </a:ln>
          <a:effectLst/>
        </p:spPr>
        <p:txBody>
          <a:bodyPr>
            <a:spAutoFit/>
          </a:bodyPr>
          <a:lstStyle/>
          <a:p>
            <a:pPr>
              <a:spcBef>
                <a:spcPct val="50000"/>
              </a:spcBef>
            </a:pPr>
            <a:r>
              <a:rPr lang="en-GB" sz="4800"/>
              <a:t>9,  6,  2,  12,  11,  9,  3,  7</a:t>
            </a:r>
            <a:endParaRPr lang="en-GB"/>
          </a:p>
        </p:txBody>
      </p:sp>
      <p:sp>
        <p:nvSpPr>
          <p:cNvPr id="3076" name="Oval 4"/>
          <p:cNvSpPr>
            <a:spLocks noChangeArrowheads="1"/>
          </p:cNvSpPr>
          <p:nvPr/>
        </p:nvSpPr>
        <p:spPr bwMode="auto">
          <a:xfrm>
            <a:off x="2667000" y="914400"/>
            <a:ext cx="1676400" cy="838200"/>
          </a:xfrm>
          <a:prstGeom prst="ellipse">
            <a:avLst/>
          </a:prstGeom>
          <a:noFill/>
          <a:ln w="9525">
            <a:solidFill>
              <a:srgbClr val="FF0000"/>
            </a:solidFill>
            <a:round/>
            <a:headEnd/>
            <a:tailEnd/>
          </a:ln>
          <a:effectLst/>
        </p:spPr>
        <p:txBody>
          <a:bodyPr wrap="none" anchor="ctr"/>
          <a:lstStyle/>
          <a:p>
            <a:endParaRPr lang="en-US"/>
          </a:p>
        </p:txBody>
      </p:sp>
      <p:sp>
        <p:nvSpPr>
          <p:cNvPr id="3077" name="Text Box 5"/>
          <p:cNvSpPr txBox="1">
            <a:spLocks noChangeArrowheads="1"/>
          </p:cNvSpPr>
          <p:nvPr/>
        </p:nvSpPr>
        <p:spPr bwMode="auto">
          <a:xfrm>
            <a:off x="2895600" y="1676401"/>
            <a:ext cx="6705600" cy="823913"/>
          </a:xfrm>
          <a:prstGeom prst="rect">
            <a:avLst/>
          </a:prstGeom>
          <a:noFill/>
          <a:ln w="9525">
            <a:noFill/>
            <a:miter lim="800000"/>
            <a:headEnd/>
            <a:tailEnd/>
          </a:ln>
          <a:effectLst/>
        </p:spPr>
        <p:txBody>
          <a:bodyPr>
            <a:spAutoFit/>
          </a:bodyPr>
          <a:lstStyle/>
          <a:p>
            <a:pPr>
              <a:spcBef>
                <a:spcPct val="50000"/>
              </a:spcBef>
            </a:pPr>
            <a:r>
              <a:rPr lang="en-GB" sz="4800"/>
              <a:t>6,  9,  2,  12,  11,  9,  3,  7</a:t>
            </a:r>
            <a:endParaRPr lang="en-GB"/>
          </a:p>
        </p:txBody>
      </p:sp>
      <p:sp>
        <p:nvSpPr>
          <p:cNvPr id="3078" name="Oval 6"/>
          <p:cNvSpPr>
            <a:spLocks noChangeArrowheads="1"/>
          </p:cNvSpPr>
          <p:nvPr/>
        </p:nvSpPr>
        <p:spPr bwMode="auto">
          <a:xfrm>
            <a:off x="3429000" y="1676400"/>
            <a:ext cx="1676400" cy="838200"/>
          </a:xfrm>
          <a:prstGeom prst="ellipse">
            <a:avLst/>
          </a:prstGeom>
          <a:noFill/>
          <a:ln w="9525">
            <a:solidFill>
              <a:srgbClr val="FF0000"/>
            </a:solidFill>
            <a:round/>
            <a:headEnd/>
            <a:tailEnd/>
          </a:ln>
          <a:effectLst/>
        </p:spPr>
        <p:txBody>
          <a:bodyPr wrap="none" anchor="ctr"/>
          <a:lstStyle/>
          <a:p>
            <a:endParaRPr lang="en-US"/>
          </a:p>
        </p:txBody>
      </p:sp>
      <p:sp>
        <p:nvSpPr>
          <p:cNvPr id="3079" name="Text Box 7"/>
          <p:cNvSpPr txBox="1">
            <a:spLocks noChangeArrowheads="1"/>
          </p:cNvSpPr>
          <p:nvPr/>
        </p:nvSpPr>
        <p:spPr bwMode="auto">
          <a:xfrm>
            <a:off x="2895600" y="2438401"/>
            <a:ext cx="6705600" cy="823913"/>
          </a:xfrm>
          <a:prstGeom prst="rect">
            <a:avLst/>
          </a:prstGeom>
          <a:noFill/>
          <a:ln w="9525">
            <a:noFill/>
            <a:miter lim="800000"/>
            <a:headEnd/>
            <a:tailEnd/>
          </a:ln>
          <a:effectLst/>
        </p:spPr>
        <p:txBody>
          <a:bodyPr>
            <a:spAutoFit/>
          </a:bodyPr>
          <a:lstStyle/>
          <a:p>
            <a:pPr>
              <a:spcBef>
                <a:spcPct val="50000"/>
              </a:spcBef>
            </a:pPr>
            <a:r>
              <a:rPr lang="en-GB" sz="4800"/>
              <a:t>6,  2,  9,  12,  11,  9,  3,  7</a:t>
            </a:r>
            <a:endParaRPr lang="en-GB"/>
          </a:p>
        </p:txBody>
      </p:sp>
      <p:sp>
        <p:nvSpPr>
          <p:cNvPr id="3080" name="Oval 8"/>
          <p:cNvSpPr>
            <a:spLocks noChangeArrowheads="1"/>
          </p:cNvSpPr>
          <p:nvPr/>
        </p:nvSpPr>
        <p:spPr bwMode="auto">
          <a:xfrm>
            <a:off x="4343400" y="2438400"/>
            <a:ext cx="1676400" cy="838200"/>
          </a:xfrm>
          <a:prstGeom prst="ellipse">
            <a:avLst/>
          </a:prstGeom>
          <a:noFill/>
          <a:ln w="9525">
            <a:solidFill>
              <a:srgbClr val="FF0000"/>
            </a:solidFill>
            <a:round/>
            <a:headEnd/>
            <a:tailEnd/>
          </a:ln>
          <a:effectLst/>
        </p:spPr>
        <p:txBody>
          <a:bodyPr wrap="none" anchor="ctr"/>
          <a:lstStyle/>
          <a:p>
            <a:endParaRPr lang="en-US"/>
          </a:p>
        </p:txBody>
      </p:sp>
      <p:sp>
        <p:nvSpPr>
          <p:cNvPr id="3081" name="Text Box 9"/>
          <p:cNvSpPr txBox="1">
            <a:spLocks noChangeArrowheads="1"/>
          </p:cNvSpPr>
          <p:nvPr/>
        </p:nvSpPr>
        <p:spPr bwMode="auto">
          <a:xfrm>
            <a:off x="2895600" y="3200401"/>
            <a:ext cx="6705600" cy="823913"/>
          </a:xfrm>
          <a:prstGeom prst="rect">
            <a:avLst/>
          </a:prstGeom>
          <a:noFill/>
          <a:ln w="9525">
            <a:noFill/>
            <a:miter lim="800000"/>
            <a:headEnd/>
            <a:tailEnd/>
          </a:ln>
          <a:effectLst/>
        </p:spPr>
        <p:txBody>
          <a:bodyPr>
            <a:spAutoFit/>
          </a:bodyPr>
          <a:lstStyle/>
          <a:p>
            <a:pPr>
              <a:spcBef>
                <a:spcPct val="50000"/>
              </a:spcBef>
            </a:pPr>
            <a:r>
              <a:rPr lang="en-GB" sz="4800"/>
              <a:t>6,  2,  9,  12,  11,  9,  3,  7</a:t>
            </a:r>
            <a:endParaRPr lang="en-GB"/>
          </a:p>
        </p:txBody>
      </p:sp>
      <p:sp>
        <p:nvSpPr>
          <p:cNvPr id="3082" name="Oval 10"/>
          <p:cNvSpPr>
            <a:spLocks noChangeArrowheads="1"/>
          </p:cNvSpPr>
          <p:nvPr/>
        </p:nvSpPr>
        <p:spPr bwMode="auto">
          <a:xfrm>
            <a:off x="5257800" y="3200400"/>
            <a:ext cx="1676400" cy="838200"/>
          </a:xfrm>
          <a:prstGeom prst="ellipse">
            <a:avLst/>
          </a:prstGeom>
          <a:noFill/>
          <a:ln w="9525">
            <a:solidFill>
              <a:srgbClr val="FF0000"/>
            </a:solidFill>
            <a:round/>
            <a:headEnd/>
            <a:tailEnd/>
          </a:ln>
          <a:effectLst/>
        </p:spPr>
        <p:txBody>
          <a:bodyPr wrap="none" anchor="ctr"/>
          <a:lstStyle/>
          <a:p>
            <a:endParaRPr lang="en-US"/>
          </a:p>
        </p:txBody>
      </p:sp>
      <p:sp>
        <p:nvSpPr>
          <p:cNvPr id="3083" name="Text Box 11"/>
          <p:cNvSpPr txBox="1">
            <a:spLocks noChangeArrowheads="1"/>
          </p:cNvSpPr>
          <p:nvPr/>
        </p:nvSpPr>
        <p:spPr bwMode="auto">
          <a:xfrm>
            <a:off x="2895600" y="3962401"/>
            <a:ext cx="6705600" cy="823913"/>
          </a:xfrm>
          <a:prstGeom prst="rect">
            <a:avLst/>
          </a:prstGeom>
          <a:noFill/>
          <a:ln w="9525">
            <a:noFill/>
            <a:miter lim="800000"/>
            <a:headEnd/>
            <a:tailEnd/>
          </a:ln>
          <a:effectLst/>
        </p:spPr>
        <p:txBody>
          <a:bodyPr>
            <a:spAutoFit/>
          </a:bodyPr>
          <a:lstStyle/>
          <a:p>
            <a:pPr>
              <a:spcBef>
                <a:spcPct val="50000"/>
              </a:spcBef>
            </a:pPr>
            <a:r>
              <a:rPr lang="en-GB" sz="4800"/>
              <a:t>6,  2,  9,  11,  12,  9,  3,  7</a:t>
            </a:r>
            <a:endParaRPr lang="en-GB"/>
          </a:p>
        </p:txBody>
      </p:sp>
      <p:sp>
        <p:nvSpPr>
          <p:cNvPr id="3084" name="Oval 12"/>
          <p:cNvSpPr>
            <a:spLocks noChangeArrowheads="1"/>
          </p:cNvSpPr>
          <p:nvPr/>
        </p:nvSpPr>
        <p:spPr bwMode="auto">
          <a:xfrm>
            <a:off x="6172200" y="3962400"/>
            <a:ext cx="1676400" cy="838200"/>
          </a:xfrm>
          <a:prstGeom prst="ellipse">
            <a:avLst/>
          </a:prstGeom>
          <a:noFill/>
          <a:ln w="9525">
            <a:solidFill>
              <a:srgbClr val="FF0000"/>
            </a:solidFill>
            <a:round/>
            <a:headEnd/>
            <a:tailEnd/>
          </a:ln>
          <a:effectLst/>
        </p:spPr>
        <p:txBody>
          <a:bodyPr wrap="none" anchor="ctr"/>
          <a:lstStyle/>
          <a:p>
            <a:endParaRPr lang="en-US"/>
          </a:p>
        </p:txBody>
      </p:sp>
      <p:sp>
        <p:nvSpPr>
          <p:cNvPr id="3085" name="Text Box 13"/>
          <p:cNvSpPr txBox="1">
            <a:spLocks noChangeArrowheads="1"/>
          </p:cNvSpPr>
          <p:nvPr/>
        </p:nvSpPr>
        <p:spPr bwMode="auto">
          <a:xfrm>
            <a:off x="2895600" y="4724401"/>
            <a:ext cx="6705600" cy="823913"/>
          </a:xfrm>
          <a:prstGeom prst="rect">
            <a:avLst/>
          </a:prstGeom>
          <a:noFill/>
          <a:ln w="9525">
            <a:noFill/>
            <a:miter lim="800000"/>
            <a:headEnd/>
            <a:tailEnd/>
          </a:ln>
          <a:effectLst/>
        </p:spPr>
        <p:txBody>
          <a:bodyPr>
            <a:spAutoFit/>
          </a:bodyPr>
          <a:lstStyle/>
          <a:p>
            <a:pPr>
              <a:spcBef>
                <a:spcPct val="50000"/>
              </a:spcBef>
            </a:pPr>
            <a:r>
              <a:rPr lang="en-GB" sz="4800"/>
              <a:t>6,  2,  9,  11,  9,  12,  3,  7</a:t>
            </a:r>
            <a:endParaRPr lang="en-GB"/>
          </a:p>
        </p:txBody>
      </p:sp>
      <p:sp>
        <p:nvSpPr>
          <p:cNvPr id="3086" name="Oval 14"/>
          <p:cNvSpPr>
            <a:spLocks noChangeArrowheads="1"/>
          </p:cNvSpPr>
          <p:nvPr/>
        </p:nvSpPr>
        <p:spPr bwMode="auto">
          <a:xfrm>
            <a:off x="6934200" y="4724400"/>
            <a:ext cx="1676400" cy="838200"/>
          </a:xfrm>
          <a:prstGeom prst="ellipse">
            <a:avLst/>
          </a:prstGeom>
          <a:noFill/>
          <a:ln w="9525">
            <a:solidFill>
              <a:srgbClr val="FF0000"/>
            </a:solidFill>
            <a:round/>
            <a:headEnd/>
            <a:tailEnd/>
          </a:ln>
          <a:effectLst/>
        </p:spPr>
        <p:txBody>
          <a:bodyPr wrap="none" anchor="ctr"/>
          <a:lstStyle/>
          <a:p>
            <a:endParaRPr lang="en-US"/>
          </a:p>
        </p:txBody>
      </p:sp>
      <p:sp>
        <p:nvSpPr>
          <p:cNvPr id="3087" name="Text Box 15"/>
          <p:cNvSpPr txBox="1">
            <a:spLocks noChangeArrowheads="1"/>
          </p:cNvSpPr>
          <p:nvPr/>
        </p:nvSpPr>
        <p:spPr bwMode="auto">
          <a:xfrm>
            <a:off x="2895600" y="5410201"/>
            <a:ext cx="6705600" cy="823913"/>
          </a:xfrm>
          <a:prstGeom prst="rect">
            <a:avLst/>
          </a:prstGeom>
          <a:noFill/>
          <a:ln w="9525">
            <a:noFill/>
            <a:miter lim="800000"/>
            <a:headEnd/>
            <a:tailEnd/>
          </a:ln>
          <a:effectLst/>
        </p:spPr>
        <p:txBody>
          <a:bodyPr>
            <a:spAutoFit/>
          </a:bodyPr>
          <a:lstStyle/>
          <a:p>
            <a:pPr>
              <a:spcBef>
                <a:spcPct val="50000"/>
              </a:spcBef>
            </a:pPr>
            <a:r>
              <a:rPr lang="en-GB" sz="4800"/>
              <a:t>6,  2,  9,  11,  9,  3,  12,  7</a:t>
            </a:r>
            <a:endParaRPr lang="en-GB"/>
          </a:p>
        </p:txBody>
      </p:sp>
      <p:sp>
        <p:nvSpPr>
          <p:cNvPr id="3088" name="Oval 16"/>
          <p:cNvSpPr>
            <a:spLocks noChangeArrowheads="1"/>
          </p:cNvSpPr>
          <p:nvPr/>
        </p:nvSpPr>
        <p:spPr bwMode="auto">
          <a:xfrm>
            <a:off x="7772400" y="5486400"/>
            <a:ext cx="1676400" cy="762000"/>
          </a:xfrm>
          <a:prstGeom prst="ellipse">
            <a:avLst/>
          </a:prstGeom>
          <a:noFill/>
          <a:ln w="9525">
            <a:solidFill>
              <a:srgbClr val="FF0000"/>
            </a:solidFill>
            <a:round/>
            <a:headEnd/>
            <a:tailEnd/>
          </a:ln>
          <a:effectLst/>
        </p:spPr>
        <p:txBody>
          <a:bodyPr wrap="none" anchor="ctr"/>
          <a:lstStyle/>
          <a:p>
            <a:endParaRPr lang="en-US"/>
          </a:p>
        </p:txBody>
      </p:sp>
      <p:sp>
        <p:nvSpPr>
          <p:cNvPr id="3089" name="Text Box 17"/>
          <p:cNvSpPr txBox="1">
            <a:spLocks noChangeArrowheads="1"/>
          </p:cNvSpPr>
          <p:nvPr/>
        </p:nvSpPr>
        <p:spPr bwMode="auto">
          <a:xfrm>
            <a:off x="2895600" y="6034088"/>
            <a:ext cx="6705600" cy="823912"/>
          </a:xfrm>
          <a:prstGeom prst="rect">
            <a:avLst/>
          </a:prstGeom>
          <a:noFill/>
          <a:ln w="9525">
            <a:noFill/>
            <a:miter lim="800000"/>
            <a:headEnd/>
            <a:tailEnd/>
          </a:ln>
          <a:effectLst/>
        </p:spPr>
        <p:txBody>
          <a:bodyPr>
            <a:spAutoFit/>
          </a:bodyPr>
          <a:lstStyle/>
          <a:p>
            <a:pPr>
              <a:spcBef>
                <a:spcPct val="50000"/>
              </a:spcBef>
            </a:pPr>
            <a:r>
              <a:rPr lang="en-GB" sz="4800"/>
              <a:t>6,  2,  9,  11,  9,  3,  7,  12</a:t>
            </a:r>
            <a:endParaRPr lang="en-GB"/>
          </a:p>
        </p:txBody>
      </p:sp>
    </p:spTree>
    <p:extLst>
      <p:ext uri="{BB962C8B-B14F-4D97-AF65-F5344CB8AC3E}">
        <p14:creationId xmlns:p14="http://schemas.microsoft.com/office/powerpoint/2010/main" val="3672655916"/>
      </p:ext>
    </p:extLst>
  </p:cSld>
  <p:clrMapOvr>
    <a:masterClrMapping/>
  </p:clrMapOvr>
  <p:transition advTm="639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3000" fill="hold"/>
                                        <p:tgtEl>
                                          <p:spTgt spid="3074"/>
                                        </p:tgtEl>
                                        <p:attrNameLst>
                                          <p:attrName>ppt_x</p:attrName>
                                        </p:attrNameLst>
                                      </p:cBhvr>
                                      <p:tavLst>
                                        <p:tav tm="0">
                                          <p:val>
                                            <p:strVal val="1+#ppt_w/2"/>
                                          </p:val>
                                        </p:tav>
                                        <p:tav tm="100000">
                                          <p:val>
                                            <p:strVal val="#ppt_x"/>
                                          </p:val>
                                        </p:tav>
                                      </p:tavLst>
                                    </p:anim>
                                    <p:anim calcmode="lin" valueType="num">
                                      <p:cBhvr additive="base">
                                        <p:cTn id="8" dur="3000" fill="hold"/>
                                        <p:tgtEl>
                                          <p:spTgt spid="30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075"/>
                                        </p:tgtEl>
                                        <p:attrNameLst>
                                          <p:attrName>style.visibility</p:attrName>
                                        </p:attrNameLst>
                                      </p:cBhvr>
                                      <p:to>
                                        <p:strVal val="visible"/>
                                      </p:to>
                                    </p:set>
                                    <p:anim calcmode="lin" valueType="num">
                                      <p:cBhvr additive="base">
                                        <p:cTn id="13" dur="3000" fill="hold"/>
                                        <p:tgtEl>
                                          <p:spTgt spid="3075"/>
                                        </p:tgtEl>
                                        <p:attrNameLst>
                                          <p:attrName>ppt_x</p:attrName>
                                        </p:attrNameLst>
                                      </p:cBhvr>
                                      <p:tavLst>
                                        <p:tav tm="0">
                                          <p:val>
                                            <p:strVal val="1+#ppt_w/2"/>
                                          </p:val>
                                        </p:tav>
                                        <p:tav tm="100000">
                                          <p:val>
                                            <p:strVal val="#ppt_x"/>
                                          </p:val>
                                        </p:tav>
                                      </p:tavLst>
                                    </p:anim>
                                    <p:anim calcmode="lin" valueType="num">
                                      <p:cBhvr additive="base">
                                        <p:cTn id="14" dur="3000" fill="hold"/>
                                        <p:tgtEl>
                                          <p:spTgt spid="307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076"/>
                                        </p:tgtEl>
                                        <p:attrNameLst>
                                          <p:attrName>style.visibility</p:attrName>
                                        </p:attrNameLst>
                                      </p:cBhvr>
                                      <p:to>
                                        <p:strVal val="visible"/>
                                      </p:to>
                                    </p:set>
                                    <p:anim calcmode="lin" valueType="num">
                                      <p:cBhvr additive="base">
                                        <p:cTn id="19" dur="3000" fill="hold"/>
                                        <p:tgtEl>
                                          <p:spTgt spid="3076"/>
                                        </p:tgtEl>
                                        <p:attrNameLst>
                                          <p:attrName>ppt_x</p:attrName>
                                        </p:attrNameLst>
                                      </p:cBhvr>
                                      <p:tavLst>
                                        <p:tav tm="0">
                                          <p:val>
                                            <p:strVal val="1+#ppt_w/2"/>
                                          </p:val>
                                        </p:tav>
                                        <p:tav tm="100000">
                                          <p:val>
                                            <p:strVal val="#ppt_x"/>
                                          </p:val>
                                        </p:tav>
                                      </p:tavLst>
                                    </p:anim>
                                    <p:anim calcmode="lin" valueType="num">
                                      <p:cBhvr additive="base">
                                        <p:cTn id="20" dur="3000" fill="hold"/>
                                        <p:tgtEl>
                                          <p:spTgt spid="307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077"/>
                                        </p:tgtEl>
                                        <p:attrNameLst>
                                          <p:attrName>style.visibility</p:attrName>
                                        </p:attrNameLst>
                                      </p:cBhvr>
                                      <p:to>
                                        <p:strVal val="visible"/>
                                      </p:to>
                                    </p:set>
                                    <p:anim calcmode="lin" valueType="num">
                                      <p:cBhvr additive="base">
                                        <p:cTn id="25" dur="3000" fill="hold"/>
                                        <p:tgtEl>
                                          <p:spTgt spid="3077"/>
                                        </p:tgtEl>
                                        <p:attrNameLst>
                                          <p:attrName>ppt_x</p:attrName>
                                        </p:attrNameLst>
                                      </p:cBhvr>
                                      <p:tavLst>
                                        <p:tav tm="0">
                                          <p:val>
                                            <p:strVal val="1+#ppt_w/2"/>
                                          </p:val>
                                        </p:tav>
                                        <p:tav tm="100000">
                                          <p:val>
                                            <p:strVal val="#ppt_x"/>
                                          </p:val>
                                        </p:tav>
                                      </p:tavLst>
                                    </p:anim>
                                    <p:anim calcmode="lin" valueType="num">
                                      <p:cBhvr additive="base">
                                        <p:cTn id="26" dur="3000" fill="hold"/>
                                        <p:tgtEl>
                                          <p:spTgt spid="307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078"/>
                                        </p:tgtEl>
                                        <p:attrNameLst>
                                          <p:attrName>style.visibility</p:attrName>
                                        </p:attrNameLst>
                                      </p:cBhvr>
                                      <p:to>
                                        <p:strVal val="visible"/>
                                      </p:to>
                                    </p:set>
                                    <p:anim calcmode="lin" valueType="num">
                                      <p:cBhvr additive="base">
                                        <p:cTn id="31" dur="3000" fill="hold"/>
                                        <p:tgtEl>
                                          <p:spTgt spid="3078"/>
                                        </p:tgtEl>
                                        <p:attrNameLst>
                                          <p:attrName>ppt_x</p:attrName>
                                        </p:attrNameLst>
                                      </p:cBhvr>
                                      <p:tavLst>
                                        <p:tav tm="0">
                                          <p:val>
                                            <p:strVal val="1+#ppt_w/2"/>
                                          </p:val>
                                        </p:tav>
                                        <p:tav tm="100000">
                                          <p:val>
                                            <p:strVal val="#ppt_x"/>
                                          </p:val>
                                        </p:tav>
                                      </p:tavLst>
                                    </p:anim>
                                    <p:anim calcmode="lin" valueType="num">
                                      <p:cBhvr additive="base">
                                        <p:cTn id="32" dur="3000" fill="hold"/>
                                        <p:tgtEl>
                                          <p:spTgt spid="307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079"/>
                                        </p:tgtEl>
                                        <p:attrNameLst>
                                          <p:attrName>style.visibility</p:attrName>
                                        </p:attrNameLst>
                                      </p:cBhvr>
                                      <p:to>
                                        <p:strVal val="visible"/>
                                      </p:to>
                                    </p:set>
                                    <p:anim calcmode="lin" valueType="num">
                                      <p:cBhvr additive="base">
                                        <p:cTn id="37" dur="3000" fill="hold"/>
                                        <p:tgtEl>
                                          <p:spTgt spid="3079"/>
                                        </p:tgtEl>
                                        <p:attrNameLst>
                                          <p:attrName>ppt_x</p:attrName>
                                        </p:attrNameLst>
                                      </p:cBhvr>
                                      <p:tavLst>
                                        <p:tav tm="0">
                                          <p:val>
                                            <p:strVal val="1+#ppt_w/2"/>
                                          </p:val>
                                        </p:tav>
                                        <p:tav tm="100000">
                                          <p:val>
                                            <p:strVal val="#ppt_x"/>
                                          </p:val>
                                        </p:tav>
                                      </p:tavLst>
                                    </p:anim>
                                    <p:anim calcmode="lin" valueType="num">
                                      <p:cBhvr additive="base">
                                        <p:cTn id="38" dur="3000" fill="hold"/>
                                        <p:tgtEl>
                                          <p:spTgt spid="307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3080"/>
                                        </p:tgtEl>
                                        <p:attrNameLst>
                                          <p:attrName>style.visibility</p:attrName>
                                        </p:attrNameLst>
                                      </p:cBhvr>
                                      <p:to>
                                        <p:strVal val="visible"/>
                                      </p:to>
                                    </p:set>
                                    <p:anim calcmode="lin" valueType="num">
                                      <p:cBhvr additive="base">
                                        <p:cTn id="43" dur="3000" fill="hold"/>
                                        <p:tgtEl>
                                          <p:spTgt spid="3080"/>
                                        </p:tgtEl>
                                        <p:attrNameLst>
                                          <p:attrName>ppt_x</p:attrName>
                                        </p:attrNameLst>
                                      </p:cBhvr>
                                      <p:tavLst>
                                        <p:tav tm="0">
                                          <p:val>
                                            <p:strVal val="1+#ppt_w/2"/>
                                          </p:val>
                                        </p:tav>
                                        <p:tav tm="100000">
                                          <p:val>
                                            <p:strVal val="#ppt_x"/>
                                          </p:val>
                                        </p:tav>
                                      </p:tavLst>
                                    </p:anim>
                                    <p:anim calcmode="lin" valueType="num">
                                      <p:cBhvr additive="base">
                                        <p:cTn id="44" dur="3000" fill="hold"/>
                                        <p:tgtEl>
                                          <p:spTgt spid="308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3081"/>
                                        </p:tgtEl>
                                        <p:attrNameLst>
                                          <p:attrName>style.visibility</p:attrName>
                                        </p:attrNameLst>
                                      </p:cBhvr>
                                      <p:to>
                                        <p:strVal val="visible"/>
                                      </p:to>
                                    </p:set>
                                    <p:anim calcmode="lin" valueType="num">
                                      <p:cBhvr additive="base">
                                        <p:cTn id="49" dur="3000" fill="hold"/>
                                        <p:tgtEl>
                                          <p:spTgt spid="3081"/>
                                        </p:tgtEl>
                                        <p:attrNameLst>
                                          <p:attrName>ppt_x</p:attrName>
                                        </p:attrNameLst>
                                      </p:cBhvr>
                                      <p:tavLst>
                                        <p:tav tm="0">
                                          <p:val>
                                            <p:strVal val="1+#ppt_w/2"/>
                                          </p:val>
                                        </p:tav>
                                        <p:tav tm="100000">
                                          <p:val>
                                            <p:strVal val="#ppt_x"/>
                                          </p:val>
                                        </p:tav>
                                      </p:tavLst>
                                    </p:anim>
                                    <p:anim calcmode="lin" valueType="num">
                                      <p:cBhvr additive="base">
                                        <p:cTn id="50" dur="3000" fill="hold"/>
                                        <p:tgtEl>
                                          <p:spTgt spid="3081"/>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3082"/>
                                        </p:tgtEl>
                                        <p:attrNameLst>
                                          <p:attrName>style.visibility</p:attrName>
                                        </p:attrNameLst>
                                      </p:cBhvr>
                                      <p:to>
                                        <p:strVal val="visible"/>
                                      </p:to>
                                    </p:set>
                                    <p:anim calcmode="lin" valueType="num">
                                      <p:cBhvr additive="base">
                                        <p:cTn id="55" dur="3000" fill="hold"/>
                                        <p:tgtEl>
                                          <p:spTgt spid="3082"/>
                                        </p:tgtEl>
                                        <p:attrNameLst>
                                          <p:attrName>ppt_x</p:attrName>
                                        </p:attrNameLst>
                                      </p:cBhvr>
                                      <p:tavLst>
                                        <p:tav tm="0">
                                          <p:val>
                                            <p:strVal val="1+#ppt_w/2"/>
                                          </p:val>
                                        </p:tav>
                                        <p:tav tm="100000">
                                          <p:val>
                                            <p:strVal val="#ppt_x"/>
                                          </p:val>
                                        </p:tav>
                                      </p:tavLst>
                                    </p:anim>
                                    <p:anim calcmode="lin" valueType="num">
                                      <p:cBhvr additive="base">
                                        <p:cTn id="56" dur="3000" fill="hold"/>
                                        <p:tgtEl>
                                          <p:spTgt spid="3082"/>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3083"/>
                                        </p:tgtEl>
                                        <p:attrNameLst>
                                          <p:attrName>style.visibility</p:attrName>
                                        </p:attrNameLst>
                                      </p:cBhvr>
                                      <p:to>
                                        <p:strVal val="visible"/>
                                      </p:to>
                                    </p:set>
                                    <p:anim calcmode="lin" valueType="num">
                                      <p:cBhvr additive="base">
                                        <p:cTn id="61" dur="3000" fill="hold"/>
                                        <p:tgtEl>
                                          <p:spTgt spid="3083"/>
                                        </p:tgtEl>
                                        <p:attrNameLst>
                                          <p:attrName>ppt_x</p:attrName>
                                        </p:attrNameLst>
                                      </p:cBhvr>
                                      <p:tavLst>
                                        <p:tav tm="0">
                                          <p:val>
                                            <p:strVal val="1+#ppt_w/2"/>
                                          </p:val>
                                        </p:tav>
                                        <p:tav tm="100000">
                                          <p:val>
                                            <p:strVal val="#ppt_x"/>
                                          </p:val>
                                        </p:tav>
                                      </p:tavLst>
                                    </p:anim>
                                    <p:anim calcmode="lin" valueType="num">
                                      <p:cBhvr additive="base">
                                        <p:cTn id="62" dur="3000" fill="hold"/>
                                        <p:tgtEl>
                                          <p:spTgt spid="3083"/>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3084"/>
                                        </p:tgtEl>
                                        <p:attrNameLst>
                                          <p:attrName>style.visibility</p:attrName>
                                        </p:attrNameLst>
                                      </p:cBhvr>
                                      <p:to>
                                        <p:strVal val="visible"/>
                                      </p:to>
                                    </p:set>
                                    <p:anim calcmode="lin" valueType="num">
                                      <p:cBhvr additive="base">
                                        <p:cTn id="67" dur="3000" fill="hold"/>
                                        <p:tgtEl>
                                          <p:spTgt spid="3084"/>
                                        </p:tgtEl>
                                        <p:attrNameLst>
                                          <p:attrName>ppt_x</p:attrName>
                                        </p:attrNameLst>
                                      </p:cBhvr>
                                      <p:tavLst>
                                        <p:tav tm="0">
                                          <p:val>
                                            <p:strVal val="1+#ppt_w/2"/>
                                          </p:val>
                                        </p:tav>
                                        <p:tav tm="100000">
                                          <p:val>
                                            <p:strVal val="#ppt_x"/>
                                          </p:val>
                                        </p:tav>
                                      </p:tavLst>
                                    </p:anim>
                                    <p:anim calcmode="lin" valueType="num">
                                      <p:cBhvr additive="base">
                                        <p:cTn id="68" dur="3000" fill="hold"/>
                                        <p:tgtEl>
                                          <p:spTgt spid="3084"/>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3085"/>
                                        </p:tgtEl>
                                        <p:attrNameLst>
                                          <p:attrName>style.visibility</p:attrName>
                                        </p:attrNameLst>
                                      </p:cBhvr>
                                      <p:to>
                                        <p:strVal val="visible"/>
                                      </p:to>
                                    </p:set>
                                    <p:anim calcmode="lin" valueType="num">
                                      <p:cBhvr additive="base">
                                        <p:cTn id="73" dur="3000" fill="hold"/>
                                        <p:tgtEl>
                                          <p:spTgt spid="3085"/>
                                        </p:tgtEl>
                                        <p:attrNameLst>
                                          <p:attrName>ppt_x</p:attrName>
                                        </p:attrNameLst>
                                      </p:cBhvr>
                                      <p:tavLst>
                                        <p:tav tm="0">
                                          <p:val>
                                            <p:strVal val="1+#ppt_w/2"/>
                                          </p:val>
                                        </p:tav>
                                        <p:tav tm="100000">
                                          <p:val>
                                            <p:strVal val="#ppt_x"/>
                                          </p:val>
                                        </p:tav>
                                      </p:tavLst>
                                    </p:anim>
                                    <p:anim calcmode="lin" valueType="num">
                                      <p:cBhvr additive="base">
                                        <p:cTn id="74" dur="3000" fill="hold"/>
                                        <p:tgtEl>
                                          <p:spTgt spid="3085"/>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3086"/>
                                        </p:tgtEl>
                                        <p:attrNameLst>
                                          <p:attrName>style.visibility</p:attrName>
                                        </p:attrNameLst>
                                      </p:cBhvr>
                                      <p:to>
                                        <p:strVal val="visible"/>
                                      </p:to>
                                    </p:set>
                                    <p:anim calcmode="lin" valueType="num">
                                      <p:cBhvr additive="base">
                                        <p:cTn id="79" dur="3000" fill="hold"/>
                                        <p:tgtEl>
                                          <p:spTgt spid="3086"/>
                                        </p:tgtEl>
                                        <p:attrNameLst>
                                          <p:attrName>ppt_x</p:attrName>
                                        </p:attrNameLst>
                                      </p:cBhvr>
                                      <p:tavLst>
                                        <p:tav tm="0">
                                          <p:val>
                                            <p:strVal val="1+#ppt_w/2"/>
                                          </p:val>
                                        </p:tav>
                                        <p:tav tm="100000">
                                          <p:val>
                                            <p:strVal val="#ppt_x"/>
                                          </p:val>
                                        </p:tav>
                                      </p:tavLst>
                                    </p:anim>
                                    <p:anim calcmode="lin" valueType="num">
                                      <p:cBhvr additive="base">
                                        <p:cTn id="80" dur="3000" fill="hold"/>
                                        <p:tgtEl>
                                          <p:spTgt spid="3086"/>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3087"/>
                                        </p:tgtEl>
                                        <p:attrNameLst>
                                          <p:attrName>style.visibility</p:attrName>
                                        </p:attrNameLst>
                                      </p:cBhvr>
                                      <p:to>
                                        <p:strVal val="visible"/>
                                      </p:to>
                                    </p:set>
                                    <p:anim calcmode="lin" valueType="num">
                                      <p:cBhvr additive="base">
                                        <p:cTn id="85" dur="3000" fill="hold"/>
                                        <p:tgtEl>
                                          <p:spTgt spid="3087"/>
                                        </p:tgtEl>
                                        <p:attrNameLst>
                                          <p:attrName>ppt_x</p:attrName>
                                        </p:attrNameLst>
                                      </p:cBhvr>
                                      <p:tavLst>
                                        <p:tav tm="0">
                                          <p:val>
                                            <p:strVal val="1+#ppt_w/2"/>
                                          </p:val>
                                        </p:tav>
                                        <p:tav tm="100000">
                                          <p:val>
                                            <p:strVal val="#ppt_x"/>
                                          </p:val>
                                        </p:tav>
                                      </p:tavLst>
                                    </p:anim>
                                    <p:anim calcmode="lin" valueType="num">
                                      <p:cBhvr additive="base">
                                        <p:cTn id="86" dur="3000" fill="hold"/>
                                        <p:tgtEl>
                                          <p:spTgt spid="3087"/>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3088"/>
                                        </p:tgtEl>
                                        <p:attrNameLst>
                                          <p:attrName>style.visibility</p:attrName>
                                        </p:attrNameLst>
                                      </p:cBhvr>
                                      <p:to>
                                        <p:strVal val="visible"/>
                                      </p:to>
                                    </p:set>
                                    <p:anim calcmode="lin" valueType="num">
                                      <p:cBhvr additive="base">
                                        <p:cTn id="91" dur="3000" fill="hold"/>
                                        <p:tgtEl>
                                          <p:spTgt spid="3088"/>
                                        </p:tgtEl>
                                        <p:attrNameLst>
                                          <p:attrName>ppt_x</p:attrName>
                                        </p:attrNameLst>
                                      </p:cBhvr>
                                      <p:tavLst>
                                        <p:tav tm="0">
                                          <p:val>
                                            <p:strVal val="1+#ppt_w/2"/>
                                          </p:val>
                                        </p:tav>
                                        <p:tav tm="100000">
                                          <p:val>
                                            <p:strVal val="#ppt_x"/>
                                          </p:val>
                                        </p:tav>
                                      </p:tavLst>
                                    </p:anim>
                                    <p:anim calcmode="lin" valueType="num">
                                      <p:cBhvr additive="base">
                                        <p:cTn id="92" dur="3000" fill="hold"/>
                                        <p:tgtEl>
                                          <p:spTgt spid="3088"/>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3089"/>
                                        </p:tgtEl>
                                        <p:attrNameLst>
                                          <p:attrName>style.visibility</p:attrName>
                                        </p:attrNameLst>
                                      </p:cBhvr>
                                      <p:to>
                                        <p:strVal val="visible"/>
                                      </p:to>
                                    </p:set>
                                    <p:anim calcmode="lin" valueType="num">
                                      <p:cBhvr additive="base">
                                        <p:cTn id="97" dur="3000" fill="hold"/>
                                        <p:tgtEl>
                                          <p:spTgt spid="3089"/>
                                        </p:tgtEl>
                                        <p:attrNameLst>
                                          <p:attrName>ppt_x</p:attrName>
                                        </p:attrNameLst>
                                      </p:cBhvr>
                                      <p:tavLst>
                                        <p:tav tm="0">
                                          <p:val>
                                            <p:strVal val="1+#ppt_w/2"/>
                                          </p:val>
                                        </p:tav>
                                        <p:tav tm="100000">
                                          <p:val>
                                            <p:strVal val="#ppt_x"/>
                                          </p:val>
                                        </p:tav>
                                      </p:tavLst>
                                    </p:anim>
                                    <p:anim calcmode="lin" valueType="num">
                                      <p:cBhvr additive="base">
                                        <p:cTn id="98" dur="3000" fill="hold"/>
                                        <p:tgtEl>
                                          <p:spTgt spid="30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utoUpdateAnimBg="0"/>
      <p:bldP spid="3075" grpId="0" autoUpdateAnimBg="0"/>
      <p:bldP spid="3076" grpId="0" animBg="1"/>
      <p:bldP spid="3077" grpId="0" autoUpdateAnimBg="0"/>
      <p:bldP spid="3078" grpId="0" animBg="1"/>
      <p:bldP spid="3079" grpId="0" autoUpdateAnimBg="0"/>
      <p:bldP spid="3080" grpId="0" animBg="1"/>
      <p:bldP spid="3081" grpId="0" autoUpdateAnimBg="0"/>
      <p:bldP spid="3082" grpId="0" animBg="1"/>
      <p:bldP spid="3083" grpId="0" autoUpdateAnimBg="0"/>
      <p:bldP spid="3084" grpId="0" animBg="1"/>
      <p:bldP spid="3085" grpId="0" autoUpdateAnimBg="0"/>
      <p:bldP spid="3086" grpId="0" animBg="1"/>
      <p:bldP spid="3087" grpId="0" autoUpdateAnimBg="0"/>
      <p:bldP spid="3088" grpId="0" animBg="1"/>
      <p:bldP spid="3089" grpId="0" autoUpdateAnimBg="0"/>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5"/>
          <p:cNvSpPr>
            <a:spLocks noGrp="1"/>
          </p:cNvSpPr>
          <p:nvPr>
            <p:ph type="sldNum" sz="quarter" idx="12"/>
          </p:nvPr>
        </p:nvSpPr>
        <p:spPr/>
        <p:txBody>
          <a:bodyPr/>
          <a:lstStyle/>
          <a:p>
            <a:fld id="{8F98A34E-8BAE-475E-93DA-9F7BED498F76}" type="slidenum">
              <a:rPr lang="en-US"/>
              <a:pPr/>
              <a:t>240</a:t>
            </a:fld>
            <a:endParaRPr lang="en-US"/>
          </a:p>
        </p:txBody>
      </p:sp>
      <p:sp>
        <p:nvSpPr>
          <p:cNvPr id="163842" name="Rectangle 2"/>
          <p:cNvSpPr>
            <a:spLocks noGrp="1" noChangeArrowheads="1"/>
          </p:cNvSpPr>
          <p:nvPr>
            <p:ph type="title"/>
          </p:nvPr>
        </p:nvSpPr>
        <p:spPr/>
        <p:txBody>
          <a:bodyPr/>
          <a:lstStyle/>
          <a:p>
            <a:r>
              <a:rPr lang="en-US"/>
              <a:t>Radix Sort Example</a:t>
            </a:r>
          </a:p>
        </p:txBody>
      </p:sp>
      <p:grpSp>
        <p:nvGrpSpPr>
          <p:cNvPr id="2" name="Group 3"/>
          <p:cNvGrpSpPr>
            <a:grpSpLocks/>
          </p:cNvGrpSpPr>
          <p:nvPr/>
        </p:nvGrpSpPr>
        <p:grpSpPr bwMode="auto">
          <a:xfrm>
            <a:off x="3200400" y="5486400"/>
            <a:ext cx="914400" cy="533400"/>
            <a:chOff x="1104" y="3456"/>
            <a:chExt cx="576" cy="336"/>
          </a:xfrm>
        </p:grpSpPr>
        <p:sp>
          <p:nvSpPr>
            <p:cNvPr id="163844" name="Rectangle 4"/>
            <p:cNvSpPr>
              <a:spLocks noChangeArrowheads="1"/>
            </p:cNvSpPr>
            <p:nvPr/>
          </p:nvSpPr>
          <p:spPr bwMode="auto">
            <a:xfrm>
              <a:off x="1104" y="3456"/>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3845" name="Rectangle 5"/>
            <p:cNvSpPr>
              <a:spLocks noChangeArrowheads="1"/>
            </p:cNvSpPr>
            <p:nvPr/>
          </p:nvSpPr>
          <p:spPr bwMode="auto">
            <a:xfrm>
              <a:off x="1296" y="3456"/>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163846" name="Rectangle 6"/>
            <p:cNvSpPr>
              <a:spLocks noChangeArrowheads="1"/>
            </p:cNvSpPr>
            <p:nvPr/>
          </p:nvSpPr>
          <p:spPr bwMode="auto">
            <a:xfrm>
              <a:off x="1488" y="3456"/>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grpSp>
      <p:grpSp>
        <p:nvGrpSpPr>
          <p:cNvPr id="3" name="Group 7"/>
          <p:cNvGrpSpPr>
            <a:grpSpLocks/>
          </p:cNvGrpSpPr>
          <p:nvPr/>
        </p:nvGrpSpPr>
        <p:grpSpPr bwMode="auto">
          <a:xfrm>
            <a:off x="7848600" y="5486400"/>
            <a:ext cx="914400" cy="533400"/>
            <a:chOff x="3984" y="3456"/>
            <a:chExt cx="576" cy="336"/>
          </a:xfrm>
        </p:grpSpPr>
        <p:sp>
          <p:nvSpPr>
            <p:cNvPr id="163848" name="Rectangle 8"/>
            <p:cNvSpPr>
              <a:spLocks noChangeArrowheads="1"/>
            </p:cNvSpPr>
            <p:nvPr/>
          </p:nvSpPr>
          <p:spPr bwMode="auto">
            <a:xfrm>
              <a:off x="3984" y="3456"/>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163849" name="Rectangle 9"/>
            <p:cNvSpPr>
              <a:spLocks noChangeArrowheads="1"/>
            </p:cNvSpPr>
            <p:nvPr/>
          </p:nvSpPr>
          <p:spPr bwMode="auto">
            <a:xfrm>
              <a:off x="4176" y="3456"/>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3850" name="Rectangle 10"/>
            <p:cNvSpPr>
              <a:spLocks noChangeArrowheads="1"/>
            </p:cNvSpPr>
            <p:nvPr/>
          </p:nvSpPr>
          <p:spPr bwMode="auto">
            <a:xfrm>
              <a:off x="4368" y="3456"/>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c</a:t>
              </a:r>
            </a:p>
          </p:txBody>
        </p:sp>
      </p:grpSp>
      <p:grpSp>
        <p:nvGrpSpPr>
          <p:cNvPr id="4" name="Group 11"/>
          <p:cNvGrpSpPr>
            <a:grpSpLocks/>
          </p:cNvGrpSpPr>
          <p:nvPr/>
        </p:nvGrpSpPr>
        <p:grpSpPr bwMode="auto">
          <a:xfrm>
            <a:off x="3200400" y="4876800"/>
            <a:ext cx="914400" cy="533400"/>
            <a:chOff x="1104" y="3072"/>
            <a:chExt cx="576" cy="336"/>
          </a:xfrm>
        </p:grpSpPr>
        <p:sp>
          <p:nvSpPr>
            <p:cNvPr id="163852" name="Rectangle 12"/>
            <p:cNvSpPr>
              <a:spLocks noChangeArrowheads="1"/>
            </p:cNvSpPr>
            <p:nvPr/>
          </p:nvSpPr>
          <p:spPr bwMode="auto">
            <a:xfrm>
              <a:off x="1104" y="3072"/>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c</a:t>
              </a:r>
            </a:p>
          </p:txBody>
        </p:sp>
        <p:sp>
          <p:nvSpPr>
            <p:cNvPr id="163853" name="Rectangle 13"/>
            <p:cNvSpPr>
              <a:spLocks noChangeArrowheads="1"/>
            </p:cNvSpPr>
            <p:nvPr/>
          </p:nvSpPr>
          <p:spPr bwMode="auto">
            <a:xfrm>
              <a:off x="1296" y="3072"/>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3854" name="Rectangle 14"/>
            <p:cNvSpPr>
              <a:spLocks noChangeArrowheads="1"/>
            </p:cNvSpPr>
            <p:nvPr/>
          </p:nvSpPr>
          <p:spPr bwMode="auto">
            <a:xfrm>
              <a:off x="1488" y="3072"/>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grpSp>
      <p:grpSp>
        <p:nvGrpSpPr>
          <p:cNvPr id="5" name="Group 15"/>
          <p:cNvGrpSpPr>
            <a:grpSpLocks/>
          </p:cNvGrpSpPr>
          <p:nvPr/>
        </p:nvGrpSpPr>
        <p:grpSpPr bwMode="auto">
          <a:xfrm>
            <a:off x="5638800" y="5486400"/>
            <a:ext cx="914400" cy="533400"/>
            <a:chOff x="2592" y="3456"/>
            <a:chExt cx="576" cy="336"/>
          </a:xfrm>
        </p:grpSpPr>
        <p:sp>
          <p:nvSpPr>
            <p:cNvPr id="163856" name="Rectangle 16"/>
            <p:cNvSpPr>
              <a:spLocks noChangeArrowheads="1"/>
            </p:cNvSpPr>
            <p:nvPr/>
          </p:nvSpPr>
          <p:spPr bwMode="auto">
            <a:xfrm>
              <a:off x="2592" y="3456"/>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3857" name="Rectangle 17"/>
            <p:cNvSpPr>
              <a:spLocks noChangeArrowheads="1"/>
            </p:cNvSpPr>
            <p:nvPr/>
          </p:nvSpPr>
          <p:spPr bwMode="auto">
            <a:xfrm>
              <a:off x="2784" y="3456"/>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c</a:t>
              </a:r>
            </a:p>
          </p:txBody>
        </p:sp>
        <p:sp>
          <p:nvSpPr>
            <p:cNvPr id="163858" name="Rectangle 18"/>
            <p:cNvSpPr>
              <a:spLocks noChangeArrowheads="1"/>
            </p:cNvSpPr>
            <p:nvPr/>
          </p:nvSpPr>
          <p:spPr bwMode="auto">
            <a:xfrm>
              <a:off x="2976" y="3456"/>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grpSp>
      <p:grpSp>
        <p:nvGrpSpPr>
          <p:cNvPr id="6" name="Group 19"/>
          <p:cNvGrpSpPr>
            <a:grpSpLocks/>
          </p:cNvGrpSpPr>
          <p:nvPr/>
        </p:nvGrpSpPr>
        <p:grpSpPr bwMode="auto">
          <a:xfrm>
            <a:off x="5638800" y="4876800"/>
            <a:ext cx="914400" cy="533400"/>
            <a:chOff x="2592" y="3072"/>
            <a:chExt cx="576" cy="336"/>
          </a:xfrm>
        </p:grpSpPr>
        <p:sp>
          <p:nvSpPr>
            <p:cNvPr id="163860" name="Rectangle 20"/>
            <p:cNvSpPr>
              <a:spLocks noChangeArrowheads="1"/>
            </p:cNvSpPr>
            <p:nvPr/>
          </p:nvSpPr>
          <p:spPr bwMode="auto">
            <a:xfrm>
              <a:off x="2592" y="3072"/>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163861" name="Rectangle 21"/>
            <p:cNvSpPr>
              <a:spLocks noChangeArrowheads="1"/>
            </p:cNvSpPr>
            <p:nvPr/>
          </p:nvSpPr>
          <p:spPr bwMode="auto">
            <a:xfrm>
              <a:off x="2784" y="3072"/>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3862" name="Rectangle 22"/>
            <p:cNvSpPr>
              <a:spLocks noChangeArrowheads="1"/>
            </p:cNvSpPr>
            <p:nvPr/>
          </p:nvSpPr>
          <p:spPr bwMode="auto">
            <a:xfrm>
              <a:off x="2976" y="3072"/>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grpSp>
      <p:grpSp>
        <p:nvGrpSpPr>
          <p:cNvPr id="7" name="Group 23"/>
          <p:cNvGrpSpPr>
            <a:grpSpLocks/>
          </p:cNvGrpSpPr>
          <p:nvPr/>
        </p:nvGrpSpPr>
        <p:grpSpPr bwMode="auto">
          <a:xfrm>
            <a:off x="3200400" y="4267200"/>
            <a:ext cx="914400" cy="533400"/>
            <a:chOff x="1104" y="2688"/>
            <a:chExt cx="576" cy="336"/>
          </a:xfrm>
        </p:grpSpPr>
        <p:sp>
          <p:nvSpPr>
            <p:cNvPr id="163864" name="Rectangle 24"/>
            <p:cNvSpPr>
              <a:spLocks noChangeArrowheads="1"/>
            </p:cNvSpPr>
            <p:nvPr/>
          </p:nvSpPr>
          <p:spPr bwMode="auto">
            <a:xfrm>
              <a:off x="1104" y="2688"/>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c</a:t>
              </a:r>
            </a:p>
          </p:txBody>
        </p:sp>
        <p:sp>
          <p:nvSpPr>
            <p:cNvPr id="163865" name="Rectangle 25"/>
            <p:cNvSpPr>
              <a:spLocks noChangeArrowheads="1"/>
            </p:cNvSpPr>
            <p:nvPr/>
          </p:nvSpPr>
          <p:spPr bwMode="auto">
            <a:xfrm>
              <a:off x="1296" y="2688"/>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c</a:t>
              </a:r>
            </a:p>
          </p:txBody>
        </p:sp>
        <p:sp>
          <p:nvSpPr>
            <p:cNvPr id="163866" name="Rectangle 26"/>
            <p:cNvSpPr>
              <a:spLocks noChangeArrowheads="1"/>
            </p:cNvSpPr>
            <p:nvPr/>
          </p:nvSpPr>
          <p:spPr bwMode="auto">
            <a:xfrm>
              <a:off x="1488" y="2688"/>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grpSp>
      <p:grpSp>
        <p:nvGrpSpPr>
          <p:cNvPr id="8" name="Group 27"/>
          <p:cNvGrpSpPr>
            <a:grpSpLocks/>
          </p:cNvGrpSpPr>
          <p:nvPr/>
        </p:nvGrpSpPr>
        <p:grpSpPr bwMode="auto">
          <a:xfrm>
            <a:off x="3200400" y="3657600"/>
            <a:ext cx="914400" cy="533400"/>
            <a:chOff x="1104" y="2304"/>
            <a:chExt cx="576" cy="336"/>
          </a:xfrm>
        </p:grpSpPr>
        <p:sp>
          <p:nvSpPr>
            <p:cNvPr id="163868" name="Rectangle 28"/>
            <p:cNvSpPr>
              <a:spLocks noChangeArrowheads="1"/>
            </p:cNvSpPr>
            <p:nvPr/>
          </p:nvSpPr>
          <p:spPr bwMode="auto">
            <a:xfrm>
              <a:off x="1104" y="230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163869" name="Rectangle 29"/>
            <p:cNvSpPr>
              <a:spLocks noChangeArrowheads="1"/>
            </p:cNvSpPr>
            <p:nvPr/>
          </p:nvSpPr>
          <p:spPr bwMode="auto">
            <a:xfrm>
              <a:off x="1296" y="230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163870" name="Rectangle 30"/>
            <p:cNvSpPr>
              <a:spLocks noChangeArrowheads="1"/>
            </p:cNvSpPr>
            <p:nvPr/>
          </p:nvSpPr>
          <p:spPr bwMode="auto">
            <a:xfrm>
              <a:off x="1488" y="230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grpSp>
      <p:grpSp>
        <p:nvGrpSpPr>
          <p:cNvPr id="9" name="Group 31"/>
          <p:cNvGrpSpPr>
            <a:grpSpLocks/>
          </p:cNvGrpSpPr>
          <p:nvPr/>
        </p:nvGrpSpPr>
        <p:grpSpPr bwMode="auto">
          <a:xfrm>
            <a:off x="7848600" y="4876800"/>
            <a:ext cx="914400" cy="533400"/>
            <a:chOff x="3984" y="3072"/>
            <a:chExt cx="576" cy="336"/>
          </a:xfrm>
        </p:grpSpPr>
        <p:sp>
          <p:nvSpPr>
            <p:cNvPr id="163872" name="Rectangle 32"/>
            <p:cNvSpPr>
              <a:spLocks noChangeArrowheads="1"/>
            </p:cNvSpPr>
            <p:nvPr/>
          </p:nvSpPr>
          <p:spPr bwMode="auto">
            <a:xfrm>
              <a:off x="3984" y="3072"/>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3873" name="Rectangle 33"/>
            <p:cNvSpPr>
              <a:spLocks noChangeArrowheads="1"/>
            </p:cNvSpPr>
            <p:nvPr/>
          </p:nvSpPr>
          <p:spPr bwMode="auto">
            <a:xfrm>
              <a:off x="4176" y="3072"/>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3874" name="Rectangle 34"/>
            <p:cNvSpPr>
              <a:spLocks noChangeArrowheads="1"/>
            </p:cNvSpPr>
            <p:nvPr/>
          </p:nvSpPr>
          <p:spPr bwMode="auto">
            <a:xfrm>
              <a:off x="4368" y="3072"/>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c</a:t>
              </a:r>
            </a:p>
          </p:txBody>
        </p:sp>
      </p:grpSp>
      <p:sp>
        <p:nvSpPr>
          <p:cNvPr id="163875" name="Text Box 35"/>
          <p:cNvSpPr txBox="1">
            <a:spLocks noChangeArrowheads="1"/>
          </p:cNvSpPr>
          <p:nvPr/>
        </p:nvSpPr>
        <p:spPr bwMode="auto">
          <a:xfrm>
            <a:off x="3505200" y="6019800"/>
            <a:ext cx="344488" cy="457200"/>
          </a:xfrm>
          <a:prstGeom prst="rect">
            <a:avLst/>
          </a:prstGeom>
          <a:noFill/>
          <a:ln w="9525">
            <a:noFill/>
            <a:miter lim="800000"/>
            <a:headEnd/>
            <a:tailEnd/>
          </a:ln>
          <a:effectLst/>
        </p:spPr>
        <p:txBody>
          <a:bodyPr wrap="none">
            <a:spAutoFit/>
          </a:bodyPr>
          <a:lstStyle/>
          <a:p>
            <a:pPr algn="ctr"/>
            <a:r>
              <a:rPr lang="en-US" sz="2400">
                <a:latin typeface="Tahoma" pitchFamily="34" charset="0"/>
              </a:rPr>
              <a:t>a</a:t>
            </a:r>
          </a:p>
        </p:txBody>
      </p:sp>
      <p:sp>
        <p:nvSpPr>
          <p:cNvPr id="163876" name="Text Box 36"/>
          <p:cNvSpPr txBox="1">
            <a:spLocks noChangeArrowheads="1"/>
          </p:cNvSpPr>
          <p:nvPr/>
        </p:nvSpPr>
        <p:spPr bwMode="auto">
          <a:xfrm>
            <a:off x="5919789" y="6019800"/>
            <a:ext cx="352425" cy="457200"/>
          </a:xfrm>
          <a:prstGeom prst="rect">
            <a:avLst/>
          </a:prstGeom>
          <a:noFill/>
          <a:ln w="9525">
            <a:noFill/>
            <a:miter lim="800000"/>
            <a:headEnd/>
            <a:tailEnd/>
          </a:ln>
          <a:effectLst/>
        </p:spPr>
        <p:txBody>
          <a:bodyPr wrap="none">
            <a:spAutoFit/>
          </a:bodyPr>
          <a:lstStyle/>
          <a:p>
            <a:pPr algn="ctr"/>
            <a:r>
              <a:rPr lang="en-US" sz="2400">
                <a:latin typeface="Tahoma" pitchFamily="34" charset="0"/>
              </a:rPr>
              <a:t>b</a:t>
            </a:r>
          </a:p>
        </p:txBody>
      </p:sp>
      <p:sp>
        <p:nvSpPr>
          <p:cNvPr id="163877" name="Text Box 37"/>
          <p:cNvSpPr txBox="1">
            <a:spLocks noChangeArrowheads="1"/>
          </p:cNvSpPr>
          <p:nvPr/>
        </p:nvSpPr>
        <p:spPr bwMode="auto">
          <a:xfrm>
            <a:off x="8162925" y="6019800"/>
            <a:ext cx="325438" cy="457200"/>
          </a:xfrm>
          <a:prstGeom prst="rect">
            <a:avLst/>
          </a:prstGeom>
          <a:noFill/>
          <a:ln w="9525">
            <a:noFill/>
            <a:miter lim="800000"/>
            <a:headEnd/>
            <a:tailEnd/>
          </a:ln>
          <a:effectLst/>
        </p:spPr>
        <p:txBody>
          <a:bodyPr wrap="none">
            <a:spAutoFit/>
          </a:bodyPr>
          <a:lstStyle/>
          <a:p>
            <a:pPr algn="ctr"/>
            <a:r>
              <a:rPr lang="en-US" sz="2400">
                <a:latin typeface="Tahoma" pitchFamily="34" charset="0"/>
              </a:rPr>
              <a:t>c</a:t>
            </a:r>
          </a:p>
        </p:txBody>
      </p:sp>
      <p:sp>
        <p:nvSpPr>
          <p:cNvPr id="163878" name="Text Box 38"/>
          <p:cNvSpPr txBox="1">
            <a:spLocks noChangeArrowheads="1"/>
          </p:cNvSpPr>
          <p:nvPr/>
        </p:nvSpPr>
        <p:spPr bwMode="auto">
          <a:xfrm>
            <a:off x="5351464" y="3657600"/>
            <a:ext cx="1508125" cy="457200"/>
          </a:xfrm>
          <a:prstGeom prst="rect">
            <a:avLst/>
          </a:prstGeom>
          <a:noFill/>
          <a:ln w="9525">
            <a:noFill/>
            <a:miter lim="800000"/>
            <a:headEnd/>
            <a:tailEnd/>
          </a:ln>
          <a:effectLst/>
        </p:spPr>
        <p:txBody>
          <a:bodyPr wrap="none">
            <a:spAutoFit/>
          </a:bodyPr>
          <a:lstStyle/>
          <a:p>
            <a:pPr algn="ctr"/>
            <a:r>
              <a:rPr lang="en-US" sz="2400">
                <a:latin typeface="Tahoma" pitchFamily="34" charset="0"/>
              </a:rPr>
              <a:t>Join piles.</a:t>
            </a:r>
          </a:p>
        </p:txBody>
      </p:sp>
      <p:sp>
        <p:nvSpPr>
          <p:cNvPr id="163879" name="Text Box 39"/>
          <p:cNvSpPr txBox="1">
            <a:spLocks noChangeArrowheads="1"/>
          </p:cNvSpPr>
          <p:nvPr/>
        </p:nvSpPr>
        <p:spPr bwMode="auto">
          <a:xfrm>
            <a:off x="3467100" y="1676400"/>
            <a:ext cx="5257800" cy="457200"/>
          </a:xfrm>
          <a:prstGeom prst="rect">
            <a:avLst/>
          </a:prstGeom>
          <a:noFill/>
          <a:ln w="9525">
            <a:noFill/>
            <a:miter lim="800000"/>
            <a:headEnd/>
            <a:tailEnd/>
          </a:ln>
          <a:effectLst/>
        </p:spPr>
        <p:txBody>
          <a:bodyPr wrap="none">
            <a:spAutoFit/>
          </a:bodyPr>
          <a:lstStyle/>
          <a:p>
            <a:pPr algn="ctr"/>
            <a:r>
              <a:rPr lang="en-US" sz="2400">
                <a:latin typeface="Tahoma" pitchFamily="34" charset="0"/>
              </a:rPr>
              <a:t>Pass 1: Looking at rightmost position.</a:t>
            </a:r>
          </a:p>
        </p:txBody>
      </p:sp>
      <p:grpSp>
        <p:nvGrpSpPr>
          <p:cNvPr id="10" name="Group 3"/>
          <p:cNvGrpSpPr>
            <a:grpSpLocks/>
          </p:cNvGrpSpPr>
          <p:nvPr/>
        </p:nvGrpSpPr>
        <p:grpSpPr bwMode="auto">
          <a:xfrm>
            <a:off x="1676400" y="2514600"/>
            <a:ext cx="914400" cy="533400"/>
            <a:chOff x="1104" y="3456"/>
            <a:chExt cx="576" cy="336"/>
          </a:xfrm>
        </p:grpSpPr>
        <p:sp>
          <p:nvSpPr>
            <p:cNvPr id="42" name="Rectangle 4"/>
            <p:cNvSpPr>
              <a:spLocks noChangeArrowheads="1"/>
            </p:cNvSpPr>
            <p:nvPr/>
          </p:nvSpPr>
          <p:spPr bwMode="auto">
            <a:xfrm>
              <a:off x="1104" y="3456"/>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43" name="Rectangle 5"/>
            <p:cNvSpPr>
              <a:spLocks noChangeArrowheads="1"/>
            </p:cNvSpPr>
            <p:nvPr/>
          </p:nvSpPr>
          <p:spPr bwMode="auto">
            <a:xfrm>
              <a:off x="1296" y="3456"/>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44" name="Rectangle 6"/>
            <p:cNvSpPr>
              <a:spLocks noChangeArrowheads="1"/>
            </p:cNvSpPr>
            <p:nvPr/>
          </p:nvSpPr>
          <p:spPr bwMode="auto">
            <a:xfrm>
              <a:off x="1488" y="3456"/>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grpSp>
      <p:grpSp>
        <p:nvGrpSpPr>
          <p:cNvPr id="11" name="Group 7"/>
          <p:cNvGrpSpPr>
            <a:grpSpLocks/>
          </p:cNvGrpSpPr>
          <p:nvPr/>
        </p:nvGrpSpPr>
        <p:grpSpPr bwMode="auto">
          <a:xfrm>
            <a:off x="2819400" y="2514600"/>
            <a:ext cx="914400" cy="533400"/>
            <a:chOff x="816" y="1584"/>
            <a:chExt cx="576" cy="336"/>
          </a:xfrm>
        </p:grpSpPr>
        <p:sp>
          <p:nvSpPr>
            <p:cNvPr id="46" name="Rectangle 8"/>
            <p:cNvSpPr>
              <a:spLocks noChangeArrowheads="1"/>
            </p:cNvSpPr>
            <p:nvPr/>
          </p:nvSpPr>
          <p:spPr bwMode="auto">
            <a:xfrm>
              <a:off x="816" y="158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47" name="Rectangle 9"/>
            <p:cNvSpPr>
              <a:spLocks noChangeArrowheads="1"/>
            </p:cNvSpPr>
            <p:nvPr/>
          </p:nvSpPr>
          <p:spPr bwMode="auto">
            <a:xfrm>
              <a:off x="1008" y="158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48" name="Rectangle 10"/>
            <p:cNvSpPr>
              <a:spLocks noChangeArrowheads="1"/>
            </p:cNvSpPr>
            <p:nvPr/>
          </p:nvSpPr>
          <p:spPr bwMode="auto">
            <a:xfrm>
              <a:off x="1200"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c</a:t>
              </a:r>
            </a:p>
          </p:txBody>
        </p:sp>
      </p:grpSp>
      <p:grpSp>
        <p:nvGrpSpPr>
          <p:cNvPr id="12" name="Group 11"/>
          <p:cNvGrpSpPr>
            <a:grpSpLocks/>
          </p:cNvGrpSpPr>
          <p:nvPr/>
        </p:nvGrpSpPr>
        <p:grpSpPr bwMode="auto">
          <a:xfrm>
            <a:off x="3962400" y="2514600"/>
            <a:ext cx="914400" cy="533400"/>
            <a:chOff x="1536" y="1584"/>
            <a:chExt cx="576" cy="336"/>
          </a:xfrm>
        </p:grpSpPr>
        <p:sp>
          <p:nvSpPr>
            <p:cNvPr id="50" name="Rectangle 12"/>
            <p:cNvSpPr>
              <a:spLocks noChangeArrowheads="1"/>
            </p:cNvSpPr>
            <p:nvPr/>
          </p:nvSpPr>
          <p:spPr bwMode="auto">
            <a:xfrm>
              <a:off x="1536" y="158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c</a:t>
              </a:r>
            </a:p>
          </p:txBody>
        </p:sp>
        <p:sp>
          <p:nvSpPr>
            <p:cNvPr id="51" name="Rectangle 13"/>
            <p:cNvSpPr>
              <a:spLocks noChangeArrowheads="1"/>
            </p:cNvSpPr>
            <p:nvPr/>
          </p:nvSpPr>
          <p:spPr bwMode="auto">
            <a:xfrm>
              <a:off x="1728" y="158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52" name="Rectangle 14"/>
            <p:cNvSpPr>
              <a:spLocks noChangeArrowheads="1"/>
            </p:cNvSpPr>
            <p:nvPr/>
          </p:nvSpPr>
          <p:spPr bwMode="auto">
            <a:xfrm>
              <a:off x="1920"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grpSp>
      <p:grpSp>
        <p:nvGrpSpPr>
          <p:cNvPr id="13" name="Group 15"/>
          <p:cNvGrpSpPr>
            <a:grpSpLocks/>
          </p:cNvGrpSpPr>
          <p:nvPr/>
        </p:nvGrpSpPr>
        <p:grpSpPr bwMode="auto">
          <a:xfrm>
            <a:off x="5105400" y="2514600"/>
            <a:ext cx="914400" cy="533400"/>
            <a:chOff x="2256" y="1584"/>
            <a:chExt cx="576" cy="336"/>
          </a:xfrm>
        </p:grpSpPr>
        <p:sp>
          <p:nvSpPr>
            <p:cNvPr id="54" name="Rectangle 16"/>
            <p:cNvSpPr>
              <a:spLocks noChangeArrowheads="1"/>
            </p:cNvSpPr>
            <p:nvPr/>
          </p:nvSpPr>
          <p:spPr bwMode="auto">
            <a:xfrm>
              <a:off x="2256" y="158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55" name="Rectangle 17"/>
            <p:cNvSpPr>
              <a:spLocks noChangeArrowheads="1"/>
            </p:cNvSpPr>
            <p:nvPr/>
          </p:nvSpPr>
          <p:spPr bwMode="auto">
            <a:xfrm>
              <a:off x="2448" y="158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c</a:t>
              </a:r>
            </a:p>
          </p:txBody>
        </p:sp>
        <p:sp>
          <p:nvSpPr>
            <p:cNvPr id="56" name="Rectangle 18"/>
            <p:cNvSpPr>
              <a:spLocks noChangeArrowheads="1"/>
            </p:cNvSpPr>
            <p:nvPr/>
          </p:nvSpPr>
          <p:spPr bwMode="auto">
            <a:xfrm>
              <a:off x="2640"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grpSp>
      <p:grpSp>
        <p:nvGrpSpPr>
          <p:cNvPr id="14" name="Group 19"/>
          <p:cNvGrpSpPr>
            <a:grpSpLocks/>
          </p:cNvGrpSpPr>
          <p:nvPr/>
        </p:nvGrpSpPr>
        <p:grpSpPr bwMode="auto">
          <a:xfrm>
            <a:off x="6248400" y="2514600"/>
            <a:ext cx="914400" cy="533400"/>
            <a:chOff x="2976" y="1584"/>
            <a:chExt cx="576" cy="336"/>
          </a:xfrm>
        </p:grpSpPr>
        <p:sp>
          <p:nvSpPr>
            <p:cNvPr id="58" name="Rectangle 20"/>
            <p:cNvSpPr>
              <a:spLocks noChangeArrowheads="1"/>
            </p:cNvSpPr>
            <p:nvPr/>
          </p:nvSpPr>
          <p:spPr bwMode="auto">
            <a:xfrm>
              <a:off x="2976" y="158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59" name="Rectangle 21"/>
            <p:cNvSpPr>
              <a:spLocks noChangeArrowheads="1"/>
            </p:cNvSpPr>
            <p:nvPr/>
          </p:nvSpPr>
          <p:spPr bwMode="auto">
            <a:xfrm>
              <a:off x="3168" y="158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60" name="Rectangle 22"/>
            <p:cNvSpPr>
              <a:spLocks noChangeArrowheads="1"/>
            </p:cNvSpPr>
            <p:nvPr/>
          </p:nvSpPr>
          <p:spPr bwMode="auto">
            <a:xfrm>
              <a:off x="3360"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grpSp>
      <p:grpSp>
        <p:nvGrpSpPr>
          <p:cNvPr id="15" name="Group 23"/>
          <p:cNvGrpSpPr>
            <a:grpSpLocks/>
          </p:cNvGrpSpPr>
          <p:nvPr/>
        </p:nvGrpSpPr>
        <p:grpSpPr bwMode="auto">
          <a:xfrm>
            <a:off x="7391400" y="2514600"/>
            <a:ext cx="914400" cy="533400"/>
            <a:chOff x="3696" y="1584"/>
            <a:chExt cx="576" cy="336"/>
          </a:xfrm>
        </p:grpSpPr>
        <p:sp>
          <p:nvSpPr>
            <p:cNvPr id="62" name="Rectangle 24"/>
            <p:cNvSpPr>
              <a:spLocks noChangeArrowheads="1"/>
            </p:cNvSpPr>
            <p:nvPr/>
          </p:nvSpPr>
          <p:spPr bwMode="auto">
            <a:xfrm>
              <a:off x="3696" y="158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c</a:t>
              </a:r>
            </a:p>
          </p:txBody>
        </p:sp>
        <p:sp>
          <p:nvSpPr>
            <p:cNvPr id="63" name="Rectangle 25"/>
            <p:cNvSpPr>
              <a:spLocks noChangeArrowheads="1"/>
            </p:cNvSpPr>
            <p:nvPr/>
          </p:nvSpPr>
          <p:spPr bwMode="auto">
            <a:xfrm>
              <a:off x="3888" y="158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c</a:t>
              </a:r>
            </a:p>
          </p:txBody>
        </p:sp>
        <p:sp>
          <p:nvSpPr>
            <p:cNvPr id="64" name="Rectangle 26"/>
            <p:cNvSpPr>
              <a:spLocks noChangeArrowheads="1"/>
            </p:cNvSpPr>
            <p:nvPr/>
          </p:nvSpPr>
          <p:spPr bwMode="auto">
            <a:xfrm>
              <a:off x="4080"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grpSp>
      <p:grpSp>
        <p:nvGrpSpPr>
          <p:cNvPr id="16" name="Group 27"/>
          <p:cNvGrpSpPr>
            <a:grpSpLocks/>
          </p:cNvGrpSpPr>
          <p:nvPr/>
        </p:nvGrpSpPr>
        <p:grpSpPr bwMode="auto">
          <a:xfrm>
            <a:off x="9677400" y="2514600"/>
            <a:ext cx="914400" cy="533400"/>
            <a:chOff x="5136" y="1584"/>
            <a:chExt cx="576" cy="336"/>
          </a:xfrm>
        </p:grpSpPr>
        <p:sp>
          <p:nvSpPr>
            <p:cNvPr id="66" name="Rectangle 28"/>
            <p:cNvSpPr>
              <a:spLocks noChangeArrowheads="1"/>
            </p:cNvSpPr>
            <p:nvPr/>
          </p:nvSpPr>
          <p:spPr bwMode="auto">
            <a:xfrm>
              <a:off x="5136" y="158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67" name="Rectangle 29"/>
            <p:cNvSpPr>
              <a:spLocks noChangeArrowheads="1"/>
            </p:cNvSpPr>
            <p:nvPr/>
          </p:nvSpPr>
          <p:spPr bwMode="auto">
            <a:xfrm>
              <a:off x="5328" y="158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68" name="Rectangle 30"/>
            <p:cNvSpPr>
              <a:spLocks noChangeArrowheads="1"/>
            </p:cNvSpPr>
            <p:nvPr/>
          </p:nvSpPr>
          <p:spPr bwMode="auto">
            <a:xfrm>
              <a:off x="5520"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grpSp>
      <p:grpSp>
        <p:nvGrpSpPr>
          <p:cNvPr id="17" name="Group 31"/>
          <p:cNvGrpSpPr>
            <a:grpSpLocks/>
          </p:cNvGrpSpPr>
          <p:nvPr/>
        </p:nvGrpSpPr>
        <p:grpSpPr bwMode="auto">
          <a:xfrm>
            <a:off x="8534400" y="2514600"/>
            <a:ext cx="914400" cy="533400"/>
            <a:chOff x="4416" y="1584"/>
            <a:chExt cx="576" cy="336"/>
          </a:xfrm>
        </p:grpSpPr>
        <p:sp>
          <p:nvSpPr>
            <p:cNvPr id="70" name="Rectangle 32"/>
            <p:cNvSpPr>
              <a:spLocks noChangeArrowheads="1"/>
            </p:cNvSpPr>
            <p:nvPr/>
          </p:nvSpPr>
          <p:spPr bwMode="auto">
            <a:xfrm>
              <a:off x="4416" y="158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71" name="Rectangle 33"/>
            <p:cNvSpPr>
              <a:spLocks noChangeArrowheads="1"/>
            </p:cNvSpPr>
            <p:nvPr/>
          </p:nvSpPr>
          <p:spPr bwMode="auto">
            <a:xfrm>
              <a:off x="4608" y="158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72" name="Rectangle 34"/>
            <p:cNvSpPr>
              <a:spLocks noChangeArrowheads="1"/>
            </p:cNvSpPr>
            <p:nvPr/>
          </p:nvSpPr>
          <p:spPr bwMode="auto">
            <a:xfrm>
              <a:off x="4800"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c</a:t>
              </a:r>
            </a:p>
          </p:txBody>
        </p:sp>
      </p:grpSp>
      <p:sp>
        <p:nvSpPr>
          <p:cNvPr id="18" name="Footer Placeholder 17"/>
          <p:cNvSpPr>
            <a:spLocks noGrp="1"/>
          </p:cNvSpPr>
          <p:nvPr>
            <p:ph type="ftr" sz="quarter" idx="11"/>
          </p:nvPr>
        </p:nvSpPr>
        <p:spPr/>
        <p:txBody>
          <a:bodyPr/>
          <a:lstStyle/>
          <a:p>
            <a:r>
              <a:rPr lang="en-US"/>
              <a:t>Dr. Neepa Shah</a:t>
            </a:r>
            <a:endParaRPr lang="en-US" dirty="0"/>
          </a:p>
        </p:txBody>
      </p:sp>
    </p:spTree>
    <p:extLst>
      <p:ext uri="{BB962C8B-B14F-4D97-AF65-F5344CB8AC3E}">
        <p14:creationId xmlns:p14="http://schemas.microsoft.com/office/powerpoint/2010/main" val="2097144074"/>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5"/>
          <p:cNvSpPr>
            <a:spLocks noGrp="1"/>
          </p:cNvSpPr>
          <p:nvPr>
            <p:ph type="sldNum" sz="quarter" idx="12"/>
          </p:nvPr>
        </p:nvSpPr>
        <p:spPr/>
        <p:txBody>
          <a:bodyPr/>
          <a:lstStyle/>
          <a:p>
            <a:fld id="{6510A6BE-42B9-4000-BDE7-81B396C3E57C}" type="slidenum">
              <a:rPr lang="en-US"/>
              <a:pPr/>
              <a:t>241</a:t>
            </a:fld>
            <a:endParaRPr lang="en-US"/>
          </a:p>
        </p:txBody>
      </p:sp>
      <p:sp>
        <p:nvSpPr>
          <p:cNvPr id="164866" name="Rectangle 2"/>
          <p:cNvSpPr>
            <a:spLocks noGrp="1" noChangeArrowheads="1"/>
          </p:cNvSpPr>
          <p:nvPr>
            <p:ph type="title"/>
          </p:nvPr>
        </p:nvSpPr>
        <p:spPr/>
        <p:txBody>
          <a:bodyPr/>
          <a:lstStyle/>
          <a:p>
            <a:r>
              <a:rPr lang="en-US"/>
              <a:t>Radix Sort Example</a:t>
            </a:r>
          </a:p>
        </p:txBody>
      </p:sp>
      <p:grpSp>
        <p:nvGrpSpPr>
          <p:cNvPr id="2" name="Group 3"/>
          <p:cNvGrpSpPr>
            <a:grpSpLocks/>
          </p:cNvGrpSpPr>
          <p:nvPr/>
        </p:nvGrpSpPr>
        <p:grpSpPr bwMode="auto">
          <a:xfrm>
            <a:off x="1676400" y="2514600"/>
            <a:ext cx="914400" cy="533400"/>
            <a:chOff x="96" y="1584"/>
            <a:chExt cx="576" cy="336"/>
          </a:xfrm>
        </p:grpSpPr>
        <p:sp>
          <p:nvSpPr>
            <p:cNvPr id="164868" name="Rectangle 4"/>
            <p:cNvSpPr>
              <a:spLocks noChangeArrowheads="1"/>
            </p:cNvSpPr>
            <p:nvPr/>
          </p:nvSpPr>
          <p:spPr bwMode="auto">
            <a:xfrm>
              <a:off x="96" y="158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4869" name="Rectangle 5"/>
            <p:cNvSpPr>
              <a:spLocks noChangeArrowheads="1"/>
            </p:cNvSpPr>
            <p:nvPr/>
          </p:nvSpPr>
          <p:spPr bwMode="auto">
            <a:xfrm>
              <a:off x="288"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164870" name="Rectangle 6"/>
            <p:cNvSpPr>
              <a:spLocks noChangeArrowheads="1"/>
            </p:cNvSpPr>
            <p:nvPr/>
          </p:nvSpPr>
          <p:spPr bwMode="auto">
            <a:xfrm>
              <a:off x="480"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grpSp>
      <p:grpSp>
        <p:nvGrpSpPr>
          <p:cNvPr id="3" name="Group 7"/>
          <p:cNvGrpSpPr>
            <a:grpSpLocks/>
          </p:cNvGrpSpPr>
          <p:nvPr/>
        </p:nvGrpSpPr>
        <p:grpSpPr bwMode="auto">
          <a:xfrm>
            <a:off x="8534400" y="2514600"/>
            <a:ext cx="914400" cy="533400"/>
            <a:chOff x="4416" y="1584"/>
            <a:chExt cx="576" cy="336"/>
          </a:xfrm>
        </p:grpSpPr>
        <p:sp>
          <p:nvSpPr>
            <p:cNvPr id="164872" name="Rectangle 8"/>
            <p:cNvSpPr>
              <a:spLocks noChangeArrowheads="1"/>
            </p:cNvSpPr>
            <p:nvPr/>
          </p:nvSpPr>
          <p:spPr bwMode="auto">
            <a:xfrm>
              <a:off x="4416" y="158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164873" name="Rectangle 9"/>
            <p:cNvSpPr>
              <a:spLocks noChangeArrowheads="1"/>
            </p:cNvSpPr>
            <p:nvPr/>
          </p:nvSpPr>
          <p:spPr bwMode="auto">
            <a:xfrm>
              <a:off x="4608"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4874" name="Rectangle 10"/>
            <p:cNvSpPr>
              <a:spLocks noChangeArrowheads="1"/>
            </p:cNvSpPr>
            <p:nvPr/>
          </p:nvSpPr>
          <p:spPr bwMode="auto">
            <a:xfrm>
              <a:off x="4800"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c</a:t>
              </a:r>
            </a:p>
          </p:txBody>
        </p:sp>
      </p:grpSp>
      <p:grpSp>
        <p:nvGrpSpPr>
          <p:cNvPr id="4" name="Group 11"/>
          <p:cNvGrpSpPr>
            <a:grpSpLocks/>
          </p:cNvGrpSpPr>
          <p:nvPr/>
        </p:nvGrpSpPr>
        <p:grpSpPr bwMode="auto">
          <a:xfrm>
            <a:off x="2819400" y="2514600"/>
            <a:ext cx="914400" cy="533400"/>
            <a:chOff x="816" y="1584"/>
            <a:chExt cx="576" cy="336"/>
          </a:xfrm>
        </p:grpSpPr>
        <p:sp>
          <p:nvSpPr>
            <p:cNvPr id="164876" name="Rectangle 12"/>
            <p:cNvSpPr>
              <a:spLocks noChangeArrowheads="1"/>
            </p:cNvSpPr>
            <p:nvPr/>
          </p:nvSpPr>
          <p:spPr bwMode="auto">
            <a:xfrm>
              <a:off x="816" y="158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c</a:t>
              </a:r>
            </a:p>
          </p:txBody>
        </p:sp>
        <p:sp>
          <p:nvSpPr>
            <p:cNvPr id="164877" name="Rectangle 13"/>
            <p:cNvSpPr>
              <a:spLocks noChangeArrowheads="1"/>
            </p:cNvSpPr>
            <p:nvPr/>
          </p:nvSpPr>
          <p:spPr bwMode="auto">
            <a:xfrm>
              <a:off x="1008"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4878" name="Rectangle 14"/>
            <p:cNvSpPr>
              <a:spLocks noChangeArrowheads="1"/>
            </p:cNvSpPr>
            <p:nvPr/>
          </p:nvSpPr>
          <p:spPr bwMode="auto">
            <a:xfrm>
              <a:off x="1200"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grpSp>
      <p:grpSp>
        <p:nvGrpSpPr>
          <p:cNvPr id="5" name="Group 15"/>
          <p:cNvGrpSpPr>
            <a:grpSpLocks/>
          </p:cNvGrpSpPr>
          <p:nvPr/>
        </p:nvGrpSpPr>
        <p:grpSpPr bwMode="auto">
          <a:xfrm>
            <a:off x="6248400" y="2514600"/>
            <a:ext cx="914400" cy="533400"/>
            <a:chOff x="2976" y="1584"/>
            <a:chExt cx="576" cy="336"/>
          </a:xfrm>
        </p:grpSpPr>
        <p:sp>
          <p:nvSpPr>
            <p:cNvPr id="164880" name="Rectangle 16"/>
            <p:cNvSpPr>
              <a:spLocks noChangeArrowheads="1"/>
            </p:cNvSpPr>
            <p:nvPr/>
          </p:nvSpPr>
          <p:spPr bwMode="auto">
            <a:xfrm>
              <a:off x="2976" y="158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4881" name="Rectangle 17"/>
            <p:cNvSpPr>
              <a:spLocks noChangeArrowheads="1"/>
            </p:cNvSpPr>
            <p:nvPr/>
          </p:nvSpPr>
          <p:spPr bwMode="auto">
            <a:xfrm>
              <a:off x="3168"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c</a:t>
              </a:r>
            </a:p>
          </p:txBody>
        </p:sp>
        <p:sp>
          <p:nvSpPr>
            <p:cNvPr id="164882" name="Rectangle 18"/>
            <p:cNvSpPr>
              <a:spLocks noChangeArrowheads="1"/>
            </p:cNvSpPr>
            <p:nvPr/>
          </p:nvSpPr>
          <p:spPr bwMode="auto">
            <a:xfrm>
              <a:off x="3360"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b</a:t>
              </a:r>
            </a:p>
          </p:txBody>
        </p:sp>
      </p:grpSp>
      <p:grpSp>
        <p:nvGrpSpPr>
          <p:cNvPr id="6" name="Group 19"/>
          <p:cNvGrpSpPr>
            <a:grpSpLocks/>
          </p:cNvGrpSpPr>
          <p:nvPr/>
        </p:nvGrpSpPr>
        <p:grpSpPr bwMode="auto">
          <a:xfrm>
            <a:off x="7391400" y="2514600"/>
            <a:ext cx="914400" cy="533400"/>
            <a:chOff x="3696" y="1584"/>
            <a:chExt cx="576" cy="336"/>
          </a:xfrm>
        </p:grpSpPr>
        <p:sp>
          <p:nvSpPr>
            <p:cNvPr id="164884" name="Rectangle 20"/>
            <p:cNvSpPr>
              <a:spLocks noChangeArrowheads="1"/>
            </p:cNvSpPr>
            <p:nvPr/>
          </p:nvSpPr>
          <p:spPr bwMode="auto">
            <a:xfrm>
              <a:off x="3696" y="158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164885" name="Rectangle 21"/>
            <p:cNvSpPr>
              <a:spLocks noChangeArrowheads="1"/>
            </p:cNvSpPr>
            <p:nvPr/>
          </p:nvSpPr>
          <p:spPr bwMode="auto">
            <a:xfrm>
              <a:off x="3888"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4886" name="Rectangle 22"/>
            <p:cNvSpPr>
              <a:spLocks noChangeArrowheads="1"/>
            </p:cNvSpPr>
            <p:nvPr/>
          </p:nvSpPr>
          <p:spPr bwMode="auto">
            <a:xfrm>
              <a:off x="4080"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b</a:t>
              </a:r>
            </a:p>
          </p:txBody>
        </p:sp>
      </p:grpSp>
      <p:grpSp>
        <p:nvGrpSpPr>
          <p:cNvPr id="7" name="Group 23"/>
          <p:cNvGrpSpPr>
            <a:grpSpLocks/>
          </p:cNvGrpSpPr>
          <p:nvPr/>
        </p:nvGrpSpPr>
        <p:grpSpPr bwMode="auto">
          <a:xfrm>
            <a:off x="3962400" y="2514600"/>
            <a:ext cx="914400" cy="533400"/>
            <a:chOff x="1536" y="1584"/>
            <a:chExt cx="576" cy="336"/>
          </a:xfrm>
        </p:grpSpPr>
        <p:sp>
          <p:nvSpPr>
            <p:cNvPr id="164888" name="Rectangle 24"/>
            <p:cNvSpPr>
              <a:spLocks noChangeArrowheads="1"/>
            </p:cNvSpPr>
            <p:nvPr/>
          </p:nvSpPr>
          <p:spPr bwMode="auto">
            <a:xfrm>
              <a:off x="1536" y="158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c</a:t>
              </a:r>
            </a:p>
          </p:txBody>
        </p:sp>
        <p:sp>
          <p:nvSpPr>
            <p:cNvPr id="164889" name="Rectangle 25"/>
            <p:cNvSpPr>
              <a:spLocks noChangeArrowheads="1"/>
            </p:cNvSpPr>
            <p:nvPr/>
          </p:nvSpPr>
          <p:spPr bwMode="auto">
            <a:xfrm>
              <a:off x="1728"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c</a:t>
              </a:r>
            </a:p>
          </p:txBody>
        </p:sp>
        <p:sp>
          <p:nvSpPr>
            <p:cNvPr id="164890" name="Rectangle 26"/>
            <p:cNvSpPr>
              <a:spLocks noChangeArrowheads="1"/>
            </p:cNvSpPr>
            <p:nvPr/>
          </p:nvSpPr>
          <p:spPr bwMode="auto">
            <a:xfrm>
              <a:off x="1920"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grpSp>
      <p:grpSp>
        <p:nvGrpSpPr>
          <p:cNvPr id="8" name="Group 27"/>
          <p:cNvGrpSpPr>
            <a:grpSpLocks/>
          </p:cNvGrpSpPr>
          <p:nvPr/>
        </p:nvGrpSpPr>
        <p:grpSpPr bwMode="auto">
          <a:xfrm>
            <a:off x="5105400" y="2514600"/>
            <a:ext cx="914400" cy="533400"/>
            <a:chOff x="2256" y="1584"/>
            <a:chExt cx="576" cy="336"/>
          </a:xfrm>
        </p:grpSpPr>
        <p:sp>
          <p:nvSpPr>
            <p:cNvPr id="164892" name="Rectangle 28"/>
            <p:cNvSpPr>
              <a:spLocks noChangeArrowheads="1"/>
            </p:cNvSpPr>
            <p:nvPr/>
          </p:nvSpPr>
          <p:spPr bwMode="auto">
            <a:xfrm>
              <a:off x="2256" y="158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164893" name="Rectangle 29"/>
            <p:cNvSpPr>
              <a:spLocks noChangeArrowheads="1"/>
            </p:cNvSpPr>
            <p:nvPr/>
          </p:nvSpPr>
          <p:spPr bwMode="auto">
            <a:xfrm>
              <a:off x="2448"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164894" name="Rectangle 30"/>
            <p:cNvSpPr>
              <a:spLocks noChangeArrowheads="1"/>
            </p:cNvSpPr>
            <p:nvPr/>
          </p:nvSpPr>
          <p:spPr bwMode="auto">
            <a:xfrm>
              <a:off x="2640"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grpSp>
      <p:grpSp>
        <p:nvGrpSpPr>
          <p:cNvPr id="9" name="Group 31"/>
          <p:cNvGrpSpPr>
            <a:grpSpLocks/>
          </p:cNvGrpSpPr>
          <p:nvPr/>
        </p:nvGrpSpPr>
        <p:grpSpPr bwMode="auto">
          <a:xfrm>
            <a:off x="9677400" y="2514600"/>
            <a:ext cx="914400" cy="533400"/>
            <a:chOff x="5136" y="1584"/>
            <a:chExt cx="576" cy="336"/>
          </a:xfrm>
        </p:grpSpPr>
        <p:sp>
          <p:nvSpPr>
            <p:cNvPr id="164896" name="Rectangle 32"/>
            <p:cNvSpPr>
              <a:spLocks noChangeArrowheads="1"/>
            </p:cNvSpPr>
            <p:nvPr/>
          </p:nvSpPr>
          <p:spPr bwMode="auto">
            <a:xfrm>
              <a:off x="5136" y="158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4897" name="Rectangle 33"/>
            <p:cNvSpPr>
              <a:spLocks noChangeArrowheads="1"/>
            </p:cNvSpPr>
            <p:nvPr/>
          </p:nvSpPr>
          <p:spPr bwMode="auto">
            <a:xfrm>
              <a:off x="5328"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4898" name="Rectangle 34"/>
            <p:cNvSpPr>
              <a:spLocks noChangeArrowheads="1"/>
            </p:cNvSpPr>
            <p:nvPr/>
          </p:nvSpPr>
          <p:spPr bwMode="auto">
            <a:xfrm>
              <a:off x="5520"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c</a:t>
              </a:r>
            </a:p>
          </p:txBody>
        </p:sp>
      </p:grpSp>
      <p:sp>
        <p:nvSpPr>
          <p:cNvPr id="164899" name="Text Box 35"/>
          <p:cNvSpPr txBox="1">
            <a:spLocks noChangeArrowheads="1"/>
          </p:cNvSpPr>
          <p:nvPr/>
        </p:nvSpPr>
        <p:spPr bwMode="auto">
          <a:xfrm>
            <a:off x="3505200" y="6019800"/>
            <a:ext cx="344488" cy="457200"/>
          </a:xfrm>
          <a:prstGeom prst="rect">
            <a:avLst/>
          </a:prstGeom>
          <a:noFill/>
          <a:ln w="9525">
            <a:noFill/>
            <a:miter lim="800000"/>
            <a:headEnd/>
            <a:tailEnd/>
          </a:ln>
          <a:effectLst/>
        </p:spPr>
        <p:txBody>
          <a:bodyPr wrap="none">
            <a:spAutoFit/>
          </a:bodyPr>
          <a:lstStyle/>
          <a:p>
            <a:pPr algn="ctr"/>
            <a:r>
              <a:rPr lang="en-US" sz="2400">
                <a:latin typeface="Tahoma" pitchFamily="34" charset="0"/>
              </a:rPr>
              <a:t>a</a:t>
            </a:r>
          </a:p>
        </p:txBody>
      </p:sp>
      <p:sp>
        <p:nvSpPr>
          <p:cNvPr id="164900" name="Text Box 36"/>
          <p:cNvSpPr txBox="1">
            <a:spLocks noChangeArrowheads="1"/>
          </p:cNvSpPr>
          <p:nvPr/>
        </p:nvSpPr>
        <p:spPr bwMode="auto">
          <a:xfrm>
            <a:off x="5919789" y="6019800"/>
            <a:ext cx="352425" cy="457200"/>
          </a:xfrm>
          <a:prstGeom prst="rect">
            <a:avLst/>
          </a:prstGeom>
          <a:noFill/>
          <a:ln w="9525">
            <a:noFill/>
            <a:miter lim="800000"/>
            <a:headEnd/>
            <a:tailEnd/>
          </a:ln>
          <a:effectLst/>
        </p:spPr>
        <p:txBody>
          <a:bodyPr wrap="none">
            <a:spAutoFit/>
          </a:bodyPr>
          <a:lstStyle/>
          <a:p>
            <a:pPr algn="ctr"/>
            <a:r>
              <a:rPr lang="en-US" sz="2400">
                <a:latin typeface="Tahoma" pitchFamily="34" charset="0"/>
              </a:rPr>
              <a:t>b</a:t>
            </a:r>
          </a:p>
        </p:txBody>
      </p:sp>
      <p:sp>
        <p:nvSpPr>
          <p:cNvPr id="164901" name="Text Box 37"/>
          <p:cNvSpPr txBox="1">
            <a:spLocks noChangeArrowheads="1"/>
          </p:cNvSpPr>
          <p:nvPr/>
        </p:nvSpPr>
        <p:spPr bwMode="auto">
          <a:xfrm>
            <a:off x="8162925" y="6019800"/>
            <a:ext cx="325438" cy="457200"/>
          </a:xfrm>
          <a:prstGeom prst="rect">
            <a:avLst/>
          </a:prstGeom>
          <a:noFill/>
          <a:ln w="9525">
            <a:noFill/>
            <a:miter lim="800000"/>
            <a:headEnd/>
            <a:tailEnd/>
          </a:ln>
          <a:effectLst/>
        </p:spPr>
        <p:txBody>
          <a:bodyPr wrap="none">
            <a:spAutoFit/>
          </a:bodyPr>
          <a:lstStyle/>
          <a:p>
            <a:pPr algn="ctr"/>
            <a:r>
              <a:rPr lang="en-US" sz="2400">
                <a:latin typeface="Tahoma" pitchFamily="34" charset="0"/>
              </a:rPr>
              <a:t>c</a:t>
            </a:r>
          </a:p>
        </p:txBody>
      </p:sp>
      <p:sp>
        <p:nvSpPr>
          <p:cNvPr id="164902" name="Text Box 38"/>
          <p:cNvSpPr txBox="1">
            <a:spLocks noChangeArrowheads="1"/>
          </p:cNvSpPr>
          <p:nvPr/>
        </p:nvSpPr>
        <p:spPr bwMode="auto">
          <a:xfrm>
            <a:off x="3814764" y="1676400"/>
            <a:ext cx="4562475" cy="457200"/>
          </a:xfrm>
          <a:prstGeom prst="rect">
            <a:avLst/>
          </a:prstGeom>
          <a:noFill/>
          <a:ln w="9525">
            <a:noFill/>
            <a:miter lim="800000"/>
            <a:headEnd/>
            <a:tailEnd/>
          </a:ln>
          <a:effectLst/>
        </p:spPr>
        <p:txBody>
          <a:bodyPr wrap="none">
            <a:spAutoFit/>
          </a:bodyPr>
          <a:lstStyle/>
          <a:p>
            <a:pPr algn="ctr"/>
            <a:r>
              <a:rPr lang="en-US" sz="2400">
                <a:latin typeface="Tahoma" pitchFamily="34" charset="0"/>
              </a:rPr>
              <a:t>Pass 2: Looking at next position.</a:t>
            </a:r>
          </a:p>
        </p:txBody>
      </p:sp>
      <p:sp>
        <p:nvSpPr>
          <p:cNvPr id="164903" name="Text Box 39"/>
          <p:cNvSpPr txBox="1">
            <a:spLocks noChangeArrowheads="1"/>
          </p:cNvSpPr>
          <p:nvPr/>
        </p:nvSpPr>
        <p:spPr bwMode="auto">
          <a:xfrm>
            <a:off x="4214813" y="3657600"/>
            <a:ext cx="3778250" cy="457200"/>
          </a:xfrm>
          <a:prstGeom prst="rect">
            <a:avLst/>
          </a:prstGeom>
          <a:noFill/>
          <a:ln w="9525">
            <a:noFill/>
            <a:miter lim="800000"/>
            <a:headEnd/>
            <a:tailEnd/>
          </a:ln>
          <a:effectLst/>
        </p:spPr>
        <p:txBody>
          <a:bodyPr wrap="none">
            <a:spAutoFit/>
          </a:bodyPr>
          <a:lstStyle/>
          <a:p>
            <a:pPr algn="ctr"/>
            <a:r>
              <a:rPr lang="en-US" sz="2400">
                <a:latin typeface="Tahoma" pitchFamily="34" charset="0"/>
              </a:rPr>
              <a:t>Place into appropriate pile.</a:t>
            </a:r>
          </a:p>
        </p:txBody>
      </p:sp>
      <p:sp>
        <p:nvSpPr>
          <p:cNvPr id="10" name="Footer Placeholder 9"/>
          <p:cNvSpPr>
            <a:spLocks noGrp="1"/>
          </p:cNvSpPr>
          <p:nvPr>
            <p:ph type="ftr" sz="quarter" idx="11"/>
          </p:nvPr>
        </p:nvSpPr>
        <p:spPr/>
        <p:txBody>
          <a:bodyPr/>
          <a:lstStyle/>
          <a:p>
            <a:r>
              <a:rPr lang="en-US"/>
              <a:t>Dr. Neepa Shah</a:t>
            </a:r>
            <a:endParaRPr lang="en-US" dirty="0"/>
          </a:p>
        </p:txBody>
      </p:sp>
    </p:spTree>
    <p:extLst>
      <p:ext uri="{BB962C8B-B14F-4D97-AF65-F5344CB8AC3E}">
        <p14:creationId xmlns:p14="http://schemas.microsoft.com/office/powerpoint/2010/main" val="4161311145"/>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5"/>
          <p:cNvSpPr>
            <a:spLocks noGrp="1"/>
          </p:cNvSpPr>
          <p:nvPr>
            <p:ph type="sldNum" sz="quarter" idx="12"/>
          </p:nvPr>
        </p:nvSpPr>
        <p:spPr/>
        <p:txBody>
          <a:bodyPr/>
          <a:lstStyle/>
          <a:p>
            <a:fld id="{8F8BB8DF-5B04-4F7F-AC73-32EA3E088CB6}" type="slidenum">
              <a:rPr lang="en-US"/>
              <a:pPr/>
              <a:t>242</a:t>
            </a:fld>
            <a:endParaRPr lang="en-US"/>
          </a:p>
        </p:txBody>
      </p:sp>
      <p:sp>
        <p:nvSpPr>
          <p:cNvPr id="165890" name="Rectangle 2"/>
          <p:cNvSpPr>
            <a:spLocks noGrp="1" noChangeArrowheads="1"/>
          </p:cNvSpPr>
          <p:nvPr>
            <p:ph type="title"/>
          </p:nvPr>
        </p:nvSpPr>
        <p:spPr/>
        <p:txBody>
          <a:bodyPr/>
          <a:lstStyle/>
          <a:p>
            <a:r>
              <a:rPr lang="en-US"/>
              <a:t>Radix Sort Example</a:t>
            </a:r>
          </a:p>
        </p:txBody>
      </p:sp>
      <p:grpSp>
        <p:nvGrpSpPr>
          <p:cNvPr id="2" name="Group 3"/>
          <p:cNvGrpSpPr>
            <a:grpSpLocks/>
          </p:cNvGrpSpPr>
          <p:nvPr/>
        </p:nvGrpSpPr>
        <p:grpSpPr bwMode="auto">
          <a:xfrm>
            <a:off x="5638800" y="5486400"/>
            <a:ext cx="914400" cy="533400"/>
            <a:chOff x="2592" y="3456"/>
            <a:chExt cx="576" cy="336"/>
          </a:xfrm>
        </p:grpSpPr>
        <p:sp>
          <p:nvSpPr>
            <p:cNvPr id="165892" name="Rectangle 4"/>
            <p:cNvSpPr>
              <a:spLocks noChangeArrowheads="1"/>
            </p:cNvSpPr>
            <p:nvPr/>
          </p:nvSpPr>
          <p:spPr bwMode="auto">
            <a:xfrm>
              <a:off x="2592" y="3456"/>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5893" name="Rectangle 5"/>
            <p:cNvSpPr>
              <a:spLocks noChangeArrowheads="1"/>
            </p:cNvSpPr>
            <p:nvPr/>
          </p:nvSpPr>
          <p:spPr bwMode="auto">
            <a:xfrm>
              <a:off x="2784" y="3456"/>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165894" name="Rectangle 6"/>
            <p:cNvSpPr>
              <a:spLocks noChangeArrowheads="1"/>
            </p:cNvSpPr>
            <p:nvPr/>
          </p:nvSpPr>
          <p:spPr bwMode="auto">
            <a:xfrm>
              <a:off x="2976" y="3456"/>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grpSp>
      <p:grpSp>
        <p:nvGrpSpPr>
          <p:cNvPr id="3" name="Group 7"/>
          <p:cNvGrpSpPr>
            <a:grpSpLocks/>
          </p:cNvGrpSpPr>
          <p:nvPr/>
        </p:nvGrpSpPr>
        <p:grpSpPr bwMode="auto">
          <a:xfrm>
            <a:off x="3200400" y="4267200"/>
            <a:ext cx="914400" cy="533400"/>
            <a:chOff x="1056" y="2688"/>
            <a:chExt cx="576" cy="336"/>
          </a:xfrm>
        </p:grpSpPr>
        <p:sp>
          <p:nvSpPr>
            <p:cNvPr id="165896" name="Rectangle 8"/>
            <p:cNvSpPr>
              <a:spLocks noChangeArrowheads="1"/>
            </p:cNvSpPr>
            <p:nvPr/>
          </p:nvSpPr>
          <p:spPr bwMode="auto">
            <a:xfrm>
              <a:off x="1056" y="2688"/>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165897" name="Rectangle 9"/>
            <p:cNvSpPr>
              <a:spLocks noChangeArrowheads="1"/>
            </p:cNvSpPr>
            <p:nvPr/>
          </p:nvSpPr>
          <p:spPr bwMode="auto">
            <a:xfrm>
              <a:off x="1248" y="2688"/>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5898" name="Rectangle 10"/>
            <p:cNvSpPr>
              <a:spLocks noChangeArrowheads="1"/>
            </p:cNvSpPr>
            <p:nvPr/>
          </p:nvSpPr>
          <p:spPr bwMode="auto">
            <a:xfrm>
              <a:off x="1440" y="2688"/>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c</a:t>
              </a:r>
            </a:p>
          </p:txBody>
        </p:sp>
      </p:grpSp>
      <p:grpSp>
        <p:nvGrpSpPr>
          <p:cNvPr id="4" name="Group 11"/>
          <p:cNvGrpSpPr>
            <a:grpSpLocks/>
          </p:cNvGrpSpPr>
          <p:nvPr/>
        </p:nvGrpSpPr>
        <p:grpSpPr bwMode="auto">
          <a:xfrm>
            <a:off x="3200400" y="5486400"/>
            <a:ext cx="914400" cy="533400"/>
            <a:chOff x="1056" y="3456"/>
            <a:chExt cx="576" cy="336"/>
          </a:xfrm>
        </p:grpSpPr>
        <p:sp>
          <p:nvSpPr>
            <p:cNvPr id="165900" name="Rectangle 12"/>
            <p:cNvSpPr>
              <a:spLocks noChangeArrowheads="1"/>
            </p:cNvSpPr>
            <p:nvPr/>
          </p:nvSpPr>
          <p:spPr bwMode="auto">
            <a:xfrm>
              <a:off x="1056" y="3456"/>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c</a:t>
              </a:r>
            </a:p>
          </p:txBody>
        </p:sp>
        <p:sp>
          <p:nvSpPr>
            <p:cNvPr id="165901" name="Rectangle 13"/>
            <p:cNvSpPr>
              <a:spLocks noChangeArrowheads="1"/>
            </p:cNvSpPr>
            <p:nvPr/>
          </p:nvSpPr>
          <p:spPr bwMode="auto">
            <a:xfrm>
              <a:off x="1248" y="3456"/>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5902" name="Rectangle 14"/>
            <p:cNvSpPr>
              <a:spLocks noChangeArrowheads="1"/>
            </p:cNvSpPr>
            <p:nvPr/>
          </p:nvSpPr>
          <p:spPr bwMode="auto">
            <a:xfrm>
              <a:off x="1440" y="3456"/>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grpSp>
      <p:grpSp>
        <p:nvGrpSpPr>
          <p:cNvPr id="5" name="Group 15"/>
          <p:cNvGrpSpPr>
            <a:grpSpLocks/>
          </p:cNvGrpSpPr>
          <p:nvPr/>
        </p:nvGrpSpPr>
        <p:grpSpPr bwMode="auto">
          <a:xfrm>
            <a:off x="7848600" y="4953000"/>
            <a:ext cx="914400" cy="533400"/>
            <a:chOff x="3984" y="3120"/>
            <a:chExt cx="576" cy="336"/>
          </a:xfrm>
        </p:grpSpPr>
        <p:sp>
          <p:nvSpPr>
            <p:cNvPr id="165904" name="Rectangle 16"/>
            <p:cNvSpPr>
              <a:spLocks noChangeArrowheads="1"/>
            </p:cNvSpPr>
            <p:nvPr/>
          </p:nvSpPr>
          <p:spPr bwMode="auto">
            <a:xfrm>
              <a:off x="3984" y="3120"/>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5905" name="Rectangle 17"/>
            <p:cNvSpPr>
              <a:spLocks noChangeArrowheads="1"/>
            </p:cNvSpPr>
            <p:nvPr/>
          </p:nvSpPr>
          <p:spPr bwMode="auto">
            <a:xfrm>
              <a:off x="4176" y="3120"/>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c</a:t>
              </a:r>
            </a:p>
          </p:txBody>
        </p:sp>
        <p:sp>
          <p:nvSpPr>
            <p:cNvPr id="165906" name="Rectangle 18"/>
            <p:cNvSpPr>
              <a:spLocks noChangeArrowheads="1"/>
            </p:cNvSpPr>
            <p:nvPr/>
          </p:nvSpPr>
          <p:spPr bwMode="auto">
            <a:xfrm>
              <a:off x="4368" y="3120"/>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b</a:t>
              </a:r>
            </a:p>
          </p:txBody>
        </p:sp>
      </p:grpSp>
      <p:grpSp>
        <p:nvGrpSpPr>
          <p:cNvPr id="6" name="Group 19"/>
          <p:cNvGrpSpPr>
            <a:grpSpLocks/>
          </p:cNvGrpSpPr>
          <p:nvPr/>
        </p:nvGrpSpPr>
        <p:grpSpPr bwMode="auto">
          <a:xfrm>
            <a:off x="3200400" y="4876800"/>
            <a:ext cx="914400" cy="533400"/>
            <a:chOff x="1056" y="3072"/>
            <a:chExt cx="576" cy="336"/>
          </a:xfrm>
        </p:grpSpPr>
        <p:sp>
          <p:nvSpPr>
            <p:cNvPr id="165908" name="Rectangle 20"/>
            <p:cNvSpPr>
              <a:spLocks noChangeArrowheads="1"/>
            </p:cNvSpPr>
            <p:nvPr/>
          </p:nvSpPr>
          <p:spPr bwMode="auto">
            <a:xfrm>
              <a:off x="1056" y="3072"/>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165909" name="Rectangle 21"/>
            <p:cNvSpPr>
              <a:spLocks noChangeArrowheads="1"/>
            </p:cNvSpPr>
            <p:nvPr/>
          </p:nvSpPr>
          <p:spPr bwMode="auto">
            <a:xfrm>
              <a:off x="1248" y="3072"/>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5910" name="Rectangle 22"/>
            <p:cNvSpPr>
              <a:spLocks noChangeArrowheads="1"/>
            </p:cNvSpPr>
            <p:nvPr/>
          </p:nvSpPr>
          <p:spPr bwMode="auto">
            <a:xfrm>
              <a:off x="1440" y="3072"/>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b</a:t>
              </a:r>
            </a:p>
          </p:txBody>
        </p:sp>
      </p:grpSp>
      <p:grpSp>
        <p:nvGrpSpPr>
          <p:cNvPr id="7" name="Group 23"/>
          <p:cNvGrpSpPr>
            <a:grpSpLocks/>
          </p:cNvGrpSpPr>
          <p:nvPr/>
        </p:nvGrpSpPr>
        <p:grpSpPr bwMode="auto">
          <a:xfrm>
            <a:off x="7848600" y="5562600"/>
            <a:ext cx="914400" cy="533400"/>
            <a:chOff x="3984" y="3504"/>
            <a:chExt cx="576" cy="336"/>
          </a:xfrm>
        </p:grpSpPr>
        <p:sp>
          <p:nvSpPr>
            <p:cNvPr id="165912" name="Rectangle 24"/>
            <p:cNvSpPr>
              <a:spLocks noChangeArrowheads="1"/>
            </p:cNvSpPr>
            <p:nvPr/>
          </p:nvSpPr>
          <p:spPr bwMode="auto">
            <a:xfrm>
              <a:off x="3984" y="350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c</a:t>
              </a:r>
            </a:p>
          </p:txBody>
        </p:sp>
        <p:sp>
          <p:nvSpPr>
            <p:cNvPr id="165913" name="Rectangle 25"/>
            <p:cNvSpPr>
              <a:spLocks noChangeArrowheads="1"/>
            </p:cNvSpPr>
            <p:nvPr/>
          </p:nvSpPr>
          <p:spPr bwMode="auto">
            <a:xfrm>
              <a:off x="4176" y="350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c</a:t>
              </a:r>
            </a:p>
          </p:txBody>
        </p:sp>
        <p:sp>
          <p:nvSpPr>
            <p:cNvPr id="165914" name="Rectangle 26"/>
            <p:cNvSpPr>
              <a:spLocks noChangeArrowheads="1"/>
            </p:cNvSpPr>
            <p:nvPr/>
          </p:nvSpPr>
          <p:spPr bwMode="auto">
            <a:xfrm>
              <a:off x="4368" y="350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grpSp>
      <p:grpSp>
        <p:nvGrpSpPr>
          <p:cNvPr id="8" name="Group 27"/>
          <p:cNvGrpSpPr>
            <a:grpSpLocks/>
          </p:cNvGrpSpPr>
          <p:nvPr/>
        </p:nvGrpSpPr>
        <p:grpSpPr bwMode="auto">
          <a:xfrm>
            <a:off x="5638800" y="4876800"/>
            <a:ext cx="914400" cy="533400"/>
            <a:chOff x="2592" y="3072"/>
            <a:chExt cx="576" cy="336"/>
          </a:xfrm>
        </p:grpSpPr>
        <p:sp>
          <p:nvSpPr>
            <p:cNvPr id="165916" name="Rectangle 28"/>
            <p:cNvSpPr>
              <a:spLocks noChangeArrowheads="1"/>
            </p:cNvSpPr>
            <p:nvPr/>
          </p:nvSpPr>
          <p:spPr bwMode="auto">
            <a:xfrm>
              <a:off x="2592" y="3072"/>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165917" name="Rectangle 29"/>
            <p:cNvSpPr>
              <a:spLocks noChangeArrowheads="1"/>
            </p:cNvSpPr>
            <p:nvPr/>
          </p:nvSpPr>
          <p:spPr bwMode="auto">
            <a:xfrm>
              <a:off x="2784" y="3072"/>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165918" name="Rectangle 30"/>
            <p:cNvSpPr>
              <a:spLocks noChangeArrowheads="1"/>
            </p:cNvSpPr>
            <p:nvPr/>
          </p:nvSpPr>
          <p:spPr bwMode="auto">
            <a:xfrm>
              <a:off x="2976" y="3072"/>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grpSp>
      <p:grpSp>
        <p:nvGrpSpPr>
          <p:cNvPr id="9" name="Group 31"/>
          <p:cNvGrpSpPr>
            <a:grpSpLocks/>
          </p:cNvGrpSpPr>
          <p:nvPr/>
        </p:nvGrpSpPr>
        <p:grpSpPr bwMode="auto">
          <a:xfrm>
            <a:off x="3200400" y="3657600"/>
            <a:ext cx="914400" cy="533400"/>
            <a:chOff x="1056" y="2304"/>
            <a:chExt cx="576" cy="336"/>
          </a:xfrm>
        </p:grpSpPr>
        <p:sp>
          <p:nvSpPr>
            <p:cNvPr id="165920" name="Rectangle 32"/>
            <p:cNvSpPr>
              <a:spLocks noChangeArrowheads="1"/>
            </p:cNvSpPr>
            <p:nvPr/>
          </p:nvSpPr>
          <p:spPr bwMode="auto">
            <a:xfrm>
              <a:off x="1056" y="230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5921" name="Rectangle 33"/>
            <p:cNvSpPr>
              <a:spLocks noChangeArrowheads="1"/>
            </p:cNvSpPr>
            <p:nvPr/>
          </p:nvSpPr>
          <p:spPr bwMode="auto">
            <a:xfrm>
              <a:off x="1248" y="230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5922" name="Rectangle 34"/>
            <p:cNvSpPr>
              <a:spLocks noChangeArrowheads="1"/>
            </p:cNvSpPr>
            <p:nvPr/>
          </p:nvSpPr>
          <p:spPr bwMode="auto">
            <a:xfrm>
              <a:off x="1440" y="230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c</a:t>
              </a:r>
            </a:p>
          </p:txBody>
        </p:sp>
      </p:grpSp>
      <p:sp>
        <p:nvSpPr>
          <p:cNvPr id="165923" name="Text Box 35"/>
          <p:cNvSpPr txBox="1">
            <a:spLocks noChangeArrowheads="1"/>
          </p:cNvSpPr>
          <p:nvPr/>
        </p:nvSpPr>
        <p:spPr bwMode="auto">
          <a:xfrm>
            <a:off x="3505200" y="6019800"/>
            <a:ext cx="344488" cy="457200"/>
          </a:xfrm>
          <a:prstGeom prst="rect">
            <a:avLst/>
          </a:prstGeom>
          <a:noFill/>
          <a:ln w="9525">
            <a:noFill/>
            <a:miter lim="800000"/>
            <a:headEnd/>
            <a:tailEnd/>
          </a:ln>
          <a:effectLst/>
        </p:spPr>
        <p:txBody>
          <a:bodyPr wrap="none">
            <a:spAutoFit/>
          </a:bodyPr>
          <a:lstStyle/>
          <a:p>
            <a:pPr algn="ctr"/>
            <a:r>
              <a:rPr lang="en-US" sz="2400">
                <a:latin typeface="Tahoma" pitchFamily="34" charset="0"/>
              </a:rPr>
              <a:t>a</a:t>
            </a:r>
          </a:p>
        </p:txBody>
      </p:sp>
      <p:sp>
        <p:nvSpPr>
          <p:cNvPr id="165924" name="Text Box 36"/>
          <p:cNvSpPr txBox="1">
            <a:spLocks noChangeArrowheads="1"/>
          </p:cNvSpPr>
          <p:nvPr/>
        </p:nvSpPr>
        <p:spPr bwMode="auto">
          <a:xfrm>
            <a:off x="5919789" y="6019800"/>
            <a:ext cx="352425" cy="457200"/>
          </a:xfrm>
          <a:prstGeom prst="rect">
            <a:avLst/>
          </a:prstGeom>
          <a:noFill/>
          <a:ln w="9525">
            <a:noFill/>
            <a:miter lim="800000"/>
            <a:headEnd/>
            <a:tailEnd/>
          </a:ln>
          <a:effectLst/>
        </p:spPr>
        <p:txBody>
          <a:bodyPr wrap="none">
            <a:spAutoFit/>
          </a:bodyPr>
          <a:lstStyle/>
          <a:p>
            <a:pPr algn="ctr"/>
            <a:r>
              <a:rPr lang="en-US" sz="2400">
                <a:latin typeface="Tahoma" pitchFamily="34" charset="0"/>
              </a:rPr>
              <a:t>b</a:t>
            </a:r>
          </a:p>
        </p:txBody>
      </p:sp>
      <p:sp>
        <p:nvSpPr>
          <p:cNvPr id="165925" name="Text Box 37"/>
          <p:cNvSpPr txBox="1">
            <a:spLocks noChangeArrowheads="1"/>
          </p:cNvSpPr>
          <p:nvPr/>
        </p:nvSpPr>
        <p:spPr bwMode="auto">
          <a:xfrm>
            <a:off x="8162925" y="6019800"/>
            <a:ext cx="325438" cy="457200"/>
          </a:xfrm>
          <a:prstGeom prst="rect">
            <a:avLst/>
          </a:prstGeom>
          <a:noFill/>
          <a:ln w="9525">
            <a:noFill/>
            <a:miter lim="800000"/>
            <a:headEnd/>
            <a:tailEnd/>
          </a:ln>
          <a:effectLst/>
        </p:spPr>
        <p:txBody>
          <a:bodyPr wrap="none">
            <a:spAutoFit/>
          </a:bodyPr>
          <a:lstStyle/>
          <a:p>
            <a:pPr algn="ctr"/>
            <a:r>
              <a:rPr lang="en-US" sz="2400">
                <a:latin typeface="Tahoma" pitchFamily="34" charset="0"/>
              </a:rPr>
              <a:t>c</a:t>
            </a:r>
          </a:p>
        </p:txBody>
      </p:sp>
      <p:sp>
        <p:nvSpPr>
          <p:cNvPr id="165926" name="Text Box 38"/>
          <p:cNvSpPr txBox="1">
            <a:spLocks noChangeArrowheads="1"/>
          </p:cNvSpPr>
          <p:nvPr/>
        </p:nvSpPr>
        <p:spPr bwMode="auto">
          <a:xfrm>
            <a:off x="5349876" y="3657600"/>
            <a:ext cx="1508125" cy="457200"/>
          </a:xfrm>
          <a:prstGeom prst="rect">
            <a:avLst/>
          </a:prstGeom>
          <a:noFill/>
          <a:ln w="9525">
            <a:noFill/>
            <a:miter lim="800000"/>
            <a:headEnd/>
            <a:tailEnd/>
          </a:ln>
          <a:effectLst/>
        </p:spPr>
        <p:txBody>
          <a:bodyPr wrap="none">
            <a:spAutoFit/>
          </a:bodyPr>
          <a:lstStyle/>
          <a:p>
            <a:pPr algn="ctr"/>
            <a:r>
              <a:rPr lang="en-US" sz="2400">
                <a:latin typeface="Tahoma" pitchFamily="34" charset="0"/>
              </a:rPr>
              <a:t>Join piles.</a:t>
            </a:r>
          </a:p>
        </p:txBody>
      </p:sp>
      <p:sp>
        <p:nvSpPr>
          <p:cNvPr id="165927" name="Text Box 39"/>
          <p:cNvSpPr txBox="1">
            <a:spLocks noChangeArrowheads="1"/>
          </p:cNvSpPr>
          <p:nvPr/>
        </p:nvSpPr>
        <p:spPr bwMode="auto">
          <a:xfrm>
            <a:off x="3814764" y="1676400"/>
            <a:ext cx="4562475" cy="457200"/>
          </a:xfrm>
          <a:prstGeom prst="rect">
            <a:avLst/>
          </a:prstGeom>
          <a:noFill/>
          <a:ln w="9525">
            <a:noFill/>
            <a:miter lim="800000"/>
            <a:headEnd/>
            <a:tailEnd/>
          </a:ln>
          <a:effectLst/>
        </p:spPr>
        <p:txBody>
          <a:bodyPr wrap="none">
            <a:spAutoFit/>
          </a:bodyPr>
          <a:lstStyle/>
          <a:p>
            <a:pPr algn="ctr"/>
            <a:r>
              <a:rPr lang="en-US" sz="2400">
                <a:latin typeface="Tahoma" pitchFamily="34" charset="0"/>
              </a:rPr>
              <a:t>Pass 2: Looking at next position.</a:t>
            </a:r>
          </a:p>
        </p:txBody>
      </p:sp>
      <p:grpSp>
        <p:nvGrpSpPr>
          <p:cNvPr id="10" name="Group 3"/>
          <p:cNvGrpSpPr>
            <a:grpSpLocks/>
          </p:cNvGrpSpPr>
          <p:nvPr/>
        </p:nvGrpSpPr>
        <p:grpSpPr bwMode="auto">
          <a:xfrm>
            <a:off x="1676400" y="2514600"/>
            <a:ext cx="914400" cy="533400"/>
            <a:chOff x="96" y="1584"/>
            <a:chExt cx="576" cy="336"/>
          </a:xfrm>
        </p:grpSpPr>
        <p:sp>
          <p:nvSpPr>
            <p:cNvPr id="74" name="Rectangle 4"/>
            <p:cNvSpPr>
              <a:spLocks noChangeArrowheads="1"/>
            </p:cNvSpPr>
            <p:nvPr/>
          </p:nvSpPr>
          <p:spPr bwMode="auto">
            <a:xfrm>
              <a:off x="96" y="158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75" name="Rectangle 5"/>
            <p:cNvSpPr>
              <a:spLocks noChangeArrowheads="1"/>
            </p:cNvSpPr>
            <p:nvPr/>
          </p:nvSpPr>
          <p:spPr bwMode="auto">
            <a:xfrm>
              <a:off x="288"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76" name="Rectangle 6"/>
            <p:cNvSpPr>
              <a:spLocks noChangeArrowheads="1"/>
            </p:cNvSpPr>
            <p:nvPr/>
          </p:nvSpPr>
          <p:spPr bwMode="auto">
            <a:xfrm>
              <a:off x="480"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grpSp>
      <p:grpSp>
        <p:nvGrpSpPr>
          <p:cNvPr id="11" name="Group 7"/>
          <p:cNvGrpSpPr>
            <a:grpSpLocks/>
          </p:cNvGrpSpPr>
          <p:nvPr/>
        </p:nvGrpSpPr>
        <p:grpSpPr bwMode="auto">
          <a:xfrm>
            <a:off x="8534400" y="2514600"/>
            <a:ext cx="914400" cy="533400"/>
            <a:chOff x="4416" y="1584"/>
            <a:chExt cx="576" cy="336"/>
          </a:xfrm>
        </p:grpSpPr>
        <p:sp>
          <p:nvSpPr>
            <p:cNvPr id="78" name="Rectangle 8"/>
            <p:cNvSpPr>
              <a:spLocks noChangeArrowheads="1"/>
            </p:cNvSpPr>
            <p:nvPr/>
          </p:nvSpPr>
          <p:spPr bwMode="auto">
            <a:xfrm>
              <a:off x="4416" y="158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79" name="Rectangle 9"/>
            <p:cNvSpPr>
              <a:spLocks noChangeArrowheads="1"/>
            </p:cNvSpPr>
            <p:nvPr/>
          </p:nvSpPr>
          <p:spPr bwMode="auto">
            <a:xfrm>
              <a:off x="4608"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80" name="Rectangle 10"/>
            <p:cNvSpPr>
              <a:spLocks noChangeArrowheads="1"/>
            </p:cNvSpPr>
            <p:nvPr/>
          </p:nvSpPr>
          <p:spPr bwMode="auto">
            <a:xfrm>
              <a:off x="4800"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c</a:t>
              </a:r>
            </a:p>
          </p:txBody>
        </p:sp>
      </p:grpSp>
      <p:grpSp>
        <p:nvGrpSpPr>
          <p:cNvPr id="12" name="Group 11"/>
          <p:cNvGrpSpPr>
            <a:grpSpLocks/>
          </p:cNvGrpSpPr>
          <p:nvPr/>
        </p:nvGrpSpPr>
        <p:grpSpPr bwMode="auto">
          <a:xfrm>
            <a:off x="2819400" y="2514600"/>
            <a:ext cx="914400" cy="533400"/>
            <a:chOff x="816" y="1584"/>
            <a:chExt cx="576" cy="336"/>
          </a:xfrm>
        </p:grpSpPr>
        <p:sp>
          <p:nvSpPr>
            <p:cNvPr id="82" name="Rectangle 12"/>
            <p:cNvSpPr>
              <a:spLocks noChangeArrowheads="1"/>
            </p:cNvSpPr>
            <p:nvPr/>
          </p:nvSpPr>
          <p:spPr bwMode="auto">
            <a:xfrm>
              <a:off x="816" y="158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c</a:t>
              </a:r>
            </a:p>
          </p:txBody>
        </p:sp>
        <p:sp>
          <p:nvSpPr>
            <p:cNvPr id="83" name="Rectangle 13"/>
            <p:cNvSpPr>
              <a:spLocks noChangeArrowheads="1"/>
            </p:cNvSpPr>
            <p:nvPr/>
          </p:nvSpPr>
          <p:spPr bwMode="auto">
            <a:xfrm>
              <a:off x="1008"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84" name="Rectangle 14"/>
            <p:cNvSpPr>
              <a:spLocks noChangeArrowheads="1"/>
            </p:cNvSpPr>
            <p:nvPr/>
          </p:nvSpPr>
          <p:spPr bwMode="auto">
            <a:xfrm>
              <a:off x="1200"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grpSp>
      <p:grpSp>
        <p:nvGrpSpPr>
          <p:cNvPr id="13" name="Group 15"/>
          <p:cNvGrpSpPr>
            <a:grpSpLocks/>
          </p:cNvGrpSpPr>
          <p:nvPr/>
        </p:nvGrpSpPr>
        <p:grpSpPr bwMode="auto">
          <a:xfrm>
            <a:off x="6248400" y="2514600"/>
            <a:ext cx="914400" cy="533400"/>
            <a:chOff x="2976" y="1584"/>
            <a:chExt cx="576" cy="336"/>
          </a:xfrm>
        </p:grpSpPr>
        <p:sp>
          <p:nvSpPr>
            <p:cNvPr id="86" name="Rectangle 16"/>
            <p:cNvSpPr>
              <a:spLocks noChangeArrowheads="1"/>
            </p:cNvSpPr>
            <p:nvPr/>
          </p:nvSpPr>
          <p:spPr bwMode="auto">
            <a:xfrm>
              <a:off x="2976" y="158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87" name="Rectangle 17"/>
            <p:cNvSpPr>
              <a:spLocks noChangeArrowheads="1"/>
            </p:cNvSpPr>
            <p:nvPr/>
          </p:nvSpPr>
          <p:spPr bwMode="auto">
            <a:xfrm>
              <a:off x="3168"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c</a:t>
              </a:r>
            </a:p>
          </p:txBody>
        </p:sp>
        <p:sp>
          <p:nvSpPr>
            <p:cNvPr id="88" name="Rectangle 18"/>
            <p:cNvSpPr>
              <a:spLocks noChangeArrowheads="1"/>
            </p:cNvSpPr>
            <p:nvPr/>
          </p:nvSpPr>
          <p:spPr bwMode="auto">
            <a:xfrm>
              <a:off x="3360"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b</a:t>
              </a:r>
            </a:p>
          </p:txBody>
        </p:sp>
      </p:grpSp>
      <p:grpSp>
        <p:nvGrpSpPr>
          <p:cNvPr id="14" name="Group 19"/>
          <p:cNvGrpSpPr>
            <a:grpSpLocks/>
          </p:cNvGrpSpPr>
          <p:nvPr/>
        </p:nvGrpSpPr>
        <p:grpSpPr bwMode="auto">
          <a:xfrm>
            <a:off x="7391400" y="2514600"/>
            <a:ext cx="914400" cy="533400"/>
            <a:chOff x="3696" y="1584"/>
            <a:chExt cx="576" cy="336"/>
          </a:xfrm>
        </p:grpSpPr>
        <p:sp>
          <p:nvSpPr>
            <p:cNvPr id="90" name="Rectangle 20"/>
            <p:cNvSpPr>
              <a:spLocks noChangeArrowheads="1"/>
            </p:cNvSpPr>
            <p:nvPr/>
          </p:nvSpPr>
          <p:spPr bwMode="auto">
            <a:xfrm>
              <a:off x="3696" y="158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91" name="Rectangle 21"/>
            <p:cNvSpPr>
              <a:spLocks noChangeArrowheads="1"/>
            </p:cNvSpPr>
            <p:nvPr/>
          </p:nvSpPr>
          <p:spPr bwMode="auto">
            <a:xfrm>
              <a:off x="3888"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92" name="Rectangle 22"/>
            <p:cNvSpPr>
              <a:spLocks noChangeArrowheads="1"/>
            </p:cNvSpPr>
            <p:nvPr/>
          </p:nvSpPr>
          <p:spPr bwMode="auto">
            <a:xfrm>
              <a:off x="4080"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b</a:t>
              </a:r>
            </a:p>
          </p:txBody>
        </p:sp>
      </p:grpSp>
      <p:grpSp>
        <p:nvGrpSpPr>
          <p:cNvPr id="15" name="Group 23"/>
          <p:cNvGrpSpPr>
            <a:grpSpLocks/>
          </p:cNvGrpSpPr>
          <p:nvPr/>
        </p:nvGrpSpPr>
        <p:grpSpPr bwMode="auto">
          <a:xfrm>
            <a:off x="3962400" y="2514600"/>
            <a:ext cx="914400" cy="533400"/>
            <a:chOff x="1536" y="1584"/>
            <a:chExt cx="576" cy="336"/>
          </a:xfrm>
        </p:grpSpPr>
        <p:sp>
          <p:nvSpPr>
            <p:cNvPr id="94" name="Rectangle 24"/>
            <p:cNvSpPr>
              <a:spLocks noChangeArrowheads="1"/>
            </p:cNvSpPr>
            <p:nvPr/>
          </p:nvSpPr>
          <p:spPr bwMode="auto">
            <a:xfrm>
              <a:off x="1536" y="158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c</a:t>
              </a:r>
            </a:p>
          </p:txBody>
        </p:sp>
        <p:sp>
          <p:nvSpPr>
            <p:cNvPr id="95" name="Rectangle 25"/>
            <p:cNvSpPr>
              <a:spLocks noChangeArrowheads="1"/>
            </p:cNvSpPr>
            <p:nvPr/>
          </p:nvSpPr>
          <p:spPr bwMode="auto">
            <a:xfrm>
              <a:off x="1728"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c</a:t>
              </a:r>
            </a:p>
          </p:txBody>
        </p:sp>
        <p:sp>
          <p:nvSpPr>
            <p:cNvPr id="96" name="Rectangle 26"/>
            <p:cNvSpPr>
              <a:spLocks noChangeArrowheads="1"/>
            </p:cNvSpPr>
            <p:nvPr/>
          </p:nvSpPr>
          <p:spPr bwMode="auto">
            <a:xfrm>
              <a:off x="1920"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grpSp>
      <p:grpSp>
        <p:nvGrpSpPr>
          <p:cNvPr id="16" name="Group 27"/>
          <p:cNvGrpSpPr>
            <a:grpSpLocks/>
          </p:cNvGrpSpPr>
          <p:nvPr/>
        </p:nvGrpSpPr>
        <p:grpSpPr bwMode="auto">
          <a:xfrm>
            <a:off x="5105400" y="2514600"/>
            <a:ext cx="914400" cy="533400"/>
            <a:chOff x="2256" y="1584"/>
            <a:chExt cx="576" cy="336"/>
          </a:xfrm>
        </p:grpSpPr>
        <p:sp>
          <p:nvSpPr>
            <p:cNvPr id="98" name="Rectangle 28"/>
            <p:cNvSpPr>
              <a:spLocks noChangeArrowheads="1"/>
            </p:cNvSpPr>
            <p:nvPr/>
          </p:nvSpPr>
          <p:spPr bwMode="auto">
            <a:xfrm>
              <a:off x="2256" y="158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99" name="Rectangle 29"/>
            <p:cNvSpPr>
              <a:spLocks noChangeArrowheads="1"/>
            </p:cNvSpPr>
            <p:nvPr/>
          </p:nvSpPr>
          <p:spPr bwMode="auto">
            <a:xfrm>
              <a:off x="2448"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100" name="Rectangle 30"/>
            <p:cNvSpPr>
              <a:spLocks noChangeArrowheads="1"/>
            </p:cNvSpPr>
            <p:nvPr/>
          </p:nvSpPr>
          <p:spPr bwMode="auto">
            <a:xfrm>
              <a:off x="2640"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grpSp>
      <p:grpSp>
        <p:nvGrpSpPr>
          <p:cNvPr id="17" name="Group 31"/>
          <p:cNvGrpSpPr>
            <a:grpSpLocks/>
          </p:cNvGrpSpPr>
          <p:nvPr/>
        </p:nvGrpSpPr>
        <p:grpSpPr bwMode="auto">
          <a:xfrm>
            <a:off x="9677400" y="2514600"/>
            <a:ext cx="914400" cy="533400"/>
            <a:chOff x="5136" y="1584"/>
            <a:chExt cx="576" cy="336"/>
          </a:xfrm>
        </p:grpSpPr>
        <p:sp>
          <p:nvSpPr>
            <p:cNvPr id="102" name="Rectangle 32"/>
            <p:cNvSpPr>
              <a:spLocks noChangeArrowheads="1"/>
            </p:cNvSpPr>
            <p:nvPr/>
          </p:nvSpPr>
          <p:spPr bwMode="auto">
            <a:xfrm>
              <a:off x="5136" y="1584"/>
              <a:ext cx="192" cy="336"/>
            </a:xfrm>
            <a:prstGeom prst="rect">
              <a:avLst/>
            </a:prstGeom>
            <a:solidFill>
              <a:srgbClr val="00CC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03" name="Rectangle 33"/>
            <p:cNvSpPr>
              <a:spLocks noChangeArrowheads="1"/>
            </p:cNvSpPr>
            <p:nvPr/>
          </p:nvSpPr>
          <p:spPr bwMode="auto">
            <a:xfrm>
              <a:off x="5328"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04" name="Rectangle 34"/>
            <p:cNvSpPr>
              <a:spLocks noChangeArrowheads="1"/>
            </p:cNvSpPr>
            <p:nvPr/>
          </p:nvSpPr>
          <p:spPr bwMode="auto">
            <a:xfrm>
              <a:off x="5520"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c</a:t>
              </a:r>
            </a:p>
          </p:txBody>
        </p:sp>
      </p:grpSp>
      <p:sp>
        <p:nvSpPr>
          <p:cNvPr id="18" name="Footer Placeholder 17"/>
          <p:cNvSpPr>
            <a:spLocks noGrp="1"/>
          </p:cNvSpPr>
          <p:nvPr>
            <p:ph type="ftr" sz="quarter" idx="11"/>
          </p:nvPr>
        </p:nvSpPr>
        <p:spPr/>
        <p:txBody>
          <a:bodyPr/>
          <a:lstStyle/>
          <a:p>
            <a:r>
              <a:rPr lang="en-US"/>
              <a:t>Dr. Neepa Shah</a:t>
            </a:r>
            <a:endParaRPr lang="en-US" dirty="0"/>
          </a:p>
        </p:txBody>
      </p:sp>
    </p:spTree>
    <p:extLst>
      <p:ext uri="{BB962C8B-B14F-4D97-AF65-F5344CB8AC3E}">
        <p14:creationId xmlns:p14="http://schemas.microsoft.com/office/powerpoint/2010/main" val="2412108539"/>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5"/>
          <p:cNvSpPr>
            <a:spLocks noGrp="1"/>
          </p:cNvSpPr>
          <p:nvPr>
            <p:ph type="sldNum" sz="quarter" idx="12"/>
          </p:nvPr>
        </p:nvSpPr>
        <p:spPr/>
        <p:txBody>
          <a:bodyPr/>
          <a:lstStyle/>
          <a:p>
            <a:fld id="{AE2AC5DF-CF12-4934-BBCA-06102BE97DA5}" type="slidenum">
              <a:rPr lang="en-US"/>
              <a:pPr/>
              <a:t>243</a:t>
            </a:fld>
            <a:endParaRPr lang="en-US"/>
          </a:p>
        </p:txBody>
      </p:sp>
      <p:sp>
        <p:nvSpPr>
          <p:cNvPr id="166914" name="Rectangle 2"/>
          <p:cNvSpPr>
            <a:spLocks noGrp="1" noChangeArrowheads="1"/>
          </p:cNvSpPr>
          <p:nvPr>
            <p:ph type="title"/>
          </p:nvPr>
        </p:nvSpPr>
        <p:spPr/>
        <p:txBody>
          <a:bodyPr/>
          <a:lstStyle/>
          <a:p>
            <a:r>
              <a:rPr lang="en-US"/>
              <a:t>Radix Sort Example</a:t>
            </a:r>
          </a:p>
        </p:txBody>
      </p:sp>
      <p:sp>
        <p:nvSpPr>
          <p:cNvPr id="166915" name="Text Box 3"/>
          <p:cNvSpPr txBox="1">
            <a:spLocks noChangeArrowheads="1"/>
          </p:cNvSpPr>
          <p:nvPr/>
        </p:nvSpPr>
        <p:spPr bwMode="auto">
          <a:xfrm>
            <a:off x="3505200" y="6019800"/>
            <a:ext cx="344488" cy="457200"/>
          </a:xfrm>
          <a:prstGeom prst="rect">
            <a:avLst/>
          </a:prstGeom>
          <a:noFill/>
          <a:ln w="9525">
            <a:noFill/>
            <a:miter lim="800000"/>
            <a:headEnd/>
            <a:tailEnd/>
          </a:ln>
          <a:effectLst/>
        </p:spPr>
        <p:txBody>
          <a:bodyPr wrap="none">
            <a:spAutoFit/>
          </a:bodyPr>
          <a:lstStyle/>
          <a:p>
            <a:pPr algn="ctr"/>
            <a:r>
              <a:rPr lang="en-US" sz="2400">
                <a:latin typeface="Tahoma" pitchFamily="34" charset="0"/>
              </a:rPr>
              <a:t>a</a:t>
            </a:r>
          </a:p>
        </p:txBody>
      </p:sp>
      <p:sp>
        <p:nvSpPr>
          <p:cNvPr id="166916" name="Text Box 4"/>
          <p:cNvSpPr txBox="1">
            <a:spLocks noChangeArrowheads="1"/>
          </p:cNvSpPr>
          <p:nvPr/>
        </p:nvSpPr>
        <p:spPr bwMode="auto">
          <a:xfrm>
            <a:off x="5919789" y="6019800"/>
            <a:ext cx="352425" cy="457200"/>
          </a:xfrm>
          <a:prstGeom prst="rect">
            <a:avLst/>
          </a:prstGeom>
          <a:noFill/>
          <a:ln w="9525">
            <a:noFill/>
            <a:miter lim="800000"/>
            <a:headEnd/>
            <a:tailEnd/>
          </a:ln>
          <a:effectLst/>
        </p:spPr>
        <p:txBody>
          <a:bodyPr wrap="none">
            <a:spAutoFit/>
          </a:bodyPr>
          <a:lstStyle/>
          <a:p>
            <a:pPr algn="ctr"/>
            <a:r>
              <a:rPr lang="en-US" sz="2400">
                <a:latin typeface="Tahoma" pitchFamily="34" charset="0"/>
              </a:rPr>
              <a:t>b</a:t>
            </a:r>
          </a:p>
        </p:txBody>
      </p:sp>
      <p:sp>
        <p:nvSpPr>
          <p:cNvPr id="166917" name="Text Box 5"/>
          <p:cNvSpPr txBox="1">
            <a:spLocks noChangeArrowheads="1"/>
          </p:cNvSpPr>
          <p:nvPr/>
        </p:nvSpPr>
        <p:spPr bwMode="auto">
          <a:xfrm>
            <a:off x="8162925" y="6019800"/>
            <a:ext cx="325438" cy="457200"/>
          </a:xfrm>
          <a:prstGeom prst="rect">
            <a:avLst/>
          </a:prstGeom>
          <a:noFill/>
          <a:ln w="9525">
            <a:noFill/>
            <a:miter lim="800000"/>
            <a:headEnd/>
            <a:tailEnd/>
          </a:ln>
          <a:effectLst/>
        </p:spPr>
        <p:txBody>
          <a:bodyPr wrap="none">
            <a:spAutoFit/>
          </a:bodyPr>
          <a:lstStyle/>
          <a:p>
            <a:pPr algn="ctr"/>
            <a:r>
              <a:rPr lang="en-US" sz="2400">
                <a:latin typeface="Tahoma" pitchFamily="34" charset="0"/>
              </a:rPr>
              <a:t>c</a:t>
            </a:r>
          </a:p>
        </p:txBody>
      </p:sp>
      <p:grpSp>
        <p:nvGrpSpPr>
          <p:cNvPr id="2" name="Group 6"/>
          <p:cNvGrpSpPr>
            <a:grpSpLocks/>
          </p:cNvGrpSpPr>
          <p:nvPr/>
        </p:nvGrpSpPr>
        <p:grpSpPr bwMode="auto">
          <a:xfrm>
            <a:off x="3962400" y="2514600"/>
            <a:ext cx="914400" cy="533400"/>
            <a:chOff x="1536" y="1584"/>
            <a:chExt cx="576" cy="336"/>
          </a:xfrm>
        </p:grpSpPr>
        <p:sp>
          <p:nvSpPr>
            <p:cNvPr id="166919" name="Rectangle 7"/>
            <p:cNvSpPr>
              <a:spLocks noChangeArrowheads="1"/>
            </p:cNvSpPr>
            <p:nvPr/>
          </p:nvSpPr>
          <p:spPr bwMode="auto">
            <a:xfrm>
              <a:off x="1536"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166920" name="Rectangle 8"/>
            <p:cNvSpPr>
              <a:spLocks noChangeArrowheads="1"/>
            </p:cNvSpPr>
            <p:nvPr/>
          </p:nvSpPr>
          <p:spPr bwMode="auto">
            <a:xfrm>
              <a:off x="1728"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6921" name="Rectangle 9"/>
            <p:cNvSpPr>
              <a:spLocks noChangeArrowheads="1"/>
            </p:cNvSpPr>
            <p:nvPr/>
          </p:nvSpPr>
          <p:spPr bwMode="auto">
            <a:xfrm>
              <a:off x="1920"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c</a:t>
              </a:r>
            </a:p>
          </p:txBody>
        </p:sp>
      </p:grpSp>
      <p:grpSp>
        <p:nvGrpSpPr>
          <p:cNvPr id="3" name="Group 10"/>
          <p:cNvGrpSpPr>
            <a:grpSpLocks/>
          </p:cNvGrpSpPr>
          <p:nvPr/>
        </p:nvGrpSpPr>
        <p:grpSpPr bwMode="auto">
          <a:xfrm>
            <a:off x="1676400" y="2514600"/>
            <a:ext cx="914400" cy="533400"/>
            <a:chOff x="96" y="1584"/>
            <a:chExt cx="576" cy="336"/>
          </a:xfrm>
        </p:grpSpPr>
        <p:sp>
          <p:nvSpPr>
            <p:cNvPr id="166923" name="Rectangle 11"/>
            <p:cNvSpPr>
              <a:spLocks noChangeArrowheads="1"/>
            </p:cNvSpPr>
            <p:nvPr/>
          </p:nvSpPr>
          <p:spPr bwMode="auto">
            <a:xfrm>
              <a:off x="96"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c</a:t>
              </a:r>
            </a:p>
          </p:txBody>
        </p:sp>
        <p:sp>
          <p:nvSpPr>
            <p:cNvPr id="166924" name="Rectangle 12"/>
            <p:cNvSpPr>
              <a:spLocks noChangeArrowheads="1"/>
            </p:cNvSpPr>
            <p:nvPr/>
          </p:nvSpPr>
          <p:spPr bwMode="auto">
            <a:xfrm>
              <a:off x="288"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6925" name="Rectangle 13"/>
            <p:cNvSpPr>
              <a:spLocks noChangeArrowheads="1"/>
            </p:cNvSpPr>
            <p:nvPr/>
          </p:nvSpPr>
          <p:spPr bwMode="auto">
            <a:xfrm>
              <a:off x="480"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grpSp>
      <p:grpSp>
        <p:nvGrpSpPr>
          <p:cNvPr id="4" name="Group 14"/>
          <p:cNvGrpSpPr>
            <a:grpSpLocks/>
          </p:cNvGrpSpPr>
          <p:nvPr/>
        </p:nvGrpSpPr>
        <p:grpSpPr bwMode="auto">
          <a:xfrm>
            <a:off x="2819400" y="2514600"/>
            <a:ext cx="914400" cy="533400"/>
            <a:chOff x="816" y="1584"/>
            <a:chExt cx="576" cy="336"/>
          </a:xfrm>
        </p:grpSpPr>
        <p:sp>
          <p:nvSpPr>
            <p:cNvPr id="166927" name="Rectangle 15"/>
            <p:cNvSpPr>
              <a:spLocks noChangeArrowheads="1"/>
            </p:cNvSpPr>
            <p:nvPr/>
          </p:nvSpPr>
          <p:spPr bwMode="auto">
            <a:xfrm>
              <a:off x="816"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166928" name="Rectangle 16"/>
            <p:cNvSpPr>
              <a:spLocks noChangeArrowheads="1"/>
            </p:cNvSpPr>
            <p:nvPr/>
          </p:nvSpPr>
          <p:spPr bwMode="auto">
            <a:xfrm>
              <a:off x="1008"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6929" name="Rectangle 17"/>
            <p:cNvSpPr>
              <a:spLocks noChangeArrowheads="1"/>
            </p:cNvSpPr>
            <p:nvPr/>
          </p:nvSpPr>
          <p:spPr bwMode="auto">
            <a:xfrm>
              <a:off x="1200"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b</a:t>
              </a:r>
            </a:p>
          </p:txBody>
        </p:sp>
      </p:grpSp>
      <p:grpSp>
        <p:nvGrpSpPr>
          <p:cNvPr id="5" name="Group 18"/>
          <p:cNvGrpSpPr>
            <a:grpSpLocks/>
          </p:cNvGrpSpPr>
          <p:nvPr/>
        </p:nvGrpSpPr>
        <p:grpSpPr bwMode="auto">
          <a:xfrm>
            <a:off x="5105400" y="2514600"/>
            <a:ext cx="914400" cy="533400"/>
            <a:chOff x="2256" y="1584"/>
            <a:chExt cx="576" cy="336"/>
          </a:xfrm>
        </p:grpSpPr>
        <p:sp>
          <p:nvSpPr>
            <p:cNvPr id="166931" name="Rectangle 19"/>
            <p:cNvSpPr>
              <a:spLocks noChangeArrowheads="1"/>
            </p:cNvSpPr>
            <p:nvPr/>
          </p:nvSpPr>
          <p:spPr bwMode="auto">
            <a:xfrm>
              <a:off x="2256"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6932" name="Rectangle 20"/>
            <p:cNvSpPr>
              <a:spLocks noChangeArrowheads="1"/>
            </p:cNvSpPr>
            <p:nvPr/>
          </p:nvSpPr>
          <p:spPr bwMode="auto">
            <a:xfrm>
              <a:off x="2448"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6933" name="Rectangle 21"/>
            <p:cNvSpPr>
              <a:spLocks noChangeArrowheads="1"/>
            </p:cNvSpPr>
            <p:nvPr/>
          </p:nvSpPr>
          <p:spPr bwMode="auto">
            <a:xfrm>
              <a:off x="2640"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c</a:t>
              </a:r>
            </a:p>
          </p:txBody>
        </p:sp>
      </p:grpSp>
      <p:grpSp>
        <p:nvGrpSpPr>
          <p:cNvPr id="6" name="Group 22"/>
          <p:cNvGrpSpPr>
            <a:grpSpLocks/>
          </p:cNvGrpSpPr>
          <p:nvPr/>
        </p:nvGrpSpPr>
        <p:grpSpPr bwMode="auto">
          <a:xfrm>
            <a:off x="6248400" y="2514600"/>
            <a:ext cx="914400" cy="533400"/>
            <a:chOff x="2976" y="1584"/>
            <a:chExt cx="576" cy="336"/>
          </a:xfrm>
        </p:grpSpPr>
        <p:sp>
          <p:nvSpPr>
            <p:cNvPr id="166935" name="Rectangle 23"/>
            <p:cNvSpPr>
              <a:spLocks noChangeArrowheads="1"/>
            </p:cNvSpPr>
            <p:nvPr/>
          </p:nvSpPr>
          <p:spPr bwMode="auto">
            <a:xfrm>
              <a:off x="2976"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6936" name="Rectangle 24"/>
            <p:cNvSpPr>
              <a:spLocks noChangeArrowheads="1"/>
            </p:cNvSpPr>
            <p:nvPr/>
          </p:nvSpPr>
          <p:spPr bwMode="auto">
            <a:xfrm>
              <a:off x="3168"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166937" name="Rectangle 25"/>
            <p:cNvSpPr>
              <a:spLocks noChangeArrowheads="1"/>
            </p:cNvSpPr>
            <p:nvPr/>
          </p:nvSpPr>
          <p:spPr bwMode="auto">
            <a:xfrm>
              <a:off x="3360"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grpSp>
      <p:grpSp>
        <p:nvGrpSpPr>
          <p:cNvPr id="7" name="Group 26"/>
          <p:cNvGrpSpPr>
            <a:grpSpLocks/>
          </p:cNvGrpSpPr>
          <p:nvPr/>
        </p:nvGrpSpPr>
        <p:grpSpPr bwMode="auto">
          <a:xfrm>
            <a:off x="7391400" y="2514600"/>
            <a:ext cx="914400" cy="533400"/>
            <a:chOff x="3696" y="1584"/>
            <a:chExt cx="576" cy="336"/>
          </a:xfrm>
        </p:grpSpPr>
        <p:sp>
          <p:nvSpPr>
            <p:cNvPr id="166939" name="Rectangle 27"/>
            <p:cNvSpPr>
              <a:spLocks noChangeArrowheads="1"/>
            </p:cNvSpPr>
            <p:nvPr/>
          </p:nvSpPr>
          <p:spPr bwMode="auto">
            <a:xfrm>
              <a:off x="3696"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166940" name="Rectangle 28"/>
            <p:cNvSpPr>
              <a:spLocks noChangeArrowheads="1"/>
            </p:cNvSpPr>
            <p:nvPr/>
          </p:nvSpPr>
          <p:spPr bwMode="auto">
            <a:xfrm>
              <a:off x="3888"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166941" name="Rectangle 29"/>
            <p:cNvSpPr>
              <a:spLocks noChangeArrowheads="1"/>
            </p:cNvSpPr>
            <p:nvPr/>
          </p:nvSpPr>
          <p:spPr bwMode="auto">
            <a:xfrm>
              <a:off x="4080"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grpSp>
      <p:grpSp>
        <p:nvGrpSpPr>
          <p:cNvPr id="8" name="Group 30"/>
          <p:cNvGrpSpPr>
            <a:grpSpLocks/>
          </p:cNvGrpSpPr>
          <p:nvPr/>
        </p:nvGrpSpPr>
        <p:grpSpPr bwMode="auto">
          <a:xfrm>
            <a:off x="9677400" y="2514600"/>
            <a:ext cx="914400" cy="533400"/>
            <a:chOff x="5136" y="1584"/>
            <a:chExt cx="576" cy="336"/>
          </a:xfrm>
        </p:grpSpPr>
        <p:sp>
          <p:nvSpPr>
            <p:cNvPr id="166943" name="Rectangle 31"/>
            <p:cNvSpPr>
              <a:spLocks noChangeArrowheads="1"/>
            </p:cNvSpPr>
            <p:nvPr/>
          </p:nvSpPr>
          <p:spPr bwMode="auto">
            <a:xfrm>
              <a:off x="5136"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6944" name="Rectangle 32"/>
            <p:cNvSpPr>
              <a:spLocks noChangeArrowheads="1"/>
            </p:cNvSpPr>
            <p:nvPr/>
          </p:nvSpPr>
          <p:spPr bwMode="auto">
            <a:xfrm>
              <a:off x="5328"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c</a:t>
              </a:r>
            </a:p>
          </p:txBody>
        </p:sp>
        <p:sp>
          <p:nvSpPr>
            <p:cNvPr id="166945" name="Rectangle 33"/>
            <p:cNvSpPr>
              <a:spLocks noChangeArrowheads="1"/>
            </p:cNvSpPr>
            <p:nvPr/>
          </p:nvSpPr>
          <p:spPr bwMode="auto">
            <a:xfrm>
              <a:off x="5520"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b</a:t>
              </a:r>
            </a:p>
          </p:txBody>
        </p:sp>
      </p:grpSp>
      <p:grpSp>
        <p:nvGrpSpPr>
          <p:cNvPr id="9" name="Group 34"/>
          <p:cNvGrpSpPr>
            <a:grpSpLocks/>
          </p:cNvGrpSpPr>
          <p:nvPr/>
        </p:nvGrpSpPr>
        <p:grpSpPr bwMode="auto">
          <a:xfrm>
            <a:off x="8534400" y="2514600"/>
            <a:ext cx="914400" cy="533400"/>
            <a:chOff x="4416" y="1584"/>
            <a:chExt cx="576" cy="336"/>
          </a:xfrm>
        </p:grpSpPr>
        <p:sp>
          <p:nvSpPr>
            <p:cNvPr id="166947" name="Rectangle 35"/>
            <p:cNvSpPr>
              <a:spLocks noChangeArrowheads="1"/>
            </p:cNvSpPr>
            <p:nvPr/>
          </p:nvSpPr>
          <p:spPr bwMode="auto">
            <a:xfrm>
              <a:off x="4416"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c</a:t>
              </a:r>
            </a:p>
          </p:txBody>
        </p:sp>
        <p:sp>
          <p:nvSpPr>
            <p:cNvPr id="166948" name="Rectangle 36"/>
            <p:cNvSpPr>
              <a:spLocks noChangeArrowheads="1"/>
            </p:cNvSpPr>
            <p:nvPr/>
          </p:nvSpPr>
          <p:spPr bwMode="auto">
            <a:xfrm>
              <a:off x="4608"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c</a:t>
              </a:r>
            </a:p>
          </p:txBody>
        </p:sp>
        <p:sp>
          <p:nvSpPr>
            <p:cNvPr id="166949" name="Rectangle 37"/>
            <p:cNvSpPr>
              <a:spLocks noChangeArrowheads="1"/>
            </p:cNvSpPr>
            <p:nvPr/>
          </p:nvSpPr>
          <p:spPr bwMode="auto">
            <a:xfrm>
              <a:off x="4800"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grpSp>
      <p:sp>
        <p:nvSpPr>
          <p:cNvPr id="166950" name="Text Box 38"/>
          <p:cNvSpPr txBox="1">
            <a:spLocks noChangeArrowheads="1"/>
          </p:cNvSpPr>
          <p:nvPr/>
        </p:nvSpPr>
        <p:spPr bwMode="auto">
          <a:xfrm>
            <a:off x="3870326" y="1676400"/>
            <a:ext cx="4448175" cy="457200"/>
          </a:xfrm>
          <a:prstGeom prst="rect">
            <a:avLst/>
          </a:prstGeom>
          <a:noFill/>
          <a:ln w="9525">
            <a:noFill/>
            <a:miter lim="800000"/>
            <a:headEnd/>
            <a:tailEnd/>
          </a:ln>
          <a:effectLst/>
        </p:spPr>
        <p:txBody>
          <a:bodyPr wrap="none">
            <a:spAutoFit/>
          </a:bodyPr>
          <a:lstStyle/>
          <a:p>
            <a:pPr algn="ctr"/>
            <a:r>
              <a:rPr lang="en-US" sz="2400">
                <a:latin typeface="Tahoma" pitchFamily="34" charset="0"/>
              </a:rPr>
              <a:t>Pass 3: Looking at last position.</a:t>
            </a:r>
          </a:p>
        </p:txBody>
      </p:sp>
      <p:sp>
        <p:nvSpPr>
          <p:cNvPr id="166951" name="Text Box 39"/>
          <p:cNvSpPr txBox="1">
            <a:spLocks noChangeArrowheads="1"/>
          </p:cNvSpPr>
          <p:nvPr/>
        </p:nvSpPr>
        <p:spPr bwMode="auto">
          <a:xfrm>
            <a:off x="4214813" y="3657600"/>
            <a:ext cx="3778250" cy="457200"/>
          </a:xfrm>
          <a:prstGeom prst="rect">
            <a:avLst/>
          </a:prstGeom>
          <a:noFill/>
          <a:ln w="9525">
            <a:noFill/>
            <a:miter lim="800000"/>
            <a:headEnd/>
            <a:tailEnd/>
          </a:ln>
          <a:effectLst/>
        </p:spPr>
        <p:txBody>
          <a:bodyPr wrap="none">
            <a:spAutoFit/>
          </a:bodyPr>
          <a:lstStyle/>
          <a:p>
            <a:pPr algn="ctr"/>
            <a:r>
              <a:rPr lang="en-US" sz="2400">
                <a:latin typeface="Tahoma" pitchFamily="34" charset="0"/>
              </a:rPr>
              <a:t>Place into appropriate pile.</a:t>
            </a:r>
          </a:p>
        </p:txBody>
      </p:sp>
      <p:sp>
        <p:nvSpPr>
          <p:cNvPr id="10" name="Footer Placeholder 9"/>
          <p:cNvSpPr>
            <a:spLocks noGrp="1"/>
          </p:cNvSpPr>
          <p:nvPr>
            <p:ph type="ftr" sz="quarter" idx="11"/>
          </p:nvPr>
        </p:nvSpPr>
        <p:spPr/>
        <p:txBody>
          <a:bodyPr/>
          <a:lstStyle/>
          <a:p>
            <a:r>
              <a:rPr lang="en-US"/>
              <a:t>Dr. Neepa Shah</a:t>
            </a:r>
            <a:endParaRPr lang="en-US" dirty="0"/>
          </a:p>
        </p:txBody>
      </p:sp>
    </p:spTree>
    <p:extLst>
      <p:ext uri="{BB962C8B-B14F-4D97-AF65-F5344CB8AC3E}">
        <p14:creationId xmlns:p14="http://schemas.microsoft.com/office/powerpoint/2010/main" val="727842999"/>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5"/>
          <p:cNvSpPr>
            <a:spLocks noGrp="1"/>
          </p:cNvSpPr>
          <p:nvPr>
            <p:ph type="sldNum" sz="quarter" idx="12"/>
          </p:nvPr>
        </p:nvSpPr>
        <p:spPr/>
        <p:txBody>
          <a:bodyPr/>
          <a:lstStyle/>
          <a:p>
            <a:fld id="{E2FDF3C2-6176-41C7-995E-FBD827E9F531}" type="slidenum">
              <a:rPr lang="en-US"/>
              <a:pPr/>
              <a:t>244</a:t>
            </a:fld>
            <a:endParaRPr lang="en-US"/>
          </a:p>
        </p:txBody>
      </p:sp>
      <p:sp>
        <p:nvSpPr>
          <p:cNvPr id="167938" name="Rectangle 2"/>
          <p:cNvSpPr>
            <a:spLocks noGrp="1" noChangeArrowheads="1"/>
          </p:cNvSpPr>
          <p:nvPr>
            <p:ph type="title"/>
          </p:nvPr>
        </p:nvSpPr>
        <p:spPr/>
        <p:txBody>
          <a:bodyPr/>
          <a:lstStyle/>
          <a:p>
            <a:r>
              <a:rPr lang="en-US"/>
              <a:t>Radix Sort Example</a:t>
            </a:r>
          </a:p>
        </p:txBody>
      </p:sp>
      <p:sp>
        <p:nvSpPr>
          <p:cNvPr id="167939" name="Text Box 3"/>
          <p:cNvSpPr txBox="1">
            <a:spLocks noChangeArrowheads="1"/>
          </p:cNvSpPr>
          <p:nvPr/>
        </p:nvSpPr>
        <p:spPr bwMode="auto">
          <a:xfrm>
            <a:off x="3505200" y="6019800"/>
            <a:ext cx="344488" cy="457200"/>
          </a:xfrm>
          <a:prstGeom prst="rect">
            <a:avLst/>
          </a:prstGeom>
          <a:noFill/>
          <a:ln w="9525">
            <a:noFill/>
            <a:miter lim="800000"/>
            <a:headEnd/>
            <a:tailEnd/>
          </a:ln>
          <a:effectLst/>
        </p:spPr>
        <p:txBody>
          <a:bodyPr wrap="none">
            <a:spAutoFit/>
          </a:bodyPr>
          <a:lstStyle/>
          <a:p>
            <a:pPr algn="ctr"/>
            <a:r>
              <a:rPr lang="en-US" sz="2400">
                <a:latin typeface="Tahoma" pitchFamily="34" charset="0"/>
              </a:rPr>
              <a:t>a</a:t>
            </a:r>
          </a:p>
        </p:txBody>
      </p:sp>
      <p:sp>
        <p:nvSpPr>
          <p:cNvPr id="167940" name="Text Box 4"/>
          <p:cNvSpPr txBox="1">
            <a:spLocks noChangeArrowheads="1"/>
          </p:cNvSpPr>
          <p:nvPr/>
        </p:nvSpPr>
        <p:spPr bwMode="auto">
          <a:xfrm>
            <a:off x="5919789" y="6019800"/>
            <a:ext cx="352425" cy="457200"/>
          </a:xfrm>
          <a:prstGeom prst="rect">
            <a:avLst/>
          </a:prstGeom>
          <a:noFill/>
          <a:ln w="9525">
            <a:noFill/>
            <a:miter lim="800000"/>
            <a:headEnd/>
            <a:tailEnd/>
          </a:ln>
          <a:effectLst/>
        </p:spPr>
        <p:txBody>
          <a:bodyPr wrap="none">
            <a:spAutoFit/>
          </a:bodyPr>
          <a:lstStyle/>
          <a:p>
            <a:pPr algn="ctr"/>
            <a:r>
              <a:rPr lang="en-US" sz="2400">
                <a:latin typeface="Tahoma" pitchFamily="34" charset="0"/>
              </a:rPr>
              <a:t>b</a:t>
            </a:r>
          </a:p>
        </p:txBody>
      </p:sp>
      <p:sp>
        <p:nvSpPr>
          <p:cNvPr id="167941" name="Text Box 5"/>
          <p:cNvSpPr txBox="1">
            <a:spLocks noChangeArrowheads="1"/>
          </p:cNvSpPr>
          <p:nvPr/>
        </p:nvSpPr>
        <p:spPr bwMode="auto">
          <a:xfrm>
            <a:off x="8162925" y="6019800"/>
            <a:ext cx="325438" cy="457200"/>
          </a:xfrm>
          <a:prstGeom prst="rect">
            <a:avLst/>
          </a:prstGeom>
          <a:noFill/>
          <a:ln w="9525">
            <a:noFill/>
            <a:miter lim="800000"/>
            <a:headEnd/>
            <a:tailEnd/>
          </a:ln>
          <a:effectLst/>
        </p:spPr>
        <p:txBody>
          <a:bodyPr wrap="none">
            <a:spAutoFit/>
          </a:bodyPr>
          <a:lstStyle/>
          <a:p>
            <a:pPr algn="ctr"/>
            <a:r>
              <a:rPr lang="en-US" sz="2400">
                <a:latin typeface="Tahoma" pitchFamily="34" charset="0"/>
              </a:rPr>
              <a:t>c</a:t>
            </a:r>
          </a:p>
        </p:txBody>
      </p:sp>
      <p:grpSp>
        <p:nvGrpSpPr>
          <p:cNvPr id="2" name="Group 6"/>
          <p:cNvGrpSpPr>
            <a:grpSpLocks/>
          </p:cNvGrpSpPr>
          <p:nvPr/>
        </p:nvGrpSpPr>
        <p:grpSpPr bwMode="auto">
          <a:xfrm>
            <a:off x="5638800" y="4876800"/>
            <a:ext cx="914400" cy="533400"/>
            <a:chOff x="2592" y="3072"/>
            <a:chExt cx="576" cy="336"/>
          </a:xfrm>
        </p:grpSpPr>
        <p:sp>
          <p:nvSpPr>
            <p:cNvPr id="167943" name="Rectangle 7"/>
            <p:cNvSpPr>
              <a:spLocks noChangeArrowheads="1"/>
            </p:cNvSpPr>
            <p:nvPr/>
          </p:nvSpPr>
          <p:spPr bwMode="auto">
            <a:xfrm>
              <a:off x="2592" y="3072"/>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167944" name="Rectangle 8"/>
            <p:cNvSpPr>
              <a:spLocks noChangeArrowheads="1"/>
            </p:cNvSpPr>
            <p:nvPr/>
          </p:nvSpPr>
          <p:spPr bwMode="auto">
            <a:xfrm>
              <a:off x="2784" y="3072"/>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7945" name="Rectangle 9"/>
            <p:cNvSpPr>
              <a:spLocks noChangeArrowheads="1"/>
            </p:cNvSpPr>
            <p:nvPr/>
          </p:nvSpPr>
          <p:spPr bwMode="auto">
            <a:xfrm>
              <a:off x="2976" y="3072"/>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c</a:t>
              </a:r>
            </a:p>
          </p:txBody>
        </p:sp>
      </p:grpSp>
      <p:grpSp>
        <p:nvGrpSpPr>
          <p:cNvPr id="3" name="Group 10"/>
          <p:cNvGrpSpPr>
            <a:grpSpLocks/>
          </p:cNvGrpSpPr>
          <p:nvPr/>
        </p:nvGrpSpPr>
        <p:grpSpPr bwMode="auto">
          <a:xfrm>
            <a:off x="7848600" y="5486400"/>
            <a:ext cx="914400" cy="533400"/>
            <a:chOff x="3984" y="3456"/>
            <a:chExt cx="576" cy="336"/>
          </a:xfrm>
        </p:grpSpPr>
        <p:sp>
          <p:nvSpPr>
            <p:cNvPr id="167947" name="Rectangle 11"/>
            <p:cNvSpPr>
              <a:spLocks noChangeArrowheads="1"/>
            </p:cNvSpPr>
            <p:nvPr/>
          </p:nvSpPr>
          <p:spPr bwMode="auto">
            <a:xfrm>
              <a:off x="3984" y="3456"/>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c</a:t>
              </a:r>
            </a:p>
          </p:txBody>
        </p:sp>
        <p:sp>
          <p:nvSpPr>
            <p:cNvPr id="167948" name="Rectangle 12"/>
            <p:cNvSpPr>
              <a:spLocks noChangeArrowheads="1"/>
            </p:cNvSpPr>
            <p:nvPr/>
          </p:nvSpPr>
          <p:spPr bwMode="auto">
            <a:xfrm>
              <a:off x="4176" y="3456"/>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7949" name="Rectangle 13"/>
            <p:cNvSpPr>
              <a:spLocks noChangeArrowheads="1"/>
            </p:cNvSpPr>
            <p:nvPr/>
          </p:nvSpPr>
          <p:spPr bwMode="auto">
            <a:xfrm>
              <a:off x="4368" y="3456"/>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grpSp>
      <p:grpSp>
        <p:nvGrpSpPr>
          <p:cNvPr id="4" name="Group 14"/>
          <p:cNvGrpSpPr>
            <a:grpSpLocks/>
          </p:cNvGrpSpPr>
          <p:nvPr/>
        </p:nvGrpSpPr>
        <p:grpSpPr bwMode="auto">
          <a:xfrm>
            <a:off x="5638800" y="5486400"/>
            <a:ext cx="914400" cy="533400"/>
            <a:chOff x="2592" y="3456"/>
            <a:chExt cx="576" cy="336"/>
          </a:xfrm>
        </p:grpSpPr>
        <p:sp>
          <p:nvSpPr>
            <p:cNvPr id="167951" name="Rectangle 15"/>
            <p:cNvSpPr>
              <a:spLocks noChangeArrowheads="1"/>
            </p:cNvSpPr>
            <p:nvPr/>
          </p:nvSpPr>
          <p:spPr bwMode="auto">
            <a:xfrm>
              <a:off x="2592" y="3456"/>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167952" name="Rectangle 16"/>
            <p:cNvSpPr>
              <a:spLocks noChangeArrowheads="1"/>
            </p:cNvSpPr>
            <p:nvPr/>
          </p:nvSpPr>
          <p:spPr bwMode="auto">
            <a:xfrm>
              <a:off x="2784" y="3456"/>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7953" name="Rectangle 17"/>
            <p:cNvSpPr>
              <a:spLocks noChangeArrowheads="1"/>
            </p:cNvSpPr>
            <p:nvPr/>
          </p:nvSpPr>
          <p:spPr bwMode="auto">
            <a:xfrm>
              <a:off x="2976" y="3456"/>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b</a:t>
              </a:r>
            </a:p>
          </p:txBody>
        </p:sp>
      </p:grpSp>
      <p:grpSp>
        <p:nvGrpSpPr>
          <p:cNvPr id="5" name="Group 18"/>
          <p:cNvGrpSpPr>
            <a:grpSpLocks/>
          </p:cNvGrpSpPr>
          <p:nvPr/>
        </p:nvGrpSpPr>
        <p:grpSpPr bwMode="auto">
          <a:xfrm>
            <a:off x="3200400" y="5486400"/>
            <a:ext cx="914400" cy="533400"/>
            <a:chOff x="1056" y="3456"/>
            <a:chExt cx="576" cy="336"/>
          </a:xfrm>
        </p:grpSpPr>
        <p:sp>
          <p:nvSpPr>
            <p:cNvPr id="167955" name="Rectangle 19"/>
            <p:cNvSpPr>
              <a:spLocks noChangeArrowheads="1"/>
            </p:cNvSpPr>
            <p:nvPr/>
          </p:nvSpPr>
          <p:spPr bwMode="auto">
            <a:xfrm>
              <a:off x="1056" y="3456"/>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7956" name="Rectangle 20"/>
            <p:cNvSpPr>
              <a:spLocks noChangeArrowheads="1"/>
            </p:cNvSpPr>
            <p:nvPr/>
          </p:nvSpPr>
          <p:spPr bwMode="auto">
            <a:xfrm>
              <a:off x="1248" y="3456"/>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7957" name="Rectangle 21"/>
            <p:cNvSpPr>
              <a:spLocks noChangeArrowheads="1"/>
            </p:cNvSpPr>
            <p:nvPr/>
          </p:nvSpPr>
          <p:spPr bwMode="auto">
            <a:xfrm>
              <a:off x="1440" y="3456"/>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c</a:t>
              </a:r>
            </a:p>
          </p:txBody>
        </p:sp>
      </p:grpSp>
      <p:grpSp>
        <p:nvGrpSpPr>
          <p:cNvPr id="6" name="Group 22"/>
          <p:cNvGrpSpPr>
            <a:grpSpLocks/>
          </p:cNvGrpSpPr>
          <p:nvPr/>
        </p:nvGrpSpPr>
        <p:grpSpPr bwMode="auto">
          <a:xfrm>
            <a:off x="3200400" y="4876800"/>
            <a:ext cx="914400" cy="533400"/>
            <a:chOff x="1056" y="3072"/>
            <a:chExt cx="576" cy="336"/>
          </a:xfrm>
        </p:grpSpPr>
        <p:sp>
          <p:nvSpPr>
            <p:cNvPr id="167959" name="Rectangle 23"/>
            <p:cNvSpPr>
              <a:spLocks noChangeArrowheads="1"/>
            </p:cNvSpPr>
            <p:nvPr/>
          </p:nvSpPr>
          <p:spPr bwMode="auto">
            <a:xfrm>
              <a:off x="1056" y="3072"/>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7960" name="Rectangle 24"/>
            <p:cNvSpPr>
              <a:spLocks noChangeArrowheads="1"/>
            </p:cNvSpPr>
            <p:nvPr/>
          </p:nvSpPr>
          <p:spPr bwMode="auto">
            <a:xfrm>
              <a:off x="1248" y="3072"/>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167961" name="Rectangle 25"/>
            <p:cNvSpPr>
              <a:spLocks noChangeArrowheads="1"/>
            </p:cNvSpPr>
            <p:nvPr/>
          </p:nvSpPr>
          <p:spPr bwMode="auto">
            <a:xfrm>
              <a:off x="1440" y="3072"/>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grpSp>
      <p:grpSp>
        <p:nvGrpSpPr>
          <p:cNvPr id="7" name="Group 26"/>
          <p:cNvGrpSpPr>
            <a:grpSpLocks/>
          </p:cNvGrpSpPr>
          <p:nvPr/>
        </p:nvGrpSpPr>
        <p:grpSpPr bwMode="auto">
          <a:xfrm>
            <a:off x="5638800" y="4267200"/>
            <a:ext cx="914400" cy="533400"/>
            <a:chOff x="2592" y="2688"/>
            <a:chExt cx="576" cy="336"/>
          </a:xfrm>
        </p:grpSpPr>
        <p:sp>
          <p:nvSpPr>
            <p:cNvPr id="167963" name="Rectangle 27"/>
            <p:cNvSpPr>
              <a:spLocks noChangeArrowheads="1"/>
            </p:cNvSpPr>
            <p:nvPr/>
          </p:nvSpPr>
          <p:spPr bwMode="auto">
            <a:xfrm>
              <a:off x="2592" y="2688"/>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167964" name="Rectangle 28"/>
            <p:cNvSpPr>
              <a:spLocks noChangeArrowheads="1"/>
            </p:cNvSpPr>
            <p:nvPr/>
          </p:nvSpPr>
          <p:spPr bwMode="auto">
            <a:xfrm>
              <a:off x="2784" y="2688"/>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167965" name="Rectangle 29"/>
            <p:cNvSpPr>
              <a:spLocks noChangeArrowheads="1"/>
            </p:cNvSpPr>
            <p:nvPr/>
          </p:nvSpPr>
          <p:spPr bwMode="auto">
            <a:xfrm>
              <a:off x="2976" y="2688"/>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grpSp>
      <p:grpSp>
        <p:nvGrpSpPr>
          <p:cNvPr id="8" name="Group 30"/>
          <p:cNvGrpSpPr>
            <a:grpSpLocks/>
          </p:cNvGrpSpPr>
          <p:nvPr/>
        </p:nvGrpSpPr>
        <p:grpSpPr bwMode="auto">
          <a:xfrm>
            <a:off x="3200400" y="4267200"/>
            <a:ext cx="914400" cy="533400"/>
            <a:chOff x="1056" y="2688"/>
            <a:chExt cx="576" cy="336"/>
          </a:xfrm>
        </p:grpSpPr>
        <p:sp>
          <p:nvSpPr>
            <p:cNvPr id="167967" name="Rectangle 31"/>
            <p:cNvSpPr>
              <a:spLocks noChangeArrowheads="1"/>
            </p:cNvSpPr>
            <p:nvPr/>
          </p:nvSpPr>
          <p:spPr bwMode="auto">
            <a:xfrm>
              <a:off x="1056" y="2688"/>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7968" name="Rectangle 32"/>
            <p:cNvSpPr>
              <a:spLocks noChangeArrowheads="1"/>
            </p:cNvSpPr>
            <p:nvPr/>
          </p:nvSpPr>
          <p:spPr bwMode="auto">
            <a:xfrm>
              <a:off x="1248" y="2688"/>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c</a:t>
              </a:r>
            </a:p>
          </p:txBody>
        </p:sp>
        <p:sp>
          <p:nvSpPr>
            <p:cNvPr id="167969" name="Rectangle 33"/>
            <p:cNvSpPr>
              <a:spLocks noChangeArrowheads="1"/>
            </p:cNvSpPr>
            <p:nvPr/>
          </p:nvSpPr>
          <p:spPr bwMode="auto">
            <a:xfrm>
              <a:off x="1440" y="2688"/>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b</a:t>
              </a:r>
            </a:p>
          </p:txBody>
        </p:sp>
      </p:grpSp>
      <p:grpSp>
        <p:nvGrpSpPr>
          <p:cNvPr id="9" name="Group 34"/>
          <p:cNvGrpSpPr>
            <a:grpSpLocks/>
          </p:cNvGrpSpPr>
          <p:nvPr/>
        </p:nvGrpSpPr>
        <p:grpSpPr bwMode="auto">
          <a:xfrm>
            <a:off x="7848600" y="4876800"/>
            <a:ext cx="914400" cy="533400"/>
            <a:chOff x="3984" y="3072"/>
            <a:chExt cx="576" cy="336"/>
          </a:xfrm>
        </p:grpSpPr>
        <p:sp>
          <p:nvSpPr>
            <p:cNvPr id="167971" name="Rectangle 35"/>
            <p:cNvSpPr>
              <a:spLocks noChangeArrowheads="1"/>
            </p:cNvSpPr>
            <p:nvPr/>
          </p:nvSpPr>
          <p:spPr bwMode="auto">
            <a:xfrm>
              <a:off x="3984" y="3072"/>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c</a:t>
              </a:r>
            </a:p>
          </p:txBody>
        </p:sp>
        <p:sp>
          <p:nvSpPr>
            <p:cNvPr id="167972" name="Rectangle 36"/>
            <p:cNvSpPr>
              <a:spLocks noChangeArrowheads="1"/>
            </p:cNvSpPr>
            <p:nvPr/>
          </p:nvSpPr>
          <p:spPr bwMode="auto">
            <a:xfrm>
              <a:off x="4176" y="3072"/>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c</a:t>
              </a:r>
            </a:p>
          </p:txBody>
        </p:sp>
        <p:sp>
          <p:nvSpPr>
            <p:cNvPr id="167973" name="Rectangle 37"/>
            <p:cNvSpPr>
              <a:spLocks noChangeArrowheads="1"/>
            </p:cNvSpPr>
            <p:nvPr/>
          </p:nvSpPr>
          <p:spPr bwMode="auto">
            <a:xfrm>
              <a:off x="4368" y="3072"/>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grpSp>
      <p:sp>
        <p:nvSpPr>
          <p:cNvPr id="167974" name="Text Box 38"/>
          <p:cNvSpPr txBox="1">
            <a:spLocks noChangeArrowheads="1"/>
          </p:cNvSpPr>
          <p:nvPr/>
        </p:nvSpPr>
        <p:spPr bwMode="auto">
          <a:xfrm>
            <a:off x="3870326" y="1676400"/>
            <a:ext cx="4448175" cy="457200"/>
          </a:xfrm>
          <a:prstGeom prst="rect">
            <a:avLst/>
          </a:prstGeom>
          <a:noFill/>
          <a:ln w="9525">
            <a:noFill/>
            <a:miter lim="800000"/>
            <a:headEnd/>
            <a:tailEnd/>
          </a:ln>
          <a:effectLst/>
        </p:spPr>
        <p:txBody>
          <a:bodyPr wrap="none">
            <a:spAutoFit/>
          </a:bodyPr>
          <a:lstStyle/>
          <a:p>
            <a:pPr algn="ctr"/>
            <a:r>
              <a:rPr lang="en-US" sz="2400">
                <a:latin typeface="Tahoma" pitchFamily="34" charset="0"/>
              </a:rPr>
              <a:t>Pass 3: Looking at last position.</a:t>
            </a:r>
          </a:p>
        </p:txBody>
      </p:sp>
      <p:sp>
        <p:nvSpPr>
          <p:cNvPr id="167975" name="Text Box 39"/>
          <p:cNvSpPr txBox="1">
            <a:spLocks noChangeArrowheads="1"/>
          </p:cNvSpPr>
          <p:nvPr/>
        </p:nvSpPr>
        <p:spPr bwMode="auto">
          <a:xfrm>
            <a:off x="5349876" y="3657600"/>
            <a:ext cx="1508125" cy="457200"/>
          </a:xfrm>
          <a:prstGeom prst="rect">
            <a:avLst/>
          </a:prstGeom>
          <a:noFill/>
          <a:ln w="9525">
            <a:noFill/>
            <a:miter lim="800000"/>
            <a:headEnd/>
            <a:tailEnd/>
          </a:ln>
          <a:effectLst/>
        </p:spPr>
        <p:txBody>
          <a:bodyPr wrap="none">
            <a:spAutoFit/>
          </a:bodyPr>
          <a:lstStyle/>
          <a:p>
            <a:pPr algn="ctr"/>
            <a:r>
              <a:rPr lang="en-US" sz="2400">
                <a:latin typeface="Tahoma" pitchFamily="34" charset="0"/>
              </a:rPr>
              <a:t>Join piles.</a:t>
            </a:r>
          </a:p>
        </p:txBody>
      </p:sp>
      <p:grpSp>
        <p:nvGrpSpPr>
          <p:cNvPr id="10" name="Group 6"/>
          <p:cNvGrpSpPr>
            <a:grpSpLocks/>
          </p:cNvGrpSpPr>
          <p:nvPr/>
        </p:nvGrpSpPr>
        <p:grpSpPr bwMode="auto">
          <a:xfrm>
            <a:off x="3962400" y="2514600"/>
            <a:ext cx="914400" cy="533400"/>
            <a:chOff x="1536" y="1584"/>
            <a:chExt cx="576" cy="336"/>
          </a:xfrm>
        </p:grpSpPr>
        <p:sp>
          <p:nvSpPr>
            <p:cNvPr id="42" name="Rectangle 7"/>
            <p:cNvSpPr>
              <a:spLocks noChangeArrowheads="1"/>
            </p:cNvSpPr>
            <p:nvPr/>
          </p:nvSpPr>
          <p:spPr bwMode="auto">
            <a:xfrm>
              <a:off x="1536"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43" name="Rectangle 8"/>
            <p:cNvSpPr>
              <a:spLocks noChangeArrowheads="1"/>
            </p:cNvSpPr>
            <p:nvPr/>
          </p:nvSpPr>
          <p:spPr bwMode="auto">
            <a:xfrm>
              <a:off x="1728"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44" name="Rectangle 9"/>
            <p:cNvSpPr>
              <a:spLocks noChangeArrowheads="1"/>
            </p:cNvSpPr>
            <p:nvPr/>
          </p:nvSpPr>
          <p:spPr bwMode="auto">
            <a:xfrm>
              <a:off x="1920"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c</a:t>
              </a:r>
            </a:p>
          </p:txBody>
        </p:sp>
      </p:grpSp>
      <p:grpSp>
        <p:nvGrpSpPr>
          <p:cNvPr id="11" name="Group 10"/>
          <p:cNvGrpSpPr>
            <a:grpSpLocks/>
          </p:cNvGrpSpPr>
          <p:nvPr/>
        </p:nvGrpSpPr>
        <p:grpSpPr bwMode="auto">
          <a:xfrm>
            <a:off x="1676400" y="2514600"/>
            <a:ext cx="914400" cy="533400"/>
            <a:chOff x="96" y="1584"/>
            <a:chExt cx="576" cy="336"/>
          </a:xfrm>
        </p:grpSpPr>
        <p:sp>
          <p:nvSpPr>
            <p:cNvPr id="46" name="Rectangle 11"/>
            <p:cNvSpPr>
              <a:spLocks noChangeArrowheads="1"/>
            </p:cNvSpPr>
            <p:nvPr/>
          </p:nvSpPr>
          <p:spPr bwMode="auto">
            <a:xfrm>
              <a:off x="96"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c</a:t>
              </a:r>
            </a:p>
          </p:txBody>
        </p:sp>
        <p:sp>
          <p:nvSpPr>
            <p:cNvPr id="47" name="Rectangle 12"/>
            <p:cNvSpPr>
              <a:spLocks noChangeArrowheads="1"/>
            </p:cNvSpPr>
            <p:nvPr/>
          </p:nvSpPr>
          <p:spPr bwMode="auto">
            <a:xfrm>
              <a:off x="288"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48" name="Rectangle 13"/>
            <p:cNvSpPr>
              <a:spLocks noChangeArrowheads="1"/>
            </p:cNvSpPr>
            <p:nvPr/>
          </p:nvSpPr>
          <p:spPr bwMode="auto">
            <a:xfrm>
              <a:off x="480"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grpSp>
      <p:grpSp>
        <p:nvGrpSpPr>
          <p:cNvPr id="12" name="Group 14"/>
          <p:cNvGrpSpPr>
            <a:grpSpLocks/>
          </p:cNvGrpSpPr>
          <p:nvPr/>
        </p:nvGrpSpPr>
        <p:grpSpPr bwMode="auto">
          <a:xfrm>
            <a:off x="2819400" y="2514600"/>
            <a:ext cx="914400" cy="533400"/>
            <a:chOff x="816" y="1584"/>
            <a:chExt cx="576" cy="336"/>
          </a:xfrm>
        </p:grpSpPr>
        <p:sp>
          <p:nvSpPr>
            <p:cNvPr id="50" name="Rectangle 15"/>
            <p:cNvSpPr>
              <a:spLocks noChangeArrowheads="1"/>
            </p:cNvSpPr>
            <p:nvPr/>
          </p:nvSpPr>
          <p:spPr bwMode="auto">
            <a:xfrm>
              <a:off x="816"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51" name="Rectangle 16"/>
            <p:cNvSpPr>
              <a:spLocks noChangeArrowheads="1"/>
            </p:cNvSpPr>
            <p:nvPr/>
          </p:nvSpPr>
          <p:spPr bwMode="auto">
            <a:xfrm>
              <a:off x="1008"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52" name="Rectangle 17"/>
            <p:cNvSpPr>
              <a:spLocks noChangeArrowheads="1"/>
            </p:cNvSpPr>
            <p:nvPr/>
          </p:nvSpPr>
          <p:spPr bwMode="auto">
            <a:xfrm>
              <a:off x="1200"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b</a:t>
              </a:r>
            </a:p>
          </p:txBody>
        </p:sp>
      </p:grpSp>
      <p:grpSp>
        <p:nvGrpSpPr>
          <p:cNvPr id="13" name="Group 18"/>
          <p:cNvGrpSpPr>
            <a:grpSpLocks/>
          </p:cNvGrpSpPr>
          <p:nvPr/>
        </p:nvGrpSpPr>
        <p:grpSpPr bwMode="auto">
          <a:xfrm>
            <a:off x="5105400" y="2514600"/>
            <a:ext cx="914400" cy="533400"/>
            <a:chOff x="2256" y="1584"/>
            <a:chExt cx="576" cy="336"/>
          </a:xfrm>
        </p:grpSpPr>
        <p:sp>
          <p:nvSpPr>
            <p:cNvPr id="54" name="Rectangle 19"/>
            <p:cNvSpPr>
              <a:spLocks noChangeArrowheads="1"/>
            </p:cNvSpPr>
            <p:nvPr/>
          </p:nvSpPr>
          <p:spPr bwMode="auto">
            <a:xfrm>
              <a:off x="2256"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55" name="Rectangle 20"/>
            <p:cNvSpPr>
              <a:spLocks noChangeArrowheads="1"/>
            </p:cNvSpPr>
            <p:nvPr/>
          </p:nvSpPr>
          <p:spPr bwMode="auto">
            <a:xfrm>
              <a:off x="2448"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56" name="Rectangle 21"/>
            <p:cNvSpPr>
              <a:spLocks noChangeArrowheads="1"/>
            </p:cNvSpPr>
            <p:nvPr/>
          </p:nvSpPr>
          <p:spPr bwMode="auto">
            <a:xfrm>
              <a:off x="2640"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c</a:t>
              </a:r>
            </a:p>
          </p:txBody>
        </p:sp>
      </p:grpSp>
      <p:grpSp>
        <p:nvGrpSpPr>
          <p:cNvPr id="14" name="Group 22"/>
          <p:cNvGrpSpPr>
            <a:grpSpLocks/>
          </p:cNvGrpSpPr>
          <p:nvPr/>
        </p:nvGrpSpPr>
        <p:grpSpPr bwMode="auto">
          <a:xfrm>
            <a:off x="6248400" y="2514600"/>
            <a:ext cx="914400" cy="533400"/>
            <a:chOff x="2976" y="1584"/>
            <a:chExt cx="576" cy="336"/>
          </a:xfrm>
        </p:grpSpPr>
        <p:sp>
          <p:nvSpPr>
            <p:cNvPr id="58" name="Rectangle 23"/>
            <p:cNvSpPr>
              <a:spLocks noChangeArrowheads="1"/>
            </p:cNvSpPr>
            <p:nvPr/>
          </p:nvSpPr>
          <p:spPr bwMode="auto">
            <a:xfrm>
              <a:off x="2976"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59" name="Rectangle 24"/>
            <p:cNvSpPr>
              <a:spLocks noChangeArrowheads="1"/>
            </p:cNvSpPr>
            <p:nvPr/>
          </p:nvSpPr>
          <p:spPr bwMode="auto">
            <a:xfrm>
              <a:off x="3168"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60" name="Rectangle 25"/>
            <p:cNvSpPr>
              <a:spLocks noChangeArrowheads="1"/>
            </p:cNvSpPr>
            <p:nvPr/>
          </p:nvSpPr>
          <p:spPr bwMode="auto">
            <a:xfrm>
              <a:off x="3360"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grpSp>
      <p:grpSp>
        <p:nvGrpSpPr>
          <p:cNvPr id="15" name="Group 26"/>
          <p:cNvGrpSpPr>
            <a:grpSpLocks/>
          </p:cNvGrpSpPr>
          <p:nvPr/>
        </p:nvGrpSpPr>
        <p:grpSpPr bwMode="auto">
          <a:xfrm>
            <a:off x="7391400" y="2514600"/>
            <a:ext cx="914400" cy="533400"/>
            <a:chOff x="3696" y="1584"/>
            <a:chExt cx="576" cy="336"/>
          </a:xfrm>
        </p:grpSpPr>
        <p:sp>
          <p:nvSpPr>
            <p:cNvPr id="62" name="Rectangle 27"/>
            <p:cNvSpPr>
              <a:spLocks noChangeArrowheads="1"/>
            </p:cNvSpPr>
            <p:nvPr/>
          </p:nvSpPr>
          <p:spPr bwMode="auto">
            <a:xfrm>
              <a:off x="3696"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63" name="Rectangle 28"/>
            <p:cNvSpPr>
              <a:spLocks noChangeArrowheads="1"/>
            </p:cNvSpPr>
            <p:nvPr/>
          </p:nvSpPr>
          <p:spPr bwMode="auto">
            <a:xfrm>
              <a:off x="3888"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64" name="Rectangle 29"/>
            <p:cNvSpPr>
              <a:spLocks noChangeArrowheads="1"/>
            </p:cNvSpPr>
            <p:nvPr/>
          </p:nvSpPr>
          <p:spPr bwMode="auto">
            <a:xfrm>
              <a:off x="4080"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grpSp>
      <p:grpSp>
        <p:nvGrpSpPr>
          <p:cNvPr id="16" name="Group 30"/>
          <p:cNvGrpSpPr>
            <a:grpSpLocks/>
          </p:cNvGrpSpPr>
          <p:nvPr/>
        </p:nvGrpSpPr>
        <p:grpSpPr bwMode="auto">
          <a:xfrm>
            <a:off x="9677400" y="2514600"/>
            <a:ext cx="914400" cy="533400"/>
            <a:chOff x="5136" y="1584"/>
            <a:chExt cx="576" cy="336"/>
          </a:xfrm>
        </p:grpSpPr>
        <p:sp>
          <p:nvSpPr>
            <p:cNvPr id="66" name="Rectangle 31"/>
            <p:cNvSpPr>
              <a:spLocks noChangeArrowheads="1"/>
            </p:cNvSpPr>
            <p:nvPr/>
          </p:nvSpPr>
          <p:spPr bwMode="auto">
            <a:xfrm>
              <a:off x="5136"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67" name="Rectangle 32"/>
            <p:cNvSpPr>
              <a:spLocks noChangeArrowheads="1"/>
            </p:cNvSpPr>
            <p:nvPr/>
          </p:nvSpPr>
          <p:spPr bwMode="auto">
            <a:xfrm>
              <a:off x="5328"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c</a:t>
              </a:r>
            </a:p>
          </p:txBody>
        </p:sp>
        <p:sp>
          <p:nvSpPr>
            <p:cNvPr id="68" name="Rectangle 33"/>
            <p:cNvSpPr>
              <a:spLocks noChangeArrowheads="1"/>
            </p:cNvSpPr>
            <p:nvPr/>
          </p:nvSpPr>
          <p:spPr bwMode="auto">
            <a:xfrm>
              <a:off x="5520"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b</a:t>
              </a:r>
            </a:p>
          </p:txBody>
        </p:sp>
      </p:grpSp>
      <p:grpSp>
        <p:nvGrpSpPr>
          <p:cNvPr id="17" name="Group 34"/>
          <p:cNvGrpSpPr>
            <a:grpSpLocks/>
          </p:cNvGrpSpPr>
          <p:nvPr/>
        </p:nvGrpSpPr>
        <p:grpSpPr bwMode="auto">
          <a:xfrm>
            <a:off x="8534400" y="2514600"/>
            <a:ext cx="914400" cy="533400"/>
            <a:chOff x="4416" y="1584"/>
            <a:chExt cx="576" cy="336"/>
          </a:xfrm>
        </p:grpSpPr>
        <p:sp>
          <p:nvSpPr>
            <p:cNvPr id="70" name="Rectangle 35"/>
            <p:cNvSpPr>
              <a:spLocks noChangeArrowheads="1"/>
            </p:cNvSpPr>
            <p:nvPr/>
          </p:nvSpPr>
          <p:spPr bwMode="auto">
            <a:xfrm>
              <a:off x="4416" y="1584"/>
              <a:ext cx="192" cy="336"/>
            </a:xfrm>
            <a:prstGeom prst="rect">
              <a:avLst/>
            </a:prstGeom>
            <a:solidFill>
              <a:srgbClr val="FF9900"/>
            </a:solidFill>
            <a:ln w="9525">
              <a:solidFill>
                <a:schemeClr val="tx1"/>
              </a:solidFill>
              <a:miter lim="800000"/>
              <a:headEnd/>
              <a:tailEnd/>
            </a:ln>
            <a:effectLst/>
          </p:spPr>
          <p:txBody>
            <a:bodyPr wrap="none" anchor="ctr"/>
            <a:lstStyle/>
            <a:p>
              <a:pPr algn="ctr"/>
              <a:r>
                <a:rPr lang="en-US" sz="2400">
                  <a:latin typeface="Tahoma" pitchFamily="34" charset="0"/>
                </a:rPr>
                <a:t>c</a:t>
              </a:r>
            </a:p>
          </p:txBody>
        </p:sp>
        <p:sp>
          <p:nvSpPr>
            <p:cNvPr id="71" name="Rectangle 36"/>
            <p:cNvSpPr>
              <a:spLocks noChangeArrowheads="1"/>
            </p:cNvSpPr>
            <p:nvPr/>
          </p:nvSpPr>
          <p:spPr bwMode="auto">
            <a:xfrm>
              <a:off x="4608"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c</a:t>
              </a:r>
            </a:p>
          </p:txBody>
        </p:sp>
        <p:sp>
          <p:nvSpPr>
            <p:cNvPr id="72" name="Rectangle 37"/>
            <p:cNvSpPr>
              <a:spLocks noChangeArrowheads="1"/>
            </p:cNvSpPr>
            <p:nvPr/>
          </p:nvSpPr>
          <p:spPr bwMode="auto">
            <a:xfrm>
              <a:off x="4800"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grpSp>
      <p:sp>
        <p:nvSpPr>
          <p:cNvPr id="18" name="Footer Placeholder 17"/>
          <p:cNvSpPr>
            <a:spLocks noGrp="1"/>
          </p:cNvSpPr>
          <p:nvPr>
            <p:ph type="ftr" sz="quarter" idx="11"/>
          </p:nvPr>
        </p:nvSpPr>
        <p:spPr/>
        <p:txBody>
          <a:bodyPr/>
          <a:lstStyle/>
          <a:p>
            <a:r>
              <a:rPr lang="en-US"/>
              <a:t>Dr. Neepa Shah</a:t>
            </a:r>
            <a:endParaRPr lang="en-US" dirty="0"/>
          </a:p>
        </p:txBody>
      </p:sp>
    </p:spTree>
    <p:extLst>
      <p:ext uri="{BB962C8B-B14F-4D97-AF65-F5344CB8AC3E}">
        <p14:creationId xmlns:p14="http://schemas.microsoft.com/office/powerpoint/2010/main" val="426507908"/>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fld id="{B0BAB2FF-73A3-4987-99A3-56B0A711BC19}" type="slidenum">
              <a:rPr lang="en-US"/>
              <a:pPr/>
              <a:t>245</a:t>
            </a:fld>
            <a:endParaRPr lang="en-US"/>
          </a:p>
        </p:txBody>
      </p:sp>
      <p:sp>
        <p:nvSpPr>
          <p:cNvPr id="168962" name="Rectangle 2"/>
          <p:cNvSpPr>
            <a:spLocks noGrp="1" noChangeArrowheads="1"/>
          </p:cNvSpPr>
          <p:nvPr>
            <p:ph type="title"/>
          </p:nvPr>
        </p:nvSpPr>
        <p:spPr>
          <a:xfrm>
            <a:off x="581192" y="662600"/>
            <a:ext cx="11029616" cy="1013800"/>
          </a:xfrm>
        </p:spPr>
        <p:txBody>
          <a:bodyPr/>
          <a:lstStyle/>
          <a:p>
            <a:r>
              <a:rPr lang="en-US"/>
              <a:t>Radix Sort Example</a:t>
            </a:r>
          </a:p>
        </p:txBody>
      </p:sp>
      <p:grpSp>
        <p:nvGrpSpPr>
          <p:cNvPr id="2" name="Group 3"/>
          <p:cNvGrpSpPr>
            <a:grpSpLocks/>
          </p:cNvGrpSpPr>
          <p:nvPr/>
        </p:nvGrpSpPr>
        <p:grpSpPr bwMode="auto">
          <a:xfrm>
            <a:off x="6248400" y="2514600"/>
            <a:ext cx="914400" cy="533400"/>
            <a:chOff x="2976" y="1584"/>
            <a:chExt cx="576" cy="336"/>
          </a:xfrm>
        </p:grpSpPr>
        <p:sp>
          <p:nvSpPr>
            <p:cNvPr id="168964" name="Rectangle 4"/>
            <p:cNvSpPr>
              <a:spLocks noChangeArrowheads="1"/>
            </p:cNvSpPr>
            <p:nvPr/>
          </p:nvSpPr>
          <p:spPr bwMode="auto">
            <a:xfrm>
              <a:off x="2976"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168965" name="Rectangle 5"/>
            <p:cNvSpPr>
              <a:spLocks noChangeArrowheads="1"/>
            </p:cNvSpPr>
            <p:nvPr/>
          </p:nvSpPr>
          <p:spPr bwMode="auto">
            <a:xfrm>
              <a:off x="3168"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8966" name="Rectangle 6"/>
            <p:cNvSpPr>
              <a:spLocks noChangeArrowheads="1"/>
            </p:cNvSpPr>
            <p:nvPr/>
          </p:nvSpPr>
          <p:spPr bwMode="auto">
            <a:xfrm>
              <a:off x="3360"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c</a:t>
              </a:r>
            </a:p>
          </p:txBody>
        </p:sp>
      </p:grpSp>
      <p:grpSp>
        <p:nvGrpSpPr>
          <p:cNvPr id="3" name="Group 7"/>
          <p:cNvGrpSpPr>
            <a:grpSpLocks/>
          </p:cNvGrpSpPr>
          <p:nvPr/>
        </p:nvGrpSpPr>
        <p:grpSpPr bwMode="auto">
          <a:xfrm>
            <a:off x="8534400" y="2514600"/>
            <a:ext cx="914400" cy="533400"/>
            <a:chOff x="4416" y="1584"/>
            <a:chExt cx="576" cy="336"/>
          </a:xfrm>
        </p:grpSpPr>
        <p:sp>
          <p:nvSpPr>
            <p:cNvPr id="168968" name="Rectangle 8"/>
            <p:cNvSpPr>
              <a:spLocks noChangeArrowheads="1"/>
            </p:cNvSpPr>
            <p:nvPr/>
          </p:nvSpPr>
          <p:spPr bwMode="auto">
            <a:xfrm>
              <a:off x="4416"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c</a:t>
              </a:r>
            </a:p>
          </p:txBody>
        </p:sp>
        <p:sp>
          <p:nvSpPr>
            <p:cNvPr id="168969" name="Rectangle 9"/>
            <p:cNvSpPr>
              <a:spLocks noChangeArrowheads="1"/>
            </p:cNvSpPr>
            <p:nvPr/>
          </p:nvSpPr>
          <p:spPr bwMode="auto">
            <a:xfrm>
              <a:off x="4608"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8970" name="Rectangle 10"/>
            <p:cNvSpPr>
              <a:spLocks noChangeArrowheads="1"/>
            </p:cNvSpPr>
            <p:nvPr/>
          </p:nvSpPr>
          <p:spPr bwMode="auto">
            <a:xfrm>
              <a:off x="4800"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grpSp>
      <p:grpSp>
        <p:nvGrpSpPr>
          <p:cNvPr id="4" name="Group 11"/>
          <p:cNvGrpSpPr>
            <a:grpSpLocks/>
          </p:cNvGrpSpPr>
          <p:nvPr/>
        </p:nvGrpSpPr>
        <p:grpSpPr bwMode="auto">
          <a:xfrm>
            <a:off x="5105400" y="2514600"/>
            <a:ext cx="914400" cy="533400"/>
            <a:chOff x="2256" y="1584"/>
            <a:chExt cx="576" cy="336"/>
          </a:xfrm>
        </p:grpSpPr>
        <p:sp>
          <p:nvSpPr>
            <p:cNvPr id="168972" name="Rectangle 12"/>
            <p:cNvSpPr>
              <a:spLocks noChangeArrowheads="1"/>
            </p:cNvSpPr>
            <p:nvPr/>
          </p:nvSpPr>
          <p:spPr bwMode="auto">
            <a:xfrm>
              <a:off x="2256"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168973" name="Rectangle 13"/>
            <p:cNvSpPr>
              <a:spLocks noChangeArrowheads="1"/>
            </p:cNvSpPr>
            <p:nvPr/>
          </p:nvSpPr>
          <p:spPr bwMode="auto">
            <a:xfrm>
              <a:off x="2448"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8974" name="Rectangle 14"/>
            <p:cNvSpPr>
              <a:spLocks noChangeArrowheads="1"/>
            </p:cNvSpPr>
            <p:nvPr/>
          </p:nvSpPr>
          <p:spPr bwMode="auto">
            <a:xfrm>
              <a:off x="2640"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b</a:t>
              </a:r>
            </a:p>
          </p:txBody>
        </p:sp>
      </p:grpSp>
      <p:grpSp>
        <p:nvGrpSpPr>
          <p:cNvPr id="5" name="Group 15"/>
          <p:cNvGrpSpPr>
            <a:grpSpLocks/>
          </p:cNvGrpSpPr>
          <p:nvPr/>
        </p:nvGrpSpPr>
        <p:grpSpPr bwMode="auto">
          <a:xfrm>
            <a:off x="1676400" y="2514600"/>
            <a:ext cx="914400" cy="533400"/>
            <a:chOff x="96" y="1584"/>
            <a:chExt cx="576" cy="336"/>
          </a:xfrm>
        </p:grpSpPr>
        <p:sp>
          <p:nvSpPr>
            <p:cNvPr id="168976" name="Rectangle 16"/>
            <p:cNvSpPr>
              <a:spLocks noChangeArrowheads="1"/>
            </p:cNvSpPr>
            <p:nvPr/>
          </p:nvSpPr>
          <p:spPr bwMode="auto">
            <a:xfrm>
              <a:off x="96"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8977" name="Rectangle 17"/>
            <p:cNvSpPr>
              <a:spLocks noChangeArrowheads="1"/>
            </p:cNvSpPr>
            <p:nvPr/>
          </p:nvSpPr>
          <p:spPr bwMode="auto">
            <a:xfrm>
              <a:off x="288"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8978" name="Rectangle 18"/>
            <p:cNvSpPr>
              <a:spLocks noChangeArrowheads="1"/>
            </p:cNvSpPr>
            <p:nvPr/>
          </p:nvSpPr>
          <p:spPr bwMode="auto">
            <a:xfrm>
              <a:off x="480"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c</a:t>
              </a:r>
            </a:p>
          </p:txBody>
        </p:sp>
      </p:grpSp>
      <p:grpSp>
        <p:nvGrpSpPr>
          <p:cNvPr id="6" name="Group 19"/>
          <p:cNvGrpSpPr>
            <a:grpSpLocks/>
          </p:cNvGrpSpPr>
          <p:nvPr/>
        </p:nvGrpSpPr>
        <p:grpSpPr bwMode="auto">
          <a:xfrm>
            <a:off x="2819400" y="2514600"/>
            <a:ext cx="914400" cy="533400"/>
            <a:chOff x="816" y="1584"/>
            <a:chExt cx="576" cy="336"/>
          </a:xfrm>
        </p:grpSpPr>
        <p:sp>
          <p:nvSpPr>
            <p:cNvPr id="168980" name="Rectangle 20"/>
            <p:cNvSpPr>
              <a:spLocks noChangeArrowheads="1"/>
            </p:cNvSpPr>
            <p:nvPr/>
          </p:nvSpPr>
          <p:spPr bwMode="auto">
            <a:xfrm>
              <a:off x="816"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8981" name="Rectangle 21"/>
            <p:cNvSpPr>
              <a:spLocks noChangeArrowheads="1"/>
            </p:cNvSpPr>
            <p:nvPr/>
          </p:nvSpPr>
          <p:spPr bwMode="auto">
            <a:xfrm>
              <a:off x="1008"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168982" name="Rectangle 22"/>
            <p:cNvSpPr>
              <a:spLocks noChangeArrowheads="1"/>
            </p:cNvSpPr>
            <p:nvPr/>
          </p:nvSpPr>
          <p:spPr bwMode="auto">
            <a:xfrm>
              <a:off x="1200"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grpSp>
      <p:grpSp>
        <p:nvGrpSpPr>
          <p:cNvPr id="7" name="Group 23"/>
          <p:cNvGrpSpPr>
            <a:grpSpLocks/>
          </p:cNvGrpSpPr>
          <p:nvPr/>
        </p:nvGrpSpPr>
        <p:grpSpPr bwMode="auto">
          <a:xfrm>
            <a:off x="7391400" y="2514600"/>
            <a:ext cx="914400" cy="533400"/>
            <a:chOff x="3696" y="1584"/>
            <a:chExt cx="576" cy="336"/>
          </a:xfrm>
        </p:grpSpPr>
        <p:sp>
          <p:nvSpPr>
            <p:cNvPr id="168984" name="Rectangle 24"/>
            <p:cNvSpPr>
              <a:spLocks noChangeArrowheads="1"/>
            </p:cNvSpPr>
            <p:nvPr/>
          </p:nvSpPr>
          <p:spPr bwMode="auto">
            <a:xfrm>
              <a:off x="3696"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168985" name="Rectangle 25"/>
            <p:cNvSpPr>
              <a:spLocks noChangeArrowheads="1"/>
            </p:cNvSpPr>
            <p:nvPr/>
          </p:nvSpPr>
          <p:spPr bwMode="auto">
            <a:xfrm>
              <a:off x="3888"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b</a:t>
              </a:r>
            </a:p>
          </p:txBody>
        </p:sp>
        <p:sp>
          <p:nvSpPr>
            <p:cNvPr id="168986" name="Rectangle 26"/>
            <p:cNvSpPr>
              <a:spLocks noChangeArrowheads="1"/>
            </p:cNvSpPr>
            <p:nvPr/>
          </p:nvSpPr>
          <p:spPr bwMode="auto">
            <a:xfrm>
              <a:off x="4080"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grpSp>
      <p:grpSp>
        <p:nvGrpSpPr>
          <p:cNvPr id="8" name="Group 27"/>
          <p:cNvGrpSpPr>
            <a:grpSpLocks/>
          </p:cNvGrpSpPr>
          <p:nvPr/>
        </p:nvGrpSpPr>
        <p:grpSpPr bwMode="auto">
          <a:xfrm>
            <a:off x="3962400" y="2514600"/>
            <a:ext cx="914400" cy="533400"/>
            <a:chOff x="1536" y="1584"/>
            <a:chExt cx="576" cy="336"/>
          </a:xfrm>
        </p:grpSpPr>
        <p:sp>
          <p:nvSpPr>
            <p:cNvPr id="168988" name="Rectangle 28"/>
            <p:cNvSpPr>
              <a:spLocks noChangeArrowheads="1"/>
            </p:cNvSpPr>
            <p:nvPr/>
          </p:nvSpPr>
          <p:spPr bwMode="auto">
            <a:xfrm>
              <a:off x="1536"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sp>
          <p:nvSpPr>
            <p:cNvPr id="168989" name="Rectangle 29"/>
            <p:cNvSpPr>
              <a:spLocks noChangeArrowheads="1"/>
            </p:cNvSpPr>
            <p:nvPr/>
          </p:nvSpPr>
          <p:spPr bwMode="auto">
            <a:xfrm>
              <a:off x="1728"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c</a:t>
              </a:r>
            </a:p>
          </p:txBody>
        </p:sp>
        <p:sp>
          <p:nvSpPr>
            <p:cNvPr id="168990" name="Rectangle 30"/>
            <p:cNvSpPr>
              <a:spLocks noChangeArrowheads="1"/>
            </p:cNvSpPr>
            <p:nvPr/>
          </p:nvSpPr>
          <p:spPr bwMode="auto">
            <a:xfrm>
              <a:off x="1920"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b</a:t>
              </a:r>
            </a:p>
          </p:txBody>
        </p:sp>
      </p:grpSp>
      <p:grpSp>
        <p:nvGrpSpPr>
          <p:cNvPr id="9" name="Group 31"/>
          <p:cNvGrpSpPr>
            <a:grpSpLocks/>
          </p:cNvGrpSpPr>
          <p:nvPr/>
        </p:nvGrpSpPr>
        <p:grpSpPr bwMode="auto">
          <a:xfrm>
            <a:off x="9677400" y="2514600"/>
            <a:ext cx="914400" cy="533400"/>
            <a:chOff x="5136" y="1584"/>
            <a:chExt cx="576" cy="336"/>
          </a:xfrm>
        </p:grpSpPr>
        <p:sp>
          <p:nvSpPr>
            <p:cNvPr id="168992" name="Rectangle 32"/>
            <p:cNvSpPr>
              <a:spLocks noChangeArrowheads="1"/>
            </p:cNvSpPr>
            <p:nvPr/>
          </p:nvSpPr>
          <p:spPr bwMode="auto">
            <a:xfrm>
              <a:off x="5136"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c</a:t>
              </a:r>
            </a:p>
          </p:txBody>
        </p:sp>
        <p:sp>
          <p:nvSpPr>
            <p:cNvPr id="168993" name="Rectangle 33"/>
            <p:cNvSpPr>
              <a:spLocks noChangeArrowheads="1"/>
            </p:cNvSpPr>
            <p:nvPr/>
          </p:nvSpPr>
          <p:spPr bwMode="auto">
            <a:xfrm>
              <a:off x="5328"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c</a:t>
              </a:r>
            </a:p>
          </p:txBody>
        </p:sp>
        <p:sp>
          <p:nvSpPr>
            <p:cNvPr id="168994" name="Rectangle 34"/>
            <p:cNvSpPr>
              <a:spLocks noChangeArrowheads="1"/>
            </p:cNvSpPr>
            <p:nvPr/>
          </p:nvSpPr>
          <p:spPr bwMode="auto">
            <a:xfrm>
              <a:off x="5520" y="1584"/>
              <a:ext cx="192" cy="336"/>
            </a:xfrm>
            <a:prstGeom prst="rect">
              <a:avLst/>
            </a:prstGeom>
            <a:solidFill>
              <a:srgbClr val="33CC33"/>
            </a:solidFill>
            <a:ln w="9525">
              <a:solidFill>
                <a:schemeClr val="tx1"/>
              </a:solidFill>
              <a:miter lim="800000"/>
              <a:headEnd/>
              <a:tailEnd/>
            </a:ln>
            <a:effectLst/>
          </p:spPr>
          <p:txBody>
            <a:bodyPr wrap="none" anchor="ctr"/>
            <a:lstStyle/>
            <a:p>
              <a:pPr algn="ctr"/>
              <a:r>
                <a:rPr lang="en-US" sz="2400">
                  <a:latin typeface="Tahoma" pitchFamily="34" charset="0"/>
                </a:rPr>
                <a:t>a</a:t>
              </a:r>
            </a:p>
          </p:txBody>
        </p:sp>
      </p:grpSp>
      <p:sp>
        <p:nvSpPr>
          <p:cNvPr id="168995" name="Text Box 35"/>
          <p:cNvSpPr txBox="1">
            <a:spLocks noChangeArrowheads="1"/>
          </p:cNvSpPr>
          <p:nvPr/>
        </p:nvSpPr>
        <p:spPr bwMode="auto">
          <a:xfrm>
            <a:off x="4926013" y="1676400"/>
            <a:ext cx="2341562" cy="457200"/>
          </a:xfrm>
          <a:prstGeom prst="rect">
            <a:avLst/>
          </a:prstGeom>
          <a:noFill/>
          <a:ln w="9525">
            <a:noFill/>
            <a:miter lim="800000"/>
            <a:headEnd/>
            <a:tailEnd/>
          </a:ln>
          <a:effectLst/>
        </p:spPr>
        <p:txBody>
          <a:bodyPr wrap="none">
            <a:spAutoFit/>
          </a:bodyPr>
          <a:lstStyle/>
          <a:p>
            <a:pPr algn="ctr"/>
            <a:r>
              <a:rPr lang="en-US" sz="2400">
                <a:latin typeface="Tahoma" pitchFamily="34" charset="0"/>
              </a:rPr>
              <a:t>Result is sorted.</a:t>
            </a:r>
          </a:p>
        </p:txBody>
      </p:sp>
      <p:sp>
        <p:nvSpPr>
          <p:cNvPr id="10" name="Footer Placeholder 9"/>
          <p:cNvSpPr>
            <a:spLocks noGrp="1"/>
          </p:cNvSpPr>
          <p:nvPr>
            <p:ph type="ftr" sz="quarter" idx="11"/>
          </p:nvPr>
        </p:nvSpPr>
        <p:spPr/>
        <p:txBody>
          <a:bodyPr/>
          <a:lstStyle/>
          <a:p>
            <a:r>
              <a:rPr lang="en-US"/>
              <a:t>Dr. Neepa Shah</a:t>
            </a:r>
            <a:endParaRPr lang="en-US" dirty="0"/>
          </a:p>
        </p:txBody>
      </p:sp>
    </p:spTree>
    <p:extLst>
      <p:ext uri="{BB962C8B-B14F-4D97-AF65-F5344CB8AC3E}">
        <p14:creationId xmlns:p14="http://schemas.microsoft.com/office/powerpoint/2010/main" val="648236109"/>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vert="horz" lIns="91440" tIns="45720" rIns="91440" bIns="45720" rtlCol="0" anchor="b">
            <a:normAutofit/>
          </a:bodyPr>
          <a:lstStyle/>
          <a:p>
            <a:r>
              <a:rPr lang="en-US" dirty="0"/>
              <a:t>Classification of Radix Sort</a:t>
            </a:r>
          </a:p>
        </p:txBody>
      </p:sp>
      <p:sp>
        <p:nvSpPr>
          <p:cNvPr id="3" name="Content Placeholder 2">
            <a:extLst>
              <a:ext uri="{FF2B5EF4-FFF2-40B4-BE49-F238E27FC236}">
                <a16:creationId xmlns:a16="http://schemas.microsoft.com/office/drawing/2014/main" id="{9B24393C-0773-9C5D-485B-72B528ED2B09}"/>
              </a:ext>
            </a:extLst>
          </p:cNvPr>
          <p:cNvSpPr>
            <a:spLocks noGrp="1"/>
          </p:cNvSpPr>
          <p:nvPr>
            <p:ph idx="1"/>
          </p:nvPr>
        </p:nvSpPr>
        <p:spPr/>
        <p:txBody>
          <a:bodyPr>
            <a:normAutofit/>
          </a:bodyPr>
          <a:lstStyle/>
          <a:p>
            <a:r>
              <a:rPr lang="en-US" sz="2400" dirty="0"/>
              <a:t>Radix sort is classified based on how it works internally:</a:t>
            </a:r>
          </a:p>
          <a:p>
            <a:pPr lvl="1"/>
            <a:r>
              <a:rPr lang="en-US" sz="2000" dirty="0"/>
              <a:t>least significant digit (LSD) radix sort</a:t>
            </a:r>
          </a:p>
          <a:p>
            <a:pPr lvl="1"/>
            <a:r>
              <a:rPr lang="en-US" sz="2000" dirty="0"/>
              <a:t>most significant digit (MSD) radix sort</a:t>
            </a:r>
          </a:p>
          <a:p>
            <a:endParaRPr lang="en-IN" sz="2400" dirty="0"/>
          </a:p>
        </p:txBody>
      </p:sp>
      <p:sp>
        <p:nvSpPr>
          <p:cNvPr id="2" name="Footer Placeholder 1"/>
          <p:cNvSpPr>
            <a:spLocks noGrp="1"/>
          </p:cNvSpPr>
          <p:nvPr>
            <p:ph type="ftr" sz="quarter" idx="11"/>
          </p:nvPr>
        </p:nvSpPr>
        <p:spPr/>
        <p:txBody>
          <a:bodyPr/>
          <a:lstStyle/>
          <a:p>
            <a:r>
              <a:rPr lang="en-US"/>
              <a:t>Dr. Neepa Shah</a:t>
            </a:r>
            <a:endParaRPr lang="en-US" dirty="0"/>
          </a:p>
        </p:txBody>
      </p:sp>
      <p:sp>
        <p:nvSpPr>
          <p:cNvPr id="5" name="Slide Number Placeholder 5"/>
          <p:cNvSpPr>
            <a:spLocks noGrp="1"/>
          </p:cNvSpPr>
          <p:nvPr>
            <p:ph type="sldNum" sz="quarter" idx="12"/>
          </p:nvPr>
        </p:nvSpPr>
        <p:spPr/>
        <p:txBody>
          <a:bodyPr/>
          <a:lstStyle/>
          <a:p>
            <a:fld id="{84628EC4-7A89-47F0-A9FA-025C112C6F6B}" type="slidenum">
              <a:rPr lang="en-US"/>
              <a:pPr/>
              <a:t>246</a:t>
            </a:fld>
            <a:endParaRPr lang="en-US"/>
          </a:p>
        </p:txBody>
      </p:sp>
    </p:spTree>
    <p:extLst>
      <p:ext uri="{BB962C8B-B14F-4D97-AF65-F5344CB8AC3E}">
        <p14:creationId xmlns:p14="http://schemas.microsoft.com/office/powerpoint/2010/main" val="2283353833"/>
      </p:ext>
    </p:extLst>
  </p:cSld>
  <p:clrMapOvr>
    <a:masterClrMapping/>
  </p:clrMapOvr>
  <p:transition/>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0C1D5EDA-74A3-852C-94CD-47E3C0E45B4E}"/>
              </a:ext>
            </a:extLst>
          </p:cNvPr>
          <p:cNvSpPr>
            <a:spLocks noGrp="1" noChangeArrowheads="1"/>
          </p:cNvSpPr>
          <p:nvPr>
            <p:ph type="title"/>
          </p:nvPr>
        </p:nvSpPr>
        <p:spPr/>
        <p:txBody>
          <a:bodyPr/>
          <a:lstStyle/>
          <a:p>
            <a:pPr eaLnBrk="1" hangingPunct="1"/>
            <a:r>
              <a:rPr lang="en-US" altLang="en-US" dirty="0"/>
              <a:t>RADIX-SORT Contd.</a:t>
            </a:r>
          </a:p>
        </p:txBody>
      </p:sp>
      <p:graphicFrame>
        <p:nvGraphicFramePr>
          <p:cNvPr id="351236" name="Object 4">
            <a:extLst>
              <a:ext uri="{FF2B5EF4-FFF2-40B4-BE49-F238E27FC236}">
                <a16:creationId xmlns:a16="http://schemas.microsoft.com/office/drawing/2014/main" id="{309B85EE-4524-1471-4A49-62F2F3970179}"/>
              </a:ext>
            </a:extLst>
          </p:cNvPr>
          <p:cNvGraphicFramePr>
            <a:graphicFrameLocks noGrp="1" noChangeAspect="1"/>
          </p:cNvGraphicFramePr>
          <p:nvPr>
            <p:ph idx="1"/>
          </p:nvPr>
        </p:nvGraphicFramePr>
        <p:xfrm>
          <a:off x="3370263" y="3854450"/>
          <a:ext cx="666750" cy="2459038"/>
        </p:xfrm>
        <a:graphic>
          <a:graphicData uri="http://schemas.openxmlformats.org/presentationml/2006/ole">
            <mc:AlternateContent xmlns:mc="http://schemas.openxmlformats.org/markup-compatibility/2006">
              <mc:Choice xmlns:v="urn:schemas-microsoft-com:vml" Requires="v">
                <p:oleObj name="Paint Shop Pro Image" r:id="rId3" imgW="878287" imgH="3239024" progId="PaintShopPro">
                  <p:embed/>
                </p:oleObj>
              </mc:Choice>
              <mc:Fallback>
                <p:oleObj name="Paint Shop Pro Image" r:id="rId3" imgW="878287" imgH="3239024" progId="PaintShopPro">
                  <p:embed/>
                  <p:pic>
                    <p:nvPicPr>
                      <p:cNvPr id="351236" name="Object 4">
                        <a:extLst>
                          <a:ext uri="{FF2B5EF4-FFF2-40B4-BE49-F238E27FC236}">
                            <a16:creationId xmlns:a16="http://schemas.microsoft.com/office/drawing/2014/main" id="{309B85EE-4524-1471-4A49-62F2F39701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0263" y="3854450"/>
                        <a:ext cx="666750" cy="245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1237" name="Object 5">
            <a:extLst>
              <a:ext uri="{FF2B5EF4-FFF2-40B4-BE49-F238E27FC236}">
                <a16:creationId xmlns:a16="http://schemas.microsoft.com/office/drawing/2014/main" id="{D8B802A9-2790-B3EF-2F57-1EE7992C23C5}"/>
              </a:ext>
            </a:extLst>
          </p:cNvPr>
          <p:cNvGraphicFramePr>
            <a:graphicFrameLocks noGrp="1" noChangeAspect="1"/>
          </p:cNvGraphicFramePr>
          <p:nvPr>
            <p:ph sz="quarter" idx="4294967295"/>
          </p:nvPr>
        </p:nvGraphicFramePr>
        <p:xfrm>
          <a:off x="4041777" y="3837659"/>
          <a:ext cx="1365250" cy="2439987"/>
        </p:xfrm>
        <a:graphic>
          <a:graphicData uri="http://schemas.openxmlformats.org/presentationml/2006/ole">
            <mc:AlternateContent xmlns:mc="http://schemas.openxmlformats.org/markup-compatibility/2006">
              <mc:Choice xmlns:v="urn:schemas-microsoft-com:vml" Requires="v">
                <p:oleObj name="Paint Shop Pro Image" r:id="rId5" imgW="1873679" imgH="3346341" progId="PaintShopPro">
                  <p:embed/>
                </p:oleObj>
              </mc:Choice>
              <mc:Fallback>
                <p:oleObj name="Paint Shop Pro Image" r:id="rId5" imgW="1873679" imgH="3346341" progId="PaintShopPro">
                  <p:embed/>
                  <p:pic>
                    <p:nvPicPr>
                      <p:cNvPr id="351237" name="Object 5">
                        <a:extLst>
                          <a:ext uri="{FF2B5EF4-FFF2-40B4-BE49-F238E27FC236}">
                            <a16:creationId xmlns:a16="http://schemas.microsoft.com/office/drawing/2014/main" id="{D8B802A9-2790-B3EF-2F57-1EE7992C23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1777" y="3837659"/>
                        <a:ext cx="1365250" cy="243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1238" name="Object 6">
            <a:extLst>
              <a:ext uri="{FF2B5EF4-FFF2-40B4-BE49-F238E27FC236}">
                <a16:creationId xmlns:a16="http://schemas.microsoft.com/office/drawing/2014/main" id="{40A1CD5B-5E76-4FE0-4B22-ED877E9AC3AC}"/>
              </a:ext>
            </a:extLst>
          </p:cNvPr>
          <p:cNvGraphicFramePr>
            <a:graphicFrameLocks noChangeAspect="1"/>
          </p:cNvGraphicFramePr>
          <p:nvPr/>
        </p:nvGraphicFramePr>
        <p:xfrm>
          <a:off x="5619751" y="3884613"/>
          <a:ext cx="1319213" cy="2438400"/>
        </p:xfrm>
        <a:graphic>
          <a:graphicData uri="http://schemas.openxmlformats.org/presentationml/2006/ole">
            <mc:AlternateContent xmlns:mc="http://schemas.openxmlformats.org/markup-compatibility/2006">
              <mc:Choice xmlns:v="urn:schemas-microsoft-com:vml" Requires="v">
                <p:oleObj name="Paint Shop Pro Image" r:id="rId7" imgW="1804878" imgH="3336585" progId="PaintShopPro">
                  <p:embed/>
                </p:oleObj>
              </mc:Choice>
              <mc:Fallback>
                <p:oleObj name="Paint Shop Pro Image" r:id="rId7" imgW="1804878" imgH="3336585" progId="PaintShopPro">
                  <p:embed/>
                  <p:pic>
                    <p:nvPicPr>
                      <p:cNvPr id="351238" name="Object 6">
                        <a:extLst>
                          <a:ext uri="{FF2B5EF4-FFF2-40B4-BE49-F238E27FC236}">
                            <a16:creationId xmlns:a16="http://schemas.microsoft.com/office/drawing/2014/main" id="{40A1CD5B-5E76-4FE0-4B22-ED877E9AC3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19751" y="3884613"/>
                        <a:ext cx="1319213"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1239" name="Object 7">
            <a:extLst>
              <a:ext uri="{FF2B5EF4-FFF2-40B4-BE49-F238E27FC236}">
                <a16:creationId xmlns:a16="http://schemas.microsoft.com/office/drawing/2014/main" id="{FD08FF8D-95DC-F088-CE60-D1010E1593A0}"/>
              </a:ext>
            </a:extLst>
          </p:cNvPr>
          <p:cNvGraphicFramePr>
            <a:graphicFrameLocks noChangeAspect="1"/>
          </p:cNvGraphicFramePr>
          <p:nvPr/>
        </p:nvGraphicFramePr>
        <p:xfrm>
          <a:off x="7151688" y="3884613"/>
          <a:ext cx="1382712" cy="2425700"/>
        </p:xfrm>
        <a:graphic>
          <a:graphicData uri="http://schemas.openxmlformats.org/presentationml/2006/ole">
            <mc:AlternateContent xmlns:mc="http://schemas.openxmlformats.org/markup-compatibility/2006">
              <mc:Choice xmlns:v="urn:schemas-microsoft-com:vml" Requires="v">
                <p:oleObj name="Paint Shop Pro Image" r:id="rId9" imgW="1902439" imgH="3336585" progId="PaintShopPro">
                  <p:embed/>
                </p:oleObj>
              </mc:Choice>
              <mc:Fallback>
                <p:oleObj name="Paint Shop Pro Image" r:id="rId9" imgW="1902439" imgH="3336585" progId="PaintShopPro">
                  <p:embed/>
                  <p:pic>
                    <p:nvPicPr>
                      <p:cNvPr id="351239" name="Object 7">
                        <a:extLst>
                          <a:ext uri="{FF2B5EF4-FFF2-40B4-BE49-F238E27FC236}">
                            <a16:creationId xmlns:a16="http://schemas.microsoft.com/office/drawing/2014/main" id="{FD08FF8D-95DC-F088-CE60-D1010E1593A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51688" y="3884613"/>
                        <a:ext cx="1382712" cy="242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1240" name="Object 8">
            <a:extLst>
              <a:ext uri="{FF2B5EF4-FFF2-40B4-BE49-F238E27FC236}">
                <a16:creationId xmlns:a16="http://schemas.microsoft.com/office/drawing/2014/main" id="{CEB1AC26-8847-FB3A-3AD2-D1A0CFC3B144}"/>
              </a:ext>
            </a:extLst>
          </p:cNvPr>
          <p:cNvGraphicFramePr>
            <a:graphicFrameLocks noChangeAspect="1"/>
          </p:cNvGraphicFramePr>
          <p:nvPr/>
        </p:nvGraphicFramePr>
        <p:xfrm>
          <a:off x="4884738" y="3044825"/>
          <a:ext cx="3359150" cy="801688"/>
        </p:xfrm>
        <a:graphic>
          <a:graphicData uri="http://schemas.openxmlformats.org/presentationml/2006/ole">
            <mc:AlternateContent xmlns:mc="http://schemas.openxmlformats.org/markup-compatibility/2006">
              <mc:Choice xmlns:v="urn:schemas-microsoft-com:vml" Requires="v">
                <p:oleObj name="Paint Shop Pro Image" r:id="rId11" imgW="3921951" imgH="936839" progId="PaintShopPro">
                  <p:embed/>
                </p:oleObj>
              </mc:Choice>
              <mc:Fallback>
                <p:oleObj name="Paint Shop Pro Image" r:id="rId11" imgW="3921951" imgH="936839" progId="PaintShopPro">
                  <p:embed/>
                  <p:pic>
                    <p:nvPicPr>
                      <p:cNvPr id="351240" name="Object 8">
                        <a:extLst>
                          <a:ext uri="{FF2B5EF4-FFF2-40B4-BE49-F238E27FC236}">
                            <a16:creationId xmlns:a16="http://schemas.microsoft.com/office/drawing/2014/main" id="{CEB1AC26-8847-FB3A-3AD2-D1A0CFC3B14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84738" y="3044825"/>
                        <a:ext cx="3359150" cy="80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Footer Placeholder 1">
            <a:extLst>
              <a:ext uri="{FF2B5EF4-FFF2-40B4-BE49-F238E27FC236}">
                <a16:creationId xmlns:a16="http://schemas.microsoft.com/office/drawing/2014/main" id="{BF251240-6FD6-D1CF-CD8C-FE4BD4CCE493}"/>
              </a:ext>
            </a:extLst>
          </p:cNvPr>
          <p:cNvSpPr>
            <a:spLocks noGrp="1"/>
          </p:cNvSpPr>
          <p:nvPr>
            <p:ph type="ftr" sz="quarter" idx="11"/>
          </p:nvPr>
        </p:nvSpPr>
        <p:spPr/>
        <p:txBody>
          <a:bodyPr/>
          <a:lstStyle/>
          <a:p>
            <a:r>
              <a:rPr lang="en-IN"/>
              <a:t>Dr. Neepa Shah</a:t>
            </a:r>
          </a:p>
        </p:txBody>
      </p:sp>
      <p:sp>
        <p:nvSpPr>
          <p:cNvPr id="11" name="Slide Number Placeholder 5">
            <a:extLst>
              <a:ext uri="{FF2B5EF4-FFF2-40B4-BE49-F238E27FC236}">
                <a16:creationId xmlns:a16="http://schemas.microsoft.com/office/drawing/2014/main" id="{80B0B4BA-4A06-2A17-0037-8DFCB96A9DA4}"/>
              </a:ext>
            </a:extLst>
          </p:cNvPr>
          <p:cNvSpPr>
            <a:spLocks noGrp="1"/>
          </p:cNvSpPr>
          <p:nvPr>
            <p:ph type="sldNum" sz="quarter" idx="12"/>
          </p:nvPr>
        </p:nvSpPr>
        <p:spPr>
          <a:xfrm>
            <a:off x="10558300" y="5956137"/>
            <a:ext cx="1052508" cy="365125"/>
          </a:xfrm>
        </p:spPr>
        <p:txBody>
          <a:bodyPr/>
          <a:lstStyle/>
          <a:p>
            <a:fld id="{8EE9E62B-9218-47B7-90F3-AA646B9F219A}" type="slidenum">
              <a:rPr lang="en-US"/>
              <a:pPr/>
              <a:t>247</a:t>
            </a:fld>
            <a:endParaRPr lang="en-US" dirty="0"/>
          </a:p>
        </p:txBody>
      </p:sp>
    </p:spTree>
    <p:extLst>
      <p:ext uri="{BB962C8B-B14F-4D97-AF65-F5344CB8AC3E}">
        <p14:creationId xmlns:p14="http://schemas.microsoft.com/office/powerpoint/2010/main" val="22350181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12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123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5123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5123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512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5" name="Rectangle 7"/>
          <p:cNvSpPr>
            <a:spLocks noGrp="1" noChangeArrowheads="1"/>
          </p:cNvSpPr>
          <p:nvPr>
            <p:ph type="title"/>
          </p:nvPr>
        </p:nvSpPr>
        <p:spPr/>
        <p:txBody>
          <a:bodyPr/>
          <a:lstStyle/>
          <a:p>
            <a:r>
              <a:rPr lang="en-US" dirty="0"/>
              <a:t>Radix Sort Example</a:t>
            </a:r>
          </a:p>
        </p:txBody>
      </p:sp>
      <p:graphicFrame>
        <p:nvGraphicFramePr>
          <p:cNvPr id="186377" name="Object 9"/>
          <p:cNvGraphicFramePr>
            <a:graphicFrameLocks noGrp="1" noChangeAspect="1"/>
          </p:cNvGraphicFramePr>
          <p:nvPr>
            <p:ph idx="1"/>
          </p:nvPr>
        </p:nvGraphicFramePr>
        <p:xfrm>
          <a:off x="2358830" y="3267173"/>
          <a:ext cx="7759700" cy="2557462"/>
        </p:xfrm>
        <a:graphic>
          <a:graphicData uri="http://schemas.openxmlformats.org/presentationml/2006/ole">
            <mc:AlternateContent xmlns:mc="http://schemas.openxmlformats.org/markup-compatibility/2006">
              <mc:Choice xmlns:v="urn:schemas-microsoft-com:vml" Requires="v">
                <p:oleObj name="Bitmap Image" r:id="rId2" imgW="4046400" imgH="1333440" progId="Paint.Picture">
                  <p:embed/>
                </p:oleObj>
              </mc:Choice>
              <mc:Fallback>
                <p:oleObj name="Bitmap Image" r:id="rId2" imgW="4046400" imgH="1333440" progId="Paint.Picture">
                  <p:embed/>
                  <p:pic>
                    <p:nvPicPr>
                      <p:cNvPr id="186377" name="Object 9"/>
                      <p:cNvPicPr>
                        <a:picLocks noChangeAspect="1" noChangeArrowheads="1"/>
                      </p:cNvPicPr>
                      <p:nvPr/>
                    </p:nvPicPr>
                    <p:blipFill>
                      <a:blip r:embed="rId3"/>
                      <a:srcRect/>
                      <a:stretch>
                        <a:fillRect/>
                      </a:stretch>
                    </p:blipFill>
                    <p:spPr bwMode="auto">
                      <a:xfrm>
                        <a:off x="2358830" y="3267173"/>
                        <a:ext cx="7759700" cy="255746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6376" name="Rectangle 8"/>
          <p:cNvSpPr>
            <a:spLocks noGrp="1" noChangeArrowheads="1"/>
          </p:cNvSpPr>
          <p:nvPr>
            <p:ph type="body" idx="4294967295"/>
          </p:nvPr>
        </p:nvSpPr>
        <p:spPr>
          <a:xfrm>
            <a:off x="1750934" y="814930"/>
            <a:ext cx="7848600" cy="3886200"/>
          </a:xfrm>
        </p:spPr>
        <p:txBody>
          <a:bodyPr/>
          <a:lstStyle/>
          <a:p>
            <a:r>
              <a:rPr lang="en-US" dirty="0"/>
              <a:t>Least-significant-digit-first</a:t>
            </a:r>
          </a:p>
          <a:p>
            <a:pPr>
              <a:buFont typeface="Monotype Sorts" pitchFamily="2" charset="2"/>
              <a:buNone/>
            </a:pPr>
            <a:r>
              <a:rPr lang="en-US" sz="2400" dirty="0"/>
              <a:t>Example: 275, 087, 426, 061, 509, 170, 677, 503</a:t>
            </a:r>
          </a:p>
        </p:txBody>
      </p:sp>
      <p:sp>
        <p:nvSpPr>
          <p:cNvPr id="2" name="Footer Placeholder 1"/>
          <p:cNvSpPr>
            <a:spLocks noGrp="1"/>
          </p:cNvSpPr>
          <p:nvPr>
            <p:ph type="ftr" sz="quarter" idx="11"/>
          </p:nvPr>
        </p:nvSpPr>
        <p:spPr/>
        <p:txBody>
          <a:bodyPr/>
          <a:lstStyle/>
          <a:p>
            <a:r>
              <a:rPr lang="en-US"/>
              <a:t>Dr. Neepa Shah</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248</a:t>
            </a:fld>
            <a:endParaRPr lang="en-US"/>
          </a:p>
        </p:txBody>
      </p:sp>
    </p:spTree>
    <p:extLst>
      <p:ext uri="{BB962C8B-B14F-4D97-AF65-F5344CB8AC3E}">
        <p14:creationId xmlns:p14="http://schemas.microsoft.com/office/powerpoint/2010/main" val="89632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6377"/>
                                        </p:tgtEl>
                                        <p:attrNameLst>
                                          <p:attrName>style.visibility</p:attrName>
                                        </p:attrNameLst>
                                      </p:cBhvr>
                                      <p:to>
                                        <p:strVal val="visible"/>
                                      </p:to>
                                    </p:set>
                                    <p:anim calcmode="lin" valueType="num">
                                      <p:cBhvr additive="base">
                                        <p:cTn id="7" dur="500" fill="hold"/>
                                        <p:tgtEl>
                                          <p:spTgt spid="186377"/>
                                        </p:tgtEl>
                                        <p:attrNameLst>
                                          <p:attrName>ppt_x</p:attrName>
                                        </p:attrNameLst>
                                      </p:cBhvr>
                                      <p:tavLst>
                                        <p:tav tm="0">
                                          <p:val>
                                            <p:strVal val="#ppt_x"/>
                                          </p:val>
                                        </p:tav>
                                        <p:tav tm="100000">
                                          <p:val>
                                            <p:strVal val="#ppt_x"/>
                                          </p:val>
                                        </p:tav>
                                      </p:tavLst>
                                    </p:anim>
                                    <p:anim calcmode="lin" valueType="num">
                                      <p:cBhvr additive="base">
                                        <p:cTn id="8" dur="500" fill="hold"/>
                                        <p:tgtEl>
                                          <p:spTgt spid="1863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9444" name="Object 4"/>
          <p:cNvGraphicFramePr>
            <a:graphicFrameLocks noChangeAspect="1"/>
          </p:cNvGraphicFramePr>
          <p:nvPr/>
        </p:nvGraphicFramePr>
        <p:xfrm>
          <a:off x="2559698" y="1788690"/>
          <a:ext cx="6324600" cy="2468351"/>
        </p:xfrm>
        <a:graphic>
          <a:graphicData uri="http://schemas.openxmlformats.org/presentationml/2006/ole">
            <mc:AlternateContent xmlns:mc="http://schemas.openxmlformats.org/markup-compatibility/2006">
              <mc:Choice xmlns:v="urn:schemas-microsoft-com:vml" Requires="v">
                <p:oleObj name="Bitmap Image" r:id="rId2" imgW="5125165" imgH="2000000" progId="PBrush">
                  <p:embed/>
                </p:oleObj>
              </mc:Choice>
              <mc:Fallback>
                <p:oleObj name="Bitmap Image" r:id="rId2" imgW="5125165" imgH="2000000" progId="PBrush">
                  <p:embed/>
                  <p:pic>
                    <p:nvPicPr>
                      <p:cNvPr id="18944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9698" y="1788690"/>
                        <a:ext cx="6324600" cy="246835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9445" name="Object 5"/>
          <p:cNvGraphicFramePr>
            <a:graphicFrameLocks noChangeAspect="1"/>
          </p:cNvGraphicFramePr>
          <p:nvPr/>
        </p:nvGraphicFramePr>
        <p:xfrm>
          <a:off x="2808618" y="3913004"/>
          <a:ext cx="5638800" cy="2546172"/>
        </p:xfrm>
        <a:graphic>
          <a:graphicData uri="http://schemas.openxmlformats.org/presentationml/2006/ole">
            <mc:AlternateContent xmlns:mc="http://schemas.openxmlformats.org/markup-compatibility/2006">
              <mc:Choice xmlns:v="urn:schemas-microsoft-com:vml" Requires="v">
                <p:oleObj name="Bitmap Image" r:id="rId4" imgW="5210902" imgH="2352381" progId="PBrush">
                  <p:embed/>
                </p:oleObj>
              </mc:Choice>
              <mc:Fallback>
                <p:oleObj name="Bitmap Image" r:id="rId4" imgW="5210902" imgH="2352381" progId="PBrush">
                  <p:embed/>
                  <p:pic>
                    <p:nvPicPr>
                      <p:cNvPr id="18944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8618" y="3913004"/>
                        <a:ext cx="5638800" cy="254617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itle 3"/>
          <p:cNvSpPr>
            <a:spLocks noGrp="1"/>
          </p:cNvSpPr>
          <p:nvPr>
            <p:ph type="title"/>
          </p:nvPr>
        </p:nvSpPr>
        <p:spPr/>
        <p:txBody>
          <a:bodyPr/>
          <a:lstStyle/>
          <a:p>
            <a:r>
              <a:rPr lang="en-US" dirty="0"/>
              <a:t>Radix Sort Contd.</a:t>
            </a:r>
          </a:p>
        </p:txBody>
      </p:sp>
      <p:sp>
        <p:nvSpPr>
          <p:cNvPr id="2" name="Footer Placeholder 1"/>
          <p:cNvSpPr>
            <a:spLocks noGrp="1"/>
          </p:cNvSpPr>
          <p:nvPr>
            <p:ph type="ftr" sz="quarter" idx="11"/>
          </p:nvPr>
        </p:nvSpPr>
        <p:spPr/>
        <p:txBody>
          <a:bodyPr/>
          <a:lstStyle/>
          <a:p>
            <a:r>
              <a:rPr lang="en-US"/>
              <a:t>Dr. Neepa Shah</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249</a:t>
            </a:fld>
            <a:endParaRPr lang="en-US"/>
          </a:p>
        </p:txBody>
      </p:sp>
    </p:spTree>
    <p:extLst>
      <p:ext uri="{BB962C8B-B14F-4D97-AF65-F5344CB8AC3E}">
        <p14:creationId xmlns:p14="http://schemas.microsoft.com/office/powerpoint/2010/main" val="3317863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9444"/>
                                        </p:tgtEl>
                                        <p:attrNameLst>
                                          <p:attrName>style.visibility</p:attrName>
                                        </p:attrNameLst>
                                      </p:cBhvr>
                                      <p:to>
                                        <p:strVal val="visible"/>
                                      </p:to>
                                    </p:set>
                                    <p:anim calcmode="lin" valueType="num">
                                      <p:cBhvr additive="base">
                                        <p:cTn id="7" dur="500" fill="hold"/>
                                        <p:tgtEl>
                                          <p:spTgt spid="189444"/>
                                        </p:tgtEl>
                                        <p:attrNameLst>
                                          <p:attrName>ppt_x</p:attrName>
                                        </p:attrNameLst>
                                      </p:cBhvr>
                                      <p:tavLst>
                                        <p:tav tm="0">
                                          <p:val>
                                            <p:strVal val="#ppt_x"/>
                                          </p:val>
                                        </p:tav>
                                        <p:tav tm="100000">
                                          <p:val>
                                            <p:strVal val="#ppt_x"/>
                                          </p:val>
                                        </p:tav>
                                      </p:tavLst>
                                    </p:anim>
                                    <p:anim calcmode="lin" valueType="num">
                                      <p:cBhvr additive="base">
                                        <p:cTn id="8" dur="500" fill="hold"/>
                                        <p:tgtEl>
                                          <p:spTgt spid="1894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9445"/>
                                        </p:tgtEl>
                                        <p:attrNameLst>
                                          <p:attrName>style.visibility</p:attrName>
                                        </p:attrNameLst>
                                      </p:cBhvr>
                                      <p:to>
                                        <p:strVal val="visible"/>
                                      </p:to>
                                    </p:set>
                                    <p:anim calcmode="lin" valueType="num">
                                      <p:cBhvr additive="base">
                                        <p:cTn id="13" dur="500" fill="hold"/>
                                        <p:tgtEl>
                                          <p:spTgt spid="189445"/>
                                        </p:tgtEl>
                                        <p:attrNameLst>
                                          <p:attrName>ppt_x</p:attrName>
                                        </p:attrNameLst>
                                      </p:cBhvr>
                                      <p:tavLst>
                                        <p:tav tm="0">
                                          <p:val>
                                            <p:strVal val="#ppt_x"/>
                                          </p:val>
                                        </p:tav>
                                        <p:tav tm="100000">
                                          <p:val>
                                            <p:strVal val="#ppt_x"/>
                                          </p:val>
                                        </p:tav>
                                      </p:tavLst>
                                    </p:anim>
                                    <p:anim calcmode="lin" valueType="num">
                                      <p:cBhvr additive="base">
                                        <p:cTn id="14" dur="500" fill="hold"/>
                                        <p:tgtEl>
                                          <p:spTgt spid="1894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 name="Footer Placeholder 18"/>
          <p:cNvSpPr>
            <a:spLocks noGrp="1"/>
          </p:cNvSpPr>
          <p:nvPr>
            <p:ph type="ftr" sz="quarter" idx="11"/>
          </p:nvPr>
        </p:nvSpPr>
        <p:spPr/>
        <p:txBody>
          <a:bodyPr/>
          <a:lstStyle/>
          <a:p>
            <a:r>
              <a:rPr lang="en-US"/>
              <a:t>Dr. Neepa Shah</a:t>
            </a:r>
          </a:p>
        </p:txBody>
      </p:sp>
      <p:sp>
        <p:nvSpPr>
          <p:cNvPr id="18" name="Slide Number Placeholder 17"/>
          <p:cNvSpPr>
            <a:spLocks noGrp="1"/>
          </p:cNvSpPr>
          <p:nvPr>
            <p:ph type="sldNum" sz="quarter" idx="12"/>
          </p:nvPr>
        </p:nvSpPr>
        <p:spPr/>
        <p:txBody>
          <a:bodyPr/>
          <a:lstStyle/>
          <a:p>
            <a:fld id="{B6F15528-21DE-4FAA-801E-634DDDAF4B2B}" type="slidenum">
              <a:rPr lang="en-US" smtClean="0"/>
              <a:pPr/>
              <a:t>25</a:t>
            </a:fld>
            <a:endParaRPr lang="en-US"/>
          </a:p>
        </p:txBody>
      </p:sp>
      <p:sp>
        <p:nvSpPr>
          <p:cNvPr id="26626" name="Rectangle 2"/>
          <p:cNvSpPr>
            <a:spLocks noGrp="1" noChangeArrowheads="1"/>
          </p:cNvSpPr>
          <p:nvPr>
            <p:ph type="title" idx="4294967295"/>
          </p:nvPr>
        </p:nvSpPr>
        <p:spPr>
          <a:xfrm>
            <a:off x="0" y="304800"/>
            <a:ext cx="7772400" cy="762000"/>
          </a:xfrm>
        </p:spPr>
        <p:txBody>
          <a:bodyPr/>
          <a:lstStyle/>
          <a:p>
            <a:r>
              <a:rPr lang="en-GB" dirty="0"/>
              <a:t>Bubble Sort Example Contd.</a:t>
            </a:r>
          </a:p>
        </p:txBody>
      </p:sp>
      <p:sp>
        <p:nvSpPr>
          <p:cNvPr id="26627" name="Text Box 3"/>
          <p:cNvSpPr txBox="1">
            <a:spLocks noChangeArrowheads="1"/>
          </p:cNvSpPr>
          <p:nvPr/>
        </p:nvSpPr>
        <p:spPr bwMode="auto">
          <a:xfrm>
            <a:off x="3048000" y="1905001"/>
            <a:ext cx="6705600" cy="823913"/>
          </a:xfrm>
          <a:prstGeom prst="rect">
            <a:avLst/>
          </a:prstGeom>
          <a:noFill/>
          <a:ln w="9525">
            <a:noFill/>
            <a:miter lim="800000"/>
            <a:headEnd/>
            <a:tailEnd/>
          </a:ln>
          <a:effectLst/>
        </p:spPr>
        <p:txBody>
          <a:bodyPr>
            <a:spAutoFit/>
          </a:bodyPr>
          <a:lstStyle/>
          <a:p>
            <a:pPr>
              <a:spcBef>
                <a:spcPct val="50000"/>
              </a:spcBef>
            </a:pPr>
            <a:r>
              <a:rPr lang="en-GB" sz="4800"/>
              <a:t>6,  2,  9,  11,  9,  3,  7,  12</a:t>
            </a:r>
            <a:endParaRPr lang="en-GB"/>
          </a:p>
        </p:txBody>
      </p:sp>
      <p:sp>
        <p:nvSpPr>
          <p:cNvPr id="26630" name="Text Box 6"/>
          <p:cNvSpPr txBox="1">
            <a:spLocks noChangeArrowheads="1"/>
          </p:cNvSpPr>
          <p:nvPr/>
        </p:nvSpPr>
        <p:spPr bwMode="auto">
          <a:xfrm>
            <a:off x="3048000" y="1905001"/>
            <a:ext cx="6705600" cy="823913"/>
          </a:xfrm>
          <a:prstGeom prst="rect">
            <a:avLst/>
          </a:prstGeom>
          <a:solidFill>
            <a:schemeClr val="bg1"/>
          </a:solidFill>
          <a:ln w="9525">
            <a:noFill/>
            <a:miter lim="800000"/>
            <a:headEnd/>
            <a:tailEnd/>
          </a:ln>
          <a:effectLst/>
        </p:spPr>
        <p:txBody>
          <a:bodyPr>
            <a:spAutoFit/>
          </a:bodyPr>
          <a:lstStyle/>
          <a:p>
            <a:pPr>
              <a:spcBef>
                <a:spcPct val="50000"/>
              </a:spcBef>
            </a:pPr>
            <a:r>
              <a:rPr lang="en-GB" sz="4800"/>
              <a:t>2,  6,  9,  11,  9,  3,  7,  12</a:t>
            </a:r>
            <a:endParaRPr lang="en-GB"/>
          </a:p>
        </p:txBody>
      </p:sp>
      <p:sp>
        <p:nvSpPr>
          <p:cNvPr id="26631" name="Text Box 7"/>
          <p:cNvSpPr txBox="1">
            <a:spLocks noChangeArrowheads="1"/>
          </p:cNvSpPr>
          <p:nvPr/>
        </p:nvSpPr>
        <p:spPr bwMode="auto">
          <a:xfrm>
            <a:off x="3048000" y="1905001"/>
            <a:ext cx="6705600" cy="823913"/>
          </a:xfrm>
          <a:prstGeom prst="rect">
            <a:avLst/>
          </a:prstGeom>
          <a:solidFill>
            <a:schemeClr val="bg1"/>
          </a:solidFill>
          <a:ln w="9525">
            <a:noFill/>
            <a:miter lim="800000"/>
            <a:headEnd/>
            <a:tailEnd/>
          </a:ln>
          <a:effectLst/>
        </p:spPr>
        <p:txBody>
          <a:bodyPr>
            <a:spAutoFit/>
          </a:bodyPr>
          <a:lstStyle/>
          <a:p>
            <a:pPr>
              <a:spcBef>
                <a:spcPct val="50000"/>
              </a:spcBef>
            </a:pPr>
            <a:r>
              <a:rPr lang="en-GB" sz="4800"/>
              <a:t>2,  6,  9,  9,  11,  3,  7,  12</a:t>
            </a:r>
            <a:endParaRPr lang="en-GB"/>
          </a:p>
        </p:txBody>
      </p:sp>
      <p:sp>
        <p:nvSpPr>
          <p:cNvPr id="26632" name="Text Box 8"/>
          <p:cNvSpPr txBox="1">
            <a:spLocks noChangeArrowheads="1"/>
          </p:cNvSpPr>
          <p:nvPr/>
        </p:nvSpPr>
        <p:spPr bwMode="auto">
          <a:xfrm>
            <a:off x="3048000" y="1905001"/>
            <a:ext cx="6705600" cy="823913"/>
          </a:xfrm>
          <a:prstGeom prst="rect">
            <a:avLst/>
          </a:prstGeom>
          <a:solidFill>
            <a:schemeClr val="bg1"/>
          </a:solidFill>
          <a:ln w="9525">
            <a:noFill/>
            <a:miter lim="800000"/>
            <a:headEnd/>
            <a:tailEnd/>
          </a:ln>
          <a:effectLst/>
        </p:spPr>
        <p:txBody>
          <a:bodyPr>
            <a:spAutoFit/>
          </a:bodyPr>
          <a:lstStyle/>
          <a:p>
            <a:pPr>
              <a:spcBef>
                <a:spcPct val="50000"/>
              </a:spcBef>
            </a:pPr>
            <a:r>
              <a:rPr lang="en-GB" sz="4800"/>
              <a:t>2,  6,  9,  9,  3,  11,  7,  12</a:t>
            </a:r>
            <a:endParaRPr lang="en-GB"/>
          </a:p>
        </p:txBody>
      </p:sp>
      <p:sp>
        <p:nvSpPr>
          <p:cNvPr id="26634" name="Text Box 10"/>
          <p:cNvSpPr txBox="1">
            <a:spLocks noChangeArrowheads="1"/>
          </p:cNvSpPr>
          <p:nvPr/>
        </p:nvSpPr>
        <p:spPr bwMode="auto">
          <a:xfrm>
            <a:off x="3048000" y="1905001"/>
            <a:ext cx="6705600" cy="823913"/>
          </a:xfrm>
          <a:prstGeom prst="rect">
            <a:avLst/>
          </a:prstGeom>
          <a:solidFill>
            <a:schemeClr val="bg1"/>
          </a:solidFill>
          <a:ln w="9525">
            <a:noFill/>
            <a:miter lim="800000"/>
            <a:headEnd/>
            <a:tailEnd/>
          </a:ln>
          <a:effectLst/>
        </p:spPr>
        <p:txBody>
          <a:bodyPr>
            <a:spAutoFit/>
          </a:bodyPr>
          <a:lstStyle/>
          <a:p>
            <a:pPr>
              <a:spcBef>
                <a:spcPct val="50000"/>
              </a:spcBef>
            </a:pPr>
            <a:r>
              <a:rPr lang="en-GB" sz="4800"/>
              <a:t>2,  6,  9,  9,  3,  7,  11,  12</a:t>
            </a:r>
            <a:endParaRPr lang="en-GB"/>
          </a:p>
        </p:txBody>
      </p:sp>
      <p:sp>
        <p:nvSpPr>
          <p:cNvPr id="26628" name="Oval 4"/>
          <p:cNvSpPr>
            <a:spLocks noChangeArrowheads="1"/>
          </p:cNvSpPr>
          <p:nvPr/>
        </p:nvSpPr>
        <p:spPr bwMode="auto">
          <a:xfrm>
            <a:off x="2819400" y="1905000"/>
            <a:ext cx="1600200" cy="838200"/>
          </a:xfrm>
          <a:prstGeom prst="ellipse">
            <a:avLst/>
          </a:prstGeom>
          <a:noFill/>
          <a:ln w="9525">
            <a:solidFill>
              <a:srgbClr val="FF0000"/>
            </a:solidFill>
            <a:round/>
            <a:headEnd/>
            <a:tailEnd/>
          </a:ln>
          <a:effectLst/>
        </p:spPr>
        <p:txBody>
          <a:bodyPr wrap="none" anchor="ctr"/>
          <a:lstStyle/>
          <a:p>
            <a:endParaRPr lang="en-US"/>
          </a:p>
        </p:txBody>
      </p:sp>
      <p:sp>
        <p:nvSpPr>
          <p:cNvPr id="26635" name="Oval 11"/>
          <p:cNvSpPr>
            <a:spLocks noChangeArrowheads="1"/>
          </p:cNvSpPr>
          <p:nvPr/>
        </p:nvSpPr>
        <p:spPr bwMode="auto">
          <a:xfrm>
            <a:off x="3733800" y="1905000"/>
            <a:ext cx="1600200" cy="838200"/>
          </a:xfrm>
          <a:prstGeom prst="ellipse">
            <a:avLst/>
          </a:prstGeom>
          <a:noFill/>
          <a:ln w="9525">
            <a:solidFill>
              <a:srgbClr val="FF0000"/>
            </a:solidFill>
            <a:round/>
            <a:headEnd/>
            <a:tailEnd/>
          </a:ln>
          <a:effectLst/>
        </p:spPr>
        <p:txBody>
          <a:bodyPr wrap="none" anchor="ctr"/>
          <a:lstStyle/>
          <a:p>
            <a:endParaRPr lang="en-US"/>
          </a:p>
        </p:txBody>
      </p:sp>
      <p:sp>
        <p:nvSpPr>
          <p:cNvPr id="26636" name="Oval 12"/>
          <p:cNvSpPr>
            <a:spLocks noChangeArrowheads="1"/>
          </p:cNvSpPr>
          <p:nvPr/>
        </p:nvSpPr>
        <p:spPr bwMode="auto">
          <a:xfrm>
            <a:off x="4495800" y="1905000"/>
            <a:ext cx="1600200" cy="838200"/>
          </a:xfrm>
          <a:prstGeom prst="ellipse">
            <a:avLst/>
          </a:prstGeom>
          <a:noFill/>
          <a:ln w="9525">
            <a:solidFill>
              <a:srgbClr val="FF0000"/>
            </a:solidFill>
            <a:round/>
            <a:headEnd/>
            <a:tailEnd/>
          </a:ln>
          <a:effectLst/>
        </p:spPr>
        <p:txBody>
          <a:bodyPr wrap="none" anchor="ctr"/>
          <a:lstStyle/>
          <a:p>
            <a:endParaRPr lang="en-US"/>
          </a:p>
        </p:txBody>
      </p:sp>
      <p:sp>
        <p:nvSpPr>
          <p:cNvPr id="26637" name="Oval 13"/>
          <p:cNvSpPr>
            <a:spLocks noChangeArrowheads="1"/>
          </p:cNvSpPr>
          <p:nvPr/>
        </p:nvSpPr>
        <p:spPr bwMode="auto">
          <a:xfrm>
            <a:off x="5334000" y="1905000"/>
            <a:ext cx="1600200" cy="838200"/>
          </a:xfrm>
          <a:prstGeom prst="ellipse">
            <a:avLst/>
          </a:prstGeom>
          <a:noFill/>
          <a:ln w="9525">
            <a:solidFill>
              <a:srgbClr val="FF0000"/>
            </a:solidFill>
            <a:round/>
            <a:headEnd/>
            <a:tailEnd/>
          </a:ln>
          <a:effectLst/>
        </p:spPr>
        <p:txBody>
          <a:bodyPr wrap="none" anchor="ctr"/>
          <a:lstStyle/>
          <a:p>
            <a:endParaRPr lang="en-US"/>
          </a:p>
        </p:txBody>
      </p:sp>
      <p:sp>
        <p:nvSpPr>
          <p:cNvPr id="26638" name="Oval 14"/>
          <p:cNvSpPr>
            <a:spLocks noChangeArrowheads="1"/>
          </p:cNvSpPr>
          <p:nvPr/>
        </p:nvSpPr>
        <p:spPr bwMode="auto">
          <a:xfrm>
            <a:off x="6096000" y="1905000"/>
            <a:ext cx="1600200" cy="838200"/>
          </a:xfrm>
          <a:prstGeom prst="ellipse">
            <a:avLst/>
          </a:prstGeom>
          <a:noFill/>
          <a:ln w="9525">
            <a:solidFill>
              <a:srgbClr val="FF0000"/>
            </a:solidFill>
            <a:round/>
            <a:headEnd/>
            <a:tailEnd/>
          </a:ln>
          <a:effectLst/>
        </p:spPr>
        <p:txBody>
          <a:bodyPr wrap="none" anchor="ctr"/>
          <a:lstStyle/>
          <a:p>
            <a:endParaRPr lang="en-US"/>
          </a:p>
        </p:txBody>
      </p:sp>
      <p:sp>
        <p:nvSpPr>
          <p:cNvPr id="26639" name="Oval 15"/>
          <p:cNvSpPr>
            <a:spLocks noChangeArrowheads="1"/>
          </p:cNvSpPr>
          <p:nvPr/>
        </p:nvSpPr>
        <p:spPr bwMode="auto">
          <a:xfrm>
            <a:off x="6858000" y="1905000"/>
            <a:ext cx="1600200" cy="838200"/>
          </a:xfrm>
          <a:prstGeom prst="ellipse">
            <a:avLst/>
          </a:prstGeom>
          <a:noFill/>
          <a:ln w="9525">
            <a:solidFill>
              <a:srgbClr val="FF0000"/>
            </a:solidFill>
            <a:round/>
            <a:headEnd/>
            <a:tailEnd/>
          </a:ln>
          <a:effectLst/>
        </p:spPr>
        <p:txBody>
          <a:bodyPr wrap="none" anchor="ctr"/>
          <a:lstStyle/>
          <a:p>
            <a:endParaRPr lang="en-US"/>
          </a:p>
        </p:txBody>
      </p:sp>
      <p:sp>
        <p:nvSpPr>
          <p:cNvPr id="26641" name="Text Box 17"/>
          <p:cNvSpPr txBox="1">
            <a:spLocks noChangeArrowheads="1"/>
          </p:cNvSpPr>
          <p:nvPr/>
        </p:nvSpPr>
        <p:spPr bwMode="auto">
          <a:xfrm>
            <a:off x="3048000" y="990601"/>
            <a:ext cx="6705600" cy="823913"/>
          </a:xfrm>
          <a:prstGeom prst="rect">
            <a:avLst/>
          </a:prstGeom>
          <a:noFill/>
          <a:ln w="9525">
            <a:noFill/>
            <a:miter lim="800000"/>
            <a:headEnd/>
            <a:tailEnd/>
          </a:ln>
          <a:effectLst/>
        </p:spPr>
        <p:txBody>
          <a:bodyPr>
            <a:spAutoFit/>
          </a:bodyPr>
          <a:lstStyle/>
          <a:p>
            <a:pPr>
              <a:spcBef>
                <a:spcPct val="50000"/>
              </a:spcBef>
            </a:pPr>
            <a:r>
              <a:rPr lang="en-GB" sz="4800"/>
              <a:t>6,  2,  9,  11,  9,  3,  7,  12</a:t>
            </a:r>
            <a:endParaRPr lang="en-GB"/>
          </a:p>
        </p:txBody>
      </p:sp>
      <p:sp>
        <p:nvSpPr>
          <p:cNvPr id="26643" name="Rectangle 19"/>
          <p:cNvSpPr>
            <a:spLocks noChangeArrowheads="1"/>
          </p:cNvSpPr>
          <p:nvPr/>
        </p:nvSpPr>
        <p:spPr bwMode="auto">
          <a:xfrm>
            <a:off x="1752600" y="914400"/>
            <a:ext cx="1828800" cy="533400"/>
          </a:xfrm>
          <a:prstGeom prst="rect">
            <a:avLst/>
          </a:prstGeom>
          <a:noFill/>
          <a:ln w="9525">
            <a:noFill/>
            <a:miter lim="800000"/>
            <a:headEnd/>
            <a:tailEnd/>
          </a:ln>
          <a:effectLst/>
        </p:spPr>
        <p:txBody>
          <a:bodyPr anchor="ctr"/>
          <a:lstStyle/>
          <a:p>
            <a:r>
              <a:rPr lang="en-GB">
                <a:solidFill>
                  <a:schemeClr val="tx2"/>
                </a:solidFill>
              </a:rPr>
              <a:t>First Pass</a:t>
            </a:r>
          </a:p>
        </p:txBody>
      </p:sp>
      <p:sp>
        <p:nvSpPr>
          <p:cNvPr id="26629" name="Rectangle 5"/>
          <p:cNvSpPr>
            <a:spLocks noChangeArrowheads="1"/>
          </p:cNvSpPr>
          <p:nvPr/>
        </p:nvSpPr>
        <p:spPr bwMode="auto">
          <a:xfrm>
            <a:off x="1524000" y="1676400"/>
            <a:ext cx="1828800" cy="533400"/>
          </a:xfrm>
          <a:prstGeom prst="rect">
            <a:avLst/>
          </a:prstGeom>
          <a:noFill/>
          <a:ln w="9525">
            <a:noFill/>
            <a:miter lim="800000"/>
            <a:headEnd/>
            <a:tailEnd/>
          </a:ln>
          <a:effectLst/>
        </p:spPr>
        <p:txBody>
          <a:bodyPr anchor="ctr"/>
          <a:lstStyle/>
          <a:p>
            <a:pPr algn="ctr"/>
            <a:r>
              <a:rPr lang="en-GB">
                <a:solidFill>
                  <a:schemeClr val="tx2"/>
                </a:solidFill>
              </a:rPr>
              <a:t>Second Pass</a:t>
            </a:r>
          </a:p>
        </p:txBody>
      </p:sp>
    </p:spTree>
    <p:extLst>
      <p:ext uri="{BB962C8B-B14F-4D97-AF65-F5344CB8AC3E}">
        <p14:creationId xmlns:p14="http://schemas.microsoft.com/office/powerpoint/2010/main" val="1991448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6628"/>
                                        </p:tgtEl>
                                        <p:attrNameLst>
                                          <p:attrName>style.visibility</p:attrName>
                                        </p:attrNameLst>
                                      </p:cBhvr>
                                      <p:to>
                                        <p:strVal val="visible"/>
                                      </p:to>
                                    </p:set>
                                    <p:anim calcmode="lin" valueType="num">
                                      <p:cBhvr>
                                        <p:cTn id="7" dur="500" fill="hold"/>
                                        <p:tgtEl>
                                          <p:spTgt spid="26628"/>
                                        </p:tgtEl>
                                        <p:attrNameLst>
                                          <p:attrName>ppt_w</p:attrName>
                                        </p:attrNameLst>
                                      </p:cBhvr>
                                      <p:tavLst>
                                        <p:tav tm="0">
                                          <p:val>
                                            <p:fltVal val="0"/>
                                          </p:val>
                                        </p:tav>
                                        <p:tav tm="100000">
                                          <p:val>
                                            <p:strVal val="#ppt_w"/>
                                          </p:val>
                                        </p:tav>
                                      </p:tavLst>
                                    </p:anim>
                                    <p:anim calcmode="lin" valueType="num">
                                      <p:cBhvr>
                                        <p:cTn id="8" dur="500" fill="hold"/>
                                        <p:tgtEl>
                                          <p:spTgt spid="26628"/>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6628"/>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6630"/>
                                        </p:tgtEl>
                                        <p:attrNameLst>
                                          <p:attrName>style.visibility</p:attrName>
                                        </p:attrNameLst>
                                      </p:cBhvr>
                                      <p:to>
                                        <p:strVal val="visible"/>
                                      </p:to>
                                    </p:set>
                                  </p:childTnLst>
                                </p:cTn>
                              </p:par>
                            </p:childTnLst>
                          </p:cTn>
                        </p:par>
                        <p:par>
                          <p:cTn id="13" fill="hold">
                            <p:stCondLst>
                              <p:cond delay="500"/>
                            </p:stCondLst>
                            <p:childTnLst>
                              <p:par>
                                <p:cTn id="14" presetID="17" presetClass="entr" presetSubtype="10" fill="hold" grpId="0" nodeType="afterEffect">
                                  <p:stCondLst>
                                    <p:cond delay="0"/>
                                  </p:stCondLst>
                                  <p:childTnLst>
                                    <p:set>
                                      <p:cBhvr>
                                        <p:cTn id="15" dur="1" fill="hold">
                                          <p:stCondLst>
                                            <p:cond delay="0"/>
                                          </p:stCondLst>
                                        </p:cTn>
                                        <p:tgtEl>
                                          <p:spTgt spid="26635"/>
                                        </p:tgtEl>
                                        <p:attrNameLst>
                                          <p:attrName>style.visibility</p:attrName>
                                        </p:attrNameLst>
                                      </p:cBhvr>
                                      <p:to>
                                        <p:strVal val="visible"/>
                                      </p:to>
                                    </p:set>
                                    <p:anim calcmode="lin" valueType="num">
                                      <p:cBhvr>
                                        <p:cTn id="16" dur="500" fill="hold"/>
                                        <p:tgtEl>
                                          <p:spTgt spid="26635"/>
                                        </p:tgtEl>
                                        <p:attrNameLst>
                                          <p:attrName>ppt_w</p:attrName>
                                        </p:attrNameLst>
                                      </p:cBhvr>
                                      <p:tavLst>
                                        <p:tav tm="0">
                                          <p:val>
                                            <p:fltVal val="0"/>
                                          </p:val>
                                        </p:tav>
                                        <p:tav tm="100000">
                                          <p:val>
                                            <p:strVal val="#ppt_w"/>
                                          </p:val>
                                        </p:tav>
                                      </p:tavLst>
                                    </p:anim>
                                    <p:anim calcmode="lin" valueType="num">
                                      <p:cBhvr>
                                        <p:cTn id="17" dur="500" fill="hold"/>
                                        <p:tgtEl>
                                          <p:spTgt spid="26635"/>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6635"/>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7" presetClass="entr" presetSubtype="10" fill="hold" grpId="0" nodeType="clickEffect">
                                  <p:stCondLst>
                                    <p:cond delay="0"/>
                                  </p:stCondLst>
                                  <p:childTnLst>
                                    <p:set>
                                      <p:cBhvr>
                                        <p:cTn id="21" dur="1" fill="hold">
                                          <p:stCondLst>
                                            <p:cond delay="0"/>
                                          </p:stCondLst>
                                        </p:cTn>
                                        <p:tgtEl>
                                          <p:spTgt spid="26636"/>
                                        </p:tgtEl>
                                        <p:attrNameLst>
                                          <p:attrName>style.visibility</p:attrName>
                                        </p:attrNameLst>
                                      </p:cBhvr>
                                      <p:to>
                                        <p:strVal val="visible"/>
                                      </p:to>
                                    </p:set>
                                    <p:anim calcmode="lin" valueType="num">
                                      <p:cBhvr>
                                        <p:cTn id="22" dur="500" fill="hold"/>
                                        <p:tgtEl>
                                          <p:spTgt spid="26636"/>
                                        </p:tgtEl>
                                        <p:attrNameLst>
                                          <p:attrName>ppt_w</p:attrName>
                                        </p:attrNameLst>
                                      </p:cBhvr>
                                      <p:tavLst>
                                        <p:tav tm="0">
                                          <p:val>
                                            <p:fltVal val="0"/>
                                          </p:val>
                                        </p:tav>
                                        <p:tav tm="100000">
                                          <p:val>
                                            <p:strVal val="#ppt_w"/>
                                          </p:val>
                                        </p:tav>
                                      </p:tavLst>
                                    </p:anim>
                                    <p:anim calcmode="lin" valueType="num">
                                      <p:cBhvr>
                                        <p:cTn id="23" dur="500" fill="hold"/>
                                        <p:tgtEl>
                                          <p:spTgt spid="26636"/>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6636"/>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7" presetClass="entr" presetSubtype="10" fill="hold" grpId="0" nodeType="clickEffect">
                                  <p:stCondLst>
                                    <p:cond delay="0"/>
                                  </p:stCondLst>
                                  <p:childTnLst>
                                    <p:set>
                                      <p:cBhvr>
                                        <p:cTn id="27" dur="1" fill="hold">
                                          <p:stCondLst>
                                            <p:cond delay="0"/>
                                          </p:stCondLst>
                                        </p:cTn>
                                        <p:tgtEl>
                                          <p:spTgt spid="26637"/>
                                        </p:tgtEl>
                                        <p:attrNameLst>
                                          <p:attrName>style.visibility</p:attrName>
                                        </p:attrNameLst>
                                      </p:cBhvr>
                                      <p:to>
                                        <p:strVal val="visible"/>
                                      </p:to>
                                    </p:set>
                                    <p:anim calcmode="lin" valueType="num">
                                      <p:cBhvr>
                                        <p:cTn id="28" dur="500" fill="hold"/>
                                        <p:tgtEl>
                                          <p:spTgt spid="26637"/>
                                        </p:tgtEl>
                                        <p:attrNameLst>
                                          <p:attrName>ppt_w</p:attrName>
                                        </p:attrNameLst>
                                      </p:cBhvr>
                                      <p:tavLst>
                                        <p:tav tm="0">
                                          <p:val>
                                            <p:fltVal val="0"/>
                                          </p:val>
                                        </p:tav>
                                        <p:tav tm="100000">
                                          <p:val>
                                            <p:strVal val="#ppt_w"/>
                                          </p:val>
                                        </p:tav>
                                      </p:tavLst>
                                    </p:anim>
                                    <p:anim calcmode="lin" valueType="num">
                                      <p:cBhvr>
                                        <p:cTn id="29" dur="500" fill="hold"/>
                                        <p:tgtEl>
                                          <p:spTgt spid="26637"/>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6637"/>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26631"/>
                                        </p:tgtEl>
                                        <p:attrNameLst>
                                          <p:attrName>style.visibility</p:attrName>
                                        </p:attrNameLst>
                                      </p:cBhvr>
                                      <p:to>
                                        <p:strVal val="visible"/>
                                      </p:to>
                                    </p:set>
                                  </p:childTnLst>
                                </p:cTn>
                              </p:par>
                            </p:childTnLst>
                          </p:cTn>
                        </p:par>
                        <p:par>
                          <p:cTn id="34" fill="hold">
                            <p:stCondLst>
                              <p:cond delay="500"/>
                            </p:stCondLst>
                            <p:childTnLst>
                              <p:par>
                                <p:cTn id="35" presetID="17" presetClass="entr" presetSubtype="10" fill="hold" grpId="0" nodeType="afterEffect">
                                  <p:stCondLst>
                                    <p:cond delay="0"/>
                                  </p:stCondLst>
                                  <p:childTnLst>
                                    <p:set>
                                      <p:cBhvr>
                                        <p:cTn id="36" dur="1" fill="hold">
                                          <p:stCondLst>
                                            <p:cond delay="0"/>
                                          </p:stCondLst>
                                        </p:cTn>
                                        <p:tgtEl>
                                          <p:spTgt spid="26638"/>
                                        </p:tgtEl>
                                        <p:attrNameLst>
                                          <p:attrName>style.visibility</p:attrName>
                                        </p:attrNameLst>
                                      </p:cBhvr>
                                      <p:to>
                                        <p:strVal val="visible"/>
                                      </p:to>
                                    </p:set>
                                    <p:anim calcmode="lin" valueType="num">
                                      <p:cBhvr>
                                        <p:cTn id="37" dur="500" fill="hold"/>
                                        <p:tgtEl>
                                          <p:spTgt spid="26638"/>
                                        </p:tgtEl>
                                        <p:attrNameLst>
                                          <p:attrName>ppt_w</p:attrName>
                                        </p:attrNameLst>
                                      </p:cBhvr>
                                      <p:tavLst>
                                        <p:tav tm="0">
                                          <p:val>
                                            <p:fltVal val="0"/>
                                          </p:val>
                                        </p:tav>
                                        <p:tav tm="100000">
                                          <p:val>
                                            <p:strVal val="#ppt_w"/>
                                          </p:val>
                                        </p:tav>
                                      </p:tavLst>
                                    </p:anim>
                                    <p:anim calcmode="lin" valueType="num">
                                      <p:cBhvr>
                                        <p:cTn id="38" dur="500" fill="hold"/>
                                        <p:tgtEl>
                                          <p:spTgt spid="26638"/>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6638"/>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6632"/>
                                        </p:tgtEl>
                                        <p:attrNameLst>
                                          <p:attrName>style.visibility</p:attrName>
                                        </p:attrNameLst>
                                      </p:cBhvr>
                                      <p:to>
                                        <p:strVal val="visible"/>
                                      </p:to>
                                    </p:set>
                                  </p:childTnLst>
                                </p:cTn>
                              </p:par>
                            </p:childTnLst>
                          </p:cTn>
                        </p:par>
                        <p:par>
                          <p:cTn id="43" fill="hold">
                            <p:stCondLst>
                              <p:cond delay="500"/>
                            </p:stCondLst>
                            <p:childTnLst>
                              <p:par>
                                <p:cTn id="44" presetID="17" presetClass="entr" presetSubtype="10" fill="hold" grpId="0" nodeType="afterEffect">
                                  <p:stCondLst>
                                    <p:cond delay="0"/>
                                  </p:stCondLst>
                                  <p:childTnLst>
                                    <p:set>
                                      <p:cBhvr>
                                        <p:cTn id="45" dur="1" fill="hold">
                                          <p:stCondLst>
                                            <p:cond delay="0"/>
                                          </p:stCondLst>
                                        </p:cTn>
                                        <p:tgtEl>
                                          <p:spTgt spid="26639"/>
                                        </p:tgtEl>
                                        <p:attrNameLst>
                                          <p:attrName>style.visibility</p:attrName>
                                        </p:attrNameLst>
                                      </p:cBhvr>
                                      <p:to>
                                        <p:strVal val="visible"/>
                                      </p:to>
                                    </p:set>
                                    <p:anim calcmode="lin" valueType="num">
                                      <p:cBhvr>
                                        <p:cTn id="46" dur="500" fill="hold"/>
                                        <p:tgtEl>
                                          <p:spTgt spid="26639"/>
                                        </p:tgtEl>
                                        <p:attrNameLst>
                                          <p:attrName>ppt_w</p:attrName>
                                        </p:attrNameLst>
                                      </p:cBhvr>
                                      <p:tavLst>
                                        <p:tav tm="0">
                                          <p:val>
                                            <p:fltVal val="0"/>
                                          </p:val>
                                        </p:tav>
                                        <p:tav tm="100000">
                                          <p:val>
                                            <p:strVal val="#ppt_w"/>
                                          </p:val>
                                        </p:tav>
                                      </p:tavLst>
                                    </p:anim>
                                    <p:anim calcmode="lin" valueType="num">
                                      <p:cBhvr>
                                        <p:cTn id="47" dur="500" fill="hold"/>
                                        <p:tgtEl>
                                          <p:spTgt spid="26639"/>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6639"/>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266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animBg="1" autoUpdateAnimBg="0"/>
      <p:bldP spid="26631" grpId="0" animBg="1" autoUpdateAnimBg="0"/>
      <p:bldP spid="26632" grpId="0" animBg="1" autoUpdateAnimBg="0"/>
      <p:bldP spid="26634" grpId="0" animBg="1" autoUpdateAnimBg="0"/>
      <p:bldP spid="26628" grpId="0" animBg="1"/>
      <p:bldP spid="26635" grpId="0" animBg="1"/>
      <p:bldP spid="26636" grpId="0" animBg="1"/>
      <p:bldP spid="26637" grpId="0" animBg="1"/>
      <p:bldP spid="26638" grpId="0" animBg="1"/>
      <p:bldP spid="26639" grpId="0" animBg="1"/>
    </p:bld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295400" y="552449"/>
            <a:ext cx="9372600" cy="342903"/>
          </a:xfrm>
          <a:prstGeom prst="rect">
            <a:avLst/>
          </a:prstGeom>
          <a:noFill/>
          <a:ln w="9525">
            <a:noFill/>
            <a:miter lim="800000"/>
            <a:headEnd/>
            <a:tailEnd/>
          </a:ln>
          <a:effectLst/>
        </p:spPr>
        <p:txBody>
          <a:bodyPr lIns="92075" tIns="46038" rIns="92075" bIns="46038" anchor="ctr"/>
          <a:lstStyle/>
          <a:p>
            <a:pPr algn="ctr" defTabSz="762000" fontAlgn="base">
              <a:spcBef>
                <a:spcPct val="0"/>
              </a:spcBef>
              <a:spcAft>
                <a:spcPct val="0"/>
              </a:spcAft>
            </a:pPr>
            <a:r>
              <a:rPr kumimoji="1" lang="en-US" altLang="zh-TW" sz="3800" dirty="0">
                <a:solidFill>
                  <a:srgbClr val="000000"/>
                </a:solidFill>
              </a:rPr>
              <a:t>Example for LSD Radix Sort</a:t>
            </a:r>
          </a:p>
        </p:txBody>
      </p:sp>
      <p:graphicFrame>
        <p:nvGraphicFramePr>
          <p:cNvPr id="11267" name="Object 3"/>
          <p:cNvGraphicFramePr>
            <a:graphicFrameLocks/>
          </p:cNvGraphicFramePr>
          <p:nvPr/>
        </p:nvGraphicFramePr>
        <p:xfrm>
          <a:off x="1981200" y="1828800"/>
          <a:ext cx="8909050" cy="4489450"/>
        </p:xfrm>
        <a:graphic>
          <a:graphicData uri="http://schemas.openxmlformats.org/presentationml/2006/ole">
            <mc:AlternateContent xmlns:mc="http://schemas.openxmlformats.org/markup-compatibility/2006">
              <mc:Choice xmlns:v="urn:schemas-microsoft-com:vml" Requires="v">
                <p:oleObj name="文件" r:id="rId2" imgW="8908920" imgH="4489200" progId="Word.Document.8">
                  <p:embed/>
                </p:oleObj>
              </mc:Choice>
              <mc:Fallback>
                <p:oleObj name="文件" r:id="rId2" imgW="8908920" imgH="4489200" progId="Word.Document.8">
                  <p:embed/>
                  <p:pic>
                    <p:nvPicPr>
                      <p:cNvPr id="11267" name="Object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828800"/>
                        <a:ext cx="8909050" cy="44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8" name="Line 4"/>
          <p:cNvSpPr>
            <a:spLocks noChangeShapeType="1"/>
          </p:cNvSpPr>
          <p:nvPr/>
        </p:nvSpPr>
        <p:spPr bwMode="auto">
          <a:xfrm>
            <a:off x="3030538" y="2019300"/>
            <a:ext cx="512762" cy="0"/>
          </a:xfrm>
          <a:prstGeom prst="line">
            <a:avLst/>
          </a:prstGeom>
          <a:noFill/>
          <a:ln w="12700">
            <a:solidFill>
              <a:srgbClr val="99CC00"/>
            </a:solidFill>
            <a:round/>
            <a:headEnd type="none" w="sm" len="sm"/>
            <a:tailEnd type="stealth" w="med" len="lg"/>
          </a:ln>
          <a:effectLst/>
        </p:spPr>
        <p:txBody>
          <a:bodyPr wrap="none" anchor="ctr"/>
          <a:lstStyle/>
          <a:p>
            <a:pPr fontAlgn="base">
              <a:spcBef>
                <a:spcPct val="0"/>
              </a:spcBef>
              <a:spcAft>
                <a:spcPct val="0"/>
              </a:spcAft>
            </a:pPr>
            <a:endParaRPr kumimoji="1" lang="en-US">
              <a:solidFill>
                <a:srgbClr val="000000"/>
              </a:solidFill>
            </a:endParaRPr>
          </a:p>
        </p:txBody>
      </p:sp>
      <p:sp>
        <p:nvSpPr>
          <p:cNvPr id="11269" name="Line 5"/>
          <p:cNvSpPr>
            <a:spLocks noChangeShapeType="1"/>
          </p:cNvSpPr>
          <p:nvPr/>
        </p:nvSpPr>
        <p:spPr bwMode="auto">
          <a:xfrm>
            <a:off x="3049588" y="2400300"/>
            <a:ext cx="512762" cy="0"/>
          </a:xfrm>
          <a:prstGeom prst="line">
            <a:avLst/>
          </a:prstGeom>
          <a:noFill/>
          <a:ln w="12700">
            <a:solidFill>
              <a:srgbClr val="99CC00"/>
            </a:solidFill>
            <a:round/>
            <a:headEnd type="none" w="sm" len="sm"/>
            <a:tailEnd type="stealth" w="med" len="lg"/>
          </a:ln>
          <a:effectLst/>
        </p:spPr>
        <p:txBody>
          <a:bodyPr wrap="none" anchor="ctr"/>
          <a:lstStyle/>
          <a:p>
            <a:pPr fontAlgn="base">
              <a:spcBef>
                <a:spcPct val="0"/>
              </a:spcBef>
              <a:spcAft>
                <a:spcPct val="0"/>
              </a:spcAft>
            </a:pPr>
            <a:endParaRPr kumimoji="1" lang="en-US">
              <a:solidFill>
                <a:srgbClr val="000000"/>
              </a:solidFill>
            </a:endParaRPr>
          </a:p>
        </p:txBody>
      </p:sp>
      <p:sp>
        <p:nvSpPr>
          <p:cNvPr id="11270" name="Line 6"/>
          <p:cNvSpPr>
            <a:spLocks noChangeShapeType="1"/>
          </p:cNvSpPr>
          <p:nvPr/>
        </p:nvSpPr>
        <p:spPr bwMode="auto">
          <a:xfrm>
            <a:off x="3049588" y="2819400"/>
            <a:ext cx="512762" cy="0"/>
          </a:xfrm>
          <a:prstGeom prst="line">
            <a:avLst/>
          </a:prstGeom>
          <a:noFill/>
          <a:ln w="12700">
            <a:solidFill>
              <a:srgbClr val="99CC00"/>
            </a:solidFill>
            <a:round/>
            <a:headEnd type="none" w="sm" len="sm"/>
            <a:tailEnd type="stealth" w="med" len="lg"/>
          </a:ln>
          <a:effectLst/>
        </p:spPr>
        <p:txBody>
          <a:bodyPr wrap="none" anchor="ctr"/>
          <a:lstStyle/>
          <a:p>
            <a:pPr fontAlgn="base">
              <a:spcBef>
                <a:spcPct val="0"/>
              </a:spcBef>
              <a:spcAft>
                <a:spcPct val="0"/>
              </a:spcAft>
            </a:pPr>
            <a:endParaRPr kumimoji="1" lang="en-US">
              <a:solidFill>
                <a:srgbClr val="000000"/>
              </a:solidFill>
            </a:endParaRPr>
          </a:p>
        </p:txBody>
      </p:sp>
      <p:sp>
        <p:nvSpPr>
          <p:cNvPr id="11271" name="Line 7"/>
          <p:cNvSpPr>
            <a:spLocks noChangeShapeType="1"/>
          </p:cNvSpPr>
          <p:nvPr/>
        </p:nvSpPr>
        <p:spPr bwMode="auto">
          <a:xfrm>
            <a:off x="3068638" y="3238500"/>
            <a:ext cx="512762" cy="0"/>
          </a:xfrm>
          <a:prstGeom prst="line">
            <a:avLst/>
          </a:prstGeom>
          <a:noFill/>
          <a:ln w="12700">
            <a:solidFill>
              <a:srgbClr val="99CC00"/>
            </a:solidFill>
            <a:round/>
            <a:headEnd type="none" w="sm" len="sm"/>
            <a:tailEnd type="stealth" w="med" len="lg"/>
          </a:ln>
          <a:effectLst/>
        </p:spPr>
        <p:txBody>
          <a:bodyPr wrap="none" anchor="ctr"/>
          <a:lstStyle/>
          <a:p>
            <a:pPr fontAlgn="base">
              <a:spcBef>
                <a:spcPct val="0"/>
              </a:spcBef>
              <a:spcAft>
                <a:spcPct val="0"/>
              </a:spcAft>
            </a:pPr>
            <a:endParaRPr kumimoji="1" lang="en-US">
              <a:solidFill>
                <a:srgbClr val="000000"/>
              </a:solidFill>
            </a:endParaRPr>
          </a:p>
        </p:txBody>
      </p:sp>
      <p:sp>
        <p:nvSpPr>
          <p:cNvPr id="11272" name="Line 8"/>
          <p:cNvSpPr>
            <a:spLocks noChangeShapeType="1"/>
          </p:cNvSpPr>
          <p:nvPr/>
        </p:nvSpPr>
        <p:spPr bwMode="auto">
          <a:xfrm>
            <a:off x="3049588" y="3676650"/>
            <a:ext cx="512762" cy="0"/>
          </a:xfrm>
          <a:prstGeom prst="line">
            <a:avLst/>
          </a:prstGeom>
          <a:noFill/>
          <a:ln w="12700">
            <a:solidFill>
              <a:srgbClr val="99CC00"/>
            </a:solidFill>
            <a:round/>
            <a:headEnd type="none" w="sm" len="sm"/>
            <a:tailEnd type="stealth" w="med" len="lg"/>
          </a:ln>
          <a:effectLst/>
        </p:spPr>
        <p:txBody>
          <a:bodyPr wrap="none" anchor="ctr"/>
          <a:lstStyle/>
          <a:p>
            <a:pPr fontAlgn="base">
              <a:spcBef>
                <a:spcPct val="0"/>
              </a:spcBef>
              <a:spcAft>
                <a:spcPct val="0"/>
              </a:spcAft>
            </a:pPr>
            <a:endParaRPr kumimoji="1" lang="en-US">
              <a:solidFill>
                <a:srgbClr val="000000"/>
              </a:solidFill>
            </a:endParaRPr>
          </a:p>
        </p:txBody>
      </p:sp>
      <p:sp>
        <p:nvSpPr>
          <p:cNvPr id="11273" name="Line 9"/>
          <p:cNvSpPr>
            <a:spLocks noChangeShapeType="1"/>
          </p:cNvSpPr>
          <p:nvPr/>
        </p:nvSpPr>
        <p:spPr bwMode="auto">
          <a:xfrm>
            <a:off x="3068638" y="4057650"/>
            <a:ext cx="512762" cy="0"/>
          </a:xfrm>
          <a:prstGeom prst="line">
            <a:avLst/>
          </a:prstGeom>
          <a:noFill/>
          <a:ln w="12700">
            <a:solidFill>
              <a:srgbClr val="99CC00"/>
            </a:solidFill>
            <a:round/>
            <a:headEnd type="none" w="sm" len="sm"/>
            <a:tailEnd type="stealth" w="med" len="lg"/>
          </a:ln>
          <a:effectLst/>
        </p:spPr>
        <p:txBody>
          <a:bodyPr wrap="none" anchor="ctr"/>
          <a:lstStyle/>
          <a:p>
            <a:pPr fontAlgn="base">
              <a:spcBef>
                <a:spcPct val="0"/>
              </a:spcBef>
              <a:spcAft>
                <a:spcPct val="0"/>
              </a:spcAft>
            </a:pPr>
            <a:endParaRPr kumimoji="1" lang="en-US">
              <a:solidFill>
                <a:srgbClr val="000000"/>
              </a:solidFill>
            </a:endParaRPr>
          </a:p>
        </p:txBody>
      </p:sp>
      <p:sp>
        <p:nvSpPr>
          <p:cNvPr id="11274" name="Line 10"/>
          <p:cNvSpPr>
            <a:spLocks noChangeShapeType="1"/>
          </p:cNvSpPr>
          <p:nvPr/>
        </p:nvSpPr>
        <p:spPr bwMode="auto">
          <a:xfrm>
            <a:off x="3068638" y="4476750"/>
            <a:ext cx="512762" cy="0"/>
          </a:xfrm>
          <a:prstGeom prst="line">
            <a:avLst/>
          </a:prstGeom>
          <a:noFill/>
          <a:ln w="12700">
            <a:solidFill>
              <a:srgbClr val="99CC00"/>
            </a:solidFill>
            <a:round/>
            <a:headEnd type="none" w="sm" len="sm"/>
            <a:tailEnd type="stealth" w="med" len="lg"/>
          </a:ln>
          <a:effectLst/>
        </p:spPr>
        <p:txBody>
          <a:bodyPr wrap="none" anchor="ctr"/>
          <a:lstStyle/>
          <a:p>
            <a:pPr fontAlgn="base">
              <a:spcBef>
                <a:spcPct val="0"/>
              </a:spcBef>
              <a:spcAft>
                <a:spcPct val="0"/>
              </a:spcAft>
            </a:pPr>
            <a:endParaRPr kumimoji="1" lang="en-US">
              <a:solidFill>
                <a:srgbClr val="000000"/>
              </a:solidFill>
            </a:endParaRPr>
          </a:p>
        </p:txBody>
      </p:sp>
      <p:sp>
        <p:nvSpPr>
          <p:cNvPr id="11275" name="Line 11"/>
          <p:cNvSpPr>
            <a:spLocks noChangeShapeType="1"/>
          </p:cNvSpPr>
          <p:nvPr/>
        </p:nvSpPr>
        <p:spPr bwMode="auto">
          <a:xfrm>
            <a:off x="3087688" y="4895850"/>
            <a:ext cx="512762" cy="0"/>
          </a:xfrm>
          <a:prstGeom prst="line">
            <a:avLst/>
          </a:prstGeom>
          <a:noFill/>
          <a:ln w="12700">
            <a:solidFill>
              <a:srgbClr val="99CC00"/>
            </a:solidFill>
            <a:round/>
            <a:headEnd type="none" w="sm" len="sm"/>
            <a:tailEnd type="stealth" w="med" len="lg"/>
          </a:ln>
          <a:effectLst/>
        </p:spPr>
        <p:txBody>
          <a:bodyPr wrap="none" anchor="ctr"/>
          <a:lstStyle/>
          <a:p>
            <a:pPr fontAlgn="base">
              <a:spcBef>
                <a:spcPct val="0"/>
              </a:spcBef>
              <a:spcAft>
                <a:spcPct val="0"/>
              </a:spcAft>
            </a:pPr>
            <a:endParaRPr kumimoji="1" lang="en-US">
              <a:solidFill>
                <a:srgbClr val="000000"/>
              </a:solidFill>
            </a:endParaRPr>
          </a:p>
        </p:txBody>
      </p:sp>
      <p:sp>
        <p:nvSpPr>
          <p:cNvPr id="11276" name="Line 12"/>
          <p:cNvSpPr>
            <a:spLocks noChangeShapeType="1"/>
          </p:cNvSpPr>
          <p:nvPr/>
        </p:nvSpPr>
        <p:spPr bwMode="auto">
          <a:xfrm>
            <a:off x="3068638" y="5276850"/>
            <a:ext cx="512762" cy="0"/>
          </a:xfrm>
          <a:prstGeom prst="line">
            <a:avLst/>
          </a:prstGeom>
          <a:noFill/>
          <a:ln w="12700">
            <a:solidFill>
              <a:srgbClr val="99CC00"/>
            </a:solidFill>
            <a:round/>
            <a:headEnd type="none" w="sm" len="sm"/>
            <a:tailEnd type="stealth" w="med" len="lg"/>
          </a:ln>
          <a:effectLst/>
        </p:spPr>
        <p:txBody>
          <a:bodyPr wrap="none" anchor="ctr"/>
          <a:lstStyle/>
          <a:p>
            <a:pPr fontAlgn="base">
              <a:spcBef>
                <a:spcPct val="0"/>
              </a:spcBef>
              <a:spcAft>
                <a:spcPct val="0"/>
              </a:spcAft>
            </a:pPr>
            <a:endParaRPr kumimoji="1" lang="en-US">
              <a:solidFill>
                <a:srgbClr val="000000"/>
              </a:solidFill>
            </a:endParaRPr>
          </a:p>
        </p:txBody>
      </p:sp>
      <p:sp>
        <p:nvSpPr>
          <p:cNvPr id="11277" name="Line 13"/>
          <p:cNvSpPr>
            <a:spLocks noChangeShapeType="1"/>
          </p:cNvSpPr>
          <p:nvPr/>
        </p:nvSpPr>
        <p:spPr bwMode="auto">
          <a:xfrm>
            <a:off x="3049588" y="5695950"/>
            <a:ext cx="512762" cy="0"/>
          </a:xfrm>
          <a:prstGeom prst="line">
            <a:avLst/>
          </a:prstGeom>
          <a:noFill/>
          <a:ln w="12700">
            <a:solidFill>
              <a:srgbClr val="99CC00"/>
            </a:solidFill>
            <a:round/>
            <a:headEnd type="none" w="sm" len="sm"/>
            <a:tailEnd type="stealth" w="med" len="lg"/>
          </a:ln>
          <a:effectLst/>
        </p:spPr>
        <p:txBody>
          <a:bodyPr wrap="none" anchor="ctr"/>
          <a:lstStyle/>
          <a:p>
            <a:pPr fontAlgn="base">
              <a:spcBef>
                <a:spcPct val="0"/>
              </a:spcBef>
              <a:spcAft>
                <a:spcPct val="0"/>
              </a:spcAft>
            </a:pPr>
            <a:endParaRPr kumimoji="1" lang="en-US">
              <a:solidFill>
                <a:srgbClr val="000000"/>
              </a:solidFill>
            </a:endParaRPr>
          </a:p>
        </p:txBody>
      </p:sp>
      <p:sp>
        <p:nvSpPr>
          <p:cNvPr id="11278" name="Line 14"/>
          <p:cNvSpPr>
            <a:spLocks noChangeShapeType="1"/>
          </p:cNvSpPr>
          <p:nvPr/>
        </p:nvSpPr>
        <p:spPr bwMode="auto">
          <a:xfrm>
            <a:off x="4745038" y="3257550"/>
            <a:ext cx="931862" cy="0"/>
          </a:xfrm>
          <a:prstGeom prst="line">
            <a:avLst/>
          </a:prstGeom>
          <a:noFill/>
          <a:ln w="12700">
            <a:solidFill>
              <a:schemeClr val="tx1"/>
            </a:solidFill>
            <a:round/>
            <a:headEnd type="none" w="sm" len="sm"/>
            <a:tailEnd type="stealth" w="med" len="lg"/>
          </a:ln>
          <a:effectLst/>
        </p:spPr>
        <p:txBody>
          <a:bodyPr wrap="none" anchor="ctr"/>
          <a:lstStyle/>
          <a:p>
            <a:pPr fontAlgn="base">
              <a:spcBef>
                <a:spcPct val="0"/>
              </a:spcBef>
              <a:spcAft>
                <a:spcPct val="0"/>
              </a:spcAft>
            </a:pPr>
            <a:endParaRPr kumimoji="1" lang="en-US">
              <a:solidFill>
                <a:srgbClr val="000000"/>
              </a:solidFill>
            </a:endParaRPr>
          </a:p>
        </p:txBody>
      </p:sp>
      <p:sp>
        <p:nvSpPr>
          <p:cNvPr id="11279" name="Line 15"/>
          <p:cNvSpPr>
            <a:spLocks noChangeShapeType="1"/>
          </p:cNvSpPr>
          <p:nvPr/>
        </p:nvSpPr>
        <p:spPr bwMode="auto">
          <a:xfrm>
            <a:off x="4725988" y="5715000"/>
            <a:ext cx="931862" cy="0"/>
          </a:xfrm>
          <a:prstGeom prst="line">
            <a:avLst/>
          </a:prstGeom>
          <a:noFill/>
          <a:ln w="12700">
            <a:solidFill>
              <a:schemeClr val="tx1"/>
            </a:solidFill>
            <a:round/>
            <a:headEnd type="none" w="sm" len="sm"/>
            <a:tailEnd type="stealth" w="med" len="lg"/>
          </a:ln>
          <a:effectLst/>
        </p:spPr>
        <p:txBody>
          <a:bodyPr wrap="none" anchor="ctr"/>
          <a:lstStyle/>
          <a:p>
            <a:pPr fontAlgn="base">
              <a:spcBef>
                <a:spcPct val="0"/>
              </a:spcBef>
              <a:spcAft>
                <a:spcPct val="0"/>
              </a:spcAft>
            </a:pPr>
            <a:endParaRPr kumimoji="1" lang="en-US">
              <a:solidFill>
                <a:srgbClr val="000000"/>
              </a:solidFill>
            </a:endParaRPr>
          </a:p>
        </p:txBody>
      </p:sp>
      <p:sp>
        <p:nvSpPr>
          <p:cNvPr id="11280" name="Line 16"/>
          <p:cNvSpPr>
            <a:spLocks noChangeShapeType="1"/>
          </p:cNvSpPr>
          <p:nvPr/>
        </p:nvSpPr>
        <p:spPr bwMode="auto">
          <a:xfrm>
            <a:off x="6821488" y="5715000"/>
            <a:ext cx="931862" cy="0"/>
          </a:xfrm>
          <a:prstGeom prst="line">
            <a:avLst/>
          </a:prstGeom>
          <a:noFill/>
          <a:ln w="12700">
            <a:solidFill>
              <a:schemeClr val="tx1"/>
            </a:solidFill>
            <a:round/>
            <a:headEnd type="none" w="sm" len="sm"/>
            <a:tailEnd type="stealth" w="med" len="lg"/>
          </a:ln>
          <a:effectLst/>
        </p:spPr>
        <p:txBody>
          <a:bodyPr wrap="none" anchor="ctr"/>
          <a:lstStyle/>
          <a:p>
            <a:pPr fontAlgn="base">
              <a:spcBef>
                <a:spcPct val="0"/>
              </a:spcBef>
              <a:spcAft>
                <a:spcPct val="0"/>
              </a:spcAft>
            </a:pPr>
            <a:endParaRPr kumimoji="1" lang="en-US">
              <a:solidFill>
                <a:srgbClr val="000000"/>
              </a:solidFill>
            </a:endParaRPr>
          </a:p>
        </p:txBody>
      </p:sp>
      <p:sp>
        <p:nvSpPr>
          <p:cNvPr id="11281" name="Line 17"/>
          <p:cNvSpPr>
            <a:spLocks noChangeShapeType="1"/>
          </p:cNvSpPr>
          <p:nvPr/>
        </p:nvSpPr>
        <p:spPr bwMode="auto">
          <a:xfrm flipH="1">
            <a:off x="9374188" y="5695950"/>
            <a:ext cx="436562" cy="0"/>
          </a:xfrm>
          <a:prstGeom prst="line">
            <a:avLst/>
          </a:prstGeom>
          <a:noFill/>
          <a:ln w="12700">
            <a:solidFill>
              <a:srgbClr val="00FF00"/>
            </a:solidFill>
            <a:round/>
            <a:headEnd type="none" w="sm" len="sm"/>
            <a:tailEnd type="stealth" w="med" len="lg"/>
          </a:ln>
          <a:effectLst/>
        </p:spPr>
        <p:txBody>
          <a:bodyPr wrap="none" anchor="ctr"/>
          <a:lstStyle/>
          <a:p>
            <a:pPr fontAlgn="base">
              <a:spcBef>
                <a:spcPct val="0"/>
              </a:spcBef>
              <a:spcAft>
                <a:spcPct val="0"/>
              </a:spcAft>
            </a:pPr>
            <a:endParaRPr kumimoji="1" lang="en-US">
              <a:solidFill>
                <a:srgbClr val="000000"/>
              </a:solidFill>
            </a:endParaRPr>
          </a:p>
        </p:txBody>
      </p:sp>
      <p:sp>
        <p:nvSpPr>
          <p:cNvPr id="11282" name="Line 18"/>
          <p:cNvSpPr>
            <a:spLocks noChangeShapeType="1"/>
          </p:cNvSpPr>
          <p:nvPr/>
        </p:nvSpPr>
        <p:spPr bwMode="auto">
          <a:xfrm flipH="1">
            <a:off x="5278438" y="5295900"/>
            <a:ext cx="4532312" cy="0"/>
          </a:xfrm>
          <a:prstGeom prst="line">
            <a:avLst/>
          </a:prstGeom>
          <a:noFill/>
          <a:ln w="12700">
            <a:solidFill>
              <a:srgbClr val="00FF00"/>
            </a:solidFill>
            <a:round/>
            <a:headEnd type="none" w="sm" len="sm"/>
            <a:tailEnd type="stealth" w="med" len="lg"/>
          </a:ln>
          <a:effectLst/>
        </p:spPr>
        <p:txBody>
          <a:bodyPr wrap="none" anchor="ctr"/>
          <a:lstStyle/>
          <a:p>
            <a:pPr fontAlgn="base">
              <a:spcBef>
                <a:spcPct val="0"/>
              </a:spcBef>
              <a:spcAft>
                <a:spcPct val="0"/>
              </a:spcAft>
            </a:pPr>
            <a:endParaRPr kumimoji="1" lang="en-US">
              <a:solidFill>
                <a:srgbClr val="000000"/>
              </a:solidFill>
            </a:endParaRPr>
          </a:p>
        </p:txBody>
      </p:sp>
      <p:sp>
        <p:nvSpPr>
          <p:cNvPr id="11283" name="Line 19"/>
          <p:cNvSpPr>
            <a:spLocks noChangeShapeType="1"/>
          </p:cNvSpPr>
          <p:nvPr/>
        </p:nvSpPr>
        <p:spPr bwMode="auto">
          <a:xfrm flipH="1">
            <a:off x="4592638" y="4895850"/>
            <a:ext cx="5218112" cy="0"/>
          </a:xfrm>
          <a:prstGeom prst="line">
            <a:avLst/>
          </a:prstGeom>
          <a:noFill/>
          <a:ln w="12700">
            <a:solidFill>
              <a:srgbClr val="00FF00"/>
            </a:solidFill>
            <a:round/>
            <a:headEnd type="none" w="sm" len="sm"/>
            <a:tailEnd type="stealth" w="med" len="lg"/>
          </a:ln>
          <a:effectLst/>
        </p:spPr>
        <p:txBody>
          <a:bodyPr wrap="none" anchor="ctr"/>
          <a:lstStyle/>
          <a:p>
            <a:pPr fontAlgn="base">
              <a:spcBef>
                <a:spcPct val="0"/>
              </a:spcBef>
              <a:spcAft>
                <a:spcPct val="0"/>
              </a:spcAft>
            </a:pPr>
            <a:endParaRPr kumimoji="1" lang="en-US">
              <a:solidFill>
                <a:srgbClr val="000000"/>
              </a:solidFill>
            </a:endParaRPr>
          </a:p>
        </p:txBody>
      </p:sp>
      <p:sp>
        <p:nvSpPr>
          <p:cNvPr id="11284" name="Line 20"/>
          <p:cNvSpPr>
            <a:spLocks noChangeShapeType="1"/>
          </p:cNvSpPr>
          <p:nvPr/>
        </p:nvSpPr>
        <p:spPr bwMode="auto">
          <a:xfrm flipH="1">
            <a:off x="5278438" y="4495800"/>
            <a:ext cx="4532312" cy="0"/>
          </a:xfrm>
          <a:prstGeom prst="line">
            <a:avLst/>
          </a:prstGeom>
          <a:noFill/>
          <a:ln w="12700">
            <a:solidFill>
              <a:srgbClr val="00FF00"/>
            </a:solidFill>
            <a:round/>
            <a:headEnd type="none" w="sm" len="sm"/>
            <a:tailEnd type="stealth" w="med" len="lg"/>
          </a:ln>
          <a:effectLst/>
        </p:spPr>
        <p:txBody>
          <a:bodyPr wrap="none" anchor="ctr"/>
          <a:lstStyle/>
          <a:p>
            <a:pPr fontAlgn="base">
              <a:spcBef>
                <a:spcPct val="0"/>
              </a:spcBef>
              <a:spcAft>
                <a:spcPct val="0"/>
              </a:spcAft>
            </a:pPr>
            <a:endParaRPr kumimoji="1" lang="en-US">
              <a:solidFill>
                <a:srgbClr val="000000"/>
              </a:solidFill>
            </a:endParaRPr>
          </a:p>
        </p:txBody>
      </p:sp>
      <p:sp>
        <p:nvSpPr>
          <p:cNvPr id="11285" name="Line 21"/>
          <p:cNvSpPr>
            <a:spLocks noChangeShapeType="1"/>
          </p:cNvSpPr>
          <p:nvPr/>
        </p:nvSpPr>
        <p:spPr bwMode="auto">
          <a:xfrm flipH="1">
            <a:off x="5240338" y="4057650"/>
            <a:ext cx="4570412" cy="0"/>
          </a:xfrm>
          <a:prstGeom prst="line">
            <a:avLst/>
          </a:prstGeom>
          <a:noFill/>
          <a:ln w="12700">
            <a:solidFill>
              <a:srgbClr val="00FF00"/>
            </a:solidFill>
            <a:round/>
            <a:headEnd type="none" w="sm" len="sm"/>
            <a:tailEnd type="stealth" w="med" len="lg"/>
          </a:ln>
          <a:effectLst/>
        </p:spPr>
        <p:txBody>
          <a:bodyPr wrap="none" anchor="ctr"/>
          <a:lstStyle/>
          <a:p>
            <a:pPr fontAlgn="base">
              <a:spcBef>
                <a:spcPct val="0"/>
              </a:spcBef>
              <a:spcAft>
                <a:spcPct val="0"/>
              </a:spcAft>
            </a:pPr>
            <a:endParaRPr kumimoji="1" lang="en-US">
              <a:solidFill>
                <a:srgbClr val="000000"/>
              </a:solidFill>
            </a:endParaRPr>
          </a:p>
        </p:txBody>
      </p:sp>
      <p:sp>
        <p:nvSpPr>
          <p:cNvPr id="11286" name="Line 22"/>
          <p:cNvSpPr>
            <a:spLocks noChangeShapeType="1"/>
          </p:cNvSpPr>
          <p:nvPr/>
        </p:nvSpPr>
        <p:spPr bwMode="auto">
          <a:xfrm flipH="1">
            <a:off x="5259388" y="3676650"/>
            <a:ext cx="4570412" cy="0"/>
          </a:xfrm>
          <a:prstGeom prst="line">
            <a:avLst/>
          </a:prstGeom>
          <a:noFill/>
          <a:ln w="12700">
            <a:solidFill>
              <a:srgbClr val="00FF00"/>
            </a:solidFill>
            <a:round/>
            <a:headEnd type="none" w="sm" len="sm"/>
            <a:tailEnd type="stealth" w="med" len="lg"/>
          </a:ln>
          <a:effectLst/>
        </p:spPr>
        <p:txBody>
          <a:bodyPr wrap="none" anchor="ctr"/>
          <a:lstStyle/>
          <a:p>
            <a:pPr fontAlgn="base">
              <a:spcBef>
                <a:spcPct val="0"/>
              </a:spcBef>
              <a:spcAft>
                <a:spcPct val="0"/>
              </a:spcAft>
            </a:pPr>
            <a:endParaRPr kumimoji="1" lang="en-US">
              <a:solidFill>
                <a:srgbClr val="000000"/>
              </a:solidFill>
            </a:endParaRPr>
          </a:p>
        </p:txBody>
      </p:sp>
      <p:sp>
        <p:nvSpPr>
          <p:cNvPr id="11287" name="Line 23"/>
          <p:cNvSpPr>
            <a:spLocks noChangeShapeType="1"/>
          </p:cNvSpPr>
          <p:nvPr/>
        </p:nvSpPr>
        <p:spPr bwMode="auto">
          <a:xfrm flipH="1">
            <a:off x="7335838" y="3238500"/>
            <a:ext cx="2455862" cy="0"/>
          </a:xfrm>
          <a:prstGeom prst="line">
            <a:avLst/>
          </a:prstGeom>
          <a:noFill/>
          <a:ln w="12700">
            <a:solidFill>
              <a:srgbClr val="00FF00"/>
            </a:solidFill>
            <a:round/>
            <a:headEnd type="none" w="sm" len="sm"/>
            <a:tailEnd type="stealth" w="med" len="lg"/>
          </a:ln>
          <a:effectLst/>
        </p:spPr>
        <p:txBody>
          <a:bodyPr wrap="none" anchor="ctr"/>
          <a:lstStyle/>
          <a:p>
            <a:pPr fontAlgn="base">
              <a:spcBef>
                <a:spcPct val="0"/>
              </a:spcBef>
              <a:spcAft>
                <a:spcPct val="0"/>
              </a:spcAft>
            </a:pPr>
            <a:endParaRPr kumimoji="1" lang="en-US">
              <a:solidFill>
                <a:srgbClr val="000000"/>
              </a:solidFill>
            </a:endParaRPr>
          </a:p>
        </p:txBody>
      </p:sp>
      <p:sp>
        <p:nvSpPr>
          <p:cNvPr id="11288" name="Line 24"/>
          <p:cNvSpPr>
            <a:spLocks noChangeShapeType="1"/>
          </p:cNvSpPr>
          <p:nvPr/>
        </p:nvSpPr>
        <p:spPr bwMode="auto">
          <a:xfrm flipH="1">
            <a:off x="4592638" y="2838450"/>
            <a:ext cx="5237162" cy="0"/>
          </a:xfrm>
          <a:prstGeom prst="line">
            <a:avLst/>
          </a:prstGeom>
          <a:noFill/>
          <a:ln w="12700">
            <a:solidFill>
              <a:srgbClr val="00FF00"/>
            </a:solidFill>
            <a:round/>
            <a:headEnd type="none" w="sm" len="sm"/>
            <a:tailEnd type="stealth" w="med" len="lg"/>
          </a:ln>
          <a:effectLst/>
        </p:spPr>
        <p:txBody>
          <a:bodyPr wrap="none" anchor="ctr"/>
          <a:lstStyle/>
          <a:p>
            <a:pPr fontAlgn="base">
              <a:spcBef>
                <a:spcPct val="0"/>
              </a:spcBef>
              <a:spcAft>
                <a:spcPct val="0"/>
              </a:spcAft>
            </a:pPr>
            <a:endParaRPr kumimoji="1" lang="en-US">
              <a:solidFill>
                <a:srgbClr val="000000"/>
              </a:solidFill>
            </a:endParaRPr>
          </a:p>
        </p:txBody>
      </p:sp>
      <p:sp>
        <p:nvSpPr>
          <p:cNvPr id="11289" name="Line 25"/>
          <p:cNvSpPr>
            <a:spLocks noChangeShapeType="1"/>
          </p:cNvSpPr>
          <p:nvPr/>
        </p:nvSpPr>
        <p:spPr bwMode="auto">
          <a:xfrm flipH="1">
            <a:off x="5259388" y="2419350"/>
            <a:ext cx="4551362" cy="0"/>
          </a:xfrm>
          <a:prstGeom prst="line">
            <a:avLst/>
          </a:prstGeom>
          <a:noFill/>
          <a:ln w="12700">
            <a:solidFill>
              <a:srgbClr val="00FF00"/>
            </a:solidFill>
            <a:round/>
            <a:headEnd type="none" w="sm" len="sm"/>
            <a:tailEnd type="stealth" w="med" len="lg"/>
          </a:ln>
          <a:effectLst/>
        </p:spPr>
        <p:txBody>
          <a:bodyPr wrap="none" anchor="ctr"/>
          <a:lstStyle/>
          <a:p>
            <a:pPr fontAlgn="base">
              <a:spcBef>
                <a:spcPct val="0"/>
              </a:spcBef>
              <a:spcAft>
                <a:spcPct val="0"/>
              </a:spcAft>
            </a:pPr>
            <a:endParaRPr kumimoji="1" lang="en-US">
              <a:solidFill>
                <a:srgbClr val="000000"/>
              </a:solidFill>
            </a:endParaRPr>
          </a:p>
        </p:txBody>
      </p:sp>
      <p:sp>
        <p:nvSpPr>
          <p:cNvPr id="11290" name="Line 26"/>
          <p:cNvSpPr>
            <a:spLocks noChangeShapeType="1"/>
          </p:cNvSpPr>
          <p:nvPr/>
        </p:nvSpPr>
        <p:spPr bwMode="auto">
          <a:xfrm flipH="1">
            <a:off x="4535488" y="2038350"/>
            <a:ext cx="5275262" cy="0"/>
          </a:xfrm>
          <a:prstGeom prst="line">
            <a:avLst/>
          </a:prstGeom>
          <a:noFill/>
          <a:ln w="12700">
            <a:solidFill>
              <a:srgbClr val="00FF00"/>
            </a:solidFill>
            <a:round/>
            <a:headEnd type="none" w="sm" len="sm"/>
            <a:tailEnd type="stealth" w="med" len="lg"/>
          </a:ln>
          <a:effectLst/>
        </p:spPr>
        <p:txBody>
          <a:bodyPr wrap="none" anchor="ctr"/>
          <a:lstStyle/>
          <a:p>
            <a:pPr fontAlgn="base">
              <a:spcBef>
                <a:spcPct val="0"/>
              </a:spcBef>
              <a:spcAft>
                <a:spcPct val="0"/>
              </a:spcAft>
            </a:pPr>
            <a:endParaRPr kumimoji="1" lang="en-US">
              <a:solidFill>
                <a:srgbClr val="000000"/>
              </a:solidFill>
            </a:endParaRPr>
          </a:p>
        </p:txBody>
      </p:sp>
      <p:sp>
        <p:nvSpPr>
          <p:cNvPr id="11291" name="Rectangle 27"/>
          <p:cNvSpPr>
            <a:spLocks noChangeArrowheads="1"/>
          </p:cNvSpPr>
          <p:nvPr/>
        </p:nvSpPr>
        <p:spPr bwMode="auto">
          <a:xfrm>
            <a:off x="3505200" y="1295401"/>
            <a:ext cx="5418150" cy="462307"/>
          </a:xfrm>
          <a:prstGeom prst="rect">
            <a:avLst/>
          </a:prstGeom>
          <a:noFill/>
          <a:ln w="9525">
            <a:noFill/>
            <a:miter lim="800000"/>
            <a:headEnd/>
            <a:tailEnd/>
          </a:ln>
          <a:effectLst/>
        </p:spPr>
        <p:txBody>
          <a:bodyPr wrap="none" lIns="92075" tIns="46038" rIns="92075" bIns="46038">
            <a:spAutoFit/>
          </a:bodyPr>
          <a:lstStyle/>
          <a:p>
            <a:pPr defTabSz="762000" fontAlgn="base">
              <a:spcBef>
                <a:spcPct val="0"/>
              </a:spcBef>
              <a:spcAft>
                <a:spcPct val="0"/>
              </a:spcAft>
            </a:pPr>
            <a:r>
              <a:rPr kumimoji="1" lang="en-US" altLang="zh-TW" sz="2400" b="1">
                <a:solidFill>
                  <a:srgbClr val="000000"/>
                </a:solidFill>
                <a:latin typeface="Times New Roman" charset="0"/>
              </a:rPr>
              <a:t>179, 208, 306, 93, 859, 984, 55, 9, 271, 33</a:t>
            </a:r>
          </a:p>
        </p:txBody>
      </p:sp>
      <p:sp>
        <p:nvSpPr>
          <p:cNvPr id="11292" name="Rectangle 28"/>
          <p:cNvSpPr>
            <a:spLocks noChangeArrowheads="1"/>
          </p:cNvSpPr>
          <p:nvPr/>
        </p:nvSpPr>
        <p:spPr bwMode="auto">
          <a:xfrm>
            <a:off x="2643188" y="5943601"/>
            <a:ext cx="8080610" cy="462307"/>
          </a:xfrm>
          <a:prstGeom prst="rect">
            <a:avLst/>
          </a:prstGeom>
          <a:noFill/>
          <a:ln w="9525">
            <a:noFill/>
            <a:miter lim="800000"/>
            <a:headEnd/>
            <a:tailEnd/>
          </a:ln>
          <a:effectLst/>
        </p:spPr>
        <p:txBody>
          <a:bodyPr wrap="none" lIns="92075" tIns="46038" rIns="92075" bIns="46038">
            <a:spAutoFit/>
          </a:bodyPr>
          <a:lstStyle/>
          <a:p>
            <a:pPr defTabSz="762000" fontAlgn="base">
              <a:spcBef>
                <a:spcPct val="0"/>
              </a:spcBef>
              <a:spcAft>
                <a:spcPct val="0"/>
              </a:spcAft>
            </a:pPr>
            <a:r>
              <a:rPr kumimoji="1" lang="en-US" altLang="zh-TW" sz="2400" b="1" dirty="0">
                <a:solidFill>
                  <a:srgbClr val="000000"/>
                </a:solidFill>
                <a:latin typeface="Times New Roman" charset="0"/>
              </a:rPr>
              <a:t>271, 93, 33, 984, 55, 306, 208, 179, 859, 9   After the first pass</a:t>
            </a:r>
          </a:p>
        </p:txBody>
      </p:sp>
      <p:sp>
        <p:nvSpPr>
          <p:cNvPr id="11295" name="Rectangle 31"/>
          <p:cNvSpPr>
            <a:spLocks noChangeArrowheads="1"/>
          </p:cNvSpPr>
          <p:nvPr/>
        </p:nvSpPr>
        <p:spPr bwMode="auto">
          <a:xfrm>
            <a:off x="3505200" y="1828800"/>
            <a:ext cx="838200" cy="304800"/>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1296" name="Rectangle 32"/>
          <p:cNvSpPr>
            <a:spLocks noChangeArrowheads="1"/>
          </p:cNvSpPr>
          <p:nvPr/>
        </p:nvSpPr>
        <p:spPr bwMode="auto">
          <a:xfrm>
            <a:off x="3581400" y="2209800"/>
            <a:ext cx="1524000" cy="304800"/>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1297" name="Rectangle 33"/>
          <p:cNvSpPr>
            <a:spLocks noChangeArrowheads="1"/>
          </p:cNvSpPr>
          <p:nvPr/>
        </p:nvSpPr>
        <p:spPr bwMode="auto">
          <a:xfrm>
            <a:off x="3581400" y="2590800"/>
            <a:ext cx="762000" cy="381000"/>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1298" name="Rectangle 34"/>
          <p:cNvSpPr>
            <a:spLocks noChangeArrowheads="1"/>
          </p:cNvSpPr>
          <p:nvPr/>
        </p:nvSpPr>
        <p:spPr bwMode="auto">
          <a:xfrm>
            <a:off x="3581400" y="3048000"/>
            <a:ext cx="1143000" cy="304800"/>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1299" name="Rectangle 35"/>
          <p:cNvSpPr>
            <a:spLocks noChangeArrowheads="1"/>
          </p:cNvSpPr>
          <p:nvPr/>
        </p:nvSpPr>
        <p:spPr bwMode="auto">
          <a:xfrm>
            <a:off x="5715000" y="3048000"/>
            <a:ext cx="1524000" cy="381000"/>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1300" name="Line 36"/>
          <p:cNvSpPr>
            <a:spLocks noChangeShapeType="1"/>
          </p:cNvSpPr>
          <p:nvPr/>
        </p:nvSpPr>
        <p:spPr bwMode="auto">
          <a:xfrm>
            <a:off x="6400800" y="3048000"/>
            <a:ext cx="0" cy="3810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1301" name="Rectangle 37"/>
          <p:cNvSpPr>
            <a:spLocks noChangeArrowheads="1"/>
          </p:cNvSpPr>
          <p:nvPr/>
        </p:nvSpPr>
        <p:spPr bwMode="auto">
          <a:xfrm>
            <a:off x="3581400" y="3429000"/>
            <a:ext cx="1676400" cy="381000"/>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1302" name="Rectangle 38"/>
          <p:cNvSpPr>
            <a:spLocks noChangeArrowheads="1"/>
          </p:cNvSpPr>
          <p:nvPr/>
        </p:nvSpPr>
        <p:spPr bwMode="auto">
          <a:xfrm>
            <a:off x="3581400" y="3886200"/>
            <a:ext cx="1676400" cy="304800"/>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1303" name="Rectangle 39"/>
          <p:cNvSpPr>
            <a:spLocks noChangeArrowheads="1"/>
          </p:cNvSpPr>
          <p:nvPr/>
        </p:nvSpPr>
        <p:spPr bwMode="auto">
          <a:xfrm>
            <a:off x="3581400" y="4267200"/>
            <a:ext cx="1676400" cy="304800"/>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1304" name="Rectangle 40"/>
          <p:cNvSpPr>
            <a:spLocks noChangeArrowheads="1"/>
          </p:cNvSpPr>
          <p:nvPr/>
        </p:nvSpPr>
        <p:spPr bwMode="auto">
          <a:xfrm>
            <a:off x="3581400" y="4648200"/>
            <a:ext cx="762000" cy="381000"/>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1305" name="Rectangle 41"/>
          <p:cNvSpPr>
            <a:spLocks noChangeArrowheads="1"/>
          </p:cNvSpPr>
          <p:nvPr/>
        </p:nvSpPr>
        <p:spPr bwMode="auto">
          <a:xfrm>
            <a:off x="3581400" y="5105400"/>
            <a:ext cx="1676400" cy="304800"/>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1306" name="Rectangle 42"/>
          <p:cNvSpPr>
            <a:spLocks noChangeArrowheads="1"/>
          </p:cNvSpPr>
          <p:nvPr/>
        </p:nvSpPr>
        <p:spPr bwMode="auto">
          <a:xfrm>
            <a:off x="3581400" y="5486400"/>
            <a:ext cx="1143000" cy="381000"/>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1307" name="Rectangle 43"/>
          <p:cNvSpPr>
            <a:spLocks noChangeArrowheads="1"/>
          </p:cNvSpPr>
          <p:nvPr/>
        </p:nvSpPr>
        <p:spPr bwMode="auto">
          <a:xfrm>
            <a:off x="5715000" y="5486400"/>
            <a:ext cx="1524000" cy="457200"/>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1308" name="Line 44"/>
          <p:cNvSpPr>
            <a:spLocks noChangeShapeType="1"/>
          </p:cNvSpPr>
          <p:nvPr/>
        </p:nvSpPr>
        <p:spPr bwMode="auto">
          <a:xfrm>
            <a:off x="6477000" y="5486400"/>
            <a:ext cx="0" cy="4572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1309" name="Rectangle 45"/>
          <p:cNvSpPr>
            <a:spLocks noChangeArrowheads="1"/>
          </p:cNvSpPr>
          <p:nvPr/>
        </p:nvSpPr>
        <p:spPr bwMode="auto">
          <a:xfrm>
            <a:off x="7772400" y="5486400"/>
            <a:ext cx="1524000" cy="381000"/>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1310" name="Text Box 46"/>
          <p:cNvSpPr txBox="1">
            <a:spLocks noChangeArrowheads="1"/>
          </p:cNvSpPr>
          <p:nvPr/>
        </p:nvSpPr>
        <p:spPr bwMode="auto">
          <a:xfrm>
            <a:off x="3565525" y="914400"/>
            <a:ext cx="6059488"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dirty="0">
                <a:solidFill>
                  <a:srgbClr val="000000"/>
                </a:solidFill>
                <a:latin typeface="Times New Roman" charset="0"/>
              </a:rPr>
              <a:t>d (digit) = 3, r (radix) = 10         </a:t>
            </a:r>
            <a:r>
              <a:rPr kumimoji="1" lang="en-US" altLang="zh-TW" sz="2400" dirty="0">
                <a:solidFill>
                  <a:srgbClr val="CC3300"/>
                </a:solidFill>
                <a:latin typeface="Times New Roman" charset="0"/>
              </a:rPr>
              <a:t>ascending order</a:t>
            </a:r>
            <a:endParaRPr kumimoji="1" lang="en-US" altLang="zh-TW" sz="2400" dirty="0">
              <a:solidFill>
                <a:srgbClr val="000000"/>
              </a:solidFill>
              <a:latin typeface="Times New Roman" charset="0"/>
            </a:endParaRPr>
          </a:p>
        </p:txBody>
      </p:sp>
      <p:sp>
        <p:nvSpPr>
          <p:cNvPr id="2" name="Footer Placeholder 1"/>
          <p:cNvSpPr>
            <a:spLocks noGrp="1"/>
          </p:cNvSpPr>
          <p:nvPr>
            <p:ph type="ftr" sz="quarter" idx="11"/>
          </p:nvPr>
        </p:nvSpPr>
        <p:spPr/>
        <p:txBody>
          <a:bodyPr/>
          <a:lstStyle/>
          <a:p>
            <a:r>
              <a:rPr lang="en-US"/>
              <a:t>Dr. Neepa Shah</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250</a:t>
            </a:fld>
            <a:endParaRPr lang="en-US"/>
          </a:p>
        </p:txBody>
      </p:sp>
    </p:spTree>
    <p:extLst>
      <p:ext uri="{BB962C8B-B14F-4D97-AF65-F5344CB8AC3E}">
        <p14:creationId xmlns:p14="http://schemas.microsoft.com/office/powerpoint/2010/main" val="212042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anim calcmode="lin" valueType="num">
                                      <p:cBhvr additive="base">
                                        <p:cTn id="7" dur="500" fill="hold"/>
                                        <p:tgtEl>
                                          <p:spTgt spid="11267"/>
                                        </p:tgtEl>
                                        <p:attrNameLst>
                                          <p:attrName>ppt_x</p:attrName>
                                        </p:attrNameLst>
                                      </p:cBhvr>
                                      <p:tavLst>
                                        <p:tav tm="0">
                                          <p:val>
                                            <p:strVal val="1+#ppt_w/2"/>
                                          </p:val>
                                        </p:tav>
                                        <p:tav tm="100000">
                                          <p:val>
                                            <p:strVal val="#ppt_x"/>
                                          </p:val>
                                        </p:tav>
                                      </p:tavLst>
                                    </p:anim>
                                    <p:anim calcmode="lin" valueType="num">
                                      <p:cBhvr additive="base">
                                        <p:cTn id="8" dur="500" fill="hold"/>
                                        <p:tgtEl>
                                          <p:spTgt spid="1126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268"/>
                                        </p:tgtEl>
                                        <p:attrNameLst>
                                          <p:attrName>style.visibility</p:attrName>
                                        </p:attrNameLst>
                                      </p:cBhvr>
                                      <p:to>
                                        <p:strVal val="visible"/>
                                      </p:to>
                                    </p:set>
                                    <p:anim calcmode="lin" valueType="num">
                                      <p:cBhvr additive="base">
                                        <p:cTn id="11" dur="500" fill="hold"/>
                                        <p:tgtEl>
                                          <p:spTgt spid="11268"/>
                                        </p:tgtEl>
                                        <p:attrNameLst>
                                          <p:attrName>ppt_x</p:attrName>
                                        </p:attrNameLst>
                                      </p:cBhvr>
                                      <p:tavLst>
                                        <p:tav tm="0">
                                          <p:val>
                                            <p:strVal val="1+#ppt_w/2"/>
                                          </p:val>
                                        </p:tav>
                                        <p:tav tm="100000">
                                          <p:val>
                                            <p:strVal val="#ppt_x"/>
                                          </p:val>
                                        </p:tav>
                                      </p:tavLst>
                                    </p:anim>
                                    <p:anim calcmode="lin" valueType="num">
                                      <p:cBhvr additive="base">
                                        <p:cTn id="12" dur="500" fill="hold"/>
                                        <p:tgtEl>
                                          <p:spTgt spid="1126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1269"/>
                                        </p:tgtEl>
                                        <p:attrNameLst>
                                          <p:attrName>style.visibility</p:attrName>
                                        </p:attrNameLst>
                                      </p:cBhvr>
                                      <p:to>
                                        <p:strVal val="visible"/>
                                      </p:to>
                                    </p:set>
                                    <p:anim calcmode="lin" valueType="num">
                                      <p:cBhvr additive="base">
                                        <p:cTn id="15" dur="500" fill="hold"/>
                                        <p:tgtEl>
                                          <p:spTgt spid="11269"/>
                                        </p:tgtEl>
                                        <p:attrNameLst>
                                          <p:attrName>ppt_x</p:attrName>
                                        </p:attrNameLst>
                                      </p:cBhvr>
                                      <p:tavLst>
                                        <p:tav tm="0">
                                          <p:val>
                                            <p:strVal val="1+#ppt_w/2"/>
                                          </p:val>
                                        </p:tav>
                                        <p:tav tm="100000">
                                          <p:val>
                                            <p:strVal val="#ppt_x"/>
                                          </p:val>
                                        </p:tav>
                                      </p:tavLst>
                                    </p:anim>
                                    <p:anim calcmode="lin" valueType="num">
                                      <p:cBhvr additive="base">
                                        <p:cTn id="16" dur="500" fill="hold"/>
                                        <p:tgtEl>
                                          <p:spTgt spid="1126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1270"/>
                                        </p:tgtEl>
                                        <p:attrNameLst>
                                          <p:attrName>style.visibility</p:attrName>
                                        </p:attrNameLst>
                                      </p:cBhvr>
                                      <p:to>
                                        <p:strVal val="visible"/>
                                      </p:to>
                                    </p:set>
                                    <p:anim calcmode="lin" valueType="num">
                                      <p:cBhvr additive="base">
                                        <p:cTn id="19" dur="500" fill="hold"/>
                                        <p:tgtEl>
                                          <p:spTgt spid="11270"/>
                                        </p:tgtEl>
                                        <p:attrNameLst>
                                          <p:attrName>ppt_x</p:attrName>
                                        </p:attrNameLst>
                                      </p:cBhvr>
                                      <p:tavLst>
                                        <p:tav tm="0">
                                          <p:val>
                                            <p:strVal val="1+#ppt_w/2"/>
                                          </p:val>
                                        </p:tav>
                                        <p:tav tm="100000">
                                          <p:val>
                                            <p:strVal val="#ppt_x"/>
                                          </p:val>
                                        </p:tav>
                                      </p:tavLst>
                                    </p:anim>
                                    <p:anim calcmode="lin" valueType="num">
                                      <p:cBhvr additive="base">
                                        <p:cTn id="20" dur="500" fill="hold"/>
                                        <p:tgtEl>
                                          <p:spTgt spid="1127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1271"/>
                                        </p:tgtEl>
                                        <p:attrNameLst>
                                          <p:attrName>style.visibility</p:attrName>
                                        </p:attrNameLst>
                                      </p:cBhvr>
                                      <p:to>
                                        <p:strVal val="visible"/>
                                      </p:to>
                                    </p:set>
                                    <p:anim calcmode="lin" valueType="num">
                                      <p:cBhvr additive="base">
                                        <p:cTn id="23" dur="500" fill="hold"/>
                                        <p:tgtEl>
                                          <p:spTgt spid="11271"/>
                                        </p:tgtEl>
                                        <p:attrNameLst>
                                          <p:attrName>ppt_x</p:attrName>
                                        </p:attrNameLst>
                                      </p:cBhvr>
                                      <p:tavLst>
                                        <p:tav tm="0">
                                          <p:val>
                                            <p:strVal val="1+#ppt_w/2"/>
                                          </p:val>
                                        </p:tav>
                                        <p:tav tm="100000">
                                          <p:val>
                                            <p:strVal val="#ppt_x"/>
                                          </p:val>
                                        </p:tav>
                                      </p:tavLst>
                                    </p:anim>
                                    <p:anim calcmode="lin" valueType="num">
                                      <p:cBhvr additive="base">
                                        <p:cTn id="24" dur="500" fill="hold"/>
                                        <p:tgtEl>
                                          <p:spTgt spid="1127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1272"/>
                                        </p:tgtEl>
                                        <p:attrNameLst>
                                          <p:attrName>style.visibility</p:attrName>
                                        </p:attrNameLst>
                                      </p:cBhvr>
                                      <p:to>
                                        <p:strVal val="visible"/>
                                      </p:to>
                                    </p:set>
                                    <p:anim calcmode="lin" valueType="num">
                                      <p:cBhvr additive="base">
                                        <p:cTn id="27" dur="500" fill="hold"/>
                                        <p:tgtEl>
                                          <p:spTgt spid="11272"/>
                                        </p:tgtEl>
                                        <p:attrNameLst>
                                          <p:attrName>ppt_x</p:attrName>
                                        </p:attrNameLst>
                                      </p:cBhvr>
                                      <p:tavLst>
                                        <p:tav tm="0">
                                          <p:val>
                                            <p:strVal val="1+#ppt_w/2"/>
                                          </p:val>
                                        </p:tav>
                                        <p:tav tm="100000">
                                          <p:val>
                                            <p:strVal val="#ppt_x"/>
                                          </p:val>
                                        </p:tav>
                                      </p:tavLst>
                                    </p:anim>
                                    <p:anim calcmode="lin" valueType="num">
                                      <p:cBhvr additive="base">
                                        <p:cTn id="28" dur="500" fill="hold"/>
                                        <p:tgtEl>
                                          <p:spTgt spid="1127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1273"/>
                                        </p:tgtEl>
                                        <p:attrNameLst>
                                          <p:attrName>style.visibility</p:attrName>
                                        </p:attrNameLst>
                                      </p:cBhvr>
                                      <p:to>
                                        <p:strVal val="visible"/>
                                      </p:to>
                                    </p:set>
                                    <p:anim calcmode="lin" valueType="num">
                                      <p:cBhvr additive="base">
                                        <p:cTn id="31" dur="500" fill="hold"/>
                                        <p:tgtEl>
                                          <p:spTgt spid="11273"/>
                                        </p:tgtEl>
                                        <p:attrNameLst>
                                          <p:attrName>ppt_x</p:attrName>
                                        </p:attrNameLst>
                                      </p:cBhvr>
                                      <p:tavLst>
                                        <p:tav tm="0">
                                          <p:val>
                                            <p:strVal val="1+#ppt_w/2"/>
                                          </p:val>
                                        </p:tav>
                                        <p:tav tm="100000">
                                          <p:val>
                                            <p:strVal val="#ppt_x"/>
                                          </p:val>
                                        </p:tav>
                                      </p:tavLst>
                                    </p:anim>
                                    <p:anim calcmode="lin" valueType="num">
                                      <p:cBhvr additive="base">
                                        <p:cTn id="32" dur="500" fill="hold"/>
                                        <p:tgtEl>
                                          <p:spTgt spid="1127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1274"/>
                                        </p:tgtEl>
                                        <p:attrNameLst>
                                          <p:attrName>style.visibility</p:attrName>
                                        </p:attrNameLst>
                                      </p:cBhvr>
                                      <p:to>
                                        <p:strVal val="visible"/>
                                      </p:to>
                                    </p:set>
                                    <p:anim calcmode="lin" valueType="num">
                                      <p:cBhvr additive="base">
                                        <p:cTn id="35" dur="500" fill="hold"/>
                                        <p:tgtEl>
                                          <p:spTgt spid="11274"/>
                                        </p:tgtEl>
                                        <p:attrNameLst>
                                          <p:attrName>ppt_x</p:attrName>
                                        </p:attrNameLst>
                                      </p:cBhvr>
                                      <p:tavLst>
                                        <p:tav tm="0">
                                          <p:val>
                                            <p:strVal val="1+#ppt_w/2"/>
                                          </p:val>
                                        </p:tav>
                                        <p:tav tm="100000">
                                          <p:val>
                                            <p:strVal val="#ppt_x"/>
                                          </p:val>
                                        </p:tav>
                                      </p:tavLst>
                                    </p:anim>
                                    <p:anim calcmode="lin" valueType="num">
                                      <p:cBhvr additive="base">
                                        <p:cTn id="36" dur="500" fill="hold"/>
                                        <p:tgtEl>
                                          <p:spTgt spid="11274"/>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1275"/>
                                        </p:tgtEl>
                                        <p:attrNameLst>
                                          <p:attrName>style.visibility</p:attrName>
                                        </p:attrNameLst>
                                      </p:cBhvr>
                                      <p:to>
                                        <p:strVal val="visible"/>
                                      </p:to>
                                    </p:set>
                                    <p:anim calcmode="lin" valueType="num">
                                      <p:cBhvr additive="base">
                                        <p:cTn id="39" dur="500" fill="hold"/>
                                        <p:tgtEl>
                                          <p:spTgt spid="11275"/>
                                        </p:tgtEl>
                                        <p:attrNameLst>
                                          <p:attrName>ppt_x</p:attrName>
                                        </p:attrNameLst>
                                      </p:cBhvr>
                                      <p:tavLst>
                                        <p:tav tm="0">
                                          <p:val>
                                            <p:strVal val="1+#ppt_w/2"/>
                                          </p:val>
                                        </p:tav>
                                        <p:tav tm="100000">
                                          <p:val>
                                            <p:strVal val="#ppt_x"/>
                                          </p:val>
                                        </p:tav>
                                      </p:tavLst>
                                    </p:anim>
                                    <p:anim calcmode="lin" valueType="num">
                                      <p:cBhvr additive="base">
                                        <p:cTn id="40" dur="500" fill="hold"/>
                                        <p:tgtEl>
                                          <p:spTgt spid="11275"/>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1276"/>
                                        </p:tgtEl>
                                        <p:attrNameLst>
                                          <p:attrName>style.visibility</p:attrName>
                                        </p:attrNameLst>
                                      </p:cBhvr>
                                      <p:to>
                                        <p:strVal val="visible"/>
                                      </p:to>
                                    </p:set>
                                    <p:anim calcmode="lin" valueType="num">
                                      <p:cBhvr additive="base">
                                        <p:cTn id="43" dur="500" fill="hold"/>
                                        <p:tgtEl>
                                          <p:spTgt spid="11276"/>
                                        </p:tgtEl>
                                        <p:attrNameLst>
                                          <p:attrName>ppt_x</p:attrName>
                                        </p:attrNameLst>
                                      </p:cBhvr>
                                      <p:tavLst>
                                        <p:tav tm="0">
                                          <p:val>
                                            <p:strVal val="1+#ppt_w/2"/>
                                          </p:val>
                                        </p:tav>
                                        <p:tav tm="100000">
                                          <p:val>
                                            <p:strVal val="#ppt_x"/>
                                          </p:val>
                                        </p:tav>
                                      </p:tavLst>
                                    </p:anim>
                                    <p:anim calcmode="lin" valueType="num">
                                      <p:cBhvr additive="base">
                                        <p:cTn id="44" dur="500" fill="hold"/>
                                        <p:tgtEl>
                                          <p:spTgt spid="11276"/>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1277"/>
                                        </p:tgtEl>
                                        <p:attrNameLst>
                                          <p:attrName>style.visibility</p:attrName>
                                        </p:attrNameLst>
                                      </p:cBhvr>
                                      <p:to>
                                        <p:strVal val="visible"/>
                                      </p:to>
                                    </p:set>
                                    <p:anim calcmode="lin" valueType="num">
                                      <p:cBhvr additive="base">
                                        <p:cTn id="47" dur="500" fill="hold"/>
                                        <p:tgtEl>
                                          <p:spTgt spid="11277"/>
                                        </p:tgtEl>
                                        <p:attrNameLst>
                                          <p:attrName>ppt_x</p:attrName>
                                        </p:attrNameLst>
                                      </p:cBhvr>
                                      <p:tavLst>
                                        <p:tav tm="0">
                                          <p:val>
                                            <p:strVal val="1+#ppt_w/2"/>
                                          </p:val>
                                        </p:tav>
                                        <p:tav tm="100000">
                                          <p:val>
                                            <p:strVal val="#ppt_x"/>
                                          </p:val>
                                        </p:tav>
                                      </p:tavLst>
                                    </p:anim>
                                    <p:anim calcmode="lin" valueType="num">
                                      <p:cBhvr additive="base">
                                        <p:cTn id="48" dur="500" fill="hold"/>
                                        <p:tgtEl>
                                          <p:spTgt spid="11277"/>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1278"/>
                                        </p:tgtEl>
                                        <p:attrNameLst>
                                          <p:attrName>style.visibility</p:attrName>
                                        </p:attrNameLst>
                                      </p:cBhvr>
                                      <p:to>
                                        <p:strVal val="visible"/>
                                      </p:to>
                                    </p:set>
                                    <p:anim calcmode="lin" valueType="num">
                                      <p:cBhvr additive="base">
                                        <p:cTn id="51" dur="500" fill="hold"/>
                                        <p:tgtEl>
                                          <p:spTgt spid="11278"/>
                                        </p:tgtEl>
                                        <p:attrNameLst>
                                          <p:attrName>ppt_x</p:attrName>
                                        </p:attrNameLst>
                                      </p:cBhvr>
                                      <p:tavLst>
                                        <p:tav tm="0">
                                          <p:val>
                                            <p:strVal val="1+#ppt_w/2"/>
                                          </p:val>
                                        </p:tav>
                                        <p:tav tm="100000">
                                          <p:val>
                                            <p:strVal val="#ppt_x"/>
                                          </p:val>
                                        </p:tav>
                                      </p:tavLst>
                                    </p:anim>
                                    <p:anim calcmode="lin" valueType="num">
                                      <p:cBhvr additive="base">
                                        <p:cTn id="52" dur="500" fill="hold"/>
                                        <p:tgtEl>
                                          <p:spTgt spid="11278"/>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11279"/>
                                        </p:tgtEl>
                                        <p:attrNameLst>
                                          <p:attrName>style.visibility</p:attrName>
                                        </p:attrNameLst>
                                      </p:cBhvr>
                                      <p:to>
                                        <p:strVal val="visible"/>
                                      </p:to>
                                    </p:set>
                                    <p:anim calcmode="lin" valueType="num">
                                      <p:cBhvr additive="base">
                                        <p:cTn id="55" dur="500" fill="hold"/>
                                        <p:tgtEl>
                                          <p:spTgt spid="11279"/>
                                        </p:tgtEl>
                                        <p:attrNameLst>
                                          <p:attrName>ppt_x</p:attrName>
                                        </p:attrNameLst>
                                      </p:cBhvr>
                                      <p:tavLst>
                                        <p:tav tm="0">
                                          <p:val>
                                            <p:strVal val="1+#ppt_w/2"/>
                                          </p:val>
                                        </p:tav>
                                        <p:tav tm="100000">
                                          <p:val>
                                            <p:strVal val="#ppt_x"/>
                                          </p:val>
                                        </p:tav>
                                      </p:tavLst>
                                    </p:anim>
                                    <p:anim calcmode="lin" valueType="num">
                                      <p:cBhvr additive="base">
                                        <p:cTn id="56" dur="500" fill="hold"/>
                                        <p:tgtEl>
                                          <p:spTgt spid="11279"/>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11280"/>
                                        </p:tgtEl>
                                        <p:attrNameLst>
                                          <p:attrName>style.visibility</p:attrName>
                                        </p:attrNameLst>
                                      </p:cBhvr>
                                      <p:to>
                                        <p:strVal val="visible"/>
                                      </p:to>
                                    </p:set>
                                    <p:anim calcmode="lin" valueType="num">
                                      <p:cBhvr additive="base">
                                        <p:cTn id="59" dur="500" fill="hold"/>
                                        <p:tgtEl>
                                          <p:spTgt spid="11280"/>
                                        </p:tgtEl>
                                        <p:attrNameLst>
                                          <p:attrName>ppt_x</p:attrName>
                                        </p:attrNameLst>
                                      </p:cBhvr>
                                      <p:tavLst>
                                        <p:tav tm="0">
                                          <p:val>
                                            <p:strVal val="1+#ppt_w/2"/>
                                          </p:val>
                                        </p:tav>
                                        <p:tav tm="100000">
                                          <p:val>
                                            <p:strVal val="#ppt_x"/>
                                          </p:val>
                                        </p:tav>
                                      </p:tavLst>
                                    </p:anim>
                                    <p:anim calcmode="lin" valueType="num">
                                      <p:cBhvr additive="base">
                                        <p:cTn id="60" dur="500" fill="hold"/>
                                        <p:tgtEl>
                                          <p:spTgt spid="11280"/>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11281"/>
                                        </p:tgtEl>
                                        <p:attrNameLst>
                                          <p:attrName>style.visibility</p:attrName>
                                        </p:attrNameLst>
                                      </p:cBhvr>
                                      <p:to>
                                        <p:strVal val="visible"/>
                                      </p:to>
                                    </p:set>
                                    <p:anim calcmode="lin" valueType="num">
                                      <p:cBhvr additive="base">
                                        <p:cTn id="63" dur="500" fill="hold"/>
                                        <p:tgtEl>
                                          <p:spTgt spid="11281"/>
                                        </p:tgtEl>
                                        <p:attrNameLst>
                                          <p:attrName>ppt_x</p:attrName>
                                        </p:attrNameLst>
                                      </p:cBhvr>
                                      <p:tavLst>
                                        <p:tav tm="0">
                                          <p:val>
                                            <p:strVal val="1+#ppt_w/2"/>
                                          </p:val>
                                        </p:tav>
                                        <p:tav tm="100000">
                                          <p:val>
                                            <p:strVal val="#ppt_x"/>
                                          </p:val>
                                        </p:tav>
                                      </p:tavLst>
                                    </p:anim>
                                    <p:anim calcmode="lin" valueType="num">
                                      <p:cBhvr additive="base">
                                        <p:cTn id="64" dur="500" fill="hold"/>
                                        <p:tgtEl>
                                          <p:spTgt spid="11281"/>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11282"/>
                                        </p:tgtEl>
                                        <p:attrNameLst>
                                          <p:attrName>style.visibility</p:attrName>
                                        </p:attrNameLst>
                                      </p:cBhvr>
                                      <p:to>
                                        <p:strVal val="visible"/>
                                      </p:to>
                                    </p:set>
                                    <p:anim calcmode="lin" valueType="num">
                                      <p:cBhvr additive="base">
                                        <p:cTn id="67" dur="500" fill="hold"/>
                                        <p:tgtEl>
                                          <p:spTgt spid="11282"/>
                                        </p:tgtEl>
                                        <p:attrNameLst>
                                          <p:attrName>ppt_x</p:attrName>
                                        </p:attrNameLst>
                                      </p:cBhvr>
                                      <p:tavLst>
                                        <p:tav tm="0">
                                          <p:val>
                                            <p:strVal val="1+#ppt_w/2"/>
                                          </p:val>
                                        </p:tav>
                                        <p:tav tm="100000">
                                          <p:val>
                                            <p:strVal val="#ppt_x"/>
                                          </p:val>
                                        </p:tav>
                                      </p:tavLst>
                                    </p:anim>
                                    <p:anim calcmode="lin" valueType="num">
                                      <p:cBhvr additive="base">
                                        <p:cTn id="68" dur="500" fill="hold"/>
                                        <p:tgtEl>
                                          <p:spTgt spid="11282"/>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11283"/>
                                        </p:tgtEl>
                                        <p:attrNameLst>
                                          <p:attrName>style.visibility</p:attrName>
                                        </p:attrNameLst>
                                      </p:cBhvr>
                                      <p:to>
                                        <p:strVal val="visible"/>
                                      </p:to>
                                    </p:set>
                                    <p:anim calcmode="lin" valueType="num">
                                      <p:cBhvr additive="base">
                                        <p:cTn id="71" dur="500" fill="hold"/>
                                        <p:tgtEl>
                                          <p:spTgt spid="11283"/>
                                        </p:tgtEl>
                                        <p:attrNameLst>
                                          <p:attrName>ppt_x</p:attrName>
                                        </p:attrNameLst>
                                      </p:cBhvr>
                                      <p:tavLst>
                                        <p:tav tm="0">
                                          <p:val>
                                            <p:strVal val="1+#ppt_w/2"/>
                                          </p:val>
                                        </p:tav>
                                        <p:tav tm="100000">
                                          <p:val>
                                            <p:strVal val="#ppt_x"/>
                                          </p:val>
                                        </p:tav>
                                      </p:tavLst>
                                    </p:anim>
                                    <p:anim calcmode="lin" valueType="num">
                                      <p:cBhvr additive="base">
                                        <p:cTn id="72" dur="500" fill="hold"/>
                                        <p:tgtEl>
                                          <p:spTgt spid="11283"/>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11284"/>
                                        </p:tgtEl>
                                        <p:attrNameLst>
                                          <p:attrName>style.visibility</p:attrName>
                                        </p:attrNameLst>
                                      </p:cBhvr>
                                      <p:to>
                                        <p:strVal val="visible"/>
                                      </p:to>
                                    </p:set>
                                    <p:anim calcmode="lin" valueType="num">
                                      <p:cBhvr additive="base">
                                        <p:cTn id="75" dur="500" fill="hold"/>
                                        <p:tgtEl>
                                          <p:spTgt spid="11284"/>
                                        </p:tgtEl>
                                        <p:attrNameLst>
                                          <p:attrName>ppt_x</p:attrName>
                                        </p:attrNameLst>
                                      </p:cBhvr>
                                      <p:tavLst>
                                        <p:tav tm="0">
                                          <p:val>
                                            <p:strVal val="1+#ppt_w/2"/>
                                          </p:val>
                                        </p:tav>
                                        <p:tav tm="100000">
                                          <p:val>
                                            <p:strVal val="#ppt_x"/>
                                          </p:val>
                                        </p:tav>
                                      </p:tavLst>
                                    </p:anim>
                                    <p:anim calcmode="lin" valueType="num">
                                      <p:cBhvr additive="base">
                                        <p:cTn id="76" dur="500" fill="hold"/>
                                        <p:tgtEl>
                                          <p:spTgt spid="11284"/>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0"/>
                                  </p:stCondLst>
                                  <p:childTnLst>
                                    <p:set>
                                      <p:cBhvr>
                                        <p:cTn id="78" dur="1" fill="hold">
                                          <p:stCondLst>
                                            <p:cond delay="0"/>
                                          </p:stCondLst>
                                        </p:cTn>
                                        <p:tgtEl>
                                          <p:spTgt spid="11285"/>
                                        </p:tgtEl>
                                        <p:attrNameLst>
                                          <p:attrName>style.visibility</p:attrName>
                                        </p:attrNameLst>
                                      </p:cBhvr>
                                      <p:to>
                                        <p:strVal val="visible"/>
                                      </p:to>
                                    </p:set>
                                    <p:anim calcmode="lin" valueType="num">
                                      <p:cBhvr additive="base">
                                        <p:cTn id="79" dur="500" fill="hold"/>
                                        <p:tgtEl>
                                          <p:spTgt spid="11285"/>
                                        </p:tgtEl>
                                        <p:attrNameLst>
                                          <p:attrName>ppt_x</p:attrName>
                                        </p:attrNameLst>
                                      </p:cBhvr>
                                      <p:tavLst>
                                        <p:tav tm="0">
                                          <p:val>
                                            <p:strVal val="1+#ppt_w/2"/>
                                          </p:val>
                                        </p:tav>
                                        <p:tav tm="100000">
                                          <p:val>
                                            <p:strVal val="#ppt_x"/>
                                          </p:val>
                                        </p:tav>
                                      </p:tavLst>
                                    </p:anim>
                                    <p:anim calcmode="lin" valueType="num">
                                      <p:cBhvr additive="base">
                                        <p:cTn id="80" dur="500" fill="hold"/>
                                        <p:tgtEl>
                                          <p:spTgt spid="11285"/>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stCondLst>
                                    <p:cond delay="0"/>
                                  </p:stCondLst>
                                  <p:childTnLst>
                                    <p:set>
                                      <p:cBhvr>
                                        <p:cTn id="82" dur="1" fill="hold">
                                          <p:stCondLst>
                                            <p:cond delay="0"/>
                                          </p:stCondLst>
                                        </p:cTn>
                                        <p:tgtEl>
                                          <p:spTgt spid="11286"/>
                                        </p:tgtEl>
                                        <p:attrNameLst>
                                          <p:attrName>style.visibility</p:attrName>
                                        </p:attrNameLst>
                                      </p:cBhvr>
                                      <p:to>
                                        <p:strVal val="visible"/>
                                      </p:to>
                                    </p:set>
                                    <p:anim calcmode="lin" valueType="num">
                                      <p:cBhvr additive="base">
                                        <p:cTn id="83" dur="500" fill="hold"/>
                                        <p:tgtEl>
                                          <p:spTgt spid="11286"/>
                                        </p:tgtEl>
                                        <p:attrNameLst>
                                          <p:attrName>ppt_x</p:attrName>
                                        </p:attrNameLst>
                                      </p:cBhvr>
                                      <p:tavLst>
                                        <p:tav tm="0">
                                          <p:val>
                                            <p:strVal val="1+#ppt_w/2"/>
                                          </p:val>
                                        </p:tav>
                                        <p:tav tm="100000">
                                          <p:val>
                                            <p:strVal val="#ppt_x"/>
                                          </p:val>
                                        </p:tav>
                                      </p:tavLst>
                                    </p:anim>
                                    <p:anim calcmode="lin" valueType="num">
                                      <p:cBhvr additive="base">
                                        <p:cTn id="84" dur="500" fill="hold"/>
                                        <p:tgtEl>
                                          <p:spTgt spid="11286"/>
                                        </p:tgtEl>
                                        <p:attrNameLst>
                                          <p:attrName>ppt_y</p:attrName>
                                        </p:attrNameLst>
                                      </p:cBhvr>
                                      <p:tavLst>
                                        <p:tav tm="0">
                                          <p:val>
                                            <p:strVal val="#ppt_y"/>
                                          </p:val>
                                        </p:tav>
                                        <p:tav tm="100000">
                                          <p:val>
                                            <p:strVal val="#ppt_y"/>
                                          </p:val>
                                        </p:tav>
                                      </p:tavLst>
                                    </p:anim>
                                  </p:childTnLst>
                                </p:cTn>
                              </p:par>
                              <p:par>
                                <p:cTn id="85" presetID="2" presetClass="entr" presetSubtype="2" fill="hold" grpId="0" nodeType="withEffect">
                                  <p:stCondLst>
                                    <p:cond delay="0"/>
                                  </p:stCondLst>
                                  <p:childTnLst>
                                    <p:set>
                                      <p:cBhvr>
                                        <p:cTn id="86" dur="1" fill="hold">
                                          <p:stCondLst>
                                            <p:cond delay="0"/>
                                          </p:stCondLst>
                                        </p:cTn>
                                        <p:tgtEl>
                                          <p:spTgt spid="11287"/>
                                        </p:tgtEl>
                                        <p:attrNameLst>
                                          <p:attrName>style.visibility</p:attrName>
                                        </p:attrNameLst>
                                      </p:cBhvr>
                                      <p:to>
                                        <p:strVal val="visible"/>
                                      </p:to>
                                    </p:set>
                                    <p:anim calcmode="lin" valueType="num">
                                      <p:cBhvr additive="base">
                                        <p:cTn id="87" dur="500" fill="hold"/>
                                        <p:tgtEl>
                                          <p:spTgt spid="11287"/>
                                        </p:tgtEl>
                                        <p:attrNameLst>
                                          <p:attrName>ppt_x</p:attrName>
                                        </p:attrNameLst>
                                      </p:cBhvr>
                                      <p:tavLst>
                                        <p:tav tm="0">
                                          <p:val>
                                            <p:strVal val="1+#ppt_w/2"/>
                                          </p:val>
                                        </p:tav>
                                        <p:tav tm="100000">
                                          <p:val>
                                            <p:strVal val="#ppt_x"/>
                                          </p:val>
                                        </p:tav>
                                      </p:tavLst>
                                    </p:anim>
                                    <p:anim calcmode="lin" valueType="num">
                                      <p:cBhvr additive="base">
                                        <p:cTn id="88" dur="500" fill="hold"/>
                                        <p:tgtEl>
                                          <p:spTgt spid="11287"/>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0"/>
                                  </p:stCondLst>
                                  <p:childTnLst>
                                    <p:set>
                                      <p:cBhvr>
                                        <p:cTn id="90" dur="1" fill="hold">
                                          <p:stCondLst>
                                            <p:cond delay="0"/>
                                          </p:stCondLst>
                                        </p:cTn>
                                        <p:tgtEl>
                                          <p:spTgt spid="11288"/>
                                        </p:tgtEl>
                                        <p:attrNameLst>
                                          <p:attrName>style.visibility</p:attrName>
                                        </p:attrNameLst>
                                      </p:cBhvr>
                                      <p:to>
                                        <p:strVal val="visible"/>
                                      </p:to>
                                    </p:set>
                                    <p:anim calcmode="lin" valueType="num">
                                      <p:cBhvr additive="base">
                                        <p:cTn id="91" dur="500" fill="hold"/>
                                        <p:tgtEl>
                                          <p:spTgt spid="11288"/>
                                        </p:tgtEl>
                                        <p:attrNameLst>
                                          <p:attrName>ppt_x</p:attrName>
                                        </p:attrNameLst>
                                      </p:cBhvr>
                                      <p:tavLst>
                                        <p:tav tm="0">
                                          <p:val>
                                            <p:strVal val="1+#ppt_w/2"/>
                                          </p:val>
                                        </p:tav>
                                        <p:tav tm="100000">
                                          <p:val>
                                            <p:strVal val="#ppt_x"/>
                                          </p:val>
                                        </p:tav>
                                      </p:tavLst>
                                    </p:anim>
                                    <p:anim calcmode="lin" valueType="num">
                                      <p:cBhvr additive="base">
                                        <p:cTn id="92" dur="500" fill="hold"/>
                                        <p:tgtEl>
                                          <p:spTgt spid="11288"/>
                                        </p:tgtEl>
                                        <p:attrNameLst>
                                          <p:attrName>ppt_y</p:attrName>
                                        </p:attrNameLst>
                                      </p:cBhvr>
                                      <p:tavLst>
                                        <p:tav tm="0">
                                          <p:val>
                                            <p:strVal val="#ppt_y"/>
                                          </p:val>
                                        </p:tav>
                                        <p:tav tm="100000">
                                          <p:val>
                                            <p:strVal val="#ppt_y"/>
                                          </p:val>
                                        </p:tav>
                                      </p:tavLst>
                                    </p:anim>
                                  </p:childTnLst>
                                </p:cTn>
                              </p:par>
                              <p:par>
                                <p:cTn id="93" presetID="2" presetClass="entr" presetSubtype="2" fill="hold" grpId="0" nodeType="withEffect">
                                  <p:stCondLst>
                                    <p:cond delay="0"/>
                                  </p:stCondLst>
                                  <p:childTnLst>
                                    <p:set>
                                      <p:cBhvr>
                                        <p:cTn id="94" dur="1" fill="hold">
                                          <p:stCondLst>
                                            <p:cond delay="0"/>
                                          </p:stCondLst>
                                        </p:cTn>
                                        <p:tgtEl>
                                          <p:spTgt spid="11289"/>
                                        </p:tgtEl>
                                        <p:attrNameLst>
                                          <p:attrName>style.visibility</p:attrName>
                                        </p:attrNameLst>
                                      </p:cBhvr>
                                      <p:to>
                                        <p:strVal val="visible"/>
                                      </p:to>
                                    </p:set>
                                    <p:anim calcmode="lin" valueType="num">
                                      <p:cBhvr additive="base">
                                        <p:cTn id="95" dur="500" fill="hold"/>
                                        <p:tgtEl>
                                          <p:spTgt spid="11289"/>
                                        </p:tgtEl>
                                        <p:attrNameLst>
                                          <p:attrName>ppt_x</p:attrName>
                                        </p:attrNameLst>
                                      </p:cBhvr>
                                      <p:tavLst>
                                        <p:tav tm="0">
                                          <p:val>
                                            <p:strVal val="1+#ppt_w/2"/>
                                          </p:val>
                                        </p:tav>
                                        <p:tav tm="100000">
                                          <p:val>
                                            <p:strVal val="#ppt_x"/>
                                          </p:val>
                                        </p:tav>
                                      </p:tavLst>
                                    </p:anim>
                                    <p:anim calcmode="lin" valueType="num">
                                      <p:cBhvr additive="base">
                                        <p:cTn id="96" dur="500" fill="hold"/>
                                        <p:tgtEl>
                                          <p:spTgt spid="11289"/>
                                        </p:tgtEl>
                                        <p:attrNameLst>
                                          <p:attrName>ppt_y</p:attrName>
                                        </p:attrNameLst>
                                      </p:cBhvr>
                                      <p:tavLst>
                                        <p:tav tm="0">
                                          <p:val>
                                            <p:strVal val="#ppt_y"/>
                                          </p:val>
                                        </p:tav>
                                        <p:tav tm="100000">
                                          <p:val>
                                            <p:strVal val="#ppt_y"/>
                                          </p:val>
                                        </p:tav>
                                      </p:tavLst>
                                    </p:anim>
                                  </p:childTnLst>
                                </p:cTn>
                              </p:par>
                              <p:par>
                                <p:cTn id="97" presetID="2" presetClass="entr" presetSubtype="2" fill="hold" grpId="0" nodeType="withEffect">
                                  <p:stCondLst>
                                    <p:cond delay="0"/>
                                  </p:stCondLst>
                                  <p:childTnLst>
                                    <p:set>
                                      <p:cBhvr>
                                        <p:cTn id="98" dur="1" fill="hold">
                                          <p:stCondLst>
                                            <p:cond delay="0"/>
                                          </p:stCondLst>
                                        </p:cTn>
                                        <p:tgtEl>
                                          <p:spTgt spid="11290"/>
                                        </p:tgtEl>
                                        <p:attrNameLst>
                                          <p:attrName>style.visibility</p:attrName>
                                        </p:attrNameLst>
                                      </p:cBhvr>
                                      <p:to>
                                        <p:strVal val="visible"/>
                                      </p:to>
                                    </p:set>
                                    <p:anim calcmode="lin" valueType="num">
                                      <p:cBhvr additive="base">
                                        <p:cTn id="99" dur="500" fill="hold"/>
                                        <p:tgtEl>
                                          <p:spTgt spid="11290"/>
                                        </p:tgtEl>
                                        <p:attrNameLst>
                                          <p:attrName>ppt_x</p:attrName>
                                        </p:attrNameLst>
                                      </p:cBhvr>
                                      <p:tavLst>
                                        <p:tav tm="0">
                                          <p:val>
                                            <p:strVal val="1+#ppt_w/2"/>
                                          </p:val>
                                        </p:tav>
                                        <p:tav tm="100000">
                                          <p:val>
                                            <p:strVal val="#ppt_x"/>
                                          </p:val>
                                        </p:tav>
                                      </p:tavLst>
                                    </p:anim>
                                    <p:anim calcmode="lin" valueType="num">
                                      <p:cBhvr additive="base">
                                        <p:cTn id="100" dur="500" fill="hold"/>
                                        <p:tgtEl>
                                          <p:spTgt spid="11290"/>
                                        </p:tgtEl>
                                        <p:attrNameLst>
                                          <p:attrName>ppt_y</p:attrName>
                                        </p:attrNameLst>
                                      </p:cBhvr>
                                      <p:tavLst>
                                        <p:tav tm="0">
                                          <p:val>
                                            <p:strVal val="#ppt_y"/>
                                          </p:val>
                                        </p:tav>
                                        <p:tav tm="100000">
                                          <p:val>
                                            <p:strVal val="#ppt_y"/>
                                          </p:val>
                                        </p:tav>
                                      </p:tavLst>
                                    </p:anim>
                                  </p:childTnLst>
                                </p:cTn>
                              </p:par>
                              <p:par>
                                <p:cTn id="101" presetID="2" presetClass="entr" presetSubtype="2" fill="hold" grpId="0" nodeType="withEffect">
                                  <p:stCondLst>
                                    <p:cond delay="0"/>
                                  </p:stCondLst>
                                  <p:childTnLst>
                                    <p:set>
                                      <p:cBhvr>
                                        <p:cTn id="102" dur="1" fill="hold">
                                          <p:stCondLst>
                                            <p:cond delay="0"/>
                                          </p:stCondLst>
                                        </p:cTn>
                                        <p:tgtEl>
                                          <p:spTgt spid="11295"/>
                                        </p:tgtEl>
                                        <p:attrNameLst>
                                          <p:attrName>style.visibility</p:attrName>
                                        </p:attrNameLst>
                                      </p:cBhvr>
                                      <p:to>
                                        <p:strVal val="visible"/>
                                      </p:to>
                                    </p:set>
                                    <p:anim calcmode="lin" valueType="num">
                                      <p:cBhvr additive="base">
                                        <p:cTn id="103" dur="500" fill="hold"/>
                                        <p:tgtEl>
                                          <p:spTgt spid="11295"/>
                                        </p:tgtEl>
                                        <p:attrNameLst>
                                          <p:attrName>ppt_x</p:attrName>
                                        </p:attrNameLst>
                                      </p:cBhvr>
                                      <p:tavLst>
                                        <p:tav tm="0">
                                          <p:val>
                                            <p:strVal val="1+#ppt_w/2"/>
                                          </p:val>
                                        </p:tav>
                                        <p:tav tm="100000">
                                          <p:val>
                                            <p:strVal val="#ppt_x"/>
                                          </p:val>
                                        </p:tav>
                                      </p:tavLst>
                                    </p:anim>
                                    <p:anim calcmode="lin" valueType="num">
                                      <p:cBhvr additive="base">
                                        <p:cTn id="104" dur="500" fill="hold"/>
                                        <p:tgtEl>
                                          <p:spTgt spid="11295"/>
                                        </p:tgtEl>
                                        <p:attrNameLst>
                                          <p:attrName>ppt_y</p:attrName>
                                        </p:attrNameLst>
                                      </p:cBhvr>
                                      <p:tavLst>
                                        <p:tav tm="0">
                                          <p:val>
                                            <p:strVal val="#ppt_y"/>
                                          </p:val>
                                        </p:tav>
                                        <p:tav tm="100000">
                                          <p:val>
                                            <p:strVal val="#ppt_y"/>
                                          </p:val>
                                        </p:tav>
                                      </p:tavLst>
                                    </p:anim>
                                  </p:childTnLst>
                                </p:cTn>
                              </p:par>
                              <p:par>
                                <p:cTn id="105" presetID="2" presetClass="entr" presetSubtype="2" fill="hold" grpId="0" nodeType="withEffect">
                                  <p:stCondLst>
                                    <p:cond delay="0"/>
                                  </p:stCondLst>
                                  <p:childTnLst>
                                    <p:set>
                                      <p:cBhvr>
                                        <p:cTn id="106" dur="1" fill="hold">
                                          <p:stCondLst>
                                            <p:cond delay="0"/>
                                          </p:stCondLst>
                                        </p:cTn>
                                        <p:tgtEl>
                                          <p:spTgt spid="11296"/>
                                        </p:tgtEl>
                                        <p:attrNameLst>
                                          <p:attrName>style.visibility</p:attrName>
                                        </p:attrNameLst>
                                      </p:cBhvr>
                                      <p:to>
                                        <p:strVal val="visible"/>
                                      </p:to>
                                    </p:set>
                                    <p:anim calcmode="lin" valueType="num">
                                      <p:cBhvr additive="base">
                                        <p:cTn id="107" dur="500" fill="hold"/>
                                        <p:tgtEl>
                                          <p:spTgt spid="11296"/>
                                        </p:tgtEl>
                                        <p:attrNameLst>
                                          <p:attrName>ppt_x</p:attrName>
                                        </p:attrNameLst>
                                      </p:cBhvr>
                                      <p:tavLst>
                                        <p:tav tm="0">
                                          <p:val>
                                            <p:strVal val="1+#ppt_w/2"/>
                                          </p:val>
                                        </p:tav>
                                        <p:tav tm="100000">
                                          <p:val>
                                            <p:strVal val="#ppt_x"/>
                                          </p:val>
                                        </p:tav>
                                      </p:tavLst>
                                    </p:anim>
                                    <p:anim calcmode="lin" valueType="num">
                                      <p:cBhvr additive="base">
                                        <p:cTn id="108" dur="500" fill="hold"/>
                                        <p:tgtEl>
                                          <p:spTgt spid="11296"/>
                                        </p:tgtEl>
                                        <p:attrNameLst>
                                          <p:attrName>ppt_y</p:attrName>
                                        </p:attrNameLst>
                                      </p:cBhvr>
                                      <p:tavLst>
                                        <p:tav tm="0">
                                          <p:val>
                                            <p:strVal val="#ppt_y"/>
                                          </p:val>
                                        </p:tav>
                                        <p:tav tm="100000">
                                          <p:val>
                                            <p:strVal val="#ppt_y"/>
                                          </p:val>
                                        </p:tav>
                                      </p:tavLst>
                                    </p:anim>
                                  </p:childTnLst>
                                </p:cTn>
                              </p:par>
                              <p:par>
                                <p:cTn id="109" presetID="2" presetClass="entr" presetSubtype="2" fill="hold" grpId="0" nodeType="withEffect">
                                  <p:stCondLst>
                                    <p:cond delay="0"/>
                                  </p:stCondLst>
                                  <p:childTnLst>
                                    <p:set>
                                      <p:cBhvr>
                                        <p:cTn id="110" dur="1" fill="hold">
                                          <p:stCondLst>
                                            <p:cond delay="0"/>
                                          </p:stCondLst>
                                        </p:cTn>
                                        <p:tgtEl>
                                          <p:spTgt spid="11297"/>
                                        </p:tgtEl>
                                        <p:attrNameLst>
                                          <p:attrName>style.visibility</p:attrName>
                                        </p:attrNameLst>
                                      </p:cBhvr>
                                      <p:to>
                                        <p:strVal val="visible"/>
                                      </p:to>
                                    </p:set>
                                    <p:anim calcmode="lin" valueType="num">
                                      <p:cBhvr additive="base">
                                        <p:cTn id="111" dur="500" fill="hold"/>
                                        <p:tgtEl>
                                          <p:spTgt spid="11297"/>
                                        </p:tgtEl>
                                        <p:attrNameLst>
                                          <p:attrName>ppt_x</p:attrName>
                                        </p:attrNameLst>
                                      </p:cBhvr>
                                      <p:tavLst>
                                        <p:tav tm="0">
                                          <p:val>
                                            <p:strVal val="1+#ppt_w/2"/>
                                          </p:val>
                                        </p:tav>
                                        <p:tav tm="100000">
                                          <p:val>
                                            <p:strVal val="#ppt_x"/>
                                          </p:val>
                                        </p:tav>
                                      </p:tavLst>
                                    </p:anim>
                                    <p:anim calcmode="lin" valueType="num">
                                      <p:cBhvr additive="base">
                                        <p:cTn id="112" dur="500" fill="hold"/>
                                        <p:tgtEl>
                                          <p:spTgt spid="11297"/>
                                        </p:tgtEl>
                                        <p:attrNameLst>
                                          <p:attrName>ppt_y</p:attrName>
                                        </p:attrNameLst>
                                      </p:cBhvr>
                                      <p:tavLst>
                                        <p:tav tm="0">
                                          <p:val>
                                            <p:strVal val="#ppt_y"/>
                                          </p:val>
                                        </p:tav>
                                        <p:tav tm="100000">
                                          <p:val>
                                            <p:strVal val="#ppt_y"/>
                                          </p:val>
                                        </p:tav>
                                      </p:tavLst>
                                    </p:anim>
                                  </p:childTnLst>
                                </p:cTn>
                              </p:par>
                              <p:par>
                                <p:cTn id="113" presetID="2" presetClass="entr" presetSubtype="2" fill="hold" grpId="0" nodeType="withEffect">
                                  <p:stCondLst>
                                    <p:cond delay="0"/>
                                  </p:stCondLst>
                                  <p:childTnLst>
                                    <p:set>
                                      <p:cBhvr>
                                        <p:cTn id="114" dur="1" fill="hold">
                                          <p:stCondLst>
                                            <p:cond delay="0"/>
                                          </p:stCondLst>
                                        </p:cTn>
                                        <p:tgtEl>
                                          <p:spTgt spid="11298"/>
                                        </p:tgtEl>
                                        <p:attrNameLst>
                                          <p:attrName>style.visibility</p:attrName>
                                        </p:attrNameLst>
                                      </p:cBhvr>
                                      <p:to>
                                        <p:strVal val="visible"/>
                                      </p:to>
                                    </p:set>
                                    <p:anim calcmode="lin" valueType="num">
                                      <p:cBhvr additive="base">
                                        <p:cTn id="115" dur="500" fill="hold"/>
                                        <p:tgtEl>
                                          <p:spTgt spid="11298"/>
                                        </p:tgtEl>
                                        <p:attrNameLst>
                                          <p:attrName>ppt_x</p:attrName>
                                        </p:attrNameLst>
                                      </p:cBhvr>
                                      <p:tavLst>
                                        <p:tav tm="0">
                                          <p:val>
                                            <p:strVal val="1+#ppt_w/2"/>
                                          </p:val>
                                        </p:tav>
                                        <p:tav tm="100000">
                                          <p:val>
                                            <p:strVal val="#ppt_x"/>
                                          </p:val>
                                        </p:tav>
                                      </p:tavLst>
                                    </p:anim>
                                    <p:anim calcmode="lin" valueType="num">
                                      <p:cBhvr additive="base">
                                        <p:cTn id="116" dur="500" fill="hold"/>
                                        <p:tgtEl>
                                          <p:spTgt spid="11298"/>
                                        </p:tgtEl>
                                        <p:attrNameLst>
                                          <p:attrName>ppt_y</p:attrName>
                                        </p:attrNameLst>
                                      </p:cBhvr>
                                      <p:tavLst>
                                        <p:tav tm="0">
                                          <p:val>
                                            <p:strVal val="#ppt_y"/>
                                          </p:val>
                                        </p:tav>
                                        <p:tav tm="100000">
                                          <p:val>
                                            <p:strVal val="#ppt_y"/>
                                          </p:val>
                                        </p:tav>
                                      </p:tavLst>
                                    </p:anim>
                                  </p:childTnLst>
                                </p:cTn>
                              </p:par>
                              <p:par>
                                <p:cTn id="117" presetID="2" presetClass="entr" presetSubtype="2" fill="hold" grpId="0" nodeType="withEffect">
                                  <p:stCondLst>
                                    <p:cond delay="0"/>
                                  </p:stCondLst>
                                  <p:childTnLst>
                                    <p:set>
                                      <p:cBhvr>
                                        <p:cTn id="118" dur="1" fill="hold">
                                          <p:stCondLst>
                                            <p:cond delay="0"/>
                                          </p:stCondLst>
                                        </p:cTn>
                                        <p:tgtEl>
                                          <p:spTgt spid="11299"/>
                                        </p:tgtEl>
                                        <p:attrNameLst>
                                          <p:attrName>style.visibility</p:attrName>
                                        </p:attrNameLst>
                                      </p:cBhvr>
                                      <p:to>
                                        <p:strVal val="visible"/>
                                      </p:to>
                                    </p:set>
                                    <p:anim calcmode="lin" valueType="num">
                                      <p:cBhvr additive="base">
                                        <p:cTn id="119" dur="500" fill="hold"/>
                                        <p:tgtEl>
                                          <p:spTgt spid="11299"/>
                                        </p:tgtEl>
                                        <p:attrNameLst>
                                          <p:attrName>ppt_x</p:attrName>
                                        </p:attrNameLst>
                                      </p:cBhvr>
                                      <p:tavLst>
                                        <p:tav tm="0">
                                          <p:val>
                                            <p:strVal val="1+#ppt_w/2"/>
                                          </p:val>
                                        </p:tav>
                                        <p:tav tm="100000">
                                          <p:val>
                                            <p:strVal val="#ppt_x"/>
                                          </p:val>
                                        </p:tav>
                                      </p:tavLst>
                                    </p:anim>
                                    <p:anim calcmode="lin" valueType="num">
                                      <p:cBhvr additive="base">
                                        <p:cTn id="120" dur="500" fill="hold"/>
                                        <p:tgtEl>
                                          <p:spTgt spid="11299"/>
                                        </p:tgtEl>
                                        <p:attrNameLst>
                                          <p:attrName>ppt_y</p:attrName>
                                        </p:attrNameLst>
                                      </p:cBhvr>
                                      <p:tavLst>
                                        <p:tav tm="0">
                                          <p:val>
                                            <p:strVal val="#ppt_y"/>
                                          </p:val>
                                        </p:tav>
                                        <p:tav tm="100000">
                                          <p:val>
                                            <p:strVal val="#ppt_y"/>
                                          </p:val>
                                        </p:tav>
                                      </p:tavLst>
                                    </p:anim>
                                  </p:childTnLst>
                                </p:cTn>
                              </p:par>
                              <p:par>
                                <p:cTn id="121" presetID="2" presetClass="entr" presetSubtype="2" fill="hold" grpId="0" nodeType="withEffect">
                                  <p:stCondLst>
                                    <p:cond delay="0"/>
                                  </p:stCondLst>
                                  <p:childTnLst>
                                    <p:set>
                                      <p:cBhvr>
                                        <p:cTn id="122" dur="1" fill="hold">
                                          <p:stCondLst>
                                            <p:cond delay="0"/>
                                          </p:stCondLst>
                                        </p:cTn>
                                        <p:tgtEl>
                                          <p:spTgt spid="11300"/>
                                        </p:tgtEl>
                                        <p:attrNameLst>
                                          <p:attrName>style.visibility</p:attrName>
                                        </p:attrNameLst>
                                      </p:cBhvr>
                                      <p:to>
                                        <p:strVal val="visible"/>
                                      </p:to>
                                    </p:set>
                                    <p:anim calcmode="lin" valueType="num">
                                      <p:cBhvr additive="base">
                                        <p:cTn id="123" dur="500" fill="hold"/>
                                        <p:tgtEl>
                                          <p:spTgt spid="11300"/>
                                        </p:tgtEl>
                                        <p:attrNameLst>
                                          <p:attrName>ppt_x</p:attrName>
                                        </p:attrNameLst>
                                      </p:cBhvr>
                                      <p:tavLst>
                                        <p:tav tm="0">
                                          <p:val>
                                            <p:strVal val="1+#ppt_w/2"/>
                                          </p:val>
                                        </p:tav>
                                        <p:tav tm="100000">
                                          <p:val>
                                            <p:strVal val="#ppt_x"/>
                                          </p:val>
                                        </p:tav>
                                      </p:tavLst>
                                    </p:anim>
                                    <p:anim calcmode="lin" valueType="num">
                                      <p:cBhvr additive="base">
                                        <p:cTn id="124" dur="500" fill="hold"/>
                                        <p:tgtEl>
                                          <p:spTgt spid="11300"/>
                                        </p:tgtEl>
                                        <p:attrNameLst>
                                          <p:attrName>ppt_y</p:attrName>
                                        </p:attrNameLst>
                                      </p:cBhvr>
                                      <p:tavLst>
                                        <p:tav tm="0">
                                          <p:val>
                                            <p:strVal val="#ppt_y"/>
                                          </p:val>
                                        </p:tav>
                                        <p:tav tm="100000">
                                          <p:val>
                                            <p:strVal val="#ppt_y"/>
                                          </p:val>
                                        </p:tav>
                                      </p:tavLst>
                                    </p:anim>
                                  </p:childTnLst>
                                </p:cTn>
                              </p:par>
                              <p:par>
                                <p:cTn id="125" presetID="2" presetClass="entr" presetSubtype="2" fill="hold" grpId="0" nodeType="withEffect">
                                  <p:stCondLst>
                                    <p:cond delay="0"/>
                                  </p:stCondLst>
                                  <p:childTnLst>
                                    <p:set>
                                      <p:cBhvr>
                                        <p:cTn id="126" dur="1" fill="hold">
                                          <p:stCondLst>
                                            <p:cond delay="0"/>
                                          </p:stCondLst>
                                        </p:cTn>
                                        <p:tgtEl>
                                          <p:spTgt spid="11301"/>
                                        </p:tgtEl>
                                        <p:attrNameLst>
                                          <p:attrName>style.visibility</p:attrName>
                                        </p:attrNameLst>
                                      </p:cBhvr>
                                      <p:to>
                                        <p:strVal val="visible"/>
                                      </p:to>
                                    </p:set>
                                    <p:anim calcmode="lin" valueType="num">
                                      <p:cBhvr additive="base">
                                        <p:cTn id="127" dur="500" fill="hold"/>
                                        <p:tgtEl>
                                          <p:spTgt spid="11301"/>
                                        </p:tgtEl>
                                        <p:attrNameLst>
                                          <p:attrName>ppt_x</p:attrName>
                                        </p:attrNameLst>
                                      </p:cBhvr>
                                      <p:tavLst>
                                        <p:tav tm="0">
                                          <p:val>
                                            <p:strVal val="1+#ppt_w/2"/>
                                          </p:val>
                                        </p:tav>
                                        <p:tav tm="100000">
                                          <p:val>
                                            <p:strVal val="#ppt_x"/>
                                          </p:val>
                                        </p:tav>
                                      </p:tavLst>
                                    </p:anim>
                                    <p:anim calcmode="lin" valueType="num">
                                      <p:cBhvr additive="base">
                                        <p:cTn id="128" dur="500" fill="hold"/>
                                        <p:tgtEl>
                                          <p:spTgt spid="11301"/>
                                        </p:tgtEl>
                                        <p:attrNameLst>
                                          <p:attrName>ppt_y</p:attrName>
                                        </p:attrNameLst>
                                      </p:cBhvr>
                                      <p:tavLst>
                                        <p:tav tm="0">
                                          <p:val>
                                            <p:strVal val="#ppt_y"/>
                                          </p:val>
                                        </p:tav>
                                        <p:tav tm="100000">
                                          <p:val>
                                            <p:strVal val="#ppt_y"/>
                                          </p:val>
                                        </p:tav>
                                      </p:tavLst>
                                    </p:anim>
                                  </p:childTnLst>
                                </p:cTn>
                              </p:par>
                              <p:par>
                                <p:cTn id="129" presetID="2" presetClass="entr" presetSubtype="2" fill="hold" grpId="0" nodeType="withEffect">
                                  <p:stCondLst>
                                    <p:cond delay="0"/>
                                  </p:stCondLst>
                                  <p:childTnLst>
                                    <p:set>
                                      <p:cBhvr>
                                        <p:cTn id="130" dur="1" fill="hold">
                                          <p:stCondLst>
                                            <p:cond delay="0"/>
                                          </p:stCondLst>
                                        </p:cTn>
                                        <p:tgtEl>
                                          <p:spTgt spid="11302"/>
                                        </p:tgtEl>
                                        <p:attrNameLst>
                                          <p:attrName>style.visibility</p:attrName>
                                        </p:attrNameLst>
                                      </p:cBhvr>
                                      <p:to>
                                        <p:strVal val="visible"/>
                                      </p:to>
                                    </p:set>
                                    <p:anim calcmode="lin" valueType="num">
                                      <p:cBhvr additive="base">
                                        <p:cTn id="131" dur="500" fill="hold"/>
                                        <p:tgtEl>
                                          <p:spTgt spid="11302"/>
                                        </p:tgtEl>
                                        <p:attrNameLst>
                                          <p:attrName>ppt_x</p:attrName>
                                        </p:attrNameLst>
                                      </p:cBhvr>
                                      <p:tavLst>
                                        <p:tav tm="0">
                                          <p:val>
                                            <p:strVal val="1+#ppt_w/2"/>
                                          </p:val>
                                        </p:tav>
                                        <p:tav tm="100000">
                                          <p:val>
                                            <p:strVal val="#ppt_x"/>
                                          </p:val>
                                        </p:tav>
                                      </p:tavLst>
                                    </p:anim>
                                    <p:anim calcmode="lin" valueType="num">
                                      <p:cBhvr additive="base">
                                        <p:cTn id="132" dur="500" fill="hold"/>
                                        <p:tgtEl>
                                          <p:spTgt spid="11302"/>
                                        </p:tgtEl>
                                        <p:attrNameLst>
                                          <p:attrName>ppt_y</p:attrName>
                                        </p:attrNameLst>
                                      </p:cBhvr>
                                      <p:tavLst>
                                        <p:tav tm="0">
                                          <p:val>
                                            <p:strVal val="#ppt_y"/>
                                          </p:val>
                                        </p:tav>
                                        <p:tav tm="100000">
                                          <p:val>
                                            <p:strVal val="#ppt_y"/>
                                          </p:val>
                                        </p:tav>
                                      </p:tavLst>
                                    </p:anim>
                                  </p:childTnLst>
                                </p:cTn>
                              </p:par>
                              <p:par>
                                <p:cTn id="133" presetID="2" presetClass="entr" presetSubtype="2" fill="hold" grpId="0" nodeType="withEffect">
                                  <p:stCondLst>
                                    <p:cond delay="0"/>
                                  </p:stCondLst>
                                  <p:childTnLst>
                                    <p:set>
                                      <p:cBhvr>
                                        <p:cTn id="134" dur="1" fill="hold">
                                          <p:stCondLst>
                                            <p:cond delay="0"/>
                                          </p:stCondLst>
                                        </p:cTn>
                                        <p:tgtEl>
                                          <p:spTgt spid="11303"/>
                                        </p:tgtEl>
                                        <p:attrNameLst>
                                          <p:attrName>style.visibility</p:attrName>
                                        </p:attrNameLst>
                                      </p:cBhvr>
                                      <p:to>
                                        <p:strVal val="visible"/>
                                      </p:to>
                                    </p:set>
                                    <p:anim calcmode="lin" valueType="num">
                                      <p:cBhvr additive="base">
                                        <p:cTn id="135" dur="500" fill="hold"/>
                                        <p:tgtEl>
                                          <p:spTgt spid="11303"/>
                                        </p:tgtEl>
                                        <p:attrNameLst>
                                          <p:attrName>ppt_x</p:attrName>
                                        </p:attrNameLst>
                                      </p:cBhvr>
                                      <p:tavLst>
                                        <p:tav tm="0">
                                          <p:val>
                                            <p:strVal val="1+#ppt_w/2"/>
                                          </p:val>
                                        </p:tav>
                                        <p:tav tm="100000">
                                          <p:val>
                                            <p:strVal val="#ppt_x"/>
                                          </p:val>
                                        </p:tav>
                                      </p:tavLst>
                                    </p:anim>
                                    <p:anim calcmode="lin" valueType="num">
                                      <p:cBhvr additive="base">
                                        <p:cTn id="136" dur="500" fill="hold"/>
                                        <p:tgtEl>
                                          <p:spTgt spid="11303"/>
                                        </p:tgtEl>
                                        <p:attrNameLst>
                                          <p:attrName>ppt_y</p:attrName>
                                        </p:attrNameLst>
                                      </p:cBhvr>
                                      <p:tavLst>
                                        <p:tav tm="0">
                                          <p:val>
                                            <p:strVal val="#ppt_y"/>
                                          </p:val>
                                        </p:tav>
                                        <p:tav tm="100000">
                                          <p:val>
                                            <p:strVal val="#ppt_y"/>
                                          </p:val>
                                        </p:tav>
                                      </p:tavLst>
                                    </p:anim>
                                  </p:childTnLst>
                                </p:cTn>
                              </p:par>
                              <p:par>
                                <p:cTn id="137" presetID="2" presetClass="entr" presetSubtype="2" fill="hold" grpId="0" nodeType="withEffect">
                                  <p:stCondLst>
                                    <p:cond delay="0"/>
                                  </p:stCondLst>
                                  <p:childTnLst>
                                    <p:set>
                                      <p:cBhvr>
                                        <p:cTn id="138" dur="1" fill="hold">
                                          <p:stCondLst>
                                            <p:cond delay="0"/>
                                          </p:stCondLst>
                                        </p:cTn>
                                        <p:tgtEl>
                                          <p:spTgt spid="11304"/>
                                        </p:tgtEl>
                                        <p:attrNameLst>
                                          <p:attrName>style.visibility</p:attrName>
                                        </p:attrNameLst>
                                      </p:cBhvr>
                                      <p:to>
                                        <p:strVal val="visible"/>
                                      </p:to>
                                    </p:set>
                                    <p:anim calcmode="lin" valueType="num">
                                      <p:cBhvr additive="base">
                                        <p:cTn id="139" dur="500" fill="hold"/>
                                        <p:tgtEl>
                                          <p:spTgt spid="11304"/>
                                        </p:tgtEl>
                                        <p:attrNameLst>
                                          <p:attrName>ppt_x</p:attrName>
                                        </p:attrNameLst>
                                      </p:cBhvr>
                                      <p:tavLst>
                                        <p:tav tm="0">
                                          <p:val>
                                            <p:strVal val="1+#ppt_w/2"/>
                                          </p:val>
                                        </p:tav>
                                        <p:tav tm="100000">
                                          <p:val>
                                            <p:strVal val="#ppt_x"/>
                                          </p:val>
                                        </p:tav>
                                      </p:tavLst>
                                    </p:anim>
                                    <p:anim calcmode="lin" valueType="num">
                                      <p:cBhvr additive="base">
                                        <p:cTn id="140" dur="500" fill="hold"/>
                                        <p:tgtEl>
                                          <p:spTgt spid="11304"/>
                                        </p:tgtEl>
                                        <p:attrNameLst>
                                          <p:attrName>ppt_y</p:attrName>
                                        </p:attrNameLst>
                                      </p:cBhvr>
                                      <p:tavLst>
                                        <p:tav tm="0">
                                          <p:val>
                                            <p:strVal val="#ppt_y"/>
                                          </p:val>
                                        </p:tav>
                                        <p:tav tm="100000">
                                          <p:val>
                                            <p:strVal val="#ppt_y"/>
                                          </p:val>
                                        </p:tav>
                                      </p:tavLst>
                                    </p:anim>
                                  </p:childTnLst>
                                </p:cTn>
                              </p:par>
                              <p:par>
                                <p:cTn id="141" presetID="2" presetClass="entr" presetSubtype="2" fill="hold" grpId="0" nodeType="withEffect">
                                  <p:stCondLst>
                                    <p:cond delay="0"/>
                                  </p:stCondLst>
                                  <p:childTnLst>
                                    <p:set>
                                      <p:cBhvr>
                                        <p:cTn id="142" dur="1" fill="hold">
                                          <p:stCondLst>
                                            <p:cond delay="0"/>
                                          </p:stCondLst>
                                        </p:cTn>
                                        <p:tgtEl>
                                          <p:spTgt spid="11305"/>
                                        </p:tgtEl>
                                        <p:attrNameLst>
                                          <p:attrName>style.visibility</p:attrName>
                                        </p:attrNameLst>
                                      </p:cBhvr>
                                      <p:to>
                                        <p:strVal val="visible"/>
                                      </p:to>
                                    </p:set>
                                    <p:anim calcmode="lin" valueType="num">
                                      <p:cBhvr additive="base">
                                        <p:cTn id="143" dur="500" fill="hold"/>
                                        <p:tgtEl>
                                          <p:spTgt spid="11305"/>
                                        </p:tgtEl>
                                        <p:attrNameLst>
                                          <p:attrName>ppt_x</p:attrName>
                                        </p:attrNameLst>
                                      </p:cBhvr>
                                      <p:tavLst>
                                        <p:tav tm="0">
                                          <p:val>
                                            <p:strVal val="1+#ppt_w/2"/>
                                          </p:val>
                                        </p:tav>
                                        <p:tav tm="100000">
                                          <p:val>
                                            <p:strVal val="#ppt_x"/>
                                          </p:val>
                                        </p:tav>
                                      </p:tavLst>
                                    </p:anim>
                                    <p:anim calcmode="lin" valueType="num">
                                      <p:cBhvr additive="base">
                                        <p:cTn id="144" dur="500" fill="hold"/>
                                        <p:tgtEl>
                                          <p:spTgt spid="11305"/>
                                        </p:tgtEl>
                                        <p:attrNameLst>
                                          <p:attrName>ppt_y</p:attrName>
                                        </p:attrNameLst>
                                      </p:cBhvr>
                                      <p:tavLst>
                                        <p:tav tm="0">
                                          <p:val>
                                            <p:strVal val="#ppt_y"/>
                                          </p:val>
                                        </p:tav>
                                        <p:tav tm="100000">
                                          <p:val>
                                            <p:strVal val="#ppt_y"/>
                                          </p:val>
                                        </p:tav>
                                      </p:tavLst>
                                    </p:anim>
                                  </p:childTnLst>
                                </p:cTn>
                              </p:par>
                              <p:par>
                                <p:cTn id="145" presetID="2" presetClass="entr" presetSubtype="2" fill="hold" grpId="0" nodeType="withEffect">
                                  <p:stCondLst>
                                    <p:cond delay="0"/>
                                  </p:stCondLst>
                                  <p:childTnLst>
                                    <p:set>
                                      <p:cBhvr>
                                        <p:cTn id="146" dur="1" fill="hold">
                                          <p:stCondLst>
                                            <p:cond delay="0"/>
                                          </p:stCondLst>
                                        </p:cTn>
                                        <p:tgtEl>
                                          <p:spTgt spid="11306"/>
                                        </p:tgtEl>
                                        <p:attrNameLst>
                                          <p:attrName>style.visibility</p:attrName>
                                        </p:attrNameLst>
                                      </p:cBhvr>
                                      <p:to>
                                        <p:strVal val="visible"/>
                                      </p:to>
                                    </p:set>
                                    <p:anim calcmode="lin" valueType="num">
                                      <p:cBhvr additive="base">
                                        <p:cTn id="147" dur="500" fill="hold"/>
                                        <p:tgtEl>
                                          <p:spTgt spid="11306"/>
                                        </p:tgtEl>
                                        <p:attrNameLst>
                                          <p:attrName>ppt_x</p:attrName>
                                        </p:attrNameLst>
                                      </p:cBhvr>
                                      <p:tavLst>
                                        <p:tav tm="0">
                                          <p:val>
                                            <p:strVal val="1+#ppt_w/2"/>
                                          </p:val>
                                        </p:tav>
                                        <p:tav tm="100000">
                                          <p:val>
                                            <p:strVal val="#ppt_x"/>
                                          </p:val>
                                        </p:tav>
                                      </p:tavLst>
                                    </p:anim>
                                    <p:anim calcmode="lin" valueType="num">
                                      <p:cBhvr additive="base">
                                        <p:cTn id="148" dur="500" fill="hold"/>
                                        <p:tgtEl>
                                          <p:spTgt spid="11306"/>
                                        </p:tgtEl>
                                        <p:attrNameLst>
                                          <p:attrName>ppt_y</p:attrName>
                                        </p:attrNameLst>
                                      </p:cBhvr>
                                      <p:tavLst>
                                        <p:tav tm="0">
                                          <p:val>
                                            <p:strVal val="#ppt_y"/>
                                          </p:val>
                                        </p:tav>
                                        <p:tav tm="100000">
                                          <p:val>
                                            <p:strVal val="#ppt_y"/>
                                          </p:val>
                                        </p:tav>
                                      </p:tavLst>
                                    </p:anim>
                                  </p:childTnLst>
                                </p:cTn>
                              </p:par>
                              <p:par>
                                <p:cTn id="149" presetID="2" presetClass="entr" presetSubtype="2" fill="hold" grpId="0" nodeType="withEffect">
                                  <p:stCondLst>
                                    <p:cond delay="0"/>
                                  </p:stCondLst>
                                  <p:childTnLst>
                                    <p:set>
                                      <p:cBhvr>
                                        <p:cTn id="150" dur="1" fill="hold">
                                          <p:stCondLst>
                                            <p:cond delay="0"/>
                                          </p:stCondLst>
                                        </p:cTn>
                                        <p:tgtEl>
                                          <p:spTgt spid="11307"/>
                                        </p:tgtEl>
                                        <p:attrNameLst>
                                          <p:attrName>style.visibility</p:attrName>
                                        </p:attrNameLst>
                                      </p:cBhvr>
                                      <p:to>
                                        <p:strVal val="visible"/>
                                      </p:to>
                                    </p:set>
                                    <p:anim calcmode="lin" valueType="num">
                                      <p:cBhvr additive="base">
                                        <p:cTn id="151" dur="500" fill="hold"/>
                                        <p:tgtEl>
                                          <p:spTgt spid="11307"/>
                                        </p:tgtEl>
                                        <p:attrNameLst>
                                          <p:attrName>ppt_x</p:attrName>
                                        </p:attrNameLst>
                                      </p:cBhvr>
                                      <p:tavLst>
                                        <p:tav tm="0">
                                          <p:val>
                                            <p:strVal val="1+#ppt_w/2"/>
                                          </p:val>
                                        </p:tav>
                                        <p:tav tm="100000">
                                          <p:val>
                                            <p:strVal val="#ppt_x"/>
                                          </p:val>
                                        </p:tav>
                                      </p:tavLst>
                                    </p:anim>
                                    <p:anim calcmode="lin" valueType="num">
                                      <p:cBhvr additive="base">
                                        <p:cTn id="152" dur="500" fill="hold"/>
                                        <p:tgtEl>
                                          <p:spTgt spid="11307"/>
                                        </p:tgtEl>
                                        <p:attrNameLst>
                                          <p:attrName>ppt_y</p:attrName>
                                        </p:attrNameLst>
                                      </p:cBhvr>
                                      <p:tavLst>
                                        <p:tav tm="0">
                                          <p:val>
                                            <p:strVal val="#ppt_y"/>
                                          </p:val>
                                        </p:tav>
                                        <p:tav tm="100000">
                                          <p:val>
                                            <p:strVal val="#ppt_y"/>
                                          </p:val>
                                        </p:tav>
                                      </p:tavLst>
                                    </p:anim>
                                  </p:childTnLst>
                                </p:cTn>
                              </p:par>
                              <p:par>
                                <p:cTn id="153" presetID="2" presetClass="entr" presetSubtype="2" fill="hold" grpId="0" nodeType="withEffect">
                                  <p:stCondLst>
                                    <p:cond delay="0"/>
                                  </p:stCondLst>
                                  <p:childTnLst>
                                    <p:set>
                                      <p:cBhvr>
                                        <p:cTn id="154" dur="1" fill="hold">
                                          <p:stCondLst>
                                            <p:cond delay="0"/>
                                          </p:stCondLst>
                                        </p:cTn>
                                        <p:tgtEl>
                                          <p:spTgt spid="11308"/>
                                        </p:tgtEl>
                                        <p:attrNameLst>
                                          <p:attrName>style.visibility</p:attrName>
                                        </p:attrNameLst>
                                      </p:cBhvr>
                                      <p:to>
                                        <p:strVal val="visible"/>
                                      </p:to>
                                    </p:set>
                                    <p:anim calcmode="lin" valueType="num">
                                      <p:cBhvr additive="base">
                                        <p:cTn id="155" dur="500" fill="hold"/>
                                        <p:tgtEl>
                                          <p:spTgt spid="11308"/>
                                        </p:tgtEl>
                                        <p:attrNameLst>
                                          <p:attrName>ppt_x</p:attrName>
                                        </p:attrNameLst>
                                      </p:cBhvr>
                                      <p:tavLst>
                                        <p:tav tm="0">
                                          <p:val>
                                            <p:strVal val="1+#ppt_w/2"/>
                                          </p:val>
                                        </p:tav>
                                        <p:tav tm="100000">
                                          <p:val>
                                            <p:strVal val="#ppt_x"/>
                                          </p:val>
                                        </p:tav>
                                      </p:tavLst>
                                    </p:anim>
                                    <p:anim calcmode="lin" valueType="num">
                                      <p:cBhvr additive="base">
                                        <p:cTn id="156" dur="500" fill="hold"/>
                                        <p:tgtEl>
                                          <p:spTgt spid="11308"/>
                                        </p:tgtEl>
                                        <p:attrNameLst>
                                          <p:attrName>ppt_y</p:attrName>
                                        </p:attrNameLst>
                                      </p:cBhvr>
                                      <p:tavLst>
                                        <p:tav tm="0">
                                          <p:val>
                                            <p:strVal val="#ppt_y"/>
                                          </p:val>
                                        </p:tav>
                                        <p:tav tm="100000">
                                          <p:val>
                                            <p:strVal val="#ppt_y"/>
                                          </p:val>
                                        </p:tav>
                                      </p:tavLst>
                                    </p:anim>
                                  </p:childTnLst>
                                </p:cTn>
                              </p:par>
                              <p:par>
                                <p:cTn id="157" presetID="2" presetClass="entr" presetSubtype="2" fill="hold" grpId="0" nodeType="withEffect">
                                  <p:stCondLst>
                                    <p:cond delay="0"/>
                                  </p:stCondLst>
                                  <p:childTnLst>
                                    <p:set>
                                      <p:cBhvr>
                                        <p:cTn id="158" dur="1" fill="hold">
                                          <p:stCondLst>
                                            <p:cond delay="0"/>
                                          </p:stCondLst>
                                        </p:cTn>
                                        <p:tgtEl>
                                          <p:spTgt spid="11309"/>
                                        </p:tgtEl>
                                        <p:attrNameLst>
                                          <p:attrName>style.visibility</p:attrName>
                                        </p:attrNameLst>
                                      </p:cBhvr>
                                      <p:to>
                                        <p:strVal val="visible"/>
                                      </p:to>
                                    </p:set>
                                    <p:anim calcmode="lin" valueType="num">
                                      <p:cBhvr additive="base">
                                        <p:cTn id="159" dur="500" fill="hold"/>
                                        <p:tgtEl>
                                          <p:spTgt spid="11309"/>
                                        </p:tgtEl>
                                        <p:attrNameLst>
                                          <p:attrName>ppt_x</p:attrName>
                                        </p:attrNameLst>
                                      </p:cBhvr>
                                      <p:tavLst>
                                        <p:tav tm="0">
                                          <p:val>
                                            <p:strVal val="1+#ppt_w/2"/>
                                          </p:val>
                                        </p:tav>
                                        <p:tav tm="100000">
                                          <p:val>
                                            <p:strVal val="#ppt_x"/>
                                          </p:val>
                                        </p:tav>
                                      </p:tavLst>
                                    </p:anim>
                                    <p:anim calcmode="lin" valueType="num">
                                      <p:cBhvr additive="base">
                                        <p:cTn id="160" dur="500" fill="hold"/>
                                        <p:tgtEl>
                                          <p:spTgt spid="11309"/>
                                        </p:tgtEl>
                                        <p:attrNameLst>
                                          <p:attrName>ppt_y</p:attrName>
                                        </p:attrNameLst>
                                      </p:cBhvr>
                                      <p:tavLst>
                                        <p:tav tm="0">
                                          <p:val>
                                            <p:strVal val="#ppt_y"/>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 presetClass="entr" presetSubtype="4" fill="hold" grpId="0" nodeType="clickEffect">
                                  <p:stCondLst>
                                    <p:cond delay="0"/>
                                  </p:stCondLst>
                                  <p:childTnLst>
                                    <p:set>
                                      <p:cBhvr>
                                        <p:cTn id="164" dur="1" fill="hold">
                                          <p:stCondLst>
                                            <p:cond delay="0"/>
                                          </p:stCondLst>
                                        </p:cTn>
                                        <p:tgtEl>
                                          <p:spTgt spid="11292"/>
                                        </p:tgtEl>
                                        <p:attrNameLst>
                                          <p:attrName>style.visibility</p:attrName>
                                        </p:attrNameLst>
                                      </p:cBhvr>
                                      <p:to>
                                        <p:strVal val="visible"/>
                                      </p:to>
                                    </p:set>
                                    <p:anim calcmode="lin" valueType="num">
                                      <p:cBhvr additive="base">
                                        <p:cTn id="165" dur="500" fill="hold"/>
                                        <p:tgtEl>
                                          <p:spTgt spid="11292"/>
                                        </p:tgtEl>
                                        <p:attrNameLst>
                                          <p:attrName>ppt_x</p:attrName>
                                        </p:attrNameLst>
                                      </p:cBhvr>
                                      <p:tavLst>
                                        <p:tav tm="0">
                                          <p:val>
                                            <p:strVal val="#ppt_x"/>
                                          </p:val>
                                        </p:tav>
                                        <p:tav tm="100000">
                                          <p:val>
                                            <p:strVal val="#ppt_x"/>
                                          </p:val>
                                        </p:tav>
                                      </p:tavLst>
                                    </p:anim>
                                    <p:anim calcmode="lin" valueType="num">
                                      <p:cBhvr additive="base">
                                        <p:cTn id="166" dur="500" fill="hold"/>
                                        <p:tgtEl>
                                          <p:spTgt spid="112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nimBg="1"/>
      <p:bldP spid="11269" grpId="0" animBg="1"/>
      <p:bldP spid="11270" grpId="0" animBg="1"/>
      <p:bldP spid="11271" grpId="0" animBg="1"/>
      <p:bldP spid="11272" grpId="0" animBg="1"/>
      <p:bldP spid="11273" grpId="0" animBg="1"/>
      <p:bldP spid="11274" grpId="0" animBg="1"/>
      <p:bldP spid="11275" grpId="0" animBg="1"/>
      <p:bldP spid="11276" grpId="0" animBg="1"/>
      <p:bldP spid="11277" grpId="0" animBg="1"/>
      <p:bldP spid="11278" grpId="0" animBg="1"/>
      <p:bldP spid="11279" grpId="0" animBg="1"/>
      <p:bldP spid="11280" grpId="0" animBg="1"/>
      <p:bldP spid="11281" grpId="0" animBg="1"/>
      <p:bldP spid="11282" grpId="0" animBg="1"/>
      <p:bldP spid="11283" grpId="0" animBg="1"/>
      <p:bldP spid="11284" grpId="0" animBg="1"/>
      <p:bldP spid="11285" grpId="0" animBg="1"/>
      <p:bldP spid="11286" grpId="0" animBg="1"/>
      <p:bldP spid="11287" grpId="0" animBg="1"/>
      <p:bldP spid="11288" grpId="0" animBg="1"/>
      <p:bldP spid="11289" grpId="0" animBg="1"/>
      <p:bldP spid="11290" grpId="0" animBg="1"/>
      <p:bldP spid="11292" grpId="0"/>
      <p:bldP spid="11295" grpId="0" animBg="1"/>
      <p:bldP spid="11296" grpId="0" animBg="1"/>
      <p:bldP spid="11297" grpId="0" animBg="1"/>
      <p:bldP spid="11298" grpId="0" animBg="1"/>
      <p:bldP spid="11299" grpId="0" animBg="1"/>
      <p:bldP spid="11300" grpId="0" animBg="1"/>
      <p:bldP spid="11301" grpId="0" animBg="1"/>
      <p:bldP spid="11302" grpId="0" animBg="1"/>
      <p:bldP spid="11303" grpId="0" animBg="1"/>
      <p:bldP spid="11304" grpId="0" animBg="1"/>
      <p:bldP spid="11305" grpId="0" animBg="1"/>
      <p:bldP spid="11306" grpId="0" animBg="1"/>
      <p:bldP spid="11307" grpId="0" animBg="1"/>
      <p:bldP spid="11308" grpId="0" animBg="1"/>
      <p:bldP spid="11309" grpId="0" animBg="1"/>
    </p:bld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559175" y="195934"/>
            <a:ext cx="1371600" cy="381000"/>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2291" name="Line 3"/>
          <p:cNvSpPr>
            <a:spLocks noChangeShapeType="1"/>
          </p:cNvSpPr>
          <p:nvPr/>
        </p:nvSpPr>
        <p:spPr bwMode="auto">
          <a:xfrm>
            <a:off x="4244975" y="195934"/>
            <a:ext cx="1588" cy="3810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2292" name="Text Box 4"/>
          <p:cNvSpPr txBox="1">
            <a:spLocks noChangeArrowheads="1"/>
          </p:cNvSpPr>
          <p:nvPr/>
        </p:nvSpPr>
        <p:spPr bwMode="auto">
          <a:xfrm>
            <a:off x="3559175" y="119734"/>
            <a:ext cx="641350"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306</a:t>
            </a:r>
          </a:p>
        </p:txBody>
      </p:sp>
      <p:sp>
        <p:nvSpPr>
          <p:cNvPr id="12293" name="Rectangle 5"/>
          <p:cNvSpPr>
            <a:spLocks noChangeArrowheads="1"/>
          </p:cNvSpPr>
          <p:nvPr/>
        </p:nvSpPr>
        <p:spPr bwMode="auto">
          <a:xfrm>
            <a:off x="5235575" y="195934"/>
            <a:ext cx="1371600" cy="381000"/>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2294" name="Line 6"/>
          <p:cNvSpPr>
            <a:spLocks noChangeShapeType="1"/>
          </p:cNvSpPr>
          <p:nvPr/>
        </p:nvSpPr>
        <p:spPr bwMode="auto">
          <a:xfrm>
            <a:off x="5921375" y="195934"/>
            <a:ext cx="1588" cy="3810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2295" name="Text Box 7"/>
          <p:cNvSpPr txBox="1">
            <a:spLocks noChangeArrowheads="1"/>
          </p:cNvSpPr>
          <p:nvPr/>
        </p:nvSpPr>
        <p:spPr bwMode="auto">
          <a:xfrm>
            <a:off x="5235575" y="119734"/>
            <a:ext cx="641350"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208</a:t>
            </a:r>
          </a:p>
        </p:txBody>
      </p:sp>
      <p:sp>
        <p:nvSpPr>
          <p:cNvPr id="12296" name="Rectangle 8"/>
          <p:cNvSpPr>
            <a:spLocks noChangeArrowheads="1"/>
          </p:cNvSpPr>
          <p:nvPr/>
        </p:nvSpPr>
        <p:spPr bwMode="auto">
          <a:xfrm>
            <a:off x="6911975" y="195934"/>
            <a:ext cx="1371600" cy="381000"/>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2297" name="Line 9"/>
          <p:cNvSpPr>
            <a:spLocks noChangeShapeType="1"/>
          </p:cNvSpPr>
          <p:nvPr/>
        </p:nvSpPr>
        <p:spPr bwMode="auto">
          <a:xfrm>
            <a:off x="7597775" y="195934"/>
            <a:ext cx="1588" cy="3810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2298" name="Text Box 10"/>
          <p:cNvSpPr txBox="1">
            <a:spLocks noChangeArrowheads="1"/>
          </p:cNvSpPr>
          <p:nvPr/>
        </p:nvSpPr>
        <p:spPr bwMode="auto">
          <a:xfrm>
            <a:off x="7064375" y="119734"/>
            <a:ext cx="336550"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9</a:t>
            </a:r>
          </a:p>
        </p:txBody>
      </p:sp>
      <p:sp>
        <p:nvSpPr>
          <p:cNvPr id="12299" name="Text Box 11"/>
          <p:cNvSpPr txBox="1">
            <a:spLocks noChangeArrowheads="1"/>
          </p:cNvSpPr>
          <p:nvPr/>
        </p:nvSpPr>
        <p:spPr bwMode="auto">
          <a:xfrm>
            <a:off x="7597776" y="119734"/>
            <a:ext cx="657225" cy="457200"/>
          </a:xfrm>
          <a:prstGeom prst="rect">
            <a:avLst/>
          </a:prstGeom>
          <a:noFill/>
          <a:ln w="9525">
            <a:noFill/>
            <a:miter lim="800000"/>
            <a:headEnd/>
            <a:tailEnd/>
          </a:ln>
          <a:effectLst/>
        </p:spPr>
        <p:txBody>
          <a:bodyPr wrap="none">
            <a:spAutoFit/>
          </a:bodyPr>
          <a:lstStyle/>
          <a:p>
            <a:pPr algn="ctr" fontAlgn="base">
              <a:spcBef>
                <a:spcPct val="0"/>
              </a:spcBef>
              <a:spcAft>
                <a:spcPct val="0"/>
              </a:spcAft>
            </a:pPr>
            <a:r>
              <a:rPr kumimoji="1" lang="en-US" altLang="zh-TW" sz="2400">
                <a:solidFill>
                  <a:srgbClr val="000000"/>
                </a:solidFill>
                <a:latin typeface="Times New Roman" charset="0"/>
              </a:rPr>
              <a:t>null</a:t>
            </a:r>
            <a:endParaRPr kumimoji="1" lang="en-US" altLang="zh-TW" sz="2800">
              <a:solidFill>
                <a:srgbClr val="000000"/>
              </a:solidFill>
              <a:latin typeface="Times New Roman" charset="0"/>
            </a:endParaRPr>
          </a:p>
        </p:txBody>
      </p:sp>
      <p:sp>
        <p:nvSpPr>
          <p:cNvPr id="12300" name="Line 12"/>
          <p:cNvSpPr>
            <a:spLocks noChangeShapeType="1"/>
          </p:cNvSpPr>
          <p:nvPr/>
        </p:nvSpPr>
        <p:spPr bwMode="auto">
          <a:xfrm>
            <a:off x="4625975" y="424534"/>
            <a:ext cx="609600" cy="1588"/>
          </a:xfrm>
          <a:prstGeom prst="line">
            <a:avLst/>
          </a:prstGeom>
          <a:noFill/>
          <a:ln w="9525">
            <a:solidFill>
              <a:schemeClr val="tx1"/>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2301" name="Line 13"/>
          <p:cNvSpPr>
            <a:spLocks noChangeShapeType="1"/>
          </p:cNvSpPr>
          <p:nvPr/>
        </p:nvSpPr>
        <p:spPr bwMode="auto">
          <a:xfrm>
            <a:off x="6226175" y="424534"/>
            <a:ext cx="685800" cy="1588"/>
          </a:xfrm>
          <a:prstGeom prst="line">
            <a:avLst/>
          </a:prstGeom>
          <a:noFill/>
          <a:ln w="9525">
            <a:solidFill>
              <a:schemeClr val="tx1"/>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2302" name="Rectangle 14"/>
          <p:cNvSpPr>
            <a:spLocks noChangeArrowheads="1"/>
          </p:cNvSpPr>
          <p:nvPr/>
        </p:nvSpPr>
        <p:spPr bwMode="auto">
          <a:xfrm>
            <a:off x="3559175" y="576934"/>
            <a:ext cx="685800" cy="381000"/>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2303" name="Line 15"/>
          <p:cNvSpPr>
            <a:spLocks noChangeShapeType="1"/>
          </p:cNvSpPr>
          <p:nvPr/>
        </p:nvSpPr>
        <p:spPr bwMode="auto">
          <a:xfrm>
            <a:off x="4244975" y="576934"/>
            <a:ext cx="1588" cy="3810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2304" name="Text Box 16"/>
          <p:cNvSpPr txBox="1">
            <a:spLocks noChangeArrowheads="1"/>
          </p:cNvSpPr>
          <p:nvPr/>
        </p:nvSpPr>
        <p:spPr bwMode="auto">
          <a:xfrm>
            <a:off x="3559176" y="500734"/>
            <a:ext cx="657225"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null</a:t>
            </a:r>
          </a:p>
        </p:txBody>
      </p:sp>
      <p:sp>
        <p:nvSpPr>
          <p:cNvPr id="12305" name="Rectangle 17"/>
          <p:cNvSpPr>
            <a:spLocks noChangeArrowheads="1"/>
          </p:cNvSpPr>
          <p:nvPr/>
        </p:nvSpPr>
        <p:spPr bwMode="auto">
          <a:xfrm>
            <a:off x="3559175" y="1262734"/>
            <a:ext cx="685800" cy="381000"/>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2306" name="Line 18"/>
          <p:cNvSpPr>
            <a:spLocks noChangeShapeType="1"/>
          </p:cNvSpPr>
          <p:nvPr/>
        </p:nvSpPr>
        <p:spPr bwMode="auto">
          <a:xfrm>
            <a:off x="4244975" y="1262734"/>
            <a:ext cx="1588" cy="3810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2307" name="Text Box 19"/>
          <p:cNvSpPr txBox="1">
            <a:spLocks noChangeArrowheads="1"/>
          </p:cNvSpPr>
          <p:nvPr/>
        </p:nvSpPr>
        <p:spPr bwMode="auto">
          <a:xfrm>
            <a:off x="3559176" y="1186534"/>
            <a:ext cx="657225"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null</a:t>
            </a:r>
          </a:p>
        </p:txBody>
      </p:sp>
      <p:sp>
        <p:nvSpPr>
          <p:cNvPr id="12308" name="Rectangle 20"/>
          <p:cNvSpPr>
            <a:spLocks noChangeArrowheads="1"/>
          </p:cNvSpPr>
          <p:nvPr/>
        </p:nvSpPr>
        <p:spPr bwMode="auto">
          <a:xfrm>
            <a:off x="3559175" y="1948534"/>
            <a:ext cx="1371600" cy="381000"/>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2309" name="Line 21"/>
          <p:cNvSpPr>
            <a:spLocks noChangeShapeType="1"/>
          </p:cNvSpPr>
          <p:nvPr/>
        </p:nvSpPr>
        <p:spPr bwMode="auto">
          <a:xfrm>
            <a:off x="4244975" y="1948534"/>
            <a:ext cx="1588" cy="3810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2310" name="Text Box 22"/>
          <p:cNvSpPr txBox="1">
            <a:spLocks noChangeArrowheads="1"/>
          </p:cNvSpPr>
          <p:nvPr/>
        </p:nvSpPr>
        <p:spPr bwMode="auto">
          <a:xfrm>
            <a:off x="3711575" y="1872334"/>
            <a:ext cx="488950"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33</a:t>
            </a:r>
          </a:p>
        </p:txBody>
      </p:sp>
      <p:sp>
        <p:nvSpPr>
          <p:cNvPr id="12311" name="Text Box 23"/>
          <p:cNvSpPr txBox="1">
            <a:spLocks noChangeArrowheads="1"/>
          </p:cNvSpPr>
          <p:nvPr/>
        </p:nvSpPr>
        <p:spPr bwMode="auto">
          <a:xfrm>
            <a:off x="4244976" y="1872334"/>
            <a:ext cx="657225" cy="457200"/>
          </a:xfrm>
          <a:prstGeom prst="rect">
            <a:avLst/>
          </a:prstGeom>
          <a:noFill/>
          <a:ln w="9525">
            <a:noFill/>
            <a:miter lim="800000"/>
            <a:headEnd/>
            <a:tailEnd/>
          </a:ln>
          <a:effectLst/>
        </p:spPr>
        <p:txBody>
          <a:bodyPr wrap="none">
            <a:spAutoFit/>
          </a:bodyPr>
          <a:lstStyle/>
          <a:p>
            <a:pPr algn="ctr" fontAlgn="base">
              <a:spcBef>
                <a:spcPct val="0"/>
              </a:spcBef>
              <a:spcAft>
                <a:spcPct val="0"/>
              </a:spcAft>
            </a:pPr>
            <a:r>
              <a:rPr kumimoji="1" lang="en-US" altLang="zh-TW" sz="2400">
                <a:solidFill>
                  <a:srgbClr val="000000"/>
                </a:solidFill>
                <a:latin typeface="Times New Roman" charset="0"/>
              </a:rPr>
              <a:t>null</a:t>
            </a:r>
            <a:endParaRPr kumimoji="1" lang="en-US" altLang="zh-TW" sz="2800">
              <a:solidFill>
                <a:srgbClr val="000000"/>
              </a:solidFill>
              <a:latin typeface="Times New Roman" charset="0"/>
            </a:endParaRPr>
          </a:p>
        </p:txBody>
      </p:sp>
      <p:sp>
        <p:nvSpPr>
          <p:cNvPr id="12312" name="Rectangle 24"/>
          <p:cNvSpPr>
            <a:spLocks noChangeArrowheads="1"/>
          </p:cNvSpPr>
          <p:nvPr/>
        </p:nvSpPr>
        <p:spPr bwMode="auto">
          <a:xfrm>
            <a:off x="3559175" y="2710534"/>
            <a:ext cx="685800" cy="381000"/>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2313" name="Line 25"/>
          <p:cNvSpPr>
            <a:spLocks noChangeShapeType="1"/>
          </p:cNvSpPr>
          <p:nvPr/>
        </p:nvSpPr>
        <p:spPr bwMode="auto">
          <a:xfrm>
            <a:off x="4244975" y="2710534"/>
            <a:ext cx="1588" cy="3810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2314" name="Text Box 26"/>
          <p:cNvSpPr txBox="1">
            <a:spLocks noChangeArrowheads="1"/>
          </p:cNvSpPr>
          <p:nvPr/>
        </p:nvSpPr>
        <p:spPr bwMode="auto">
          <a:xfrm>
            <a:off x="3559176" y="2634334"/>
            <a:ext cx="657225"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null</a:t>
            </a:r>
          </a:p>
        </p:txBody>
      </p:sp>
      <p:sp>
        <p:nvSpPr>
          <p:cNvPr id="12315" name="Rectangle 27"/>
          <p:cNvSpPr>
            <a:spLocks noChangeArrowheads="1"/>
          </p:cNvSpPr>
          <p:nvPr/>
        </p:nvSpPr>
        <p:spPr bwMode="auto">
          <a:xfrm>
            <a:off x="3559175" y="3396334"/>
            <a:ext cx="1371600" cy="381000"/>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2316" name="Line 28"/>
          <p:cNvSpPr>
            <a:spLocks noChangeShapeType="1"/>
          </p:cNvSpPr>
          <p:nvPr/>
        </p:nvSpPr>
        <p:spPr bwMode="auto">
          <a:xfrm>
            <a:off x="4244975" y="3396334"/>
            <a:ext cx="1588" cy="3810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2317" name="Text Box 29"/>
          <p:cNvSpPr txBox="1">
            <a:spLocks noChangeArrowheads="1"/>
          </p:cNvSpPr>
          <p:nvPr/>
        </p:nvSpPr>
        <p:spPr bwMode="auto">
          <a:xfrm>
            <a:off x="3635375" y="3320134"/>
            <a:ext cx="488950"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55</a:t>
            </a:r>
          </a:p>
        </p:txBody>
      </p:sp>
      <p:sp>
        <p:nvSpPr>
          <p:cNvPr id="12318" name="Rectangle 30"/>
          <p:cNvSpPr>
            <a:spLocks noChangeArrowheads="1"/>
          </p:cNvSpPr>
          <p:nvPr/>
        </p:nvSpPr>
        <p:spPr bwMode="auto">
          <a:xfrm>
            <a:off x="5235575" y="3396334"/>
            <a:ext cx="1371600" cy="381000"/>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2319" name="Line 31"/>
          <p:cNvSpPr>
            <a:spLocks noChangeShapeType="1"/>
          </p:cNvSpPr>
          <p:nvPr/>
        </p:nvSpPr>
        <p:spPr bwMode="auto">
          <a:xfrm>
            <a:off x="5921375" y="3396334"/>
            <a:ext cx="1588" cy="3810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2320" name="Text Box 32"/>
          <p:cNvSpPr txBox="1">
            <a:spLocks noChangeArrowheads="1"/>
          </p:cNvSpPr>
          <p:nvPr/>
        </p:nvSpPr>
        <p:spPr bwMode="auto">
          <a:xfrm>
            <a:off x="5311775" y="3320134"/>
            <a:ext cx="641350"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859</a:t>
            </a:r>
          </a:p>
        </p:txBody>
      </p:sp>
      <p:sp>
        <p:nvSpPr>
          <p:cNvPr id="12321" name="Text Box 33"/>
          <p:cNvSpPr txBox="1">
            <a:spLocks noChangeArrowheads="1"/>
          </p:cNvSpPr>
          <p:nvPr/>
        </p:nvSpPr>
        <p:spPr bwMode="auto">
          <a:xfrm>
            <a:off x="5921376" y="3320134"/>
            <a:ext cx="657225" cy="457200"/>
          </a:xfrm>
          <a:prstGeom prst="rect">
            <a:avLst/>
          </a:prstGeom>
          <a:noFill/>
          <a:ln w="9525">
            <a:noFill/>
            <a:miter lim="800000"/>
            <a:headEnd/>
            <a:tailEnd/>
          </a:ln>
          <a:effectLst/>
        </p:spPr>
        <p:txBody>
          <a:bodyPr wrap="none">
            <a:spAutoFit/>
          </a:bodyPr>
          <a:lstStyle/>
          <a:p>
            <a:pPr algn="ctr" fontAlgn="base">
              <a:spcBef>
                <a:spcPct val="0"/>
              </a:spcBef>
              <a:spcAft>
                <a:spcPct val="0"/>
              </a:spcAft>
            </a:pPr>
            <a:r>
              <a:rPr kumimoji="1" lang="en-US" altLang="zh-TW" sz="2400">
                <a:solidFill>
                  <a:srgbClr val="000000"/>
                </a:solidFill>
                <a:latin typeface="Times New Roman" charset="0"/>
              </a:rPr>
              <a:t>null</a:t>
            </a:r>
            <a:endParaRPr kumimoji="1" lang="en-US" altLang="zh-TW" sz="2800">
              <a:solidFill>
                <a:srgbClr val="000000"/>
              </a:solidFill>
              <a:latin typeface="Times New Roman" charset="0"/>
            </a:endParaRPr>
          </a:p>
        </p:txBody>
      </p:sp>
      <p:sp>
        <p:nvSpPr>
          <p:cNvPr id="12322" name="Line 34"/>
          <p:cNvSpPr>
            <a:spLocks noChangeShapeType="1"/>
          </p:cNvSpPr>
          <p:nvPr/>
        </p:nvSpPr>
        <p:spPr bwMode="auto">
          <a:xfrm>
            <a:off x="4549775" y="3624934"/>
            <a:ext cx="685800" cy="1588"/>
          </a:xfrm>
          <a:prstGeom prst="line">
            <a:avLst/>
          </a:prstGeom>
          <a:noFill/>
          <a:ln w="9525">
            <a:solidFill>
              <a:schemeClr val="tx1"/>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2323" name="Rectangle 35"/>
          <p:cNvSpPr>
            <a:spLocks noChangeArrowheads="1"/>
          </p:cNvSpPr>
          <p:nvPr/>
        </p:nvSpPr>
        <p:spPr bwMode="auto">
          <a:xfrm>
            <a:off x="3559175" y="4082134"/>
            <a:ext cx="685800" cy="381000"/>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2324" name="Line 36"/>
          <p:cNvSpPr>
            <a:spLocks noChangeShapeType="1"/>
          </p:cNvSpPr>
          <p:nvPr/>
        </p:nvSpPr>
        <p:spPr bwMode="auto">
          <a:xfrm>
            <a:off x="4244975" y="4082134"/>
            <a:ext cx="1588" cy="3810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2325" name="Text Box 37"/>
          <p:cNvSpPr txBox="1">
            <a:spLocks noChangeArrowheads="1"/>
          </p:cNvSpPr>
          <p:nvPr/>
        </p:nvSpPr>
        <p:spPr bwMode="auto">
          <a:xfrm>
            <a:off x="3559176" y="4005934"/>
            <a:ext cx="657225"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null</a:t>
            </a:r>
          </a:p>
        </p:txBody>
      </p:sp>
      <p:sp>
        <p:nvSpPr>
          <p:cNvPr id="12326" name="Rectangle 38"/>
          <p:cNvSpPr>
            <a:spLocks noChangeArrowheads="1"/>
          </p:cNvSpPr>
          <p:nvPr/>
        </p:nvSpPr>
        <p:spPr bwMode="auto">
          <a:xfrm>
            <a:off x="3559175" y="4767934"/>
            <a:ext cx="1371600" cy="381000"/>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2327" name="Line 39"/>
          <p:cNvSpPr>
            <a:spLocks noChangeShapeType="1"/>
          </p:cNvSpPr>
          <p:nvPr/>
        </p:nvSpPr>
        <p:spPr bwMode="auto">
          <a:xfrm>
            <a:off x="4244975" y="4767934"/>
            <a:ext cx="1588" cy="3810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2328" name="Text Box 40"/>
          <p:cNvSpPr txBox="1">
            <a:spLocks noChangeArrowheads="1"/>
          </p:cNvSpPr>
          <p:nvPr/>
        </p:nvSpPr>
        <p:spPr bwMode="auto">
          <a:xfrm>
            <a:off x="3559175" y="4691734"/>
            <a:ext cx="641350"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271</a:t>
            </a:r>
          </a:p>
        </p:txBody>
      </p:sp>
      <p:sp>
        <p:nvSpPr>
          <p:cNvPr id="12329" name="Rectangle 41"/>
          <p:cNvSpPr>
            <a:spLocks noChangeArrowheads="1"/>
          </p:cNvSpPr>
          <p:nvPr/>
        </p:nvSpPr>
        <p:spPr bwMode="auto">
          <a:xfrm>
            <a:off x="5235575" y="4767934"/>
            <a:ext cx="1371600" cy="381000"/>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2330" name="Line 42"/>
          <p:cNvSpPr>
            <a:spLocks noChangeShapeType="1"/>
          </p:cNvSpPr>
          <p:nvPr/>
        </p:nvSpPr>
        <p:spPr bwMode="auto">
          <a:xfrm>
            <a:off x="5921375" y="4767934"/>
            <a:ext cx="1588" cy="3810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2331" name="Text Box 43"/>
          <p:cNvSpPr txBox="1">
            <a:spLocks noChangeArrowheads="1"/>
          </p:cNvSpPr>
          <p:nvPr/>
        </p:nvSpPr>
        <p:spPr bwMode="auto">
          <a:xfrm>
            <a:off x="5311775" y="4691734"/>
            <a:ext cx="641350"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179</a:t>
            </a:r>
          </a:p>
        </p:txBody>
      </p:sp>
      <p:sp>
        <p:nvSpPr>
          <p:cNvPr id="12332" name="Text Box 44"/>
          <p:cNvSpPr txBox="1">
            <a:spLocks noChangeArrowheads="1"/>
          </p:cNvSpPr>
          <p:nvPr/>
        </p:nvSpPr>
        <p:spPr bwMode="auto">
          <a:xfrm>
            <a:off x="5921376" y="4691734"/>
            <a:ext cx="657225" cy="457200"/>
          </a:xfrm>
          <a:prstGeom prst="rect">
            <a:avLst/>
          </a:prstGeom>
          <a:noFill/>
          <a:ln w="9525">
            <a:noFill/>
            <a:miter lim="800000"/>
            <a:headEnd/>
            <a:tailEnd/>
          </a:ln>
          <a:effectLst/>
        </p:spPr>
        <p:txBody>
          <a:bodyPr wrap="none">
            <a:spAutoFit/>
          </a:bodyPr>
          <a:lstStyle/>
          <a:p>
            <a:pPr algn="ctr" fontAlgn="base">
              <a:spcBef>
                <a:spcPct val="0"/>
              </a:spcBef>
              <a:spcAft>
                <a:spcPct val="0"/>
              </a:spcAft>
            </a:pPr>
            <a:r>
              <a:rPr kumimoji="1" lang="en-US" altLang="zh-TW" sz="2400">
                <a:solidFill>
                  <a:srgbClr val="000000"/>
                </a:solidFill>
                <a:latin typeface="Times New Roman" charset="0"/>
              </a:rPr>
              <a:t>null</a:t>
            </a:r>
            <a:endParaRPr kumimoji="1" lang="en-US" altLang="zh-TW" sz="2800">
              <a:solidFill>
                <a:srgbClr val="000000"/>
              </a:solidFill>
              <a:latin typeface="Times New Roman" charset="0"/>
            </a:endParaRPr>
          </a:p>
        </p:txBody>
      </p:sp>
      <p:sp>
        <p:nvSpPr>
          <p:cNvPr id="12333" name="Line 45"/>
          <p:cNvSpPr>
            <a:spLocks noChangeShapeType="1"/>
          </p:cNvSpPr>
          <p:nvPr/>
        </p:nvSpPr>
        <p:spPr bwMode="auto">
          <a:xfrm>
            <a:off x="4549775" y="4996534"/>
            <a:ext cx="685800" cy="1588"/>
          </a:xfrm>
          <a:prstGeom prst="line">
            <a:avLst/>
          </a:prstGeom>
          <a:noFill/>
          <a:ln w="9525">
            <a:solidFill>
              <a:schemeClr val="tx1"/>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2334" name="Rectangle 46"/>
          <p:cNvSpPr>
            <a:spLocks noChangeArrowheads="1"/>
          </p:cNvSpPr>
          <p:nvPr/>
        </p:nvSpPr>
        <p:spPr bwMode="auto">
          <a:xfrm>
            <a:off x="3559175" y="5453734"/>
            <a:ext cx="1371600" cy="381000"/>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2335" name="Line 47"/>
          <p:cNvSpPr>
            <a:spLocks noChangeShapeType="1"/>
          </p:cNvSpPr>
          <p:nvPr/>
        </p:nvSpPr>
        <p:spPr bwMode="auto">
          <a:xfrm>
            <a:off x="4244975" y="5453734"/>
            <a:ext cx="1588" cy="3810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2336" name="Text Box 48"/>
          <p:cNvSpPr txBox="1">
            <a:spLocks noChangeArrowheads="1"/>
          </p:cNvSpPr>
          <p:nvPr/>
        </p:nvSpPr>
        <p:spPr bwMode="auto">
          <a:xfrm>
            <a:off x="3635375" y="5377534"/>
            <a:ext cx="641350"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984</a:t>
            </a:r>
          </a:p>
        </p:txBody>
      </p:sp>
      <p:sp>
        <p:nvSpPr>
          <p:cNvPr id="12337" name="Text Box 49"/>
          <p:cNvSpPr txBox="1">
            <a:spLocks noChangeArrowheads="1"/>
          </p:cNvSpPr>
          <p:nvPr/>
        </p:nvSpPr>
        <p:spPr bwMode="auto">
          <a:xfrm>
            <a:off x="4244976" y="5377534"/>
            <a:ext cx="657225" cy="457200"/>
          </a:xfrm>
          <a:prstGeom prst="rect">
            <a:avLst/>
          </a:prstGeom>
          <a:noFill/>
          <a:ln w="9525">
            <a:noFill/>
            <a:miter lim="800000"/>
            <a:headEnd/>
            <a:tailEnd/>
          </a:ln>
          <a:effectLst/>
        </p:spPr>
        <p:txBody>
          <a:bodyPr wrap="none">
            <a:spAutoFit/>
          </a:bodyPr>
          <a:lstStyle/>
          <a:p>
            <a:pPr algn="ctr" fontAlgn="base">
              <a:spcBef>
                <a:spcPct val="0"/>
              </a:spcBef>
              <a:spcAft>
                <a:spcPct val="0"/>
              </a:spcAft>
            </a:pPr>
            <a:r>
              <a:rPr kumimoji="1" lang="en-US" altLang="zh-TW" sz="2400">
                <a:solidFill>
                  <a:srgbClr val="000000"/>
                </a:solidFill>
                <a:latin typeface="Times New Roman" charset="0"/>
              </a:rPr>
              <a:t>null</a:t>
            </a:r>
            <a:endParaRPr kumimoji="1" lang="en-US" altLang="zh-TW" sz="2800">
              <a:solidFill>
                <a:srgbClr val="000000"/>
              </a:solidFill>
              <a:latin typeface="Times New Roman" charset="0"/>
            </a:endParaRPr>
          </a:p>
        </p:txBody>
      </p:sp>
      <p:sp>
        <p:nvSpPr>
          <p:cNvPr id="12338" name="Rectangle 50"/>
          <p:cNvSpPr>
            <a:spLocks noChangeArrowheads="1"/>
          </p:cNvSpPr>
          <p:nvPr/>
        </p:nvSpPr>
        <p:spPr bwMode="auto">
          <a:xfrm>
            <a:off x="3559175" y="5987134"/>
            <a:ext cx="1371600" cy="381000"/>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2339" name="Line 51"/>
          <p:cNvSpPr>
            <a:spLocks noChangeShapeType="1"/>
          </p:cNvSpPr>
          <p:nvPr/>
        </p:nvSpPr>
        <p:spPr bwMode="auto">
          <a:xfrm>
            <a:off x="4244975" y="5987134"/>
            <a:ext cx="1588" cy="3810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2340" name="Text Box 52"/>
          <p:cNvSpPr txBox="1">
            <a:spLocks noChangeArrowheads="1"/>
          </p:cNvSpPr>
          <p:nvPr/>
        </p:nvSpPr>
        <p:spPr bwMode="auto">
          <a:xfrm>
            <a:off x="3711575" y="5910934"/>
            <a:ext cx="488950"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93</a:t>
            </a:r>
          </a:p>
        </p:txBody>
      </p:sp>
      <p:sp>
        <p:nvSpPr>
          <p:cNvPr id="12341" name="Text Box 53"/>
          <p:cNvSpPr txBox="1">
            <a:spLocks noChangeArrowheads="1"/>
          </p:cNvSpPr>
          <p:nvPr/>
        </p:nvSpPr>
        <p:spPr bwMode="auto">
          <a:xfrm>
            <a:off x="4244976" y="5910934"/>
            <a:ext cx="657225" cy="457200"/>
          </a:xfrm>
          <a:prstGeom prst="rect">
            <a:avLst/>
          </a:prstGeom>
          <a:noFill/>
          <a:ln w="9525">
            <a:noFill/>
            <a:miter lim="800000"/>
            <a:headEnd/>
            <a:tailEnd/>
          </a:ln>
          <a:effectLst/>
        </p:spPr>
        <p:txBody>
          <a:bodyPr wrap="none">
            <a:spAutoFit/>
          </a:bodyPr>
          <a:lstStyle/>
          <a:p>
            <a:pPr algn="ctr" fontAlgn="base">
              <a:spcBef>
                <a:spcPct val="0"/>
              </a:spcBef>
              <a:spcAft>
                <a:spcPct val="0"/>
              </a:spcAft>
            </a:pPr>
            <a:r>
              <a:rPr kumimoji="1" lang="en-US" altLang="zh-TW" sz="2400">
                <a:solidFill>
                  <a:srgbClr val="000000"/>
                </a:solidFill>
                <a:latin typeface="Times New Roman" charset="0"/>
              </a:rPr>
              <a:t>null</a:t>
            </a:r>
            <a:endParaRPr kumimoji="1" lang="en-US" altLang="zh-TW" sz="2800">
              <a:solidFill>
                <a:srgbClr val="000000"/>
              </a:solidFill>
              <a:latin typeface="Times New Roman" charset="0"/>
            </a:endParaRPr>
          </a:p>
        </p:txBody>
      </p:sp>
      <p:sp>
        <p:nvSpPr>
          <p:cNvPr id="12342" name="Line 54"/>
          <p:cNvSpPr>
            <a:spLocks noChangeShapeType="1"/>
          </p:cNvSpPr>
          <p:nvPr/>
        </p:nvSpPr>
        <p:spPr bwMode="auto">
          <a:xfrm>
            <a:off x="3025775" y="348334"/>
            <a:ext cx="533400" cy="0"/>
          </a:xfrm>
          <a:prstGeom prst="line">
            <a:avLst/>
          </a:prstGeom>
          <a:noFill/>
          <a:ln w="9525">
            <a:solidFill>
              <a:srgbClr val="99CC00"/>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2343" name="Line 55"/>
          <p:cNvSpPr>
            <a:spLocks noChangeShapeType="1"/>
          </p:cNvSpPr>
          <p:nvPr/>
        </p:nvSpPr>
        <p:spPr bwMode="auto">
          <a:xfrm>
            <a:off x="3025775" y="729334"/>
            <a:ext cx="533400" cy="0"/>
          </a:xfrm>
          <a:prstGeom prst="line">
            <a:avLst/>
          </a:prstGeom>
          <a:noFill/>
          <a:ln w="9525">
            <a:solidFill>
              <a:srgbClr val="99CC00"/>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2344" name="Line 56"/>
          <p:cNvSpPr>
            <a:spLocks noChangeShapeType="1"/>
          </p:cNvSpPr>
          <p:nvPr/>
        </p:nvSpPr>
        <p:spPr bwMode="auto">
          <a:xfrm>
            <a:off x="3025775" y="1415134"/>
            <a:ext cx="533400" cy="0"/>
          </a:xfrm>
          <a:prstGeom prst="line">
            <a:avLst/>
          </a:prstGeom>
          <a:noFill/>
          <a:ln w="9525">
            <a:solidFill>
              <a:srgbClr val="99CC00"/>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2345" name="Line 57"/>
          <p:cNvSpPr>
            <a:spLocks noChangeShapeType="1"/>
          </p:cNvSpPr>
          <p:nvPr/>
        </p:nvSpPr>
        <p:spPr bwMode="auto">
          <a:xfrm>
            <a:off x="3025775" y="2177134"/>
            <a:ext cx="533400" cy="0"/>
          </a:xfrm>
          <a:prstGeom prst="line">
            <a:avLst/>
          </a:prstGeom>
          <a:noFill/>
          <a:ln w="9525">
            <a:solidFill>
              <a:srgbClr val="99CC00"/>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2346" name="Line 58"/>
          <p:cNvSpPr>
            <a:spLocks noChangeShapeType="1"/>
          </p:cNvSpPr>
          <p:nvPr/>
        </p:nvSpPr>
        <p:spPr bwMode="auto">
          <a:xfrm>
            <a:off x="3025775" y="2939134"/>
            <a:ext cx="533400" cy="0"/>
          </a:xfrm>
          <a:prstGeom prst="line">
            <a:avLst/>
          </a:prstGeom>
          <a:noFill/>
          <a:ln w="9525">
            <a:solidFill>
              <a:srgbClr val="99CC00"/>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2347" name="Line 59"/>
          <p:cNvSpPr>
            <a:spLocks noChangeShapeType="1"/>
          </p:cNvSpPr>
          <p:nvPr/>
        </p:nvSpPr>
        <p:spPr bwMode="auto">
          <a:xfrm>
            <a:off x="3025775" y="3624934"/>
            <a:ext cx="533400" cy="0"/>
          </a:xfrm>
          <a:prstGeom prst="line">
            <a:avLst/>
          </a:prstGeom>
          <a:noFill/>
          <a:ln w="9525">
            <a:solidFill>
              <a:srgbClr val="99CC00"/>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2348" name="Line 60"/>
          <p:cNvSpPr>
            <a:spLocks noChangeShapeType="1"/>
          </p:cNvSpPr>
          <p:nvPr/>
        </p:nvSpPr>
        <p:spPr bwMode="auto">
          <a:xfrm>
            <a:off x="3025775" y="4310734"/>
            <a:ext cx="533400" cy="0"/>
          </a:xfrm>
          <a:prstGeom prst="line">
            <a:avLst/>
          </a:prstGeom>
          <a:noFill/>
          <a:ln w="9525">
            <a:solidFill>
              <a:srgbClr val="99CC00"/>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2349" name="Line 61"/>
          <p:cNvSpPr>
            <a:spLocks noChangeShapeType="1"/>
          </p:cNvSpPr>
          <p:nvPr/>
        </p:nvSpPr>
        <p:spPr bwMode="auto">
          <a:xfrm>
            <a:off x="3025775" y="4920334"/>
            <a:ext cx="533400" cy="0"/>
          </a:xfrm>
          <a:prstGeom prst="line">
            <a:avLst/>
          </a:prstGeom>
          <a:noFill/>
          <a:ln w="9525">
            <a:solidFill>
              <a:srgbClr val="99CC00"/>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2350" name="Line 62"/>
          <p:cNvSpPr>
            <a:spLocks noChangeShapeType="1"/>
          </p:cNvSpPr>
          <p:nvPr/>
        </p:nvSpPr>
        <p:spPr bwMode="auto">
          <a:xfrm>
            <a:off x="3025775" y="5606134"/>
            <a:ext cx="533400" cy="0"/>
          </a:xfrm>
          <a:prstGeom prst="line">
            <a:avLst/>
          </a:prstGeom>
          <a:noFill/>
          <a:ln w="9525">
            <a:solidFill>
              <a:srgbClr val="99CC00"/>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2351" name="Line 63"/>
          <p:cNvSpPr>
            <a:spLocks noChangeShapeType="1"/>
          </p:cNvSpPr>
          <p:nvPr/>
        </p:nvSpPr>
        <p:spPr bwMode="auto">
          <a:xfrm>
            <a:off x="3025775" y="6139534"/>
            <a:ext cx="533400" cy="0"/>
          </a:xfrm>
          <a:prstGeom prst="line">
            <a:avLst/>
          </a:prstGeom>
          <a:noFill/>
          <a:ln w="9525">
            <a:solidFill>
              <a:srgbClr val="99CC00"/>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2352" name="Line 64"/>
          <p:cNvSpPr>
            <a:spLocks noChangeShapeType="1"/>
          </p:cNvSpPr>
          <p:nvPr/>
        </p:nvSpPr>
        <p:spPr bwMode="auto">
          <a:xfrm flipH="1">
            <a:off x="8435975" y="424534"/>
            <a:ext cx="914400" cy="0"/>
          </a:xfrm>
          <a:prstGeom prst="line">
            <a:avLst/>
          </a:prstGeom>
          <a:noFill/>
          <a:ln w="9525">
            <a:solidFill>
              <a:srgbClr val="00FF00"/>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2353" name="Line 65"/>
          <p:cNvSpPr>
            <a:spLocks noChangeShapeType="1"/>
          </p:cNvSpPr>
          <p:nvPr/>
        </p:nvSpPr>
        <p:spPr bwMode="auto">
          <a:xfrm flipH="1">
            <a:off x="4702175" y="805534"/>
            <a:ext cx="4648200" cy="0"/>
          </a:xfrm>
          <a:prstGeom prst="line">
            <a:avLst/>
          </a:prstGeom>
          <a:noFill/>
          <a:ln w="9525">
            <a:solidFill>
              <a:srgbClr val="00FF00"/>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2354" name="Line 66"/>
          <p:cNvSpPr>
            <a:spLocks noChangeShapeType="1"/>
          </p:cNvSpPr>
          <p:nvPr/>
        </p:nvSpPr>
        <p:spPr bwMode="auto">
          <a:xfrm flipH="1">
            <a:off x="4702175" y="1415134"/>
            <a:ext cx="4648200" cy="0"/>
          </a:xfrm>
          <a:prstGeom prst="line">
            <a:avLst/>
          </a:prstGeom>
          <a:noFill/>
          <a:ln w="9525">
            <a:solidFill>
              <a:srgbClr val="00FF00"/>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2355" name="Line 67"/>
          <p:cNvSpPr>
            <a:spLocks noChangeShapeType="1"/>
          </p:cNvSpPr>
          <p:nvPr/>
        </p:nvSpPr>
        <p:spPr bwMode="auto">
          <a:xfrm flipH="1">
            <a:off x="5311775" y="2100934"/>
            <a:ext cx="4114800" cy="0"/>
          </a:xfrm>
          <a:prstGeom prst="line">
            <a:avLst/>
          </a:prstGeom>
          <a:noFill/>
          <a:ln w="9525">
            <a:solidFill>
              <a:srgbClr val="00FF00"/>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2356" name="Line 68"/>
          <p:cNvSpPr>
            <a:spLocks noChangeShapeType="1"/>
          </p:cNvSpPr>
          <p:nvPr/>
        </p:nvSpPr>
        <p:spPr bwMode="auto">
          <a:xfrm flipH="1">
            <a:off x="4473575" y="2862934"/>
            <a:ext cx="5029200" cy="0"/>
          </a:xfrm>
          <a:prstGeom prst="line">
            <a:avLst/>
          </a:prstGeom>
          <a:noFill/>
          <a:ln w="9525">
            <a:solidFill>
              <a:srgbClr val="00FF00"/>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2357" name="Line 69"/>
          <p:cNvSpPr>
            <a:spLocks noChangeShapeType="1"/>
          </p:cNvSpPr>
          <p:nvPr/>
        </p:nvSpPr>
        <p:spPr bwMode="auto">
          <a:xfrm flipH="1">
            <a:off x="6911975" y="3548734"/>
            <a:ext cx="2590800" cy="0"/>
          </a:xfrm>
          <a:prstGeom prst="line">
            <a:avLst/>
          </a:prstGeom>
          <a:noFill/>
          <a:ln w="9525">
            <a:solidFill>
              <a:srgbClr val="00FF00"/>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2358" name="Line 70"/>
          <p:cNvSpPr>
            <a:spLocks noChangeShapeType="1"/>
          </p:cNvSpPr>
          <p:nvPr/>
        </p:nvSpPr>
        <p:spPr bwMode="auto">
          <a:xfrm flipH="1">
            <a:off x="4473575" y="4310734"/>
            <a:ext cx="5105400" cy="0"/>
          </a:xfrm>
          <a:prstGeom prst="line">
            <a:avLst/>
          </a:prstGeom>
          <a:noFill/>
          <a:ln w="9525">
            <a:solidFill>
              <a:srgbClr val="00FF00"/>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2359" name="Line 71"/>
          <p:cNvSpPr>
            <a:spLocks noChangeShapeType="1"/>
          </p:cNvSpPr>
          <p:nvPr/>
        </p:nvSpPr>
        <p:spPr bwMode="auto">
          <a:xfrm flipH="1">
            <a:off x="6835775" y="4996534"/>
            <a:ext cx="2743200" cy="0"/>
          </a:xfrm>
          <a:prstGeom prst="line">
            <a:avLst/>
          </a:prstGeom>
          <a:noFill/>
          <a:ln w="9525">
            <a:solidFill>
              <a:srgbClr val="00FF00"/>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2360" name="Line 72"/>
          <p:cNvSpPr>
            <a:spLocks noChangeShapeType="1"/>
          </p:cNvSpPr>
          <p:nvPr/>
        </p:nvSpPr>
        <p:spPr bwMode="auto">
          <a:xfrm flipH="1">
            <a:off x="5159375" y="5682334"/>
            <a:ext cx="4419600" cy="0"/>
          </a:xfrm>
          <a:prstGeom prst="line">
            <a:avLst/>
          </a:prstGeom>
          <a:noFill/>
          <a:ln w="9525">
            <a:solidFill>
              <a:srgbClr val="00FF00"/>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2361" name="Line 73"/>
          <p:cNvSpPr>
            <a:spLocks noChangeShapeType="1"/>
          </p:cNvSpPr>
          <p:nvPr/>
        </p:nvSpPr>
        <p:spPr bwMode="auto">
          <a:xfrm flipH="1">
            <a:off x="5159375" y="6291934"/>
            <a:ext cx="4419600" cy="0"/>
          </a:xfrm>
          <a:prstGeom prst="line">
            <a:avLst/>
          </a:prstGeom>
          <a:noFill/>
          <a:ln w="9525">
            <a:solidFill>
              <a:srgbClr val="00FF00"/>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2362" name="Text Box 74"/>
          <p:cNvSpPr txBox="1">
            <a:spLocks noChangeArrowheads="1"/>
          </p:cNvSpPr>
          <p:nvPr/>
        </p:nvSpPr>
        <p:spPr bwMode="auto">
          <a:xfrm>
            <a:off x="9563101" y="161009"/>
            <a:ext cx="1012825"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rear[0]</a:t>
            </a:r>
          </a:p>
        </p:txBody>
      </p:sp>
      <p:sp>
        <p:nvSpPr>
          <p:cNvPr id="12363" name="Rectangle 75"/>
          <p:cNvSpPr>
            <a:spLocks noChangeArrowheads="1"/>
          </p:cNvSpPr>
          <p:nvPr/>
        </p:nvSpPr>
        <p:spPr bwMode="auto">
          <a:xfrm>
            <a:off x="9578976" y="500734"/>
            <a:ext cx="1012825"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rear[1]</a:t>
            </a:r>
          </a:p>
        </p:txBody>
      </p:sp>
      <p:sp>
        <p:nvSpPr>
          <p:cNvPr id="12364" name="Rectangle 76"/>
          <p:cNvSpPr>
            <a:spLocks noChangeArrowheads="1"/>
          </p:cNvSpPr>
          <p:nvPr/>
        </p:nvSpPr>
        <p:spPr bwMode="auto">
          <a:xfrm>
            <a:off x="9578976" y="1186534"/>
            <a:ext cx="1012825"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rear[2]</a:t>
            </a:r>
          </a:p>
        </p:txBody>
      </p:sp>
      <p:sp>
        <p:nvSpPr>
          <p:cNvPr id="12365" name="Rectangle 77"/>
          <p:cNvSpPr>
            <a:spLocks noChangeArrowheads="1"/>
          </p:cNvSpPr>
          <p:nvPr/>
        </p:nvSpPr>
        <p:spPr bwMode="auto">
          <a:xfrm>
            <a:off x="9578976" y="1872334"/>
            <a:ext cx="1012825"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rear[3]</a:t>
            </a:r>
          </a:p>
        </p:txBody>
      </p:sp>
      <p:sp>
        <p:nvSpPr>
          <p:cNvPr id="12366" name="Rectangle 78"/>
          <p:cNvSpPr>
            <a:spLocks noChangeArrowheads="1"/>
          </p:cNvSpPr>
          <p:nvPr/>
        </p:nvSpPr>
        <p:spPr bwMode="auto">
          <a:xfrm>
            <a:off x="9578976" y="2634334"/>
            <a:ext cx="1012825"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rear[4]</a:t>
            </a:r>
          </a:p>
        </p:txBody>
      </p:sp>
      <p:sp>
        <p:nvSpPr>
          <p:cNvPr id="12367" name="Rectangle 79"/>
          <p:cNvSpPr>
            <a:spLocks noChangeArrowheads="1"/>
          </p:cNvSpPr>
          <p:nvPr/>
        </p:nvSpPr>
        <p:spPr bwMode="auto">
          <a:xfrm>
            <a:off x="9578976" y="3320134"/>
            <a:ext cx="1012825"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rear[5]</a:t>
            </a:r>
          </a:p>
        </p:txBody>
      </p:sp>
      <p:sp>
        <p:nvSpPr>
          <p:cNvPr id="12368" name="Rectangle 80"/>
          <p:cNvSpPr>
            <a:spLocks noChangeArrowheads="1"/>
          </p:cNvSpPr>
          <p:nvPr/>
        </p:nvSpPr>
        <p:spPr bwMode="auto">
          <a:xfrm>
            <a:off x="9655176" y="4005934"/>
            <a:ext cx="1012825"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rear[6]</a:t>
            </a:r>
          </a:p>
        </p:txBody>
      </p:sp>
      <p:sp>
        <p:nvSpPr>
          <p:cNvPr id="12369" name="Rectangle 81"/>
          <p:cNvSpPr>
            <a:spLocks noChangeArrowheads="1"/>
          </p:cNvSpPr>
          <p:nvPr/>
        </p:nvSpPr>
        <p:spPr bwMode="auto">
          <a:xfrm>
            <a:off x="9655176" y="4767934"/>
            <a:ext cx="1012825"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rear[7]</a:t>
            </a:r>
          </a:p>
        </p:txBody>
      </p:sp>
      <p:sp>
        <p:nvSpPr>
          <p:cNvPr id="12370" name="Rectangle 82"/>
          <p:cNvSpPr>
            <a:spLocks noChangeArrowheads="1"/>
          </p:cNvSpPr>
          <p:nvPr/>
        </p:nvSpPr>
        <p:spPr bwMode="auto">
          <a:xfrm>
            <a:off x="9655176" y="5453734"/>
            <a:ext cx="1012825"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rear[8]</a:t>
            </a:r>
          </a:p>
        </p:txBody>
      </p:sp>
      <p:sp>
        <p:nvSpPr>
          <p:cNvPr id="12371" name="Rectangle 83"/>
          <p:cNvSpPr>
            <a:spLocks noChangeArrowheads="1"/>
          </p:cNvSpPr>
          <p:nvPr/>
        </p:nvSpPr>
        <p:spPr bwMode="auto">
          <a:xfrm>
            <a:off x="9655176" y="6139534"/>
            <a:ext cx="1012825"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rear[9]</a:t>
            </a:r>
          </a:p>
        </p:txBody>
      </p:sp>
      <p:sp>
        <p:nvSpPr>
          <p:cNvPr id="12372" name="Text Box 84"/>
          <p:cNvSpPr txBox="1">
            <a:spLocks noChangeArrowheads="1"/>
          </p:cNvSpPr>
          <p:nvPr/>
        </p:nvSpPr>
        <p:spPr bwMode="auto">
          <a:xfrm>
            <a:off x="1958975" y="119734"/>
            <a:ext cx="1131888"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dirty="0">
                <a:solidFill>
                  <a:srgbClr val="000000"/>
                </a:solidFill>
                <a:latin typeface="Times New Roman" charset="0"/>
              </a:rPr>
              <a:t>front[0]</a:t>
            </a:r>
          </a:p>
        </p:txBody>
      </p:sp>
      <p:sp>
        <p:nvSpPr>
          <p:cNvPr id="12373" name="Text Box 85"/>
          <p:cNvSpPr txBox="1">
            <a:spLocks noChangeArrowheads="1"/>
          </p:cNvSpPr>
          <p:nvPr/>
        </p:nvSpPr>
        <p:spPr bwMode="auto">
          <a:xfrm>
            <a:off x="1958975" y="500734"/>
            <a:ext cx="1131888"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front[1]</a:t>
            </a:r>
          </a:p>
        </p:txBody>
      </p:sp>
      <p:sp>
        <p:nvSpPr>
          <p:cNvPr id="12374" name="Text Box 86"/>
          <p:cNvSpPr txBox="1">
            <a:spLocks noChangeArrowheads="1"/>
          </p:cNvSpPr>
          <p:nvPr/>
        </p:nvSpPr>
        <p:spPr bwMode="auto">
          <a:xfrm>
            <a:off x="1958975" y="1186534"/>
            <a:ext cx="1131888"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front[2]</a:t>
            </a:r>
          </a:p>
        </p:txBody>
      </p:sp>
      <p:sp>
        <p:nvSpPr>
          <p:cNvPr id="12375" name="Text Box 87"/>
          <p:cNvSpPr txBox="1">
            <a:spLocks noChangeArrowheads="1"/>
          </p:cNvSpPr>
          <p:nvPr/>
        </p:nvSpPr>
        <p:spPr bwMode="auto">
          <a:xfrm>
            <a:off x="1958975" y="1948534"/>
            <a:ext cx="1131888"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front[3]</a:t>
            </a:r>
          </a:p>
        </p:txBody>
      </p:sp>
      <p:sp>
        <p:nvSpPr>
          <p:cNvPr id="12376" name="Text Box 88"/>
          <p:cNvSpPr txBox="1">
            <a:spLocks noChangeArrowheads="1"/>
          </p:cNvSpPr>
          <p:nvPr/>
        </p:nvSpPr>
        <p:spPr bwMode="auto">
          <a:xfrm>
            <a:off x="1958975" y="2710534"/>
            <a:ext cx="1131888"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front[4]</a:t>
            </a:r>
          </a:p>
        </p:txBody>
      </p:sp>
      <p:sp>
        <p:nvSpPr>
          <p:cNvPr id="12377" name="Text Box 89"/>
          <p:cNvSpPr txBox="1">
            <a:spLocks noChangeArrowheads="1"/>
          </p:cNvSpPr>
          <p:nvPr/>
        </p:nvSpPr>
        <p:spPr bwMode="auto">
          <a:xfrm>
            <a:off x="1958975" y="3396334"/>
            <a:ext cx="1131888"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front[5]</a:t>
            </a:r>
          </a:p>
        </p:txBody>
      </p:sp>
      <p:sp>
        <p:nvSpPr>
          <p:cNvPr id="12378" name="Text Box 90"/>
          <p:cNvSpPr txBox="1">
            <a:spLocks noChangeArrowheads="1"/>
          </p:cNvSpPr>
          <p:nvPr/>
        </p:nvSpPr>
        <p:spPr bwMode="auto">
          <a:xfrm>
            <a:off x="1958975" y="4082134"/>
            <a:ext cx="1131888"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front[6]</a:t>
            </a:r>
          </a:p>
        </p:txBody>
      </p:sp>
      <p:sp>
        <p:nvSpPr>
          <p:cNvPr id="12379" name="Text Box 91"/>
          <p:cNvSpPr txBox="1">
            <a:spLocks noChangeArrowheads="1"/>
          </p:cNvSpPr>
          <p:nvPr/>
        </p:nvSpPr>
        <p:spPr bwMode="auto">
          <a:xfrm>
            <a:off x="1958975" y="4691734"/>
            <a:ext cx="1131888"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front[7]</a:t>
            </a:r>
          </a:p>
        </p:txBody>
      </p:sp>
      <p:sp>
        <p:nvSpPr>
          <p:cNvPr id="12380" name="Text Box 92"/>
          <p:cNvSpPr txBox="1">
            <a:spLocks noChangeArrowheads="1"/>
          </p:cNvSpPr>
          <p:nvPr/>
        </p:nvSpPr>
        <p:spPr bwMode="auto">
          <a:xfrm>
            <a:off x="2035175" y="5377534"/>
            <a:ext cx="1131888"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front[8]</a:t>
            </a:r>
          </a:p>
        </p:txBody>
      </p:sp>
      <p:sp>
        <p:nvSpPr>
          <p:cNvPr id="12381" name="Text Box 93"/>
          <p:cNvSpPr txBox="1">
            <a:spLocks noChangeArrowheads="1"/>
          </p:cNvSpPr>
          <p:nvPr/>
        </p:nvSpPr>
        <p:spPr bwMode="auto">
          <a:xfrm>
            <a:off x="1958975" y="5910934"/>
            <a:ext cx="1131888"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front[9]</a:t>
            </a:r>
          </a:p>
        </p:txBody>
      </p:sp>
      <p:sp>
        <p:nvSpPr>
          <p:cNvPr id="12382" name="Text Box 94"/>
          <p:cNvSpPr txBox="1">
            <a:spLocks noChangeArrowheads="1"/>
          </p:cNvSpPr>
          <p:nvPr/>
        </p:nvSpPr>
        <p:spPr bwMode="auto">
          <a:xfrm>
            <a:off x="2630488" y="6257009"/>
            <a:ext cx="7092950" cy="457200"/>
          </a:xfrm>
          <a:prstGeom prst="rect">
            <a:avLst/>
          </a:prstGeom>
          <a:noFill/>
          <a:ln w="9525">
            <a:noFill/>
            <a:miter lim="800000"/>
            <a:headEnd/>
            <a:tailEnd/>
          </a:ln>
          <a:effectLst/>
        </p:spPr>
        <p:txBody>
          <a:bodyPr wrap="none">
            <a:spAutoFit/>
          </a:bodyPr>
          <a:lstStyle/>
          <a:p>
            <a:pPr algn="ctr" fontAlgn="base">
              <a:spcBef>
                <a:spcPct val="0"/>
              </a:spcBef>
              <a:spcAft>
                <a:spcPct val="0"/>
              </a:spcAft>
            </a:pPr>
            <a:r>
              <a:rPr kumimoji="1" lang="en-US" altLang="zh-TW" sz="2400" b="1">
                <a:solidFill>
                  <a:srgbClr val="CC3300"/>
                </a:solidFill>
                <a:latin typeface="Times New Roman" charset="0"/>
              </a:rPr>
              <a:t>306, 208, 9, 33, 55, 859, 271, 179, 984, 93</a:t>
            </a:r>
            <a:r>
              <a:rPr kumimoji="1" lang="en-US" altLang="zh-TW" sz="2400">
                <a:solidFill>
                  <a:srgbClr val="CC3300"/>
                </a:solidFill>
                <a:latin typeface="Times New Roman" charset="0"/>
              </a:rPr>
              <a:t> </a:t>
            </a:r>
            <a:r>
              <a:rPr kumimoji="1" lang="en-US" altLang="zh-TW" sz="2400">
                <a:solidFill>
                  <a:srgbClr val="808080"/>
                </a:solidFill>
                <a:latin typeface="Times New Roman" charset="0"/>
              </a:rPr>
              <a:t>(second pass)</a:t>
            </a:r>
            <a:endParaRPr kumimoji="1" lang="en-US" altLang="zh-TW" sz="2400">
              <a:solidFill>
                <a:srgbClr val="CC3300"/>
              </a:solidFill>
              <a:latin typeface="Times New Roman" charset="0"/>
            </a:endParaRPr>
          </a:p>
        </p:txBody>
      </p:sp>
      <p:sp>
        <p:nvSpPr>
          <p:cNvPr id="2" name="Footer Placeholder 1">
            <a:extLst>
              <a:ext uri="{FF2B5EF4-FFF2-40B4-BE49-F238E27FC236}">
                <a16:creationId xmlns:a16="http://schemas.microsoft.com/office/drawing/2014/main" id="{D0FE826A-F9DE-4EFC-A500-50BFC2A38EE6}"/>
              </a:ext>
            </a:extLst>
          </p:cNvPr>
          <p:cNvSpPr>
            <a:spLocks noGrp="1"/>
          </p:cNvSpPr>
          <p:nvPr>
            <p:ph type="ftr" sz="quarter" idx="11"/>
          </p:nvPr>
        </p:nvSpPr>
        <p:spPr/>
        <p:txBody>
          <a:bodyPr/>
          <a:lstStyle/>
          <a:p>
            <a:r>
              <a:rPr lang="en-IN"/>
              <a:t>Dr. Neepa Shah</a:t>
            </a:r>
          </a:p>
        </p:txBody>
      </p:sp>
      <p:sp>
        <p:nvSpPr>
          <p:cNvPr id="3" name="Slide Number Placeholder 2">
            <a:extLst>
              <a:ext uri="{FF2B5EF4-FFF2-40B4-BE49-F238E27FC236}">
                <a16:creationId xmlns:a16="http://schemas.microsoft.com/office/drawing/2014/main" id="{B0FBF237-DAA0-4720-96CE-FE0167794F3D}"/>
              </a:ext>
            </a:extLst>
          </p:cNvPr>
          <p:cNvSpPr>
            <a:spLocks noGrp="1"/>
          </p:cNvSpPr>
          <p:nvPr>
            <p:ph type="sldNum" sz="quarter" idx="12"/>
          </p:nvPr>
        </p:nvSpPr>
        <p:spPr/>
        <p:txBody>
          <a:bodyPr/>
          <a:lstStyle/>
          <a:p>
            <a:fld id="{1DE3944B-220D-4D9C-9C2A-B607A0FB2F6B}" type="slidenum">
              <a:rPr lang="en-IN" smtClean="0"/>
              <a:t>251</a:t>
            </a:fld>
            <a:endParaRPr lang="en-IN"/>
          </a:p>
        </p:txBody>
      </p:sp>
    </p:spTree>
    <p:extLst>
      <p:ext uri="{BB962C8B-B14F-4D97-AF65-F5344CB8AC3E}">
        <p14:creationId xmlns:p14="http://schemas.microsoft.com/office/powerpoint/2010/main" val="169384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additive="base">
                                        <p:cTn id="7" dur="500" fill="hold"/>
                                        <p:tgtEl>
                                          <p:spTgt spid="12290"/>
                                        </p:tgtEl>
                                        <p:attrNameLst>
                                          <p:attrName>ppt_x</p:attrName>
                                        </p:attrNameLst>
                                      </p:cBhvr>
                                      <p:tavLst>
                                        <p:tav tm="0">
                                          <p:val>
                                            <p:strVal val="1+#ppt_w/2"/>
                                          </p:val>
                                        </p:tav>
                                        <p:tav tm="100000">
                                          <p:val>
                                            <p:strVal val="#ppt_x"/>
                                          </p:val>
                                        </p:tav>
                                      </p:tavLst>
                                    </p:anim>
                                    <p:anim calcmode="lin" valueType="num">
                                      <p:cBhvr additive="base">
                                        <p:cTn id="8" dur="500" fill="hold"/>
                                        <p:tgtEl>
                                          <p:spTgt spid="1229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2291"/>
                                        </p:tgtEl>
                                        <p:attrNameLst>
                                          <p:attrName>style.visibility</p:attrName>
                                        </p:attrNameLst>
                                      </p:cBhvr>
                                      <p:to>
                                        <p:strVal val="visible"/>
                                      </p:to>
                                    </p:set>
                                    <p:anim calcmode="lin" valueType="num">
                                      <p:cBhvr additive="base">
                                        <p:cTn id="11" dur="500" fill="hold"/>
                                        <p:tgtEl>
                                          <p:spTgt spid="12291"/>
                                        </p:tgtEl>
                                        <p:attrNameLst>
                                          <p:attrName>ppt_x</p:attrName>
                                        </p:attrNameLst>
                                      </p:cBhvr>
                                      <p:tavLst>
                                        <p:tav tm="0">
                                          <p:val>
                                            <p:strVal val="1+#ppt_w/2"/>
                                          </p:val>
                                        </p:tav>
                                        <p:tav tm="100000">
                                          <p:val>
                                            <p:strVal val="#ppt_x"/>
                                          </p:val>
                                        </p:tav>
                                      </p:tavLst>
                                    </p:anim>
                                    <p:anim calcmode="lin" valueType="num">
                                      <p:cBhvr additive="base">
                                        <p:cTn id="12" dur="500" fill="hold"/>
                                        <p:tgtEl>
                                          <p:spTgt spid="1229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2292"/>
                                        </p:tgtEl>
                                        <p:attrNameLst>
                                          <p:attrName>style.visibility</p:attrName>
                                        </p:attrNameLst>
                                      </p:cBhvr>
                                      <p:to>
                                        <p:strVal val="visible"/>
                                      </p:to>
                                    </p:set>
                                    <p:anim calcmode="lin" valueType="num">
                                      <p:cBhvr additive="base">
                                        <p:cTn id="15" dur="500" fill="hold"/>
                                        <p:tgtEl>
                                          <p:spTgt spid="12292"/>
                                        </p:tgtEl>
                                        <p:attrNameLst>
                                          <p:attrName>ppt_x</p:attrName>
                                        </p:attrNameLst>
                                      </p:cBhvr>
                                      <p:tavLst>
                                        <p:tav tm="0">
                                          <p:val>
                                            <p:strVal val="1+#ppt_w/2"/>
                                          </p:val>
                                        </p:tav>
                                        <p:tav tm="100000">
                                          <p:val>
                                            <p:strVal val="#ppt_x"/>
                                          </p:val>
                                        </p:tav>
                                      </p:tavLst>
                                    </p:anim>
                                    <p:anim calcmode="lin" valueType="num">
                                      <p:cBhvr additive="base">
                                        <p:cTn id="16" dur="500" fill="hold"/>
                                        <p:tgtEl>
                                          <p:spTgt spid="1229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2293"/>
                                        </p:tgtEl>
                                        <p:attrNameLst>
                                          <p:attrName>style.visibility</p:attrName>
                                        </p:attrNameLst>
                                      </p:cBhvr>
                                      <p:to>
                                        <p:strVal val="visible"/>
                                      </p:to>
                                    </p:set>
                                    <p:anim calcmode="lin" valueType="num">
                                      <p:cBhvr additive="base">
                                        <p:cTn id="19" dur="500" fill="hold"/>
                                        <p:tgtEl>
                                          <p:spTgt spid="12293"/>
                                        </p:tgtEl>
                                        <p:attrNameLst>
                                          <p:attrName>ppt_x</p:attrName>
                                        </p:attrNameLst>
                                      </p:cBhvr>
                                      <p:tavLst>
                                        <p:tav tm="0">
                                          <p:val>
                                            <p:strVal val="1+#ppt_w/2"/>
                                          </p:val>
                                        </p:tav>
                                        <p:tav tm="100000">
                                          <p:val>
                                            <p:strVal val="#ppt_x"/>
                                          </p:val>
                                        </p:tav>
                                      </p:tavLst>
                                    </p:anim>
                                    <p:anim calcmode="lin" valueType="num">
                                      <p:cBhvr additive="base">
                                        <p:cTn id="20" dur="500" fill="hold"/>
                                        <p:tgtEl>
                                          <p:spTgt spid="1229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2294"/>
                                        </p:tgtEl>
                                        <p:attrNameLst>
                                          <p:attrName>style.visibility</p:attrName>
                                        </p:attrNameLst>
                                      </p:cBhvr>
                                      <p:to>
                                        <p:strVal val="visible"/>
                                      </p:to>
                                    </p:set>
                                    <p:anim calcmode="lin" valueType="num">
                                      <p:cBhvr additive="base">
                                        <p:cTn id="23" dur="500" fill="hold"/>
                                        <p:tgtEl>
                                          <p:spTgt spid="12294"/>
                                        </p:tgtEl>
                                        <p:attrNameLst>
                                          <p:attrName>ppt_x</p:attrName>
                                        </p:attrNameLst>
                                      </p:cBhvr>
                                      <p:tavLst>
                                        <p:tav tm="0">
                                          <p:val>
                                            <p:strVal val="1+#ppt_w/2"/>
                                          </p:val>
                                        </p:tav>
                                        <p:tav tm="100000">
                                          <p:val>
                                            <p:strVal val="#ppt_x"/>
                                          </p:val>
                                        </p:tav>
                                      </p:tavLst>
                                    </p:anim>
                                    <p:anim calcmode="lin" valueType="num">
                                      <p:cBhvr additive="base">
                                        <p:cTn id="24" dur="500" fill="hold"/>
                                        <p:tgtEl>
                                          <p:spTgt spid="1229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295"/>
                                        </p:tgtEl>
                                        <p:attrNameLst>
                                          <p:attrName>style.visibility</p:attrName>
                                        </p:attrNameLst>
                                      </p:cBhvr>
                                      <p:to>
                                        <p:strVal val="visible"/>
                                      </p:to>
                                    </p:set>
                                    <p:anim calcmode="lin" valueType="num">
                                      <p:cBhvr additive="base">
                                        <p:cTn id="27" dur="500" fill="hold"/>
                                        <p:tgtEl>
                                          <p:spTgt spid="12295"/>
                                        </p:tgtEl>
                                        <p:attrNameLst>
                                          <p:attrName>ppt_x</p:attrName>
                                        </p:attrNameLst>
                                      </p:cBhvr>
                                      <p:tavLst>
                                        <p:tav tm="0">
                                          <p:val>
                                            <p:strVal val="1+#ppt_w/2"/>
                                          </p:val>
                                        </p:tav>
                                        <p:tav tm="100000">
                                          <p:val>
                                            <p:strVal val="#ppt_x"/>
                                          </p:val>
                                        </p:tav>
                                      </p:tavLst>
                                    </p:anim>
                                    <p:anim calcmode="lin" valueType="num">
                                      <p:cBhvr additive="base">
                                        <p:cTn id="28" dur="500" fill="hold"/>
                                        <p:tgtEl>
                                          <p:spTgt spid="12295"/>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2296"/>
                                        </p:tgtEl>
                                        <p:attrNameLst>
                                          <p:attrName>style.visibility</p:attrName>
                                        </p:attrNameLst>
                                      </p:cBhvr>
                                      <p:to>
                                        <p:strVal val="visible"/>
                                      </p:to>
                                    </p:set>
                                    <p:anim calcmode="lin" valueType="num">
                                      <p:cBhvr additive="base">
                                        <p:cTn id="31" dur="500" fill="hold"/>
                                        <p:tgtEl>
                                          <p:spTgt spid="12296"/>
                                        </p:tgtEl>
                                        <p:attrNameLst>
                                          <p:attrName>ppt_x</p:attrName>
                                        </p:attrNameLst>
                                      </p:cBhvr>
                                      <p:tavLst>
                                        <p:tav tm="0">
                                          <p:val>
                                            <p:strVal val="1+#ppt_w/2"/>
                                          </p:val>
                                        </p:tav>
                                        <p:tav tm="100000">
                                          <p:val>
                                            <p:strVal val="#ppt_x"/>
                                          </p:val>
                                        </p:tav>
                                      </p:tavLst>
                                    </p:anim>
                                    <p:anim calcmode="lin" valueType="num">
                                      <p:cBhvr additive="base">
                                        <p:cTn id="32" dur="500" fill="hold"/>
                                        <p:tgtEl>
                                          <p:spTgt spid="12296"/>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2297"/>
                                        </p:tgtEl>
                                        <p:attrNameLst>
                                          <p:attrName>style.visibility</p:attrName>
                                        </p:attrNameLst>
                                      </p:cBhvr>
                                      <p:to>
                                        <p:strVal val="visible"/>
                                      </p:to>
                                    </p:set>
                                    <p:anim calcmode="lin" valueType="num">
                                      <p:cBhvr additive="base">
                                        <p:cTn id="35" dur="500" fill="hold"/>
                                        <p:tgtEl>
                                          <p:spTgt spid="12297"/>
                                        </p:tgtEl>
                                        <p:attrNameLst>
                                          <p:attrName>ppt_x</p:attrName>
                                        </p:attrNameLst>
                                      </p:cBhvr>
                                      <p:tavLst>
                                        <p:tav tm="0">
                                          <p:val>
                                            <p:strVal val="1+#ppt_w/2"/>
                                          </p:val>
                                        </p:tav>
                                        <p:tav tm="100000">
                                          <p:val>
                                            <p:strVal val="#ppt_x"/>
                                          </p:val>
                                        </p:tav>
                                      </p:tavLst>
                                    </p:anim>
                                    <p:anim calcmode="lin" valueType="num">
                                      <p:cBhvr additive="base">
                                        <p:cTn id="36" dur="500" fill="hold"/>
                                        <p:tgtEl>
                                          <p:spTgt spid="12297"/>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2298"/>
                                        </p:tgtEl>
                                        <p:attrNameLst>
                                          <p:attrName>style.visibility</p:attrName>
                                        </p:attrNameLst>
                                      </p:cBhvr>
                                      <p:to>
                                        <p:strVal val="visible"/>
                                      </p:to>
                                    </p:set>
                                    <p:anim calcmode="lin" valueType="num">
                                      <p:cBhvr additive="base">
                                        <p:cTn id="39" dur="500" fill="hold"/>
                                        <p:tgtEl>
                                          <p:spTgt spid="12298"/>
                                        </p:tgtEl>
                                        <p:attrNameLst>
                                          <p:attrName>ppt_x</p:attrName>
                                        </p:attrNameLst>
                                      </p:cBhvr>
                                      <p:tavLst>
                                        <p:tav tm="0">
                                          <p:val>
                                            <p:strVal val="1+#ppt_w/2"/>
                                          </p:val>
                                        </p:tav>
                                        <p:tav tm="100000">
                                          <p:val>
                                            <p:strVal val="#ppt_x"/>
                                          </p:val>
                                        </p:tav>
                                      </p:tavLst>
                                    </p:anim>
                                    <p:anim calcmode="lin" valueType="num">
                                      <p:cBhvr additive="base">
                                        <p:cTn id="40" dur="500" fill="hold"/>
                                        <p:tgtEl>
                                          <p:spTgt spid="12298"/>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2299"/>
                                        </p:tgtEl>
                                        <p:attrNameLst>
                                          <p:attrName>style.visibility</p:attrName>
                                        </p:attrNameLst>
                                      </p:cBhvr>
                                      <p:to>
                                        <p:strVal val="visible"/>
                                      </p:to>
                                    </p:set>
                                    <p:anim calcmode="lin" valueType="num">
                                      <p:cBhvr additive="base">
                                        <p:cTn id="43" dur="500" fill="hold"/>
                                        <p:tgtEl>
                                          <p:spTgt spid="12299"/>
                                        </p:tgtEl>
                                        <p:attrNameLst>
                                          <p:attrName>ppt_x</p:attrName>
                                        </p:attrNameLst>
                                      </p:cBhvr>
                                      <p:tavLst>
                                        <p:tav tm="0">
                                          <p:val>
                                            <p:strVal val="1+#ppt_w/2"/>
                                          </p:val>
                                        </p:tav>
                                        <p:tav tm="100000">
                                          <p:val>
                                            <p:strVal val="#ppt_x"/>
                                          </p:val>
                                        </p:tav>
                                      </p:tavLst>
                                    </p:anim>
                                    <p:anim calcmode="lin" valueType="num">
                                      <p:cBhvr additive="base">
                                        <p:cTn id="44" dur="500" fill="hold"/>
                                        <p:tgtEl>
                                          <p:spTgt spid="12299"/>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2300"/>
                                        </p:tgtEl>
                                        <p:attrNameLst>
                                          <p:attrName>style.visibility</p:attrName>
                                        </p:attrNameLst>
                                      </p:cBhvr>
                                      <p:to>
                                        <p:strVal val="visible"/>
                                      </p:to>
                                    </p:set>
                                    <p:anim calcmode="lin" valueType="num">
                                      <p:cBhvr additive="base">
                                        <p:cTn id="47" dur="500" fill="hold"/>
                                        <p:tgtEl>
                                          <p:spTgt spid="12300"/>
                                        </p:tgtEl>
                                        <p:attrNameLst>
                                          <p:attrName>ppt_x</p:attrName>
                                        </p:attrNameLst>
                                      </p:cBhvr>
                                      <p:tavLst>
                                        <p:tav tm="0">
                                          <p:val>
                                            <p:strVal val="1+#ppt_w/2"/>
                                          </p:val>
                                        </p:tav>
                                        <p:tav tm="100000">
                                          <p:val>
                                            <p:strVal val="#ppt_x"/>
                                          </p:val>
                                        </p:tav>
                                      </p:tavLst>
                                    </p:anim>
                                    <p:anim calcmode="lin" valueType="num">
                                      <p:cBhvr additive="base">
                                        <p:cTn id="48" dur="500" fill="hold"/>
                                        <p:tgtEl>
                                          <p:spTgt spid="12300"/>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2301"/>
                                        </p:tgtEl>
                                        <p:attrNameLst>
                                          <p:attrName>style.visibility</p:attrName>
                                        </p:attrNameLst>
                                      </p:cBhvr>
                                      <p:to>
                                        <p:strVal val="visible"/>
                                      </p:to>
                                    </p:set>
                                    <p:anim calcmode="lin" valueType="num">
                                      <p:cBhvr additive="base">
                                        <p:cTn id="51" dur="500" fill="hold"/>
                                        <p:tgtEl>
                                          <p:spTgt spid="12301"/>
                                        </p:tgtEl>
                                        <p:attrNameLst>
                                          <p:attrName>ppt_x</p:attrName>
                                        </p:attrNameLst>
                                      </p:cBhvr>
                                      <p:tavLst>
                                        <p:tav tm="0">
                                          <p:val>
                                            <p:strVal val="1+#ppt_w/2"/>
                                          </p:val>
                                        </p:tav>
                                        <p:tav tm="100000">
                                          <p:val>
                                            <p:strVal val="#ppt_x"/>
                                          </p:val>
                                        </p:tav>
                                      </p:tavLst>
                                    </p:anim>
                                    <p:anim calcmode="lin" valueType="num">
                                      <p:cBhvr additive="base">
                                        <p:cTn id="52" dur="500" fill="hold"/>
                                        <p:tgtEl>
                                          <p:spTgt spid="12301"/>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12302"/>
                                        </p:tgtEl>
                                        <p:attrNameLst>
                                          <p:attrName>style.visibility</p:attrName>
                                        </p:attrNameLst>
                                      </p:cBhvr>
                                      <p:to>
                                        <p:strVal val="visible"/>
                                      </p:to>
                                    </p:set>
                                    <p:anim calcmode="lin" valueType="num">
                                      <p:cBhvr additive="base">
                                        <p:cTn id="55" dur="500" fill="hold"/>
                                        <p:tgtEl>
                                          <p:spTgt spid="12302"/>
                                        </p:tgtEl>
                                        <p:attrNameLst>
                                          <p:attrName>ppt_x</p:attrName>
                                        </p:attrNameLst>
                                      </p:cBhvr>
                                      <p:tavLst>
                                        <p:tav tm="0">
                                          <p:val>
                                            <p:strVal val="1+#ppt_w/2"/>
                                          </p:val>
                                        </p:tav>
                                        <p:tav tm="100000">
                                          <p:val>
                                            <p:strVal val="#ppt_x"/>
                                          </p:val>
                                        </p:tav>
                                      </p:tavLst>
                                    </p:anim>
                                    <p:anim calcmode="lin" valueType="num">
                                      <p:cBhvr additive="base">
                                        <p:cTn id="56" dur="500" fill="hold"/>
                                        <p:tgtEl>
                                          <p:spTgt spid="12302"/>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12303"/>
                                        </p:tgtEl>
                                        <p:attrNameLst>
                                          <p:attrName>style.visibility</p:attrName>
                                        </p:attrNameLst>
                                      </p:cBhvr>
                                      <p:to>
                                        <p:strVal val="visible"/>
                                      </p:to>
                                    </p:set>
                                    <p:anim calcmode="lin" valueType="num">
                                      <p:cBhvr additive="base">
                                        <p:cTn id="59" dur="500" fill="hold"/>
                                        <p:tgtEl>
                                          <p:spTgt spid="12303"/>
                                        </p:tgtEl>
                                        <p:attrNameLst>
                                          <p:attrName>ppt_x</p:attrName>
                                        </p:attrNameLst>
                                      </p:cBhvr>
                                      <p:tavLst>
                                        <p:tav tm="0">
                                          <p:val>
                                            <p:strVal val="1+#ppt_w/2"/>
                                          </p:val>
                                        </p:tav>
                                        <p:tav tm="100000">
                                          <p:val>
                                            <p:strVal val="#ppt_x"/>
                                          </p:val>
                                        </p:tav>
                                      </p:tavLst>
                                    </p:anim>
                                    <p:anim calcmode="lin" valueType="num">
                                      <p:cBhvr additive="base">
                                        <p:cTn id="60" dur="500" fill="hold"/>
                                        <p:tgtEl>
                                          <p:spTgt spid="12303"/>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12304"/>
                                        </p:tgtEl>
                                        <p:attrNameLst>
                                          <p:attrName>style.visibility</p:attrName>
                                        </p:attrNameLst>
                                      </p:cBhvr>
                                      <p:to>
                                        <p:strVal val="visible"/>
                                      </p:to>
                                    </p:set>
                                    <p:anim calcmode="lin" valueType="num">
                                      <p:cBhvr additive="base">
                                        <p:cTn id="63" dur="500" fill="hold"/>
                                        <p:tgtEl>
                                          <p:spTgt spid="12304"/>
                                        </p:tgtEl>
                                        <p:attrNameLst>
                                          <p:attrName>ppt_x</p:attrName>
                                        </p:attrNameLst>
                                      </p:cBhvr>
                                      <p:tavLst>
                                        <p:tav tm="0">
                                          <p:val>
                                            <p:strVal val="1+#ppt_w/2"/>
                                          </p:val>
                                        </p:tav>
                                        <p:tav tm="100000">
                                          <p:val>
                                            <p:strVal val="#ppt_x"/>
                                          </p:val>
                                        </p:tav>
                                      </p:tavLst>
                                    </p:anim>
                                    <p:anim calcmode="lin" valueType="num">
                                      <p:cBhvr additive="base">
                                        <p:cTn id="64" dur="500" fill="hold"/>
                                        <p:tgtEl>
                                          <p:spTgt spid="12304"/>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12305"/>
                                        </p:tgtEl>
                                        <p:attrNameLst>
                                          <p:attrName>style.visibility</p:attrName>
                                        </p:attrNameLst>
                                      </p:cBhvr>
                                      <p:to>
                                        <p:strVal val="visible"/>
                                      </p:to>
                                    </p:set>
                                    <p:anim calcmode="lin" valueType="num">
                                      <p:cBhvr additive="base">
                                        <p:cTn id="67" dur="500" fill="hold"/>
                                        <p:tgtEl>
                                          <p:spTgt spid="12305"/>
                                        </p:tgtEl>
                                        <p:attrNameLst>
                                          <p:attrName>ppt_x</p:attrName>
                                        </p:attrNameLst>
                                      </p:cBhvr>
                                      <p:tavLst>
                                        <p:tav tm="0">
                                          <p:val>
                                            <p:strVal val="1+#ppt_w/2"/>
                                          </p:val>
                                        </p:tav>
                                        <p:tav tm="100000">
                                          <p:val>
                                            <p:strVal val="#ppt_x"/>
                                          </p:val>
                                        </p:tav>
                                      </p:tavLst>
                                    </p:anim>
                                    <p:anim calcmode="lin" valueType="num">
                                      <p:cBhvr additive="base">
                                        <p:cTn id="68" dur="500" fill="hold"/>
                                        <p:tgtEl>
                                          <p:spTgt spid="12305"/>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12306"/>
                                        </p:tgtEl>
                                        <p:attrNameLst>
                                          <p:attrName>style.visibility</p:attrName>
                                        </p:attrNameLst>
                                      </p:cBhvr>
                                      <p:to>
                                        <p:strVal val="visible"/>
                                      </p:to>
                                    </p:set>
                                    <p:anim calcmode="lin" valueType="num">
                                      <p:cBhvr additive="base">
                                        <p:cTn id="71" dur="500" fill="hold"/>
                                        <p:tgtEl>
                                          <p:spTgt spid="12306"/>
                                        </p:tgtEl>
                                        <p:attrNameLst>
                                          <p:attrName>ppt_x</p:attrName>
                                        </p:attrNameLst>
                                      </p:cBhvr>
                                      <p:tavLst>
                                        <p:tav tm="0">
                                          <p:val>
                                            <p:strVal val="1+#ppt_w/2"/>
                                          </p:val>
                                        </p:tav>
                                        <p:tav tm="100000">
                                          <p:val>
                                            <p:strVal val="#ppt_x"/>
                                          </p:val>
                                        </p:tav>
                                      </p:tavLst>
                                    </p:anim>
                                    <p:anim calcmode="lin" valueType="num">
                                      <p:cBhvr additive="base">
                                        <p:cTn id="72" dur="500" fill="hold"/>
                                        <p:tgtEl>
                                          <p:spTgt spid="12306"/>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12307"/>
                                        </p:tgtEl>
                                        <p:attrNameLst>
                                          <p:attrName>style.visibility</p:attrName>
                                        </p:attrNameLst>
                                      </p:cBhvr>
                                      <p:to>
                                        <p:strVal val="visible"/>
                                      </p:to>
                                    </p:set>
                                    <p:anim calcmode="lin" valueType="num">
                                      <p:cBhvr additive="base">
                                        <p:cTn id="75" dur="500" fill="hold"/>
                                        <p:tgtEl>
                                          <p:spTgt spid="12307"/>
                                        </p:tgtEl>
                                        <p:attrNameLst>
                                          <p:attrName>ppt_x</p:attrName>
                                        </p:attrNameLst>
                                      </p:cBhvr>
                                      <p:tavLst>
                                        <p:tav tm="0">
                                          <p:val>
                                            <p:strVal val="1+#ppt_w/2"/>
                                          </p:val>
                                        </p:tav>
                                        <p:tav tm="100000">
                                          <p:val>
                                            <p:strVal val="#ppt_x"/>
                                          </p:val>
                                        </p:tav>
                                      </p:tavLst>
                                    </p:anim>
                                    <p:anim calcmode="lin" valueType="num">
                                      <p:cBhvr additive="base">
                                        <p:cTn id="76" dur="500" fill="hold"/>
                                        <p:tgtEl>
                                          <p:spTgt spid="12307"/>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0"/>
                                  </p:stCondLst>
                                  <p:childTnLst>
                                    <p:set>
                                      <p:cBhvr>
                                        <p:cTn id="78" dur="1" fill="hold">
                                          <p:stCondLst>
                                            <p:cond delay="0"/>
                                          </p:stCondLst>
                                        </p:cTn>
                                        <p:tgtEl>
                                          <p:spTgt spid="12308"/>
                                        </p:tgtEl>
                                        <p:attrNameLst>
                                          <p:attrName>style.visibility</p:attrName>
                                        </p:attrNameLst>
                                      </p:cBhvr>
                                      <p:to>
                                        <p:strVal val="visible"/>
                                      </p:to>
                                    </p:set>
                                    <p:anim calcmode="lin" valueType="num">
                                      <p:cBhvr additive="base">
                                        <p:cTn id="79" dur="500" fill="hold"/>
                                        <p:tgtEl>
                                          <p:spTgt spid="12308"/>
                                        </p:tgtEl>
                                        <p:attrNameLst>
                                          <p:attrName>ppt_x</p:attrName>
                                        </p:attrNameLst>
                                      </p:cBhvr>
                                      <p:tavLst>
                                        <p:tav tm="0">
                                          <p:val>
                                            <p:strVal val="1+#ppt_w/2"/>
                                          </p:val>
                                        </p:tav>
                                        <p:tav tm="100000">
                                          <p:val>
                                            <p:strVal val="#ppt_x"/>
                                          </p:val>
                                        </p:tav>
                                      </p:tavLst>
                                    </p:anim>
                                    <p:anim calcmode="lin" valueType="num">
                                      <p:cBhvr additive="base">
                                        <p:cTn id="80" dur="500" fill="hold"/>
                                        <p:tgtEl>
                                          <p:spTgt spid="12308"/>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stCondLst>
                                    <p:cond delay="0"/>
                                  </p:stCondLst>
                                  <p:childTnLst>
                                    <p:set>
                                      <p:cBhvr>
                                        <p:cTn id="82" dur="1" fill="hold">
                                          <p:stCondLst>
                                            <p:cond delay="0"/>
                                          </p:stCondLst>
                                        </p:cTn>
                                        <p:tgtEl>
                                          <p:spTgt spid="12309"/>
                                        </p:tgtEl>
                                        <p:attrNameLst>
                                          <p:attrName>style.visibility</p:attrName>
                                        </p:attrNameLst>
                                      </p:cBhvr>
                                      <p:to>
                                        <p:strVal val="visible"/>
                                      </p:to>
                                    </p:set>
                                    <p:anim calcmode="lin" valueType="num">
                                      <p:cBhvr additive="base">
                                        <p:cTn id="83" dur="500" fill="hold"/>
                                        <p:tgtEl>
                                          <p:spTgt spid="12309"/>
                                        </p:tgtEl>
                                        <p:attrNameLst>
                                          <p:attrName>ppt_x</p:attrName>
                                        </p:attrNameLst>
                                      </p:cBhvr>
                                      <p:tavLst>
                                        <p:tav tm="0">
                                          <p:val>
                                            <p:strVal val="1+#ppt_w/2"/>
                                          </p:val>
                                        </p:tav>
                                        <p:tav tm="100000">
                                          <p:val>
                                            <p:strVal val="#ppt_x"/>
                                          </p:val>
                                        </p:tav>
                                      </p:tavLst>
                                    </p:anim>
                                    <p:anim calcmode="lin" valueType="num">
                                      <p:cBhvr additive="base">
                                        <p:cTn id="84" dur="500" fill="hold"/>
                                        <p:tgtEl>
                                          <p:spTgt spid="12309"/>
                                        </p:tgtEl>
                                        <p:attrNameLst>
                                          <p:attrName>ppt_y</p:attrName>
                                        </p:attrNameLst>
                                      </p:cBhvr>
                                      <p:tavLst>
                                        <p:tav tm="0">
                                          <p:val>
                                            <p:strVal val="#ppt_y"/>
                                          </p:val>
                                        </p:tav>
                                        <p:tav tm="100000">
                                          <p:val>
                                            <p:strVal val="#ppt_y"/>
                                          </p:val>
                                        </p:tav>
                                      </p:tavLst>
                                    </p:anim>
                                  </p:childTnLst>
                                </p:cTn>
                              </p:par>
                              <p:par>
                                <p:cTn id="85" presetID="2" presetClass="entr" presetSubtype="2" fill="hold" grpId="0" nodeType="withEffect">
                                  <p:stCondLst>
                                    <p:cond delay="0"/>
                                  </p:stCondLst>
                                  <p:childTnLst>
                                    <p:set>
                                      <p:cBhvr>
                                        <p:cTn id="86" dur="1" fill="hold">
                                          <p:stCondLst>
                                            <p:cond delay="0"/>
                                          </p:stCondLst>
                                        </p:cTn>
                                        <p:tgtEl>
                                          <p:spTgt spid="12310"/>
                                        </p:tgtEl>
                                        <p:attrNameLst>
                                          <p:attrName>style.visibility</p:attrName>
                                        </p:attrNameLst>
                                      </p:cBhvr>
                                      <p:to>
                                        <p:strVal val="visible"/>
                                      </p:to>
                                    </p:set>
                                    <p:anim calcmode="lin" valueType="num">
                                      <p:cBhvr additive="base">
                                        <p:cTn id="87" dur="500" fill="hold"/>
                                        <p:tgtEl>
                                          <p:spTgt spid="12310"/>
                                        </p:tgtEl>
                                        <p:attrNameLst>
                                          <p:attrName>ppt_x</p:attrName>
                                        </p:attrNameLst>
                                      </p:cBhvr>
                                      <p:tavLst>
                                        <p:tav tm="0">
                                          <p:val>
                                            <p:strVal val="1+#ppt_w/2"/>
                                          </p:val>
                                        </p:tav>
                                        <p:tav tm="100000">
                                          <p:val>
                                            <p:strVal val="#ppt_x"/>
                                          </p:val>
                                        </p:tav>
                                      </p:tavLst>
                                    </p:anim>
                                    <p:anim calcmode="lin" valueType="num">
                                      <p:cBhvr additive="base">
                                        <p:cTn id="88" dur="500" fill="hold"/>
                                        <p:tgtEl>
                                          <p:spTgt spid="12310"/>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0"/>
                                  </p:stCondLst>
                                  <p:childTnLst>
                                    <p:set>
                                      <p:cBhvr>
                                        <p:cTn id="90" dur="1" fill="hold">
                                          <p:stCondLst>
                                            <p:cond delay="0"/>
                                          </p:stCondLst>
                                        </p:cTn>
                                        <p:tgtEl>
                                          <p:spTgt spid="12311"/>
                                        </p:tgtEl>
                                        <p:attrNameLst>
                                          <p:attrName>style.visibility</p:attrName>
                                        </p:attrNameLst>
                                      </p:cBhvr>
                                      <p:to>
                                        <p:strVal val="visible"/>
                                      </p:to>
                                    </p:set>
                                    <p:anim calcmode="lin" valueType="num">
                                      <p:cBhvr additive="base">
                                        <p:cTn id="91" dur="500" fill="hold"/>
                                        <p:tgtEl>
                                          <p:spTgt spid="12311"/>
                                        </p:tgtEl>
                                        <p:attrNameLst>
                                          <p:attrName>ppt_x</p:attrName>
                                        </p:attrNameLst>
                                      </p:cBhvr>
                                      <p:tavLst>
                                        <p:tav tm="0">
                                          <p:val>
                                            <p:strVal val="1+#ppt_w/2"/>
                                          </p:val>
                                        </p:tav>
                                        <p:tav tm="100000">
                                          <p:val>
                                            <p:strVal val="#ppt_x"/>
                                          </p:val>
                                        </p:tav>
                                      </p:tavLst>
                                    </p:anim>
                                    <p:anim calcmode="lin" valueType="num">
                                      <p:cBhvr additive="base">
                                        <p:cTn id="92" dur="500" fill="hold"/>
                                        <p:tgtEl>
                                          <p:spTgt spid="12311"/>
                                        </p:tgtEl>
                                        <p:attrNameLst>
                                          <p:attrName>ppt_y</p:attrName>
                                        </p:attrNameLst>
                                      </p:cBhvr>
                                      <p:tavLst>
                                        <p:tav tm="0">
                                          <p:val>
                                            <p:strVal val="#ppt_y"/>
                                          </p:val>
                                        </p:tav>
                                        <p:tav tm="100000">
                                          <p:val>
                                            <p:strVal val="#ppt_y"/>
                                          </p:val>
                                        </p:tav>
                                      </p:tavLst>
                                    </p:anim>
                                  </p:childTnLst>
                                </p:cTn>
                              </p:par>
                              <p:par>
                                <p:cTn id="93" presetID="2" presetClass="entr" presetSubtype="2" fill="hold" grpId="0" nodeType="withEffect">
                                  <p:stCondLst>
                                    <p:cond delay="0"/>
                                  </p:stCondLst>
                                  <p:childTnLst>
                                    <p:set>
                                      <p:cBhvr>
                                        <p:cTn id="94" dur="1" fill="hold">
                                          <p:stCondLst>
                                            <p:cond delay="0"/>
                                          </p:stCondLst>
                                        </p:cTn>
                                        <p:tgtEl>
                                          <p:spTgt spid="12312"/>
                                        </p:tgtEl>
                                        <p:attrNameLst>
                                          <p:attrName>style.visibility</p:attrName>
                                        </p:attrNameLst>
                                      </p:cBhvr>
                                      <p:to>
                                        <p:strVal val="visible"/>
                                      </p:to>
                                    </p:set>
                                    <p:anim calcmode="lin" valueType="num">
                                      <p:cBhvr additive="base">
                                        <p:cTn id="95" dur="500" fill="hold"/>
                                        <p:tgtEl>
                                          <p:spTgt spid="12312"/>
                                        </p:tgtEl>
                                        <p:attrNameLst>
                                          <p:attrName>ppt_x</p:attrName>
                                        </p:attrNameLst>
                                      </p:cBhvr>
                                      <p:tavLst>
                                        <p:tav tm="0">
                                          <p:val>
                                            <p:strVal val="1+#ppt_w/2"/>
                                          </p:val>
                                        </p:tav>
                                        <p:tav tm="100000">
                                          <p:val>
                                            <p:strVal val="#ppt_x"/>
                                          </p:val>
                                        </p:tav>
                                      </p:tavLst>
                                    </p:anim>
                                    <p:anim calcmode="lin" valueType="num">
                                      <p:cBhvr additive="base">
                                        <p:cTn id="96" dur="500" fill="hold"/>
                                        <p:tgtEl>
                                          <p:spTgt spid="12312"/>
                                        </p:tgtEl>
                                        <p:attrNameLst>
                                          <p:attrName>ppt_y</p:attrName>
                                        </p:attrNameLst>
                                      </p:cBhvr>
                                      <p:tavLst>
                                        <p:tav tm="0">
                                          <p:val>
                                            <p:strVal val="#ppt_y"/>
                                          </p:val>
                                        </p:tav>
                                        <p:tav tm="100000">
                                          <p:val>
                                            <p:strVal val="#ppt_y"/>
                                          </p:val>
                                        </p:tav>
                                      </p:tavLst>
                                    </p:anim>
                                  </p:childTnLst>
                                </p:cTn>
                              </p:par>
                              <p:par>
                                <p:cTn id="97" presetID="2" presetClass="entr" presetSubtype="2" fill="hold" grpId="0" nodeType="withEffect">
                                  <p:stCondLst>
                                    <p:cond delay="0"/>
                                  </p:stCondLst>
                                  <p:childTnLst>
                                    <p:set>
                                      <p:cBhvr>
                                        <p:cTn id="98" dur="1" fill="hold">
                                          <p:stCondLst>
                                            <p:cond delay="0"/>
                                          </p:stCondLst>
                                        </p:cTn>
                                        <p:tgtEl>
                                          <p:spTgt spid="12313"/>
                                        </p:tgtEl>
                                        <p:attrNameLst>
                                          <p:attrName>style.visibility</p:attrName>
                                        </p:attrNameLst>
                                      </p:cBhvr>
                                      <p:to>
                                        <p:strVal val="visible"/>
                                      </p:to>
                                    </p:set>
                                    <p:anim calcmode="lin" valueType="num">
                                      <p:cBhvr additive="base">
                                        <p:cTn id="99" dur="500" fill="hold"/>
                                        <p:tgtEl>
                                          <p:spTgt spid="12313"/>
                                        </p:tgtEl>
                                        <p:attrNameLst>
                                          <p:attrName>ppt_x</p:attrName>
                                        </p:attrNameLst>
                                      </p:cBhvr>
                                      <p:tavLst>
                                        <p:tav tm="0">
                                          <p:val>
                                            <p:strVal val="1+#ppt_w/2"/>
                                          </p:val>
                                        </p:tav>
                                        <p:tav tm="100000">
                                          <p:val>
                                            <p:strVal val="#ppt_x"/>
                                          </p:val>
                                        </p:tav>
                                      </p:tavLst>
                                    </p:anim>
                                    <p:anim calcmode="lin" valueType="num">
                                      <p:cBhvr additive="base">
                                        <p:cTn id="100" dur="500" fill="hold"/>
                                        <p:tgtEl>
                                          <p:spTgt spid="12313"/>
                                        </p:tgtEl>
                                        <p:attrNameLst>
                                          <p:attrName>ppt_y</p:attrName>
                                        </p:attrNameLst>
                                      </p:cBhvr>
                                      <p:tavLst>
                                        <p:tav tm="0">
                                          <p:val>
                                            <p:strVal val="#ppt_y"/>
                                          </p:val>
                                        </p:tav>
                                        <p:tav tm="100000">
                                          <p:val>
                                            <p:strVal val="#ppt_y"/>
                                          </p:val>
                                        </p:tav>
                                      </p:tavLst>
                                    </p:anim>
                                  </p:childTnLst>
                                </p:cTn>
                              </p:par>
                              <p:par>
                                <p:cTn id="101" presetID="2" presetClass="entr" presetSubtype="2" fill="hold" grpId="0" nodeType="withEffect">
                                  <p:stCondLst>
                                    <p:cond delay="0"/>
                                  </p:stCondLst>
                                  <p:childTnLst>
                                    <p:set>
                                      <p:cBhvr>
                                        <p:cTn id="102" dur="1" fill="hold">
                                          <p:stCondLst>
                                            <p:cond delay="0"/>
                                          </p:stCondLst>
                                        </p:cTn>
                                        <p:tgtEl>
                                          <p:spTgt spid="12314"/>
                                        </p:tgtEl>
                                        <p:attrNameLst>
                                          <p:attrName>style.visibility</p:attrName>
                                        </p:attrNameLst>
                                      </p:cBhvr>
                                      <p:to>
                                        <p:strVal val="visible"/>
                                      </p:to>
                                    </p:set>
                                    <p:anim calcmode="lin" valueType="num">
                                      <p:cBhvr additive="base">
                                        <p:cTn id="103" dur="500" fill="hold"/>
                                        <p:tgtEl>
                                          <p:spTgt spid="12314"/>
                                        </p:tgtEl>
                                        <p:attrNameLst>
                                          <p:attrName>ppt_x</p:attrName>
                                        </p:attrNameLst>
                                      </p:cBhvr>
                                      <p:tavLst>
                                        <p:tav tm="0">
                                          <p:val>
                                            <p:strVal val="1+#ppt_w/2"/>
                                          </p:val>
                                        </p:tav>
                                        <p:tav tm="100000">
                                          <p:val>
                                            <p:strVal val="#ppt_x"/>
                                          </p:val>
                                        </p:tav>
                                      </p:tavLst>
                                    </p:anim>
                                    <p:anim calcmode="lin" valueType="num">
                                      <p:cBhvr additive="base">
                                        <p:cTn id="104" dur="500" fill="hold"/>
                                        <p:tgtEl>
                                          <p:spTgt spid="12314"/>
                                        </p:tgtEl>
                                        <p:attrNameLst>
                                          <p:attrName>ppt_y</p:attrName>
                                        </p:attrNameLst>
                                      </p:cBhvr>
                                      <p:tavLst>
                                        <p:tav tm="0">
                                          <p:val>
                                            <p:strVal val="#ppt_y"/>
                                          </p:val>
                                        </p:tav>
                                        <p:tav tm="100000">
                                          <p:val>
                                            <p:strVal val="#ppt_y"/>
                                          </p:val>
                                        </p:tav>
                                      </p:tavLst>
                                    </p:anim>
                                  </p:childTnLst>
                                </p:cTn>
                              </p:par>
                              <p:par>
                                <p:cTn id="105" presetID="2" presetClass="entr" presetSubtype="2" fill="hold" grpId="0" nodeType="withEffect">
                                  <p:stCondLst>
                                    <p:cond delay="0"/>
                                  </p:stCondLst>
                                  <p:childTnLst>
                                    <p:set>
                                      <p:cBhvr>
                                        <p:cTn id="106" dur="1" fill="hold">
                                          <p:stCondLst>
                                            <p:cond delay="0"/>
                                          </p:stCondLst>
                                        </p:cTn>
                                        <p:tgtEl>
                                          <p:spTgt spid="12315"/>
                                        </p:tgtEl>
                                        <p:attrNameLst>
                                          <p:attrName>style.visibility</p:attrName>
                                        </p:attrNameLst>
                                      </p:cBhvr>
                                      <p:to>
                                        <p:strVal val="visible"/>
                                      </p:to>
                                    </p:set>
                                    <p:anim calcmode="lin" valueType="num">
                                      <p:cBhvr additive="base">
                                        <p:cTn id="107" dur="500" fill="hold"/>
                                        <p:tgtEl>
                                          <p:spTgt spid="12315"/>
                                        </p:tgtEl>
                                        <p:attrNameLst>
                                          <p:attrName>ppt_x</p:attrName>
                                        </p:attrNameLst>
                                      </p:cBhvr>
                                      <p:tavLst>
                                        <p:tav tm="0">
                                          <p:val>
                                            <p:strVal val="1+#ppt_w/2"/>
                                          </p:val>
                                        </p:tav>
                                        <p:tav tm="100000">
                                          <p:val>
                                            <p:strVal val="#ppt_x"/>
                                          </p:val>
                                        </p:tav>
                                      </p:tavLst>
                                    </p:anim>
                                    <p:anim calcmode="lin" valueType="num">
                                      <p:cBhvr additive="base">
                                        <p:cTn id="108" dur="500" fill="hold"/>
                                        <p:tgtEl>
                                          <p:spTgt spid="12315"/>
                                        </p:tgtEl>
                                        <p:attrNameLst>
                                          <p:attrName>ppt_y</p:attrName>
                                        </p:attrNameLst>
                                      </p:cBhvr>
                                      <p:tavLst>
                                        <p:tav tm="0">
                                          <p:val>
                                            <p:strVal val="#ppt_y"/>
                                          </p:val>
                                        </p:tav>
                                        <p:tav tm="100000">
                                          <p:val>
                                            <p:strVal val="#ppt_y"/>
                                          </p:val>
                                        </p:tav>
                                      </p:tavLst>
                                    </p:anim>
                                  </p:childTnLst>
                                </p:cTn>
                              </p:par>
                              <p:par>
                                <p:cTn id="109" presetID="2" presetClass="entr" presetSubtype="2" fill="hold" grpId="0" nodeType="withEffect">
                                  <p:stCondLst>
                                    <p:cond delay="0"/>
                                  </p:stCondLst>
                                  <p:childTnLst>
                                    <p:set>
                                      <p:cBhvr>
                                        <p:cTn id="110" dur="1" fill="hold">
                                          <p:stCondLst>
                                            <p:cond delay="0"/>
                                          </p:stCondLst>
                                        </p:cTn>
                                        <p:tgtEl>
                                          <p:spTgt spid="12316"/>
                                        </p:tgtEl>
                                        <p:attrNameLst>
                                          <p:attrName>style.visibility</p:attrName>
                                        </p:attrNameLst>
                                      </p:cBhvr>
                                      <p:to>
                                        <p:strVal val="visible"/>
                                      </p:to>
                                    </p:set>
                                    <p:anim calcmode="lin" valueType="num">
                                      <p:cBhvr additive="base">
                                        <p:cTn id="111" dur="500" fill="hold"/>
                                        <p:tgtEl>
                                          <p:spTgt spid="12316"/>
                                        </p:tgtEl>
                                        <p:attrNameLst>
                                          <p:attrName>ppt_x</p:attrName>
                                        </p:attrNameLst>
                                      </p:cBhvr>
                                      <p:tavLst>
                                        <p:tav tm="0">
                                          <p:val>
                                            <p:strVal val="1+#ppt_w/2"/>
                                          </p:val>
                                        </p:tav>
                                        <p:tav tm="100000">
                                          <p:val>
                                            <p:strVal val="#ppt_x"/>
                                          </p:val>
                                        </p:tav>
                                      </p:tavLst>
                                    </p:anim>
                                    <p:anim calcmode="lin" valueType="num">
                                      <p:cBhvr additive="base">
                                        <p:cTn id="112" dur="500" fill="hold"/>
                                        <p:tgtEl>
                                          <p:spTgt spid="12316"/>
                                        </p:tgtEl>
                                        <p:attrNameLst>
                                          <p:attrName>ppt_y</p:attrName>
                                        </p:attrNameLst>
                                      </p:cBhvr>
                                      <p:tavLst>
                                        <p:tav tm="0">
                                          <p:val>
                                            <p:strVal val="#ppt_y"/>
                                          </p:val>
                                        </p:tav>
                                        <p:tav tm="100000">
                                          <p:val>
                                            <p:strVal val="#ppt_y"/>
                                          </p:val>
                                        </p:tav>
                                      </p:tavLst>
                                    </p:anim>
                                  </p:childTnLst>
                                </p:cTn>
                              </p:par>
                              <p:par>
                                <p:cTn id="113" presetID="2" presetClass="entr" presetSubtype="2" fill="hold" grpId="0" nodeType="withEffect">
                                  <p:stCondLst>
                                    <p:cond delay="0"/>
                                  </p:stCondLst>
                                  <p:childTnLst>
                                    <p:set>
                                      <p:cBhvr>
                                        <p:cTn id="114" dur="1" fill="hold">
                                          <p:stCondLst>
                                            <p:cond delay="0"/>
                                          </p:stCondLst>
                                        </p:cTn>
                                        <p:tgtEl>
                                          <p:spTgt spid="12317"/>
                                        </p:tgtEl>
                                        <p:attrNameLst>
                                          <p:attrName>style.visibility</p:attrName>
                                        </p:attrNameLst>
                                      </p:cBhvr>
                                      <p:to>
                                        <p:strVal val="visible"/>
                                      </p:to>
                                    </p:set>
                                    <p:anim calcmode="lin" valueType="num">
                                      <p:cBhvr additive="base">
                                        <p:cTn id="115" dur="500" fill="hold"/>
                                        <p:tgtEl>
                                          <p:spTgt spid="12317"/>
                                        </p:tgtEl>
                                        <p:attrNameLst>
                                          <p:attrName>ppt_x</p:attrName>
                                        </p:attrNameLst>
                                      </p:cBhvr>
                                      <p:tavLst>
                                        <p:tav tm="0">
                                          <p:val>
                                            <p:strVal val="1+#ppt_w/2"/>
                                          </p:val>
                                        </p:tav>
                                        <p:tav tm="100000">
                                          <p:val>
                                            <p:strVal val="#ppt_x"/>
                                          </p:val>
                                        </p:tav>
                                      </p:tavLst>
                                    </p:anim>
                                    <p:anim calcmode="lin" valueType="num">
                                      <p:cBhvr additive="base">
                                        <p:cTn id="116" dur="500" fill="hold"/>
                                        <p:tgtEl>
                                          <p:spTgt spid="12317"/>
                                        </p:tgtEl>
                                        <p:attrNameLst>
                                          <p:attrName>ppt_y</p:attrName>
                                        </p:attrNameLst>
                                      </p:cBhvr>
                                      <p:tavLst>
                                        <p:tav tm="0">
                                          <p:val>
                                            <p:strVal val="#ppt_y"/>
                                          </p:val>
                                        </p:tav>
                                        <p:tav tm="100000">
                                          <p:val>
                                            <p:strVal val="#ppt_y"/>
                                          </p:val>
                                        </p:tav>
                                      </p:tavLst>
                                    </p:anim>
                                  </p:childTnLst>
                                </p:cTn>
                              </p:par>
                              <p:par>
                                <p:cTn id="117" presetID="2" presetClass="entr" presetSubtype="2" fill="hold" grpId="0" nodeType="withEffect">
                                  <p:stCondLst>
                                    <p:cond delay="0"/>
                                  </p:stCondLst>
                                  <p:childTnLst>
                                    <p:set>
                                      <p:cBhvr>
                                        <p:cTn id="118" dur="1" fill="hold">
                                          <p:stCondLst>
                                            <p:cond delay="0"/>
                                          </p:stCondLst>
                                        </p:cTn>
                                        <p:tgtEl>
                                          <p:spTgt spid="12318"/>
                                        </p:tgtEl>
                                        <p:attrNameLst>
                                          <p:attrName>style.visibility</p:attrName>
                                        </p:attrNameLst>
                                      </p:cBhvr>
                                      <p:to>
                                        <p:strVal val="visible"/>
                                      </p:to>
                                    </p:set>
                                    <p:anim calcmode="lin" valueType="num">
                                      <p:cBhvr additive="base">
                                        <p:cTn id="119" dur="500" fill="hold"/>
                                        <p:tgtEl>
                                          <p:spTgt spid="12318"/>
                                        </p:tgtEl>
                                        <p:attrNameLst>
                                          <p:attrName>ppt_x</p:attrName>
                                        </p:attrNameLst>
                                      </p:cBhvr>
                                      <p:tavLst>
                                        <p:tav tm="0">
                                          <p:val>
                                            <p:strVal val="1+#ppt_w/2"/>
                                          </p:val>
                                        </p:tav>
                                        <p:tav tm="100000">
                                          <p:val>
                                            <p:strVal val="#ppt_x"/>
                                          </p:val>
                                        </p:tav>
                                      </p:tavLst>
                                    </p:anim>
                                    <p:anim calcmode="lin" valueType="num">
                                      <p:cBhvr additive="base">
                                        <p:cTn id="120" dur="500" fill="hold"/>
                                        <p:tgtEl>
                                          <p:spTgt spid="12318"/>
                                        </p:tgtEl>
                                        <p:attrNameLst>
                                          <p:attrName>ppt_y</p:attrName>
                                        </p:attrNameLst>
                                      </p:cBhvr>
                                      <p:tavLst>
                                        <p:tav tm="0">
                                          <p:val>
                                            <p:strVal val="#ppt_y"/>
                                          </p:val>
                                        </p:tav>
                                        <p:tav tm="100000">
                                          <p:val>
                                            <p:strVal val="#ppt_y"/>
                                          </p:val>
                                        </p:tav>
                                      </p:tavLst>
                                    </p:anim>
                                  </p:childTnLst>
                                </p:cTn>
                              </p:par>
                              <p:par>
                                <p:cTn id="121" presetID="2" presetClass="entr" presetSubtype="2" fill="hold" grpId="0" nodeType="withEffect">
                                  <p:stCondLst>
                                    <p:cond delay="0"/>
                                  </p:stCondLst>
                                  <p:childTnLst>
                                    <p:set>
                                      <p:cBhvr>
                                        <p:cTn id="122" dur="1" fill="hold">
                                          <p:stCondLst>
                                            <p:cond delay="0"/>
                                          </p:stCondLst>
                                        </p:cTn>
                                        <p:tgtEl>
                                          <p:spTgt spid="12319"/>
                                        </p:tgtEl>
                                        <p:attrNameLst>
                                          <p:attrName>style.visibility</p:attrName>
                                        </p:attrNameLst>
                                      </p:cBhvr>
                                      <p:to>
                                        <p:strVal val="visible"/>
                                      </p:to>
                                    </p:set>
                                    <p:anim calcmode="lin" valueType="num">
                                      <p:cBhvr additive="base">
                                        <p:cTn id="123" dur="500" fill="hold"/>
                                        <p:tgtEl>
                                          <p:spTgt spid="12319"/>
                                        </p:tgtEl>
                                        <p:attrNameLst>
                                          <p:attrName>ppt_x</p:attrName>
                                        </p:attrNameLst>
                                      </p:cBhvr>
                                      <p:tavLst>
                                        <p:tav tm="0">
                                          <p:val>
                                            <p:strVal val="1+#ppt_w/2"/>
                                          </p:val>
                                        </p:tav>
                                        <p:tav tm="100000">
                                          <p:val>
                                            <p:strVal val="#ppt_x"/>
                                          </p:val>
                                        </p:tav>
                                      </p:tavLst>
                                    </p:anim>
                                    <p:anim calcmode="lin" valueType="num">
                                      <p:cBhvr additive="base">
                                        <p:cTn id="124" dur="500" fill="hold"/>
                                        <p:tgtEl>
                                          <p:spTgt spid="12319"/>
                                        </p:tgtEl>
                                        <p:attrNameLst>
                                          <p:attrName>ppt_y</p:attrName>
                                        </p:attrNameLst>
                                      </p:cBhvr>
                                      <p:tavLst>
                                        <p:tav tm="0">
                                          <p:val>
                                            <p:strVal val="#ppt_y"/>
                                          </p:val>
                                        </p:tav>
                                        <p:tav tm="100000">
                                          <p:val>
                                            <p:strVal val="#ppt_y"/>
                                          </p:val>
                                        </p:tav>
                                      </p:tavLst>
                                    </p:anim>
                                  </p:childTnLst>
                                </p:cTn>
                              </p:par>
                              <p:par>
                                <p:cTn id="125" presetID="2" presetClass="entr" presetSubtype="2" fill="hold" grpId="0" nodeType="withEffect">
                                  <p:stCondLst>
                                    <p:cond delay="0"/>
                                  </p:stCondLst>
                                  <p:childTnLst>
                                    <p:set>
                                      <p:cBhvr>
                                        <p:cTn id="126" dur="1" fill="hold">
                                          <p:stCondLst>
                                            <p:cond delay="0"/>
                                          </p:stCondLst>
                                        </p:cTn>
                                        <p:tgtEl>
                                          <p:spTgt spid="12320"/>
                                        </p:tgtEl>
                                        <p:attrNameLst>
                                          <p:attrName>style.visibility</p:attrName>
                                        </p:attrNameLst>
                                      </p:cBhvr>
                                      <p:to>
                                        <p:strVal val="visible"/>
                                      </p:to>
                                    </p:set>
                                    <p:anim calcmode="lin" valueType="num">
                                      <p:cBhvr additive="base">
                                        <p:cTn id="127" dur="500" fill="hold"/>
                                        <p:tgtEl>
                                          <p:spTgt spid="12320"/>
                                        </p:tgtEl>
                                        <p:attrNameLst>
                                          <p:attrName>ppt_x</p:attrName>
                                        </p:attrNameLst>
                                      </p:cBhvr>
                                      <p:tavLst>
                                        <p:tav tm="0">
                                          <p:val>
                                            <p:strVal val="1+#ppt_w/2"/>
                                          </p:val>
                                        </p:tav>
                                        <p:tav tm="100000">
                                          <p:val>
                                            <p:strVal val="#ppt_x"/>
                                          </p:val>
                                        </p:tav>
                                      </p:tavLst>
                                    </p:anim>
                                    <p:anim calcmode="lin" valueType="num">
                                      <p:cBhvr additive="base">
                                        <p:cTn id="128" dur="500" fill="hold"/>
                                        <p:tgtEl>
                                          <p:spTgt spid="12320"/>
                                        </p:tgtEl>
                                        <p:attrNameLst>
                                          <p:attrName>ppt_y</p:attrName>
                                        </p:attrNameLst>
                                      </p:cBhvr>
                                      <p:tavLst>
                                        <p:tav tm="0">
                                          <p:val>
                                            <p:strVal val="#ppt_y"/>
                                          </p:val>
                                        </p:tav>
                                        <p:tav tm="100000">
                                          <p:val>
                                            <p:strVal val="#ppt_y"/>
                                          </p:val>
                                        </p:tav>
                                      </p:tavLst>
                                    </p:anim>
                                  </p:childTnLst>
                                </p:cTn>
                              </p:par>
                              <p:par>
                                <p:cTn id="129" presetID="2" presetClass="entr" presetSubtype="2" fill="hold" grpId="0" nodeType="withEffect">
                                  <p:stCondLst>
                                    <p:cond delay="0"/>
                                  </p:stCondLst>
                                  <p:childTnLst>
                                    <p:set>
                                      <p:cBhvr>
                                        <p:cTn id="130" dur="1" fill="hold">
                                          <p:stCondLst>
                                            <p:cond delay="0"/>
                                          </p:stCondLst>
                                        </p:cTn>
                                        <p:tgtEl>
                                          <p:spTgt spid="12321"/>
                                        </p:tgtEl>
                                        <p:attrNameLst>
                                          <p:attrName>style.visibility</p:attrName>
                                        </p:attrNameLst>
                                      </p:cBhvr>
                                      <p:to>
                                        <p:strVal val="visible"/>
                                      </p:to>
                                    </p:set>
                                    <p:anim calcmode="lin" valueType="num">
                                      <p:cBhvr additive="base">
                                        <p:cTn id="131" dur="500" fill="hold"/>
                                        <p:tgtEl>
                                          <p:spTgt spid="12321"/>
                                        </p:tgtEl>
                                        <p:attrNameLst>
                                          <p:attrName>ppt_x</p:attrName>
                                        </p:attrNameLst>
                                      </p:cBhvr>
                                      <p:tavLst>
                                        <p:tav tm="0">
                                          <p:val>
                                            <p:strVal val="1+#ppt_w/2"/>
                                          </p:val>
                                        </p:tav>
                                        <p:tav tm="100000">
                                          <p:val>
                                            <p:strVal val="#ppt_x"/>
                                          </p:val>
                                        </p:tav>
                                      </p:tavLst>
                                    </p:anim>
                                    <p:anim calcmode="lin" valueType="num">
                                      <p:cBhvr additive="base">
                                        <p:cTn id="132" dur="500" fill="hold"/>
                                        <p:tgtEl>
                                          <p:spTgt spid="12321"/>
                                        </p:tgtEl>
                                        <p:attrNameLst>
                                          <p:attrName>ppt_y</p:attrName>
                                        </p:attrNameLst>
                                      </p:cBhvr>
                                      <p:tavLst>
                                        <p:tav tm="0">
                                          <p:val>
                                            <p:strVal val="#ppt_y"/>
                                          </p:val>
                                        </p:tav>
                                        <p:tav tm="100000">
                                          <p:val>
                                            <p:strVal val="#ppt_y"/>
                                          </p:val>
                                        </p:tav>
                                      </p:tavLst>
                                    </p:anim>
                                  </p:childTnLst>
                                </p:cTn>
                              </p:par>
                              <p:par>
                                <p:cTn id="133" presetID="2" presetClass="entr" presetSubtype="2" fill="hold" grpId="0" nodeType="withEffect">
                                  <p:stCondLst>
                                    <p:cond delay="0"/>
                                  </p:stCondLst>
                                  <p:childTnLst>
                                    <p:set>
                                      <p:cBhvr>
                                        <p:cTn id="134" dur="1" fill="hold">
                                          <p:stCondLst>
                                            <p:cond delay="0"/>
                                          </p:stCondLst>
                                        </p:cTn>
                                        <p:tgtEl>
                                          <p:spTgt spid="12322"/>
                                        </p:tgtEl>
                                        <p:attrNameLst>
                                          <p:attrName>style.visibility</p:attrName>
                                        </p:attrNameLst>
                                      </p:cBhvr>
                                      <p:to>
                                        <p:strVal val="visible"/>
                                      </p:to>
                                    </p:set>
                                    <p:anim calcmode="lin" valueType="num">
                                      <p:cBhvr additive="base">
                                        <p:cTn id="135" dur="500" fill="hold"/>
                                        <p:tgtEl>
                                          <p:spTgt spid="12322"/>
                                        </p:tgtEl>
                                        <p:attrNameLst>
                                          <p:attrName>ppt_x</p:attrName>
                                        </p:attrNameLst>
                                      </p:cBhvr>
                                      <p:tavLst>
                                        <p:tav tm="0">
                                          <p:val>
                                            <p:strVal val="1+#ppt_w/2"/>
                                          </p:val>
                                        </p:tav>
                                        <p:tav tm="100000">
                                          <p:val>
                                            <p:strVal val="#ppt_x"/>
                                          </p:val>
                                        </p:tav>
                                      </p:tavLst>
                                    </p:anim>
                                    <p:anim calcmode="lin" valueType="num">
                                      <p:cBhvr additive="base">
                                        <p:cTn id="136" dur="500" fill="hold"/>
                                        <p:tgtEl>
                                          <p:spTgt spid="12322"/>
                                        </p:tgtEl>
                                        <p:attrNameLst>
                                          <p:attrName>ppt_y</p:attrName>
                                        </p:attrNameLst>
                                      </p:cBhvr>
                                      <p:tavLst>
                                        <p:tav tm="0">
                                          <p:val>
                                            <p:strVal val="#ppt_y"/>
                                          </p:val>
                                        </p:tav>
                                        <p:tav tm="100000">
                                          <p:val>
                                            <p:strVal val="#ppt_y"/>
                                          </p:val>
                                        </p:tav>
                                      </p:tavLst>
                                    </p:anim>
                                  </p:childTnLst>
                                </p:cTn>
                              </p:par>
                              <p:par>
                                <p:cTn id="137" presetID="2" presetClass="entr" presetSubtype="2" fill="hold" grpId="0" nodeType="withEffect">
                                  <p:stCondLst>
                                    <p:cond delay="0"/>
                                  </p:stCondLst>
                                  <p:childTnLst>
                                    <p:set>
                                      <p:cBhvr>
                                        <p:cTn id="138" dur="1" fill="hold">
                                          <p:stCondLst>
                                            <p:cond delay="0"/>
                                          </p:stCondLst>
                                        </p:cTn>
                                        <p:tgtEl>
                                          <p:spTgt spid="12323"/>
                                        </p:tgtEl>
                                        <p:attrNameLst>
                                          <p:attrName>style.visibility</p:attrName>
                                        </p:attrNameLst>
                                      </p:cBhvr>
                                      <p:to>
                                        <p:strVal val="visible"/>
                                      </p:to>
                                    </p:set>
                                    <p:anim calcmode="lin" valueType="num">
                                      <p:cBhvr additive="base">
                                        <p:cTn id="139" dur="500" fill="hold"/>
                                        <p:tgtEl>
                                          <p:spTgt spid="12323"/>
                                        </p:tgtEl>
                                        <p:attrNameLst>
                                          <p:attrName>ppt_x</p:attrName>
                                        </p:attrNameLst>
                                      </p:cBhvr>
                                      <p:tavLst>
                                        <p:tav tm="0">
                                          <p:val>
                                            <p:strVal val="1+#ppt_w/2"/>
                                          </p:val>
                                        </p:tav>
                                        <p:tav tm="100000">
                                          <p:val>
                                            <p:strVal val="#ppt_x"/>
                                          </p:val>
                                        </p:tav>
                                      </p:tavLst>
                                    </p:anim>
                                    <p:anim calcmode="lin" valueType="num">
                                      <p:cBhvr additive="base">
                                        <p:cTn id="140" dur="500" fill="hold"/>
                                        <p:tgtEl>
                                          <p:spTgt spid="12323"/>
                                        </p:tgtEl>
                                        <p:attrNameLst>
                                          <p:attrName>ppt_y</p:attrName>
                                        </p:attrNameLst>
                                      </p:cBhvr>
                                      <p:tavLst>
                                        <p:tav tm="0">
                                          <p:val>
                                            <p:strVal val="#ppt_y"/>
                                          </p:val>
                                        </p:tav>
                                        <p:tav tm="100000">
                                          <p:val>
                                            <p:strVal val="#ppt_y"/>
                                          </p:val>
                                        </p:tav>
                                      </p:tavLst>
                                    </p:anim>
                                  </p:childTnLst>
                                </p:cTn>
                              </p:par>
                              <p:par>
                                <p:cTn id="141" presetID="2" presetClass="entr" presetSubtype="2" fill="hold" grpId="0" nodeType="withEffect">
                                  <p:stCondLst>
                                    <p:cond delay="0"/>
                                  </p:stCondLst>
                                  <p:childTnLst>
                                    <p:set>
                                      <p:cBhvr>
                                        <p:cTn id="142" dur="1" fill="hold">
                                          <p:stCondLst>
                                            <p:cond delay="0"/>
                                          </p:stCondLst>
                                        </p:cTn>
                                        <p:tgtEl>
                                          <p:spTgt spid="12324"/>
                                        </p:tgtEl>
                                        <p:attrNameLst>
                                          <p:attrName>style.visibility</p:attrName>
                                        </p:attrNameLst>
                                      </p:cBhvr>
                                      <p:to>
                                        <p:strVal val="visible"/>
                                      </p:to>
                                    </p:set>
                                    <p:anim calcmode="lin" valueType="num">
                                      <p:cBhvr additive="base">
                                        <p:cTn id="143" dur="500" fill="hold"/>
                                        <p:tgtEl>
                                          <p:spTgt spid="12324"/>
                                        </p:tgtEl>
                                        <p:attrNameLst>
                                          <p:attrName>ppt_x</p:attrName>
                                        </p:attrNameLst>
                                      </p:cBhvr>
                                      <p:tavLst>
                                        <p:tav tm="0">
                                          <p:val>
                                            <p:strVal val="1+#ppt_w/2"/>
                                          </p:val>
                                        </p:tav>
                                        <p:tav tm="100000">
                                          <p:val>
                                            <p:strVal val="#ppt_x"/>
                                          </p:val>
                                        </p:tav>
                                      </p:tavLst>
                                    </p:anim>
                                    <p:anim calcmode="lin" valueType="num">
                                      <p:cBhvr additive="base">
                                        <p:cTn id="144" dur="500" fill="hold"/>
                                        <p:tgtEl>
                                          <p:spTgt spid="12324"/>
                                        </p:tgtEl>
                                        <p:attrNameLst>
                                          <p:attrName>ppt_y</p:attrName>
                                        </p:attrNameLst>
                                      </p:cBhvr>
                                      <p:tavLst>
                                        <p:tav tm="0">
                                          <p:val>
                                            <p:strVal val="#ppt_y"/>
                                          </p:val>
                                        </p:tav>
                                        <p:tav tm="100000">
                                          <p:val>
                                            <p:strVal val="#ppt_y"/>
                                          </p:val>
                                        </p:tav>
                                      </p:tavLst>
                                    </p:anim>
                                  </p:childTnLst>
                                </p:cTn>
                              </p:par>
                              <p:par>
                                <p:cTn id="145" presetID="2" presetClass="entr" presetSubtype="2" fill="hold" grpId="0" nodeType="withEffect">
                                  <p:stCondLst>
                                    <p:cond delay="0"/>
                                  </p:stCondLst>
                                  <p:childTnLst>
                                    <p:set>
                                      <p:cBhvr>
                                        <p:cTn id="146" dur="1" fill="hold">
                                          <p:stCondLst>
                                            <p:cond delay="0"/>
                                          </p:stCondLst>
                                        </p:cTn>
                                        <p:tgtEl>
                                          <p:spTgt spid="12325"/>
                                        </p:tgtEl>
                                        <p:attrNameLst>
                                          <p:attrName>style.visibility</p:attrName>
                                        </p:attrNameLst>
                                      </p:cBhvr>
                                      <p:to>
                                        <p:strVal val="visible"/>
                                      </p:to>
                                    </p:set>
                                    <p:anim calcmode="lin" valueType="num">
                                      <p:cBhvr additive="base">
                                        <p:cTn id="147" dur="500" fill="hold"/>
                                        <p:tgtEl>
                                          <p:spTgt spid="12325"/>
                                        </p:tgtEl>
                                        <p:attrNameLst>
                                          <p:attrName>ppt_x</p:attrName>
                                        </p:attrNameLst>
                                      </p:cBhvr>
                                      <p:tavLst>
                                        <p:tav tm="0">
                                          <p:val>
                                            <p:strVal val="1+#ppt_w/2"/>
                                          </p:val>
                                        </p:tav>
                                        <p:tav tm="100000">
                                          <p:val>
                                            <p:strVal val="#ppt_x"/>
                                          </p:val>
                                        </p:tav>
                                      </p:tavLst>
                                    </p:anim>
                                    <p:anim calcmode="lin" valueType="num">
                                      <p:cBhvr additive="base">
                                        <p:cTn id="148" dur="500" fill="hold"/>
                                        <p:tgtEl>
                                          <p:spTgt spid="12325"/>
                                        </p:tgtEl>
                                        <p:attrNameLst>
                                          <p:attrName>ppt_y</p:attrName>
                                        </p:attrNameLst>
                                      </p:cBhvr>
                                      <p:tavLst>
                                        <p:tav tm="0">
                                          <p:val>
                                            <p:strVal val="#ppt_y"/>
                                          </p:val>
                                        </p:tav>
                                        <p:tav tm="100000">
                                          <p:val>
                                            <p:strVal val="#ppt_y"/>
                                          </p:val>
                                        </p:tav>
                                      </p:tavLst>
                                    </p:anim>
                                  </p:childTnLst>
                                </p:cTn>
                              </p:par>
                              <p:par>
                                <p:cTn id="149" presetID="2" presetClass="entr" presetSubtype="2" fill="hold" grpId="0" nodeType="withEffect">
                                  <p:stCondLst>
                                    <p:cond delay="0"/>
                                  </p:stCondLst>
                                  <p:childTnLst>
                                    <p:set>
                                      <p:cBhvr>
                                        <p:cTn id="150" dur="1" fill="hold">
                                          <p:stCondLst>
                                            <p:cond delay="0"/>
                                          </p:stCondLst>
                                        </p:cTn>
                                        <p:tgtEl>
                                          <p:spTgt spid="12326"/>
                                        </p:tgtEl>
                                        <p:attrNameLst>
                                          <p:attrName>style.visibility</p:attrName>
                                        </p:attrNameLst>
                                      </p:cBhvr>
                                      <p:to>
                                        <p:strVal val="visible"/>
                                      </p:to>
                                    </p:set>
                                    <p:anim calcmode="lin" valueType="num">
                                      <p:cBhvr additive="base">
                                        <p:cTn id="151" dur="500" fill="hold"/>
                                        <p:tgtEl>
                                          <p:spTgt spid="12326"/>
                                        </p:tgtEl>
                                        <p:attrNameLst>
                                          <p:attrName>ppt_x</p:attrName>
                                        </p:attrNameLst>
                                      </p:cBhvr>
                                      <p:tavLst>
                                        <p:tav tm="0">
                                          <p:val>
                                            <p:strVal val="1+#ppt_w/2"/>
                                          </p:val>
                                        </p:tav>
                                        <p:tav tm="100000">
                                          <p:val>
                                            <p:strVal val="#ppt_x"/>
                                          </p:val>
                                        </p:tav>
                                      </p:tavLst>
                                    </p:anim>
                                    <p:anim calcmode="lin" valueType="num">
                                      <p:cBhvr additive="base">
                                        <p:cTn id="152" dur="500" fill="hold"/>
                                        <p:tgtEl>
                                          <p:spTgt spid="12326"/>
                                        </p:tgtEl>
                                        <p:attrNameLst>
                                          <p:attrName>ppt_y</p:attrName>
                                        </p:attrNameLst>
                                      </p:cBhvr>
                                      <p:tavLst>
                                        <p:tav tm="0">
                                          <p:val>
                                            <p:strVal val="#ppt_y"/>
                                          </p:val>
                                        </p:tav>
                                        <p:tav tm="100000">
                                          <p:val>
                                            <p:strVal val="#ppt_y"/>
                                          </p:val>
                                        </p:tav>
                                      </p:tavLst>
                                    </p:anim>
                                  </p:childTnLst>
                                </p:cTn>
                              </p:par>
                              <p:par>
                                <p:cTn id="153" presetID="2" presetClass="entr" presetSubtype="2" fill="hold" grpId="0" nodeType="withEffect">
                                  <p:stCondLst>
                                    <p:cond delay="0"/>
                                  </p:stCondLst>
                                  <p:childTnLst>
                                    <p:set>
                                      <p:cBhvr>
                                        <p:cTn id="154" dur="1" fill="hold">
                                          <p:stCondLst>
                                            <p:cond delay="0"/>
                                          </p:stCondLst>
                                        </p:cTn>
                                        <p:tgtEl>
                                          <p:spTgt spid="12327"/>
                                        </p:tgtEl>
                                        <p:attrNameLst>
                                          <p:attrName>style.visibility</p:attrName>
                                        </p:attrNameLst>
                                      </p:cBhvr>
                                      <p:to>
                                        <p:strVal val="visible"/>
                                      </p:to>
                                    </p:set>
                                    <p:anim calcmode="lin" valueType="num">
                                      <p:cBhvr additive="base">
                                        <p:cTn id="155" dur="500" fill="hold"/>
                                        <p:tgtEl>
                                          <p:spTgt spid="12327"/>
                                        </p:tgtEl>
                                        <p:attrNameLst>
                                          <p:attrName>ppt_x</p:attrName>
                                        </p:attrNameLst>
                                      </p:cBhvr>
                                      <p:tavLst>
                                        <p:tav tm="0">
                                          <p:val>
                                            <p:strVal val="1+#ppt_w/2"/>
                                          </p:val>
                                        </p:tav>
                                        <p:tav tm="100000">
                                          <p:val>
                                            <p:strVal val="#ppt_x"/>
                                          </p:val>
                                        </p:tav>
                                      </p:tavLst>
                                    </p:anim>
                                    <p:anim calcmode="lin" valueType="num">
                                      <p:cBhvr additive="base">
                                        <p:cTn id="156" dur="500" fill="hold"/>
                                        <p:tgtEl>
                                          <p:spTgt spid="12327"/>
                                        </p:tgtEl>
                                        <p:attrNameLst>
                                          <p:attrName>ppt_y</p:attrName>
                                        </p:attrNameLst>
                                      </p:cBhvr>
                                      <p:tavLst>
                                        <p:tav tm="0">
                                          <p:val>
                                            <p:strVal val="#ppt_y"/>
                                          </p:val>
                                        </p:tav>
                                        <p:tav tm="100000">
                                          <p:val>
                                            <p:strVal val="#ppt_y"/>
                                          </p:val>
                                        </p:tav>
                                      </p:tavLst>
                                    </p:anim>
                                  </p:childTnLst>
                                </p:cTn>
                              </p:par>
                              <p:par>
                                <p:cTn id="157" presetID="2" presetClass="entr" presetSubtype="2" fill="hold" grpId="0" nodeType="withEffect">
                                  <p:stCondLst>
                                    <p:cond delay="0"/>
                                  </p:stCondLst>
                                  <p:childTnLst>
                                    <p:set>
                                      <p:cBhvr>
                                        <p:cTn id="158" dur="1" fill="hold">
                                          <p:stCondLst>
                                            <p:cond delay="0"/>
                                          </p:stCondLst>
                                        </p:cTn>
                                        <p:tgtEl>
                                          <p:spTgt spid="12328"/>
                                        </p:tgtEl>
                                        <p:attrNameLst>
                                          <p:attrName>style.visibility</p:attrName>
                                        </p:attrNameLst>
                                      </p:cBhvr>
                                      <p:to>
                                        <p:strVal val="visible"/>
                                      </p:to>
                                    </p:set>
                                    <p:anim calcmode="lin" valueType="num">
                                      <p:cBhvr additive="base">
                                        <p:cTn id="159" dur="500" fill="hold"/>
                                        <p:tgtEl>
                                          <p:spTgt spid="12328"/>
                                        </p:tgtEl>
                                        <p:attrNameLst>
                                          <p:attrName>ppt_x</p:attrName>
                                        </p:attrNameLst>
                                      </p:cBhvr>
                                      <p:tavLst>
                                        <p:tav tm="0">
                                          <p:val>
                                            <p:strVal val="1+#ppt_w/2"/>
                                          </p:val>
                                        </p:tav>
                                        <p:tav tm="100000">
                                          <p:val>
                                            <p:strVal val="#ppt_x"/>
                                          </p:val>
                                        </p:tav>
                                      </p:tavLst>
                                    </p:anim>
                                    <p:anim calcmode="lin" valueType="num">
                                      <p:cBhvr additive="base">
                                        <p:cTn id="160" dur="500" fill="hold"/>
                                        <p:tgtEl>
                                          <p:spTgt spid="12328"/>
                                        </p:tgtEl>
                                        <p:attrNameLst>
                                          <p:attrName>ppt_y</p:attrName>
                                        </p:attrNameLst>
                                      </p:cBhvr>
                                      <p:tavLst>
                                        <p:tav tm="0">
                                          <p:val>
                                            <p:strVal val="#ppt_y"/>
                                          </p:val>
                                        </p:tav>
                                        <p:tav tm="100000">
                                          <p:val>
                                            <p:strVal val="#ppt_y"/>
                                          </p:val>
                                        </p:tav>
                                      </p:tavLst>
                                    </p:anim>
                                  </p:childTnLst>
                                </p:cTn>
                              </p:par>
                              <p:par>
                                <p:cTn id="161" presetID="2" presetClass="entr" presetSubtype="2" fill="hold" grpId="0" nodeType="withEffect">
                                  <p:stCondLst>
                                    <p:cond delay="0"/>
                                  </p:stCondLst>
                                  <p:childTnLst>
                                    <p:set>
                                      <p:cBhvr>
                                        <p:cTn id="162" dur="1" fill="hold">
                                          <p:stCondLst>
                                            <p:cond delay="0"/>
                                          </p:stCondLst>
                                        </p:cTn>
                                        <p:tgtEl>
                                          <p:spTgt spid="12329"/>
                                        </p:tgtEl>
                                        <p:attrNameLst>
                                          <p:attrName>style.visibility</p:attrName>
                                        </p:attrNameLst>
                                      </p:cBhvr>
                                      <p:to>
                                        <p:strVal val="visible"/>
                                      </p:to>
                                    </p:set>
                                    <p:anim calcmode="lin" valueType="num">
                                      <p:cBhvr additive="base">
                                        <p:cTn id="163" dur="500" fill="hold"/>
                                        <p:tgtEl>
                                          <p:spTgt spid="12329"/>
                                        </p:tgtEl>
                                        <p:attrNameLst>
                                          <p:attrName>ppt_x</p:attrName>
                                        </p:attrNameLst>
                                      </p:cBhvr>
                                      <p:tavLst>
                                        <p:tav tm="0">
                                          <p:val>
                                            <p:strVal val="1+#ppt_w/2"/>
                                          </p:val>
                                        </p:tav>
                                        <p:tav tm="100000">
                                          <p:val>
                                            <p:strVal val="#ppt_x"/>
                                          </p:val>
                                        </p:tav>
                                      </p:tavLst>
                                    </p:anim>
                                    <p:anim calcmode="lin" valueType="num">
                                      <p:cBhvr additive="base">
                                        <p:cTn id="164" dur="500" fill="hold"/>
                                        <p:tgtEl>
                                          <p:spTgt spid="12329"/>
                                        </p:tgtEl>
                                        <p:attrNameLst>
                                          <p:attrName>ppt_y</p:attrName>
                                        </p:attrNameLst>
                                      </p:cBhvr>
                                      <p:tavLst>
                                        <p:tav tm="0">
                                          <p:val>
                                            <p:strVal val="#ppt_y"/>
                                          </p:val>
                                        </p:tav>
                                        <p:tav tm="100000">
                                          <p:val>
                                            <p:strVal val="#ppt_y"/>
                                          </p:val>
                                        </p:tav>
                                      </p:tavLst>
                                    </p:anim>
                                  </p:childTnLst>
                                </p:cTn>
                              </p:par>
                              <p:par>
                                <p:cTn id="165" presetID="2" presetClass="entr" presetSubtype="2" fill="hold" grpId="0" nodeType="withEffect">
                                  <p:stCondLst>
                                    <p:cond delay="0"/>
                                  </p:stCondLst>
                                  <p:childTnLst>
                                    <p:set>
                                      <p:cBhvr>
                                        <p:cTn id="166" dur="1" fill="hold">
                                          <p:stCondLst>
                                            <p:cond delay="0"/>
                                          </p:stCondLst>
                                        </p:cTn>
                                        <p:tgtEl>
                                          <p:spTgt spid="12330"/>
                                        </p:tgtEl>
                                        <p:attrNameLst>
                                          <p:attrName>style.visibility</p:attrName>
                                        </p:attrNameLst>
                                      </p:cBhvr>
                                      <p:to>
                                        <p:strVal val="visible"/>
                                      </p:to>
                                    </p:set>
                                    <p:anim calcmode="lin" valueType="num">
                                      <p:cBhvr additive="base">
                                        <p:cTn id="167" dur="500" fill="hold"/>
                                        <p:tgtEl>
                                          <p:spTgt spid="12330"/>
                                        </p:tgtEl>
                                        <p:attrNameLst>
                                          <p:attrName>ppt_x</p:attrName>
                                        </p:attrNameLst>
                                      </p:cBhvr>
                                      <p:tavLst>
                                        <p:tav tm="0">
                                          <p:val>
                                            <p:strVal val="1+#ppt_w/2"/>
                                          </p:val>
                                        </p:tav>
                                        <p:tav tm="100000">
                                          <p:val>
                                            <p:strVal val="#ppt_x"/>
                                          </p:val>
                                        </p:tav>
                                      </p:tavLst>
                                    </p:anim>
                                    <p:anim calcmode="lin" valueType="num">
                                      <p:cBhvr additive="base">
                                        <p:cTn id="168" dur="500" fill="hold"/>
                                        <p:tgtEl>
                                          <p:spTgt spid="12330"/>
                                        </p:tgtEl>
                                        <p:attrNameLst>
                                          <p:attrName>ppt_y</p:attrName>
                                        </p:attrNameLst>
                                      </p:cBhvr>
                                      <p:tavLst>
                                        <p:tav tm="0">
                                          <p:val>
                                            <p:strVal val="#ppt_y"/>
                                          </p:val>
                                        </p:tav>
                                        <p:tav tm="100000">
                                          <p:val>
                                            <p:strVal val="#ppt_y"/>
                                          </p:val>
                                        </p:tav>
                                      </p:tavLst>
                                    </p:anim>
                                  </p:childTnLst>
                                </p:cTn>
                              </p:par>
                              <p:par>
                                <p:cTn id="169" presetID="2" presetClass="entr" presetSubtype="2" fill="hold" grpId="0" nodeType="withEffect">
                                  <p:stCondLst>
                                    <p:cond delay="0"/>
                                  </p:stCondLst>
                                  <p:childTnLst>
                                    <p:set>
                                      <p:cBhvr>
                                        <p:cTn id="170" dur="1" fill="hold">
                                          <p:stCondLst>
                                            <p:cond delay="0"/>
                                          </p:stCondLst>
                                        </p:cTn>
                                        <p:tgtEl>
                                          <p:spTgt spid="12331"/>
                                        </p:tgtEl>
                                        <p:attrNameLst>
                                          <p:attrName>style.visibility</p:attrName>
                                        </p:attrNameLst>
                                      </p:cBhvr>
                                      <p:to>
                                        <p:strVal val="visible"/>
                                      </p:to>
                                    </p:set>
                                    <p:anim calcmode="lin" valueType="num">
                                      <p:cBhvr additive="base">
                                        <p:cTn id="171" dur="500" fill="hold"/>
                                        <p:tgtEl>
                                          <p:spTgt spid="12331"/>
                                        </p:tgtEl>
                                        <p:attrNameLst>
                                          <p:attrName>ppt_x</p:attrName>
                                        </p:attrNameLst>
                                      </p:cBhvr>
                                      <p:tavLst>
                                        <p:tav tm="0">
                                          <p:val>
                                            <p:strVal val="1+#ppt_w/2"/>
                                          </p:val>
                                        </p:tav>
                                        <p:tav tm="100000">
                                          <p:val>
                                            <p:strVal val="#ppt_x"/>
                                          </p:val>
                                        </p:tav>
                                      </p:tavLst>
                                    </p:anim>
                                    <p:anim calcmode="lin" valueType="num">
                                      <p:cBhvr additive="base">
                                        <p:cTn id="172" dur="500" fill="hold"/>
                                        <p:tgtEl>
                                          <p:spTgt spid="12331"/>
                                        </p:tgtEl>
                                        <p:attrNameLst>
                                          <p:attrName>ppt_y</p:attrName>
                                        </p:attrNameLst>
                                      </p:cBhvr>
                                      <p:tavLst>
                                        <p:tav tm="0">
                                          <p:val>
                                            <p:strVal val="#ppt_y"/>
                                          </p:val>
                                        </p:tav>
                                        <p:tav tm="100000">
                                          <p:val>
                                            <p:strVal val="#ppt_y"/>
                                          </p:val>
                                        </p:tav>
                                      </p:tavLst>
                                    </p:anim>
                                  </p:childTnLst>
                                </p:cTn>
                              </p:par>
                              <p:par>
                                <p:cTn id="173" presetID="2" presetClass="entr" presetSubtype="2" fill="hold" grpId="0" nodeType="withEffect">
                                  <p:stCondLst>
                                    <p:cond delay="0"/>
                                  </p:stCondLst>
                                  <p:childTnLst>
                                    <p:set>
                                      <p:cBhvr>
                                        <p:cTn id="174" dur="1" fill="hold">
                                          <p:stCondLst>
                                            <p:cond delay="0"/>
                                          </p:stCondLst>
                                        </p:cTn>
                                        <p:tgtEl>
                                          <p:spTgt spid="12332"/>
                                        </p:tgtEl>
                                        <p:attrNameLst>
                                          <p:attrName>style.visibility</p:attrName>
                                        </p:attrNameLst>
                                      </p:cBhvr>
                                      <p:to>
                                        <p:strVal val="visible"/>
                                      </p:to>
                                    </p:set>
                                    <p:anim calcmode="lin" valueType="num">
                                      <p:cBhvr additive="base">
                                        <p:cTn id="175" dur="500" fill="hold"/>
                                        <p:tgtEl>
                                          <p:spTgt spid="12332"/>
                                        </p:tgtEl>
                                        <p:attrNameLst>
                                          <p:attrName>ppt_x</p:attrName>
                                        </p:attrNameLst>
                                      </p:cBhvr>
                                      <p:tavLst>
                                        <p:tav tm="0">
                                          <p:val>
                                            <p:strVal val="1+#ppt_w/2"/>
                                          </p:val>
                                        </p:tav>
                                        <p:tav tm="100000">
                                          <p:val>
                                            <p:strVal val="#ppt_x"/>
                                          </p:val>
                                        </p:tav>
                                      </p:tavLst>
                                    </p:anim>
                                    <p:anim calcmode="lin" valueType="num">
                                      <p:cBhvr additive="base">
                                        <p:cTn id="176" dur="500" fill="hold"/>
                                        <p:tgtEl>
                                          <p:spTgt spid="12332"/>
                                        </p:tgtEl>
                                        <p:attrNameLst>
                                          <p:attrName>ppt_y</p:attrName>
                                        </p:attrNameLst>
                                      </p:cBhvr>
                                      <p:tavLst>
                                        <p:tav tm="0">
                                          <p:val>
                                            <p:strVal val="#ppt_y"/>
                                          </p:val>
                                        </p:tav>
                                        <p:tav tm="100000">
                                          <p:val>
                                            <p:strVal val="#ppt_y"/>
                                          </p:val>
                                        </p:tav>
                                      </p:tavLst>
                                    </p:anim>
                                  </p:childTnLst>
                                </p:cTn>
                              </p:par>
                              <p:par>
                                <p:cTn id="177" presetID="2" presetClass="entr" presetSubtype="2" fill="hold" grpId="0" nodeType="withEffect">
                                  <p:stCondLst>
                                    <p:cond delay="0"/>
                                  </p:stCondLst>
                                  <p:childTnLst>
                                    <p:set>
                                      <p:cBhvr>
                                        <p:cTn id="178" dur="1" fill="hold">
                                          <p:stCondLst>
                                            <p:cond delay="0"/>
                                          </p:stCondLst>
                                        </p:cTn>
                                        <p:tgtEl>
                                          <p:spTgt spid="12333"/>
                                        </p:tgtEl>
                                        <p:attrNameLst>
                                          <p:attrName>style.visibility</p:attrName>
                                        </p:attrNameLst>
                                      </p:cBhvr>
                                      <p:to>
                                        <p:strVal val="visible"/>
                                      </p:to>
                                    </p:set>
                                    <p:anim calcmode="lin" valueType="num">
                                      <p:cBhvr additive="base">
                                        <p:cTn id="179" dur="500" fill="hold"/>
                                        <p:tgtEl>
                                          <p:spTgt spid="12333"/>
                                        </p:tgtEl>
                                        <p:attrNameLst>
                                          <p:attrName>ppt_x</p:attrName>
                                        </p:attrNameLst>
                                      </p:cBhvr>
                                      <p:tavLst>
                                        <p:tav tm="0">
                                          <p:val>
                                            <p:strVal val="1+#ppt_w/2"/>
                                          </p:val>
                                        </p:tav>
                                        <p:tav tm="100000">
                                          <p:val>
                                            <p:strVal val="#ppt_x"/>
                                          </p:val>
                                        </p:tav>
                                      </p:tavLst>
                                    </p:anim>
                                    <p:anim calcmode="lin" valueType="num">
                                      <p:cBhvr additive="base">
                                        <p:cTn id="180" dur="500" fill="hold"/>
                                        <p:tgtEl>
                                          <p:spTgt spid="12333"/>
                                        </p:tgtEl>
                                        <p:attrNameLst>
                                          <p:attrName>ppt_y</p:attrName>
                                        </p:attrNameLst>
                                      </p:cBhvr>
                                      <p:tavLst>
                                        <p:tav tm="0">
                                          <p:val>
                                            <p:strVal val="#ppt_y"/>
                                          </p:val>
                                        </p:tav>
                                        <p:tav tm="100000">
                                          <p:val>
                                            <p:strVal val="#ppt_y"/>
                                          </p:val>
                                        </p:tav>
                                      </p:tavLst>
                                    </p:anim>
                                  </p:childTnLst>
                                </p:cTn>
                              </p:par>
                              <p:par>
                                <p:cTn id="181" presetID="2" presetClass="entr" presetSubtype="2" fill="hold" grpId="0" nodeType="withEffect">
                                  <p:stCondLst>
                                    <p:cond delay="0"/>
                                  </p:stCondLst>
                                  <p:childTnLst>
                                    <p:set>
                                      <p:cBhvr>
                                        <p:cTn id="182" dur="1" fill="hold">
                                          <p:stCondLst>
                                            <p:cond delay="0"/>
                                          </p:stCondLst>
                                        </p:cTn>
                                        <p:tgtEl>
                                          <p:spTgt spid="12334"/>
                                        </p:tgtEl>
                                        <p:attrNameLst>
                                          <p:attrName>style.visibility</p:attrName>
                                        </p:attrNameLst>
                                      </p:cBhvr>
                                      <p:to>
                                        <p:strVal val="visible"/>
                                      </p:to>
                                    </p:set>
                                    <p:anim calcmode="lin" valueType="num">
                                      <p:cBhvr additive="base">
                                        <p:cTn id="183" dur="500" fill="hold"/>
                                        <p:tgtEl>
                                          <p:spTgt spid="12334"/>
                                        </p:tgtEl>
                                        <p:attrNameLst>
                                          <p:attrName>ppt_x</p:attrName>
                                        </p:attrNameLst>
                                      </p:cBhvr>
                                      <p:tavLst>
                                        <p:tav tm="0">
                                          <p:val>
                                            <p:strVal val="1+#ppt_w/2"/>
                                          </p:val>
                                        </p:tav>
                                        <p:tav tm="100000">
                                          <p:val>
                                            <p:strVal val="#ppt_x"/>
                                          </p:val>
                                        </p:tav>
                                      </p:tavLst>
                                    </p:anim>
                                    <p:anim calcmode="lin" valueType="num">
                                      <p:cBhvr additive="base">
                                        <p:cTn id="184" dur="500" fill="hold"/>
                                        <p:tgtEl>
                                          <p:spTgt spid="12334"/>
                                        </p:tgtEl>
                                        <p:attrNameLst>
                                          <p:attrName>ppt_y</p:attrName>
                                        </p:attrNameLst>
                                      </p:cBhvr>
                                      <p:tavLst>
                                        <p:tav tm="0">
                                          <p:val>
                                            <p:strVal val="#ppt_y"/>
                                          </p:val>
                                        </p:tav>
                                        <p:tav tm="100000">
                                          <p:val>
                                            <p:strVal val="#ppt_y"/>
                                          </p:val>
                                        </p:tav>
                                      </p:tavLst>
                                    </p:anim>
                                  </p:childTnLst>
                                </p:cTn>
                              </p:par>
                              <p:par>
                                <p:cTn id="185" presetID="2" presetClass="entr" presetSubtype="2" fill="hold" grpId="0" nodeType="withEffect">
                                  <p:stCondLst>
                                    <p:cond delay="0"/>
                                  </p:stCondLst>
                                  <p:childTnLst>
                                    <p:set>
                                      <p:cBhvr>
                                        <p:cTn id="186" dur="1" fill="hold">
                                          <p:stCondLst>
                                            <p:cond delay="0"/>
                                          </p:stCondLst>
                                        </p:cTn>
                                        <p:tgtEl>
                                          <p:spTgt spid="12335"/>
                                        </p:tgtEl>
                                        <p:attrNameLst>
                                          <p:attrName>style.visibility</p:attrName>
                                        </p:attrNameLst>
                                      </p:cBhvr>
                                      <p:to>
                                        <p:strVal val="visible"/>
                                      </p:to>
                                    </p:set>
                                    <p:anim calcmode="lin" valueType="num">
                                      <p:cBhvr additive="base">
                                        <p:cTn id="187" dur="500" fill="hold"/>
                                        <p:tgtEl>
                                          <p:spTgt spid="12335"/>
                                        </p:tgtEl>
                                        <p:attrNameLst>
                                          <p:attrName>ppt_x</p:attrName>
                                        </p:attrNameLst>
                                      </p:cBhvr>
                                      <p:tavLst>
                                        <p:tav tm="0">
                                          <p:val>
                                            <p:strVal val="1+#ppt_w/2"/>
                                          </p:val>
                                        </p:tav>
                                        <p:tav tm="100000">
                                          <p:val>
                                            <p:strVal val="#ppt_x"/>
                                          </p:val>
                                        </p:tav>
                                      </p:tavLst>
                                    </p:anim>
                                    <p:anim calcmode="lin" valueType="num">
                                      <p:cBhvr additive="base">
                                        <p:cTn id="188" dur="500" fill="hold"/>
                                        <p:tgtEl>
                                          <p:spTgt spid="12335"/>
                                        </p:tgtEl>
                                        <p:attrNameLst>
                                          <p:attrName>ppt_y</p:attrName>
                                        </p:attrNameLst>
                                      </p:cBhvr>
                                      <p:tavLst>
                                        <p:tav tm="0">
                                          <p:val>
                                            <p:strVal val="#ppt_y"/>
                                          </p:val>
                                        </p:tav>
                                        <p:tav tm="100000">
                                          <p:val>
                                            <p:strVal val="#ppt_y"/>
                                          </p:val>
                                        </p:tav>
                                      </p:tavLst>
                                    </p:anim>
                                  </p:childTnLst>
                                </p:cTn>
                              </p:par>
                              <p:par>
                                <p:cTn id="189" presetID="2" presetClass="entr" presetSubtype="2" fill="hold" grpId="0" nodeType="withEffect">
                                  <p:stCondLst>
                                    <p:cond delay="0"/>
                                  </p:stCondLst>
                                  <p:childTnLst>
                                    <p:set>
                                      <p:cBhvr>
                                        <p:cTn id="190" dur="1" fill="hold">
                                          <p:stCondLst>
                                            <p:cond delay="0"/>
                                          </p:stCondLst>
                                        </p:cTn>
                                        <p:tgtEl>
                                          <p:spTgt spid="12336"/>
                                        </p:tgtEl>
                                        <p:attrNameLst>
                                          <p:attrName>style.visibility</p:attrName>
                                        </p:attrNameLst>
                                      </p:cBhvr>
                                      <p:to>
                                        <p:strVal val="visible"/>
                                      </p:to>
                                    </p:set>
                                    <p:anim calcmode="lin" valueType="num">
                                      <p:cBhvr additive="base">
                                        <p:cTn id="191" dur="500" fill="hold"/>
                                        <p:tgtEl>
                                          <p:spTgt spid="12336"/>
                                        </p:tgtEl>
                                        <p:attrNameLst>
                                          <p:attrName>ppt_x</p:attrName>
                                        </p:attrNameLst>
                                      </p:cBhvr>
                                      <p:tavLst>
                                        <p:tav tm="0">
                                          <p:val>
                                            <p:strVal val="1+#ppt_w/2"/>
                                          </p:val>
                                        </p:tav>
                                        <p:tav tm="100000">
                                          <p:val>
                                            <p:strVal val="#ppt_x"/>
                                          </p:val>
                                        </p:tav>
                                      </p:tavLst>
                                    </p:anim>
                                    <p:anim calcmode="lin" valueType="num">
                                      <p:cBhvr additive="base">
                                        <p:cTn id="192" dur="500" fill="hold"/>
                                        <p:tgtEl>
                                          <p:spTgt spid="12336"/>
                                        </p:tgtEl>
                                        <p:attrNameLst>
                                          <p:attrName>ppt_y</p:attrName>
                                        </p:attrNameLst>
                                      </p:cBhvr>
                                      <p:tavLst>
                                        <p:tav tm="0">
                                          <p:val>
                                            <p:strVal val="#ppt_y"/>
                                          </p:val>
                                        </p:tav>
                                        <p:tav tm="100000">
                                          <p:val>
                                            <p:strVal val="#ppt_y"/>
                                          </p:val>
                                        </p:tav>
                                      </p:tavLst>
                                    </p:anim>
                                  </p:childTnLst>
                                </p:cTn>
                              </p:par>
                              <p:par>
                                <p:cTn id="193" presetID="2" presetClass="entr" presetSubtype="2" fill="hold" grpId="0" nodeType="withEffect">
                                  <p:stCondLst>
                                    <p:cond delay="0"/>
                                  </p:stCondLst>
                                  <p:childTnLst>
                                    <p:set>
                                      <p:cBhvr>
                                        <p:cTn id="194" dur="1" fill="hold">
                                          <p:stCondLst>
                                            <p:cond delay="0"/>
                                          </p:stCondLst>
                                        </p:cTn>
                                        <p:tgtEl>
                                          <p:spTgt spid="12337"/>
                                        </p:tgtEl>
                                        <p:attrNameLst>
                                          <p:attrName>style.visibility</p:attrName>
                                        </p:attrNameLst>
                                      </p:cBhvr>
                                      <p:to>
                                        <p:strVal val="visible"/>
                                      </p:to>
                                    </p:set>
                                    <p:anim calcmode="lin" valueType="num">
                                      <p:cBhvr additive="base">
                                        <p:cTn id="195" dur="500" fill="hold"/>
                                        <p:tgtEl>
                                          <p:spTgt spid="12337"/>
                                        </p:tgtEl>
                                        <p:attrNameLst>
                                          <p:attrName>ppt_x</p:attrName>
                                        </p:attrNameLst>
                                      </p:cBhvr>
                                      <p:tavLst>
                                        <p:tav tm="0">
                                          <p:val>
                                            <p:strVal val="1+#ppt_w/2"/>
                                          </p:val>
                                        </p:tav>
                                        <p:tav tm="100000">
                                          <p:val>
                                            <p:strVal val="#ppt_x"/>
                                          </p:val>
                                        </p:tav>
                                      </p:tavLst>
                                    </p:anim>
                                    <p:anim calcmode="lin" valueType="num">
                                      <p:cBhvr additive="base">
                                        <p:cTn id="196" dur="500" fill="hold"/>
                                        <p:tgtEl>
                                          <p:spTgt spid="12337"/>
                                        </p:tgtEl>
                                        <p:attrNameLst>
                                          <p:attrName>ppt_y</p:attrName>
                                        </p:attrNameLst>
                                      </p:cBhvr>
                                      <p:tavLst>
                                        <p:tav tm="0">
                                          <p:val>
                                            <p:strVal val="#ppt_y"/>
                                          </p:val>
                                        </p:tav>
                                        <p:tav tm="100000">
                                          <p:val>
                                            <p:strVal val="#ppt_y"/>
                                          </p:val>
                                        </p:tav>
                                      </p:tavLst>
                                    </p:anim>
                                  </p:childTnLst>
                                </p:cTn>
                              </p:par>
                              <p:par>
                                <p:cTn id="197" presetID="2" presetClass="entr" presetSubtype="2" fill="hold" grpId="0" nodeType="withEffect">
                                  <p:stCondLst>
                                    <p:cond delay="0"/>
                                  </p:stCondLst>
                                  <p:childTnLst>
                                    <p:set>
                                      <p:cBhvr>
                                        <p:cTn id="198" dur="1" fill="hold">
                                          <p:stCondLst>
                                            <p:cond delay="0"/>
                                          </p:stCondLst>
                                        </p:cTn>
                                        <p:tgtEl>
                                          <p:spTgt spid="12338"/>
                                        </p:tgtEl>
                                        <p:attrNameLst>
                                          <p:attrName>style.visibility</p:attrName>
                                        </p:attrNameLst>
                                      </p:cBhvr>
                                      <p:to>
                                        <p:strVal val="visible"/>
                                      </p:to>
                                    </p:set>
                                    <p:anim calcmode="lin" valueType="num">
                                      <p:cBhvr additive="base">
                                        <p:cTn id="199" dur="500" fill="hold"/>
                                        <p:tgtEl>
                                          <p:spTgt spid="12338"/>
                                        </p:tgtEl>
                                        <p:attrNameLst>
                                          <p:attrName>ppt_x</p:attrName>
                                        </p:attrNameLst>
                                      </p:cBhvr>
                                      <p:tavLst>
                                        <p:tav tm="0">
                                          <p:val>
                                            <p:strVal val="1+#ppt_w/2"/>
                                          </p:val>
                                        </p:tav>
                                        <p:tav tm="100000">
                                          <p:val>
                                            <p:strVal val="#ppt_x"/>
                                          </p:val>
                                        </p:tav>
                                      </p:tavLst>
                                    </p:anim>
                                    <p:anim calcmode="lin" valueType="num">
                                      <p:cBhvr additive="base">
                                        <p:cTn id="200" dur="500" fill="hold"/>
                                        <p:tgtEl>
                                          <p:spTgt spid="12338"/>
                                        </p:tgtEl>
                                        <p:attrNameLst>
                                          <p:attrName>ppt_y</p:attrName>
                                        </p:attrNameLst>
                                      </p:cBhvr>
                                      <p:tavLst>
                                        <p:tav tm="0">
                                          <p:val>
                                            <p:strVal val="#ppt_y"/>
                                          </p:val>
                                        </p:tav>
                                        <p:tav tm="100000">
                                          <p:val>
                                            <p:strVal val="#ppt_y"/>
                                          </p:val>
                                        </p:tav>
                                      </p:tavLst>
                                    </p:anim>
                                  </p:childTnLst>
                                </p:cTn>
                              </p:par>
                              <p:par>
                                <p:cTn id="201" presetID="2" presetClass="entr" presetSubtype="2" fill="hold" grpId="0" nodeType="withEffect">
                                  <p:stCondLst>
                                    <p:cond delay="0"/>
                                  </p:stCondLst>
                                  <p:childTnLst>
                                    <p:set>
                                      <p:cBhvr>
                                        <p:cTn id="202" dur="1" fill="hold">
                                          <p:stCondLst>
                                            <p:cond delay="0"/>
                                          </p:stCondLst>
                                        </p:cTn>
                                        <p:tgtEl>
                                          <p:spTgt spid="12339"/>
                                        </p:tgtEl>
                                        <p:attrNameLst>
                                          <p:attrName>style.visibility</p:attrName>
                                        </p:attrNameLst>
                                      </p:cBhvr>
                                      <p:to>
                                        <p:strVal val="visible"/>
                                      </p:to>
                                    </p:set>
                                    <p:anim calcmode="lin" valueType="num">
                                      <p:cBhvr additive="base">
                                        <p:cTn id="203" dur="500" fill="hold"/>
                                        <p:tgtEl>
                                          <p:spTgt spid="12339"/>
                                        </p:tgtEl>
                                        <p:attrNameLst>
                                          <p:attrName>ppt_x</p:attrName>
                                        </p:attrNameLst>
                                      </p:cBhvr>
                                      <p:tavLst>
                                        <p:tav tm="0">
                                          <p:val>
                                            <p:strVal val="1+#ppt_w/2"/>
                                          </p:val>
                                        </p:tav>
                                        <p:tav tm="100000">
                                          <p:val>
                                            <p:strVal val="#ppt_x"/>
                                          </p:val>
                                        </p:tav>
                                      </p:tavLst>
                                    </p:anim>
                                    <p:anim calcmode="lin" valueType="num">
                                      <p:cBhvr additive="base">
                                        <p:cTn id="204" dur="500" fill="hold"/>
                                        <p:tgtEl>
                                          <p:spTgt spid="12339"/>
                                        </p:tgtEl>
                                        <p:attrNameLst>
                                          <p:attrName>ppt_y</p:attrName>
                                        </p:attrNameLst>
                                      </p:cBhvr>
                                      <p:tavLst>
                                        <p:tav tm="0">
                                          <p:val>
                                            <p:strVal val="#ppt_y"/>
                                          </p:val>
                                        </p:tav>
                                        <p:tav tm="100000">
                                          <p:val>
                                            <p:strVal val="#ppt_y"/>
                                          </p:val>
                                        </p:tav>
                                      </p:tavLst>
                                    </p:anim>
                                  </p:childTnLst>
                                </p:cTn>
                              </p:par>
                              <p:par>
                                <p:cTn id="205" presetID="2" presetClass="entr" presetSubtype="2" fill="hold" grpId="0" nodeType="withEffect">
                                  <p:stCondLst>
                                    <p:cond delay="0"/>
                                  </p:stCondLst>
                                  <p:childTnLst>
                                    <p:set>
                                      <p:cBhvr>
                                        <p:cTn id="206" dur="1" fill="hold">
                                          <p:stCondLst>
                                            <p:cond delay="0"/>
                                          </p:stCondLst>
                                        </p:cTn>
                                        <p:tgtEl>
                                          <p:spTgt spid="12340"/>
                                        </p:tgtEl>
                                        <p:attrNameLst>
                                          <p:attrName>style.visibility</p:attrName>
                                        </p:attrNameLst>
                                      </p:cBhvr>
                                      <p:to>
                                        <p:strVal val="visible"/>
                                      </p:to>
                                    </p:set>
                                    <p:anim calcmode="lin" valueType="num">
                                      <p:cBhvr additive="base">
                                        <p:cTn id="207" dur="500" fill="hold"/>
                                        <p:tgtEl>
                                          <p:spTgt spid="12340"/>
                                        </p:tgtEl>
                                        <p:attrNameLst>
                                          <p:attrName>ppt_x</p:attrName>
                                        </p:attrNameLst>
                                      </p:cBhvr>
                                      <p:tavLst>
                                        <p:tav tm="0">
                                          <p:val>
                                            <p:strVal val="1+#ppt_w/2"/>
                                          </p:val>
                                        </p:tav>
                                        <p:tav tm="100000">
                                          <p:val>
                                            <p:strVal val="#ppt_x"/>
                                          </p:val>
                                        </p:tav>
                                      </p:tavLst>
                                    </p:anim>
                                    <p:anim calcmode="lin" valueType="num">
                                      <p:cBhvr additive="base">
                                        <p:cTn id="208" dur="500" fill="hold"/>
                                        <p:tgtEl>
                                          <p:spTgt spid="12340"/>
                                        </p:tgtEl>
                                        <p:attrNameLst>
                                          <p:attrName>ppt_y</p:attrName>
                                        </p:attrNameLst>
                                      </p:cBhvr>
                                      <p:tavLst>
                                        <p:tav tm="0">
                                          <p:val>
                                            <p:strVal val="#ppt_y"/>
                                          </p:val>
                                        </p:tav>
                                        <p:tav tm="100000">
                                          <p:val>
                                            <p:strVal val="#ppt_y"/>
                                          </p:val>
                                        </p:tav>
                                      </p:tavLst>
                                    </p:anim>
                                  </p:childTnLst>
                                </p:cTn>
                              </p:par>
                              <p:par>
                                <p:cTn id="209" presetID="2" presetClass="entr" presetSubtype="2" fill="hold" grpId="0" nodeType="withEffect">
                                  <p:stCondLst>
                                    <p:cond delay="0"/>
                                  </p:stCondLst>
                                  <p:childTnLst>
                                    <p:set>
                                      <p:cBhvr>
                                        <p:cTn id="210" dur="1" fill="hold">
                                          <p:stCondLst>
                                            <p:cond delay="0"/>
                                          </p:stCondLst>
                                        </p:cTn>
                                        <p:tgtEl>
                                          <p:spTgt spid="12341"/>
                                        </p:tgtEl>
                                        <p:attrNameLst>
                                          <p:attrName>style.visibility</p:attrName>
                                        </p:attrNameLst>
                                      </p:cBhvr>
                                      <p:to>
                                        <p:strVal val="visible"/>
                                      </p:to>
                                    </p:set>
                                    <p:anim calcmode="lin" valueType="num">
                                      <p:cBhvr additive="base">
                                        <p:cTn id="211" dur="500" fill="hold"/>
                                        <p:tgtEl>
                                          <p:spTgt spid="12341"/>
                                        </p:tgtEl>
                                        <p:attrNameLst>
                                          <p:attrName>ppt_x</p:attrName>
                                        </p:attrNameLst>
                                      </p:cBhvr>
                                      <p:tavLst>
                                        <p:tav tm="0">
                                          <p:val>
                                            <p:strVal val="1+#ppt_w/2"/>
                                          </p:val>
                                        </p:tav>
                                        <p:tav tm="100000">
                                          <p:val>
                                            <p:strVal val="#ppt_x"/>
                                          </p:val>
                                        </p:tav>
                                      </p:tavLst>
                                    </p:anim>
                                    <p:anim calcmode="lin" valueType="num">
                                      <p:cBhvr additive="base">
                                        <p:cTn id="212" dur="500" fill="hold"/>
                                        <p:tgtEl>
                                          <p:spTgt spid="12341"/>
                                        </p:tgtEl>
                                        <p:attrNameLst>
                                          <p:attrName>ppt_y</p:attrName>
                                        </p:attrNameLst>
                                      </p:cBhvr>
                                      <p:tavLst>
                                        <p:tav tm="0">
                                          <p:val>
                                            <p:strVal val="#ppt_y"/>
                                          </p:val>
                                        </p:tav>
                                        <p:tav tm="100000">
                                          <p:val>
                                            <p:strVal val="#ppt_y"/>
                                          </p:val>
                                        </p:tav>
                                      </p:tavLst>
                                    </p:anim>
                                  </p:childTnLst>
                                </p:cTn>
                              </p:par>
                              <p:par>
                                <p:cTn id="213" presetID="2" presetClass="entr" presetSubtype="2" fill="hold" grpId="0" nodeType="withEffect">
                                  <p:stCondLst>
                                    <p:cond delay="0"/>
                                  </p:stCondLst>
                                  <p:childTnLst>
                                    <p:set>
                                      <p:cBhvr>
                                        <p:cTn id="214" dur="1" fill="hold">
                                          <p:stCondLst>
                                            <p:cond delay="0"/>
                                          </p:stCondLst>
                                        </p:cTn>
                                        <p:tgtEl>
                                          <p:spTgt spid="12352"/>
                                        </p:tgtEl>
                                        <p:attrNameLst>
                                          <p:attrName>style.visibility</p:attrName>
                                        </p:attrNameLst>
                                      </p:cBhvr>
                                      <p:to>
                                        <p:strVal val="visible"/>
                                      </p:to>
                                    </p:set>
                                    <p:anim calcmode="lin" valueType="num">
                                      <p:cBhvr additive="base">
                                        <p:cTn id="215" dur="500" fill="hold"/>
                                        <p:tgtEl>
                                          <p:spTgt spid="12352"/>
                                        </p:tgtEl>
                                        <p:attrNameLst>
                                          <p:attrName>ppt_x</p:attrName>
                                        </p:attrNameLst>
                                      </p:cBhvr>
                                      <p:tavLst>
                                        <p:tav tm="0">
                                          <p:val>
                                            <p:strVal val="1+#ppt_w/2"/>
                                          </p:val>
                                        </p:tav>
                                        <p:tav tm="100000">
                                          <p:val>
                                            <p:strVal val="#ppt_x"/>
                                          </p:val>
                                        </p:tav>
                                      </p:tavLst>
                                    </p:anim>
                                    <p:anim calcmode="lin" valueType="num">
                                      <p:cBhvr additive="base">
                                        <p:cTn id="216" dur="500" fill="hold"/>
                                        <p:tgtEl>
                                          <p:spTgt spid="12352"/>
                                        </p:tgtEl>
                                        <p:attrNameLst>
                                          <p:attrName>ppt_y</p:attrName>
                                        </p:attrNameLst>
                                      </p:cBhvr>
                                      <p:tavLst>
                                        <p:tav tm="0">
                                          <p:val>
                                            <p:strVal val="#ppt_y"/>
                                          </p:val>
                                        </p:tav>
                                        <p:tav tm="100000">
                                          <p:val>
                                            <p:strVal val="#ppt_y"/>
                                          </p:val>
                                        </p:tav>
                                      </p:tavLst>
                                    </p:anim>
                                  </p:childTnLst>
                                </p:cTn>
                              </p:par>
                              <p:par>
                                <p:cTn id="217" presetID="2" presetClass="entr" presetSubtype="2" fill="hold" grpId="0" nodeType="withEffect">
                                  <p:stCondLst>
                                    <p:cond delay="0"/>
                                  </p:stCondLst>
                                  <p:childTnLst>
                                    <p:set>
                                      <p:cBhvr>
                                        <p:cTn id="218" dur="1" fill="hold">
                                          <p:stCondLst>
                                            <p:cond delay="0"/>
                                          </p:stCondLst>
                                        </p:cTn>
                                        <p:tgtEl>
                                          <p:spTgt spid="12353"/>
                                        </p:tgtEl>
                                        <p:attrNameLst>
                                          <p:attrName>style.visibility</p:attrName>
                                        </p:attrNameLst>
                                      </p:cBhvr>
                                      <p:to>
                                        <p:strVal val="visible"/>
                                      </p:to>
                                    </p:set>
                                    <p:anim calcmode="lin" valueType="num">
                                      <p:cBhvr additive="base">
                                        <p:cTn id="219" dur="500" fill="hold"/>
                                        <p:tgtEl>
                                          <p:spTgt spid="12353"/>
                                        </p:tgtEl>
                                        <p:attrNameLst>
                                          <p:attrName>ppt_x</p:attrName>
                                        </p:attrNameLst>
                                      </p:cBhvr>
                                      <p:tavLst>
                                        <p:tav tm="0">
                                          <p:val>
                                            <p:strVal val="1+#ppt_w/2"/>
                                          </p:val>
                                        </p:tav>
                                        <p:tav tm="100000">
                                          <p:val>
                                            <p:strVal val="#ppt_x"/>
                                          </p:val>
                                        </p:tav>
                                      </p:tavLst>
                                    </p:anim>
                                    <p:anim calcmode="lin" valueType="num">
                                      <p:cBhvr additive="base">
                                        <p:cTn id="220" dur="500" fill="hold"/>
                                        <p:tgtEl>
                                          <p:spTgt spid="12353"/>
                                        </p:tgtEl>
                                        <p:attrNameLst>
                                          <p:attrName>ppt_y</p:attrName>
                                        </p:attrNameLst>
                                      </p:cBhvr>
                                      <p:tavLst>
                                        <p:tav tm="0">
                                          <p:val>
                                            <p:strVal val="#ppt_y"/>
                                          </p:val>
                                        </p:tav>
                                        <p:tav tm="100000">
                                          <p:val>
                                            <p:strVal val="#ppt_y"/>
                                          </p:val>
                                        </p:tav>
                                      </p:tavLst>
                                    </p:anim>
                                  </p:childTnLst>
                                </p:cTn>
                              </p:par>
                              <p:par>
                                <p:cTn id="221" presetID="2" presetClass="entr" presetSubtype="2" fill="hold" grpId="0" nodeType="withEffect">
                                  <p:stCondLst>
                                    <p:cond delay="0"/>
                                  </p:stCondLst>
                                  <p:childTnLst>
                                    <p:set>
                                      <p:cBhvr>
                                        <p:cTn id="222" dur="1" fill="hold">
                                          <p:stCondLst>
                                            <p:cond delay="0"/>
                                          </p:stCondLst>
                                        </p:cTn>
                                        <p:tgtEl>
                                          <p:spTgt spid="12354"/>
                                        </p:tgtEl>
                                        <p:attrNameLst>
                                          <p:attrName>style.visibility</p:attrName>
                                        </p:attrNameLst>
                                      </p:cBhvr>
                                      <p:to>
                                        <p:strVal val="visible"/>
                                      </p:to>
                                    </p:set>
                                    <p:anim calcmode="lin" valueType="num">
                                      <p:cBhvr additive="base">
                                        <p:cTn id="223" dur="500" fill="hold"/>
                                        <p:tgtEl>
                                          <p:spTgt spid="12354"/>
                                        </p:tgtEl>
                                        <p:attrNameLst>
                                          <p:attrName>ppt_x</p:attrName>
                                        </p:attrNameLst>
                                      </p:cBhvr>
                                      <p:tavLst>
                                        <p:tav tm="0">
                                          <p:val>
                                            <p:strVal val="1+#ppt_w/2"/>
                                          </p:val>
                                        </p:tav>
                                        <p:tav tm="100000">
                                          <p:val>
                                            <p:strVal val="#ppt_x"/>
                                          </p:val>
                                        </p:tav>
                                      </p:tavLst>
                                    </p:anim>
                                    <p:anim calcmode="lin" valueType="num">
                                      <p:cBhvr additive="base">
                                        <p:cTn id="224" dur="500" fill="hold"/>
                                        <p:tgtEl>
                                          <p:spTgt spid="12354"/>
                                        </p:tgtEl>
                                        <p:attrNameLst>
                                          <p:attrName>ppt_y</p:attrName>
                                        </p:attrNameLst>
                                      </p:cBhvr>
                                      <p:tavLst>
                                        <p:tav tm="0">
                                          <p:val>
                                            <p:strVal val="#ppt_y"/>
                                          </p:val>
                                        </p:tav>
                                        <p:tav tm="100000">
                                          <p:val>
                                            <p:strVal val="#ppt_y"/>
                                          </p:val>
                                        </p:tav>
                                      </p:tavLst>
                                    </p:anim>
                                  </p:childTnLst>
                                </p:cTn>
                              </p:par>
                              <p:par>
                                <p:cTn id="225" presetID="2" presetClass="entr" presetSubtype="2" fill="hold" grpId="0" nodeType="withEffect">
                                  <p:stCondLst>
                                    <p:cond delay="0"/>
                                  </p:stCondLst>
                                  <p:childTnLst>
                                    <p:set>
                                      <p:cBhvr>
                                        <p:cTn id="226" dur="1" fill="hold">
                                          <p:stCondLst>
                                            <p:cond delay="0"/>
                                          </p:stCondLst>
                                        </p:cTn>
                                        <p:tgtEl>
                                          <p:spTgt spid="12355"/>
                                        </p:tgtEl>
                                        <p:attrNameLst>
                                          <p:attrName>style.visibility</p:attrName>
                                        </p:attrNameLst>
                                      </p:cBhvr>
                                      <p:to>
                                        <p:strVal val="visible"/>
                                      </p:to>
                                    </p:set>
                                    <p:anim calcmode="lin" valueType="num">
                                      <p:cBhvr additive="base">
                                        <p:cTn id="227" dur="500" fill="hold"/>
                                        <p:tgtEl>
                                          <p:spTgt spid="12355"/>
                                        </p:tgtEl>
                                        <p:attrNameLst>
                                          <p:attrName>ppt_x</p:attrName>
                                        </p:attrNameLst>
                                      </p:cBhvr>
                                      <p:tavLst>
                                        <p:tav tm="0">
                                          <p:val>
                                            <p:strVal val="1+#ppt_w/2"/>
                                          </p:val>
                                        </p:tav>
                                        <p:tav tm="100000">
                                          <p:val>
                                            <p:strVal val="#ppt_x"/>
                                          </p:val>
                                        </p:tav>
                                      </p:tavLst>
                                    </p:anim>
                                    <p:anim calcmode="lin" valueType="num">
                                      <p:cBhvr additive="base">
                                        <p:cTn id="228" dur="500" fill="hold"/>
                                        <p:tgtEl>
                                          <p:spTgt spid="12355"/>
                                        </p:tgtEl>
                                        <p:attrNameLst>
                                          <p:attrName>ppt_y</p:attrName>
                                        </p:attrNameLst>
                                      </p:cBhvr>
                                      <p:tavLst>
                                        <p:tav tm="0">
                                          <p:val>
                                            <p:strVal val="#ppt_y"/>
                                          </p:val>
                                        </p:tav>
                                        <p:tav tm="100000">
                                          <p:val>
                                            <p:strVal val="#ppt_y"/>
                                          </p:val>
                                        </p:tav>
                                      </p:tavLst>
                                    </p:anim>
                                  </p:childTnLst>
                                </p:cTn>
                              </p:par>
                              <p:par>
                                <p:cTn id="229" presetID="2" presetClass="entr" presetSubtype="2" fill="hold" grpId="0" nodeType="withEffect">
                                  <p:stCondLst>
                                    <p:cond delay="0"/>
                                  </p:stCondLst>
                                  <p:childTnLst>
                                    <p:set>
                                      <p:cBhvr>
                                        <p:cTn id="230" dur="1" fill="hold">
                                          <p:stCondLst>
                                            <p:cond delay="0"/>
                                          </p:stCondLst>
                                        </p:cTn>
                                        <p:tgtEl>
                                          <p:spTgt spid="12356"/>
                                        </p:tgtEl>
                                        <p:attrNameLst>
                                          <p:attrName>style.visibility</p:attrName>
                                        </p:attrNameLst>
                                      </p:cBhvr>
                                      <p:to>
                                        <p:strVal val="visible"/>
                                      </p:to>
                                    </p:set>
                                    <p:anim calcmode="lin" valueType="num">
                                      <p:cBhvr additive="base">
                                        <p:cTn id="231" dur="500" fill="hold"/>
                                        <p:tgtEl>
                                          <p:spTgt spid="12356"/>
                                        </p:tgtEl>
                                        <p:attrNameLst>
                                          <p:attrName>ppt_x</p:attrName>
                                        </p:attrNameLst>
                                      </p:cBhvr>
                                      <p:tavLst>
                                        <p:tav tm="0">
                                          <p:val>
                                            <p:strVal val="1+#ppt_w/2"/>
                                          </p:val>
                                        </p:tav>
                                        <p:tav tm="100000">
                                          <p:val>
                                            <p:strVal val="#ppt_x"/>
                                          </p:val>
                                        </p:tav>
                                      </p:tavLst>
                                    </p:anim>
                                    <p:anim calcmode="lin" valueType="num">
                                      <p:cBhvr additive="base">
                                        <p:cTn id="232" dur="500" fill="hold"/>
                                        <p:tgtEl>
                                          <p:spTgt spid="12356"/>
                                        </p:tgtEl>
                                        <p:attrNameLst>
                                          <p:attrName>ppt_y</p:attrName>
                                        </p:attrNameLst>
                                      </p:cBhvr>
                                      <p:tavLst>
                                        <p:tav tm="0">
                                          <p:val>
                                            <p:strVal val="#ppt_y"/>
                                          </p:val>
                                        </p:tav>
                                        <p:tav tm="100000">
                                          <p:val>
                                            <p:strVal val="#ppt_y"/>
                                          </p:val>
                                        </p:tav>
                                      </p:tavLst>
                                    </p:anim>
                                  </p:childTnLst>
                                </p:cTn>
                              </p:par>
                              <p:par>
                                <p:cTn id="233" presetID="2" presetClass="entr" presetSubtype="2" fill="hold" grpId="0" nodeType="withEffect">
                                  <p:stCondLst>
                                    <p:cond delay="0"/>
                                  </p:stCondLst>
                                  <p:childTnLst>
                                    <p:set>
                                      <p:cBhvr>
                                        <p:cTn id="234" dur="1" fill="hold">
                                          <p:stCondLst>
                                            <p:cond delay="0"/>
                                          </p:stCondLst>
                                        </p:cTn>
                                        <p:tgtEl>
                                          <p:spTgt spid="12357"/>
                                        </p:tgtEl>
                                        <p:attrNameLst>
                                          <p:attrName>style.visibility</p:attrName>
                                        </p:attrNameLst>
                                      </p:cBhvr>
                                      <p:to>
                                        <p:strVal val="visible"/>
                                      </p:to>
                                    </p:set>
                                    <p:anim calcmode="lin" valueType="num">
                                      <p:cBhvr additive="base">
                                        <p:cTn id="235" dur="500" fill="hold"/>
                                        <p:tgtEl>
                                          <p:spTgt spid="12357"/>
                                        </p:tgtEl>
                                        <p:attrNameLst>
                                          <p:attrName>ppt_x</p:attrName>
                                        </p:attrNameLst>
                                      </p:cBhvr>
                                      <p:tavLst>
                                        <p:tav tm="0">
                                          <p:val>
                                            <p:strVal val="1+#ppt_w/2"/>
                                          </p:val>
                                        </p:tav>
                                        <p:tav tm="100000">
                                          <p:val>
                                            <p:strVal val="#ppt_x"/>
                                          </p:val>
                                        </p:tav>
                                      </p:tavLst>
                                    </p:anim>
                                    <p:anim calcmode="lin" valueType="num">
                                      <p:cBhvr additive="base">
                                        <p:cTn id="236" dur="500" fill="hold"/>
                                        <p:tgtEl>
                                          <p:spTgt spid="12357"/>
                                        </p:tgtEl>
                                        <p:attrNameLst>
                                          <p:attrName>ppt_y</p:attrName>
                                        </p:attrNameLst>
                                      </p:cBhvr>
                                      <p:tavLst>
                                        <p:tav tm="0">
                                          <p:val>
                                            <p:strVal val="#ppt_y"/>
                                          </p:val>
                                        </p:tav>
                                        <p:tav tm="100000">
                                          <p:val>
                                            <p:strVal val="#ppt_y"/>
                                          </p:val>
                                        </p:tav>
                                      </p:tavLst>
                                    </p:anim>
                                  </p:childTnLst>
                                </p:cTn>
                              </p:par>
                              <p:par>
                                <p:cTn id="237" presetID="2" presetClass="entr" presetSubtype="2" fill="hold" grpId="0" nodeType="withEffect">
                                  <p:stCondLst>
                                    <p:cond delay="0"/>
                                  </p:stCondLst>
                                  <p:childTnLst>
                                    <p:set>
                                      <p:cBhvr>
                                        <p:cTn id="238" dur="1" fill="hold">
                                          <p:stCondLst>
                                            <p:cond delay="0"/>
                                          </p:stCondLst>
                                        </p:cTn>
                                        <p:tgtEl>
                                          <p:spTgt spid="12358"/>
                                        </p:tgtEl>
                                        <p:attrNameLst>
                                          <p:attrName>style.visibility</p:attrName>
                                        </p:attrNameLst>
                                      </p:cBhvr>
                                      <p:to>
                                        <p:strVal val="visible"/>
                                      </p:to>
                                    </p:set>
                                    <p:anim calcmode="lin" valueType="num">
                                      <p:cBhvr additive="base">
                                        <p:cTn id="239" dur="500" fill="hold"/>
                                        <p:tgtEl>
                                          <p:spTgt spid="12358"/>
                                        </p:tgtEl>
                                        <p:attrNameLst>
                                          <p:attrName>ppt_x</p:attrName>
                                        </p:attrNameLst>
                                      </p:cBhvr>
                                      <p:tavLst>
                                        <p:tav tm="0">
                                          <p:val>
                                            <p:strVal val="1+#ppt_w/2"/>
                                          </p:val>
                                        </p:tav>
                                        <p:tav tm="100000">
                                          <p:val>
                                            <p:strVal val="#ppt_x"/>
                                          </p:val>
                                        </p:tav>
                                      </p:tavLst>
                                    </p:anim>
                                    <p:anim calcmode="lin" valueType="num">
                                      <p:cBhvr additive="base">
                                        <p:cTn id="240" dur="500" fill="hold"/>
                                        <p:tgtEl>
                                          <p:spTgt spid="12358"/>
                                        </p:tgtEl>
                                        <p:attrNameLst>
                                          <p:attrName>ppt_y</p:attrName>
                                        </p:attrNameLst>
                                      </p:cBhvr>
                                      <p:tavLst>
                                        <p:tav tm="0">
                                          <p:val>
                                            <p:strVal val="#ppt_y"/>
                                          </p:val>
                                        </p:tav>
                                        <p:tav tm="100000">
                                          <p:val>
                                            <p:strVal val="#ppt_y"/>
                                          </p:val>
                                        </p:tav>
                                      </p:tavLst>
                                    </p:anim>
                                  </p:childTnLst>
                                </p:cTn>
                              </p:par>
                              <p:par>
                                <p:cTn id="241" presetID="2" presetClass="entr" presetSubtype="2" fill="hold" grpId="0" nodeType="withEffect">
                                  <p:stCondLst>
                                    <p:cond delay="0"/>
                                  </p:stCondLst>
                                  <p:childTnLst>
                                    <p:set>
                                      <p:cBhvr>
                                        <p:cTn id="242" dur="1" fill="hold">
                                          <p:stCondLst>
                                            <p:cond delay="0"/>
                                          </p:stCondLst>
                                        </p:cTn>
                                        <p:tgtEl>
                                          <p:spTgt spid="12359"/>
                                        </p:tgtEl>
                                        <p:attrNameLst>
                                          <p:attrName>style.visibility</p:attrName>
                                        </p:attrNameLst>
                                      </p:cBhvr>
                                      <p:to>
                                        <p:strVal val="visible"/>
                                      </p:to>
                                    </p:set>
                                    <p:anim calcmode="lin" valueType="num">
                                      <p:cBhvr additive="base">
                                        <p:cTn id="243" dur="500" fill="hold"/>
                                        <p:tgtEl>
                                          <p:spTgt spid="12359"/>
                                        </p:tgtEl>
                                        <p:attrNameLst>
                                          <p:attrName>ppt_x</p:attrName>
                                        </p:attrNameLst>
                                      </p:cBhvr>
                                      <p:tavLst>
                                        <p:tav tm="0">
                                          <p:val>
                                            <p:strVal val="1+#ppt_w/2"/>
                                          </p:val>
                                        </p:tav>
                                        <p:tav tm="100000">
                                          <p:val>
                                            <p:strVal val="#ppt_x"/>
                                          </p:val>
                                        </p:tav>
                                      </p:tavLst>
                                    </p:anim>
                                    <p:anim calcmode="lin" valueType="num">
                                      <p:cBhvr additive="base">
                                        <p:cTn id="244" dur="500" fill="hold"/>
                                        <p:tgtEl>
                                          <p:spTgt spid="12359"/>
                                        </p:tgtEl>
                                        <p:attrNameLst>
                                          <p:attrName>ppt_y</p:attrName>
                                        </p:attrNameLst>
                                      </p:cBhvr>
                                      <p:tavLst>
                                        <p:tav tm="0">
                                          <p:val>
                                            <p:strVal val="#ppt_y"/>
                                          </p:val>
                                        </p:tav>
                                        <p:tav tm="100000">
                                          <p:val>
                                            <p:strVal val="#ppt_y"/>
                                          </p:val>
                                        </p:tav>
                                      </p:tavLst>
                                    </p:anim>
                                  </p:childTnLst>
                                </p:cTn>
                              </p:par>
                              <p:par>
                                <p:cTn id="245" presetID="2" presetClass="entr" presetSubtype="2" fill="hold" grpId="0" nodeType="withEffect">
                                  <p:stCondLst>
                                    <p:cond delay="0"/>
                                  </p:stCondLst>
                                  <p:childTnLst>
                                    <p:set>
                                      <p:cBhvr>
                                        <p:cTn id="246" dur="1" fill="hold">
                                          <p:stCondLst>
                                            <p:cond delay="0"/>
                                          </p:stCondLst>
                                        </p:cTn>
                                        <p:tgtEl>
                                          <p:spTgt spid="12360"/>
                                        </p:tgtEl>
                                        <p:attrNameLst>
                                          <p:attrName>style.visibility</p:attrName>
                                        </p:attrNameLst>
                                      </p:cBhvr>
                                      <p:to>
                                        <p:strVal val="visible"/>
                                      </p:to>
                                    </p:set>
                                    <p:anim calcmode="lin" valueType="num">
                                      <p:cBhvr additive="base">
                                        <p:cTn id="247" dur="500" fill="hold"/>
                                        <p:tgtEl>
                                          <p:spTgt spid="12360"/>
                                        </p:tgtEl>
                                        <p:attrNameLst>
                                          <p:attrName>ppt_x</p:attrName>
                                        </p:attrNameLst>
                                      </p:cBhvr>
                                      <p:tavLst>
                                        <p:tav tm="0">
                                          <p:val>
                                            <p:strVal val="1+#ppt_w/2"/>
                                          </p:val>
                                        </p:tav>
                                        <p:tav tm="100000">
                                          <p:val>
                                            <p:strVal val="#ppt_x"/>
                                          </p:val>
                                        </p:tav>
                                      </p:tavLst>
                                    </p:anim>
                                    <p:anim calcmode="lin" valueType="num">
                                      <p:cBhvr additive="base">
                                        <p:cTn id="248" dur="500" fill="hold"/>
                                        <p:tgtEl>
                                          <p:spTgt spid="12360"/>
                                        </p:tgtEl>
                                        <p:attrNameLst>
                                          <p:attrName>ppt_y</p:attrName>
                                        </p:attrNameLst>
                                      </p:cBhvr>
                                      <p:tavLst>
                                        <p:tav tm="0">
                                          <p:val>
                                            <p:strVal val="#ppt_y"/>
                                          </p:val>
                                        </p:tav>
                                        <p:tav tm="100000">
                                          <p:val>
                                            <p:strVal val="#ppt_y"/>
                                          </p:val>
                                        </p:tav>
                                      </p:tavLst>
                                    </p:anim>
                                  </p:childTnLst>
                                </p:cTn>
                              </p:par>
                              <p:par>
                                <p:cTn id="249" presetID="2" presetClass="entr" presetSubtype="2" fill="hold" grpId="0" nodeType="withEffect">
                                  <p:stCondLst>
                                    <p:cond delay="0"/>
                                  </p:stCondLst>
                                  <p:childTnLst>
                                    <p:set>
                                      <p:cBhvr>
                                        <p:cTn id="250" dur="1" fill="hold">
                                          <p:stCondLst>
                                            <p:cond delay="0"/>
                                          </p:stCondLst>
                                        </p:cTn>
                                        <p:tgtEl>
                                          <p:spTgt spid="12361"/>
                                        </p:tgtEl>
                                        <p:attrNameLst>
                                          <p:attrName>style.visibility</p:attrName>
                                        </p:attrNameLst>
                                      </p:cBhvr>
                                      <p:to>
                                        <p:strVal val="visible"/>
                                      </p:to>
                                    </p:set>
                                    <p:anim calcmode="lin" valueType="num">
                                      <p:cBhvr additive="base">
                                        <p:cTn id="251" dur="500" fill="hold"/>
                                        <p:tgtEl>
                                          <p:spTgt spid="12361"/>
                                        </p:tgtEl>
                                        <p:attrNameLst>
                                          <p:attrName>ppt_x</p:attrName>
                                        </p:attrNameLst>
                                      </p:cBhvr>
                                      <p:tavLst>
                                        <p:tav tm="0">
                                          <p:val>
                                            <p:strVal val="1+#ppt_w/2"/>
                                          </p:val>
                                        </p:tav>
                                        <p:tav tm="100000">
                                          <p:val>
                                            <p:strVal val="#ppt_x"/>
                                          </p:val>
                                        </p:tav>
                                      </p:tavLst>
                                    </p:anim>
                                    <p:anim calcmode="lin" valueType="num">
                                      <p:cBhvr additive="base">
                                        <p:cTn id="252" dur="500" fill="hold"/>
                                        <p:tgtEl>
                                          <p:spTgt spid="12361"/>
                                        </p:tgtEl>
                                        <p:attrNameLst>
                                          <p:attrName>ppt_y</p:attrName>
                                        </p:attrNameLst>
                                      </p:cBhvr>
                                      <p:tavLst>
                                        <p:tav tm="0">
                                          <p:val>
                                            <p:strVal val="#ppt_y"/>
                                          </p:val>
                                        </p:tav>
                                        <p:tav tm="100000">
                                          <p:val>
                                            <p:strVal val="#ppt_y"/>
                                          </p:val>
                                        </p:tav>
                                      </p:tavLst>
                                    </p:anim>
                                  </p:childTnLst>
                                </p:cTn>
                              </p:par>
                              <p:par>
                                <p:cTn id="253" presetID="2" presetClass="entr" presetSubtype="2" fill="hold" grpId="0" nodeType="withEffect">
                                  <p:stCondLst>
                                    <p:cond delay="0"/>
                                  </p:stCondLst>
                                  <p:childTnLst>
                                    <p:set>
                                      <p:cBhvr>
                                        <p:cTn id="254" dur="1" fill="hold">
                                          <p:stCondLst>
                                            <p:cond delay="0"/>
                                          </p:stCondLst>
                                        </p:cTn>
                                        <p:tgtEl>
                                          <p:spTgt spid="12362"/>
                                        </p:tgtEl>
                                        <p:attrNameLst>
                                          <p:attrName>style.visibility</p:attrName>
                                        </p:attrNameLst>
                                      </p:cBhvr>
                                      <p:to>
                                        <p:strVal val="visible"/>
                                      </p:to>
                                    </p:set>
                                    <p:anim calcmode="lin" valueType="num">
                                      <p:cBhvr additive="base">
                                        <p:cTn id="255" dur="500" fill="hold"/>
                                        <p:tgtEl>
                                          <p:spTgt spid="12362"/>
                                        </p:tgtEl>
                                        <p:attrNameLst>
                                          <p:attrName>ppt_x</p:attrName>
                                        </p:attrNameLst>
                                      </p:cBhvr>
                                      <p:tavLst>
                                        <p:tav tm="0">
                                          <p:val>
                                            <p:strVal val="1+#ppt_w/2"/>
                                          </p:val>
                                        </p:tav>
                                        <p:tav tm="100000">
                                          <p:val>
                                            <p:strVal val="#ppt_x"/>
                                          </p:val>
                                        </p:tav>
                                      </p:tavLst>
                                    </p:anim>
                                    <p:anim calcmode="lin" valueType="num">
                                      <p:cBhvr additive="base">
                                        <p:cTn id="256" dur="500" fill="hold"/>
                                        <p:tgtEl>
                                          <p:spTgt spid="12362"/>
                                        </p:tgtEl>
                                        <p:attrNameLst>
                                          <p:attrName>ppt_y</p:attrName>
                                        </p:attrNameLst>
                                      </p:cBhvr>
                                      <p:tavLst>
                                        <p:tav tm="0">
                                          <p:val>
                                            <p:strVal val="#ppt_y"/>
                                          </p:val>
                                        </p:tav>
                                        <p:tav tm="100000">
                                          <p:val>
                                            <p:strVal val="#ppt_y"/>
                                          </p:val>
                                        </p:tav>
                                      </p:tavLst>
                                    </p:anim>
                                  </p:childTnLst>
                                </p:cTn>
                              </p:par>
                              <p:par>
                                <p:cTn id="257" presetID="2" presetClass="entr" presetSubtype="2" fill="hold" grpId="0" nodeType="withEffect">
                                  <p:stCondLst>
                                    <p:cond delay="0"/>
                                  </p:stCondLst>
                                  <p:childTnLst>
                                    <p:set>
                                      <p:cBhvr>
                                        <p:cTn id="258" dur="1" fill="hold">
                                          <p:stCondLst>
                                            <p:cond delay="0"/>
                                          </p:stCondLst>
                                        </p:cTn>
                                        <p:tgtEl>
                                          <p:spTgt spid="12363"/>
                                        </p:tgtEl>
                                        <p:attrNameLst>
                                          <p:attrName>style.visibility</p:attrName>
                                        </p:attrNameLst>
                                      </p:cBhvr>
                                      <p:to>
                                        <p:strVal val="visible"/>
                                      </p:to>
                                    </p:set>
                                    <p:anim calcmode="lin" valueType="num">
                                      <p:cBhvr additive="base">
                                        <p:cTn id="259" dur="500" fill="hold"/>
                                        <p:tgtEl>
                                          <p:spTgt spid="12363"/>
                                        </p:tgtEl>
                                        <p:attrNameLst>
                                          <p:attrName>ppt_x</p:attrName>
                                        </p:attrNameLst>
                                      </p:cBhvr>
                                      <p:tavLst>
                                        <p:tav tm="0">
                                          <p:val>
                                            <p:strVal val="1+#ppt_w/2"/>
                                          </p:val>
                                        </p:tav>
                                        <p:tav tm="100000">
                                          <p:val>
                                            <p:strVal val="#ppt_x"/>
                                          </p:val>
                                        </p:tav>
                                      </p:tavLst>
                                    </p:anim>
                                    <p:anim calcmode="lin" valueType="num">
                                      <p:cBhvr additive="base">
                                        <p:cTn id="260" dur="500" fill="hold"/>
                                        <p:tgtEl>
                                          <p:spTgt spid="12363"/>
                                        </p:tgtEl>
                                        <p:attrNameLst>
                                          <p:attrName>ppt_y</p:attrName>
                                        </p:attrNameLst>
                                      </p:cBhvr>
                                      <p:tavLst>
                                        <p:tav tm="0">
                                          <p:val>
                                            <p:strVal val="#ppt_y"/>
                                          </p:val>
                                        </p:tav>
                                        <p:tav tm="100000">
                                          <p:val>
                                            <p:strVal val="#ppt_y"/>
                                          </p:val>
                                        </p:tav>
                                      </p:tavLst>
                                    </p:anim>
                                  </p:childTnLst>
                                </p:cTn>
                              </p:par>
                              <p:par>
                                <p:cTn id="261" presetID="2" presetClass="entr" presetSubtype="2" fill="hold" grpId="0" nodeType="withEffect">
                                  <p:stCondLst>
                                    <p:cond delay="0"/>
                                  </p:stCondLst>
                                  <p:childTnLst>
                                    <p:set>
                                      <p:cBhvr>
                                        <p:cTn id="262" dur="1" fill="hold">
                                          <p:stCondLst>
                                            <p:cond delay="0"/>
                                          </p:stCondLst>
                                        </p:cTn>
                                        <p:tgtEl>
                                          <p:spTgt spid="12364"/>
                                        </p:tgtEl>
                                        <p:attrNameLst>
                                          <p:attrName>style.visibility</p:attrName>
                                        </p:attrNameLst>
                                      </p:cBhvr>
                                      <p:to>
                                        <p:strVal val="visible"/>
                                      </p:to>
                                    </p:set>
                                    <p:anim calcmode="lin" valueType="num">
                                      <p:cBhvr additive="base">
                                        <p:cTn id="263" dur="500" fill="hold"/>
                                        <p:tgtEl>
                                          <p:spTgt spid="12364"/>
                                        </p:tgtEl>
                                        <p:attrNameLst>
                                          <p:attrName>ppt_x</p:attrName>
                                        </p:attrNameLst>
                                      </p:cBhvr>
                                      <p:tavLst>
                                        <p:tav tm="0">
                                          <p:val>
                                            <p:strVal val="1+#ppt_w/2"/>
                                          </p:val>
                                        </p:tav>
                                        <p:tav tm="100000">
                                          <p:val>
                                            <p:strVal val="#ppt_x"/>
                                          </p:val>
                                        </p:tav>
                                      </p:tavLst>
                                    </p:anim>
                                    <p:anim calcmode="lin" valueType="num">
                                      <p:cBhvr additive="base">
                                        <p:cTn id="264" dur="500" fill="hold"/>
                                        <p:tgtEl>
                                          <p:spTgt spid="12364"/>
                                        </p:tgtEl>
                                        <p:attrNameLst>
                                          <p:attrName>ppt_y</p:attrName>
                                        </p:attrNameLst>
                                      </p:cBhvr>
                                      <p:tavLst>
                                        <p:tav tm="0">
                                          <p:val>
                                            <p:strVal val="#ppt_y"/>
                                          </p:val>
                                        </p:tav>
                                        <p:tav tm="100000">
                                          <p:val>
                                            <p:strVal val="#ppt_y"/>
                                          </p:val>
                                        </p:tav>
                                      </p:tavLst>
                                    </p:anim>
                                  </p:childTnLst>
                                </p:cTn>
                              </p:par>
                              <p:par>
                                <p:cTn id="265" presetID="2" presetClass="entr" presetSubtype="2" fill="hold" grpId="0" nodeType="withEffect">
                                  <p:stCondLst>
                                    <p:cond delay="0"/>
                                  </p:stCondLst>
                                  <p:childTnLst>
                                    <p:set>
                                      <p:cBhvr>
                                        <p:cTn id="266" dur="1" fill="hold">
                                          <p:stCondLst>
                                            <p:cond delay="0"/>
                                          </p:stCondLst>
                                        </p:cTn>
                                        <p:tgtEl>
                                          <p:spTgt spid="12365"/>
                                        </p:tgtEl>
                                        <p:attrNameLst>
                                          <p:attrName>style.visibility</p:attrName>
                                        </p:attrNameLst>
                                      </p:cBhvr>
                                      <p:to>
                                        <p:strVal val="visible"/>
                                      </p:to>
                                    </p:set>
                                    <p:anim calcmode="lin" valueType="num">
                                      <p:cBhvr additive="base">
                                        <p:cTn id="267" dur="500" fill="hold"/>
                                        <p:tgtEl>
                                          <p:spTgt spid="12365"/>
                                        </p:tgtEl>
                                        <p:attrNameLst>
                                          <p:attrName>ppt_x</p:attrName>
                                        </p:attrNameLst>
                                      </p:cBhvr>
                                      <p:tavLst>
                                        <p:tav tm="0">
                                          <p:val>
                                            <p:strVal val="1+#ppt_w/2"/>
                                          </p:val>
                                        </p:tav>
                                        <p:tav tm="100000">
                                          <p:val>
                                            <p:strVal val="#ppt_x"/>
                                          </p:val>
                                        </p:tav>
                                      </p:tavLst>
                                    </p:anim>
                                    <p:anim calcmode="lin" valueType="num">
                                      <p:cBhvr additive="base">
                                        <p:cTn id="268" dur="500" fill="hold"/>
                                        <p:tgtEl>
                                          <p:spTgt spid="12365"/>
                                        </p:tgtEl>
                                        <p:attrNameLst>
                                          <p:attrName>ppt_y</p:attrName>
                                        </p:attrNameLst>
                                      </p:cBhvr>
                                      <p:tavLst>
                                        <p:tav tm="0">
                                          <p:val>
                                            <p:strVal val="#ppt_y"/>
                                          </p:val>
                                        </p:tav>
                                        <p:tav tm="100000">
                                          <p:val>
                                            <p:strVal val="#ppt_y"/>
                                          </p:val>
                                        </p:tav>
                                      </p:tavLst>
                                    </p:anim>
                                  </p:childTnLst>
                                </p:cTn>
                              </p:par>
                              <p:par>
                                <p:cTn id="269" presetID="2" presetClass="entr" presetSubtype="2" fill="hold" grpId="0" nodeType="withEffect">
                                  <p:stCondLst>
                                    <p:cond delay="0"/>
                                  </p:stCondLst>
                                  <p:childTnLst>
                                    <p:set>
                                      <p:cBhvr>
                                        <p:cTn id="270" dur="1" fill="hold">
                                          <p:stCondLst>
                                            <p:cond delay="0"/>
                                          </p:stCondLst>
                                        </p:cTn>
                                        <p:tgtEl>
                                          <p:spTgt spid="12366"/>
                                        </p:tgtEl>
                                        <p:attrNameLst>
                                          <p:attrName>style.visibility</p:attrName>
                                        </p:attrNameLst>
                                      </p:cBhvr>
                                      <p:to>
                                        <p:strVal val="visible"/>
                                      </p:to>
                                    </p:set>
                                    <p:anim calcmode="lin" valueType="num">
                                      <p:cBhvr additive="base">
                                        <p:cTn id="271" dur="500" fill="hold"/>
                                        <p:tgtEl>
                                          <p:spTgt spid="12366"/>
                                        </p:tgtEl>
                                        <p:attrNameLst>
                                          <p:attrName>ppt_x</p:attrName>
                                        </p:attrNameLst>
                                      </p:cBhvr>
                                      <p:tavLst>
                                        <p:tav tm="0">
                                          <p:val>
                                            <p:strVal val="1+#ppt_w/2"/>
                                          </p:val>
                                        </p:tav>
                                        <p:tav tm="100000">
                                          <p:val>
                                            <p:strVal val="#ppt_x"/>
                                          </p:val>
                                        </p:tav>
                                      </p:tavLst>
                                    </p:anim>
                                    <p:anim calcmode="lin" valueType="num">
                                      <p:cBhvr additive="base">
                                        <p:cTn id="272" dur="500" fill="hold"/>
                                        <p:tgtEl>
                                          <p:spTgt spid="12366"/>
                                        </p:tgtEl>
                                        <p:attrNameLst>
                                          <p:attrName>ppt_y</p:attrName>
                                        </p:attrNameLst>
                                      </p:cBhvr>
                                      <p:tavLst>
                                        <p:tav tm="0">
                                          <p:val>
                                            <p:strVal val="#ppt_y"/>
                                          </p:val>
                                        </p:tav>
                                        <p:tav tm="100000">
                                          <p:val>
                                            <p:strVal val="#ppt_y"/>
                                          </p:val>
                                        </p:tav>
                                      </p:tavLst>
                                    </p:anim>
                                  </p:childTnLst>
                                </p:cTn>
                              </p:par>
                              <p:par>
                                <p:cTn id="273" presetID="2" presetClass="entr" presetSubtype="2" fill="hold" grpId="0" nodeType="withEffect">
                                  <p:stCondLst>
                                    <p:cond delay="0"/>
                                  </p:stCondLst>
                                  <p:childTnLst>
                                    <p:set>
                                      <p:cBhvr>
                                        <p:cTn id="274" dur="1" fill="hold">
                                          <p:stCondLst>
                                            <p:cond delay="0"/>
                                          </p:stCondLst>
                                        </p:cTn>
                                        <p:tgtEl>
                                          <p:spTgt spid="12367"/>
                                        </p:tgtEl>
                                        <p:attrNameLst>
                                          <p:attrName>style.visibility</p:attrName>
                                        </p:attrNameLst>
                                      </p:cBhvr>
                                      <p:to>
                                        <p:strVal val="visible"/>
                                      </p:to>
                                    </p:set>
                                    <p:anim calcmode="lin" valueType="num">
                                      <p:cBhvr additive="base">
                                        <p:cTn id="275" dur="500" fill="hold"/>
                                        <p:tgtEl>
                                          <p:spTgt spid="12367"/>
                                        </p:tgtEl>
                                        <p:attrNameLst>
                                          <p:attrName>ppt_x</p:attrName>
                                        </p:attrNameLst>
                                      </p:cBhvr>
                                      <p:tavLst>
                                        <p:tav tm="0">
                                          <p:val>
                                            <p:strVal val="1+#ppt_w/2"/>
                                          </p:val>
                                        </p:tav>
                                        <p:tav tm="100000">
                                          <p:val>
                                            <p:strVal val="#ppt_x"/>
                                          </p:val>
                                        </p:tav>
                                      </p:tavLst>
                                    </p:anim>
                                    <p:anim calcmode="lin" valueType="num">
                                      <p:cBhvr additive="base">
                                        <p:cTn id="276" dur="500" fill="hold"/>
                                        <p:tgtEl>
                                          <p:spTgt spid="12367"/>
                                        </p:tgtEl>
                                        <p:attrNameLst>
                                          <p:attrName>ppt_y</p:attrName>
                                        </p:attrNameLst>
                                      </p:cBhvr>
                                      <p:tavLst>
                                        <p:tav tm="0">
                                          <p:val>
                                            <p:strVal val="#ppt_y"/>
                                          </p:val>
                                        </p:tav>
                                        <p:tav tm="100000">
                                          <p:val>
                                            <p:strVal val="#ppt_y"/>
                                          </p:val>
                                        </p:tav>
                                      </p:tavLst>
                                    </p:anim>
                                  </p:childTnLst>
                                </p:cTn>
                              </p:par>
                              <p:par>
                                <p:cTn id="277" presetID="2" presetClass="entr" presetSubtype="2" fill="hold" grpId="0" nodeType="withEffect">
                                  <p:stCondLst>
                                    <p:cond delay="0"/>
                                  </p:stCondLst>
                                  <p:childTnLst>
                                    <p:set>
                                      <p:cBhvr>
                                        <p:cTn id="278" dur="1" fill="hold">
                                          <p:stCondLst>
                                            <p:cond delay="0"/>
                                          </p:stCondLst>
                                        </p:cTn>
                                        <p:tgtEl>
                                          <p:spTgt spid="12368"/>
                                        </p:tgtEl>
                                        <p:attrNameLst>
                                          <p:attrName>style.visibility</p:attrName>
                                        </p:attrNameLst>
                                      </p:cBhvr>
                                      <p:to>
                                        <p:strVal val="visible"/>
                                      </p:to>
                                    </p:set>
                                    <p:anim calcmode="lin" valueType="num">
                                      <p:cBhvr additive="base">
                                        <p:cTn id="279" dur="500" fill="hold"/>
                                        <p:tgtEl>
                                          <p:spTgt spid="12368"/>
                                        </p:tgtEl>
                                        <p:attrNameLst>
                                          <p:attrName>ppt_x</p:attrName>
                                        </p:attrNameLst>
                                      </p:cBhvr>
                                      <p:tavLst>
                                        <p:tav tm="0">
                                          <p:val>
                                            <p:strVal val="1+#ppt_w/2"/>
                                          </p:val>
                                        </p:tav>
                                        <p:tav tm="100000">
                                          <p:val>
                                            <p:strVal val="#ppt_x"/>
                                          </p:val>
                                        </p:tav>
                                      </p:tavLst>
                                    </p:anim>
                                    <p:anim calcmode="lin" valueType="num">
                                      <p:cBhvr additive="base">
                                        <p:cTn id="280" dur="500" fill="hold"/>
                                        <p:tgtEl>
                                          <p:spTgt spid="12368"/>
                                        </p:tgtEl>
                                        <p:attrNameLst>
                                          <p:attrName>ppt_y</p:attrName>
                                        </p:attrNameLst>
                                      </p:cBhvr>
                                      <p:tavLst>
                                        <p:tav tm="0">
                                          <p:val>
                                            <p:strVal val="#ppt_y"/>
                                          </p:val>
                                        </p:tav>
                                        <p:tav tm="100000">
                                          <p:val>
                                            <p:strVal val="#ppt_y"/>
                                          </p:val>
                                        </p:tav>
                                      </p:tavLst>
                                    </p:anim>
                                  </p:childTnLst>
                                </p:cTn>
                              </p:par>
                              <p:par>
                                <p:cTn id="281" presetID="2" presetClass="entr" presetSubtype="2" fill="hold" grpId="0" nodeType="withEffect">
                                  <p:stCondLst>
                                    <p:cond delay="0"/>
                                  </p:stCondLst>
                                  <p:childTnLst>
                                    <p:set>
                                      <p:cBhvr>
                                        <p:cTn id="282" dur="1" fill="hold">
                                          <p:stCondLst>
                                            <p:cond delay="0"/>
                                          </p:stCondLst>
                                        </p:cTn>
                                        <p:tgtEl>
                                          <p:spTgt spid="12369"/>
                                        </p:tgtEl>
                                        <p:attrNameLst>
                                          <p:attrName>style.visibility</p:attrName>
                                        </p:attrNameLst>
                                      </p:cBhvr>
                                      <p:to>
                                        <p:strVal val="visible"/>
                                      </p:to>
                                    </p:set>
                                    <p:anim calcmode="lin" valueType="num">
                                      <p:cBhvr additive="base">
                                        <p:cTn id="283" dur="500" fill="hold"/>
                                        <p:tgtEl>
                                          <p:spTgt spid="12369"/>
                                        </p:tgtEl>
                                        <p:attrNameLst>
                                          <p:attrName>ppt_x</p:attrName>
                                        </p:attrNameLst>
                                      </p:cBhvr>
                                      <p:tavLst>
                                        <p:tav tm="0">
                                          <p:val>
                                            <p:strVal val="1+#ppt_w/2"/>
                                          </p:val>
                                        </p:tav>
                                        <p:tav tm="100000">
                                          <p:val>
                                            <p:strVal val="#ppt_x"/>
                                          </p:val>
                                        </p:tav>
                                      </p:tavLst>
                                    </p:anim>
                                    <p:anim calcmode="lin" valueType="num">
                                      <p:cBhvr additive="base">
                                        <p:cTn id="284" dur="500" fill="hold"/>
                                        <p:tgtEl>
                                          <p:spTgt spid="12369"/>
                                        </p:tgtEl>
                                        <p:attrNameLst>
                                          <p:attrName>ppt_y</p:attrName>
                                        </p:attrNameLst>
                                      </p:cBhvr>
                                      <p:tavLst>
                                        <p:tav tm="0">
                                          <p:val>
                                            <p:strVal val="#ppt_y"/>
                                          </p:val>
                                        </p:tav>
                                        <p:tav tm="100000">
                                          <p:val>
                                            <p:strVal val="#ppt_y"/>
                                          </p:val>
                                        </p:tav>
                                      </p:tavLst>
                                    </p:anim>
                                  </p:childTnLst>
                                </p:cTn>
                              </p:par>
                              <p:par>
                                <p:cTn id="285" presetID="2" presetClass="entr" presetSubtype="2" fill="hold" grpId="0" nodeType="withEffect">
                                  <p:stCondLst>
                                    <p:cond delay="0"/>
                                  </p:stCondLst>
                                  <p:childTnLst>
                                    <p:set>
                                      <p:cBhvr>
                                        <p:cTn id="286" dur="1" fill="hold">
                                          <p:stCondLst>
                                            <p:cond delay="0"/>
                                          </p:stCondLst>
                                        </p:cTn>
                                        <p:tgtEl>
                                          <p:spTgt spid="12370"/>
                                        </p:tgtEl>
                                        <p:attrNameLst>
                                          <p:attrName>style.visibility</p:attrName>
                                        </p:attrNameLst>
                                      </p:cBhvr>
                                      <p:to>
                                        <p:strVal val="visible"/>
                                      </p:to>
                                    </p:set>
                                    <p:anim calcmode="lin" valueType="num">
                                      <p:cBhvr additive="base">
                                        <p:cTn id="287" dur="500" fill="hold"/>
                                        <p:tgtEl>
                                          <p:spTgt spid="12370"/>
                                        </p:tgtEl>
                                        <p:attrNameLst>
                                          <p:attrName>ppt_x</p:attrName>
                                        </p:attrNameLst>
                                      </p:cBhvr>
                                      <p:tavLst>
                                        <p:tav tm="0">
                                          <p:val>
                                            <p:strVal val="1+#ppt_w/2"/>
                                          </p:val>
                                        </p:tav>
                                        <p:tav tm="100000">
                                          <p:val>
                                            <p:strVal val="#ppt_x"/>
                                          </p:val>
                                        </p:tav>
                                      </p:tavLst>
                                    </p:anim>
                                    <p:anim calcmode="lin" valueType="num">
                                      <p:cBhvr additive="base">
                                        <p:cTn id="288" dur="500" fill="hold"/>
                                        <p:tgtEl>
                                          <p:spTgt spid="12370"/>
                                        </p:tgtEl>
                                        <p:attrNameLst>
                                          <p:attrName>ppt_y</p:attrName>
                                        </p:attrNameLst>
                                      </p:cBhvr>
                                      <p:tavLst>
                                        <p:tav tm="0">
                                          <p:val>
                                            <p:strVal val="#ppt_y"/>
                                          </p:val>
                                        </p:tav>
                                        <p:tav tm="100000">
                                          <p:val>
                                            <p:strVal val="#ppt_y"/>
                                          </p:val>
                                        </p:tav>
                                      </p:tavLst>
                                    </p:anim>
                                  </p:childTnLst>
                                </p:cTn>
                              </p:par>
                              <p:par>
                                <p:cTn id="289" presetID="2" presetClass="entr" presetSubtype="2" fill="hold" grpId="0" nodeType="withEffect">
                                  <p:stCondLst>
                                    <p:cond delay="0"/>
                                  </p:stCondLst>
                                  <p:childTnLst>
                                    <p:set>
                                      <p:cBhvr>
                                        <p:cTn id="290" dur="1" fill="hold">
                                          <p:stCondLst>
                                            <p:cond delay="0"/>
                                          </p:stCondLst>
                                        </p:cTn>
                                        <p:tgtEl>
                                          <p:spTgt spid="12371"/>
                                        </p:tgtEl>
                                        <p:attrNameLst>
                                          <p:attrName>style.visibility</p:attrName>
                                        </p:attrNameLst>
                                      </p:cBhvr>
                                      <p:to>
                                        <p:strVal val="visible"/>
                                      </p:to>
                                    </p:set>
                                    <p:anim calcmode="lin" valueType="num">
                                      <p:cBhvr additive="base">
                                        <p:cTn id="291" dur="500" fill="hold"/>
                                        <p:tgtEl>
                                          <p:spTgt spid="12371"/>
                                        </p:tgtEl>
                                        <p:attrNameLst>
                                          <p:attrName>ppt_x</p:attrName>
                                        </p:attrNameLst>
                                      </p:cBhvr>
                                      <p:tavLst>
                                        <p:tav tm="0">
                                          <p:val>
                                            <p:strVal val="1+#ppt_w/2"/>
                                          </p:val>
                                        </p:tav>
                                        <p:tav tm="100000">
                                          <p:val>
                                            <p:strVal val="#ppt_x"/>
                                          </p:val>
                                        </p:tav>
                                      </p:tavLst>
                                    </p:anim>
                                    <p:anim calcmode="lin" valueType="num">
                                      <p:cBhvr additive="base">
                                        <p:cTn id="292" dur="500" fill="hold"/>
                                        <p:tgtEl>
                                          <p:spTgt spid="12371"/>
                                        </p:tgtEl>
                                        <p:attrNameLst>
                                          <p:attrName>ppt_y</p:attrName>
                                        </p:attrNameLst>
                                      </p:cBhvr>
                                      <p:tavLst>
                                        <p:tav tm="0">
                                          <p:val>
                                            <p:strVal val="#ppt_y"/>
                                          </p:val>
                                        </p:tav>
                                        <p:tav tm="100000">
                                          <p:val>
                                            <p:strVal val="#ppt_y"/>
                                          </p:val>
                                        </p:tav>
                                      </p:tavLst>
                                    </p:anim>
                                  </p:childTnLst>
                                </p:cTn>
                              </p:par>
                            </p:childTnLst>
                          </p:cTn>
                        </p:par>
                      </p:childTnLst>
                    </p:cTn>
                  </p:par>
                  <p:par>
                    <p:cTn id="293" fill="hold">
                      <p:stCondLst>
                        <p:cond delay="indefinite"/>
                      </p:stCondLst>
                      <p:childTnLst>
                        <p:par>
                          <p:cTn id="294" fill="hold">
                            <p:stCondLst>
                              <p:cond delay="0"/>
                            </p:stCondLst>
                            <p:childTnLst>
                              <p:par>
                                <p:cTn id="295" presetID="2" presetClass="entr" presetSubtype="2" fill="hold" grpId="0" nodeType="clickEffect">
                                  <p:stCondLst>
                                    <p:cond delay="0"/>
                                  </p:stCondLst>
                                  <p:childTnLst>
                                    <p:set>
                                      <p:cBhvr>
                                        <p:cTn id="296" dur="1" fill="hold">
                                          <p:stCondLst>
                                            <p:cond delay="0"/>
                                          </p:stCondLst>
                                        </p:cTn>
                                        <p:tgtEl>
                                          <p:spTgt spid="12382"/>
                                        </p:tgtEl>
                                        <p:attrNameLst>
                                          <p:attrName>style.visibility</p:attrName>
                                        </p:attrNameLst>
                                      </p:cBhvr>
                                      <p:to>
                                        <p:strVal val="visible"/>
                                      </p:to>
                                    </p:set>
                                    <p:anim calcmode="lin" valueType="num">
                                      <p:cBhvr additive="base">
                                        <p:cTn id="297" dur="500" fill="hold"/>
                                        <p:tgtEl>
                                          <p:spTgt spid="12382"/>
                                        </p:tgtEl>
                                        <p:attrNameLst>
                                          <p:attrName>ppt_x</p:attrName>
                                        </p:attrNameLst>
                                      </p:cBhvr>
                                      <p:tavLst>
                                        <p:tav tm="0">
                                          <p:val>
                                            <p:strVal val="1+#ppt_w/2"/>
                                          </p:val>
                                        </p:tav>
                                        <p:tav tm="100000">
                                          <p:val>
                                            <p:strVal val="#ppt_x"/>
                                          </p:val>
                                        </p:tav>
                                      </p:tavLst>
                                    </p:anim>
                                    <p:anim calcmode="lin" valueType="num">
                                      <p:cBhvr additive="base">
                                        <p:cTn id="298" dur="500" fill="hold"/>
                                        <p:tgtEl>
                                          <p:spTgt spid="123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nimBg="1"/>
      <p:bldP spid="12291" grpId="0" animBg="1"/>
      <p:bldP spid="12292" grpId="0"/>
      <p:bldP spid="12293" grpId="0" animBg="1"/>
      <p:bldP spid="12294" grpId="0" animBg="1"/>
      <p:bldP spid="12295" grpId="0"/>
      <p:bldP spid="12296" grpId="0" animBg="1"/>
      <p:bldP spid="12297" grpId="0" animBg="1"/>
      <p:bldP spid="12298" grpId="0"/>
      <p:bldP spid="12299" grpId="0"/>
      <p:bldP spid="12300" grpId="0" animBg="1"/>
      <p:bldP spid="12301" grpId="0" animBg="1"/>
      <p:bldP spid="12302" grpId="0" animBg="1"/>
      <p:bldP spid="12303" grpId="0" animBg="1"/>
      <p:bldP spid="12304" grpId="0"/>
      <p:bldP spid="12305" grpId="0" animBg="1"/>
      <p:bldP spid="12306" grpId="0" animBg="1"/>
      <p:bldP spid="12307" grpId="0"/>
      <p:bldP spid="12308" grpId="0" animBg="1"/>
      <p:bldP spid="12309" grpId="0" animBg="1"/>
      <p:bldP spid="12310" grpId="0"/>
      <p:bldP spid="12311" grpId="0"/>
      <p:bldP spid="12312" grpId="0" animBg="1"/>
      <p:bldP spid="12313" grpId="0" animBg="1"/>
      <p:bldP spid="12314" grpId="0"/>
      <p:bldP spid="12315" grpId="0" animBg="1"/>
      <p:bldP spid="12316" grpId="0" animBg="1"/>
      <p:bldP spid="12317" grpId="0"/>
      <p:bldP spid="12318" grpId="0" animBg="1"/>
      <p:bldP spid="12319" grpId="0" animBg="1"/>
      <p:bldP spid="12320" grpId="0"/>
      <p:bldP spid="12321" grpId="0"/>
      <p:bldP spid="12322" grpId="0" animBg="1"/>
      <p:bldP spid="12323" grpId="0" animBg="1"/>
      <p:bldP spid="12324" grpId="0" animBg="1"/>
      <p:bldP spid="12325" grpId="0"/>
      <p:bldP spid="12326" grpId="0" animBg="1"/>
      <p:bldP spid="12327" grpId="0" animBg="1"/>
      <p:bldP spid="12328" grpId="0"/>
      <p:bldP spid="12329" grpId="0" animBg="1"/>
      <p:bldP spid="12330" grpId="0" animBg="1"/>
      <p:bldP spid="12331" grpId="0"/>
      <p:bldP spid="12332" grpId="0"/>
      <p:bldP spid="12333" grpId="0" animBg="1"/>
      <p:bldP spid="12334" grpId="0" animBg="1"/>
      <p:bldP spid="12335" grpId="0" animBg="1"/>
      <p:bldP spid="12336" grpId="0"/>
      <p:bldP spid="12337" grpId="0"/>
      <p:bldP spid="12338" grpId="0" animBg="1"/>
      <p:bldP spid="12339" grpId="0" animBg="1"/>
      <p:bldP spid="12340" grpId="0"/>
      <p:bldP spid="12341" grpId="0"/>
      <p:bldP spid="12352" grpId="0" animBg="1"/>
      <p:bldP spid="12353" grpId="0" animBg="1"/>
      <p:bldP spid="12354" grpId="0" animBg="1"/>
      <p:bldP spid="12355" grpId="0" animBg="1"/>
      <p:bldP spid="12356" grpId="0" animBg="1"/>
      <p:bldP spid="12357" grpId="0" animBg="1"/>
      <p:bldP spid="12358" grpId="0" animBg="1"/>
      <p:bldP spid="12359" grpId="0" animBg="1"/>
      <p:bldP spid="12360" grpId="0" animBg="1"/>
      <p:bldP spid="12361" grpId="0" animBg="1"/>
      <p:bldP spid="12362" grpId="0"/>
      <p:bldP spid="12363" grpId="0"/>
      <p:bldP spid="12364" grpId="0"/>
      <p:bldP spid="12365" grpId="0"/>
      <p:bldP spid="12366" grpId="0"/>
      <p:bldP spid="12367" grpId="0"/>
      <p:bldP spid="12368" grpId="0"/>
      <p:bldP spid="12369" grpId="0"/>
      <p:bldP spid="12370" grpId="0"/>
      <p:bldP spid="12371" grpId="0"/>
      <p:bldP spid="12382" grpId="0"/>
    </p:bld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200400" y="186611"/>
            <a:ext cx="1371600" cy="381000"/>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3315" name="Line 3"/>
          <p:cNvSpPr>
            <a:spLocks noChangeShapeType="1"/>
          </p:cNvSpPr>
          <p:nvPr/>
        </p:nvSpPr>
        <p:spPr bwMode="auto">
          <a:xfrm>
            <a:off x="3886200" y="186611"/>
            <a:ext cx="1588" cy="3810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3316" name="Text Box 4"/>
          <p:cNvSpPr txBox="1">
            <a:spLocks noChangeArrowheads="1"/>
          </p:cNvSpPr>
          <p:nvPr/>
        </p:nvSpPr>
        <p:spPr bwMode="auto">
          <a:xfrm>
            <a:off x="3381375" y="110411"/>
            <a:ext cx="336550"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9</a:t>
            </a:r>
          </a:p>
        </p:txBody>
      </p:sp>
      <p:sp>
        <p:nvSpPr>
          <p:cNvPr id="13317" name="Rectangle 5"/>
          <p:cNvSpPr>
            <a:spLocks noChangeArrowheads="1"/>
          </p:cNvSpPr>
          <p:nvPr/>
        </p:nvSpPr>
        <p:spPr bwMode="auto">
          <a:xfrm>
            <a:off x="4876800" y="186611"/>
            <a:ext cx="1371600" cy="381000"/>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3318" name="Line 6"/>
          <p:cNvSpPr>
            <a:spLocks noChangeShapeType="1"/>
          </p:cNvSpPr>
          <p:nvPr/>
        </p:nvSpPr>
        <p:spPr bwMode="auto">
          <a:xfrm>
            <a:off x="5562600" y="186611"/>
            <a:ext cx="1588" cy="3810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3319" name="Text Box 7"/>
          <p:cNvSpPr txBox="1">
            <a:spLocks noChangeArrowheads="1"/>
          </p:cNvSpPr>
          <p:nvPr/>
        </p:nvSpPr>
        <p:spPr bwMode="auto">
          <a:xfrm>
            <a:off x="4981575" y="110411"/>
            <a:ext cx="488950"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33</a:t>
            </a:r>
          </a:p>
        </p:txBody>
      </p:sp>
      <p:sp>
        <p:nvSpPr>
          <p:cNvPr id="13320" name="Rectangle 8"/>
          <p:cNvSpPr>
            <a:spLocks noChangeArrowheads="1"/>
          </p:cNvSpPr>
          <p:nvPr/>
        </p:nvSpPr>
        <p:spPr bwMode="auto">
          <a:xfrm>
            <a:off x="6553200" y="186611"/>
            <a:ext cx="1371600" cy="381000"/>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3321" name="Line 9"/>
          <p:cNvSpPr>
            <a:spLocks noChangeShapeType="1"/>
          </p:cNvSpPr>
          <p:nvPr/>
        </p:nvSpPr>
        <p:spPr bwMode="auto">
          <a:xfrm>
            <a:off x="7239000" y="186611"/>
            <a:ext cx="1588" cy="3810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3322" name="Text Box 10"/>
          <p:cNvSpPr txBox="1">
            <a:spLocks noChangeArrowheads="1"/>
          </p:cNvSpPr>
          <p:nvPr/>
        </p:nvSpPr>
        <p:spPr bwMode="auto">
          <a:xfrm>
            <a:off x="6705600" y="110411"/>
            <a:ext cx="488950"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55</a:t>
            </a:r>
          </a:p>
        </p:txBody>
      </p:sp>
      <p:sp>
        <p:nvSpPr>
          <p:cNvPr id="13323" name="Line 11"/>
          <p:cNvSpPr>
            <a:spLocks noChangeShapeType="1"/>
          </p:cNvSpPr>
          <p:nvPr/>
        </p:nvSpPr>
        <p:spPr bwMode="auto">
          <a:xfrm>
            <a:off x="4267200" y="415211"/>
            <a:ext cx="609600" cy="1588"/>
          </a:xfrm>
          <a:prstGeom prst="line">
            <a:avLst/>
          </a:prstGeom>
          <a:noFill/>
          <a:ln w="9525">
            <a:solidFill>
              <a:schemeClr val="tx1"/>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3324" name="Line 12"/>
          <p:cNvSpPr>
            <a:spLocks noChangeShapeType="1"/>
          </p:cNvSpPr>
          <p:nvPr/>
        </p:nvSpPr>
        <p:spPr bwMode="auto">
          <a:xfrm>
            <a:off x="5867400" y="415211"/>
            <a:ext cx="685800" cy="1588"/>
          </a:xfrm>
          <a:prstGeom prst="line">
            <a:avLst/>
          </a:prstGeom>
          <a:noFill/>
          <a:ln w="9525">
            <a:solidFill>
              <a:schemeClr val="tx1"/>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3325" name="Rectangle 13"/>
          <p:cNvSpPr>
            <a:spLocks noChangeArrowheads="1"/>
          </p:cNvSpPr>
          <p:nvPr/>
        </p:nvSpPr>
        <p:spPr bwMode="auto">
          <a:xfrm>
            <a:off x="3552825" y="1939211"/>
            <a:ext cx="1371600" cy="381000"/>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3326" name="Line 14"/>
          <p:cNvSpPr>
            <a:spLocks noChangeShapeType="1"/>
          </p:cNvSpPr>
          <p:nvPr/>
        </p:nvSpPr>
        <p:spPr bwMode="auto">
          <a:xfrm>
            <a:off x="4238625" y="1939211"/>
            <a:ext cx="1588" cy="3810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3327" name="Text Box 15"/>
          <p:cNvSpPr txBox="1">
            <a:spLocks noChangeArrowheads="1"/>
          </p:cNvSpPr>
          <p:nvPr/>
        </p:nvSpPr>
        <p:spPr bwMode="auto">
          <a:xfrm>
            <a:off x="3581400" y="1863011"/>
            <a:ext cx="641350"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306</a:t>
            </a:r>
          </a:p>
        </p:txBody>
      </p:sp>
      <p:sp>
        <p:nvSpPr>
          <p:cNvPr id="13328" name="Text Box 16"/>
          <p:cNvSpPr txBox="1">
            <a:spLocks noChangeArrowheads="1"/>
          </p:cNvSpPr>
          <p:nvPr/>
        </p:nvSpPr>
        <p:spPr bwMode="auto">
          <a:xfrm>
            <a:off x="4238626" y="1863011"/>
            <a:ext cx="657225" cy="457200"/>
          </a:xfrm>
          <a:prstGeom prst="rect">
            <a:avLst/>
          </a:prstGeom>
          <a:noFill/>
          <a:ln w="9525">
            <a:noFill/>
            <a:miter lim="800000"/>
            <a:headEnd/>
            <a:tailEnd/>
          </a:ln>
          <a:effectLst/>
        </p:spPr>
        <p:txBody>
          <a:bodyPr wrap="none">
            <a:spAutoFit/>
          </a:bodyPr>
          <a:lstStyle/>
          <a:p>
            <a:pPr algn="ctr" fontAlgn="base">
              <a:spcBef>
                <a:spcPct val="0"/>
              </a:spcBef>
              <a:spcAft>
                <a:spcPct val="0"/>
              </a:spcAft>
            </a:pPr>
            <a:r>
              <a:rPr kumimoji="1" lang="en-US" altLang="zh-TW" sz="2400">
                <a:solidFill>
                  <a:srgbClr val="000000"/>
                </a:solidFill>
                <a:latin typeface="Times New Roman" charset="0"/>
              </a:rPr>
              <a:t>null</a:t>
            </a:r>
            <a:endParaRPr kumimoji="1" lang="en-US" altLang="zh-TW" sz="2800">
              <a:solidFill>
                <a:srgbClr val="000000"/>
              </a:solidFill>
              <a:latin typeface="Times New Roman" charset="0"/>
            </a:endParaRPr>
          </a:p>
        </p:txBody>
      </p:sp>
      <p:sp>
        <p:nvSpPr>
          <p:cNvPr id="13329" name="Rectangle 17"/>
          <p:cNvSpPr>
            <a:spLocks noChangeArrowheads="1"/>
          </p:cNvSpPr>
          <p:nvPr/>
        </p:nvSpPr>
        <p:spPr bwMode="auto">
          <a:xfrm>
            <a:off x="3552825" y="2701211"/>
            <a:ext cx="685800" cy="381000"/>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3330" name="Line 18"/>
          <p:cNvSpPr>
            <a:spLocks noChangeShapeType="1"/>
          </p:cNvSpPr>
          <p:nvPr/>
        </p:nvSpPr>
        <p:spPr bwMode="auto">
          <a:xfrm>
            <a:off x="4238625" y="2701211"/>
            <a:ext cx="1588" cy="3810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3331" name="Text Box 19"/>
          <p:cNvSpPr txBox="1">
            <a:spLocks noChangeArrowheads="1"/>
          </p:cNvSpPr>
          <p:nvPr/>
        </p:nvSpPr>
        <p:spPr bwMode="auto">
          <a:xfrm>
            <a:off x="3552826" y="2625011"/>
            <a:ext cx="657225"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null</a:t>
            </a:r>
          </a:p>
        </p:txBody>
      </p:sp>
      <p:sp>
        <p:nvSpPr>
          <p:cNvPr id="13332" name="Rectangle 20"/>
          <p:cNvSpPr>
            <a:spLocks noChangeArrowheads="1"/>
          </p:cNvSpPr>
          <p:nvPr/>
        </p:nvSpPr>
        <p:spPr bwMode="auto">
          <a:xfrm>
            <a:off x="3552825" y="4072811"/>
            <a:ext cx="685800" cy="381000"/>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3333" name="Line 21"/>
          <p:cNvSpPr>
            <a:spLocks noChangeShapeType="1"/>
          </p:cNvSpPr>
          <p:nvPr/>
        </p:nvSpPr>
        <p:spPr bwMode="auto">
          <a:xfrm>
            <a:off x="4238625" y="4072811"/>
            <a:ext cx="1588" cy="3810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3334" name="Text Box 22"/>
          <p:cNvSpPr txBox="1">
            <a:spLocks noChangeArrowheads="1"/>
          </p:cNvSpPr>
          <p:nvPr/>
        </p:nvSpPr>
        <p:spPr bwMode="auto">
          <a:xfrm>
            <a:off x="3552826" y="3996611"/>
            <a:ext cx="657225"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null</a:t>
            </a:r>
          </a:p>
        </p:txBody>
      </p:sp>
      <p:sp>
        <p:nvSpPr>
          <p:cNvPr id="13335" name="Rectangle 23"/>
          <p:cNvSpPr>
            <a:spLocks noChangeArrowheads="1"/>
          </p:cNvSpPr>
          <p:nvPr/>
        </p:nvSpPr>
        <p:spPr bwMode="auto">
          <a:xfrm>
            <a:off x="3552825" y="5444411"/>
            <a:ext cx="1371600" cy="381000"/>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3336" name="Line 24"/>
          <p:cNvSpPr>
            <a:spLocks noChangeShapeType="1"/>
          </p:cNvSpPr>
          <p:nvPr/>
        </p:nvSpPr>
        <p:spPr bwMode="auto">
          <a:xfrm>
            <a:off x="4238625" y="5444411"/>
            <a:ext cx="1588" cy="3810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3337" name="Text Box 25"/>
          <p:cNvSpPr txBox="1">
            <a:spLocks noChangeArrowheads="1"/>
          </p:cNvSpPr>
          <p:nvPr/>
        </p:nvSpPr>
        <p:spPr bwMode="auto">
          <a:xfrm>
            <a:off x="3581400" y="5368211"/>
            <a:ext cx="641350"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859</a:t>
            </a:r>
          </a:p>
        </p:txBody>
      </p:sp>
      <p:sp>
        <p:nvSpPr>
          <p:cNvPr id="13338" name="Text Box 26"/>
          <p:cNvSpPr txBox="1">
            <a:spLocks noChangeArrowheads="1"/>
          </p:cNvSpPr>
          <p:nvPr/>
        </p:nvSpPr>
        <p:spPr bwMode="auto">
          <a:xfrm>
            <a:off x="4238626" y="5368211"/>
            <a:ext cx="657225" cy="457200"/>
          </a:xfrm>
          <a:prstGeom prst="rect">
            <a:avLst/>
          </a:prstGeom>
          <a:noFill/>
          <a:ln w="9525">
            <a:noFill/>
            <a:miter lim="800000"/>
            <a:headEnd/>
            <a:tailEnd/>
          </a:ln>
          <a:effectLst/>
        </p:spPr>
        <p:txBody>
          <a:bodyPr wrap="none">
            <a:spAutoFit/>
          </a:bodyPr>
          <a:lstStyle/>
          <a:p>
            <a:pPr algn="ctr" fontAlgn="base">
              <a:spcBef>
                <a:spcPct val="0"/>
              </a:spcBef>
              <a:spcAft>
                <a:spcPct val="0"/>
              </a:spcAft>
            </a:pPr>
            <a:r>
              <a:rPr kumimoji="1" lang="en-US" altLang="zh-TW" sz="2400">
                <a:solidFill>
                  <a:srgbClr val="000000"/>
                </a:solidFill>
                <a:latin typeface="Times New Roman" charset="0"/>
              </a:rPr>
              <a:t>null</a:t>
            </a:r>
            <a:endParaRPr kumimoji="1" lang="en-US" altLang="zh-TW" sz="2800">
              <a:solidFill>
                <a:srgbClr val="000000"/>
              </a:solidFill>
              <a:latin typeface="Times New Roman" charset="0"/>
            </a:endParaRPr>
          </a:p>
        </p:txBody>
      </p:sp>
      <p:sp>
        <p:nvSpPr>
          <p:cNvPr id="13339" name="Rectangle 27"/>
          <p:cNvSpPr>
            <a:spLocks noChangeArrowheads="1"/>
          </p:cNvSpPr>
          <p:nvPr/>
        </p:nvSpPr>
        <p:spPr bwMode="auto">
          <a:xfrm>
            <a:off x="3552825" y="5977811"/>
            <a:ext cx="1371600" cy="381000"/>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3340" name="Line 28"/>
          <p:cNvSpPr>
            <a:spLocks noChangeShapeType="1"/>
          </p:cNvSpPr>
          <p:nvPr/>
        </p:nvSpPr>
        <p:spPr bwMode="auto">
          <a:xfrm>
            <a:off x="4238625" y="5977811"/>
            <a:ext cx="1588" cy="3810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3341" name="Text Box 29"/>
          <p:cNvSpPr txBox="1">
            <a:spLocks noChangeArrowheads="1"/>
          </p:cNvSpPr>
          <p:nvPr/>
        </p:nvSpPr>
        <p:spPr bwMode="auto">
          <a:xfrm>
            <a:off x="3581400" y="5901611"/>
            <a:ext cx="641350"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984</a:t>
            </a:r>
          </a:p>
        </p:txBody>
      </p:sp>
      <p:sp>
        <p:nvSpPr>
          <p:cNvPr id="13342" name="Text Box 30"/>
          <p:cNvSpPr txBox="1">
            <a:spLocks noChangeArrowheads="1"/>
          </p:cNvSpPr>
          <p:nvPr/>
        </p:nvSpPr>
        <p:spPr bwMode="auto">
          <a:xfrm>
            <a:off x="4238626" y="5901611"/>
            <a:ext cx="657225" cy="457200"/>
          </a:xfrm>
          <a:prstGeom prst="rect">
            <a:avLst/>
          </a:prstGeom>
          <a:noFill/>
          <a:ln w="9525">
            <a:noFill/>
            <a:miter lim="800000"/>
            <a:headEnd/>
            <a:tailEnd/>
          </a:ln>
          <a:effectLst/>
        </p:spPr>
        <p:txBody>
          <a:bodyPr wrap="none">
            <a:spAutoFit/>
          </a:bodyPr>
          <a:lstStyle/>
          <a:p>
            <a:pPr algn="ctr" fontAlgn="base">
              <a:spcBef>
                <a:spcPct val="0"/>
              </a:spcBef>
              <a:spcAft>
                <a:spcPct val="0"/>
              </a:spcAft>
            </a:pPr>
            <a:r>
              <a:rPr kumimoji="1" lang="en-US" altLang="zh-TW" sz="2400">
                <a:solidFill>
                  <a:srgbClr val="000000"/>
                </a:solidFill>
                <a:latin typeface="Times New Roman" charset="0"/>
              </a:rPr>
              <a:t>null</a:t>
            </a:r>
            <a:endParaRPr kumimoji="1" lang="en-US" altLang="zh-TW" sz="2800">
              <a:solidFill>
                <a:srgbClr val="000000"/>
              </a:solidFill>
              <a:latin typeface="Times New Roman" charset="0"/>
            </a:endParaRPr>
          </a:p>
        </p:txBody>
      </p:sp>
      <p:sp>
        <p:nvSpPr>
          <p:cNvPr id="13343" name="Line 31"/>
          <p:cNvSpPr>
            <a:spLocks noChangeShapeType="1"/>
          </p:cNvSpPr>
          <p:nvPr/>
        </p:nvSpPr>
        <p:spPr bwMode="auto">
          <a:xfrm>
            <a:off x="2667000" y="339011"/>
            <a:ext cx="533400" cy="0"/>
          </a:xfrm>
          <a:prstGeom prst="line">
            <a:avLst/>
          </a:prstGeom>
          <a:noFill/>
          <a:ln w="9525">
            <a:solidFill>
              <a:srgbClr val="99CC00"/>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3344" name="Line 32"/>
          <p:cNvSpPr>
            <a:spLocks noChangeShapeType="1"/>
          </p:cNvSpPr>
          <p:nvPr/>
        </p:nvSpPr>
        <p:spPr bwMode="auto">
          <a:xfrm>
            <a:off x="3019425" y="720011"/>
            <a:ext cx="533400" cy="0"/>
          </a:xfrm>
          <a:prstGeom prst="line">
            <a:avLst/>
          </a:prstGeom>
          <a:noFill/>
          <a:ln w="9525">
            <a:solidFill>
              <a:srgbClr val="99CC00"/>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3345" name="Line 33"/>
          <p:cNvSpPr>
            <a:spLocks noChangeShapeType="1"/>
          </p:cNvSpPr>
          <p:nvPr/>
        </p:nvSpPr>
        <p:spPr bwMode="auto">
          <a:xfrm>
            <a:off x="3019425" y="1405811"/>
            <a:ext cx="533400" cy="0"/>
          </a:xfrm>
          <a:prstGeom prst="line">
            <a:avLst/>
          </a:prstGeom>
          <a:noFill/>
          <a:ln w="9525">
            <a:solidFill>
              <a:srgbClr val="99CC00"/>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3346" name="Line 34"/>
          <p:cNvSpPr>
            <a:spLocks noChangeShapeType="1"/>
          </p:cNvSpPr>
          <p:nvPr/>
        </p:nvSpPr>
        <p:spPr bwMode="auto">
          <a:xfrm>
            <a:off x="3019425" y="2167811"/>
            <a:ext cx="533400" cy="0"/>
          </a:xfrm>
          <a:prstGeom prst="line">
            <a:avLst/>
          </a:prstGeom>
          <a:noFill/>
          <a:ln w="9525">
            <a:solidFill>
              <a:srgbClr val="99CC00"/>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3347" name="Line 35"/>
          <p:cNvSpPr>
            <a:spLocks noChangeShapeType="1"/>
          </p:cNvSpPr>
          <p:nvPr/>
        </p:nvSpPr>
        <p:spPr bwMode="auto">
          <a:xfrm>
            <a:off x="3019425" y="2929811"/>
            <a:ext cx="533400" cy="0"/>
          </a:xfrm>
          <a:prstGeom prst="line">
            <a:avLst/>
          </a:prstGeom>
          <a:noFill/>
          <a:ln w="9525">
            <a:solidFill>
              <a:srgbClr val="99CC00"/>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3348" name="Line 36"/>
          <p:cNvSpPr>
            <a:spLocks noChangeShapeType="1"/>
          </p:cNvSpPr>
          <p:nvPr/>
        </p:nvSpPr>
        <p:spPr bwMode="auto">
          <a:xfrm>
            <a:off x="3019425" y="3615611"/>
            <a:ext cx="533400" cy="0"/>
          </a:xfrm>
          <a:prstGeom prst="line">
            <a:avLst/>
          </a:prstGeom>
          <a:noFill/>
          <a:ln w="9525">
            <a:solidFill>
              <a:srgbClr val="99CC00"/>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3349" name="Line 37"/>
          <p:cNvSpPr>
            <a:spLocks noChangeShapeType="1"/>
          </p:cNvSpPr>
          <p:nvPr/>
        </p:nvSpPr>
        <p:spPr bwMode="auto">
          <a:xfrm>
            <a:off x="3019425" y="4301411"/>
            <a:ext cx="533400" cy="0"/>
          </a:xfrm>
          <a:prstGeom prst="line">
            <a:avLst/>
          </a:prstGeom>
          <a:noFill/>
          <a:ln w="9525">
            <a:solidFill>
              <a:srgbClr val="99CC00"/>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3350" name="Line 38"/>
          <p:cNvSpPr>
            <a:spLocks noChangeShapeType="1"/>
          </p:cNvSpPr>
          <p:nvPr/>
        </p:nvSpPr>
        <p:spPr bwMode="auto">
          <a:xfrm>
            <a:off x="3019425" y="4911011"/>
            <a:ext cx="533400" cy="0"/>
          </a:xfrm>
          <a:prstGeom prst="line">
            <a:avLst/>
          </a:prstGeom>
          <a:noFill/>
          <a:ln w="9525">
            <a:solidFill>
              <a:srgbClr val="99CC00"/>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3351" name="Line 39"/>
          <p:cNvSpPr>
            <a:spLocks noChangeShapeType="1"/>
          </p:cNvSpPr>
          <p:nvPr/>
        </p:nvSpPr>
        <p:spPr bwMode="auto">
          <a:xfrm>
            <a:off x="3019425" y="5596811"/>
            <a:ext cx="533400" cy="0"/>
          </a:xfrm>
          <a:prstGeom prst="line">
            <a:avLst/>
          </a:prstGeom>
          <a:noFill/>
          <a:ln w="9525">
            <a:solidFill>
              <a:srgbClr val="99CC00"/>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3352" name="Line 40"/>
          <p:cNvSpPr>
            <a:spLocks noChangeShapeType="1"/>
          </p:cNvSpPr>
          <p:nvPr/>
        </p:nvSpPr>
        <p:spPr bwMode="auto">
          <a:xfrm>
            <a:off x="3019425" y="6130211"/>
            <a:ext cx="533400" cy="0"/>
          </a:xfrm>
          <a:prstGeom prst="line">
            <a:avLst/>
          </a:prstGeom>
          <a:noFill/>
          <a:ln w="9525">
            <a:solidFill>
              <a:srgbClr val="99CC00"/>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3353" name="Line 41"/>
          <p:cNvSpPr>
            <a:spLocks noChangeShapeType="1"/>
          </p:cNvSpPr>
          <p:nvPr/>
        </p:nvSpPr>
        <p:spPr bwMode="auto">
          <a:xfrm flipH="1">
            <a:off x="5334001" y="796211"/>
            <a:ext cx="4010025" cy="0"/>
          </a:xfrm>
          <a:prstGeom prst="line">
            <a:avLst/>
          </a:prstGeom>
          <a:noFill/>
          <a:ln w="9525">
            <a:solidFill>
              <a:srgbClr val="00FF00"/>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3354" name="Line 42"/>
          <p:cNvSpPr>
            <a:spLocks noChangeShapeType="1"/>
          </p:cNvSpPr>
          <p:nvPr/>
        </p:nvSpPr>
        <p:spPr bwMode="auto">
          <a:xfrm flipH="1">
            <a:off x="7162801" y="1405811"/>
            <a:ext cx="2181225" cy="0"/>
          </a:xfrm>
          <a:prstGeom prst="line">
            <a:avLst/>
          </a:prstGeom>
          <a:noFill/>
          <a:ln w="9525">
            <a:solidFill>
              <a:srgbClr val="00FF00"/>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3355" name="Line 43"/>
          <p:cNvSpPr>
            <a:spLocks noChangeShapeType="1"/>
          </p:cNvSpPr>
          <p:nvPr/>
        </p:nvSpPr>
        <p:spPr bwMode="auto">
          <a:xfrm flipH="1">
            <a:off x="5305425" y="2091611"/>
            <a:ext cx="4114800" cy="0"/>
          </a:xfrm>
          <a:prstGeom prst="line">
            <a:avLst/>
          </a:prstGeom>
          <a:noFill/>
          <a:ln w="9525">
            <a:solidFill>
              <a:srgbClr val="00FF00"/>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3356" name="Line 44"/>
          <p:cNvSpPr>
            <a:spLocks noChangeShapeType="1"/>
          </p:cNvSpPr>
          <p:nvPr/>
        </p:nvSpPr>
        <p:spPr bwMode="auto">
          <a:xfrm flipH="1">
            <a:off x="4467225" y="2853611"/>
            <a:ext cx="5029200" cy="0"/>
          </a:xfrm>
          <a:prstGeom prst="line">
            <a:avLst/>
          </a:prstGeom>
          <a:noFill/>
          <a:ln w="9525">
            <a:solidFill>
              <a:srgbClr val="00FF00"/>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3357" name="Line 45"/>
          <p:cNvSpPr>
            <a:spLocks noChangeShapeType="1"/>
          </p:cNvSpPr>
          <p:nvPr/>
        </p:nvSpPr>
        <p:spPr bwMode="auto">
          <a:xfrm flipH="1">
            <a:off x="4572001" y="3539411"/>
            <a:ext cx="4924425" cy="0"/>
          </a:xfrm>
          <a:prstGeom prst="line">
            <a:avLst/>
          </a:prstGeom>
          <a:noFill/>
          <a:ln w="9525">
            <a:solidFill>
              <a:srgbClr val="00FF00"/>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3358" name="Line 46"/>
          <p:cNvSpPr>
            <a:spLocks noChangeShapeType="1"/>
          </p:cNvSpPr>
          <p:nvPr/>
        </p:nvSpPr>
        <p:spPr bwMode="auto">
          <a:xfrm flipH="1">
            <a:off x="4467225" y="4301411"/>
            <a:ext cx="5105400" cy="0"/>
          </a:xfrm>
          <a:prstGeom prst="line">
            <a:avLst/>
          </a:prstGeom>
          <a:noFill/>
          <a:ln w="9525">
            <a:solidFill>
              <a:srgbClr val="00FF00"/>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3359" name="Line 47"/>
          <p:cNvSpPr>
            <a:spLocks noChangeShapeType="1"/>
          </p:cNvSpPr>
          <p:nvPr/>
        </p:nvSpPr>
        <p:spPr bwMode="auto">
          <a:xfrm flipH="1">
            <a:off x="4495801" y="4987211"/>
            <a:ext cx="5076825" cy="0"/>
          </a:xfrm>
          <a:prstGeom prst="line">
            <a:avLst/>
          </a:prstGeom>
          <a:noFill/>
          <a:ln w="9525">
            <a:solidFill>
              <a:srgbClr val="00FF00"/>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3360" name="Line 48"/>
          <p:cNvSpPr>
            <a:spLocks noChangeShapeType="1"/>
          </p:cNvSpPr>
          <p:nvPr/>
        </p:nvSpPr>
        <p:spPr bwMode="auto">
          <a:xfrm flipH="1">
            <a:off x="5153025" y="5673011"/>
            <a:ext cx="4419600" cy="0"/>
          </a:xfrm>
          <a:prstGeom prst="line">
            <a:avLst/>
          </a:prstGeom>
          <a:noFill/>
          <a:ln w="9525">
            <a:solidFill>
              <a:srgbClr val="00FF00"/>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3361" name="Line 49"/>
          <p:cNvSpPr>
            <a:spLocks noChangeShapeType="1"/>
          </p:cNvSpPr>
          <p:nvPr/>
        </p:nvSpPr>
        <p:spPr bwMode="auto">
          <a:xfrm flipH="1">
            <a:off x="5153025" y="6282611"/>
            <a:ext cx="4419600" cy="0"/>
          </a:xfrm>
          <a:prstGeom prst="line">
            <a:avLst/>
          </a:prstGeom>
          <a:noFill/>
          <a:ln w="9525">
            <a:solidFill>
              <a:srgbClr val="00FF00"/>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3362" name="Text Box 50"/>
          <p:cNvSpPr txBox="1">
            <a:spLocks noChangeArrowheads="1"/>
          </p:cNvSpPr>
          <p:nvPr/>
        </p:nvSpPr>
        <p:spPr bwMode="auto">
          <a:xfrm>
            <a:off x="9655176" y="110411"/>
            <a:ext cx="1012825"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rear[0]</a:t>
            </a:r>
          </a:p>
        </p:txBody>
      </p:sp>
      <p:sp>
        <p:nvSpPr>
          <p:cNvPr id="13363" name="Rectangle 51"/>
          <p:cNvSpPr>
            <a:spLocks noChangeArrowheads="1"/>
          </p:cNvSpPr>
          <p:nvPr/>
        </p:nvSpPr>
        <p:spPr bwMode="auto">
          <a:xfrm>
            <a:off x="9572626" y="491411"/>
            <a:ext cx="1012825"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rear[1]</a:t>
            </a:r>
          </a:p>
        </p:txBody>
      </p:sp>
      <p:sp>
        <p:nvSpPr>
          <p:cNvPr id="13364" name="Rectangle 52"/>
          <p:cNvSpPr>
            <a:spLocks noChangeArrowheads="1"/>
          </p:cNvSpPr>
          <p:nvPr/>
        </p:nvSpPr>
        <p:spPr bwMode="auto">
          <a:xfrm>
            <a:off x="9572626" y="1177211"/>
            <a:ext cx="1012825"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rear[2]</a:t>
            </a:r>
          </a:p>
        </p:txBody>
      </p:sp>
      <p:sp>
        <p:nvSpPr>
          <p:cNvPr id="13365" name="Rectangle 53"/>
          <p:cNvSpPr>
            <a:spLocks noChangeArrowheads="1"/>
          </p:cNvSpPr>
          <p:nvPr/>
        </p:nvSpPr>
        <p:spPr bwMode="auto">
          <a:xfrm>
            <a:off x="9572626" y="1863011"/>
            <a:ext cx="1012825"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rear[3]</a:t>
            </a:r>
          </a:p>
        </p:txBody>
      </p:sp>
      <p:sp>
        <p:nvSpPr>
          <p:cNvPr id="13366" name="Rectangle 54"/>
          <p:cNvSpPr>
            <a:spLocks noChangeArrowheads="1"/>
          </p:cNvSpPr>
          <p:nvPr/>
        </p:nvSpPr>
        <p:spPr bwMode="auto">
          <a:xfrm>
            <a:off x="9572626" y="2625011"/>
            <a:ext cx="1012825"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rear[4]</a:t>
            </a:r>
          </a:p>
        </p:txBody>
      </p:sp>
      <p:sp>
        <p:nvSpPr>
          <p:cNvPr id="13367" name="Rectangle 55"/>
          <p:cNvSpPr>
            <a:spLocks noChangeArrowheads="1"/>
          </p:cNvSpPr>
          <p:nvPr/>
        </p:nvSpPr>
        <p:spPr bwMode="auto">
          <a:xfrm>
            <a:off x="9572626" y="3310811"/>
            <a:ext cx="1012825"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rear[5]</a:t>
            </a:r>
          </a:p>
        </p:txBody>
      </p:sp>
      <p:sp>
        <p:nvSpPr>
          <p:cNvPr id="13368" name="Rectangle 56"/>
          <p:cNvSpPr>
            <a:spLocks noChangeArrowheads="1"/>
          </p:cNvSpPr>
          <p:nvPr/>
        </p:nvSpPr>
        <p:spPr bwMode="auto">
          <a:xfrm>
            <a:off x="9648826" y="3996611"/>
            <a:ext cx="1012825"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rear[6]</a:t>
            </a:r>
          </a:p>
        </p:txBody>
      </p:sp>
      <p:sp>
        <p:nvSpPr>
          <p:cNvPr id="13369" name="Rectangle 57"/>
          <p:cNvSpPr>
            <a:spLocks noChangeArrowheads="1"/>
          </p:cNvSpPr>
          <p:nvPr/>
        </p:nvSpPr>
        <p:spPr bwMode="auto">
          <a:xfrm>
            <a:off x="9648826" y="4758611"/>
            <a:ext cx="1012825"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rear[7]</a:t>
            </a:r>
          </a:p>
        </p:txBody>
      </p:sp>
      <p:sp>
        <p:nvSpPr>
          <p:cNvPr id="13370" name="Rectangle 58"/>
          <p:cNvSpPr>
            <a:spLocks noChangeArrowheads="1"/>
          </p:cNvSpPr>
          <p:nvPr/>
        </p:nvSpPr>
        <p:spPr bwMode="auto">
          <a:xfrm>
            <a:off x="9648826" y="5444411"/>
            <a:ext cx="1012825"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rear[8]</a:t>
            </a:r>
          </a:p>
        </p:txBody>
      </p:sp>
      <p:sp>
        <p:nvSpPr>
          <p:cNvPr id="13371" name="Rectangle 59"/>
          <p:cNvSpPr>
            <a:spLocks noChangeArrowheads="1"/>
          </p:cNvSpPr>
          <p:nvPr/>
        </p:nvSpPr>
        <p:spPr bwMode="auto">
          <a:xfrm>
            <a:off x="9648826" y="6130211"/>
            <a:ext cx="1012825"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rear[9]</a:t>
            </a:r>
          </a:p>
        </p:txBody>
      </p:sp>
      <p:sp>
        <p:nvSpPr>
          <p:cNvPr id="13372" name="Text Box 60"/>
          <p:cNvSpPr txBox="1">
            <a:spLocks noChangeArrowheads="1"/>
          </p:cNvSpPr>
          <p:nvPr/>
        </p:nvSpPr>
        <p:spPr bwMode="auto">
          <a:xfrm>
            <a:off x="1600200" y="110411"/>
            <a:ext cx="1131888"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front[0]</a:t>
            </a:r>
          </a:p>
        </p:txBody>
      </p:sp>
      <p:sp>
        <p:nvSpPr>
          <p:cNvPr id="13373" name="Text Box 61"/>
          <p:cNvSpPr txBox="1">
            <a:spLocks noChangeArrowheads="1"/>
          </p:cNvSpPr>
          <p:nvPr/>
        </p:nvSpPr>
        <p:spPr bwMode="auto">
          <a:xfrm>
            <a:off x="1952625" y="491411"/>
            <a:ext cx="1131888"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front[1]</a:t>
            </a:r>
          </a:p>
        </p:txBody>
      </p:sp>
      <p:sp>
        <p:nvSpPr>
          <p:cNvPr id="13374" name="Text Box 62"/>
          <p:cNvSpPr txBox="1">
            <a:spLocks noChangeArrowheads="1"/>
          </p:cNvSpPr>
          <p:nvPr/>
        </p:nvSpPr>
        <p:spPr bwMode="auto">
          <a:xfrm>
            <a:off x="1952625" y="1177211"/>
            <a:ext cx="1131888"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front[2]</a:t>
            </a:r>
          </a:p>
        </p:txBody>
      </p:sp>
      <p:sp>
        <p:nvSpPr>
          <p:cNvPr id="13375" name="Text Box 63"/>
          <p:cNvSpPr txBox="1">
            <a:spLocks noChangeArrowheads="1"/>
          </p:cNvSpPr>
          <p:nvPr/>
        </p:nvSpPr>
        <p:spPr bwMode="auto">
          <a:xfrm>
            <a:off x="1952625" y="1939211"/>
            <a:ext cx="1131888"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front[3]</a:t>
            </a:r>
          </a:p>
        </p:txBody>
      </p:sp>
      <p:sp>
        <p:nvSpPr>
          <p:cNvPr id="13376" name="Text Box 64"/>
          <p:cNvSpPr txBox="1">
            <a:spLocks noChangeArrowheads="1"/>
          </p:cNvSpPr>
          <p:nvPr/>
        </p:nvSpPr>
        <p:spPr bwMode="auto">
          <a:xfrm>
            <a:off x="1952625" y="2701211"/>
            <a:ext cx="1131888"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front[4]</a:t>
            </a:r>
          </a:p>
        </p:txBody>
      </p:sp>
      <p:sp>
        <p:nvSpPr>
          <p:cNvPr id="13377" name="Text Box 65"/>
          <p:cNvSpPr txBox="1">
            <a:spLocks noChangeArrowheads="1"/>
          </p:cNvSpPr>
          <p:nvPr/>
        </p:nvSpPr>
        <p:spPr bwMode="auto">
          <a:xfrm>
            <a:off x="1952625" y="3387011"/>
            <a:ext cx="1131888"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front[5]</a:t>
            </a:r>
          </a:p>
        </p:txBody>
      </p:sp>
      <p:sp>
        <p:nvSpPr>
          <p:cNvPr id="13378" name="Text Box 66"/>
          <p:cNvSpPr txBox="1">
            <a:spLocks noChangeArrowheads="1"/>
          </p:cNvSpPr>
          <p:nvPr/>
        </p:nvSpPr>
        <p:spPr bwMode="auto">
          <a:xfrm>
            <a:off x="1952625" y="4072811"/>
            <a:ext cx="1131888"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front[6]</a:t>
            </a:r>
          </a:p>
        </p:txBody>
      </p:sp>
      <p:sp>
        <p:nvSpPr>
          <p:cNvPr id="13379" name="Text Box 67"/>
          <p:cNvSpPr txBox="1">
            <a:spLocks noChangeArrowheads="1"/>
          </p:cNvSpPr>
          <p:nvPr/>
        </p:nvSpPr>
        <p:spPr bwMode="auto">
          <a:xfrm>
            <a:off x="1952625" y="4682411"/>
            <a:ext cx="1131888"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front[7]</a:t>
            </a:r>
          </a:p>
        </p:txBody>
      </p:sp>
      <p:sp>
        <p:nvSpPr>
          <p:cNvPr id="13380" name="Text Box 68"/>
          <p:cNvSpPr txBox="1">
            <a:spLocks noChangeArrowheads="1"/>
          </p:cNvSpPr>
          <p:nvPr/>
        </p:nvSpPr>
        <p:spPr bwMode="auto">
          <a:xfrm>
            <a:off x="2028825" y="5368211"/>
            <a:ext cx="1131888"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front[8]</a:t>
            </a:r>
          </a:p>
        </p:txBody>
      </p:sp>
      <p:sp>
        <p:nvSpPr>
          <p:cNvPr id="13381" name="Text Box 69"/>
          <p:cNvSpPr txBox="1">
            <a:spLocks noChangeArrowheads="1"/>
          </p:cNvSpPr>
          <p:nvPr/>
        </p:nvSpPr>
        <p:spPr bwMode="auto">
          <a:xfrm>
            <a:off x="1952625" y="5901611"/>
            <a:ext cx="1131888"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front[9]</a:t>
            </a:r>
          </a:p>
        </p:txBody>
      </p:sp>
      <p:sp>
        <p:nvSpPr>
          <p:cNvPr id="13382" name="Text Box 70"/>
          <p:cNvSpPr txBox="1">
            <a:spLocks noChangeArrowheads="1"/>
          </p:cNvSpPr>
          <p:nvPr/>
        </p:nvSpPr>
        <p:spPr bwMode="auto">
          <a:xfrm>
            <a:off x="2760664" y="6247686"/>
            <a:ext cx="6821487" cy="457200"/>
          </a:xfrm>
          <a:prstGeom prst="rect">
            <a:avLst/>
          </a:prstGeom>
          <a:noFill/>
          <a:ln w="9525">
            <a:noFill/>
            <a:miter lim="800000"/>
            <a:headEnd/>
            <a:tailEnd/>
          </a:ln>
          <a:effectLst/>
        </p:spPr>
        <p:txBody>
          <a:bodyPr wrap="none">
            <a:spAutoFit/>
          </a:bodyPr>
          <a:lstStyle/>
          <a:p>
            <a:pPr algn="ctr" fontAlgn="base">
              <a:spcBef>
                <a:spcPct val="0"/>
              </a:spcBef>
              <a:spcAft>
                <a:spcPct val="0"/>
              </a:spcAft>
            </a:pPr>
            <a:r>
              <a:rPr kumimoji="1" lang="en-US" altLang="zh-TW" sz="2400" b="1" dirty="0">
                <a:solidFill>
                  <a:srgbClr val="CC3300"/>
                </a:solidFill>
                <a:latin typeface="Times New Roman" charset="0"/>
              </a:rPr>
              <a:t>9, 33, 55, 93, 179, 208, 271, 306, 859, 984</a:t>
            </a:r>
            <a:r>
              <a:rPr kumimoji="1" lang="en-US" altLang="zh-TW" sz="2400" dirty="0">
                <a:solidFill>
                  <a:srgbClr val="CC3300"/>
                </a:solidFill>
                <a:latin typeface="Times New Roman" charset="0"/>
              </a:rPr>
              <a:t> </a:t>
            </a:r>
            <a:r>
              <a:rPr kumimoji="1" lang="en-US" altLang="zh-TW" sz="2400" dirty="0">
                <a:solidFill>
                  <a:srgbClr val="808080"/>
                </a:solidFill>
                <a:latin typeface="Times New Roman" charset="0"/>
              </a:rPr>
              <a:t>(third pass)</a:t>
            </a:r>
            <a:endParaRPr kumimoji="1" lang="en-US" altLang="zh-TW" sz="2400" dirty="0">
              <a:solidFill>
                <a:srgbClr val="CC3300"/>
              </a:solidFill>
              <a:latin typeface="Times New Roman" charset="0"/>
            </a:endParaRPr>
          </a:p>
        </p:txBody>
      </p:sp>
      <p:sp>
        <p:nvSpPr>
          <p:cNvPr id="13383" name="Rectangle 71"/>
          <p:cNvSpPr>
            <a:spLocks noChangeArrowheads="1"/>
          </p:cNvSpPr>
          <p:nvPr/>
        </p:nvSpPr>
        <p:spPr bwMode="auto">
          <a:xfrm>
            <a:off x="8334375" y="186611"/>
            <a:ext cx="1371600" cy="381000"/>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3384" name="Line 72"/>
          <p:cNvSpPr>
            <a:spLocks noChangeShapeType="1"/>
          </p:cNvSpPr>
          <p:nvPr/>
        </p:nvSpPr>
        <p:spPr bwMode="auto">
          <a:xfrm>
            <a:off x="9020175" y="186611"/>
            <a:ext cx="1588" cy="3810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3385" name="Text Box 73"/>
          <p:cNvSpPr txBox="1">
            <a:spLocks noChangeArrowheads="1"/>
          </p:cNvSpPr>
          <p:nvPr/>
        </p:nvSpPr>
        <p:spPr bwMode="auto">
          <a:xfrm>
            <a:off x="8486775" y="110411"/>
            <a:ext cx="488950"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93</a:t>
            </a:r>
          </a:p>
        </p:txBody>
      </p:sp>
      <p:sp>
        <p:nvSpPr>
          <p:cNvPr id="13386" name="Text Box 74"/>
          <p:cNvSpPr txBox="1">
            <a:spLocks noChangeArrowheads="1"/>
          </p:cNvSpPr>
          <p:nvPr/>
        </p:nvSpPr>
        <p:spPr bwMode="auto">
          <a:xfrm>
            <a:off x="9020176" y="110411"/>
            <a:ext cx="657225" cy="457200"/>
          </a:xfrm>
          <a:prstGeom prst="rect">
            <a:avLst/>
          </a:prstGeom>
          <a:noFill/>
          <a:ln w="9525">
            <a:noFill/>
            <a:miter lim="800000"/>
            <a:headEnd/>
            <a:tailEnd/>
          </a:ln>
          <a:effectLst/>
        </p:spPr>
        <p:txBody>
          <a:bodyPr wrap="none">
            <a:spAutoFit/>
          </a:bodyPr>
          <a:lstStyle/>
          <a:p>
            <a:pPr algn="ctr" fontAlgn="base">
              <a:spcBef>
                <a:spcPct val="0"/>
              </a:spcBef>
              <a:spcAft>
                <a:spcPct val="0"/>
              </a:spcAft>
            </a:pPr>
            <a:r>
              <a:rPr kumimoji="1" lang="en-US" altLang="zh-TW" sz="2400">
                <a:solidFill>
                  <a:srgbClr val="000000"/>
                </a:solidFill>
                <a:latin typeface="Times New Roman" charset="0"/>
              </a:rPr>
              <a:t>null</a:t>
            </a:r>
            <a:endParaRPr kumimoji="1" lang="en-US" altLang="zh-TW" sz="2800">
              <a:solidFill>
                <a:srgbClr val="000000"/>
              </a:solidFill>
              <a:latin typeface="Times New Roman" charset="0"/>
            </a:endParaRPr>
          </a:p>
        </p:txBody>
      </p:sp>
      <p:sp>
        <p:nvSpPr>
          <p:cNvPr id="13387" name="Line 75"/>
          <p:cNvSpPr>
            <a:spLocks noChangeShapeType="1"/>
          </p:cNvSpPr>
          <p:nvPr/>
        </p:nvSpPr>
        <p:spPr bwMode="auto">
          <a:xfrm>
            <a:off x="7724775" y="339011"/>
            <a:ext cx="609600" cy="0"/>
          </a:xfrm>
          <a:prstGeom prst="line">
            <a:avLst/>
          </a:prstGeom>
          <a:noFill/>
          <a:ln w="9525">
            <a:solidFill>
              <a:schemeClr val="tx1"/>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3389" name="Rectangle 77"/>
          <p:cNvSpPr>
            <a:spLocks noChangeArrowheads="1"/>
          </p:cNvSpPr>
          <p:nvPr/>
        </p:nvSpPr>
        <p:spPr bwMode="auto">
          <a:xfrm>
            <a:off x="3505200" y="567611"/>
            <a:ext cx="1371600" cy="381000"/>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3390" name="Line 78"/>
          <p:cNvSpPr>
            <a:spLocks noChangeShapeType="1"/>
          </p:cNvSpPr>
          <p:nvPr/>
        </p:nvSpPr>
        <p:spPr bwMode="auto">
          <a:xfrm>
            <a:off x="4191000" y="567611"/>
            <a:ext cx="1588" cy="3810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3391" name="Text Box 79"/>
          <p:cNvSpPr txBox="1">
            <a:spLocks noChangeArrowheads="1"/>
          </p:cNvSpPr>
          <p:nvPr/>
        </p:nvSpPr>
        <p:spPr bwMode="auto">
          <a:xfrm>
            <a:off x="3581400" y="567611"/>
            <a:ext cx="641350"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179</a:t>
            </a:r>
          </a:p>
        </p:txBody>
      </p:sp>
      <p:sp>
        <p:nvSpPr>
          <p:cNvPr id="13392" name="Text Box 80"/>
          <p:cNvSpPr txBox="1">
            <a:spLocks noChangeArrowheads="1"/>
          </p:cNvSpPr>
          <p:nvPr/>
        </p:nvSpPr>
        <p:spPr bwMode="auto">
          <a:xfrm>
            <a:off x="4191001" y="491411"/>
            <a:ext cx="657225" cy="457200"/>
          </a:xfrm>
          <a:prstGeom prst="rect">
            <a:avLst/>
          </a:prstGeom>
          <a:noFill/>
          <a:ln w="9525">
            <a:noFill/>
            <a:miter lim="800000"/>
            <a:headEnd/>
            <a:tailEnd/>
          </a:ln>
          <a:effectLst/>
        </p:spPr>
        <p:txBody>
          <a:bodyPr wrap="none">
            <a:spAutoFit/>
          </a:bodyPr>
          <a:lstStyle/>
          <a:p>
            <a:pPr algn="ctr" fontAlgn="base">
              <a:spcBef>
                <a:spcPct val="0"/>
              </a:spcBef>
              <a:spcAft>
                <a:spcPct val="0"/>
              </a:spcAft>
            </a:pPr>
            <a:r>
              <a:rPr kumimoji="1" lang="en-US" altLang="zh-TW" sz="2400">
                <a:solidFill>
                  <a:srgbClr val="000000"/>
                </a:solidFill>
                <a:latin typeface="Times New Roman" charset="0"/>
              </a:rPr>
              <a:t>null</a:t>
            </a:r>
            <a:endParaRPr kumimoji="1" lang="en-US" altLang="zh-TW" sz="2800">
              <a:solidFill>
                <a:srgbClr val="000000"/>
              </a:solidFill>
              <a:latin typeface="Times New Roman" charset="0"/>
            </a:endParaRPr>
          </a:p>
        </p:txBody>
      </p:sp>
      <p:sp>
        <p:nvSpPr>
          <p:cNvPr id="13393" name="Rectangle 81"/>
          <p:cNvSpPr>
            <a:spLocks noChangeArrowheads="1"/>
          </p:cNvSpPr>
          <p:nvPr/>
        </p:nvSpPr>
        <p:spPr bwMode="auto">
          <a:xfrm>
            <a:off x="3581400" y="1253411"/>
            <a:ext cx="1371600" cy="381000"/>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3394" name="Line 82"/>
          <p:cNvSpPr>
            <a:spLocks noChangeShapeType="1"/>
          </p:cNvSpPr>
          <p:nvPr/>
        </p:nvSpPr>
        <p:spPr bwMode="auto">
          <a:xfrm>
            <a:off x="4267200" y="1253411"/>
            <a:ext cx="1588" cy="3810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3395" name="Text Box 83"/>
          <p:cNvSpPr txBox="1">
            <a:spLocks noChangeArrowheads="1"/>
          </p:cNvSpPr>
          <p:nvPr/>
        </p:nvSpPr>
        <p:spPr bwMode="auto">
          <a:xfrm>
            <a:off x="3657600" y="1177211"/>
            <a:ext cx="641350"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208</a:t>
            </a:r>
          </a:p>
        </p:txBody>
      </p:sp>
      <p:sp>
        <p:nvSpPr>
          <p:cNvPr id="13396" name="Rectangle 84"/>
          <p:cNvSpPr>
            <a:spLocks noChangeArrowheads="1"/>
          </p:cNvSpPr>
          <p:nvPr/>
        </p:nvSpPr>
        <p:spPr bwMode="auto">
          <a:xfrm>
            <a:off x="5362575" y="1253411"/>
            <a:ext cx="1371600" cy="381000"/>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3397" name="Line 85"/>
          <p:cNvSpPr>
            <a:spLocks noChangeShapeType="1"/>
          </p:cNvSpPr>
          <p:nvPr/>
        </p:nvSpPr>
        <p:spPr bwMode="auto">
          <a:xfrm>
            <a:off x="6048375" y="1253411"/>
            <a:ext cx="1588" cy="3810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3398" name="Text Box 86"/>
          <p:cNvSpPr txBox="1">
            <a:spLocks noChangeArrowheads="1"/>
          </p:cNvSpPr>
          <p:nvPr/>
        </p:nvSpPr>
        <p:spPr bwMode="auto">
          <a:xfrm>
            <a:off x="5410200" y="1177211"/>
            <a:ext cx="641350"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271</a:t>
            </a:r>
          </a:p>
        </p:txBody>
      </p:sp>
      <p:sp>
        <p:nvSpPr>
          <p:cNvPr id="13399" name="Text Box 87"/>
          <p:cNvSpPr txBox="1">
            <a:spLocks noChangeArrowheads="1"/>
          </p:cNvSpPr>
          <p:nvPr/>
        </p:nvSpPr>
        <p:spPr bwMode="auto">
          <a:xfrm>
            <a:off x="6048376" y="1177211"/>
            <a:ext cx="657225" cy="457200"/>
          </a:xfrm>
          <a:prstGeom prst="rect">
            <a:avLst/>
          </a:prstGeom>
          <a:noFill/>
          <a:ln w="9525">
            <a:noFill/>
            <a:miter lim="800000"/>
            <a:headEnd/>
            <a:tailEnd/>
          </a:ln>
          <a:effectLst/>
        </p:spPr>
        <p:txBody>
          <a:bodyPr wrap="none">
            <a:spAutoFit/>
          </a:bodyPr>
          <a:lstStyle/>
          <a:p>
            <a:pPr algn="ctr" fontAlgn="base">
              <a:spcBef>
                <a:spcPct val="0"/>
              </a:spcBef>
              <a:spcAft>
                <a:spcPct val="0"/>
              </a:spcAft>
            </a:pPr>
            <a:r>
              <a:rPr kumimoji="1" lang="en-US" altLang="zh-TW" sz="2400">
                <a:solidFill>
                  <a:srgbClr val="000000"/>
                </a:solidFill>
                <a:latin typeface="Times New Roman" charset="0"/>
              </a:rPr>
              <a:t>null</a:t>
            </a:r>
            <a:endParaRPr kumimoji="1" lang="en-US" altLang="zh-TW" sz="2800">
              <a:solidFill>
                <a:srgbClr val="000000"/>
              </a:solidFill>
              <a:latin typeface="Times New Roman" charset="0"/>
            </a:endParaRPr>
          </a:p>
        </p:txBody>
      </p:sp>
      <p:sp>
        <p:nvSpPr>
          <p:cNvPr id="13400" name="Line 88"/>
          <p:cNvSpPr>
            <a:spLocks noChangeShapeType="1"/>
          </p:cNvSpPr>
          <p:nvPr/>
        </p:nvSpPr>
        <p:spPr bwMode="auto">
          <a:xfrm>
            <a:off x="4752975" y="1405811"/>
            <a:ext cx="609600" cy="0"/>
          </a:xfrm>
          <a:prstGeom prst="line">
            <a:avLst/>
          </a:prstGeom>
          <a:noFill/>
          <a:ln w="9525">
            <a:solidFill>
              <a:schemeClr val="tx1"/>
            </a:solidFill>
            <a:round/>
            <a:headEnd/>
            <a:tailEnd type="triangle" w="med" len="med"/>
          </a:ln>
          <a:effectLst/>
        </p:spPr>
        <p:txBody>
          <a:bodyPr wrap="none" anchor="ctr"/>
          <a:lstStyle/>
          <a:p>
            <a:pPr fontAlgn="base">
              <a:spcBef>
                <a:spcPct val="0"/>
              </a:spcBef>
              <a:spcAft>
                <a:spcPct val="0"/>
              </a:spcAft>
            </a:pPr>
            <a:endParaRPr kumimoji="1" lang="en-US">
              <a:solidFill>
                <a:srgbClr val="000000"/>
              </a:solidFill>
            </a:endParaRPr>
          </a:p>
        </p:txBody>
      </p:sp>
      <p:sp>
        <p:nvSpPr>
          <p:cNvPr id="13401" name="Rectangle 89"/>
          <p:cNvSpPr>
            <a:spLocks noChangeArrowheads="1"/>
          </p:cNvSpPr>
          <p:nvPr/>
        </p:nvSpPr>
        <p:spPr bwMode="auto">
          <a:xfrm>
            <a:off x="3581400" y="3463211"/>
            <a:ext cx="685800" cy="381000"/>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3402" name="Line 90"/>
          <p:cNvSpPr>
            <a:spLocks noChangeShapeType="1"/>
          </p:cNvSpPr>
          <p:nvPr/>
        </p:nvSpPr>
        <p:spPr bwMode="auto">
          <a:xfrm>
            <a:off x="4267200" y="3463211"/>
            <a:ext cx="1588" cy="3810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3403" name="Text Box 91"/>
          <p:cNvSpPr txBox="1">
            <a:spLocks noChangeArrowheads="1"/>
          </p:cNvSpPr>
          <p:nvPr/>
        </p:nvSpPr>
        <p:spPr bwMode="auto">
          <a:xfrm>
            <a:off x="3581401" y="3387011"/>
            <a:ext cx="657225"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null</a:t>
            </a:r>
          </a:p>
        </p:txBody>
      </p:sp>
      <p:sp>
        <p:nvSpPr>
          <p:cNvPr id="13404" name="Rectangle 92"/>
          <p:cNvSpPr>
            <a:spLocks noChangeArrowheads="1"/>
          </p:cNvSpPr>
          <p:nvPr/>
        </p:nvSpPr>
        <p:spPr bwMode="auto">
          <a:xfrm>
            <a:off x="3581400" y="4758611"/>
            <a:ext cx="685800" cy="381000"/>
          </a:xfrm>
          <a:prstGeom prst="rect">
            <a:avLst/>
          </a:prstGeom>
          <a:noFill/>
          <a:ln w="9525">
            <a:solidFill>
              <a:schemeClr val="tx1"/>
            </a:solidFill>
            <a:miter lim="800000"/>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3405" name="Line 93"/>
          <p:cNvSpPr>
            <a:spLocks noChangeShapeType="1"/>
          </p:cNvSpPr>
          <p:nvPr/>
        </p:nvSpPr>
        <p:spPr bwMode="auto">
          <a:xfrm>
            <a:off x="4267200" y="4758611"/>
            <a:ext cx="1588" cy="381000"/>
          </a:xfrm>
          <a:prstGeom prst="line">
            <a:avLst/>
          </a:prstGeom>
          <a:noFill/>
          <a:ln w="9525">
            <a:solidFill>
              <a:schemeClr val="tx1"/>
            </a:solidFill>
            <a:round/>
            <a:headEnd/>
            <a:tailEnd/>
          </a:ln>
          <a:effectLst/>
        </p:spPr>
        <p:txBody>
          <a:bodyPr wrap="none" anchor="ctr"/>
          <a:lstStyle/>
          <a:p>
            <a:pPr fontAlgn="base">
              <a:spcBef>
                <a:spcPct val="0"/>
              </a:spcBef>
              <a:spcAft>
                <a:spcPct val="0"/>
              </a:spcAft>
            </a:pPr>
            <a:endParaRPr kumimoji="1" lang="en-US">
              <a:solidFill>
                <a:srgbClr val="000000"/>
              </a:solidFill>
            </a:endParaRPr>
          </a:p>
        </p:txBody>
      </p:sp>
      <p:sp>
        <p:nvSpPr>
          <p:cNvPr id="13406" name="Text Box 94"/>
          <p:cNvSpPr txBox="1">
            <a:spLocks noChangeArrowheads="1"/>
          </p:cNvSpPr>
          <p:nvPr/>
        </p:nvSpPr>
        <p:spPr bwMode="auto">
          <a:xfrm>
            <a:off x="3581401" y="4682411"/>
            <a:ext cx="657225" cy="4572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TW" sz="2400">
                <a:solidFill>
                  <a:srgbClr val="000000"/>
                </a:solidFill>
                <a:latin typeface="Times New Roman" charset="0"/>
              </a:rPr>
              <a:t>null</a:t>
            </a:r>
          </a:p>
        </p:txBody>
      </p:sp>
      <p:sp>
        <p:nvSpPr>
          <p:cNvPr id="2" name="Footer Placeholder 1"/>
          <p:cNvSpPr>
            <a:spLocks noGrp="1"/>
          </p:cNvSpPr>
          <p:nvPr>
            <p:ph type="ftr" sz="quarter" idx="11"/>
          </p:nvPr>
        </p:nvSpPr>
        <p:spPr/>
        <p:txBody>
          <a:bodyPr/>
          <a:lstStyle/>
          <a:p>
            <a:r>
              <a:rPr lang="en-US"/>
              <a:t>Dr. Neepa Shah</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252</a:t>
            </a:fld>
            <a:endParaRPr lang="en-US"/>
          </a:p>
        </p:txBody>
      </p:sp>
    </p:spTree>
    <p:extLst>
      <p:ext uri="{BB962C8B-B14F-4D97-AF65-F5344CB8AC3E}">
        <p14:creationId xmlns:p14="http://schemas.microsoft.com/office/powerpoint/2010/main" val="1084071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1+#ppt_w/2"/>
                                          </p:val>
                                        </p:tav>
                                        <p:tav tm="100000">
                                          <p:val>
                                            <p:strVal val="#ppt_x"/>
                                          </p:val>
                                        </p:tav>
                                      </p:tavLst>
                                    </p:anim>
                                    <p:anim calcmode="lin" valueType="num">
                                      <p:cBhvr additive="base">
                                        <p:cTn id="8" dur="500" fill="hold"/>
                                        <p:tgtEl>
                                          <p:spTgt spid="133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315"/>
                                        </p:tgtEl>
                                        <p:attrNameLst>
                                          <p:attrName>style.visibility</p:attrName>
                                        </p:attrNameLst>
                                      </p:cBhvr>
                                      <p:to>
                                        <p:strVal val="visible"/>
                                      </p:to>
                                    </p:set>
                                    <p:anim calcmode="lin" valueType="num">
                                      <p:cBhvr additive="base">
                                        <p:cTn id="11" dur="500" fill="hold"/>
                                        <p:tgtEl>
                                          <p:spTgt spid="13315"/>
                                        </p:tgtEl>
                                        <p:attrNameLst>
                                          <p:attrName>ppt_x</p:attrName>
                                        </p:attrNameLst>
                                      </p:cBhvr>
                                      <p:tavLst>
                                        <p:tav tm="0">
                                          <p:val>
                                            <p:strVal val="1+#ppt_w/2"/>
                                          </p:val>
                                        </p:tav>
                                        <p:tav tm="100000">
                                          <p:val>
                                            <p:strVal val="#ppt_x"/>
                                          </p:val>
                                        </p:tav>
                                      </p:tavLst>
                                    </p:anim>
                                    <p:anim calcmode="lin" valueType="num">
                                      <p:cBhvr additive="base">
                                        <p:cTn id="12" dur="500" fill="hold"/>
                                        <p:tgtEl>
                                          <p:spTgt spid="1331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3316"/>
                                        </p:tgtEl>
                                        <p:attrNameLst>
                                          <p:attrName>style.visibility</p:attrName>
                                        </p:attrNameLst>
                                      </p:cBhvr>
                                      <p:to>
                                        <p:strVal val="visible"/>
                                      </p:to>
                                    </p:set>
                                    <p:anim calcmode="lin" valueType="num">
                                      <p:cBhvr additive="base">
                                        <p:cTn id="15" dur="500" fill="hold"/>
                                        <p:tgtEl>
                                          <p:spTgt spid="13316"/>
                                        </p:tgtEl>
                                        <p:attrNameLst>
                                          <p:attrName>ppt_x</p:attrName>
                                        </p:attrNameLst>
                                      </p:cBhvr>
                                      <p:tavLst>
                                        <p:tav tm="0">
                                          <p:val>
                                            <p:strVal val="1+#ppt_w/2"/>
                                          </p:val>
                                        </p:tav>
                                        <p:tav tm="100000">
                                          <p:val>
                                            <p:strVal val="#ppt_x"/>
                                          </p:val>
                                        </p:tav>
                                      </p:tavLst>
                                    </p:anim>
                                    <p:anim calcmode="lin" valueType="num">
                                      <p:cBhvr additive="base">
                                        <p:cTn id="16" dur="500" fill="hold"/>
                                        <p:tgtEl>
                                          <p:spTgt spid="13316"/>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3317"/>
                                        </p:tgtEl>
                                        <p:attrNameLst>
                                          <p:attrName>style.visibility</p:attrName>
                                        </p:attrNameLst>
                                      </p:cBhvr>
                                      <p:to>
                                        <p:strVal val="visible"/>
                                      </p:to>
                                    </p:set>
                                    <p:anim calcmode="lin" valueType="num">
                                      <p:cBhvr additive="base">
                                        <p:cTn id="19" dur="500" fill="hold"/>
                                        <p:tgtEl>
                                          <p:spTgt spid="13317"/>
                                        </p:tgtEl>
                                        <p:attrNameLst>
                                          <p:attrName>ppt_x</p:attrName>
                                        </p:attrNameLst>
                                      </p:cBhvr>
                                      <p:tavLst>
                                        <p:tav tm="0">
                                          <p:val>
                                            <p:strVal val="1+#ppt_w/2"/>
                                          </p:val>
                                        </p:tav>
                                        <p:tav tm="100000">
                                          <p:val>
                                            <p:strVal val="#ppt_x"/>
                                          </p:val>
                                        </p:tav>
                                      </p:tavLst>
                                    </p:anim>
                                    <p:anim calcmode="lin" valueType="num">
                                      <p:cBhvr additive="base">
                                        <p:cTn id="20" dur="500" fill="hold"/>
                                        <p:tgtEl>
                                          <p:spTgt spid="13317"/>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3318"/>
                                        </p:tgtEl>
                                        <p:attrNameLst>
                                          <p:attrName>style.visibility</p:attrName>
                                        </p:attrNameLst>
                                      </p:cBhvr>
                                      <p:to>
                                        <p:strVal val="visible"/>
                                      </p:to>
                                    </p:set>
                                    <p:anim calcmode="lin" valueType="num">
                                      <p:cBhvr additive="base">
                                        <p:cTn id="23" dur="500" fill="hold"/>
                                        <p:tgtEl>
                                          <p:spTgt spid="13318"/>
                                        </p:tgtEl>
                                        <p:attrNameLst>
                                          <p:attrName>ppt_x</p:attrName>
                                        </p:attrNameLst>
                                      </p:cBhvr>
                                      <p:tavLst>
                                        <p:tav tm="0">
                                          <p:val>
                                            <p:strVal val="1+#ppt_w/2"/>
                                          </p:val>
                                        </p:tav>
                                        <p:tav tm="100000">
                                          <p:val>
                                            <p:strVal val="#ppt_x"/>
                                          </p:val>
                                        </p:tav>
                                      </p:tavLst>
                                    </p:anim>
                                    <p:anim calcmode="lin" valueType="num">
                                      <p:cBhvr additive="base">
                                        <p:cTn id="24" dur="500" fill="hold"/>
                                        <p:tgtEl>
                                          <p:spTgt spid="133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3319"/>
                                        </p:tgtEl>
                                        <p:attrNameLst>
                                          <p:attrName>style.visibility</p:attrName>
                                        </p:attrNameLst>
                                      </p:cBhvr>
                                      <p:to>
                                        <p:strVal val="visible"/>
                                      </p:to>
                                    </p:set>
                                    <p:anim calcmode="lin" valueType="num">
                                      <p:cBhvr additive="base">
                                        <p:cTn id="27" dur="500" fill="hold"/>
                                        <p:tgtEl>
                                          <p:spTgt spid="13319"/>
                                        </p:tgtEl>
                                        <p:attrNameLst>
                                          <p:attrName>ppt_x</p:attrName>
                                        </p:attrNameLst>
                                      </p:cBhvr>
                                      <p:tavLst>
                                        <p:tav tm="0">
                                          <p:val>
                                            <p:strVal val="1+#ppt_w/2"/>
                                          </p:val>
                                        </p:tav>
                                        <p:tav tm="100000">
                                          <p:val>
                                            <p:strVal val="#ppt_x"/>
                                          </p:val>
                                        </p:tav>
                                      </p:tavLst>
                                    </p:anim>
                                    <p:anim calcmode="lin" valueType="num">
                                      <p:cBhvr additive="base">
                                        <p:cTn id="28" dur="500" fill="hold"/>
                                        <p:tgtEl>
                                          <p:spTgt spid="13319"/>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3320"/>
                                        </p:tgtEl>
                                        <p:attrNameLst>
                                          <p:attrName>style.visibility</p:attrName>
                                        </p:attrNameLst>
                                      </p:cBhvr>
                                      <p:to>
                                        <p:strVal val="visible"/>
                                      </p:to>
                                    </p:set>
                                    <p:anim calcmode="lin" valueType="num">
                                      <p:cBhvr additive="base">
                                        <p:cTn id="31" dur="500" fill="hold"/>
                                        <p:tgtEl>
                                          <p:spTgt spid="13320"/>
                                        </p:tgtEl>
                                        <p:attrNameLst>
                                          <p:attrName>ppt_x</p:attrName>
                                        </p:attrNameLst>
                                      </p:cBhvr>
                                      <p:tavLst>
                                        <p:tav tm="0">
                                          <p:val>
                                            <p:strVal val="1+#ppt_w/2"/>
                                          </p:val>
                                        </p:tav>
                                        <p:tav tm="100000">
                                          <p:val>
                                            <p:strVal val="#ppt_x"/>
                                          </p:val>
                                        </p:tav>
                                      </p:tavLst>
                                    </p:anim>
                                    <p:anim calcmode="lin" valueType="num">
                                      <p:cBhvr additive="base">
                                        <p:cTn id="32" dur="500" fill="hold"/>
                                        <p:tgtEl>
                                          <p:spTgt spid="1332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3321"/>
                                        </p:tgtEl>
                                        <p:attrNameLst>
                                          <p:attrName>style.visibility</p:attrName>
                                        </p:attrNameLst>
                                      </p:cBhvr>
                                      <p:to>
                                        <p:strVal val="visible"/>
                                      </p:to>
                                    </p:set>
                                    <p:anim calcmode="lin" valueType="num">
                                      <p:cBhvr additive="base">
                                        <p:cTn id="35" dur="500" fill="hold"/>
                                        <p:tgtEl>
                                          <p:spTgt spid="13321"/>
                                        </p:tgtEl>
                                        <p:attrNameLst>
                                          <p:attrName>ppt_x</p:attrName>
                                        </p:attrNameLst>
                                      </p:cBhvr>
                                      <p:tavLst>
                                        <p:tav tm="0">
                                          <p:val>
                                            <p:strVal val="1+#ppt_w/2"/>
                                          </p:val>
                                        </p:tav>
                                        <p:tav tm="100000">
                                          <p:val>
                                            <p:strVal val="#ppt_x"/>
                                          </p:val>
                                        </p:tav>
                                      </p:tavLst>
                                    </p:anim>
                                    <p:anim calcmode="lin" valueType="num">
                                      <p:cBhvr additive="base">
                                        <p:cTn id="36" dur="500" fill="hold"/>
                                        <p:tgtEl>
                                          <p:spTgt spid="13321"/>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3322"/>
                                        </p:tgtEl>
                                        <p:attrNameLst>
                                          <p:attrName>style.visibility</p:attrName>
                                        </p:attrNameLst>
                                      </p:cBhvr>
                                      <p:to>
                                        <p:strVal val="visible"/>
                                      </p:to>
                                    </p:set>
                                    <p:anim calcmode="lin" valueType="num">
                                      <p:cBhvr additive="base">
                                        <p:cTn id="39" dur="500" fill="hold"/>
                                        <p:tgtEl>
                                          <p:spTgt spid="13322"/>
                                        </p:tgtEl>
                                        <p:attrNameLst>
                                          <p:attrName>ppt_x</p:attrName>
                                        </p:attrNameLst>
                                      </p:cBhvr>
                                      <p:tavLst>
                                        <p:tav tm="0">
                                          <p:val>
                                            <p:strVal val="1+#ppt_w/2"/>
                                          </p:val>
                                        </p:tav>
                                        <p:tav tm="100000">
                                          <p:val>
                                            <p:strVal val="#ppt_x"/>
                                          </p:val>
                                        </p:tav>
                                      </p:tavLst>
                                    </p:anim>
                                    <p:anim calcmode="lin" valueType="num">
                                      <p:cBhvr additive="base">
                                        <p:cTn id="40" dur="500" fill="hold"/>
                                        <p:tgtEl>
                                          <p:spTgt spid="13322"/>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3323"/>
                                        </p:tgtEl>
                                        <p:attrNameLst>
                                          <p:attrName>style.visibility</p:attrName>
                                        </p:attrNameLst>
                                      </p:cBhvr>
                                      <p:to>
                                        <p:strVal val="visible"/>
                                      </p:to>
                                    </p:set>
                                    <p:anim calcmode="lin" valueType="num">
                                      <p:cBhvr additive="base">
                                        <p:cTn id="43" dur="500" fill="hold"/>
                                        <p:tgtEl>
                                          <p:spTgt spid="13323"/>
                                        </p:tgtEl>
                                        <p:attrNameLst>
                                          <p:attrName>ppt_x</p:attrName>
                                        </p:attrNameLst>
                                      </p:cBhvr>
                                      <p:tavLst>
                                        <p:tav tm="0">
                                          <p:val>
                                            <p:strVal val="1+#ppt_w/2"/>
                                          </p:val>
                                        </p:tav>
                                        <p:tav tm="100000">
                                          <p:val>
                                            <p:strVal val="#ppt_x"/>
                                          </p:val>
                                        </p:tav>
                                      </p:tavLst>
                                    </p:anim>
                                    <p:anim calcmode="lin" valueType="num">
                                      <p:cBhvr additive="base">
                                        <p:cTn id="44" dur="500" fill="hold"/>
                                        <p:tgtEl>
                                          <p:spTgt spid="13323"/>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3324"/>
                                        </p:tgtEl>
                                        <p:attrNameLst>
                                          <p:attrName>style.visibility</p:attrName>
                                        </p:attrNameLst>
                                      </p:cBhvr>
                                      <p:to>
                                        <p:strVal val="visible"/>
                                      </p:to>
                                    </p:set>
                                    <p:anim calcmode="lin" valueType="num">
                                      <p:cBhvr additive="base">
                                        <p:cTn id="47" dur="500" fill="hold"/>
                                        <p:tgtEl>
                                          <p:spTgt spid="13324"/>
                                        </p:tgtEl>
                                        <p:attrNameLst>
                                          <p:attrName>ppt_x</p:attrName>
                                        </p:attrNameLst>
                                      </p:cBhvr>
                                      <p:tavLst>
                                        <p:tav tm="0">
                                          <p:val>
                                            <p:strVal val="1+#ppt_w/2"/>
                                          </p:val>
                                        </p:tav>
                                        <p:tav tm="100000">
                                          <p:val>
                                            <p:strVal val="#ppt_x"/>
                                          </p:val>
                                        </p:tav>
                                      </p:tavLst>
                                    </p:anim>
                                    <p:anim calcmode="lin" valueType="num">
                                      <p:cBhvr additive="base">
                                        <p:cTn id="48" dur="500" fill="hold"/>
                                        <p:tgtEl>
                                          <p:spTgt spid="13324"/>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3325"/>
                                        </p:tgtEl>
                                        <p:attrNameLst>
                                          <p:attrName>style.visibility</p:attrName>
                                        </p:attrNameLst>
                                      </p:cBhvr>
                                      <p:to>
                                        <p:strVal val="visible"/>
                                      </p:to>
                                    </p:set>
                                    <p:anim calcmode="lin" valueType="num">
                                      <p:cBhvr additive="base">
                                        <p:cTn id="51" dur="500" fill="hold"/>
                                        <p:tgtEl>
                                          <p:spTgt spid="13325"/>
                                        </p:tgtEl>
                                        <p:attrNameLst>
                                          <p:attrName>ppt_x</p:attrName>
                                        </p:attrNameLst>
                                      </p:cBhvr>
                                      <p:tavLst>
                                        <p:tav tm="0">
                                          <p:val>
                                            <p:strVal val="1+#ppt_w/2"/>
                                          </p:val>
                                        </p:tav>
                                        <p:tav tm="100000">
                                          <p:val>
                                            <p:strVal val="#ppt_x"/>
                                          </p:val>
                                        </p:tav>
                                      </p:tavLst>
                                    </p:anim>
                                    <p:anim calcmode="lin" valueType="num">
                                      <p:cBhvr additive="base">
                                        <p:cTn id="52" dur="500" fill="hold"/>
                                        <p:tgtEl>
                                          <p:spTgt spid="13325"/>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13326"/>
                                        </p:tgtEl>
                                        <p:attrNameLst>
                                          <p:attrName>style.visibility</p:attrName>
                                        </p:attrNameLst>
                                      </p:cBhvr>
                                      <p:to>
                                        <p:strVal val="visible"/>
                                      </p:to>
                                    </p:set>
                                    <p:anim calcmode="lin" valueType="num">
                                      <p:cBhvr additive="base">
                                        <p:cTn id="55" dur="500" fill="hold"/>
                                        <p:tgtEl>
                                          <p:spTgt spid="13326"/>
                                        </p:tgtEl>
                                        <p:attrNameLst>
                                          <p:attrName>ppt_x</p:attrName>
                                        </p:attrNameLst>
                                      </p:cBhvr>
                                      <p:tavLst>
                                        <p:tav tm="0">
                                          <p:val>
                                            <p:strVal val="1+#ppt_w/2"/>
                                          </p:val>
                                        </p:tav>
                                        <p:tav tm="100000">
                                          <p:val>
                                            <p:strVal val="#ppt_x"/>
                                          </p:val>
                                        </p:tav>
                                      </p:tavLst>
                                    </p:anim>
                                    <p:anim calcmode="lin" valueType="num">
                                      <p:cBhvr additive="base">
                                        <p:cTn id="56" dur="500" fill="hold"/>
                                        <p:tgtEl>
                                          <p:spTgt spid="13326"/>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13327"/>
                                        </p:tgtEl>
                                        <p:attrNameLst>
                                          <p:attrName>style.visibility</p:attrName>
                                        </p:attrNameLst>
                                      </p:cBhvr>
                                      <p:to>
                                        <p:strVal val="visible"/>
                                      </p:to>
                                    </p:set>
                                    <p:anim calcmode="lin" valueType="num">
                                      <p:cBhvr additive="base">
                                        <p:cTn id="59" dur="500" fill="hold"/>
                                        <p:tgtEl>
                                          <p:spTgt spid="13327"/>
                                        </p:tgtEl>
                                        <p:attrNameLst>
                                          <p:attrName>ppt_x</p:attrName>
                                        </p:attrNameLst>
                                      </p:cBhvr>
                                      <p:tavLst>
                                        <p:tav tm="0">
                                          <p:val>
                                            <p:strVal val="1+#ppt_w/2"/>
                                          </p:val>
                                        </p:tav>
                                        <p:tav tm="100000">
                                          <p:val>
                                            <p:strVal val="#ppt_x"/>
                                          </p:val>
                                        </p:tav>
                                      </p:tavLst>
                                    </p:anim>
                                    <p:anim calcmode="lin" valueType="num">
                                      <p:cBhvr additive="base">
                                        <p:cTn id="60" dur="500" fill="hold"/>
                                        <p:tgtEl>
                                          <p:spTgt spid="13327"/>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13328"/>
                                        </p:tgtEl>
                                        <p:attrNameLst>
                                          <p:attrName>style.visibility</p:attrName>
                                        </p:attrNameLst>
                                      </p:cBhvr>
                                      <p:to>
                                        <p:strVal val="visible"/>
                                      </p:to>
                                    </p:set>
                                    <p:anim calcmode="lin" valueType="num">
                                      <p:cBhvr additive="base">
                                        <p:cTn id="63" dur="500" fill="hold"/>
                                        <p:tgtEl>
                                          <p:spTgt spid="13328"/>
                                        </p:tgtEl>
                                        <p:attrNameLst>
                                          <p:attrName>ppt_x</p:attrName>
                                        </p:attrNameLst>
                                      </p:cBhvr>
                                      <p:tavLst>
                                        <p:tav tm="0">
                                          <p:val>
                                            <p:strVal val="1+#ppt_w/2"/>
                                          </p:val>
                                        </p:tav>
                                        <p:tav tm="100000">
                                          <p:val>
                                            <p:strVal val="#ppt_x"/>
                                          </p:val>
                                        </p:tav>
                                      </p:tavLst>
                                    </p:anim>
                                    <p:anim calcmode="lin" valueType="num">
                                      <p:cBhvr additive="base">
                                        <p:cTn id="64" dur="500" fill="hold"/>
                                        <p:tgtEl>
                                          <p:spTgt spid="13328"/>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13329"/>
                                        </p:tgtEl>
                                        <p:attrNameLst>
                                          <p:attrName>style.visibility</p:attrName>
                                        </p:attrNameLst>
                                      </p:cBhvr>
                                      <p:to>
                                        <p:strVal val="visible"/>
                                      </p:to>
                                    </p:set>
                                    <p:anim calcmode="lin" valueType="num">
                                      <p:cBhvr additive="base">
                                        <p:cTn id="67" dur="500" fill="hold"/>
                                        <p:tgtEl>
                                          <p:spTgt spid="13329"/>
                                        </p:tgtEl>
                                        <p:attrNameLst>
                                          <p:attrName>ppt_x</p:attrName>
                                        </p:attrNameLst>
                                      </p:cBhvr>
                                      <p:tavLst>
                                        <p:tav tm="0">
                                          <p:val>
                                            <p:strVal val="1+#ppt_w/2"/>
                                          </p:val>
                                        </p:tav>
                                        <p:tav tm="100000">
                                          <p:val>
                                            <p:strVal val="#ppt_x"/>
                                          </p:val>
                                        </p:tav>
                                      </p:tavLst>
                                    </p:anim>
                                    <p:anim calcmode="lin" valueType="num">
                                      <p:cBhvr additive="base">
                                        <p:cTn id="68" dur="500" fill="hold"/>
                                        <p:tgtEl>
                                          <p:spTgt spid="13329"/>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13330"/>
                                        </p:tgtEl>
                                        <p:attrNameLst>
                                          <p:attrName>style.visibility</p:attrName>
                                        </p:attrNameLst>
                                      </p:cBhvr>
                                      <p:to>
                                        <p:strVal val="visible"/>
                                      </p:to>
                                    </p:set>
                                    <p:anim calcmode="lin" valueType="num">
                                      <p:cBhvr additive="base">
                                        <p:cTn id="71" dur="500" fill="hold"/>
                                        <p:tgtEl>
                                          <p:spTgt spid="13330"/>
                                        </p:tgtEl>
                                        <p:attrNameLst>
                                          <p:attrName>ppt_x</p:attrName>
                                        </p:attrNameLst>
                                      </p:cBhvr>
                                      <p:tavLst>
                                        <p:tav tm="0">
                                          <p:val>
                                            <p:strVal val="1+#ppt_w/2"/>
                                          </p:val>
                                        </p:tav>
                                        <p:tav tm="100000">
                                          <p:val>
                                            <p:strVal val="#ppt_x"/>
                                          </p:val>
                                        </p:tav>
                                      </p:tavLst>
                                    </p:anim>
                                    <p:anim calcmode="lin" valueType="num">
                                      <p:cBhvr additive="base">
                                        <p:cTn id="72" dur="500" fill="hold"/>
                                        <p:tgtEl>
                                          <p:spTgt spid="13330"/>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13331"/>
                                        </p:tgtEl>
                                        <p:attrNameLst>
                                          <p:attrName>style.visibility</p:attrName>
                                        </p:attrNameLst>
                                      </p:cBhvr>
                                      <p:to>
                                        <p:strVal val="visible"/>
                                      </p:to>
                                    </p:set>
                                    <p:anim calcmode="lin" valueType="num">
                                      <p:cBhvr additive="base">
                                        <p:cTn id="75" dur="500" fill="hold"/>
                                        <p:tgtEl>
                                          <p:spTgt spid="13331"/>
                                        </p:tgtEl>
                                        <p:attrNameLst>
                                          <p:attrName>ppt_x</p:attrName>
                                        </p:attrNameLst>
                                      </p:cBhvr>
                                      <p:tavLst>
                                        <p:tav tm="0">
                                          <p:val>
                                            <p:strVal val="1+#ppt_w/2"/>
                                          </p:val>
                                        </p:tav>
                                        <p:tav tm="100000">
                                          <p:val>
                                            <p:strVal val="#ppt_x"/>
                                          </p:val>
                                        </p:tav>
                                      </p:tavLst>
                                    </p:anim>
                                    <p:anim calcmode="lin" valueType="num">
                                      <p:cBhvr additive="base">
                                        <p:cTn id="76" dur="500" fill="hold"/>
                                        <p:tgtEl>
                                          <p:spTgt spid="13331"/>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0"/>
                                  </p:stCondLst>
                                  <p:childTnLst>
                                    <p:set>
                                      <p:cBhvr>
                                        <p:cTn id="78" dur="1" fill="hold">
                                          <p:stCondLst>
                                            <p:cond delay="0"/>
                                          </p:stCondLst>
                                        </p:cTn>
                                        <p:tgtEl>
                                          <p:spTgt spid="13332"/>
                                        </p:tgtEl>
                                        <p:attrNameLst>
                                          <p:attrName>style.visibility</p:attrName>
                                        </p:attrNameLst>
                                      </p:cBhvr>
                                      <p:to>
                                        <p:strVal val="visible"/>
                                      </p:to>
                                    </p:set>
                                    <p:anim calcmode="lin" valueType="num">
                                      <p:cBhvr additive="base">
                                        <p:cTn id="79" dur="500" fill="hold"/>
                                        <p:tgtEl>
                                          <p:spTgt spid="13332"/>
                                        </p:tgtEl>
                                        <p:attrNameLst>
                                          <p:attrName>ppt_x</p:attrName>
                                        </p:attrNameLst>
                                      </p:cBhvr>
                                      <p:tavLst>
                                        <p:tav tm="0">
                                          <p:val>
                                            <p:strVal val="1+#ppt_w/2"/>
                                          </p:val>
                                        </p:tav>
                                        <p:tav tm="100000">
                                          <p:val>
                                            <p:strVal val="#ppt_x"/>
                                          </p:val>
                                        </p:tav>
                                      </p:tavLst>
                                    </p:anim>
                                    <p:anim calcmode="lin" valueType="num">
                                      <p:cBhvr additive="base">
                                        <p:cTn id="80" dur="500" fill="hold"/>
                                        <p:tgtEl>
                                          <p:spTgt spid="13332"/>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stCondLst>
                                    <p:cond delay="0"/>
                                  </p:stCondLst>
                                  <p:childTnLst>
                                    <p:set>
                                      <p:cBhvr>
                                        <p:cTn id="82" dur="1" fill="hold">
                                          <p:stCondLst>
                                            <p:cond delay="0"/>
                                          </p:stCondLst>
                                        </p:cTn>
                                        <p:tgtEl>
                                          <p:spTgt spid="13333"/>
                                        </p:tgtEl>
                                        <p:attrNameLst>
                                          <p:attrName>style.visibility</p:attrName>
                                        </p:attrNameLst>
                                      </p:cBhvr>
                                      <p:to>
                                        <p:strVal val="visible"/>
                                      </p:to>
                                    </p:set>
                                    <p:anim calcmode="lin" valueType="num">
                                      <p:cBhvr additive="base">
                                        <p:cTn id="83" dur="500" fill="hold"/>
                                        <p:tgtEl>
                                          <p:spTgt spid="13333"/>
                                        </p:tgtEl>
                                        <p:attrNameLst>
                                          <p:attrName>ppt_x</p:attrName>
                                        </p:attrNameLst>
                                      </p:cBhvr>
                                      <p:tavLst>
                                        <p:tav tm="0">
                                          <p:val>
                                            <p:strVal val="1+#ppt_w/2"/>
                                          </p:val>
                                        </p:tav>
                                        <p:tav tm="100000">
                                          <p:val>
                                            <p:strVal val="#ppt_x"/>
                                          </p:val>
                                        </p:tav>
                                      </p:tavLst>
                                    </p:anim>
                                    <p:anim calcmode="lin" valueType="num">
                                      <p:cBhvr additive="base">
                                        <p:cTn id="84" dur="500" fill="hold"/>
                                        <p:tgtEl>
                                          <p:spTgt spid="13333"/>
                                        </p:tgtEl>
                                        <p:attrNameLst>
                                          <p:attrName>ppt_y</p:attrName>
                                        </p:attrNameLst>
                                      </p:cBhvr>
                                      <p:tavLst>
                                        <p:tav tm="0">
                                          <p:val>
                                            <p:strVal val="#ppt_y"/>
                                          </p:val>
                                        </p:tav>
                                        <p:tav tm="100000">
                                          <p:val>
                                            <p:strVal val="#ppt_y"/>
                                          </p:val>
                                        </p:tav>
                                      </p:tavLst>
                                    </p:anim>
                                  </p:childTnLst>
                                </p:cTn>
                              </p:par>
                              <p:par>
                                <p:cTn id="85" presetID="2" presetClass="entr" presetSubtype="2" fill="hold" grpId="0" nodeType="withEffect">
                                  <p:stCondLst>
                                    <p:cond delay="0"/>
                                  </p:stCondLst>
                                  <p:childTnLst>
                                    <p:set>
                                      <p:cBhvr>
                                        <p:cTn id="86" dur="1" fill="hold">
                                          <p:stCondLst>
                                            <p:cond delay="0"/>
                                          </p:stCondLst>
                                        </p:cTn>
                                        <p:tgtEl>
                                          <p:spTgt spid="13334"/>
                                        </p:tgtEl>
                                        <p:attrNameLst>
                                          <p:attrName>style.visibility</p:attrName>
                                        </p:attrNameLst>
                                      </p:cBhvr>
                                      <p:to>
                                        <p:strVal val="visible"/>
                                      </p:to>
                                    </p:set>
                                    <p:anim calcmode="lin" valueType="num">
                                      <p:cBhvr additive="base">
                                        <p:cTn id="87" dur="500" fill="hold"/>
                                        <p:tgtEl>
                                          <p:spTgt spid="13334"/>
                                        </p:tgtEl>
                                        <p:attrNameLst>
                                          <p:attrName>ppt_x</p:attrName>
                                        </p:attrNameLst>
                                      </p:cBhvr>
                                      <p:tavLst>
                                        <p:tav tm="0">
                                          <p:val>
                                            <p:strVal val="1+#ppt_w/2"/>
                                          </p:val>
                                        </p:tav>
                                        <p:tav tm="100000">
                                          <p:val>
                                            <p:strVal val="#ppt_x"/>
                                          </p:val>
                                        </p:tav>
                                      </p:tavLst>
                                    </p:anim>
                                    <p:anim calcmode="lin" valueType="num">
                                      <p:cBhvr additive="base">
                                        <p:cTn id="88" dur="500" fill="hold"/>
                                        <p:tgtEl>
                                          <p:spTgt spid="13334"/>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0"/>
                                  </p:stCondLst>
                                  <p:childTnLst>
                                    <p:set>
                                      <p:cBhvr>
                                        <p:cTn id="90" dur="1" fill="hold">
                                          <p:stCondLst>
                                            <p:cond delay="0"/>
                                          </p:stCondLst>
                                        </p:cTn>
                                        <p:tgtEl>
                                          <p:spTgt spid="13335"/>
                                        </p:tgtEl>
                                        <p:attrNameLst>
                                          <p:attrName>style.visibility</p:attrName>
                                        </p:attrNameLst>
                                      </p:cBhvr>
                                      <p:to>
                                        <p:strVal val="visible"/>
                                      </p:to>
                                    </p:set>
                                    <p:anim calcmode="lin" valueType="num">
                                      <p:cBhvr additive="base">
                                        <p:cTn id="91" dur="500" fill="hold"/>
                                        <p:tgtEl>
                                          <p:spTgt spid="13335"/>
                                        </p:tgtEl>
                                        <p:attrNameLst>
                                          <p:attrName>ppt_x</p:attrName>
                                        </p:attrNameLst>
                                      </p:cBhvr>
                                      <p:tavLst>
                                        <p:tav tm="0">
                                          <p:val>
                                            <p:strVal val="1+#ppt_w/2"/>
                                          </p:val>
                                        </p:tav>
                                        <p:tav tm="100000">
                                          <p:val>
                                            <p:strVal val="#ppt_x"/>
                                          </p:val>
                                        </p:tav>
                                      </p:tavLst>
                                    </p:anim>
                                    <p:anim calcmode="lin" valueType="num">
                                      <p:cBhvr additive="base">
                                        <p:cTn id="92" dur="500" fill="hold"/>
                                        <p:tgtEl>
                                          <p:spTgt spid="13335"/>
                                        </p:tgtEl>
                                        <p:attrNameLst>
                                          <p:attrName>ppt_y</p:attrName>
                                        </p:attrNameLst>
                                      </p:cBhvr>
                                      <p:tavLst>
                                        <p:tav tm="0">
                                          <p:val>
                                            <p:strVal val="#ppt_y"/>
                                          </p:val>
                                        </p:tav>
                                        <p:tav tm="100000">
                                          <p:val>
                                            <p:strVal val="#ppt_y"/>
                                          </p:val>
                                        </p:tav>
                                      </p:tavLst>
                                    </p:anim>
                                  </p:childTnLst>
                                </p:cTn>
                              </p:par>
                              <p:par>
                                <p:cTn id="93" presetID="2" presetClass="entr" presetSubtype="2" fill="hold" grpId="0" nodeType="withEffect">
                                  <p:stCondLst>
                                    <p:cond delay="0"/>
                                  </p:stCondLst>
                                  <p:childTnLst>
                                    <p:set>
                                      <p:cBhvr>
                                        <p:cTn id="94" dur="1" fill="hold">
                                          <p:stCondLst>
                                            <p:cond delay="0"/>
                                          </p:stCondLst>
                                        </p:cTn>
                                        <p:tgtEl>
                                          <p:spTgt spid="13336"/>
                                        </p:tgtEl>
                                        <p:attrNameLst>
                                          <p:attrName>style.visibility</p:attrName>
                                        </p:attrNameLst>
                                      </p:cBhvr>
                                      <p:to>
                                        <p:strVal val="visible"/>
                                      </p:to>
                                    </p:set>
                                    <p:anim calcmode="lin" valueType="num">
                                      <p:cBhvr additive="base">
                                        <p:cTn id="95" dur="500" fill="hold"/>
                                        <p:tgtEl>
                                          <p:spTgt spid="13336"/>
                                        </p:tgtEl>
                                        <p:attrNameLst>
                                          <p:attrName>ppt_x</p:attrName>
                                        </p:attrNameLst>
                                      </p:cBhvr>
                                      <p:tavLst>
                                        <p:tav tm="0">
                                          <p:val>
                                            <p:strVal val="1+#ppt_w/2"/>
                                          </p:val>
                                        </p:tav>
                                        <p:tav tm="100000">
                                          <p:val>
                                            <p:strVal val="#ppt_x"/>
                                          </p:val>
                                        </p:tav>
                                      </p:tavLst>
                                    </p:anim>
                                    <p:anim calcmode="lin" valueType="num">
                                      <p:cBhvr additive="base">
                                        <p:cTn id="96" dur="500" fill="hold"/>
                                        <p:tgtEl>
                                          <p:spTgt spid="13336"/>
                                        </p:tgtEl>
                                        <p:attrNameLst>
                                          <p:attrName>ppt_y</p:attrName>
                                        </p:attrNameLst>
                                      </p:cBhvr>
                                      <p:tavLst>
                                        <p:tav tm="0">
                                          <p:val>
                                            <p:strVal val="#ppt_y"/>
                                          </p:val>
                                        </p:tav>
                                        <p:tav tm="100000">
                                          <p:val>
                                            <p:strVal val="#ppt_y"/>
                                          </p:val>
                                        </p:tav>
                                      </p:tavLst>
                                    </p:anim>
                                  </p:childTnLst>
                                </p:cTn>
                              </p:par>
                              <p:par>
                                <p:cTn id="97" presetID="2" presetClass="entr" presetSubtype="2" fill="hold" grpId="0" nodeType="withEffect">
                                  <p:stCondLst>
                                    <p:cond delay="0"/>
                                  </p:stCondLst>
                                  <p:childTnLst>
                                    <p:set>
                                      <p:cBhvr>
                                        <p:cTn id="98" dur="1" fill="hold">
                                          <p:stCondLst>
                                            <p:cond delay="0"/>
                                          </p:stCondLst>
                                        </p:cTn>
                                        <p:tgtEl>
                                          <p:spTgt spid="13337"/>
                                        </p:tgtEl>
                                        <p:attrNameLst>
                                          <p:attrName>style.visibility</p:attrName>
                                        </p:attrNameLst>
                                      </p:cBhvr>
                                      <p:to>
                                        <p:strVal val="visible"/>
                                      </p:to>
                                    </p:set>
                                    <p:anim calcmode="lin" valueType="num">
                                      <p:cBhvr additive="base">
                                        <p:cTn id="99" dur="500" fill="hold"/>
                                        <p:tgtEl>
                                          <p:spTgt spid="13337"/>
                                        </p:tgtEl>
                                        <p:attrNameLst>
                                          <p:attrName>ppt_x</p:attrName>
                                        </p:attrNameLst>
                                      </p:cBhvr>
                                      <p:tavLst>
                                        <p:tav tm="0">
                                          <p:val>
                                            <p:strVal val="1+#ppt_w/2"/>
                                          </p:val>
                                        </p:tav>
                                        <p:tav tm="100000">
                                          <p:val>
                                            <p:strVal val="#ppt_x"/>
                                          </p:val>
                                        </p:tav>
                                      </p:tavLst>
                                    </p:anim>
                                    <p:anim calcmode="lin" valueType="num">
                                      <p:cBhvr additive="base">
                                        <p:cTn id="100" dur="500" fill="hold"/>
                                        <p:tgtEl>
                                          <p:spTgt spid="13337"/>
                                        </p:tgtEl>
                                        <p:attrNameLst>
                                          <p:attrName>ppt_y</p:attrName>
                                        </p:attrNameLst>
                                      </p:cBhvr>
                                      <p:tavLst>
                                        <p:tav tm="0">
                                          <p:val>
                                            <p:strVal val="#ppt_y"/>
                                          </p:val>
                                        </p:tav>
                                        <p:tav tm="100000">
                                          <p:val>
                                            <p:strVal val="#ppt_y"/>
                                          </p:val>
                                        </p:tav>
                                      </p:tavLst>
                                    </p:anim>
                                  </p:childTnLst>
                                </p:cTn>
                              </p:par>
                              <p:par>
                                <p:cTn id="101" presetID="2" presetClass="entr" presetSubtype="2" fill="hold" grpId="0" nodeType="withEffect">
                                  <p:stCondLst>
                                    <p:cond delay="0"/>
                                  </p:stCondLst>
                                  <p:childTnLst>
                                    <p:set>
                                      <p:cBhvr>
                                        <p:cTn id="102" dur="1" fill="hold">
                                          <p:stCondLst>
                                            <p:cond delay="0"/>
                                          </p:stCondLst>
                                        </p:cTn>
                                        <p:tgtEl>
                                          <p:spTgt spid="13338"/>
                                        </p:tgtEl>
                                        <p:attrNameLst>
                                          <p:attrName>style.visibility</p:attrName>
                                        </p:attrNameLst>
                                      </p:cBhvr>
                                      <p:to>
                                        <p:strVal val="visible"/>
                                      </p:to>
                                    </p:set>
                                    <p:anim calcmode="lin" valueType="num">
                                      <p:cBhvr additive="base">
                                        <p:cTn id="103" dur="500" fill="hold"/>
                                        <p:tgtEl>
                                          <p:spTgt spid="13338"/>
                                        </p:tgtEl>
                                        <p:attrNameLst>
                                          <p:attrName>ppt_x</p:attrName>
                                        </p:attrNameLst>
                                      </p:cBhvr>
                                      <p:tavLst>
                                        <p:tav tm="0">
                                          <p:val>
                                            <p:strVal val="1+#ppt_w/2"/>
                                          </p:val>
                                        </p:tav>
                                        <p:tav tm="100000">
                                          <p:val>
                                            <p:strVal val="#ppt_x"/>
                                          </p:val>
                                        </p:tav>
                                      </p:tavLst>
                                    </p:anim>
                                    <p:anim calcmode="lin" valueType="num">
                                      <p:cBhvr additive="base">
                                        <p:cTn id="104" dur="500" fill="hold"/>
                                        <p:tgtEl>
                                          <p:spTgt spid="13338"/>
                                        </p:tgtEl>
                                        <p:attrNameLst>
                                          <p:attrName>ppt_y</p:attrName>
                                        </p:attrNameLst>
                                      </p:cBhvr>
                                      <p:tavLst>
                                        <p:tav tm="0">
                                          <p:val>
                                            <p:strVal val="#ppt_y"/>
                                          </p:val>
                                        </p:tav>
                                        <p:tav tm="100000">
                                          <p:val>
                                            <p:strVal val="#ppt_y"/>
                                          </p:val>
                                        </p:tav>
                                      </p:tavLst>
                                    </p:anim>
                                  </p:childTnLst>
                                </p:cTn>
                              </p:par>
                              <p:par>
                                <p:cTn id="105" presetID="2" presetClass="entr" presetSubtype="2" fill="hold" grpId="0" nodeType="withEffect">
                                  <p:stCondLst>
                                    <p:cond delay="0"/>
                                  </p:stCondLst>
                                  <p:childTnLst>
                                    <p:set>
                                      <p:cBhvr>
                                        <p:cTn id="106" dur="1" fill="hold">
                                          <p:stCondLst>
                                            <p:cond delay="0"/>
                                          </p:stCondLst>
                                        </p:cTn>
                                        <p:tgtEl>
                                          <p:spTgt spid="13339"/>
                                        </p:tgtEl>
                                        <p:attrNameLst>
                                          <p:attrName>style.visibility</p:attrName>
                                        </p:attrNameLst>
                                      </p:cBhvr>
                                      <p:to>
                                        <p:strVal val="visible"/>
                                      </p:to>
                                    </p:set>
                                    <p:anim calcmode="lin" valueType="num">
                                      <p:cBhvr additive="base">
                                        <p:cTn id="107" dur="500" fill="hold"/>
                                        <p:tgtEl>
                                          <p:spTgt spid="13339"/>
                                        </p:tgtEl>
                                        <p:attrNameLst>
                                          <p:attrName>ppt_x</p:attrName>
                                        </p:attrNameLst>
                                      </p:cBhvr>
                                      <p:tavLst>
                                        <p:tav tm="0">
                                          <p:val>
                                            <p:strVal val="1+#ppt_w/2"/>
                                          </p:val>
                                        </p:tav>
                                        <p:tav tm="100000">
                                          <p:val>
                                            <p:strVal val="#ppt_x"/>
                                          </p:val>
                                        </p:tav>
                                      </p:tavLst>
                                    </p:anim>
                                    <p:anim calcmode="lin" valueType="num">
                                      <p:cBhvr additive="base">
                                        <p:cTn id="108" dur="500" fill="hold"/>
                                        <p:tgtEl>
                                          <p:spTgt spid="13339"/>
                                        </p:tgtEl>
                                        <p:attrNameLst>
                                          <p:attrName>ppt_y</p:attrName>
                                        </p:attrNameLst>
                                      </p:cBhvr>
                                      <p:tavLst>
                                        <p:tav tm="0">
                                          <p:val>
                                            <p:strVal val="#ppt_y"/>
                                          </p:val>
                                        </p:tav>
                                        <p:tav tm="100000">
                                          <p:val>
                                            <p:strVal val="#ppt_y"/>
                                          </p:val>
                                        </p:tav>
                                      </p:tavLst>
                                    </p:anim>
                                  </p:childTnLst>
                                </p:cTn>
                              </p:par>
                              <p:par>
                                <p:cTn id="109" presetID="2" presetClass="entr" presetSubtype="2" fill="hold" grpId="0" nodeType="withEffect">
                                  <p:stCondLst>
                                    <p:cond delay="0"/>
                                  </p:stCondLst>
                                  <p:childTnLst>
                                    <p:set>
                                      <p:cBhvr>
                                        <p:cTn id="110" dur="1" fill="hold">
                                          <p:stCondLst>
                                            <p:cond delay="0"/>
                                          </p:stCondLst>
                                        </p:cTn>
                                        <p:tgtEl>
                                          <p:spTgt spid="13340"/>
                                        </p:tgtEl>
                                        <p:attrNameLst>
                                          <p:attrName>style.visibility</p:attrName>
                                        </p:attrNameLst>
                                      </p:cBhvr>
                                      <p:to>
                                        <p:strVal val="visible"/>
                                      </p:to>
                                    </p:set>
                                    <p:anim calcmode="lin" valueType="num">
                                      <p:cBhvr additive="base">
                                        <p:cTn id="111" dur="500" fill="hold"/>
                                        <p:tgtEl>
                                          <p:spTgt spid="13340"/>
                                        </p:tgtEl>
                                        <p:attrNameLst>
                                          <p:attrName>ppt_x</p:attrName>
                                        </p:attrNameLst>
                                      </p:cBhvr>
                                      <p:tavLst>
                                        <p:tav tm="0">
                                          <p:val>
                                            <p:strVal val="1+#ppt_w/2"/>
                                          </p:val>
                                        </p:tav>
                                        <p:tav tm="100000">
                                          <p:val>
                                            <p:strVal val="#ppt_x"/>
                                          </p:val>
                                        </p:tav>
                                      </p:tavLst>
                                    </p:anim>
                                    <p:anim calcmode="lin" valueType="num">
                                      <p:cBhvr additive="base">
                                        <p:cTn id="112" dur="500" fill="hold"/>
                                        <p:tgtEl>
                                          <p:spTgt spid="13340"/>
                                        </p:tgtEl>
                                        <p:attrNameLst>
                                          <p:attrName>ppt_y</p:attrName>
                                        </p:attrNameLst>
                                      </p:cBhvr>
                                      <p:tavLst>
                                        <p:tav tm="0">
                                          <p:val>
                                            <p:strVal val="#ppt_y"/>
                                          </p:val>
                                        </p:tav>
                                        <p:tav tm="100000">
                                          <p:val>
                                            <p:strVal val="#ppt_y"/>
                                          </p:val>
                                        </p:tav>
                                      </p:tavLst>
                                    </p:anim>
                                  </p:childTnLst>
                                </p:cTn>
                              </p:par>
                              <p:par>
                                <p:cTn id="113" presetID="2" presetClass="entr" presetSubtype="2" fill="hold" grpId="0" nodeType="withEffect">
                                  <p:stCondLst>
                                    <p:cond delay="0"/>
                                  </p:stCondLst>
                                  <p:childTnLst>
                                    <p:set>
                                      <p:cBhvr>
                                        <p:cTn id="114" dur="1" fill="hold">
                                          <p:stCondLst>
                                            <p:cond delay="0"/>
                                          </p:stCondLst>
                                        </p:cTn>
                                        <p:tgtEl>
                                          <p:spTgt spid="13341"/>
                                        </p:tgtEl>
                                        <p:attrNameLst>
                                          <p:attrName>style.visibility</p:attrName>
                                        </p:attrNameLst>
                                      </p:cBhvr>
                                      <p:to>
                                        <p:strVal val="visible"/>
                                      </p:to>
                                    </p:set>
                                    <p:anim calcmode="lin" valueType="num">
                                      <p:cBhvr additive="base">
                                        <p:cTn id="115" dur="500" fill="hold"/>
                                        <p:tgtEl>
                                          <p:spTgt spid="13341"/>
                                        </p:tgtEl>
                                        <p:attrNameLst>
                                          <p:attrName>ppt_x</p:attrName>
                                        </p:attrNameLst>
                                      </p:cBhvr>
                                      <p:tavLst>
                                        <p:tav tm="0">
                                          <p:val>
                                            <p:strVal val="1+#ppt_w/2"/>
                                          </p:val>
                                        </p:tav>
                                        <p:tav tm="100000">
                                          <p:val>
                                            <p:strVal val="#ppt_x"/>
                                          </p:val>
                                        </p:tav>
                                      </p:tavLst>
                                    </p:anim>
                                    <p:anim calcmode="lin" valueType="num">
                                      <p:cBhvr additive="base">
                                        <p:cTn id="116" dur="500" fill="hold"/>
                                        <p:tgtEl>
                                          <p:spTgt spid="13341"/>
                                        </p:tgtEl>
                                        <p:attrNameLst>
                                          <p:attrName>ppt_y</p:attrName>
                                        </p:attrNameLst>
                                      </p:cBhvr>
                                      <p:tavLst>
                                        <p:tav tm="0">
                                          <p:val>
                                            <p:strVal val="#ppt_y"/>
                                          </p:val>
                                        </p:tav>
                                        <p:tav tm="100000">
                                          <p:val>
                                            <p:strVal val="#ppt_y"/>
                                          </p:val>
                                        </p:tav>
                                      </p:tavLst>
                                    </p:anim>
                                  </p:childTnLst>
                                </p:cTn>
                              </p:par>
                              <p:par>
                                <p:cTn id="117" presetID="2" presetClass="entr" presetSubtype="2" fill="hold" grpId="0" nodeType="withEffect">
                                  <p:stCondLst>
                                    <p:cond delay="0"/>
                                  </p:stCondLst>
                                  <p:childTnLst>
                                    <p:set>
                                      <p:cBhvr>
                                        <p:cTn id="118" dur="1" fill="hold">
                                          <p:stCondLst>
                                            <p:cond delay="0"/>
                                          </p:stCondLst>
                                        </p:cTn>
                                        <p:tgtEl>
                                          <p:spTgt spid="13342"/>
                                        </p:tgtEl>
                                        <p:attrNameLst>
                                          <p:attrName>style.visibility</p:attrName>
                                        </p:attrNameLst>
                                      </p:cBhvr>
                                      <p:to>
                                        <p:strVal val="visible"/>
                                      </p:to>
                                    </p:set>
                                    <p:anim calcmode="lin" valueType="num">
                                      <p:cBhvr additive="base">
                                        <p:cTn id="119" dur="500" fill="hold"/>
                                        <p:tgtEl>
                                          <p:spTgt spid="13342"/>
                                        </p:tgtEl>
                                        <p:attrNameLst>
                                          <p:attrName>ppt_x</p:attrName>
                                        </p:attrNameLst>
                                      </p:cBhvr>
                                      <p:tavLst>
                                        <p:tav tm="0">
                                          <p:val>
                                            <p:strVal val="1+#ppt_w/2"/>
                                          </p:val>
                                        </p:tav>
                                        <p:tav tm="100000">
                                          <p:val>
                                            <p:strVal val="#ppt_x"/>
                                          </p:val>
                                        </p:tav>
                                      </p:tavLst>
                                    </p:anim>
                                    <p:anim calcmode="lin" valueType="num">
                                      <p:cBhvr additive="base">
                                        <p:cTn id="120" dur="500" fill="hold"/>
                                        <p:tgtEl>
                                          <p:spTgt spid="13342"/>
                                        </p:tgtEl>
                                        <p:attrNameLst>
                                          <p:attrName>ppt_y</p:attrName>
                                        </p:attrNameLst>
                                      </p:cBhvr>
                                      <p:tavLst>
                                        <p:tav tm="0">
                                          <p:val>
                                            <p:strVal val="#ppt_y"/>
                                          </p:val>
                                        </p:tav>
                                        <p:tav tm="100000">
                                          <p:val>
                                            <p:strVal val="#ppt_y"/>
                                          </p:val>
                                        </p:tav>
                                      </p:tavLst>
                                    </p:anim>
                                  </p:childTnLst>
                                </p:cTn>
                              </p:par>
                              <p:par>
                                <p:cTn id="121" presetID="2" presetClass="entr" presetSubtype="2" fill="hold" grpId="0" nodeType="withEffect">
                                  <p:stCondLst>
                                    <p:cond delay="0"/>
                                  </p:stCondLst>
                                  <p:childTnLst>
                                    <p:set>
                                      <p:cBhvr>
                                        <p:cTn id="122" dur="1" fill="hold">
                                          <p:stCondLst>
                                            <p:cond delay="0"/>
                                          </p:stCondLst>
                                        </p:cTn>
                                        <p:tgtEl>
                                          <p:spTgt spid="13353"/>
                                        </p:tgtEl>
                                        <p:attrNameLst>
                                          <p:attrName>style.visibility</p:attrName>
                                        </p:attrNameLst>
                                      </p:cBhvr>
                                      <p:to>
                                        <p:strVal val="visible"/>
                                      </p:to>
                                    </p:set>
                                    <p:anim calcmode="lin" valueType="num">
                                      <p:cBhvr additive="base">
                                        <p:cTn id="123" dur="500" fill="hold"/>
                                        <p:tgtEl>
                                          <p:spTgt spid="13353"/>
                                        </p:tgtEl>
                                        <p:attrNameLst>
                                          <p:attrName>ppt_x</p:attrName>
                                        </p:attrNameLst>
                                      </p:cBhvr>
                                      <p:tavLst>
                                        <p:tav tm="0">
                                          <p:val>
                                            <p:strVal val="1+#ppt_w/2"/>
                                          </p:val>
                                        </p:tav>
                                        <p:tav tm="100000">
                                          <p:val>
                                            <p:strVal val="#ppt_x"/>
                                          </p:val>
                                        </p:tav>
                                      </p:tavLst>
                                    </p:anim>
                                    <p:anim calcmode="lin" valueType="num">
                                      <p:cBhvr additive="base">
                                        <p:cTn id="124" dur="500" fill="hold"/>
                                        <p:tgtEl>
                                          <p:spTgt spid="13353"/>
                                        </p:tgtEl>
                                        <p:attrNameLst>
                                          <p:attrName>ppt_y</p:attrName>
                                        </p:attrNameLst>
                                      </p:cBhvr>
                                      <p:tavLst>
                                        <p:tav tm="0">
                                          <p:val>
                                            <p:strVal val="#ppt_y"/>
                                          </p:val>
                                        </p:tav>
                                        <p:tav tm="100000">
                                          <p:val>
                                            <p:strVal val="#ppt_y"/>
                                          </p:val>
                                        </p:tav>
                                      </p:tavLst>
                                    </p:anim>
                                  </p:childTnLst>
                                </p:cTn>
                              </p:par>
                              <p:par>
                                <p:cTn id="125" presetID="2" presetClass="entr" presetSubtype="2" fill="hold" grpId="0" nodeType="withEffect">
                                  <p:stCondLst>
                                    <p:cond delay="0"/>
                                  </p:stCondLst>
                                  <p:childTnLst>
                                    <p:set>
                                      <p:cBhvr>
                                        <p:cTn id="126" dur="1" fill="hold">
                                          <p:stCondLst>
                                            <p:cond delay="0"/>
                                          </p:stCondLst>
                                        </p:cTn>
                                        <p:tgtEl>
                                          <p:spTgt spid="13354"/>
                                        </p:tgtEl>
                                        <p:attrNameLst>
                                          <p:attrName>style.visibility</p:attrName>
                                        </p:attrNameLst>
                                      </p:cBhvr>
                                      <p:to>
                                        <p:strVal val="visible"/>
                                      </p:to>
                                    </p:set>
                                    <p:anim calcmode="lin" valueType="num">
                                      <p:cBhvr additive="base">
                                        <p:cTn id="127" dur="500" fill="hold"/>
                                        <p:tgtEl>
                                          <p:spTgt spid="13354"/>
                                        </p:tgtEl>
                                        <p:attrNameLst>
                                          <p:attrName>ppt_x</p:attrName>
                                        </p:attrNameLst>
                                      </p:cBhvr>
                                      <p:tavLst>
                                        <p:tav tm="0">
                                          <p:val>
                                            <p:strVal val="1+#ppt_w/2"/>
                                          </p:val>
                                        </p:tav>
                                        <p:tav tm="100000">
                                          <p:val>
                                            <p:strVal val="#ppt_x"/>
                                          </p:val>
                                        </p:tav>
                                      </p:tavLst>
                                    </p:anim>
                                    <p:anim calcmode="lin" valueType="num">
                                      <p:cBhvr additive="base">
                                        <p:cTn id="128" dur="500" fill="hold"/>
                                        <p:tgtEl>
                                          <p:spTgt spid="13354"/>
                                        </p:tgtEl>
                                        <p:attrNameLst>
                                          <p:attrName>ppt_y</p:attrName>
                                        </p:attrNameLst>
                                      </p:cBhvr>
                                      <p:tavLst>
                                        <p:tav tm="0">
                                          <p:val>
                                            <p:strVal val="#ppt_y"/>
                                          </p:val>
                                        </p:tav>
                                        <p:tav tm="100000">
                                          <p:val>
                                            <p:strVal val="#ppt_y"/>
                                          </p:val>
                                        </p:tav>
                                      </p:tavLst>
                                    </p:anim>
                                  </p:childTnLst>
                                </p:cTn>
                              </p:par>
                              <p:par>
                                <p:cTn id="129" presetID="2" presetClass="entr" presetSubtype="2" fill="hold" grpId="0" nodeType="withEffect">
                                  <p:stCondLst>
                                    <p:cond delay="0"/>
                                  </p:stCondLst>
                                  <p:childTnLst>
                                    <p:set>
                                      <p:cBhvr>
                                        <p:cTn id="130" dur="1" fill="hold">
                                          <p:stCondLst>
                                            <p:cond delay="0"/>
                                          </p:stCondLst>
                                        </p:cTn>
                                        <p:tgtEl>
                                          <p:spTgt spid="13355"/>
                                        </p:tgtEl>
                                        <p:attrNameLst>
                                          <p:attrName>style.visibility</p:attrName>
                                        </p:attrNameLst>
                                      </p:cBhvr>
                                      <p:to>
                                        <p:strVal val="visible"/>
                                      </p:to>
                                    </p:set>
                                    <p:anim calcmode="lin" valueType="num">
                                      <p:cBhvr additive="base">
                                        <p:cTn id="131" dur="500" fill="hold"/>
                                        <p:tgtEl>
                                          <p:spTgt spid="13355"/>
                                        </p:tgtEl>
                                        <p:attrNameLst>
                                          <p:attrName>ppt_x</p:attrName>
                                        </p:attrNameLst>
                                      </p:cBhvr>
                                      <p:tavLst>
                                        <p:tav tm="0">
                                          <p:val>
                                            <p:strVal val="1+#ppt_w/2"/>
                                          </p:val>
                                        </p:tav>
                                        <p:tav tm="100000">
                                          <p:val>
                                            <p:strVal val="#ppt_x"/>
                                          </p:val>
                                        </p:tav>
                                      </p:tavLst>
                                    </p:anim>
                                    <p:anim calcmode="lin" valueType="num">
                                      <p:cBhvr additive="base">
                                        <p:cTn id="132" dur="500" fill="hold"/>
                                        <p:tgtEl>
                                          <p:spTgt spid="13355"/>
                                        </p:tgtEl>
                                        <p:attrNameLst>
                                          <p:attrName>ppt_y</p:attrName>
                                        </p:attrNameLst>
                                      </p:cBhvr>
                                      <p:tavLst>
                                        <p:tav tm="0">
                                          <p:val>
                                            <p:strVal val="#ppt_y"/>
                                          </p:val>
                                        </p:tav>
                                        <p:tav tm="100000">
                                          <p:val>
                                            <p:strVal val="#ppt_y"/>
                                          </p:val>
                                        </p:tav>
                                      </p:tavLst>
                                    </p:anim>
                                  </p:childTnLst>
                                </p:cTn>
                              </p:par>
                              <p:par>
                                <p:cTn id="133" presetID="2" presetClass="entr" presetSubtype="2" fill="hold" grpId="0" nodeType="withEffect">
                                  <p:stCondLst>
                                    <p:cond delay="0"/>
                                  </p:stCondLst>
                                  <p:childTnLst>
                                    <p:set>
                                      <p:cBhvr>
                                        <p:cTn id="134" dur="1" fill="hold">
                                          <p:stCondLst>
                                            <p:cond delay="0"/>
                                          </p:stCondLst>
                                        </p:cTn>
                                        <p:tgtEl>
                                          <p:spTgt spid="13356"/>
                                        </p:tgtEl>
                                        <p:attrNameLst>
                                          <p:attrName>style.visibility</p:attrName>
                                        </p:attrNameLst>
                                      </p:cBhvr>
                                      <p:to>
                                        <p:strVal val="visible"/>
                                      </p:to>
                                    </p:set>
                                    <p:anim calcmode="lin" valueType="num">
                                      <p:cBhvr additive="base">
                                        <p:cTn id="135" dur="500" fill="hold"/>
                                        <p:tgtEl>
                                          <p:spTgt spid="13356"/>
                                        </p:tgtEl>
                                        <p:attrNameLst>
                                          <p:attrName>ppt_x</p:attrName>
                                        </p:attrNameLst>
                                      </p:cBhvr>
                                      <p:tavLst>
                                        <p:tav tm="0">
                                          <p:val>
                                            <p:strVal val="1+#ppt_w/2"/>
                                          </p:val>
                                        </p:tav>
                                        <p:tav tm="100000">
                                          <p:val>
                                            <p:strVal val="#ppt_x"/>
                                          </p:val>
                                        </p:tav>
                                      </p:tavLst>
                                    </p:anim>
                                    <p:anim calcmode="lin" valueType="num">
                                      <p:cBhvr additive="base">
                                        <p:cTn id="136" dur="500" fill="hold"/>
                                        <p:tgtEl>
                                          <p:spTgt spid="13356"/>
                                        </p:tgtEl>
                                        <p:attrNameLst>
                                          <p:attrName>ppt_y</p:attrName>
                                        </p:attrNameLst>
                                      </p:cBhvr>
                                      <p:tavLst>
                                        <p:tav tm="0">
                                          <p:val>
                                            <p:strVal val="#ppt_y"/>
                                          </p:val>
                                        </p:tav>
                                        <p:tav tm="100000">
                                          <p:val>
                                            <p:strVal val="#ppt_y"/>
                                          </p:val>
                                        </p:tav>
                                      </p:tavLst>
                                    </p:anim>
                                  </p:childTnLst>
                                </p:cTn>
                              </p:par>
                              <p:par>
                                <p:cTn id="137" presetID="2" presetClass="entr" presetSubtype="2" fill="hold" grpId="0" nodeType="withEffect">
                                  <p:stCondLst>
                                    <p:cond delay="0"/>
                                  </p:stCondLst>
                                  <p:childTnLst>
                                    <p:set>
                                      <p:cBhvr>
                                        <p:cTn id="138" dur="1" fill="hold">
                                          <p:stCondLst>
                                            <p:cond delay="0"/>
                                          </p:stCondLst>
                                        </p:cTn>
                                        <p:tgtEl>
                                          <p:spTgt spid="13357"/>
                                        </p:tgtEl>
                                        <p:attrNameLst>
                                          <p:attrName>style.visibility</p:attrName>
                                        </p:attrNameLst>
                                      </p:cBhvr>
                                      <p:to>
                                        <p:strVal val="visible"/>
                                      </p:to>
                                    </p:set>
                                    <p:anim calcmode="lin" valueType="num">
                                      <p:cBhvr additive="base">
                                        <p:cTn id="139" dur="500" fill="hold"/>
                                        <p:tgtEl>
                                          <p:spTgt spid="13357"/>
                                        </p:tgtEl>
                                        <p:attrNameLst>
                                          <p:attrName>ppt_x</p:attrName>
                                        </p:attrNameLst>
                                      </p:cBhvr>
                                      <p:tavLst>
                                        <p:tav tm="0">
                                          <p:val>
                                            <p:strVal val="1+#ppt_w/2"/>
                                          </p:val>
                                        </p:tav>
                                        <p:tav tm="100000">
                                          <p:val>
                                            <p:strVal val="#ppt_x"/>
                                          </p:val>
                                        </p:tav>
                                      </p:tavLst>
                                    </p:anim>
                                    <p:anim calcmode="lin" valueType="num">
                                      <p:cBhvr additive="base">
                                        <p:cTn id="140" dur="500" fill="hold"/>
                                        <p:tgtEl>
                                          <p:spTgt spid="13357"/>
                                        </p:tgtEl>
                                        <p:attrNameLst>
                                          <p:attrName>ppt_y</p:attrName>
                                        </p:attrNameLst>
                                      </p:cBhvr>
                                      <p:tavLst>
                                        <p:tav tm="0">
                                          <p:val>
                                            <p:strVal val="#ppt_y"/>
                                          </p:val>
                                        </p:tav>
                                        <p:tav tm="100000">
                                          <p:val>
                                            <p:strVal val="#ppt_y"/>
                                          </p:val>
                                        </p:tav>
                                      </p:tavLst>
                                    </p:anim>
                                  </p:childTnLst>
                                </p:cTn>
                              </p:par>
                              <p:par>
                                <p:cTn id="141" presetID="2" presetClass="entr" presetSubtype="2" fill="hold" grpId="0" nodeType="withEffect">
                                  <p:stCondLst>
                                    <p:cond delay="0"/>
                                  </p:stCondLst>
                                  <p:childTnLst>
                                    <p:set>
                                      <p:cBhvr>
                                        <p:cTn id="142" dur="1" fill="hold">
                                          <p:stCondLst>
                                            <p:cond delay="0"/>
                                          </p:stCondLst>
                                        </p:cTn>
                                        <p:tgtEl>
                                          <p:spTgt spid="13358"/>
                                        </p:tgtEl>
                                        <p:attrNameLst>
                                          <p:attrName>style.visibility</p:attrName>
                                        </p:attrNameLst>
                                      </p:cBhvr>
                                      <p:to>
                                        <p:strVal val="visible"/>
                                      </p:to>
                                    </p:set>
                                    <p:anim calcmode="lin" valueType="num">
                                      <p:cBhvr additive="base">
                                        <p:cTn id="143" dur="500" fill="hold"/>
                                        <p:tgtEl>
                                          <p:spTgt spid="13358"/>
                                        </p:tgtEl>
                                        <p:attrNameLst>
                                          <p:attrName>ppt_x</p:attrName>
                                        </p:attrNameLst>
                                      </p:cBhvr>
                                      <p:tavLst>
                                        <p:tav tm="0">
                                          <p:val>
                                            <p:strVal val="1+#ppt_w/2"/>
                                          </p:val>
                                        </p:tav>
                                        <p:tav tm="100000">
                                          <p:val>
                                            <p:strVal val="#ppt_x"/>
                                          </p:val>
                                        </p:tav>
                                      </p:tavLst>
                                    </p:anim>
                                    <p:anim calcmode="lin" valueType="num">
                                      <p:cBhvr additive="base">
                                        <p:cTn id="144" dur="500" fill="hold"/>
                                        <p:tgtEl>
                                          <p:spTgt spid="13358"/>
                                        </p:tgtEl>
                                        <p:attrNameLst>
                                          <p:attrName>ppt_y</p:attrName>
                                        </p:attrNameLst>
                                      </p:cBhvr>
                                      <p:tavLst>
                                        <p:tav tm="0">
                                          <p:val>
                                            <p:strVal val="#ppt_y"/>
                                          </p:val>
                                        </p:tav>
                                        <p:tav tm="100000">
                                          <p:val>
                                            <p:strVal val="#ppt_y"/>
                                          </p:val>
                                        </p:tav>
                                      </p:tavLst>
                                    </p:anim>
                                  </p:childTnLst>
                                </p:cTn>
                              </p:par>
                              <p:par>
                                <p:cTn id="145" presetID="2" presetClass="entr" presetSubtype="2" fill="hold" grpId="0" nodeType="withEffect">
                                  <p:stCondLst>
                                    <p:cond delay="0"/>
                                  </p:stCondLst>
                                  <p:childTnLst>
                                    <p:set>
                                      <p:cBhvr>
                                        <p:cTn id="146" dur="1" fill="hold">
                                          <p:stCondLst>
                                            <p:cond delay="0"/>
                                          </p:stCondLst>
                                        </p:cTn>
                                        <p:tgtEl>
                                          <p:spTgt spid="13359"/>
                                        </p:tgtEl>
                                        <p:attrNameLst>
                                          <p:attrName>style.visibility</p:attrName>
                                        </p:attrNameLst>
                                      </p:cBhvr>
                                      <p:to>
                                        <p:strVal val="visible"/>
                                      </p:to>
                                    </p:set>
                                    <p:anim calcmode="lin" valueType="num">
                                      <p:cBhvr additive="base">
                                        <p:cTn id="147" dur="500" fill="hold"/>
                                        <p:tgtEl>
                                          <p:spTgt spid="13359"/>
                                        </p:tgtEl>
                                        <p:attrNameLst>
                                          <p:attrName>ppt_x</p:attrName>
                                        </p:attrNameLst>
                                      </p:cBhvr>
                                      <p:tavLst>
                                        <p:tav tm="0">
                                          <p:val>
                                            <p:strVal val="1+#ppt_w/2"/>
                                          </p:val>
                                        </p:tav>
                                        <p:tav tm="100000">
                                          <p:val>
                                            <p:strVal val="#ppt_x"/>
                                          </p:val>
                                        </p:tav>
                                      </p:tavLst>
                                    </p:anim>
                                    <p:anim calcmode="lin" valueType="num">
                                      <p:cBhvr additive="base">
                                        <p:cTn id="148" dur="500" fill="hold"/>
                                        <p:tgtEl>
                                          <p:spTgt spid="13359"/>
                                        </p:tgtEl>
                                        <p:attrNameLst>
                                          <p:attrName>ppt_y</p:attrName>
                                        </p:attrNameLst>
                                      </p:cBhvr>
                                      <p:tavLst>
                                        <p:tav tm="0">
                                          <p:val>
                                            <p:strVal val="#ppt_y"/>
                                          </p:val>
                                        </p:tav>
                                        <p:tav tm="100000">
                                          <p:val>
                                            <p:strVal val="#ppt_y"/>
                                          </p:val>
                                        </p:tav>
                                      </p:tavLst>
                                    </p:anim>
                                  </p:childTnLst>
                                </p:cTn>
                              </p:par>
                              <p:par>
                                <p:cTn id="149" presetID="2" presetClass="entr" presetSubtype="2" fill="hold" grpId="0" nodeType="withEffect">
                                  <p:stCondLst>
                                    <p:cond delay="0"/>
                                  </p:stCondLst>
                                  <p:childTnLst>
                                    <p:set>
                                      <p:cBhvr>
                                        <p:cTn id="150" dur="1" fill="hold">
                                          <p:stCondLst>
                                            <p:cond delay="0"/>
                                          </p:stCondLst>
                                        </p:cTn>
                                        <p:tgtEl>
                                          <p:spTgt spid="13360"/>
                                        </p:tgtEl>
                                        <p:attrNameLst>
                                          <p:attrName>style.visibility</p:attrName>
                                        </p:attrNameLst>
                                      </p:cBhvr>
                                      <p:to>
                                        <p:strVal val="visible"/>
                                      </p:to>
                                    </p:set>
                                    <p:anim calcmode="lin" valueType="num">
                                      <p:cBhvr additive="base">
                                        <p:cTn id="151" dur="500" fill="hold"/>
                                        <p:tgtEl>
                                          <p:spTgt spid="13360"/>
                                        </p:tgtEl>
                                        <p:attrNameLst>
                                          <p:attrName>ppt_x</p:attrName>
                                        </p:attrNameLst>
                                      </p:cBhvr>
                                      <p:tavLst>
                                        <p:tav tm="0">
                                          <p:val>
                                            <p:strVal val="1+#ppt_w/2"/>
                                          </p:val>
                                        </p:tav>
                                        <p:tav tm="100000">
                                          <p:val>
                                            <p:strVal val="#ppt_x"/>
                                          </p:val>
                                        </p:tav>
                                      </p:tavLst>
                                    </p:anim>
                                    <p:anim calcmode="lin" valueType="num">
                                      <p:cBhvr additive="base">
                                        <p:cTn id="152" dur="500" fill="hold"/>
                                        <p:tgtEl>
                                          <p:spTgt spid="13360"/>
                                        </p:tgtEl>
                                        <p:attrNameLst>
                                          <p:attrName>ppt_y</p:attrName>
                                        </p:attrNameLst>
                                      </p:cBhvr>
                                      <p:tavLst>
                                        <p:tav tm="0">
                                          <p:val>
                                            <p:strVal val="#ppt_y"/>
                                          </p:val>
                                        </p:tav>
                                        <p:tav tm="100000">
                                          <p:val>
                                            <p:strVal val="#ppt_y"/>
                                          </p:val>
                                        </p:tav>
                                      </p:tavLst>
                                    </p:anim>
                                  </p:childTnLst>
                                </p:cTn>
                              </p:par>
                              <p:par>
                                <p:cTn id="153" presetID="2" presetClass="entr" presetSubtype="2" fill="hold" grpId="0" nodeType="withEffect">
                                  <p:stCondLst>
                                    <p:cond delay="0"/>
                                  </p:stCondLst>
                                  <p:childTnLst>
                                    <p:set>
                                      <p:cBhvr>
                                        <p:cTn id="154" dur="1" fill="hold">
                                          <p:stCondLst>
                                            <p:cond delay="0"/>
                                          </p:stCondLst>
                                        </p:cTn>
                                        <p:tgtEl>
                                          <p:spTgt spid="13361"/>
                                        </p:tgtEl>
                                        <p:attrNameLst>
                                          <p:attrName>style.visibility</p:attrName>
                                        </p:attrNameLst>
                                      </p:cBhvr>
                                      <p:to>
                                        <p:strVal val="visible"/>
                                      </p:to>
                                    </p:set>
                                    <p:anim calcmode="lin" valueType="num">
                                      <p:cBhvr additive="base">
                                        <p:cTn id="155" dur="500" fill="hold"/>
                                        <p:tgtEl>
                                          <p:spTgt spid="13361"/>
                                        </p:tgtEl>
                                        <p:attrNameLst>
                                          <p:attrName>ppt_x</p:attrName>
                                        </p:attrNameLst>
                                      </p:cBhvr>
                                      <p:tavLst>
                                        <p:tav tm="0">
                                          <p:val>
                                            <p:strVal val="1+#ppt_w/2"/>
                                          </p:val>
                                        </p:tav>
                                        <p:tav tm="100000">
                                          <p:val>
                                            <p:strVal val="#ppt_x"/>
                                          </p:val>
                                        </p:tav>
                                      </p:tavLst>
                                    </p:anim>
                                    <p:anim calcmode="lin" valueType="num">
                                      <p:cBhvr additive="base">
                                        <p:cTn id="156" dur="500" fill="hold"/>
                                        <p:tgtEl>
                                          <p:spTgt spid="13361"/>
                                        </p:tgtEl>
                                        <p:attrNameLst>
                                          <p:attrName>ppt_y</p:attrName>
                                        </p:attrNameLst>
                                      </p:cBhvr>
                                      <p:tavLst>
                                        <p:tav tm="0">
                                          <p:val>
                                            <p:strVal val="#ppt_y"/>
                                          </p:val>
                                        </p:tav>
                                        <p:tav tm="100000">
                                          <p:val>
                                            <p:strVal val="#ppt_y"/>
                                          </p:val>
                                        </p:tav>
                                      </p:tavLst>
                                    </p:anim>
                                  </p:childTnLst>
                                </p:cTn>
                              </p:par>
                              <p:par>
                                <p:cTn id="157" presetID="2" presetClass="entr" presetSubtype="2" fill="hold" grpId="0" nodeType="withEffect">
                                  <p:stCondLst>
                                    <p:cond delay="0"/>
                                  </p:stCondLst>
                                  <p:childTnLst>
                                    <p:set>
                                      <p:cBhvr>
                                        <p:cTn id="158" dur="1" fill="hold">
                                          <p:stCondLst>
                                            <p:cond delay="0"/>
                                          </p:stCondLst>
                                        </p:cTn>
                                        <p:tgtEl>
                                          <p:spTgt spid="13362"/>
                                        </p:tgtEl>
                                        <p:attrNameLst>
                                          <p:attrName>style.visibility</p:attrName>
                                        </p:attrNameLst>
                                      </p:cBhvr>
                                      <p:to>
                                        <p:strVal val="visible"/>
                                      </p:to>
                                    </p:set>
                                    <p:anim calcmode="lin" valueType="num">
                                      <p:cBhvr additive="base">
                                        <p:cTn id="159" dur="500" fill="hold"/>
                                        <p:tgtEl>
                                          <p:spTgt spid="13362"/>
                                        </p:tgtEl>
                                        <p:attrNameLst>
                                          <p:attrName>ppt_x</p:attrName>
                                        </p:attrNameLst>
                                      </p:cBhvr>
                                      <p:tavLst>
                                        <p:tav tm="0">
                                          <p:val>
                                            <p:strVal val="1+#ppt_w/2"/>
                                          </p:val>
                                        </p:tav>
                                        <p:tav tm="100000">
                                          <p:val>
                                            <p:strVal val="#ppt_x"/>
                                          </p:val>
                                        </p:tav>
                                      </p:tavLst>
                                    </p:anim>
                                    <p:anim calcmode="lin" valueType="num">
                                      <p:cBhvr additive="base">
                                        <p:cTn id="160" dur="500" fill="hold"/>
                                        <p:tgtEl>
                                          <p:spTgt spid="13362"/>
                                        </p:tgtEl>
                                        <p:attrNameLst>
                                          <p:attrName>ppt_y</p:attrName>
                                        </p:attrNameLst>
                                      </p:cBhvr>
                                      <p:tavLst>
                                        <p:tav tm="0">
                                          <p:val>
                                            <p:strVal val="#ppt_y"/>
                                          </p:val>
                                        </p:tav>
                                        <p:tav tm="100000">
                                          <p:val>
                                            <p:strVal val="#ppt_y"/>
                                          </p:val>
                                        </p:tav>
                                      </p:tavLst>
                                    </p:anim>
                                  </p:childTnLst>
                                </p:cTn>
                              </p:par>
                              <p:par>
                                <p:cTn id="161" presetID="2" presetClass="entr" presetSubtype="2" fill="hold" grpId="0" nodeType="withEffect">
                                  <p:stCondLst>
                                    <p:cond delay="0"/>
                                  </p:stCondLst>
                                  <p:childTnLst>
                                    <p:set>
                                      <p:cBhvr>
                                        <p:cTn id="162" dur="1" fill="hold">
                                          <p:stCondLst>
                                            <p:cond delay="0"/>
                                          </p:stCondLst>
                                        </p:cTn>
                                        <p:tgtEl>
                                          <p:spTgt spid="13363"/>
                                        </p:tgtEl>
                                        <p:attrNameLst>
                                          <p:attrName>style.visibility</p:attrName>
                                        </p:attrNameLst>
                                      </p:cBhvr>
                                      <p:to>
                                        <p:strVal val="visible"/>
                                      </p:to>
                                    </p:set>
                                    <p:anim calcmode="lin" valueType="num">
                                      <p:cBhvr additive="base">
                                        <p:cTn id="163" dur="500" fill="hold"/>
                                        <p:tgtEl>
                                          <p:spTgt spid="13363"/>
                                        </p:tgtEl>
                                        <p:attrNameLst>
                                          <p:attrName>ppt_x</p:attrName>
                                        </p:attrNameLst>
                                      </p:cBhvr>
                                      <p:tavLst>
                                        <p:tav tm="0">
                                          <p:val>
                                            <p:strVal val="1+#ppt_w/2"/>
                                          </p:val>
                                        </p:tav>
                                        <p:tav tm="100000">
                                          <p:val>
                                            <p:strVal val="#ppt_x"/>
                                          </p:val>
                                        </p:tav>
                                      </p:tavLst>
                                    </p:anim>
                                    <p:anim calcmode="lin" valueType="num">
                                      <p:cBhvr additive="base">
                                        <p:cTn id="164" dur="500" fill="hold"/>
                                        <p:tgtEl>
                                          <p:spTgt spid="13363"/>
                                        </p:tgtEl>
                                        <p:attrNameLst>
                                          <p:attrName>ppt_y</p:attrName>
                                        </p:attrNameLst>
                                      </p:cBhvr>
                                      <p:tavLst>
                                        <p:tav tm="0">
                                          <p:val>
                                            <p:strVal val="#ppt_y"/>
                                          </p:val>
                                        </p:tav>
                                        <p:tav tm="100000">
                                          <p:val>
                                            <p:strVal val="#ppt_y"/>
                                          </p:val>
                                        </p:tav>
                                      </p:tavLst>
                                    </p:anim>
                                  </p:childTnLst>
                                </p:cTn>
                              </p:par>
                              <p:par>
                                <p:cTn id="165" presetID="2" presetClass="entr" presetSubtype="2" fill="hold" grpId="0" nodeType="withEffect">
                                  <p:stCondLst>
                                    <p:cond delay="0"/>
                                  </p:stCondLst>
                                  <p:childTnLst>
                                    <p:set>
                                      <p:cBhvr>
                                        <p:cTn id="166" dur="1" fill="hold">
                                          <p:stCondLst>
                                            <p:cond delay="0"/>
                                          </p:stCondLst>
                                        </p:cTn>
                                        <p:tgtEl>
                                          <p:spTgt spid="13364"/>
                                        </p:tgtEl>
                                        <p:attrNameLst>
                                          <p:attrName>style.visibility</p:attrName>
                                        </p:attrNameLst>
                                      </p:cBhvr>
                                      <p:to>
                                        <p:strVal val="visible"/>
                                      </p:to>
                                    </p:set>
                                    <p:anim calcmode="lin" valueType="num">
                                      <p:cBhvr additive="base">
                                        <p:cTn id="167" dur="500" fill="hold"/>
                                        <p:tgtEl>
                                          <p:spTgt spid="13364"/>
                                        </p:tgtEl>
                                        <p:attrNameLst>
                                          <p:attrName>ppt_x</p:attrName>
                                        </p:attrNameLst>
                                      </p:cBhvr>
                                      <p:tavLst>
                                        <p:tav tm="0">
                                          <p:val>
                                            <p:strVal val="1+#ppt_w/2"/>
                                          </p:val>
                                        </p:tav>
                                        <p:tav tm="100000">
                                          <p:val>
                                            <p:strVal val="#ppt_x"/>
                                          </p:val>
                                        </p:tav>
                                      </p:tavLst>
                                    </p:anim>
                                    <p:anim calcmode="lin" valueType="num">
                                      <p:cBhvr additive="base">
                                        <p:cTn id="168" dur="500" fill="hold"/>
                                        <p:tgtEl>
                                          <p:spTgt spid="13364"/>
                                        </p:tgtEl>
                                        <p:attrNameLst>
                                          <p:attrName>ppt_y</p:attrName>
                                        </p:attrNameLst>
                                      </p:cBhvr>
                                      <p:tavLst>
                                        <p:tav tm="0">
                                          <p:val>
                                            <p:strVal val="#ppt_y"/>
                                          </p:val>
                                        </p:tav>
                                        <p:tav tm="100000">
                                          <p:val>
                                            <p:strVal val="#ppt_y"/>
                                          </p:val>
                                        </p:tav>
                                      </p:tavLst>
                                    </p:anim>
                                  </p:childTnLst>
                                </p:cTn>
                              </p:par>
                              <p:par>
                                <p:cTn id="169" presetID="2" presetClass="entr" presetSubtype="2" fill="hold" grpId="0" nodeType="withEffect">
                                  <p:stCondLst>
                                    <p:cond delay="0"/>
                                  </p:stCondLst>
                                  <p:childTnLst>
                                    <p:set>
                                      <p:cBhvr>
                                        <p:cTn id="170" dur="1" fill="hold">
                                          <p:stCondLst>
                                            <p:cond delay="0"/>
                                          </p:stCondLst>
                                        </p:cTn>
                                        <p:tgtEl>
                                          <p:spTgt spid="13365"/>
                                        </p:tgtEl>
                                        <p:attrNameLst>
                                          <p:attrName>style.visibility</p:attrName>
                                        </p:attrNameLst>
                                      </p:cBhvr>
                                      <p:to>
                                        <p:strVal val="visible"/>
                                      </p:to>
                                    </p:set>
                                    <p:anim calcmode="lin" valueType="num">
                                      <p:cBhvr additive="base">
                                        <p:cTn id="171" dur="500" fill="hold"/>
                                        <p:tgtEl>
                                          <p:spTgt spid="13365"/>
                                        </p:tgtEl>
                                        <p:attrNameLst>
                                          <p:attrName>ppt_x</p:attrName>
                                        </p:attrNameLst>
                                      </p:cBhvr>
                                      <p:tavLst>
                                        <p:tav tm="0">
                                          <p:val>
                                            <p:strVal val="1+#ppt_w/2"/>
                                          </p:val>
                                        </p:tav>
                                        <p:tav tm="100000">
                                          <p:val>
                                            <p:strVal val="#ppt_x"/>
                                          </p:val>
                                        </p:tav>
                                      </p:tavLst>
                                    </p:anim>
                                    <p:anim calcmode="lin" valueType="num">
                                      <p:cBhvr additive="base">
                                        <p:cTn id="172" dur="500" fill="hold"/>
                                        <p:tgtEl>
                                          <p:spTgt spid="13365"/>
                                        </p:tgtEl>
                                        <p:attrNameLst>
                                          <p:attrName>ppt_y</p:attrName>
                                        </p:attrNameLst>
                                      </p:cBhvr>
                                      <p:tavLst>
                                        <p:tav tm="0">
                                          <p:val>
                                            <p:strVal val="#ppt_y"/>
                                          </p:val>
                                        </p:tav>
                                        <p:tav tm="100000">
                                          <p:val>
                                            <p:strVal val="#ppt_y"/>
                                          </p:val>
                                        </p:tav>
                                      </p:tavLst>
                                    </p:anim>
                                  </p:childTnLst>
                                </p:cTn>
                              </p:par>
                              <p:par>
                                <p:cTn id="173" presetID="2" presetClass="entr" presetSubtype="2" fill="hold" grpId="0" nodeType="withEffect">
                                  <p:stCondLst>
                                    <p:cond delay="0"/>
                                  </p:stCondLst>
                                  <p:childTnLst>
                                    <p:set>
                                      <p:cBhvr>
                                        <p:cTn id="174" dur="1" fill="hold">
                                          <p:stCondLst>
                                            <p:cond delay="0"/>
                                          </p:stCondLst>
                                        </p:cTn>
                                        <p:tgtEl>
                                          <p:spTgt spid="13366"/>
                                        </p:tgtEl>
                                        <p:attrNameLst>
                                          <p:attrName>style.visibility</p:attrName>
                                        </p:attrNameLst>
                                      </p:cBhvr>
                                      <p:to>
                                        <p:strVal val="visible"/>
                                      </p:to>
                                    </p:set>
                                    <p:anim calcmode="lin" valueType="num">
                                      <p:cBhvr additive="base">
                                        <p:cTn id="175" dur="500" fill="hold"/>
                                        <p:tgtEl>
                                          <p:spTgt spid="13366"/>
                                        </p:tgtEl>
                                        <p:attrNameLst>
                                          <p:attrName>ppt_x</p:attrName>
                                        </p:attrNameLst>
                                      </p:cBhvr>
                                      <p:tavLst>
                                        <p:tav tm="0">
                                          <p:val>
                                            <p:strVal val="1+#ppt_w/2"/>
                                          </p:val>
                                        </p:tav>
                                        <p:tav tm="100000">
                                          <p:val>
                                            <p:strVal val="#ppt_x"/>
                                          </p:val>
                                        </p:tav>
                                      </p:tavLst>
                                    </p:anim>
                                    <p:anim calcmode="lin" valueType="num">
                                      <p:cBhvr additive="base">
                                        <p:cTn id="176" dur="500" fill="hold"/>
                                        <p:tgtEl>
                                          <p:spTgt spid="13366"/>
                                        </p:tgtEl>
                                        <p:attrNameLst>
                                          <p:attrName>ppt_y</p:attrName>
                                        </p:attrNameLst>
                                      </p:cBhvr>
                                      <p:tavLst>
                                        <p:tav tm="0">
                                          <p:val>
                                            <p:strVal val="#ppt_y"/>
                                          </p:val>
                                        </p:tav>
                                        <p:tav tm="100000">
                                          <p:val>
                                            <p:strVal val="#ppt_y"/>
                                          </p:val>
                                        </p:tav>
                                      </p:tavLst>
                                    </p:anim>
                                  </p:childTnLst>
                                </p:cTn>
                              </p:par>
                              <p:par>
                                <p:cTn id="177" presetID="2" presetClass="entr" presetSubtype="2" fill="hold" grpId="0" nodeType="withEffect">
                                  <p:stCondLst>
                                    <p:cond delay="0"/>
                                  </p:stCondLst>
                                  <p:childTnLst>
                                    <p:set>
                                      <p:cBhvr>
                                        <p:cTn id="178" dur="1" fill="hold">
                                          <p:stCondLst>
                                            <p:cond delay="0"/>
                                          </p:stCondLst>
                                        </p:cTn>
                                        <p:tgtEl>
                                          <p:spTgt spid="13367"/>
                                        </p:tgtEl>
                                        <p:attrNameLst>
                                          <p:attrName>style.visibility</p:attrName>
                                        </p:attrNameLst>
                                      </p:cBhvr>
                                      <p:to>
                                        <p:strVal val="visible"/>
                                      </p:to>
                                    </p:set>
                                    <p:anim calcmode="lin" valueType="num">
                                      <p:cBhvr additive="base">
                                        <p:cTn id="179" dur="500" fill="hold"/>
                                        <p:tgtEl>
                                          <p:spTgt spid="13367"/>
                                        </p:tgtEl>
                                        <p:attrNameLst>
                                          <p:attrName>ppt_x</p:attrName>
                                        </p:attrNameLst>
                                      </p:cBhvr>
                                      <p:tavLst>
                                        <p:tav tm="0">
                                          <p:val>
                                            <p:strVal val="1+#ppt_w/2"/>
                                          </p:val>
                                        </p:tav>
                                        <p:tav tm="100000">
                                          <p:val>
                                            <p:strVal val="#ppt_x"/>
                                          </p:val>
                                        </p:tav>
                                      </p:tavLst>
                                    </p:anim>
                                    <p:anim calcmode="lin" valueType="num">
                                      <p:cBhvr additive="base">
                                        <p:cTn id="180" dur="500" fill="hold"/>
                                        <p:tgtEl>
                                          <p:spTgt spid="13367"/>
                                        </p:tgtEl>
                                        <p:attrNameLst>
                                          <p:attrName>ppt_y</p:attrName>
                                        </p:attrNameLst>
                                      </p:cBhvr>
                                      <p:tavLst>
                                        <p:tav tm="0">
                                          <p:val>
                                            <p:strVal val="#ppt_y"/>
                                          </p:val>
                                        </p:tav>
                                        <p:tav tm="100000">
                                          <p:val>
                                            <p:strVal val="#ppt_y"/>
                                          </p:val>
                                        </p:tav>
                                      </p:tavLst>
                                    </p:anim>
                                  </p:childTnLst>
                                </p:cTn>
                              </p:par>
                              <p:par>
                                <p:cTn id="181" presetID="2" presetClass="entr" presetSubtype="2" fill="hold" grpId="0" nodeType="withEffect">
                                  <p:stCondLst>
                                    <p:cond delay="0"/>
                                  </p:stCondLst>
                                  <p:childTnLst>
                                    <p:set>
                                      <p:cBhvr>
                                        <p:cTn id="182" dur="1" fill="hold">
                                          <p:stCondLst>
                                            <p:cond delay="0"/>
                                          </p:stCondLst>
                                        </p:cTn>
                                        <p:tgtEl>
                                          <p:spTgt spid="13368"/>
                                        </p:tgtEl>
                                        <p:attrNameLst>
                                          <p:attrName>style.visibility</p:attrName>
                                        </p:attrNameLst>
                                      </p:cBhvr>
                                      <p:to>
                                        <p:strVal val="visible"/>
                                      </p:to>
                                    </p:set>
                                    <p:anim calcmode="lin" valueType="num">
                                      <p:cBhvr additive="base">
                                        <p:cTn id="183" dur="500" fill="hold"/>
                                        <p:tgtEl>
                                          <p:spTgt spid="13368"/>
                                        </p:tgtEl>
                                        <p:attrNameLst>
                                          <p:attrName>ppt_x</p:attrName>
                                        </p:attrNameLst>
                                      </p:cBhvr>
                                      <p:tavLst>
                                        <p:tav tm="0">
                                          <p:val>
                                            <p:strVal val="1+#ppt_w/2"/>
                                          </p:val>
                                        </p:tav>
                                        <p:tav tm="100000">
                                          <p:val>
                                            <p:strVal val="#ppt_x"/>
                                          </p:val>
                                        </p:tav>
                                      </p:tavLst>
                                    </p:anim>
                                    <p:anim calcmode="lin" valueType="num">
                                      <p:cBhvr additive="base">
                                        <p:cTn id="184" dur="500" fill="hold"/>
                                        <p:tgtEl>
                                          <p:spTgt spid="13368"/>
                                        </p:tgtEl>
                                        <p:attrNameLst>
                                          <p:attrName>ppt_y</p:attrName>
                                        </p:attrNameLst>
                                      </p:cBhvr>
                                      <p:tavLst>
                                        <p:tav tm="0">
                                          <p:val>
                                            <p:strVal val="#ppt_y"/>
                                          </p:val>
                                        </p:tav>
                                        <p:tav tm="100000">
                                          <p:val>
                                            <p:strVal val="#ppt_y"/>
                                          </p:val>
                                        </p:tav>
                                      </p:tavLst>
                                    </p:anim>
                                  </p:childTnLst>
                                </p:cTn>
                              </p:par>
                              <p:par>
                                <p:cTn id="185" presetID="2" presetClass="entr" presetSubtype="2" fill="hold" grpId="0" nodeType="withEffect">
                                  <p:stCondLst>
                                    <p:cond delay="0"/>
                                  </p:stCondLst>
                                  <p:childTnLst>
                                    <p:set>
                                      <p:cBhvr>
                                        <p:cTn id="186" dur="1" fill="hold">
                                          <p:stCondLst>
                                            <p:cond delay="0"/>
                                          </p:stCondLst>
                                        </p:cTn>
                                        <p:tgtEl>
                                          <p:spTgt spid="13369"/>
                                        </p:tgtEl>
                                        <p:attrNameLst>
                                          <p:attrName>style.visibility</p:attrName>
                                        </p:attrNameLst>
                                      </p:cBhvr>
                                      <p:to>
                                        <p:strVal val="visible"/>
                                      </p:to>
                                    </p:set>
                                    <p:anim calcmode="lin" valueType="num">
                                      <p:cBhvr additive="base">
                                        <p:cTn id="187" dur="500" fill="hold"/>
                                        <p:tgtEl>
                                          <p:spTgt spid="13369"/>
                                        </p:tgtEl>
                                        <p:attrNameLst>
                                          <p:attrName>ppt_x</p:attrName>
                                        </p:attrNameLst>
                                      </p:cBhvr>
                                      <p:tavLst>
                                        <p:tav tm="0">
                                          <p:val>
                                            <p:strVal val="1+#ppt_w/2"/>
                                          </p:val>
                                        </p:tav>
                                        <p:tav tm="100000">
                                          <p:val>
                                            <p:strVal val="#ppt_x"/>
                                          </p:val>
                                        </p:tav>
                                      </p:tavLst>
                                    </p:anim>
                                    <p:anim calcmode="lin" valueType="num">
                                      <p:cBhvr additive="base">
                                        <p:cTn id="188" dur="500" fill="hold"/>
                                        <p:tgtEl>
                                          <p:spTgt spid="13369"/>
                                        </p:tgtEl>
                                        <p:attrNameLst>
                                          <p:attrName>ppt_y</p:attrName>
                                        </p:attrNameLst>
                                      </p:cBhvr>
                                      <p:tavLst>
                                        <p:tav tm="0">
                                          <p:val>
                                            <p:strVal val="#ppt_y"/>
                                          </p:val>
                                        </p:tav>
                                        <p:tav tm="100000">
                                          <p:val>
                                            <p:strVal val="#ppt_y"/>
                                          </p:val>
                                        </p:tav>
                                      </p:tavLst>
                                    </p:anim>
                                  </p:childTnLst>
                                </p:cTn>
                              </p:par>
                              <p:par>
                                <p:cTn id="189" presetID="2" presetClass="entr" presetSubtype="2" fill="hold" grpId="0" nodeType="withEffect">
                                  <p:stCondLst>
                                    <p:cond delay="0"/>
                                  </p:stCondLst>
                                  <p:childTnLst>
                                    <p:set>
                                      <p:cBhvr>
                                        <p:cTn id="190" dur="1" fill="hold">
                                          <p:stCondLst>
                                            <p:cond delay="0"/>
                                          </p:stCondLst>
                                        </p:cTn>
                                        <p:tgtEl>
                                          <p:spTgt spid="13370"/>
                                        </p:tgtEl>
                                        <p:attrNameLst>
                                          <p:attrName>style.visibility</p:attrName>
                                        </p:attrNameLst>
                                      </p:cBhvr>
                                      <p:to>
                                        <p:strVal val="visible"/>
                                      </p:to>
                                    </p:set>
                                    <p:anim calcmode="lin" valueType="num">
                                      <p:cBhvr additive="base">
                                        <p:cTn id="191" dur="500" fill="hold"/>
                                        <p:tgtEl>
                                          <p:spTgt spid="13370"/>
                                        </p:tgtEl>
                                        <p:attrNameLst>
                                          <p:attrName>ppt_x</p:attrName>
                                        </p:attrNameLst>
                                      </p:cBhvr>
                                      <p:tavLst>
                                        <p:tav tm="0">
                                          <p:val>
                                            <p:strVal val="1+#ppt_w/2"/>
                                          </p:val>
                                        </p:tav>
                                        <p:tav tm="100000">
                                          <p:val>
                                            <p:strVal val="#ppt_x"/>
                                          </p:val>
                                        </p:tav>
                                      </p:tavLst>
                                    </p:anim>
                                    <p:anim calcmode="lin" valueType="num">
                                      <p:cBhvr additive="base">
                                        <p:cTn id="192" dur="500" fill="hold"/>
                                        <p:tgtEl>
                                          <p:spTgt spid="13370"/>
                                        </p:tgtEl>
                                        <p:attrNameLst>
                                          <p:attrName>ppt_y</p:attrName>
                                        </p:attrNameLst>
                                      </p:cBhvr>
                                      <p:tavLst>
                                        <p:tav tm="0">
                                          <p:val>
                                            <p:strVal val="#ppt_y"/>
                                          </p:val>
                                        </p:tav>
                                        <p:tav tm="100000">
                                          <p:val>
                                            <p:strVal val="#ppt_y"/>
                                          </p:val>
                                        </p:tav>
                                      </p:tavLst>
                                    </p:anim>
                                  </p:childTnLst>
                                </p:cTn>
                              </p:par>
                              <p:par>
                                <p:cTn id="193" presetID="2" presetClass="entr" presetSubtype="2" fill="hold" grpId="0" nodeType="withEffect">
                                  <p:stCondLst>
                                    <p:cond delay="0"/>
                                  </p:stCondLst>
                                  <p:childTnLst>
                                    <p:set>
                                      <p:cBhvr>
                                        <p:cTn id="194" dur="1" fill="hold">
                                          <p:stCondLst>
                                            <p:cond delay="0"/>
                                          </p:stCondLst>
                                        </p:cTn>
                                        <p:tgtEl>
                                          <p:spTgt spid="13383"/>
                                        </p:tgtEl>
                                        <p:attrNameLst>
                                          <p:attrName>style.visibility</p:attrName>
                                        </p:attrNameLst>
                                      </p:cBhvr>
                                      <p:to>
                                        <p:strVal val="visible"/>
                                      </p:to>
                                    </p:set>
                                    <p:anim calcmode="lin" valueType="num">
                                      <p:cBhvr additive="base">
                                        <p:cTn id="195" dur="500" fill="hold"/>
                                        <p:tgtEl>
                                          <p:spTgt spid="13383"/>
                                        </p:tgtEl>
                                        <p:attrNameLst>
                                          <p:attrName>ppt_x</p:attrName>
                                        </p:attrNameLst>
                                      </p:cBhvr>
                                      <p:tavLst>
                                        <p:tav tm="0">
                                          <p:val>
                                            <p:strVal val="1+#ppt_w/2"/>
                                          </p:val>
                                        </p:tav>
                                        <p:tav tm="100000">
                                          <p:val>
                                            <p:strVal val="#ppt_x"/>
                                          </p:val>
                                        </p:tav>
                                      </p:tavLst>
                                    </p:anim>
                                    <p:anim calcmode="lin" valueType="num">
                                      <p:cBhvr additive="base">
                                        <p:cTn id="196" dur="500" fill="hold"/>
                                        <p:tgtEl>
                                          <p:spTgt spid="13383"/>
                                        </p:tgtEl>
                                        <p:attrNameLst>
                                          <p:attrName>ppt_y</p:attrName>
                                        </p:attrNameLst>
                                      </p:cBhvr>
                                      <p:tavLst>
                                        <p:tav tm="0">
                                          <p:val>
                                            <p:strVal val="#ppt_y"/>
                                          </p:val>
                                        </p:tav>
                                        <p:tav tm="100000">
                                          <p:val>
                                            <p:strVal val="#ppt_y"/>
                                          </p:val>
                                        </p:tav>
                                      </p:tavLst>
                                    </p:anim>
                                  </p:childTnLst>
                                </p:cTn>
                              </p:par>
                              <p:par>
                                <p:cTn id="197" presetID="2" presetClass="entr" presetSubtype="2" fill="hold" grpId="0" nodeType="withEffect">
                                  <p:stCondLst>
                                    <p:cond delay="0"/>
                                  </p:stCondLst>
                                  <p:childTnLst>
                                    <p:set>
                                      <p:cBhvr>
                                        <p:cTn id="198" dur="1" fill="hold">
                                          <p:stCondLst>
                                            <p:cond delay="0"/>
                                          </p:stCondLst>
                                        </p:cTn>
                                        <p:tgtEl>
                                          <p:spTgt spid="13384"/>
                                        </p:tgtEl>
                                        <p:attrNameLst>
                                          <p:attrName>style.visibility</p:attrName>
                                        </p:attrNameLst>
                                      </p:cBhvr>
                                      <p:to>
                                        <p:strVal val="visible"/>
                                      </p:to>
                                    </p:set>
                                    <p:anim calcmode="lin" valueType="num">
                                      <p:cBhvr additive="base">
                                        <p:cTn id="199" dur="500" fill="hold"/>
                                        <p:tgtEl>
                                          <p:spTgt spid="13384"/>
                                        </p:tgtEl>
                                        <p:attrNameLst>
                                          <p:attrName>ppt_x</p:attrName>
                                        </p:attrNameLst>
                                      </p:cBhvr>
                                      <p:tavLst>
                                        <p:tav tm="0">
                                          <p:val>
                                            <p:strVal val="1+#ppt_w/2"/>
                                          </p:val>
                                        </p:tav>
                                        <p:tav tm="100000">
                                          <p:val>
                                            <p:strVal val="#ppt_x"/>
                                          </p:val>
                                        </p:tav>
                                      </p:tavLst>
                                    </p:anim>
                                    <p:anim calcmode="lin" valueType="num">
                                      <p:cBhvr additive="base">
                                        <p:cTn id="200" dur="500" fill="hold"/>
                                        <p:tgtEl>
                                          <p:spTgt spid="13384"/>
                                        </p:tgtEl>
                                        <p:attrNameLst>
                                          <p:attrName>ppt_y</p:attrName>
                                        </p:attrNameLst>
                                      </p:cBhvr>
                                      <p:tavLst>
                                        <p:tav tm="0">
                                          <p:val>
                                            <p:strVal val="#ppt_y"/>
                                          </p:val>
                                        </p:tav>
                                        <p:tav tm="100000">
                                          <p:val>
                                            <p:strVal val="#ppt_y"/>
                                          </p:val>
                                        </p:tav>
                                      </p:tavLst>
                                    </p:anim>
                                  </p:childTnLst>
                                </p:cTn>
                              </p:par>
                              <p:par>
                                <p:cTn id="201" presetID="2" presetClass="entr" presetSubtype="2" fill="hold" grpId="0" nodeType="withEffect">
                                  <p:stCondLst>
                                    <p:cond delay="0"/>
                                  </p:stCondLst>
                                  <p:childTnLst>
                                    <p:set>
                                      <p:cBhvr>
                                        <p:cTn id="202" dur="1" fill="hold">
                                          <p:stCondLst>
                                            <p:cond delay="0"/>
                                          </p:stCondLst>
                                        </p:cTn>
                                        <p:tgtEl>
                                          <p:spTgt spid="13385"/>
                                        </p:tgtEl>
                                        <p:attrNameLst>
                                          <p:attrName>style.visibility</p:attrName>
                                        </p:attrNameLst>
                                      </p:cBhvr>
                                      <p:to>
                                        <p:strVal val="visible"/>
                                      </p:to>
                                    </p:set>
                                    <p:anim calcmode="lin" valueType="num">
                                      <p:cBhvr additive="base">
                                        <p:cTn id="203" dur="500" fill="hold"/>
                                        <p:tgtEl>
                                          <p:spTgt spid="13385"/>
                                        </p:tgtEl>
                                        <p:attrNameLst>
                                          <p:attrName>ppt_x</p:attrName>
                                        </p:attrNameLst>
                                      </p:cBhvr>
                                      <p:tavLst>
                                        <p:tav tm="0">
                                          <p:val>
                                            <p:strVal val="1+#ppt_w/2"/>
                                          </p:val>
                                        </p:tav>
                                        <p:tav tm="100000">
                                          <p:val>
                                            <p:strVal val="#ppt_x"/>
                                          </p:val>
                                        </p:tav>
                                      </p:tavLst>
                                    </p:anim>
                                    <p:anim calcmode="lin" valueType="num">
                                      <p:cBhvr additive="base">
                                        <p:cTn id="204" dur="500" fill="hold"/>
                                        <p:tgtEl>
                                          <p:spTgt spid="13385"/>
                                        </p:tgtEl>
                                        <p:attrNameLst>
                                          <p:attrName>ppt_y</p:attrName>
                                        </p:attrNameLst>
                                      </p:cBhvr>
                                      <p:tavLst>
                                        <p:tav tm="0">
                                          <p:val>
                                            <p:strVal val="#ppt_y"/>
                                          </p:val>
                                        </p:tav>
                                        <p:tav tm="100000">
                                          <p:val>
                                            <p:strVal val="#ppt_y"/>
                                          </p:val>
                                        </p:tav>
                                      </p:tavLst>
                                    </p:anim>
                                  </p:childTnLst>
                                </p:cTn>
                              </p:par>
                              <p:par>
                                <p:cTn id="205" presetID="2" presetClass="entr" presetSubtype="2" fill="hold" grpId="0" nodeType="withEffect">
                                  <p:stCondLst>
                                    <p:cond delay="0"/>
                                  </p:stCondLst>
                                  <p:childTnLst>
                                    <p:set>
                                      <p:cBhvr>
                                        <p:cTn id="206" dur="1" fill="hold">
                                          <p:stCondLst>
                                            <p:cond delay="0"/>
                                          </p:stCondLst>
                                        </p:cTn>
                                        <p:tgtEl>
                                          <p:spTgt spid="13386"/>
                                        </p:tgtEl>
                                        <p:attrNameLst>
                                          <p:attrName>style.visibility</p:attrName>
                                        </p:attrNameLst>
                                      </p:cBhvr>
                                      <p:to>
                                        <p:strVal val="visible"/>
                                      </p:to>
                                    </p:set>
                                    <p:anim calcmode="lin" valueType="num">
                                      <p:cBhvr additive="base">
                                        <p:cTn id="207" dur="500" fill="hold"/>
                                        <p:tgtEl>
                                          <p:spTgt spid="13386"/>
                                        </p:tgtEl>
                                        <p:attrNameLst>
                                          <p:attrName>ppt_x</p:attrName>
                                        </p:attrNameLst>
                                      </p:cBhvr>
                                      <p:tavLst>
                                        <p:tav tm="0">
                                          <p:val>
                                            <p:strVal val="1+#ppt_w/2"/>
                                          </p:val>
                                        </p:tav>
                                        <p:tav tm="100000">
                                          <p:val>
                                            <p:strVal val="#ppt_x"/>
                                          </p:val>
                                        </p:tav>
                                      </p:tavLst>
                                    </p:anim>
                                    <p:anim calcmode="lin" valueType="num">
                                      <p:cBhvr additive="base">
                                        <p:cTn id="208" dur="500" fill="hold"/>
                                        <p:tgtEl>
                                          <p:spTgt spid="13386"/>
                                        </p:tgtEl>
                                        <p:attrNameLst>
                                          <p:attrName>ppt_y</p:attrName>
                                        </p:attrNameLst>
                                      </p:cBhvr>
                                      <p:tavLst>
                                        <p:tav tm="0">
                                          <p:val>
                                            <p:strVal val="#ppt_y"/>
                                          </p:val>
                                        </p:tav>
                                        <p:tav tm="100000">
                                          <p:val>
                                            <p:strVal val="#ppt_y"/>
                                          </p:val>
                                        </p:tav>
                                      </p:tavLst>
                                    </p:anim>
                                  </p:childTnLst>
                                </p:cTn>
                              </p:par>
                              <p:par>
                                <p:cTn id="209" presetID="2" presetClass="entr" presetSubtype="2" fill="hold" grpId="0" nodeType="withEffect">
                                  <p:stCondLst>
                                    <p:cond delay="0"/>
                                  </p:stCondLst>
                                  <p:childTnLst>
                                    <p:set>
                                      <p:cBhvr>
                                        <p:cTn id="210" dur="1" fill="hold">
                                          <p:stCondLst>
                                            <p:cond delay="0"/>
                                          </p:stCondLst>
                                        </p:cTn>
                                        <p:tgtEl>
                                          <p:spTgt spid="13387"/>
                                        </p:tgtEl>
                                        <p:attrNameLst>
                                          <p:attrName>style.visibility</p:attrName>
                                        </p:attrNameLst>
                                      </p:cBhvr>
                                      <p:to>
                                        <p:strVal val="visible"/>
                                      </p:to>
                                    </p:set>
                                    <p:anim calcmode="lin" valueType="num">
                                      <p:cBhvr additive="base">
                                        <p:cTn id="211" dur="500" fill="hold"/>
                                        <p:tgtEl>
                                          <p:spTgt spid="13387"/>
                                        </p:tgtEl>
                                        <p:attrNameLst>
                                          <p:attrName>ppt_x</p:attrName>
                                        </p:attrNameLst>
                                      </p:cBhvr>
                                      <p:tavLst>
                                        <p:tav tm="0">
                                          <p:val>
                                            <p:strVal val="1+#ppt_w/2"/>
                                          </p:val>
                                        </p:tav>
                                        <p:tav tm="100000">
                                          <p:val>
                                            <p:strVal val="#ppt_x"/>
                                          </p:val>
                                        </p:tav>
                                      </p:tavLst>
                                    </p:anim>
                                    <p:anim calcmode="lin" valueType="num">
                                      <p:cBhvr additive="base">
                                        <p:cTn id="212" dur="500" fill="hold"/>
                                        <p:tgtEl>
                                          <p:spTgt spid="13387"/>
                                        </p:tgtEl>
                                        <p:attrNameLst>
                                          <p:attrName>ppt_y</p:attrName>
                                        </p:attrNameLst>
                                      </p:cBhvr>
                                      <p:tavLst>
                                        <p:tav tm="0">
                                          <p:val>
                                            <p:strVal val="#ppt_y"/>
                                          </p:val>
                                        </p:tav>
                                        <p:tav tm="100000">
                                          <p:val>
                                            <p:strVal val="#ppt_y"/>
                                          </p:val>
                                        </p:tav>
                                      </p:tavLst>
                                    </p:anim>
                                  </p:childTnLst>
                                </p:cTn>
                              </p:par>
                              <p:par>
                                <p:cTn id="213" presetID="2" presetClass="entr" presetSubtype="2" fill="hold" grpId="0" nodeType="withEffect">
                                  <p:stCondLst>
                                    <p:cond delay="0"/>
                                  </p:stCondLst>
                                  <p:childTnLst>
                                    <p:set>
                                      <p:cBhvr>
                                        <p:cTn id="214" dur="1" fill="hold">
                                          <p:stCondLst>
                                            <p:cond delay="0"/>
                                          </p:stCondLst>
                                        </p:cTn>
                                        <p:tgtEl>
                                          <p:spTgt spid="13389"/>
                                        </p:tgtEl>
                                        <p:attrNameLst>
                                          <p:attrName>style.visibility</p:attrName>
                                        </p:attrNameLst>
                                      </p:cBhvr>
                                      <p:to>
                                        <p:strVal val="visible"/>
                                      </p:to>
                                    </p:set>
                                    <p:anim calcmode="lin" valueType="num">
                                      <p:cBhvr additive="base">
                                        <p:cTn id="215" dur="500" fill="hold"/>
                                        <p:tgtEl>
                                          <p:spTgt spid="13389"/>
                                        </p:tgtEl>
                                        <p:attrNameLst>
                                          <p:attrName>ppt_x</p:attrName>
                                        </p:attrNameLst>
                                      </p:cBhvr>
                                      <p:tavLst>
                                        <p:tav tm="0">
                                          <p:val>
                                            <p:strVal val="1+#ppt_w/2"/>
                                          </p:val>
                                        </p:tav>
                                        <p:tav tm="100000">
                                          <p:val>
                                            <p:strVal val="#ppt_x"/>
                                          </p:val>
                                        </p:tav>
                                      </p:tavLst>
                                    </p:anim>
                                    <p:anim calcmode="lin" valueType="num">
                                      <p:cBhvr additive="base">
                                        <p:cTn id="216" dur="500" fill="hold"/>
                                        <p:tgtEl>
                                          <p:spTgt spid="13389"/>
                                        </p:tgtEl>
                                        <p:attrNameLst>
                                          <p:attrName>ppt_y</p:attrName>
                                        </p:attrNameLst>
                                      </p:cBhvr>
                                      <p:tavLst>
                                        <p:tav tm="0">
                                          <p:val>
                                            <p:strVal val="#ppt_y"/>
                                          </p:val>
                                        </p:tav>
                                        <p:tav tm="100000">
                                          <p:val>
                                            <p:strVal val="#ppt_y"/>
                                          </p:val>
                                        </p:tav>
                                      </p:tavLst>
                                    </p:anim>
                                  </p:childTnLst>
                                </p:cTn>
                              </p:par>
                              <p:par>
                                <p:cTn id="217" presetID="2" presetClass="entr" presetSubtype="2" fill="hold" grpId="0" nodeType="withEffect">
                                  <p:stCondLst>
                                    <p:cond delay="0"/>
                                  </p:stCondLst>
                                  <p:childTnLst>
                                    <p:set>
                                      <p:cBhvr>
                                        <p:cTn id="218" dur="1" fill="hold">
                                          <p:stCondLst>
                                            <p:cond delay="0"/>
                                          </p:stCondLst>
                                        </p:cTn>
                                        <p:tgtEl>
                                          <p:spTgt spid="13390"/>
                                        </p:tgtEl>
                                        <p:attrNameLst>
                                          <p:attrName>style.visibility</p:attrName>
                                        </p:attrNameLst>
                                      </p:cBhvr>
                                      <p:to>
                                        <p:strVal val="visible"/>
                                      </p:to>
                                    </p:set>
                                    <p:anim calcmode="lin" valueType="num">
                                      <p:cBhvr additive="base">
                                        <p:cTn id="219" dur="500" fill="hold"/>
                                        <p:tgtEl>
                                          <p:spTgt spid="13390"/>
                                        </p:tgtEl>
                                        <p:attrNameLst>
                                          <p:attrName>ppt_x</p:attrName>
                                        </p:attrNameLst>
                                      </p:cBhvr>
                                      <p:tavLst>
                                        <p:tav tm="0">
                                          <p:val>
                                            <p:strVal val="1+#ppt_w/2"/>
                                          </p:val>
                                        </p:tav>
                                        <p:tav tm="100000">
                                          <p:val>
                                            <p:strVal val="#ppt_x"/>
                                          </p:val>
                                        </p:tav>
                                      </p:tavLst>
                                    </p:anim>
                                    <p:anim calcmode="lin" valueType="num">
                                      <p:cBhvr additive="base">
                                        <p:cTn id="220" dur="500" fill="hold"/>
                                        <p:tgtEl>
                                          <p:spTgt spid="13390"/>
                                        </p:tgtEl>
                                        <p:attrNameLst>
                                          <p:attrName>ppt_y</p:attrName>
                                        </p:attrNameLst>
                                      </p:cBhvr>
                                      <p:tavLst>
                                        <p:tav tm="0">
                                          <p:val>
                                            <p:strVal val="#ppt_y"/>
                                          </p:val>
                                        </p:tav>
                                        <p:tav tm="100000">
                                          <p:val>
                                            <p:strVal val="#ppt_y"/>
                                          </p:val>
                                        </p:tav>
                                      </p:tavLst>
                                    </p:anim>
                                  </p:childTnLst>
                                </p:cTn>
                              </p:par>
                              <p:par>
                                <p:cTn id="221" presetID="2" presetClass="entr" presetSubtype="2" fill="hold" grpId="0" nodeType="withEffect">
                                  <p:stCondLst>
                                    <p:cond delay="0"/>
                                  </p:stCondLst>
                                  <p:childTnLst>
                                    <p:set>
                                      <p:cBhvr>
                                        <p:cTn id="222" dur="1" fill="hold">
                                          <p:stCondLst>
                                            <p:cond delay="0"/>
                                          </p:stCondLst>
                                        </p:cTn>
                                        <p:tgtEl>
                                          <p:spTgt spid="13391"/>
                                        </p:tgtEl>
                                        <p:attrNameLst>
                                          <p:attrName>style.visibility</p:attrName>
                                        </p:attrNameLst>
                                      </p:cBhvr>
                                      <p:to>
                                        <p:strVal val="visible"/>
                                      </p:to>
                                    </p:set>
                                    <p:anim calcmode="lin" valueType="num">
                                      <p:cBhvr additive="base">
                                        <p:cTn id="223" dur="500" fill="hold"/>
                                        <p:tgtEl>
                                          <p:spTgt spid="13391"/>
                                        </p:tgtEl>
                                        <p:attrNameLst>
                                          <p:attrName>ppt_x</p:attrName>
                                        </p:attrNameLst>
                                      </p:cBhvr>
                                      <p:tavLst>
                                        <p:tav tm="0">
                                          <p:val>
                                            <p:strVal val="1+#ppt_w/2"/>
                                          </p:val>
                                        </p:tav>
                                        <p:tav tm="100000">
                                          <p:val>
                                            <p:strVal val="#ppt_x"/>
                                          </p:val>
                                        </p:tav>
                                      </p:tavLst>
                                    </p:anim>
                                    <p:anim calcmode="lin" valueType="num">
                                      <p:cBhvr additive="base">
                                        <p:cTn id="224" dur="500" fill="hold"/>
                                        <p:tgtEl>
                                          <p:spTgt spid="13391"/>
                                        </p:tgtEl>
                                        <p:attrNameLst>
                                          <p:attrName>ppt_y</p:attrName>
                                        </p:attrNameLst>
                                      </p:cBhvr>
                                      <p:tavLst>
                                        <p:tav tm="0">
                                          <p:val>
                                            <p:strVal val="#ppt_y"/>
                                          </p:val>
                                        </p:tav>
                                        <p:tav tm="100000">
                                          <p:val>
                                            <p:strVal val="#ppt_y"/>
                                          </p:val>
                                        </p:tav>
                                      </p:tavLst>
                                    </p:anim>
                                  </p:childTnLst>
                                </p:cTn>
                              </p:par>
                              <p:par>
                                <p:cTn id="225" presetID="2" presetClass="entr" presetSubtype="2" fill="hold" grpId="0" nodeType="withEffect">
                                  <p:stCondLst>
                                    <p:cond delay="0"/>
                                  </p:stCondLst>
                                  <p:childTnLst>
                                    <p:set>
                                      <p:cBhvr>
                                        <p:cTn id="226" dur="1" fill="hold">
                                          <p:stCondLst>
                                            <p:cond delay="0"/>
                                          </p:stCondLst>
                                        </p:cTn>
                                        <p:tgtEl>
                                          <p:spTgt spid="13392"/>
                                        </p:tgtEl>
                                        <p:attrNameLst>
                                          <p:attrName>style.visibility</p:attrName>
                                        </p:attrNameLst>
                                      </p:cBhvr>
                                      <p:to>
                                        <p:strVal val="visible"/>
                                      </p:to>
                                    </p:set>
                                    <p:anim calcmode="lin" valueType="num">
                                      <p:cBhvr additive="base">
                                        <p:cTn id="227" dur="500" fill="hold"/>
                                        <p:tgtEl>
                                          <p:spTgt spid="13392"/>
                                        </p:tgtEl>
                                        <p:attrNameLst>
                                          <p:attrName>ppt_x</p:attrName>
                                        </p:attrNameLst>
                                      </p:cBhvr>
                                      <p:tavLst>
                                        <p:tav tm="0">
                                          <p:val>
                                            <p:strVal val="1+#ppt_w/2"/>
                                          </p:val>
                                        </p:tav>
                                        <p:tav tm="100000">
                                          <p:val>
                                            <p:strVal val="#ppt_x"/>
                                          </p:val>
                                        </p:tav>
                                      </p:tavLst>
                                    </p:anim>
                                    <p:anim calcmode="lin" valueType="num">
                                      <p:cBhvr additive="base">
                                        <p:cTn id="228" dur="500" fill="hold"/>
                                        <p:tgtEl>
                                          <p:spTgt spid="13392"/>
                                        </p:tgtEl>
                                        <p:attrNameLst>
                                          <p:attrName>ppt_y</p:attrName>
                                        </p:attrNameLst>
                                      </p:cBhvr>
                                      <p:tavLst>
                                        <p:tav tm="0">
                                          <p:val>
                                            <p:strVal val="#ppt_y"/>
                                          </p:val>
                                        </p:tav>
                                        <p:tav tm="100000">
                                          <p:val>
                                            <p:strVal val="#ppt_y"/>
                                          </p:val>
                                        </p:tav>
                                      </p:tavLst>
                                    </p:anim>
                                  </p:childTnLst>
                                </p:cTn>
                              </p:par>
                              <p:par>
                                <p:cTn id="229" presetID="2" presetClass="entr" presetSubtype="2" fill="hold" grpId="0" nodeType="withEffect">
                                  <p:stCondLst>
                                    <p:cond delay="0"/>
                                  </p:stCondLst>
                                  <p:childTnLst>
                                    <p:set>
                                      <p:cBhvr>
                                        <p:cTn id="230" dur="1" fill="hold">
                                          <p:stCondLst>
                                            <p:cond delay="0"/>
                                          </p:stCondLst>
                                        </p:cTn>
                                        <p:tgtEl>
                                          <p:spTgt spid="13393"/>
                                        </p:tgtEl>
                                        <p:attrNameLst>
                                          <p:attrName>style.visibility</p:attrName>
                                        </p:attrNameLst>
                                      </p:cBhvr>
                                      <p:to>
                                        <p:strVal val="visible"/>
                                      </p:to>
                                    </p:set>
                                    <p:anim calcmode="lin" valueType="num">
                                      <p:cBhvr additive="base">
                                        <p:cTn id="231" dur="500" fill="hold"/>
                                        <p:tgtEl>
                                          <p:spTgt spid="13393"/>
                                        </p:tgtEl>
                                        <p:attrNameLst>
                                          <p:attrName>ppt_x</p:attrName>
                                        </p:attrNameLst>
                                      </p:cBhvr>
                                      <p:tavLst>
                                        <p:tav tm="0">
                                          <p:val>
                                            <p:strVal val="1+#ppt_w/2"/>
                                          </p:val>
                                        </p:tav>
                                        <p:tav tm="100000">
                                          <p:val>
                                            <p:strVal val="#ppt_x"/>
                                          </p:val>
                                        </p:tav>
                                      </p:tavLst>
                                    </p:anim>
                                    <p:anim calcmode="lin" valueType="num">
                                      <p:cBhvr additive="base">
                                        <p:cTn id="232" dur="500" fill="hold"/>
                                        <p:tgtEl>
                                          <p:spTgt spid="13393"/>
                                        </p:tgtEl>
                                        <p:attrNameLst>
                                          <p:attrName>ppt_y</p:attrName>
                                        </p:attrNameLst>
                                      </p:cBhvr>
                                      <p:tavLst>
                                        <p:tav tm="0">
                                          <p:val>
                                            <p:strVal val="#ppt_y"/>
                                          </p:val>
                                        </p:tav>
                                        <p:tav tm="100000">
                                          <p:val>
                                            <p:strVal val="#ppt_y"/>
                                          </p:val>
                                        </p:tav>
                                      </p:tavLst>
                                    </p:anim>
                                  </p:childTnLst>
                                </p:cTn>
                              </p:par>
                              <p:par>
                                <p:cTn id="233" presetID="2" presetClass="entr" presetSubtype="2" fill="hold" grpId="0" nodeType="withEffect">
                                  <p:stCondLst>
                                    <p:cond delay="0"/>
                                  </p:stCondLst>
                                  <p:childTnLst>
                                    <p:set>
                                      <p:cBhvr>
                                        <p:cTn id="234" dur="1" fill="hold">
                                          <p:stCondLst>
                                            <p:cond delay="0"/>
                                          </p:stCondLst>
                                        </p:cTn>
                                        <p:tgtEl>
                                          <p:spTgt spid="13394"/>
                                        </p:tgtEl>
                                        <p:attrNameLst>
                                          <p:attrName>style.visibility</p:attrName>
                                        </p:attrNameLst>
                                      </p:cBhvr>
                                      <p:to>
                                        <p:strVal val="visible"/>
                                      </p:to>
                                    </p:set>
                                    <p:anim calcmode="lin" valueType="num">
                                      <p:cBhvr additive="base">
                                        <p:cTn id="235" dur="500" fill="hold"/>
                                        <p:tgtEl>
                                          <p:spTgt spid="13394"/>
                                        </p:tgtEl>
                                        <p:attrNameLst>
                                          <p:attrName>ppt_x</p:attrName>
                                        </p:attrNameLst>
                                      </p:cBhvr>
                                      <p:tavLst>
                                        <p:tav tm="0">
                                          <p:val>
                                            <p:strVal val="1+#ppt_w/2"/>
                                          </p:val>
                                        </p:tav>
                                        <p:tav tm="100000">
                                          <p:val>
                                            <p:strVal val="#ppt_x"/>
                                          </p:val>
                                        </p:tav>
                                      </p:tavLst>
                                    </p:anim>
                                    <p:anim calcmode="lin" valueType="num">
                                      <p:cBhvr additive="base">
                                        <p:cTn id="236" dur="500" fill="hold"/>
                                        <p:tgtEl>
                                          <p:spTgt spid="13394"/>
                                        </p:tgtEl>
                                        <p:attrNameLst>
                                          <p:attrName>ppt_y</p:attrName>
                                        </p:attrNameLst>
                                      </p:cBhvr>
                                      <p:tavLst>
                                        <p:tav tm="0">
                                          <p:val>
                                            <p:strVal val="#ppt_y"/>
                                          </p:val>
                                        </p:tav>
                                        <p:tav tm="100000">
                                          <p:val>
                                            <p:strVal val="#ppt_y"/>
                                          </p:val>
                                        </p:tav>
                                      </p:tavLst>
                                    </p:anim>
                                  </p:childTnLst>
                                </p:cTn>
                              </p:par>
                              <p:par>
                                <p:cTn id="237" presetID="2" presetClass="entr" presetSubtype="2" fill="hold" grpId="0" nodeType="withEffect">
                                  <p:stCondLst>
                                    <p:cond delay="0"/>
                                  </p:stCondLst>
                                  <p:childTnLst>
                                    <p:set>
                                      <p:cBhvr>
                                        <p:cTn id="238" dur="1" fill="hold">
                                          <p:stCondLst>
                                            <p:cond delay="0"/>
                                          </p:stCondLst>
                                        </p:cTn>
                                        <p:tgtEl>
                                          <p:spTgt spid="13395"/>
                                        </p:tgtEl>
                                        <p:attrNameLst>
                                          <p:attrName>style.visibility</p:attrName>
                                        </p:attrNameLst>
                                      </p:cBhvr>
                                      <p:to>
                                        <p:strVal val="visible"/>
                                      </p:to>
                                    </p:set>
                                    <p:anim calcmode="lin" valueType="num">
                                      <p:cBhvr additive="base">
                                        <p:cTn id="239" dur="500" fill="hold"/>
                                        <p:tgtEl>
                                          <p:spTgt spid="13395"/>
                                        </p:tgtEl>
                                        <p:attrNameLst>
                                          <p:attrName>ppt_x</p:attrName>
                                        </p:attrNameLst>
                                      </p:cBhvr>
                                      <p:tavLst>
                                        <p:tav tm="0">
                                          <p:val>
                                            <p:strVal val="1+#ppt_w/2"/>
                                          </p:val>
                                        </p:tav>
                                        <p:tav tm="100000">
                                          <p:val>
                                            <p:strVal val="#ppt_x"/>
                                          </p:val>
                                        </p:tav>
                                      </p:tavLst>
                                    </p:anim>
                                    <p:anim calcmode="lin" valueType="num">
                                      <p:cBhvr additive="base">
                                        <p:cTn id="240" dur="500" fill="hold"/>
                                        <p:tgtEl>
                                          <p:spTgt spid="13395"/>
                                        </p:tgtEl>
                                        <p:attrNameLst>
                                          <p:attrName>ppt_y</p:attrName>
                                        </p:attrNameLst>
                                      </p:cBhvr>
                                      <p:tavLst>
                                        <p:tav tm="0">
                                          <p:val>
                                            <p:strVal val="#ppt_y"/>
                                          </p:val>
                                        </p:tav>
                                        <p:tav tm="100000">
                                          <p:val>
                                            <p:strVal val="#ppt_y"/>
                                          </p:val>
                                        </p:tav>
                                      </p:tavLst>
                                    </p:anim>
                                  </p:childTnLst>
                                </p:cTn>
                              </p:par>
                              <p:par>
                                <p:cTn id="241" presetID="2" presetClass="entr" presetSubtype="2" fill="hold" grpId="0" nodeType="withEffect">
                                  <p:stCondLst>
                                    <p:cond delay="0"/>
                                  </p:stCondLst>
                                  <p:childTnLst>
                                    <p:set>
                                      <p:cBhvr>
                                        <p:cTn id="242" dur="1" fill="hold">
                                          <p:stCondLst>
                                            <p:cond delay="0"/>
                                          </p:stCondLst>
                                        </p:cTn>
                                        <p:tgtEl>
                                          <p:spTgt spid="13396"/>
                                        </p:tgtEl>
                                        <p:attrNameLst>
                                          <p:attrName>style.visibility</p:attrName>
                                        </p:attrNameLst>
                                      </p:cBhvr>
                                      <p:to>
                                        <p:strVal val="visible"/>
                                      </p:to>
                                    </p:set>
                                    <p:anim calcmode="lin" valueType="num">
                                      <p:cBhvr additive="base">
                                        <p:cTn id="243" dur="500" fill="hold"/>
                                        <p:tgtEl>
                                          <p:spTgt spid="13396"/>
                                        </p:tgtEl>
                                        <p:attrNameLst>
                                          <p:attrName>ppt_x</p:attrName>
                                        </p:attrNameLst>
                                      </p:cBhvr>
                                      <p:tavLst>
                                        <p:tav tm="0">
                                          <p:val>
                                            <p:strVal val="1+#ppt_w/2"/>
                                          </p:val>
                                        </p:tav>
                                        <p:tav tm="100000">
                                          <p:val>
                                            <p:strVal val="#ppt_x"/>
                                          </p:val>
                                        </p:tav>
                                      </p:tavLst>
                                    </p:anim>
                                    <p:anim calcmode="lin" valueType="num">
                                      <p:cBhvr additive="base">
                                        <p:cTn id="244" dur="500" fill="hold"/>
                                        <p:tgtEl>
                                          <p:spTgt spid="13396"/>
                                        </p:tgtEl>
                                        <p:attrNameLst>
                                          <p:attrName>ppt_y</p:attrName>
                                        </p:attrNameLst>
                                      </p:cBhvr>
                                      <p:tavLst>
                                        <p:tav tm="0">
                                          <p:val>
                                            <p:strVal val="#ppt_y"/>
                                          </p:val>
                                        </p:tav>
                                        <p:tav tm="100000">
                                          <p:val>
                                            <p:strVal val="#ppt_y"/>
                                          </p:val>
                                        </p:tav>
                                      </p:tavLst>
                                    </p:anim>
                                  </p:childTnLst>
                                </p:cTn>
                              </p:par>
                              <p:par>
                                <p:cTn id="245" presetID="2" presetClass="entr" presetSubtype="2" fill="hold" grpId="0" nodeType="withEffect">
                                  <p:stCondLst>
                                    <p:cond delay="0"/>
                                  </p:stCondLst>
                                  <p:childTnLst>
                                    <p:set>
                                      <p:cBhvr>
                                        <p:cTn id="246" dur="1" fill="hold">
                                          <p:stCondLst>
                                            <p:cond delay="0"/>
                                          </p:stCondLst>
                                        </p:cTn>
                                        <p:tgtEl>
                                          <p:spTgt spid="13397"/>
                                        </p:tgtEl>
                                        <p:attrNameLst>
                                          <p:attrName>style.visibility</p:attrName>
                                        </p:attrNameLst>
                                      </p:cBhvr>
                                      <p:to>
                                        <p:strVal val="visible"/>
                                      </p:to>
                                    </p:set>
                                    <p:anim calcmode="lin" valueType="num">
                                      <p:cBhvr additive="base">
                                        <p:cTn id="247" dur="500" fill="hold"/>
                                        <p:tgtEl>
                                          <p:spTgt spid="13397"/>
                                        </p:tgtEl>
                                        <p:attrNameLst>
                                          <p:attrName>ppt_x</p:attrName>
                                        </p:attrNameLst>
                                      </p:cBhvr>
                                      <p:tavLst>
                                        <p:tav tm="0">
                                          <p:val>
                                            <p:strVal val="1+#ppt_w/2"/>
                                          </p:val>
                                        </p:tav>
                                        <p:tav tm="100000">
                                          <p:val>
                                            <p:strVal val="#ppt_x"/>
                                          </p:val>
                                        </p:tav>
                                      </p:tavLst>
                                    </p:anim>
                                    <p:anim calcmode="lin" valueType="num">
                                      <p:cBhvr additive="base">
                                        <p:cTn id="248" dur="500" fill="hold"/>
                                        <p:tgtEl>
                                          <p:spTgt spid="13397"/>
                                        </p:tgtEl>
                                        <p:attrNameLst>
                                          <p:attrName>ppt_y</p:attrName>
                                        </p:attrNameLst>
                                      </p:cBhvr>
                                      <p:tavLst>
                                        <p:tav tm="0">
                                          <p:val>
                                            <p:strVal val="#ppt_y"/>
                                          </p:val>
                                        </p:tav>
                                        <p:tav tm="100000">
                                          <p:val>
                                            <p:strVal val="#ppt_y"/>
                                          </p:val>
                                        </p:tav>
                                      </p:tavLst>
                                    </p:anim>
                                  </p:childTnLst>
                                </p:cTn>
                              </p:par>
                              <p:par>
                                <p:cTn id="249" presetID="2" presetClass="entr" presetSubtype="2" fill="hold" grpId="0" nodeType="withEffect">
                                  <p:stCondLst>
                                    <p:cond delay="0"/>
                                  </p:stCondLst>
                                  <p:childTnLst>
                                    <p:set>
                                      <p:cBhvr>
                                        <p:cTn id="250" dur="1" fill="hold">
                                          <p:stCondLst>
                                            <p:cond delay="0"/>
                                          </p:stCondLst>
                                        </p:cTn>
                                        <p:tgtEl>
                                          <p:spTgt spid="13398"/>
                                        </p:tgtEl>
                                        <p:attrNameLst>
                                          <p:attrName>style.visibility</p:attrName>
                                        </p:attrNameLst>
                                      </p:cBhvr>
                                      <p:to>
                                        <p:strVal val="visible"/>
                                      </p:to>
                                    </p:set>
                                    <p:anim calcmode="lin" valueType="num">
                                      <p:cBhvr additive="base">
                                        <p:cTn id="251" dur="500" fill="hold"/>
                                        <p:tgtEl>
                                          <p:spTgt spid="13398"/>
                                        </p:tgtEl>
                                        <p:attrNameLst>
                                          <p:attrName>ppt_x</p:attrName>
                                        </p:attrNameLst>
                                      </p:cBhvr>
                                      <p:tavLst>
                                        <p:tav tm="0">
                                          <p:val>
                                            <p:strVal val="1+#ppt_w/2"/>
                                          </p:val>
                                        </p:tav>
                                        <p:tav tm="100000">
                                          <p:val>
                                            <p:strVal val="#ppt_x"/>
                                          </p:val>
                                        </p:tav>
                                      </p:tavLst>
                                    </p:anim>
                                    <p:anim calcmode="lin" valueType="num">
                                      <p:cBhvr additive="base">
                                        <p:cTn id="252" dur="500" fill="hold"/>
                                        <p:tgtEl>
                                          <p:spTgt spid="13398"/>
                                        </p:tgtEl>
                                        <p:attrNameLst>
                                          <p:attrName>ppt_y</p:attrName>
                                        </p:attrNameLst>
                                      </p:cBhvr>
                                      <p:tavLst>
                                        <p:tav tm="0">
                                          <p:val>
                                            <p:strVal val="#ppt_y"/>
                                          </p:val>
                                        </p:tav>
                                        <p:tav tm="100000">
                                          <p:val>
                                            <p:strVal val="#ppt_y"/>
                                          </p:val>
                                        </p:tav>
                                      </p:tavLst>
                                    </p:anim>
                                  </p:childTnLst>
                                </p:cTn>
                              </p:par>
                              <p:par>
                                <p:cTn id="253" presetID="2" presetClass="entr" presetSubtype="2" fill="hold" grpId="0" nodeType="withEffect">
                                  <p:stCondLst>
                                    <p:cond delay="0"/>
                                  </p:stCondLst>
                                  <p:childTnLst>
                                    <p:set>
                                      <p:cBhvr>
                                        <p:cTn id="254" dur="1" fill="hold">
                                          <p:stCondLst>
                                            <p:cond delay="0"/>
                                          </p:stCondLst>
                                        </p:cTn>
                                        <p:tgtEl>
                                          <p:spTgt spid="13399"/>
                                        </p:tgtEl>
                                        <p:attrNameLst>
                                          <p:attrName>style.visibility</p:attrName>
                                        </p:attrNameLst>
                                      </p:cBhvr>
                                      <p:to>
                                        <p:strVal val="visible"/>
                                      </p:to>
                                    </p:set>
                                    <p:anim calcmode="lin" valueType="num">
                                      <p:cBhvr additive="base">
                                        <p:cTn id="255" dur="500" fill="hold"/>
                                        <p:tgtEl>
                                          <p:spTgt spid="13399"/>
                                        </p:tgtEl>
                                        <p:attrNameLst>
                                          <p:attrName>ppt_x</p:attrName>
                                        </p:attrNameLst>
                                      </p:cBhvr>
                                      <p:tavLst>
                                        <p:tav tm="0">
                                          <p:val>
                                            <p:strVal val="1+#ppt_w/2"/>
                                          </p:val>
                                        </p:tav>
                                        <p:tav tm="100000">
                                          <p:val>
                                            <p:strVal val="#ppt_x"/>
                                          </p:val>
                                        </p:tav>
                                      </p:tavLst>
                                    </p:anim>
                                    <p:anim calcmode="lin" valueType="num">
                                      <p:cBhvr additive="base">
                                        <p:cTn id="256" dur="500" fill="hold"/>
                                        <p:tgtEl>
                                          <p:spTgt spid="13399"/>
                                        </p:tgtEl>
                                        <p:attrNameLst>
                                          <p:attrName>ppt_y</p:attrName>
                                        </p:attrNameLst>
                                      </p:cBhvr>
                                      <p:tavLst>
                                        <p:tav tm="0">
                                          <p:val>
                                            <p:strVal val="#ppt_y"/>
                                          </p:val>
                                        </p:tav>
                                        <p:tav tm="100000">
                                          <p:val>
                                            <p:strVal val="#ppt_y"/>
                                          </p:val>
                                        </p:tav>
                                      </p:tavLst>
                                    </p:anim>
                                  </p:childTnLst>
                                </p:cTn>
                              </p:par>
                              <p:par>
                                <p:cTn id="257" presetID="2" presetClass="entr" presetSubtype="2" fill="hold" grpId="0" nodeType="withEffect">
                                  <p:stCondLst>
                                    <p:cond delay="0"/>
                                  </p:stCondLst>
                                  <p:childTnLst>
                                    <p:set>
                                      <p:cBhvr>
                                        <p:cTn id="258" dur="1" fill="hold">
                                          <p:stCondLst>
                                            <p:cond delay="0"/>
                                          </p:stCondLst>
                                        </p:cTn>
                                        <p:tgtEl>
                                          <p:spTgt spid="13400"/>
                                        </p:tgtEl>
                                        <p:attrNameLst>
                                          <p:attrName>style.visibility</p:attrName>
                                        </p:attrNameLst>
                                      </p:cBhvr>
                                      <p:to>
                                        <p:strVal val="visible"/>
                                      </p:to>
                                    </p:set>
                                    <p:anim calcmode="lin" valueType="num">
                                      <p:cBhvr additive="base">
                                        <p:cTn id="259" dur="500" fill="hold"/>
                                        <p:tgtEl>
                                          <p:spTgt spid="13400"/>
                                        </p:tgtEl>
                                        <p:attrNameLst>
                                          <p:attrName>ppt_x</p:attrName>
                                        </p:attrNameLst>
                                      </p:cBhvr>
                                      <p:tavLst>
                                        <p:tav tm="0">
                                          <p:val>
                                            <p:strVal val="1+#ppt_w/2"/>
                                          </p:val>
                                        </p:tav>
                                        <p:tav tm="100000">
                                          <p:val>
                                            <p:strVal val="#ppt_x"/>
                                          </p:val>
                                        </p:tav>
                                      </p:tavLst>
                                    </p:anim>
                                    <p:anim calcmode="lin" valueType="num">
                                      <p:cBhvr additive="base">
                                        <p:cTn id="260" dur="500" fill="hold"/>
                                        <p:tgtEl>
                                          <p:spTgt spid="13400"/>
                                        </p:tgtEl>
                                        <p:attrNameLst>
                                          <p:attrName>ppt_y</p:attrName>
                                        </p:attrNameLst>
                                      </p:cBhvr>
                                      <p:tavLst>
                                        <p:tav tm="0">
                                          <p:val>
                                            <p:strVal val="#ppt_y"/>
                                          </p:val>
                                        </p:tav>
                                        <p:tav tm="100000">
                                          <p:val>
                                            <p:strVal val="#ppt_y"/>
                                          </p:val>
                                        </p:tav>
                                      </p:tavLst>
                                    </p:anim>
                                  </p:childTnLst>
                                </p:cTn>
                              </p:par>
                              <p:par>
                                <p:cTn id="261" presetID="2" presetClass="entr" presetSubtype="2" fill="hold" grpId="0" nodeType="withEffect">
                                  <p:stCondLst>
                                    <p:cond delay="0"/>
                                  </p:stCondLst>
                                  <p:childTnLst>
                                    <p:set>
                                      <p:cBhvr>
                                        <p:cTn id="262" dur="1" fill="hold">
                                          <p:stCondLst>
                                            <p:cond delay="0"/>
                                          </p:stCondLst>
                                        </p:cTn>
                                        <p:tgtEl>
                                          <p:spTgt spid="13401"/>
                                        </p:tgtEl>
                                        <p:attrNameLst>
                                          <p:attrName>style.visibility</p:attrName>
                                        </p:attrNameLst>
                                      </p:cBhvr>
                                      <p:to>
                                        <p:strVal val="visible"/>
                                      </p:to>
                                    </p:set>
                                    <p:anim calcmode="lin" valueType="num">
                                      <p:cBhvr additive="base">
                                        <p:cTn id="263" dur="500" fill="hold"/>
                                        <p:tgtEl>
                                          <p:spTgt spid="13401"/>
                                        </p:tgtEl>
                                        <p:attrNameLst>
                                          <p:attrName>ppt_x</p:attrName>
                                        </p:attrNameLst>
                                      </p:cBhvr>
                                      <p:tavLst>
                                        <p:tav tm="0">
                                          <p:val>
                                            <p:strVal val="1+#ppt_w/2"/>
                                          </p:val>
                                        </p:tav>
                                        <p:tav tm="100000">
                                          <p:val>
                                            <p:strVal val="#ppt_x"/>
                                          </p:val>
                                        </p:tav>
                                      </p:tavLst>
                                    </p:anim>
                                    <p:anim calcmode="lin" valueType="num">
                                      <p:cBhvr additive="base">
                                        <p:cTn id="264" dur="500" fill="hold"/>
                                        <p:tgtEl>
                                          <p:spTgt spid="13401"/>
                                        </p:tgtEl>
                                        <p:attrNameLst>
                                          <p:attrName>ppt_y</p:attrName>
                                        </p:attrNameLst>
                                      </p:cBhvr>
                                      <p:tavLst>
                                        <p:tav tm="0">
                                          <p:val>
                                            <p:strVal val="#ppt_y"/>
                                          </p:val>
                                        </p:tav>
                                        <p:tav tm="100000">
                                          <p:val>
                                            <p:strVal val="#ppt_y"/>
                                          </p:val>
                                        </p:tav>
                                      </p:tavLst>
                                    </p:anim>
                                  </p:childTnLst>
                                </p:cTn>
                              </p:par>
                              <p:par>
                                <p:cTn id="265" presetID="2" presetClass="entr" presetSubtype="2" fill="hold" grpId="0" nodeType="withEffect">
                                  <p:stCondLst>
                                    <p:cond delay="0"/>
                                  </p:stCondLst>
                                  <p:childTnLst>
                                    <p:set>
                                      <p:cBhvr>
                                        <p:cTn id="266" dur="1" fill="hold">
                                          <p:stCondLst>
                                            <p:cond delay="0"/>
                                          </p:stCondLst>
                                        </p:cTn>
                                        <p:tgtEl>
                                          <p:spTgt spid="13402"/>
                                        </p:tgtEl>
                                        <p:attrNameLst>
                                          <p:attrName>style.visibility</p:attrName>
                                        </p:attrNameLst>
                                      </p:cBhvr>
                                      <p:to>
                                        <p:strVal val="visible"/>
                                      </p:to>
                                    </p:set>
                                    <p:anim calcmode="lin" valueType="num">
                                      <p:cBhvr additive="base">
                                        <p:cTn id="267" dur="500" fill="hold"/>
                                        <p:tgtEl>
                                          <p:spTgt spid="13402"/>
                                        </p:tgtEl>
                                        <p:attrNameLst>
                                          <p:attrName>ppt_x</p:attrName>
                                        </p:attrNameLst>
                                      </p:cBhvr>
                                      <p:tavLst>
                                        <p:tav tm="0">
                                          <p:val>
                                            <p:strVal val="1+#ppt_w/2"/>
                                          </p:val>
                                        </p:tav>
                                        <p:tav tm="100000">
                                          <p:val>
                                            <p:strVal val="#ppt_x"/>
                                          </p:val>
                                        </p:tav>
                                      </p:tavLst>
                                    </p:anim>
                                    <p:anim calcmode="lin" valueType="num">
                                      <p:cBhvr additive="base">
                                        <p:cTn id="268" dur="500" fill="hold"/>
                                        <p:tgtEl>
                                          <p:spTgt spid="13402"/>
                                        </p:tgtEl>
                                        <p:attrNameLst>
                                          <p:attrName>ppt_y</p:attrName>
                                        </p:attrNameLst>
                                      </p:cBhvr>
                                      <p:tavLst>
                                        <p:tav tm="0">
                                          <p:val>
                                            <p:strVal val="#ppt_y"/>
                                          </p:val>
                                        </p:tav>
                                        <p:tav tm="100000">
                                          <p:val>
                                            <p:strVal val="#ppt_y"/>
                                          </p:val>
                                        </p:tav>
                                      </p:tavLst>
                                    </p:anim>
                                  </p:childTnLst>
                                </p:cTn>
                              </p:par>
                              <p:par>
                                <p:cTn id="269" presetID="2" presetClass="entr" presetSubtype="2" fill="hold" grpId="0" nodeType="withEffect">
                                  <p:stCondLst>
                                    <p:cond delay="0"/>
                                  </p:stCondLst>
                                  <p:childTnLst>
                                    <p:set>
                                      <p:cBhvr>
                                        <p:cTn id="270" dur="1" fill="hold">
                                          <p:stCondLst>
                                            <p:cond delay="0"/>
                                          </p:stCondLst>
                                        </p:cTn>
                                        <p:tgtEl>
                                          <p:spTgt spid="13403"/>
                                        </p:tgtEl>
                                        <p:attrNameLst>
                                          <p:attrName>style.visibility</p:attrName>
                                        </p:attrNameLst>
                                      </p:cBhvr>
                                      <p:to>
                                        <p:strVal val="visible"/>
                                      </p:to>
                                    </p:set>
                                    <p:anim calcmode="lin" valueType="num">
                                      <p:cBhvr additive="base">
                                        <p:cTn id="271" dur="500" fill="hold"/>
                                        <p:tgtEl>
                                          <p:spTgt spid="13403"/>
                                        </p:tgtEl>
                                        <p:attrNameLst>
                                          <p:attrName>ppt_x</p:attrName>
                                        </p:attrNameLst>
                                      </p:cBhvr>
                                      <p:tavLst>
                                        <p:tav tm="0">
                                          <p:val>
                                            <p:strVal val="1+#ppt_w/2"/>
                                          </p:val>
                                        </p:tav>
                                        <p:tav tm="100000">
                                          <p:val>
                                            <p:strVal val="#ppt_x"/>
                                          </p:val>
                                        </p:tav>
                                      </p:tavLst>
                                    </p:anim>
                                    <p:anim calcmode="lin" valueType="num">
                                      <p:cBhvr additive="base">
                                        <p:cTn id="272" dur="500" fill="hold"/>
                                        <p:tgtEl>
                                          <p:spTgt spid="13403"/>
                                        </p:tgtEl>
                                        <p:attrNameLst>
                                          <p:attrName>ppt_y</p:attrName>
                                        </p:attrNameLst>
                                      </p:cBhvr>
                                      <p:tavLst>
                                        <p:tav tm="0">
                                          <p:val>
                                            <p:strVal val="#ppt_y"/>
                                          </p:val>
                                        </p:tav>
                                        <p:tav tm="100000">
                                          <p:val>
                                            <p:strVal val="#ppt_y"/>
                                          </p:val>
                                        </p:tav>
                                      </p:tavLst>
                                    </p:anim>
                                  </p:childTnLst>
                                </p:cTn>
                              </p:par>
                              <p:par>
                                <p:cTn id="273" presetID="2" presetClass="entr" presetSubtype="2" fill="hold" grpId="0" nodeType="withEffect">
                                  <p:stCondLst>
                                    <p:cond delay="0"/>
                                  </p:stCondLst>
                                  <p:childTnLst>
                                    <p:set>
                                      <p:cBhvr>
                                        <p:cTn id="274" dur="1" fill="hold">
                                          <p:stCondLst>
                                            <p:cond delay="0"/>
                                          </p:stCondLst>
                                        </p:cTn>
                                        <p:tgtEl>
                                          <p:spTgt spid="13404"/>
                                        </p:tgtEl>
                                        <p:attrNameLst>
                                          <p:attrName>style.visibility</p:attrName>
                                        </p:attrNameLst>
                                      </p:cBhvr>
                                      <p:to>
                                        <p:strVal val="visible"/>
                                      </p:to>
                                    </p:set>
                                    <p:anim calcmode="lin" valueType="num">
                                      <p:cBhvr additive="base">
                                        <p:cTn id="275" dur="500" fill="hold"/>
                                        <p:tgtEl>
                                          <p:spTgt spid="13404"/>
                                        </p:tgtEl>
                                        <p:attrNameLst>
                                          <p:attrName>ppt_x</p:attrName>
                                        </p:attrNameLst>
                                      </p:cBhvr>
                                      <p:tavLst>
                                        <p:tav tm="0">
                                          <p:val>
                                            <p:strVal val="1+#ppt_w/2"/>
                                          </p:val>
                                        </p:tav>
                                        <p:tav tm="100000">
                                          <p:val>
                                            <p:strVal val="#ppt_x"/>
                                          </p:val>
                                        </p:tav>
                                      </p:tavLst>
                                    </p:anim>
                                    <p:anim calcmode="lin" valueType="num">
                                      <p:cBhvr additive="base">
                                        <p:cTn id="276" dur="500" fill="hold"/>
                                        <p:tgtEl>
                                          <p:spTgt spid="13404"/>
                                        </p:tgtEl>
                                        <p:attrNameLst>
                                          <p:attrName>ppt_y</p:attrName>
                                        </p:attrNameLst>
                                      </p:cBhvr>
                                      <p:tavLst>
                                        <p:tav tm="0">
                                          <p:val>
                                            <p:strVal val="#ppt_y"/>
                                          </p:val>
                                        </p:tav>
                                        <p:tav tm="100000">
                                          <p:val>
                                            <p:strVal val="#ppt_y"/>
                                          </p:val>
                                        </p:tav>
                                      </p:tavLst>
                                    </p:anim>
                                  </p:childTnLst>
                                </p:cTn>
                              </p:par>
                              <p:par>
                                <p:cTn id="277" presetID="2" presetClass="entr" presetSubtype="2" fill="hold" grpId="0" nodeType="withEffect">
                                  <p:stCondLst>
                                    <p:cond delay="0"/>
                                  </p:stCondLst>
                                  <p:childTnLst>
                                    <p:set>
                                      <p:cBhvr>
                                        <p:cTn id="278" dur="1" fill="hold">
                                          <p:stCondLst>
                                            <p:cond delay="0"/>
                                          </p:stCondLst>
                                        </p:cTn>
                                        <p:tgtEl>
                                          <p:spTgt spid="13405"/>
                                        </p:tgtEl>
                                        <p:attrNameLst>
                                          <p:attrName>style.visibility</p:attrName>
                                        </p:attrNameLst>
                                      </p:cBhvr>
                                      <p:to>
                                        <p:strVal val="visible"/>
                                      </p:to>
                                    </p:set>
                                    <p:anim calcmode="lin" valueType="num">
                                      <p:cBhvr additive="base">
                                        <p:cTn id="279" dur="500" fill="hold"/>
                                        <p:tgtEl>
                                          <p:spTgt spid="13405"/>
                                        </p:tgtEl>
                                        <p:attrNameLst>
                                          <p:attrName>ppt_x</p:attrName>
                                        </p:attrNameLst>
                                      </p:cBhvr>
                                      <p:tavLst>
                                        <p:tav tm="0">
                                          <p:val>
                                            <p:strVal val="1+#ppt_w/2"/>
                                          </p:val>
                                        </p:tav>
                                        <p:tav tm="100000">
                                          <p:val>
                                            <p:strVal val="#ppt_x"/>
                                          </p:val>
                                        </p:tav>
                                      </p:tavLst>
                                    </p:anim>
                                    <p:anim calcmode="lin" valueType="num">
                                      <p:cBhvr additive="base">
                                        <p:cTn id="280" dur="500" fill="hold"/>
                                        <p:tgtEl>
                                          <p:spTgt spid="13405"/>
                                        </p:tgtEl>
                                        <p:attrNameLst>
                                          <p:attrName>ppt_y</p:attrName>
                                        </p:attrNameLst>
                                      </p:cBhvr>
                                      <p:tavLst>
                                        <p:tav tm="0">
                                          <p:val>
                                            <p:strVal val="#ppt_y"/>
                                          </p:val>
                                        </p:tav>
                                        <p:tav tm="100000">
                                          <p:val>
                                            <p:strVal val="#ppt_y"/>
                                          </p:val>
                                        </p:tav>
                                      </p:tavLst>
                                    </p:anim>
                                  </p:childTnLst>
                                </p:cTn>
                              </p:par>
                              <p:par>
                                <p:cTn id="281" presetID="2" presetClass="entr" presetSubtype="2" fill="hold" grpId="0" nodeType="withEffect">
                                  <p:stCondLst>
                                    <p:cond delay="0"/>
                                  </p:stCondLst>
                                  <p:childTnLst>
                                    <p:set>
                                      <p:cBhvr>
                                        <p:cTn id="282" dur="1" fill="hold">
                                          <p:stCondLst>
                                            <p:cond delay="0"/>
                                          </p:stCondLst>
                                        </p:cTn>
                                        <p:tgtEl>
                                          <p:spTgt spid="13406"/>
                                        </p:tgtEl>
                                        <p:attrNameLst>
                                          <p:attrName>style.visibility</p:attrName>
                                        </p:attrNameLst>
                                      </p:cBhvr>
                                      <p:to>
                                        <p:strVal val="visible"/>
                                      </p:to>
                                    </p:set>
                                    <p:anim calcmode="lin" valueType="num">
                                      <p:cBhvr additive="base">
                                        <p:cTn id="283" dur="500" fill="hold"/>
                                        <p:tgtEl>
                                          <p:spTgt spid="13406"/>
                                        </p:tgtEl>
                                        <p:attrNameLst>
                                          <p:attrName>ppt_x</p:attrName>
                                        </p:attrNameLst>
                                      </p:cBhvr>
                                      <p:tavLst>
                                        <p:tav tm="0">
                                          <p:val>
                                            <p:strVal val="1+#ppt_w/2"/>
                                          </p:val>
                                        </p:tav>
                                        <p:tav tm="100000">
                                          <p:val>
                                            <p:strVal val="#ppt_x"/>
                                          </p:val>
                                        </p:tav>
                                      </p:tavLst>
                                    </p:anim>
                                    <p:anim calcmode="lin" valueType="num">
                                      <p:cBhvr additive="base">
                                        <p:cTn id="284" dur="500" fill="hold"/>
                                        <p:tgtEl>
                                          <p:spTgt spid="13406"/>
                                        </p:tgtEl>
                                        <p:attrNameLst>
                                          <p:attrName>ppt_y</p:attrName>
                                        </p:attrNameLst>
                                      </p:cBhvr>
                                      <p:tavLst>
                                        <p:tav tm="0">
                                          <p:val>
                                            <p:strVal val="#ppt_y"/>
                                          </p:val>
                                        </p:tav>
                                        <p:tav tm="100000">
                                          <p:val>
                                            <p:strVal val="#ppt_y"/>
                                          </p:val>
                                        </p:tav>
                                      </p:tavLst>
                                    </p:anim>
                                  </p:childTnLst>
                                </p:cTn>
                              </p:par>
                            </p:childTnLst>
                          </p:cTn>
                        </p:par>
                      </p:childTnLst>
                    </p:cTn>
                  </p:par>
                  <p:par>
                    <p:cTn id="285" fill="hold">
                      <p:stCondLst>
                        <p:cond delay="indefinite"/>
                      </p:stCondLst>
                      <p:childTnLst>
                        <p:par>
                          <p:cTn id="286" fill="hold">
                            <p:stCondLst>
                              <p:cond delay="0"/>
                            </p:stCondLst>
                            <p:childTnLst>
                              <p:par>
                                <p:cTn id="287" presetID="2" presetClass="entr" presetSubtype="2" fill="hold" grpId="0" nodeType="clickEffect">
                                  <p:stCondLst>
                                    <p:cond delay="0"/>
                                  </p:stCondLst>
                                  <p:childTnLst>
                                    <p:set>
                                      <p:cBhvr>
                                        <p:cTn id="288" dur="1" fill="hold">
                                          <p:stCondLst>
                                            <p:cond delay="0"/>
                                          </p:stCondLst>
                                        </p:cTn>
                                        <p:tgtEl>
                                          <p:spTgt spid="13382"/>
                                        </p:tgtEl>
                                        <p:attrNameLst>
                                          <p:attrName>style.visibility</p:attrName>
                                        </p:attrNameLst>
                                      </p:cBhvr>
                                      <p:to>
                                        <p:strVal val="visible"/>
                                      </p:to>
                                    </p:set>
                                    <p:anim calcmode="lin" valueType="num">
                                      <p:cBhvr additive="base">
                                        <p:cTn id="289" dur="500" fill="hold"/>
                                        <p:tgtEl>
                                          <p:spTgt spid="13382"/>
                                        </p:tgtEl>
                                        <p:attrNameLst>
                                          <p:attrName>ppt_x</p:attrName>
                                        </p:attrNameLst>
                                      </p:cBhvr>
                                      <p:tavLst>
                                        <p:tav tm="0">
                                          <p:val>
                                            <p:strVal val="1+#ppt_w/2"/>
                                          </p:val>
                                        </p:tav>
                                        <p:tav tm="100000">
                                          <p:val>
                                            <p:strVal val="#ppt_x"/>
                                          </p:val>
                                        </p:tav>
                                      </p:tavLst>
                                    </p:anim>
                                    <p:anim calcmode="lin" valueType="num">
                                      <p:cBhvr additive="base">
                                        <p:cTn id="290" dur="500" fill="hold"/>
                                        <p:tgtEl>
                                          <p:spTgt spid="133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nimBg="1"/>
      <p:bldP spid="13315" grpId="0" animBg="1"/>
      <p:bldP spid="13316" grpId="0"/>
      <p:bldP spid="13317" grpId="0" animBg="1"/>
      <p:bldP spid="13318" grpId="0" animBg="1"/>
      <p:bldP spid="13319" grpId="0"/>
      <p:bldP spid="13320" grpId="0" animBg="1"/>
      <p:bldP spid="13321" grpId="0" animBg="1"/>
      <p:bldP spid="13322" grpId="0"/>
      <p:bldP spid="13323" grpId="0" animBg="1"/>
      <p:bldP spid="13324" grpId="0" animBg="1"/>
      <p:bldP spid="13325" grpId="0" animBg="1"/>
      <p:bldP spid="13326" grpId="0" animBg="1"/>
      <p:bldP spid="13327" grpId="0"/>
      <p:bldP spid="13328" grpId="0"/>
      <p:bldP spid="13329" grpId="0" animBg="1"/>
      <p:bldP spid="13330" grpId="0" animBg="1"/>
      <p:bldP spid="13331" grpId="0"/>
      <p:bldP spid="13332" grpId="0" animBg="1"/>
      <p:bldP spid="13333" grpId="0" animBg="1"/>
      <p:bldP spid="13334" grpId="0"/>
      <p:bldP spid="13335" grpId="0" animBg="1"/>
      <p:bldP spid="13336" grpId="0" animBg="1"/>
      <p:bldP spid="13337" grpId="0"/>
      <p:bldP spid="13338" grpId="0"/>
      <p:bldP spid="13339" grpId="0" animBg="1"/>
      <p:bldP spid="13340" grpId="0" animBg="1"/>
      <p:bldP spid="13341" grpId="0"/>
      <p:bldP spid="13342" grpId="0"/>
      <p:bldP spid="13353" grpId="0" animBg="1"/>
      <p:bldP spid="13354" grpId="0" animBg="1"/>
      <p:bldP spid="13355" grpId="0" animBg="1"/>
      <p:bldP spid="13356" grpId="0" animBg="1"/>
      <p:bldP spid="13357" grpId="0" animBg="1"/>
      <p:bldP spid="13358" grpId="0" animBg="1"/>
      <p:bldP spid="13359" grpId="0" animBg="1"/>
      <p:bldP spid="13360" grpId="0" animBg="1"/>
      <p:bldP spid="13361" grpId="0" animBg="1"/>
      <p:bldP spid="13362" grpId="0"/>
      <p:bldP spid="13363" grpId="0"/>
      <p:bldP spid="13364" grpId="0"/>
      <p:bldP spid="13365" grpId="0"/>
      <p:bldP spid="13366" grpId="0"/>
      <p:bldP spid="13367" grpId="0"/>
      <p:bldP spid="13368" grpId="0"/>
      <p:bldP spid="13369" grpId="0"/>
      <p:bldP spid="13370" grpId="0"/>
      <p:bldP spid="13382" grpId="0"/>
      <p:bldP spid="13383" grpId="0" animBg="1"/>
      <p:bldP spid="13384" grpId="0" animBg="1"/>
      <p:bldP spid="13385" grpId="0"/>
      <p:bldP spid="13386" grpId="0"/>
      <p:bldP spid="13387" grpId="0" animBg="1"/>
      <p:bldP spid="13389" grpId="0" animBg="1"/>
      <p:bldP spid="13390" grpId="0" animBg="1"/>
      <p:bldP spid="13391" grpId="0"/>
      <p:bldP spid="13392" grpId="0"/>
      <p:bldP spid="13393" grpId="0" animBg="1"/>
      <p:bldP spid="13394" grpId="0" animBg="1"/>
      <p:bldP spid="13395" grpId="0"/>
      <p:bldP spid="13396" grpId="0" animBg="1"/>
      <p:bldP spid="13397" grpId="0" animBg="1"/>
      <p:bldP spid="13398" grpId="0"/>
      <p:bldP spid="13399" grpId="0"/>
      <p:bldP spid="13400" grpId="0" animBg="1"/>
      <p:bldP spid="13401" grpId="0" animBg="1"/>
      <p:bldP spid="13402" grpId="0" animBg="1"/>
      <p:bldP spid="13403" grpId="0"/>
      <p:bldP spid="13404" grpId="0" animBg="1"/>
      <p:bldP spid="13405" grpId="0" animBg="1"/>
      <p:bldP spid="13406" grpId="0"/>
    </p:bld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t>Radix Sort</a:t>
            </a:r>
          </a:p>
        </p:txBody>
      </p:sp>
      <p:sp>
        <p:nvSpPr>
          <p:cNvPr id="145411" name="Rectangle 3"/>
          <p:cNvSpPr>
            <a:spLocks noGrp="1" noChangeArrowheads="1"/>
          </p:cNvSpPr>
          <p:nvPr>
            <p:ph idx="1"/>
          </p:nvPr>
        </p:nvSpPr>
        <p:spPr/>
        <p:txBody>
          <a:bodyPr>
            <a:normAutofit/>
          </a:bodyPr>
          <a:lstStyle/>
          <a:p>
            <a:pPr algn="just"/>
            <a:r>
              <a:rPr lang="en-US" sz="2000" dirty="0"/>
              <a:t>Every integer can be represented by at most k digits</a:t>
            </a:r>
          </a:p>
          <a:p>
            <a:pPr lvl="1"/>
            <a:r>
              <a:rPr lang="en-US" sz="2000" dirty="0"/>
              <a:t>d</a:t>
            </a:r>
            <a:r>
              <a:rPr lang="en-US" sz="2000" baseline="-25000" dirty="0"/>
              <a:t>1</a:t>
            </a:r>
            <a:r>
              <a:rPr lang="en-US" sz="2000" dirty="0"/>
              <a:t>d</a:t>
            </a:r>
            <a:r>
              <a:rPr lang="en-US" sz="2000" baseline="-25000" dirty="0"/>
              <a:t>2</a:t>
            </a:r>
            <a:r>
              <a:rPr lang="en-US" sz="2000" dirty="0"/>
              <a:t>…</a:t>
            </a:r>
            <a:r>
              <a:rPr lang="en-US" sz="2000" dirty="0" err="1"/>
              <a:t>d</a:t>
            </a:r>
            <a:r>
              <a:rPr lang="en-US" sz="2000" baseline="-25000" dirty="0" err="1"/>
              <a:t>k</a:t>
            </a:r>
            <a:r>
              <a:rPr lang="en-US" sz="2000" i="1" dirty="0"/>
              <a:t> </a:t>
            </a:r>
            <a:r>
              <a:rPr lang="en-US" sz="2000" dirty="0"/>
              <a:t>where</a:t>
            </a:r>
            <a:r>
              <a:rPr lang="en-US" sz="2000" i="1" dirty="0"/>
              <a:t> </a:t>
            </a:r>
            <a:r>
              <a:rPr lang="en-US" sz="2000" dirty="0" err="1"/>
              <a:t>d</a:t>
            </a:r>
            <a:r>
              <a:rPr lang="en-US" sz="2000" baseline="-25000" dirty="0" err="1"/>
              <a:t>i</a:t>
            </a:r>
            <a:r>
              <a:rPr lang="en-US" sz="2000" dirty="0"/>
              <a:t> are digits in base r</a:t>
            </a:r>
          </a:p>
          <a:p>
            <a:pPr lvl="1"/>
            <a:r>
              <a:rPr lang="en-US" sz="2000" dirty="0"/>
              <a:t>d</a:t>
            </a:r>
            <a:r>
              <a:rPr lang="en-US" sz="2000" baseline="-25000" dirty="0"/>
              <a:t>1</a:t>
            </a:r>
            <a:r>
              <a:rPr lang="en-US" sz="2000" dirty="0"/>
              <a:t>: most significant digit</a:t>
            </a:r>
          </a:p>
          <a:p>
            <a:pPr lvl="1"/>
            <a:r>
              <a:rPr lang="en-US" sz="2000" dirty="0" err="1"/>
              <a:t>d</a:t>
            </a:r>
            <a:r>
              <a:rPr lang="en-US" sz="2000" baseline="-25000" dirty="0" err="1"/>
              <a:t>k</a:t>
            </a:r>
            <a:r>
              <a:rPr lang="en-US" sz="2000" dirty="0"/>
              <a:t>: least significant digit</a:t>
            </a:r>
          </a:p>
        </p:txBody>
      </p:sp>
      <p:sp>
        <p:nvSpPr>
          <p:cNvPr id="2" name="Footer Placeholder 1"/>
          <p:cNvSpPr>
            <a:spLocks noGrp="1"/>
          </p:cNvSpPr>
          <p:nvPr>
            <p:ph type="ftr" sz="quarter" idx="11"/>
          </p:nvPr>
        </p:nvSpPr>
        <p:spPr/>
        <p:txBody>
          <a:bodyPr/>
          <a:lstStyle/>
          <a:p>
            <a:r>
              <a:rPr lang="en-US"/>
              <a:t>Dr. Neepa Shah</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253</a:t>
            </a:fld>
            <a:endParaRPr lang="en-US"/>
          </a:p>
        </p:txBody>
      </p:sp>
    </p:spTree>
    <p:extLst>
      <p:ext uri="{BB962C8B-B14F-4D97-AF65-F5344CB8AC3E}">
        <p14:creationId xmlns:p14="http://schemas.microsoft.com/office/powerpoint/2010/main" val="4272436729"/>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dirty="0"/>
              <a:t>Radix Sort Contd.</a:t>
            </a:r>
          </a:p>
        </p:txBody>
      </p:sp>
      <p:sp>
        <p:nvSpPr>
          <p:cNvPr id="146435" name="Rectangle 3"/>
          <p:cNvSpPr>
            <a:spLocks noGrp="1" noChangeArrowheads="1"/>
          </p:cNvSpPr>
          <p:nvPr>
            <p:ph idx="1"/>
          </p:nvPr>
        </p:nvSpPr>
        <p:spPr>
          <a:xfrm>
            <a:off x="581193" y="2456070"/>
            <a:ext cx="11029615" cy="3678303"/>
          </a:xfrm>
        </p:spPr>
        <p:txBody>
          <a:bodyPr>
            <a:normAutofit/>
          </a:bodyPr>
          <a:lstStyle/>
          <a:p>
            <a:r>
              <a:rPr lang="en-US" sz="2000" dirty="0"/>
              <a:t>Algorithm</a:t>
            </a:r>
          </a:p>
          <a:p>
            <a:pPr lvl="1" algn="just"/>
            <a:r>
              <a:rPr lang="en-US" sz="2000" dirty="0"/>
              <a:t>sort by the least significant digit first</a:t>
            </a:r>
          </a:p>
          <a:p>
            <a:pPr lvl="1">
              <a:buFont typeface="Monotype Sorts" pitchFamily="2" charset="2"/>
              <a:buNone/>
            </a:pPr>
            <a:r>
              <a:rPr lang="en-US" sz="2000" dirty="0"/>
              <a:t>    =&gt; Numbers with the same digit go to same bin</a:t>
            </a:r>
          </a:p>
          <a:p>
            <a:pPr lvl="1" algn="just"/>
            <a:r>
              <a:rPr lang="en-US" sz="2000" dirty="0"/>
              <a:t>reorder all the numbers: the numbers in bin 0 precede the numbers in bin 1, which precede the numbers in bin 2, and so on </a:t>
            </a:r>
          </a:p>
          <a:p>
            <a:pPr lvl="1"/>
            <a:r>
              <a:rPr lang="en-US" sz="2000" dirty="0"/>
              <a:t>sort by the next least significant digit</a:t>
            </a:r>
          </a:p>
          <a:p>
            <a:pPr lvl="1" algn="just"/>
            <a:r>
              <a:rPr lang="en-US" sz="2000" dirty="0"/>
              <a:t>continue this process until the numbers have been sorted on all k digits</a:t>
            </a:r>
          </a:p>
          <a:p>
            <a:endParaRPr lang="en-US" sz="2000" dirty="0">
              <a:cs typeface="Times New Roman" charset="0"/>
            </a:endParaRPr>
          </a:p>
          <a:p>
            <a:endParaRPr lang="en-US" sz="2000" dirty="0">
              <a:cs typeface="Times New Roman" charset="0"/>
            </a:endParaRPr>
          </a:p>
        </p:txBody>
      </p:sp>
      <p:sp>
        <p:nvSpPr>
          <p:cNvPr id="2" name="Footer Placeholder 1"/>
          <p:cNvSpPr>
            <a:spLocks noGrp="1"/>
          </p:cNvSpPr>
          <p:nvPr>
            <p:ph type="ftr" sz="quarter" idx="11"/>
          </p:nvPr>
        </p:nvSpPr>
        <p:spPr/>
        <p:txBody>
          <a:bodyPr/>
          <a:lstStyle/>
          <a:p>
            <a:r>
              <a:rPr lang="en-US"/>
              <a:t>Dr. Neepa Shah</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254</a:t>
            </a:fld>
            <a:endParaRPr lang="en-US"/>
          </a:p>
        </p:txBody>
      </p:sp>
    </p:spTree>
    <p:extLst>
      <p:ext uri="{BB962C8B-B14F-4D97-AF65-F5344CB8AC3E}">
        <p14:creationId xmlns:p14="http://schemas.microsoft.com/office/powerpoint/2010/main" val="404551158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 Procedure</a:t>
            </a:r>
          </a:p>
        </p:txBody>
      </p:sp>
      <p:sp>
        <p:nvSpPr>
          <p:cNvPr id="3" name="Content Placeholder 2"/>
          <p:cNvSpPr>
            <a:spLocks noGrp="1"/>
          </p:cNvSpPr>
          <p:nvPr>
            <p:ph idx="1"/>
          </p:nvPr>
        </p:nvSpPr>
        <p:spPr/>
        <p:txBody>
          <a:bodyPr/>
          <a:lstStyle/>
          <a:p>
            <a:pPr marL="624078" indent="-514350">
              <a:buFont typeface="+mj-lt"/>
              <a:buAutoNum type="arabicPeriod"/>
            </a:pPr>
            <a:r>
              <a:rPr lang="en-US" dirty="0"/>
              <a:t>For k=1 to number of digits do steps 2 and 3</a:t>
            </a:r>
          </a:p>
          <a:p>
            <a:pPr marL="633222" indent="-514350">
              <a:buFont typeface="+mj-lt"/>
              <a:buAutoNum type="arabicPeriod"/>
            </a:pPr>
            <a:r>
              <a:rPr lang="en-US" dirty="0"/>
              <a:t>For </a:t>
            </a:r>
            <a:r>
              <a:rPr lang="en-US" dirty="0" err="1"/>
              <a:t>i</a:t>
            </a:r>
            <a:r>
              <a:rPr lang="en-US" dirty="0"/>
              <a:t>=0 to n-1 do</a:t>
            </a:r>
          </a:p>
          <a:p>
            <a:pPr lvl="3">
              <a:buNone/>
            </a:pPr>
            <a:r>
              <a:rPr lang="en-US" dirty="0"/>
              <a:t>Temp=x[</a:t>
            </a:r>
            <a:r>
              <a:rPr lang="en-US" dirty="0" err="1"/>
              <a:t>i</a:t>
            </a:r>
            <a:r>
              <a:rPr lang="en-US" dirty="0"/>
              <a:t>]</a:t>
            </a:r>
          </a:p>
          <a:p>
            <a:pPr lvl="3">
              <a:buNone/>
            </a:pPr>
            <a:r>
              <a:rPr lang="en-US" dirty="0"/>
              <a:t>d = </a:t>
            </a:r>
            <a:r>
              <a:rPr lang="en-US" dirty="0" err="1"/>
              <a:t>kth</a:t>
            </a:r>
            <a:r>
              <a:rPr lang="en-US" dirty="0"/>
              <a:t> digit of temp</a:t>
            </a:r>
          </a:p>
          <a:p>
            <a:pPr lvl="3">
              <a:buNone/>
            </a:pPr>
            <a:r>
              <a:rPr lang="en-US" dirty="0"/>
              <a:t>Place temp at rear of Q[d]</a:t>
            </a:r>
          </a:p>
          <a:p>
            <a:pPr marL="621792" indent="-457200">
              <a:buFont typeface="+mj-lt"/>
              <a:buAutoNum type="arabicPeriod"/>
            </a:pPr>
            <a:r>
              <a:rPr lang="en-US" dirty="0"/>
              <a:t>For j=0 to 9 do</a:t>
            </a:r>
          </a:p>
          <a:p>
            <a:pPr marL="914400" lvl="1" indent="-457200" algn="just">
              <a:buNone/>
            </a:pPr>
            <a:r>
              <a:rPr lang="en-US" dirty="0"/>
              <a:t>	delete elements of Q[j] and place in next sequential position of queue x</a:t>
            </a:r>
          </a:p>
          <a:p>
            <a:pPr marL="914400" lvl="1" indent="-45720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255</a:t>
            </a:fld>
            <a:endParaRPr lang="en-US"/>
          </a:p>
        </p:txBody>
      </p:sp>
      <p:sp>
        <p:nvSpPr>
          <p:cNvPr id="5" name="Footer Placeholder 4"/>
          <p:cNvSpPr>
            <a:spLocks noGrp="1"/>
          </p:cNvSpPr>
          <p:nvPr>
            <p:ph type="ftr" sz="quarter" idx="11"/>
          </p:nvPr>
        </p:nvSpPr>
        <p:spPr/>
        <p:txBody>
          <a:bodyPr/>
          <a:lstStyle/>
          <a:p>
            <a:r>
              <a:rPr lang="en-US"/>
              <a:t>Dr. Neepa Shah</a:t>
            </a:r>
            <a:endParaRPr lang="en-US" dirty="0"/>
          </a:p>
        </p:txBody>
      </p:sp>
    </p:spTree>
    <p:extLst>
      <p:ext uri="{BB962C8B-B14F-4D97-AF65-F5344CB8AC3E}">
        <p14:creationId xmlns:p14="http://schemas.microsoft.com/office/powerpoint/2010/main" val="1544406849"/>
      </p:ext>
    </p:extLst>
  </p:cSld>
  <p:clrMapOvr>
    <a:masterClrMapping/>
  </p:clrMapOvr>
  <p:transition/>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2516" name="Object 4"/>
          <p:cNvGraphicFramePr>
            <a:graphicFrameLocks noChangeAspect="1"/>
          </p:cNvGraphicFramePr>
          <p:nvPr/>
        </p:nvGraphicFramePr>
        <p:xfrm>
          <a:off x="3048000" y="1124339"/>
          <a:ext cx="6629400" cy="5495925"/>
        </p:xfrm>
        <a:graphic>
          <a:graphicData uri="http://schemas.openxmlformats.org/presentationml/2006/ole">
            <mc:AlternateContent xmlns:mc="http://schemas.openxmlformats.org/markup-compatibility/2006">
              <mc:Choice xmlns:v="urn:schemas-microsoft-com:vml" Requires="v">
                <p:oleObj name="Bitmap Image" r:id="rId2" imgW="4514286" imgH="3742857" progId="PBrush">
                  <p:embed/>
                </p:oleObj>
              </mc:Choice>
              <mc:Fallback>
                <p:oleObj name="Bitmap Image" r:id="rId2" imgW="4514286" imgH="3742857" progId="PBrush">
                  <p:embed/>
                  <p:pic>
                    <p:nvPicPr>
                      <p:cNvPr id="19251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124339"/>
                        <a:ext cx="6629400" cy="54959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2517" name="Text Box 5"/>
          <p:cNvSpPr txBox="1">
            <a:spLocks noChangeArrowheads="1"/>
          </p:cNvSpPr>
          <p:nvPr/>
        </p:nvSpPr>
        <p:spPr bwMode="auto">
          <a:xfrm>
            <a:off x="7010400" y="1549400"/>
            <a:ext cx="1111202" cy="369332"/>
          </a:xfrm>
          <a:prstGeom prst="rect">
            <a:avLst/>
          </a:prstGeom>
          <a:noFill/>
          <a:ln w="31750">
            <a:noFill/>
            <a:miter lim="800000"/>
            <a:headEnd type="none" w="sm" len="sm"/>
            <a:tailEnd type="none" w="sm" len="sm"/>
          </a:ln>
          <a:effectLst/>
        </p:spPr>
        <p:txBody>
          <a:bodyPr wrap="none">
            <a:spAutoFit/>
          </a:bodyPr>
          <a:lstStyle/>
          <a:p>
            <a:pPr eaLnBrk="0" fontAlgn="base" hangingPunct="0">
              <a:spcBef>
                <a:spcPct val="20000"/>
              </a:spcBef>
              <a:spcAft>
                <a:spcPct val="0"/>
              </a:spcAft>
              <a:buClr>
                <a:srgbClr val="00CCCC"/>
              </a:buClr>
              <a:buSzPct val="75000"/>
              <a:buFont typeface="Monotype Sorts" pitchFamily="2" charset="2"/>
              <a:buNone/>
            </a:pPr>
            <a:r>
              <a:rPr lang="en-US" b="1">
                <a:solidFill>
                  <a:srgbClr val="FF0000"/>
                </a:solidFill>
              </a:rPr>
              <a:t>// base 10</a:t>
            </a:r>
          </a:p>
        </p:txBody>
      </p:sp>
      <p:sp>
        <p:nvSpPr>
          <p:cNvPr id="192518" name="Text Box 6"/>
          <p:cNvSpPr txBox="1">
            <a:spLocks noChangeArrowheads="1"/>
          </p:cNvSpPr>
          <p:nvPr/>
        </p:nvSpPr>
        <p:spPr bwMode="auto">
          <a:xfrm>
            <a:off x="6248400" y="2463800"/>
            <a:ext cx="2728632" cy="369332"/>
          </a:xfrm>
          <a:prstGeom prst="rect">
            <a:avLst/>
          </a:prstGeom>
          <a:noFill/>
          <a:ln w="31750">
            <a:noFill/>
            <a:miter lim="800000"/>
            <a:headEnd type="none" w="sm" len="sm"/>
            <a:tailEnd type="none" w="sm" len="sm"/>
          </a:ln>
          <a:effectLst/>
        </p:spPr>
        <p:txBody>
          <a:bodyPr wrap="none">
            <a:spAutoFit/>
          </a:bodyPr>
          <a:lstStyle/>
          <a:p>
            <a:pPr eaLnBrk="0" fontAlgn="base" hangingPunct="0">
              <a:spcBef>
                <a:spcPct val="20000"/>
              </a:spcBef>
              <a:spcAft>
                <a:spcPct val="0"/>
              </a:spcAft>
              <a:buClr>
                <a:srgbClr val="00CCCC"/>
              </a:buClr>
              <a:buSzPct val="75000"/>
              <a:buFont typeface="Monotype Sorts" pitchFamily="2" charset="2"/>
              <a:buNone/>
            </a:pPr>
            <a:r>
              <a:rPr lang="en-US" b="1">
                <a:solidFill>
                  <a:srgbClr val="FF0000"/>
                </a:solidFill>
              </a:rPr>
              <a:t>// d times of counting sort</a:t>
            </a:r>
          </a:p>
        </p:txBody>
      </p:sp>
      <p:sp>
        <p:nvSpPr>
          <p:cNvPr id="192519" name="Text Box 7"/>
          <p:cNvSpPr txBox="1">
            <a:spLocks noChangeArrowheads="1"/>
          </p:cNvSpPr>
          <p:nvPr/>
        </p:nvSpPr>
        <p:spPr bwMode="auto">
          <a:xfrm>
            <a:off x="6470650" y="4860925"/>
            <a:ext cx="3377848" cy="400110"/>
          </a:xfrm>
          <a:prstGeom prst="rect">
            <a:avLst/>
          </a:prstGeom>
          <a:noFill/>
          <a:ln w="31750">
            <a:noFill/>
            <a:miter lim="800000"/>
            <a:headEnd type="none" w="sm" len="sm"/>
            <a:tailEnd type="none" w="sm" len="sm"/>
          </a:ln>
          <a:effectLst/>
        </p:spPr>
        <p:txBody>
          <a:bodyPr wrap="none">
            <a:spAutoFit/>
          </a:bodyPr>
          <a:lstStyle/>
          <a:p>
            <a:pPr eaLnBrk="0" fontAlgn="base" hangingPunct="0">
              <a:spcBef>
                <a:spcPct val="20000"/>
              </a:spcBef>
              <a:spcAft>
                <a:spcPct val="0"/>
              </a:spcAft>
              <a:buClr>
                <a:srgbClr val="00CCCC"/>
              </a:buClr>
              <a:buSzPct val="75000"/>
              <a:buFont typeface="Monotype Sorts" pitchFamily="2" charset="2"/>
              <a:buNone/>
            </a:pPr>
            <a:r>
              <a:rPr lang="en-US" b="1">
                <a:solidFill>
                  <a:srgbClr val="FF0000"/>
                </a:solidFill>
              </a:rPr>
              <a:t>// re-order back to original array</a:t>
            </a:r>
            <a:r>
              <a:rPr lang="en-US" sz="2000" b="1">
                <a:solidFill>
                  <a:srgbClr val="FF0000"/>
                </a:solidFill>
              </a:rPr>
              <a:t> </a:t>
            </a:r>
          </a:p>
        </p:txBody>
      </p:sp>
      <p:sp>
        <p:nvSpPr>
          <p:cNvPr id="192521" name="Text Box 9"/>
          <p:cNvSpPr txBox="1">
            <a:spLocks noChangeArrowheads="1"/>
          </p:cNvSpPr>
          <p:nvPr/>
        </p:nvSpPr>
        <p:spPr bwMode="auto">
          <a:xfrm>
            <a:off x="6324600" y="3505200"/>
            <a:ext cx="3282758" cy="369332"/>
          </a:xfrm>
          <a:prstGeom prst="rect">
            <a:avLst/>
          </a:prstGeom>
          <a:noFill/>
          <a:ln w="31750">
            <a:noFill/>
            <a:miter lim="800000"/>
            <a:headEnd type="none" w="sm" len="sm"/>
            <a:tailEnd type="none" w="sm" len="sm"/>
          </a:ln>
          <a:effectLst/>
        </p:spPr>
        <p:txBody>
          <a:bodyPr wrap="none">
            <a:spAutoFit/>
          </a:bodyPr>
          <a:lstStyle/>
          <a:p>
            <a:pPr eaLnBrk="0" fontAlgn="base" hangingPunct="0">
              <a:spcBef>
                <a:spcPct val="20000"/>
              </a:spcBef>
              <a:spcAft>
                <a:spcPct val="0"/>
              </a:spcAft>
              <a:buClr>
                <a:srgbClr val="00CCCC"/>
              </a:buClr>
              <a:buSzPct val="75000"/>
              <a:buFont typeface="Monotype Sorts" pitchFamily="2" charset="2"/>
              <a:buNone/>
            </a:pPr>
            <a:r>
              <a:rPr lang="en-US" b="1">
                <a:solidFill>
                  <a:srgbClr val="FF0000"/>
                </a:solidFill>
              </a:rPr>
              <a:t>// scan A[i], put into correct slot</a:t>
            </a:r>
          </a:p>
        </p:txBody>
      </p:sp>
      <p:sp>
        <p:nvSpPr>
          <p:cNvPr id="192522" name="Text Box 10"/>
          <p:cNvSpPr txBox="1">
            <a:spLocks noChangeArrowheads="1"/>
          </p:cNvSpPr>
          <p:nvPr/>
        </p:nvSpPr>
        <p:spPr bwMode="auto">
          <a:xfrm>
            <a:off x="7550151" y="1843088"/>
            <a:ext cx="841897" cy="369332"/>
          </a:xfrm>
          <a:prstGeom prst="rect">
            <a:avLst/>
          </a:prstGeom>
          <a:noFill/>
          <a:ln w="31750">
            <a:noFill/>
            <a:miter lim="800000"/>
            <a:headEnd type="none" w="sm" len="sm"/>
            <a:tailEnd type="none" w="sm" len="sm"/>
          </a:ln>
          <a:effectLst/>
        </p:spPr>
        <p:txBody>
          <a:bodyPr wrap="none">
            <a:spAutoFit/>
          </a:bodyPr>
          <a:lstStyle/>
          <a:p>
            <a:pPr eaLnBrk="0" fontAlgn="base" hangingPunct="0">
              <a:spcBef>
                <a:spcPct val="20000"/>
              </a:spcBef>
              <a:spcAft>
                <a:spcPct val="0"/>
              </a:spcAft>
              <a:buClr>
                <a:srgbClr val="00CCCC"/>
              </a:buClr>
              <a:buSzPct val="75000"/>
              <a:buFont typeface="Monotype Sorts" pitchFamily="2" charset="2"/>
              <a:buNone/>
            </a:pPr>
            <a:r>
              <a:rPr lang="en-US" b="1">
                <a:solidFill>
                  <a:srgbClr val="FF0000"/>
                </a:solidFill>
              </a:rPr>
              <a:t>// FIFO</a:t>
            </a:r>
          </a:p>
        </p:txBody>
      </p:sp>
      <p:sp>
        <p:nvSpPr>
          <p:cNvPr id="8" name="Title 7"/>
          <p:cNvSpPr>
            <a:spLocks noGrp="1"/>
          </p:cNvSpPr>
          <p:nvPr>
            <p:ph type="title"/>
          </p:nvPr>
        </p:nvSpPr>
        <p:spPr>
          <a:xfrm>
            <a:off x="479394" y="955120"/>
            <a:ext cx="8229600" cy="685800"/>
          </a:xfrm>
        </p:spPr>
        <p:txBody>
          <a:bodyPr>
            <a:normAutofit/>
          </a:bodyPr>
          <a:lstStyle/>
          <a:p>
            <a:r>
              <a:rPr lang="en-US" dirty="0"/>
              <a:t>Algorithm</a:t>
            </a:r>
          </a:p>
        </p:txBody>
      </p:sp>
      <p:sp>
        <p:nvSpPr>
          <p:cNvPr id="2" name="Footer Placeholder 1"/>
          <p:cNvSpPr>
            <a:spLocks noGrp="1"/>
          </p:cNvSpPr>
          <p:nvPr>
            <p:ph type="ftr" sz="quarter" idx="11"/>
          </p:nvPr>
        </p:nvSpPr>
        <p:spPr/>
        <p:txBody>
          <a:bodyPr/>
          <a:lstStyle/>
          <a:p>
            <a:r>
              <a:rPr lang="en-US"/>
              <a:t>Dr. Neepa Shah</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256</a:t>
            </a:fld>
            <a:endParaRPr lang="en-US"/>
          </a:p>
        </p:txBody>
      </p:sp>
    </p:spTree>
    <p:extLst>
      <p:ext uri="{BB962C8B-B14F-4D97-AF65-F5344CB8AC3E}">
        <p14:creationId xmlns:p14="http://schemas.microsoft.com/office/powerpoint/2010/main" val="3258321597"/>
      </p:ext>
    </p:extLst>
  </p:cSld>
  <p:clrMapOvr>
    <a:masterClrMapping/>
  </p:clrMapOvr>
  <p:transition/>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a:t>
            </a:r>
            <a:r>
              <a:rPr lang="en-US"/>
              <a:t>sorting algorithms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9431347"/>
              </p:ext>
            </p:extLst>
          </p:nvPr>
        </p:nvGraphicFramePr>
        <p:xfrm>
          <a:off x="1981200" y="1979720"/>
          <a:ext cx="8229600" cy="296164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2514600">
                  <a:extLst>
                    <a:ext uri="{9D8B030D-6E8A-4147-A177-3AD203B41FA5}">
                      <a16:colId xmlns:a16="http://schemas.microsoft.com/office/drawing/2014/main" val="20003"/>
                    </a:ext>
                  </a:extLst>
                </a:gridCol>
              </a:tblGrid>
              <a:tr h="143720">
                <a:tc>
                  <a:txBody>
                    <a:bodyPr/>
                    <a:lstStyle/>
                    <a:p>
                      <a:r>
                        <a:rPr lang="en-US" dirty="0"/>
                        <a:t>Algorithm</a:t>
                      </a:r>
                    </a:p>
                  </a:txBody>
                  <a:tcPr/>
                </a:tc>
                <a:tc>
                  <a:txBody>
                    <a:bodyPr/>
                    <a:lstStyle/>
                    <a:p>
                      <a:r>
                        <a:rPr lang="en-US" dirty="0"/>
                        <a:t>Average</a:t>
                      </a:r>
                    </a:p>
                  </a:txBody>
                  <a:tcPr/>
                </a:tc>
                <a:tc>
                  <a:txBody>
                    <a:bodyPr/>
                    <a:lstStyle/>
                    <a:p>
                      <a:r>
                        <a:rPr lang="en-US" dirty="0"/>
                        <a:t>Worst case</a:t>
                      </a:r>
                    </a:p>
                  </a:txBody>
                  <a:tcPr/>
                </a:tc>
                <a:tc>
                  <a:txBody>
                    <a:bodyPr/>
                    <a:lstStyle/>
                    <a:p>
                      <a:r>
                        <a:rPr lang="en-US" dirty="0"/>
                        <a:t>Space usage</a:t>
                      </a:r>
                    </a:p>
                  </a:txBody>
                  <a:tcPr/>
                </a:tc>
                <a:extLst>
                  <a:ext uri="{0D108BD9-81ED-4DB2-BD59-A6C34878D82A}">
                    <a16:rowId xmlns:a16="http://schemas.microsoft.com/office/drawing/2014/main" val="10000"/>
                  </a:ext>
                </a:extLst>
              </a:tr>
              <a:tr h="370840">
                <a:tc>
                  <a:txBody>
                    <a:bodyPr/>
                    <a:lstStyle/>
                    <a:p>
                      <a:r>
                        <a:rPr lang="en-US" dirty="0"/>
                        <a:t>Selection</a:t>
                      </a:r>
                    </a:p>
                  </a:txBody>
                  <a:tcPr/>
                </a:tc>
                <a:tc>
                  <a:txBody>
                    <a:bodyPr/>
                    <a:lstStyle/>
                    <a:p>
                      <a:r>
                        <a:rPr lang="en-US" dirty="0"/>
                        <a:t>n</a:t>
                      </a:r>
                      <a:r>
                        <a:rPr lang="en-US" baseline="30000" dirty="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a:t>
                      </a:r>
                      <a:r>
                        <a:rPr lang="en-US" baseline="30000" dirty="0"/>
                        <a:t>2</a:t>
                      </a:r>
                      <a:endParaRPr lang="en-US" dirty="0"/>
                    </a:p>
                  </a:txBody>
                  <a:tcPr/>
                </a:tc>
                <a:tc>
                  <a:txBody>
                    <a:bodyPr/>
                    <a:lstStyle/>
                    <a:p>
                      <a:r>
                        <a:rPr lang="en-US" dirty="0"/>
                        <a:t>In place</a:t>
                      </a:r>
                    </a:p>
                  </a:txBody>
                  <a:tcPr/>
                </a:tc>
                <a:extLst>
                  <a:ext uri="{0D108BD9-81ED-4DB2-BD59-A6C34878D82A}">
                    <a16:rowId xmlns:a16="http://schemas.microsoft.com/office/drawing/2014/main" val="10001"/>
                  </a:ext>
                </a:extLst>
              </a:tr>
              <a:tr h="370840">
                <a:tc>
                  <a:txBody>
                    <a:bodyPr/>
                    <a:lstStyle/>
                    <a:p>
                      <a:r>
                        <a:rPr lang="en-US" dirty="0"/>
                        <a:t>Bubble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a:t>
                      </a:r>
                      <a:r>
                        <a:rPr lang="en-US" baseline="30000" dirty="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a:t>
                      </a:r>
                      <a:r>
                        <a:rPr lang="en-US" baseline="30000" dirty="0"/>
                        <a:t>2</a:t>
                      </a:r>
                      <a:endParaRPr lang="en-US" dirty="0"/>
                    </a:p>
                  </a:txBody>
                  <a:tcPr/>
                </a:tc>
                <a:tc>
                  <a:txBody>
                    <a:bodyPr/>
                    <a:lstStyle/>
                    <a:p>
                      <a:r>
                        <a:rPr lang="en-US" dirty="0"/>
                        <a:t>In place</a:t>
                      </a:r>
                    </a:p>
                  </a:txBody>
                  <a:tcPr/>
                </a:tc>
                <a:extLst>
                  <a:ext uri="{0D108BD9-81ED-4DB2-BD59-A6C34878D82A}">
                    <a16:rowId xmlns:a16="http://schemas.microsoft.com/office/drawing/2014/main" val="10002"/>
                  </a:ext>
                </a:extLst>
              </a:tr>
              <a:tr h="370840">
                <a:tc>
                  <a:txBody>
                    <a:bodyPr/>
                    <a:lstStyle/>
                    <a:p>
                      <a:r>
                        <a:rPr lang="en-US" dirty="0"/>
                        <a:t>Insertion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a:t>
                      </a:r>
                      <a:r>
                        <a:rPr lang="en-US" baseline="30000" dirty="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a:t>
                      </a:r>
                      <a:r>
                        <a:rPr lang="en-US" baseline="30000" dirty="0"/>
                        <a:t>2</a:t>
                      </a:r>
                      <a:endParaRPr lang="en-US" dirty="0"/>
                    </a:p>
                  </a:txBody>
                  <a:tcPr/>
                </a:tc>
                <a:tc>
                  <a:txBody>
                    <a:bodyPr/>
                    <a:lstStyle/>
                    <a:p>
                      <a:r>
                        <a:rPr lang="en-US" dirty="0"/>
                        <a:t>In place</a:t>
                      </a:r>
                    </a:p>
                  </a:txBody>
                  <a:tcPr/>
                </a:tc>
                <a:extLst>
                  <a:ext uri="{0D108BD9-81ED-4DB2-BD59-A6C34878D82A}">
                    <a16:rowId xmlns:a16="http://schemas.microsoft.com/office/drawing/2014/main" val="10003"/>
                  </a:ext>
                </a:extLst>
              </a:tr>
              <a:tr h="370840">
                <a:tc>
                  <a:txBody>
                    <a:bodyPr/>
                    <a:lstStyle/>
                    <a:p>
                      <a:r>
                        <a:rPr lang="en-US" dirty="0"/>
                        <a:t>Merge</a:t>
                      </a:r>
                    </a:p>
                  </a:txBody>
                  <a:tcPr/>
                </a:tc>
                <a:tc>
                  <a:txBody>
                    <a:bodyPr/>
                    <a:lstStyle/>
                    <a:p>
                      <a:r>
                        <a:rPr lang="en-US" dirty="0"/>
                        <a:t>O(n</a:t>
                      </a:r>
                      <a:r>
                        <a:rPr lang="en-US" baseline="0" dirty="0"/>
                        <a:t>log</a:t>
                      </a:r>
                      <a:r>
                        <a:rPr lang="en-US" baseline="-25000" dirty="0"/>
                        <a:t>2</a:t>
                      </a:r>
                      <a:r>
                        <a:rPr lang="en-US" baseline="0" dirty="0"/>
                        <a:t>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O(n</a:t>
                      </a:r>
                      <a:r>
                        <a:rPr lang="en-US" baseline="0" dirty="0"/>
                        <a:t>log</a:t>
                      </a:r>
                      <a:r>
                        <a:rPr lang="en-US" baseline="-25000" dirty="0"/>
                        <a:t>2</a:t>
                      </a:r>
                      <a:r>
                        <a:rPr lang="en-US" baseline="0" dirty="0"/>
                        <a:t>n)</a:t>
                      </a:r>
                      <a:endParaRPr lang="en-US" dirty="0"/>
                    </a:p>
                  </a:txBody>
                  <a:tcPr/>
                </a:tc>
                <a:tc>
                  <a:txBody>
                    <a:bodyPr/>
                    <a:lstStyle/>
                    <a:p>
                      <a:r>
                        <a:rPr lang="en-US" dirty="0"/>
                        <a:t>Extra n entries</a:t>
                      </a:r>
                    </a:p>
                  </a:txBody>
                  <a:tcPr/>
                </a:tc>
                <a:extLst>
                  <a:ext uri="{0D108BD9-81ED-4DB2-BD59-A6C34878D82A}">
                    <a16:rowId xmlns:a16="http://schemas.microsoft.com/office/drawing/2014/main" val="10004"/>
                  </a:ext>
                </a:extLst>
              </a:tr>
              <a:tr h="370840">
                <a:tc>
                  <a:txBody>
                    <a:bodyPr/>
                    <a:lstStyle/>
                    <a:p>
                      <a:r>
                        <a:rPr lang="en-US" dirty="0"/>
                        <a:t>Quick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O(n</a:t>
                      </a:r>
                      <a:r>
                        <a:rPr lang="en-US" baseline="0" dirty="0"/>
                        <a:t>log</a:t>
                      </a:r>
                      <a:r>
                        <a:rPr lang="en-US" baseline="-25000" dirty="0"/>
                        <a:t>2</a:t>
                      </a:r>
                      <a:r>
                        <a:rPr lang="en-US" baseline="0" dirty="0"/>
                        <a:t>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O(n</a:t>
                      </a:r>
                      <a:r>
                        <a:rPr lang="en-US" baseline="30000" dirty="0"/>
                        <a:t>2</a:t>
                      </a:r>
                      <a:r>
                        <a:rPr lang="en-US" dirty="0"/>
                        <a:t>)</a:t>
                      </a:r>
                    </a:p>
                  </a:txBody>
                  <a:tcPr/>
                </a:tc>
                <a:tc>
                  <a:txBody>
                    <a:bodyPr/>
                    <a:lstStyle/>
                    <a:p>
                      <a:r>
                        <a:rPr lang="en-US" dirty="0"/>
                        <a:t>In place</a:t>
                      </a:r>
                    </a:p>
                  </a:txBody>
                  <a:tcPr/>
                </a:tc>
                <a:extLst>
                  <a:ext uri="{0D108BD9-81ED-4DB2-BD59-A6C34878D82A}">
                    <a16:rowId xmlns:a16="http://schemas.microsoft.com/office/drawing/2014/main" val="10005"/>
                  </a:ext>
                </a:extLst>
              </a:tr>
              <a:tr h="370840">
                <a:tc>
                  <a:txBody>
                    <a:bodyPr/>
                    <a:lstStyle/>
                    <a:p>
                      <a:r>
                        <a:rPr lang="en-US" dirty="0"/>
                        <a:t>Heap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O(n</a:t>
                      </a:r>
                      <a:r>
                        <a:rPr lang="en-US" baseline="0" dirty="0"/>
                        <a:t>log</a:t>
                      </a:r>
                      <a:r>
                        <a:rPr lang="en-US" baseline="-25000" dirty="0"/>
                        <a:t>2</a:t>
                      </a:r>
                      <a:r>
                        <a:rPr lang="en-US" baseline="0" dirty="0"/>
                        <a:t>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O(n</a:t>
                      </a:r>
                      <a:r>
                        <a:rPr lang="en-US" baseline="0" dirty="0"/>
                        <a:t>log</a:t>
                      </a:r>
                      <a:r>
                        <a:rPr lang="en-US" baseline="-25000" dirty="0"/>
                        <a:t>2</a:t>
                      </a:r>
                      <a:r>
                        <a:rPr lang="en-US" baseline="0" dirty="0"/>
                        <a:t>n)</a:t>
                      </a:r>
                      <a:endParaRPr lang="en-US" dirty="0"/>
                    </a:p>
                  </a:txBody>
                  <a:tcPr/>
                </a:tc>
                <a:tc>
                  <a:txBody>
                    <a:bodyPr/>
                    <a:lstStyle/>
                    <a:p>
                      <a:r>
                        <a:rPr lang="en-US" dirty="0"/>
                        <a:t>In place</a:t>
                      </a:r>
                    </a:p>
                  </a:txBody>
                  <a:tcPr/>
                </a:tc>
                <a:extLst>
                  <a:ext uri="{0D108BD9-81ED-4DB2-BD59-A6C34878D82A}">
                    <a16:rowId xmlns:a16="http://schemas.microsoft.com/office/drawing/2014/main" val="10006"/>
                  </a:ext>
                </a:extLst>
              </a:tr>
              <a:tr h="370840">
                <a:tc>
                  <a:txBody>
                    <a:bodyPr/>
                    <a:lstStyle/>
                    <a:p>
                      <a:r>
                        <a:rPr lang="en-US" dirty="0"/>
                        <a:t>Radix</a:t>
                      </a:r>
                    </a:p>
                  </a:txBody>
                  <a:tcPr/>
                </a:tc>
                <a:tc>
                  <a:txBody>
                    <a:bodyPr/>
                    <a:lstStyle/>
                    <a:p>
                      <a:r>
                        <a:rPr lang="en-US" dirty="0"/>
                        <a:t>O(m + n)</a:t>
                      </a:r>
                    </a:p>
                  </a:txBody>
                  <a:tcPr/>
                </a:tc>
                <a:tc>
                  <a:txBody>
                    <a:bodyPr/>
                    <a:lstStyle/>
                    <a:p>
                      <a:r>
                        <a:rPr lang="en-US" dirty="0"/>
                        <a:t>O(m + n)</a:t>
                      </a:r>
                    </a:p>
                  </a:txBody>
                  <a:tcPr/>
                </a:tc>
                <a:tc>
                  <a:txBody>
                    <a:bodyPr/>
                    <a:lstStyle/>
                    <a:p>
                      <a:r>
                        <a:rPr lang="en-US" dirty="0"/>
                        <a:t>Extra</a:t>
                      </a:r>
                      <a:r>
                        <a:rPr lang="en-US" baseline="0" dirty="0"/>
                        <a:t> space for links</a:t>
                      </a:r>
                      <a:endParaRPr lang="en-US" dirty="0"/>
                    </a:p>
                  </a:txBody>
                  <a:tcPr/>
                </a:tc>
                <a:extLst>
                  <a:ext uri="{0D108BD9-81ED-4DB2-BD59-A6C34878D82A}">
                    <a16:rowId xmlns:a16="http://schemas.microsoft.com/office/drawing/2014/main" val="10007"/>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257</a:t>
            </a:fld>
            <a:endParaRPr lang="en-US"/>
          </a:p>
        </p:txBody>
      </p:sp>
      <p:sp>
        <p:nvSpPr>
          <p:cNvPr id="6" name="Footer Placeholder 5"/>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17E9E05-39B5-47D3-847D-FEAC85D29CE6}"/>
              </a:ext>
            </a:extLst>
          </p:cNvPr>
          <p:cNvSpPr>
            <a:spLocks noGrp="1"/>
          </p:cNvSpPr>
          <p:nvPr>
            <p:ph type="title"/>
          </p:nvPr>
        </p:nvSpPr>
        <p:spPr/>
        <p:txBody>
          <a:bodyPr/>
          <a:lstStyle/>
          <a:p>
            <a:r>
              <a:rPr lang="en-US" dirty="0"/>
              <a:t>Why do we need hashing?</a:t>
            </a:r>
            <a:endParaRPr lang="en-IN" dirty="0"/>
          </a:p>
        </p:txBody>
      </p:sp>
      <p:sp>
        <p:nvSpPr>
          <p:cNvPr id="7" name="Content Placeholder 6">
            <a:extLst>
              <a:ext uri="{FF2B5EF4-FFF2-40B4-BE49-F238E27FC236}">
                <a16:creationId xmlns:a16="http://schemas.microsoft.com/office/drawing/2014/main" id="{754077CE-53EF-464D-AF89-030BCCE9879C}"/>
              </a:ext>
            </a:extLst>
          </p:cNvPr>
          <p:cNvSpPr>
            <a:spLocks noGrp="1"/>
          </p:cNvSpPr>
          <p:nvPr>
            <p:ph idx="1"/>
          </p:nvPr>
        </p:nvSpPr>
        <p:spPr/>
        <p:txBody>
          <a:bodyPr>
            <a:normAutofit/>
          </a:bodyPr>
          <a:lstStyle/>
          <a:p>
            <a:pPr algn="just"/>
            <a:r>
              <a:rPr lang="en-US" dirty="0"/>
              <a:t>Many applications deal with lots of data</a:t>
            </a:r>
          </a:p>
          <a:p>
            <a:pPr lvl="1" algn="just"/>
            <a:r>
              <a:rPr lang="en-US" dirty="0"/>
              <a:t>Search engines and web pages</a:t>
            </a:r>
          </a:p>
          <a:p>
            <a:pPr algn="just"/>
            <a:r>
              <a:rPr lang="en-US" dirty="0"/>
              <a:t>There are myriad look ups.</a:t>
            </a:r>
          </a:p>
          <a:p>
            <a:pPr algn="just"/>
            <a:r>
              <a:rPr lang="en-US" dirty="0"/>
              <a:t>The look ups are time critical.</a:t>
            </a:r>
          </a:p>
          <a:p>
            <a:pPr algn="just"/>
            <a:r>
              <a:rPr lang="en-US" dirty="0"/>
              <a:t>Typical data structures like arrays and lists, may not be sufficient to handle efficient lookups</a:t>
            </a:r>
          </a:p>
          <a:p>
            <a:pPr algn="just"/>
            <a:r>
              <a:rPr lang="en-US" dirty="0"/>
              <a:t>In general: When look-ups need to occur in near constant time.</a:t>
            </a:r>
          </a:p>
          <a:p>
            <a:pPr algn="just"/>
            <a:r>
              <a:rPr lang="en-US" b="1" dirty="0"/>
              <a:t>A better way to maintain a table (Example: a Dictionary) that is easy to insert and search in O(1)</a:t>
            </a:r>
            <a:endParaRPr lang="en-IN" b="1" dirty="0"/>
          </a:p>
        </p:txBody>
      </p:sp>
      <p:sp>
        <p:nvSpPr>
          <p:cNvPr id="4" name="Footer Placeholder 3">
            <a:extLst>
              <a:ext uri="{FF2B5EF4-FFF2-40B4-BE49-F238E27FC236}">
                <a16:creationId xmlns:a16="http://schemas.microsoft.com/office/drawing/2014/main" id="{CD2FEF63-1757-4E98-B877-D0643CDE0F12}"/>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DE66B106-71EF-4BEF-AD09-67D914412819}"/>
              </a:ext>
            </a:extLst>
          </p:cNvPr>
          <p:cNvSpPr>
            <a:spLocks noGrp="1"/>
          </p:cNvSpPr>
          <p:nvPr>
            <p:ph type="sldNum" sz="quarter" idx="12"/>
          </p:nvPr>
        </p:nvSpPr>
        <p:spPr/>
        <p:txBody>
          <a:bodyPr/>
          <a:lstStyle/>
          <a:p>
            <a:fld id="{1DE3944B-220D-4D9C-9C2A-B607A0FB2F6B}" type="slidenum">
              <a:rPr lang="en-IN" smtClean="0"/>
              <a:t>258</a:t>
            </a:fld>
            <a:endParaRPr lang="en-IN"/>
          </a:p>
        </p:txBody>
      </p:sp>
    </p:spTree>
    <p:extLst>
      <p:ext uri="{BB962C8B-B14F-4D97-AF65-F5344CB8AC3E}">
        <p14:creationId xmlns:p14="http://schemas.microsoft.com/office/powerpoint/2010/main" val="3184855737"/>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2CB5A-0A45-4AC3-A35A-BA3EB41F46FE}"/>
              </a:ext>
            </a:extLst>
          </p:cNvPr>
          <p:cNvSpPr>
            <a:spLocks noGrp="1"/>
          </p:cNvSpPr>
          <p:nvPr>
            <p:ph type="title"/>
          </p:nvPr>
        </p:nvSpPr>
        <p:spPr/>
        <p:txBody>
          <a:bodyPr/>
          <a:lstStyle/>
          <a:p>
            <a:r>
              <a:rPr lang="en-US" dirty="0"/>
              <a:t>Hash Tables: Concept</a:t>
            </a:r>
            <a:endParaRPr lang="en-IN" dirty="0"/>
          </a:p>
        </p:txBody>
      </p:sp>
      <p:sp>
        <p:nvSpPr>
          <p:cNvPr id="3" name="Content Placeholder 2">
            <a:extLst>
              <a:ext uri="{FF2B5EF4-FFF2-40B4-BE49-F238E27FC236}">
                <a16:creationId xmlns:a16="http://schemas.microsoft.com/office/drawing/2014/main" id="{25402B1A-42A4-4D03-B438-EC773762C059}"/>
              </a:ext>
            </a:extLst>
          </p:cNvPr>
          <p:cNvSpPr>
            <a:spLocks noGrp="1"/>
          </p:cNvSpPr>
          <p:nvPr>
            <p:ph idx="1"/>
          </p:nvPr>
        </p:nvSpPr>
        <p:spPr/>
        <p:txBody>
          <a:bodyPr>
            <a:normAutofit fontScale="70000" lnSpcReduction="20000"/>
          </a:bodyPr>
          <a:lstStyle/>
          <a:p>
            <a:pPr marL="0" indent="0">
              <a:buNone/>
            </a:pPr>
            <a:r>
              <a:rPr lang="en-US" sz="2400" dirty="0"/>
              <a:t>A hash table is an array of some fixed size</a:t>
            </a:r>
          </a:p>
          <a:p>
            <a:pPr marL="0" indent="0">
              <a:buNone/>
            </a:pPr>
            <a:r>
              <a:rPr lang="en-US" sz="2400" dirty="0"/>
              <a:t>Basic idea:</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1400" dirty="0"/>
          </a:p>
          <a:p>
            <a:pPr marL="0" indent="0">
              <a:buNone/>
            </a:pPr>
            <a:r>
              <a:rPr lang="en-US" sz="2400" dirty="0"/>
              <a:t>The goal:</a:t>
            </a:r>
          </a:p>
          <a:p>
            <a:pPr marL="0" indent="0">
              <a:buNone/>
            </a:pPr>
            <a:br>
              <a:rPr lang="en-US" sz="400" dirty="0"/>
            </a:br>
            <a:r>
              <a:rPr lang="en-US" sz="2400" dirty="0"/>
              <a:t>Aim for constant-time find, insert, and delete "on average" under reasonable assumptions</a:t>
            </a:r>
          </a:p>
          <a:p>
            <a:endParaRPr lang="en-IN" dirty="0"/>
          </a:p>
        </p:txBody>
      </p:sp>
      <p:sp>
        <p:nvSpPr>
          <p:cNvPr id="4" name="Footer Placeholder 3">
            <a:extLst>
              <a:ext uri="{FF2B5EF4-FFF2-40B4-BE49-F238E27FC236}">
                <a16:creationId xmlns:a16="http://schemas.microsoft.com/office/drawing/2014/main" id="{451D57AF-DD94-498C-B529-58BBB9CA4DBA}"/>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8778AE59-167D-4561-BF7F-2EFF88049EA2}"/>
              </a:ext>
            </a:extLst>
          </p:cNvPr>
          <p:cNvSpPr>
            <a:spLocks noGrp="1"/>
          </p:cNvSpPr>
          <p:nvPr>
            <p:ph type="sldNum" sz="quarter" idx="12"/>
          </p:nvPr>
        </p:nvSpPr>
        <p:spPr/>
        <p:txBody>
          <a:bodyPr/>
          <a:lstStyle/>
          <a:p>
            <a:fld id="{1DE3944B-220D-4D9C-9C2A-B607A0FB2F6B}" type="slidenum">
              <a:rPr lang="en-IN" smtClean="0"/>
              <a:t>259</a:t>
            </a:fld>
            <a:endParaRPr lang="en-IN"/>
          </a:p>
        </p:txBody>
      </p:sp>
      <p:graphicFrame>
        <p:nvGraphicFramePr>
          <p:cNvPr id="14" name="Group 89">
            <a:extLst>
              <a:ext uri="{FF2B5EF4-FFF2-40B4-BE49-F238E27FC236}">
                <a16:creationId xmlns:a16="http://schemas.microsoft.com/office/drawing/2014/main" id="{1EA345D5-FED5-4760-B56C-4892DEDB0EBE}"/>
              </a:ext>
            </a:extLst>
          </p:cNvPr>
          <p:cNvGraphicFramePr>
            <a:graphicFrameLocks noGrp="1"/>
          </p:cNvGraphicFramePr>
          <p:nvPr>
            <p:custDataLst>
              <p:tags r:id="rId1"/>
            </p:custDataLst>
          </p:nvPr>
        </p:nvGraphicFramePr>
        <p:xfrm>
          <a:off x="8489705" y="2057400"/>
          <a:ext cx="1478281" cy="3505200"/>
        </p:xfrm>
        <a:graphic>
          <a:graphicData uri="http://schemas.openxmlformats.org/drawingml/2006/table">
            <a:tbl>
              <a:tblPr/>
              <a:tblGrid>
                <a:gridCol w="868680">
                  <a:extLst>
                    <a:ext uri="{9D8B030D-6E8A-4147-A177-3AD203B41FA5}">
                      <a16:colId xmlns:a16="http://schemas.microsoft.com/office/drawing/2014/main" val="20000"/>
                    </a:ext>
                  </a:extLst>
                </a:gridCol>
                <a:gridCol w="609601">
                  <a:extLst>
                    <a:ext uri="{9D8B030D-6E8A-4147-A177-3AD203B41FA5}">
                      <a16:colId xmlns:a16="http://schemas.microsoft.com/office/drawing/2014/main" val="20001"/>
                    </a:ext>
                  </a:extLst>
                </a:gridCol>
              </a:tblGrid>
              <a:tr h="381000">
                <a:tc>
                  <a:txBody>
                    <a:bodyPr/>
                    <a:lstStyle/>
                    <a:p>
                      <a:pPr marL="0" marR="0" lvl="0" indent="0" algn="r"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1200" cap="none" normalizeH="0" baseline="0" dirty="0">
                          <a:ln>
                            <a:noFill/>
                          </a:ln>
                          <a:solidFill>
                            <a:schemeClr val="tx1"/>
                          </a:solidFill>
                          <a:effectLst/>
                          <a:latin typeface="+mn-lt"/>
                          <a:ea typeface="+mn-ea"/>
                          <a:cs typeface="+mn-cs"/>
                        </a:rPr>
                        <a:t>        0</a:t>
                      </a:r>
                    </a:p>
                  </a:txBody>
                  <a:tcPr marL="0" marR="0" marT="0" marB="0" anchor="ctr" anchorCtr="1"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extLst>
                  <a:ext uri="{0D108BD9-81ED-4DB2-BD59-A6C34878D82A}">
                    <a16:rowId xmlns:a16="http://schemas.microsoft.com/office/drawing/2014/main" val="10000"/>
                  </a:ext>
                </a:extLst>
              </a:tr>
              <a:tr h="381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j-lt"/>
                        </a:rPr>
                        <a:t>       </a:t>
                      </a:r>
                    </a:p>
                  </a:txBody>
                  <a:tcPr marL="0" marR="0" marT="0" marB="0" anchor="ctr" anchorCtr="1"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extLst>
                  <a:ext uri="{0D108BD9-81ED-4DB2-BD59-A6C34878D82A}">
                    <a16:rowId xmlns:a16="http://schemas.microsoft.com/office/drawing/2014/main" val="10001"/>
                  </a:ext>
                </a:extLst>
              </a:tr>
              <a:tr h="381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pitchFamily="18" charset="0"/>
                      </a:endParaRP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extLst>
                  <a:ext uri="{0D108BD9-81ED-4DB2-BD59-A6C34878D82A}">
                    <a16:rowId xmlns:a16="http://schemas.microsoft.com/office/drawing/2014/main" val="10002"/>
                  </a:ext>
                </a:extLst>
              </a:tr>
              <a:tr h="381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pitchFamily="18" charset="0"/>
                      </a:endParaRP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row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0" i="0" u="none" strike="noStrike" cap="none" normalizeH="0" baseline="0" dirty="0">
                          <a:ln>
                            <a:noFill/>
                          </a:ln>
                          <a:solidFill>
                            <a:schemeClr val="tx1"/>
                          </a:solidFill>
                          <a:effectLst/>
                          <a:latin typeface="Cambria Math"/>
                          <a:ea typeface="Cambria Math"/>
                        </a:rPr>
                        <a:t>⁞</a:t>
                      </a:r>
                      <a:endParaRPr kumimoji="0" lang="en-US" sz="36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extLst>
                  <a:ext uri="{0D108BD9-81ED-4DB2-BD59-A6C34878D82A}">
                    <a16:rowId xmlns:a16="http://schemas.microsoft.com/office/drawing/2014/main" val="10003"/>
                  </a:ext>
                </a:extLst>
              </a:tr>
              <a:tr h="381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pitchFamily="18" charset="0"/>
                      </a:endParaRP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pitchFamily="18" charset="0"/>
                      </a:endParaRP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pitchFamily="18" charset="0"/>
                      </a:endParaRP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pitchFamily="18" charset="0"/>
                      </a:endParaRP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extLst>
                  <a:ext uri="{0D108BD9-81ED-4DB2-BD59-A6C34878D82A}">
                    <a16:rowId xmlns:a16="http://schemas.microsoft.com/office/drawing/2014/main" val="10007"/>
                  </a:ext>
                </a:extLst>
              </a:tr>
              <a:tr h="381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j-lt"/>
                        </a:rPr>
                        <a:t>size -1</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extLst>
                  <a:ext uri="{0D108BD9-81ED-4DB2-BD59-A6C34878D82A}">
                    <a16:rowId xmlns:a16="http://schemas.microsoft.com/office/drawing/2014/main" val="10008"/>
                  </a:ext>
                </a:extLst>
              </a:tr>
            </a:tbl>
          </a:graphicData>
        </a:graphic>
      </p:graphicFrame>
      <p:grpSp>
        <p:nvGrpSpPr>
          <p:cNvPr id="15" name="Group 14">
            <a:extLst>
              <a:ext uri="{FF2B5EF4-FFF2-40B4-BE49-F238E27FC236}">
                <a16:creationId xmlns:a16="http://schemas.microsoft.com/office/drawing/2014/main" id="{8C23674D-EE18-4379-9A8C-1AB15258F06C}"/>
              </a:ext>
            </a:extLst>
          </p:cNvPr>
          <p:cNvGrpSpPr/>
          <p:nvPr/>
        </p:nvGrpSpPr>
        <p:grpSpPr>
          <a:xfrm>
            <a:off x="6694714" y="3326763"/>
            <a:ext cx="2130713" cy="966475"/>
            <a:chOff x="4294043" y="2479047"/>
            <a:chExt cx="2130713" cy="966475"/>
          </a:xfrm>
        </p:grpSpPr>
        <p:sp>
          <p:nvSpPr>
            <p:cNvPr id="16" name="Line 6">
              <a:extLst>
                <a:ext uri="{FF2B5EF4-FFF2-40B4-BE49-F238E27FC236}">
                  <a16:creationId xmlns:a16="http://schemas.microsoft.com/office/drawing/2014/main" id="{381F3627-0B3D-4008-BBAB-1B44FFF07C39}"/>
                </a:ext>
              </a:extLst>
            </p:cNvPr>
            <p:cNvSpPr>
              <a:spLocks noChangeShapeType="1"/>
            </p:cNvSpPr>
            <p:nvPr>
              <p:custDataLst>
                <p:tags r:id="rId4"/>
              </p:custDataLst>
            </p:nvPr>
          </p:nvSpPr>
          <p:spPr bwMode="auto">
            <a:xfrm>
              <a:off x="4597399" y="3445522"/>
              <a:ext cx="1524000" cy="0"/>
            </a:xfrm>
            <a:prstGeom prst="line">
              <a:avLst/>
            </a:prstGeom>
            <a:noFill/>
            <a:ln w="38100">
              <a:solidFill>
                <a:schemeClr val="tx1"/>
              </a:solidFill>
              <a:round/>
              <a:headEnd/>
              <a:tailEnd type="triangle" w="lg" len="lg"/>
            </a:ln>
            <a:effectLst/>
          </p:spPr>
          <p:txBody>
            <a:bodyPr/>
            <a:lstStyle/>
            <a:p>
              <a:endParaRPr lang="en-US"/>
            </a:p>
          </p:txBody>
        </p:sp>
        <p:sp>
          <p:nvSpPr>
            <p:cNvPr id="17" name="Text Box 86">
              <a:extLst>
                <a:ext uri="{FF2B5EF4-FFF2-40B4-BE49-F238E27FC236}">
                  <a16:creationId xmlns:a16="http://schemas.microsoft.com/office/drawing/2014/main" id="{58DD3687-6706-4BAD-8514-0D41757BA526}"/>
                </a:ext>
              </a:extLst>
            </p:cNvPr>
            <p:cNvSpPr txBox="1">
              <a:spLocks noChangeArrowheads="1"/>
            </p:cNvSpPr>
            <p:nvPr>
              <p:custDataLst>
                <p:tags r:id="rId5"/>
              </p:custDataLst>
            </p:nvPr>
          </p:nvSpPr>
          <p:spPr bwMode="auto">
            <a:xfrm>
              <a:off x="4294043" y="2479047"/>
              <a:ext cx="2130713" cy="723275"/>
            </a:xfrm>
            <a:prstGeom prst="rect">
              <a:avLst/>
            </a:prstGeom>
            <a:noFill/>
            <a:ln w="9525">
              <a:noFill/>
              <a:miter lim="800000"/>
              <a:headEnd/>
              <a:tailEnd/>
            </a:ln>
            <a:effectLst/>
          </p:spPr>
          <p:txBody>
            <a:bodyPr wrap="none" anchor="ctr" anchorCtr="1">
              <a:spAutoFit/>
            </a:bodyPr>
            <a:lstStyle/>
            <a:p>
              <a:pPr algn="ctr">
                <a:spcBef>
                  <a:spcPts val="600"/>
                </a:spcBef>
              </a:pPr>
              <a:r>
                <a:rPr lang="en-US" dirty="0"/>
                <a:t>hash function:</a:t>
              </a:r>
            </a:p>
            <a:p>
              <a:pPr algn="ctr">
                <a:spcBef>
                  <a:spcPts val="600"/>
                </a:spcBef>
              </a:pPr>
              <a:r>
                <a:rPr lang="en-US" b="1" dirty="0">
                  <a:solidFill>
                    <a:srgbClr val="FF0000"/>
                  </a:solidFill>
                </a:rPr>
                <a:t>index = h(key)</a:t>
              </a:r>
            </a:p>
          </p:txBody>
        </p:sp>
      </p:grpSp>
      <p:grpSp>
        <p:nvGrpSpPr>
          <p:cNvPr id="18" name="Group 17">
            <a:extLst>
              <a:ext uri="{FF2B5EF4-FFF2-40B4-BE49-F238E27FC236}">
                <a16:creationId xmlns:a16="http://schemas.microsoft.com/office/drawing/2014/main" id="{8492BC5F-73D9-4690-840F-AFE648F12787}"/>
              </a:ext>
            </a:extLst>
          </p:cNvPr>
          <p:cNvGrpSpPr/>
          <p:nvPr/>
        </p:nvGrpSpPr>
        <p:grpSpPr>
          <a:xfrm>
            <a:off x="2062814" y="2663659"/>
            <a:ext cx="4631899" cy="2292683"/>
            <a:chOff x="625900" y="2441949"/>
            <a:chExt cx="4631899" cy="2292683"/>
          </a:xfrm>
        </p:grpSpPr>
        <p:sp>
          <p:nvSpPr>
            <p:cNvPr id="19" name="Freeform 4">
              <a:extLst>
                <a:ext uri="{FF2B5EF4-FFF2-40B4-BE49-F238E27FC236}">
                  <a16:creationId xmlns:a16="http://schemas.microsoft.com/office/drawing/2014/main" id="{C116A978-DD1C-4C6D-8DF9-9D4AD8DA318F}"/>
                </a:ext>
              </a:extLst>
            </p:cNvPr>
            <p:cNvSpPr>
              <a:spLocks/>
            </p:cNvSpPr>
            <p:nvPr>
              <p:custDataLst>
                <p:tags r:id="rId2"/>
              </p:custDataLst>
            </p:nvPr>
          </p:nvSpPr>
          <p:spPr bwMode="auto">
            <a:xfrm>
              <a:off x="998750" y="2441949"/>
              <a:ext cx="3886199" cy="1705083"/>
            </a:xfrm>
            <a:custGeom>
              <a:avLst/>
              <a:gdLst>
                <a:gd name="connsiteX0" fmla="*/ 6438 w 9993"/>
                <a:gd name="connsiteY0" fmla="*/ 191 h 9829"/>
                <a:gd name="connsiteX1" fmla="*/ 4053 w 9993"/>
                <a:gd name="connsiteY1" fmla="*/ 191 h 9829"/>
                <a:gd name="connsiteX2" fmla="*/ 3618 w 9993"/>
                <a:gd name="connsiteY2" fmla="*/ 303 h 9829"/>
                <a:gd name="connsiteX3" fmla="*/ 3401 w 9993"/>
                <a:gd name="connsiteY3" fmla="*/ 354 h 9829"/>
                <a:gd name="connsiteX4" fmla="*/ 2389 w 9993"/>
                <a:gd name="connsiteY4" fmla="*/ 737 h 9829"/>
                <a:gd name="connsiteX5" fmla="*/ 1229 w 9993"/>
                <a:gd name="connsiteY5" fmla="*/ 1391 h 9829"/>
                <a:gd name="connsiteX6" fmla="*/ 869 w 9993"/>
                <a:gd name="connsiteY6" fmla="*/ 1717 h 9829"/>
                <a:gd name="connsiteX7" fmla="*/ 509 w 9993"/>
                <a:gd name="connsiteY7" fmla="*/ 2207 h 9829"/>
                <a:gd name="connsiteX8" fmla="*/ 0 w 9993"/>
                <a:gd name="connsiteY8" fmla="*/ 3514 h 9829"/>
                <a:gd name="connsiteX9" fmla="*/ 74 w 9993"/>
                <a:gd name="connsiteY9" fmla="*/ 4111 h 9829"/>
                <a:gd name="connsiteX10" fmla="*/ 577 w 9993"/>
                <a:gd name="connsiteY10" fmla="*/ 4224 h 9829"/>
                <a:gd name="connsiteX11" fmla="*/ 2172 w 9993"/>
                <a:gd name="connsiteY11" fmla="*/ 4331 h 9829"/>
                <a:gd name="connsiteX12" fmla="*/ 2389 w 9993"/>
                <a:gd name="connsiteY12" fmla="*/ 4438 h 9829"/>
                <a:gd name="connsiteX13" fmla="*/ 2532 w 9993"/>
                <a:gd name="connsiteY13" fmla="*/ 4765 h 9829"/>
                <a:gd name="connsiteX14" fmla="*/ 2389 w 9993"/>
                <a:gd name="connsiteY14" fmla="*/ 5311 h 9829"/>
                <a:gd name="connsiteX15" fmla="*/ 1738 w 9993"/>
                <a:gd name="connsiteY15" fmla="*/ 6128 h 9829"/>
                <a:gd name="connsiteX16" fmla="*/ 1378 w 9993"/>
                <a:gd name="connsiteY16" fmla="*/ 6725 h 9829"/>
                <a:gd name="connsiteX17" fmla="*/ 2247 w 9993"/>
                <a:gd name="connsiteY17" fmla="*/ 8032 h 9829"/>
                <a:gd name="connsiteX18" fmla="*/ 3116 w 9993"/>
                <a:gd name="connsiteY18" fmla="*/ 7981 h 9829"/>
                <a:gd name="connsiteX19" fmla="*/ 3985 w 9993"/>
                <a:gd name="connsiteY19" fmla="*/ 7654 h 9829"/>
                <a:gd name="connsiteX20" fmla="*/ 4854 w 9993"/>
                <a:gd name="connsiteY20" fmla="*/ 7271 h 9829"/>
                <a:gd name="connsiteX21" fmla="*/ 5723 w 9993"/>
                <a:gd name="connsiteY21" fmla="*/ 7491 h 9829"/>
                <a:gd name="connsiteX22" fmla="*/ 6008 w 9993"/>
                <a:gd name="connsiteY22" fmla="*/ 7981 h 9829"/>
                <a:gd name="connsiteX23" fmla="*/ 6734 w 9993"/>
                <a:gd name="connsiteY23" fmla="*/ 9829 h 9829"/>
                <a:gd name="connsiteX24" fmla="*/ 8472 w 9993"/>
                <a:gd name="connsiteY24" fmla="*/ 9614 h 9829"/>
                <a:gd name="connsiteX25" fmla="*/ 8832 w 9993"/>
                <a:gd name="connsiteY25" fmla="*/ 9395 h 9829"/>
                <a:gd name="connsiteX26" fmla="*/ 8981 w 9993"/>
                <a:gd name="connsiteY26" fmla="*/ 9231 h 9829"/>
                <a:gd name="connsiteX27" fmla="*/ 9199 w 9993"/>
                <a:gd name="connsiteY27" fmla="*/ 9124 h 9829"/>
                <a:gd name="connsiteX28" fmla="*/ 9993 w 9993"/>
                <a:gd name="connsiteY28" fmla="*/ 6511 h 9829"/>
                <a:gd name="connsiteX29" fmla="*/ 9484 w 9993"/>
                <a:gd name="connsiteY29" fmla="*/ 4494 h 9829"/>
                <a:gd name="connsiteX30" fmla="*/ 9124 w 9993"/>
                <a:gd name="connsiteY30" fmla="*/ 4111 h 9829"/>
                <a:gd name="connsiteX31" fmla="*/ 8832 w 9993"/>
                <a:gd name="connsiteY31" fmla="*/ 3678 h 9829"/>
                <a:gd name="connsiteX32" fmla="*/ 8615 w 9993"/>
                <a:gd name="connsiteY32" fmla="*/ 3080 h 9829"/>
                <a:gd name="connsiteX33" fmla="*/ 9124 w 9993"/>
                <a:gd name="connsiteY33" fmla="*/ 1661 h 9829"/>
                <a:gd name="connsiteX34" fmla="*/ 9124 w 9993"/>
                <a:gd name="connsiteY34" fmla="*/ 574 h 9829"/>
                <a:gd name="connsiteX35" fmla="*/ 8255 w 9993"/>
                <a:gd name="connsiteY35" fmla="*/ 140 h 9829"/>
                <a:gd name="connsiteX36" fmla="*/ 7821 w 9993"/>
                <a:gd name="connsiteY36" fmla="*/ 28 h 9829"/>
                <a:gd name="connsiteX37" fmla="*/ 6438 w 9993"/>
                <a:gd name="connsiteY37" fmla="*/ 191 h 9829"/>
                <a:gd name="connsiteX0" fmla="*/ 6443 w 10000"/>
                <a:gd name="connsiteY0" fmla="*/ 220 h 10026"/>
                <a:gd name="connsiteX1" fmla="*/ 4056 w 10000"/>
                <a:gd name="connsiteY1" fmla="*/ 220 h 10026"/>
                <a:gd name="connsiteX2" fmla="*/ 3621 w 10000"/>
                <a:gd name="connsiteY2" fmla="*/ 334 h 10026"/>
                <a:gd name="connsiteX3" fmla="*/ 3403 w 10000"/>
                <a:gd name="connsiteY3" fmla="*/ 386 h 10026"/>
                <a:gd name="connsiteX4" fmla="*/ 2391 w 10000"/>
                <a:gd name="connsiteY4" fmla="*/ 776 h 10026"/>
                <a:gd name="connsiteX5" fmla="*/ 1230 w 10000"/>
                <a:gd name="connsiteY5" fmla="*/ 1441 h 10026"/>
                <a:gd name="connsiteX6" fmla="*/ 870 w 10000"/>
                <a:gd name="connsiteY6" fmla="*/ 1773 h 10026"/>
                <a:gd name="connsiteX7" fmla="*/ 509 w 10000"/>
                <a:gd name="connsiteY7" fmla="*/ 2271 h 10026"/>
                <a:gd name="connsiteX8" fmla="*/ 0 w 10000"/>
                <a:gd name="connsiteY8" fmla="*/ 3601 h 10026"/>
                <a:gd name="connsiteX9" fmla="*/ 74 w 10000"/>
                <a:gd name="connsiteY9" fmla="*/ 4209 h 10026"/>
                <a:gd name="connsiteX10" fmla="*/ 577 w 10000"/>
                <a:gd name="connsiteY10" fmla="*/ 4323 h 10026"/>
                <a:gd name="connsiteX11" fmla="*/ 2174 w 10000"/>
                <a:gd name="connsiteY11" fmla="*/ 4432 h 10026"/>
                <a:gd name="connsiteX12" fmla="*/ 2391 w 10000"/>
                <a:gd name="connsiteY12" fmla="*/ 4541 h 10026"/>
                <a:gd name="connsiteX13" fmla="*/ 2534 w 10000"/>
                <a:gd name="connsiteY13" fmla="*/ 4874 h 10026"/>
                <a:gd name="connsiteX14" fmla="*/ 2391 w 10000"/>
                <a:gd name="connsiteY14" fmla="*/ 5429 h 10026"/>
                <a:gd name="connsiteX15" fmla="*/ 1739 w 10000"/>
                <a:gd name="connsiteY15" fmla="*/ 6261 h 10026"/>
                <a:gd name="connsiteX16" fmla="*/ 1379 w 10000"/>
                <a:gd name="connsiteY16" fmla="*/ 6868 h 10026"/>
                <a:gd name="connsiteX17" fmla="*/ 2249 w 10000"/>
                <a:gd name="connsiteY17" fmla="*/ 8198 h 10026"/>
                <a:gd name="connsiteX18" fmla="*/ 3118 w 10000"/>
                <a:gd name="connsiteY18" fmla="*/ 8146 h 10026"/>
                <a:gd name="connsiteX19" fmla="*/ 3988 w 10000"/>
                <a:gd name="connsiteY19" fmla="*/ 7813 h 10026"/>
                <a:gd name="connsiteX20" fmla="*/ 4857 w 10000"/>
                <a:gd name="connsiteY20" fmla="*/ 7423 h 10026"/>
                <a:gd name="connsiteX21" fmla="*/ 5727 w 10000"/>
                <a:gd name="connsiteY21" fmla="*/ 7647 h 10026"/>
                <a:gd name="connsiteX22" fmla="*/ 6012 w 10000"/>
                <a:gd name="connsiteY22" fmla="*/ 8146 h 10026"/>
                <a:gd name="connsiteX23" fmla="*/ 6739 w 10000"/>
                <a:gd name="connsiteY23" fmla="*/ 10026 h 10026"/>
                <a:gd name="connsiteX24" fmla="*/ 8478 w 10000"/>
                <a:gd name="connsiteY24" fmla="*/ 9807 h 10026"/>
                <a:gd name="connsiteX25" fmla="*/ 8838 w 10000"/>
                <a:gd name="connsiteY25" fmla="*/ 9584 h 10026"/>
                <a:gd name="connsiteX26" fmla="*/ 8987 w 10000"/>
                <a:gd name="connsiteY26" fmla="*/ 9418 h 10026"/>
                <a:gd name="connsiteX27" fmla="*/ 9205 w 10000"/>
                <a:gd name="connsiteY27" fmla="*/ 9309 h 10026"/>
                <a:gd name="connsiteX28" fmla="*/ 10000 w 10000"/>
                <a:gd name="connsiteY28" fmla="*/ 6650 h 10026"/>
                <a:gd name="connsiteX29" fmla="*/ 9491 w 10000"/>
                <a:gd name="connsiteY29" fmla="*/ 4598 h 10026"/>
                <a:gd name="connsiteX30" fmla="*/ 9130 w 10000"/>
                <a:gd name="connsiteY30" fmla="*/ 4209 h 10026"/>
                <a:gd name="connsiteX31" fmla="*/ 8838 w 10000"/>
                <a:gd name="connsiteY31" fmla="*/ 3768 h 10026"/>
                <a:gd name="connsiteX32" fmla="*/ 8621 w 10000"/>
                <a:gd name="connsiteY32" fmla="*/ 3160 h 10026"/>
                <a:gd name="connsiteX33" fmla="*/ 9130 w 10000"/>
                <a:gd name="connsiteY33" fmla="*/ 1716 h 10026"/>
                <a:gd name="connsiteX34" fmla="*/ 9130 w 10000"/>
                <a:gd name="connsiteY34" fmla="*/ 610 h 10026"/>
                <a:gd name="connsiteX35" fmla="*/ 8261 w 10000"/>
                <a:gd name="connsiteY35" fmla="*/ 168 h 10026"/>
                <a:gd name="connsiteX36" fmla="*/ 7826 w 10000"/>
                <a:gd name="connsiteY36" fmla="*/ 54 h 10026"/>
                <a:gd name="connsiteX37" fmla="*/ 6443 w 10000"/>
                <a:gd name="connsiteY37" fmla="*/ 220 h 10026"/>
                <a:gd name="connsiteX0" fmla="*/ 6443 w 10000"/>
                <a:gd name="connsiteY0" fmla="*/ 166 h 9972"/>
                <a:gd name="connsiteX1" fmla="*/ 4056 w 10000"/>
                <a:gd name="connsiteY1" fmla="*/ 166 h 9972"/>
                <a:gd name="connsiteX2" fmla="*/ 3621 w 10000"/>
                <a:gd name="connsiteY2" fmla="*/ 280 h 9972"/>
                <a:gd name="connsiteX3" fmla="*/ 3403 w 10000"/>
                <a:gd name="connsiteY3" fmla="*/ 332 h 9972"/>
                <a:gd name="connsiteX4" fmla="*/ 2391 w 10000"/>
                <a:gd name="connsiteY4" fmla="*/ 722 h 9972"/>
                <a:gd name="connsiteX5" fmla="*/ 1230 w 10000"/>
                <a:gd name="connsiteY5" fmla="*/ 1387 h 9972"/>
                <a:gd name="connsiteX6" fmla="*/ 870 w 10000"/>
                <a:gd name="connsiteY6" fmla="*/ 1719 h 9972"/>
                <a:gd name="connsiteX7" fmla="*/ 509 w 10000"/>
                <a:gd name="connsiteY7" fmla="*/ 2217 h 9972"/>
                <a:gd name="connsiteX8" fmla="*/ 0 w 10000"/>
                <a:gd name="connsiteY8" fmla="*/ 3547 h 9972"/>
                <a:gd name="connsiteX9" fmla="*/ 74 w 10000"/>
                <a:gd name="connsiteY9" fmla="*/ 4155 h 9972"/>
                <a:gd name="connsiteX10" fmla="*/ 577 w 10000"/>
                <a:gd name="connsiteY10" fmla="*/ 4269 h 9972"/>
                <a:gd name="connsiteX11" fmla="*/ 2174 w 10000"/>
                <a:gd name="connsiteY11" fmla="*/ 4378 h 9972"/>
                <a:gd name="connsiteX12" fmla="*/ 2391 w 10000"/>
                <a:gd name="connsiteY12" fmla="*/ 4487 h 9972"/>
                <a:gd name="connsiteX13" fmla="*/ 2534 w 10000"/>
                <a:gd name="connsiteY13" fmla="*/ 4820 h 9972"/>
                <a:gd name="connsiteX14" fmla="*/ 2391 w 10000"/>
                <a:gd name="connsiteY14" fmla="*/ 5375 h 9972"/>
                <a:gd name="connsiteX15" fmla="*/ 1739 w 10000"/>
                <a:gd name="connsiteY15" fmla="*/ 6207 h 9972"/>
                <a:gd name="connsiteX16" fmla="*/ 1379 w 10000"/>
                <a:gd name="connsiteY16" fmla="*/ 6814 h 9972"/>
                <a:gd name="connsiteX17" fmla="*/ 2249 w 10000"/>
                <a:gd name="connsiteY17" fmla="*/ 8144 h 9972"/>
                <a:gd name="connsiteX18" fmla="*/ 3118 w 10000"/>
                <a:gd name="connsiteY18" fmla="*/ 8092 h 9972"/>
                <a:gd name="connsiteX19" fmla="*/ 3988 w 10000"/>
                <a:gd name="connsiteY19" fmla="*/ 7759 h 9972"/>
                <a:gd name="connsiteX20" fmla="*/ 4857 w 10000"/>
                <a:gd name="connsiteY20" fmla="*/ 7369 h 9972"/>
                <a:gd name="connsiteX21" fmla="*/ 5727 w 10000"/>
                <a:gd name="connsiteY21" fmla="*/ 7593 h 9972"/>
                <a:gd name="connsiteX22" fmla="*/ 6012 w 10000"/>
                <a:gd name="connsiteY22" fmla="*/ 8092 h 9972"/>
                <a:gd name="connsiteX23" fmla="*/ 6739 w 10000"/>
                <a:gd name="connsiteY23" fmla="*/ 9972 h 9972"/>
                <a:gd name="connsiteX24" fmla="*/ 8478 w 10000"/>
                <a:gd name="connsiteY24" fmla="*/ 9753 h 9972"/>
                <a:gd name="connsiteX25" fmla="*/ 8838 w 10000"/>
                <a:gd name="connsiteY25" fmla="*/ 9530 h 9972"/>
                <a:gd name="connsiteX26" fmla="*/ 8987 w 10000"/>
                <a:gd name="connsiteY26" fmla="*/ 9364 h 9972"/>
                <a:gd name="connsiteX27" fmla="*/ 9205 w 10000"/>
                <a:gd name="connsiteY27" fmla="*/ 9255 h 9972"/>
                <a:gd name="connsiteX28" fmla="*/ 10000 w 10000"/>
                <a:gd name="connsiteY28" fmla="*/ 6596 h 9972"/>
                <a:gd name="connsiteX29" fmla="*/ 9491 w 10000"/>
                <a:gd name="connsiteY29" fmla="*/ 4544 h 9972"/>
                <a:gd name="connsiteX30" fmla="*/ 9130 w 10000"/>
                <a:gd name="connsiteY30" fmla="*/ 4155 h 9972"/>
                <a:gd name="connsiteX31" fmla="*/ 8838 w 10000"/>
                <a:gd name="connsiteY31" fmla="*/ 3714 h 9972"/>
                <a:gd name="connsiteX32" fmla="*/ 8621 w 10000"/>
                <a:gd name="connsiteY32" fmla="*/ 3106 h 9972"/>
                <a:gd name="connsiteX33" fmla="*/ 9130 w 10000"/>
                <a:gd name="connsiteY33" fmla="*/ 1662 h 9972"/>
                <a:gd name="connsiteX34" fmla="*/ 9130 w 10000"/>
                <a:gd name="connsiteY34" fmla="*/ 556 h 9972"/>
                <a:gd name="connsiteX35" fmla="*/ 8261 w 10000"/>
                <a:gd name="connsiteY35" fmla="*/ 114 h 9972"/>
                <a:gd name="connsiteX36" fmla="*/ 7826 w 10000"/>
                <a:gd name="connsiteY36" fmla="*/ 0 h 9972"/>
                <a:gd name="connsiteX37" fmla="*/ 6443 w 10000"/>
                <a:gd name="connsiteY37" fmla="*/ 166 h 9972"/>
                <a:gd name="connsiteX0" fmla="*/ 6443 w 10000"/>
                <a:gd name="connsiteY0" fmla="*/ 166 h 10000"/>
                <a:gd name="connsiteX1" fmla="*/ 4056 w 10000"/>
                <a:gd name="connsiteY1" fmla="*/ 166 h 10000"/>
                <a:gd name="connsiteX2" fmla="*/ 3621 w 10000"/>
                <a:gd name="connsiteY2" fmla="*/ 281 h 10000"/>
                <a:gd name="connsiteX3" fmla="*/ 3403 w 10000"/>
                <a:gd name="connsiteY3" fmla="*/ 333 h 10000"/>
                <a:gd name="connsiteX4" fmla="*/ 2391 w 10000"/>
                <a:gd name="connsiteY4" fmla="*/ 724 h 10000"/>
                <a:gd name="connsiteX5" fmla="*/ 1230 w 10000"/>
                <a:gd name="connsiteY5" fmla="*/ 1391 h 10000"/>
                <a:gd name="connsiteX6" fmla="*/ 870 w 10000"/>
                <a:gd name="connsiteY6" fmla="*/ 1724 h 10000"/>
                <a:gd name="connsiteX7" fmla="*/ 509 w 10000"/>
                <a:gd name="connsiteY7" fmla="*/ 2223 h 10000"/>
                <a:gd name="connsiteX8" fmla="*/ 0 w 10000"/>
                <a:gd name="connsiteY8" fmla="*/ 3557 h 10000"/>
                <a:gd name="connsiteX9" fmla="*/ 74 w 10000"/>
                <a:gd name="connsiteY9" fmla="*/ 4167 h 10000"/>
                <a:gd name="connsiteX10" fmla="*/ 577 w 10000"/>
                <a:gd name="connsiteY10" fmla="*/ 4281 h 10000"/>
                <a:gd name="connsiteX11" fmla="*/ 2174 w 10000"/>
                <a:gd name="connsiteY11" fmla="*/ 4390 h 10000"/>
                <a:gd name="connsiteX12" fmla="*/ 2391 w 10000"/>
                <a:gd name="connsiteY12" fmla="*/ 4500 h 10000"/>
                <a:gd name="connsiteX13" fmla="*/ 2534 w 10000"/>
                <a:gd name="connsiteY13" fmla="*/ 4834 h 10000"/>
                <a:gd name="connsiteX14" fmla="*/ 2391 w 10000"/>
                <a:gd name="connsiteY14" fmla="*/ 5390 h 10000"/>
                <a:gd name="connsiteX15" fmla="*/ 1739 w 10000"/>
                <a:gd name="connsiteY15" fmla="*/ 6224 h 10000"/>
                <a:gd name="connsiteX16" fmla="*/ 1379 w 10000"/>
                <a:gd name="connsiteY16" fmla="*/ 6833 h 10000"/>
                <a:gd name="connsiteX17" fmla="*/ 2249 w 10000"/>
                <a:gd name="connsiteY17" fmla="*/ 8167 h 10000"/>
                <a:gd name="connsiteX18" fmla="*/ 3118 w 10000"/>
                <a:gd name="connsiteY18" fmla="*/ 8115 h 10000"/>
                <a:gd name="connsiteX19" fmla="*/ 3988 w 10000"/>
                <a:gd name="connsiteY19" fmla="*/ 7781 h 10000"/>
                <a:gd name="connsiteX20" fmla="*/ 4857 w 10000"/>
                <a:gd name="connsiteY20" fmla="*/ 7390 h 10000"/>
                <a:gd name="connsiteX21" fmla="*/ 5727 w 10000"/>
                <a:gd name="connsiteY21" fmla="*/ 7614 h 10000"/>
                <a:gd name="connsiteX22" fmla="*/ 6012 w 10000"/>
                <a:gd name="connsiteY22" fmla="*/ 8115 h 10000"/>
                <a:gd name="connsiteX23" fmla="*/ 6739 w 10000"/>
                <a:gd name="connsiteY23" fmla="*/ 10000 h 10000"/>
                <a:gd name="connsiteX24" fmla="*/ 8478 w 10000"/>
                <a:gd name="connsiteY24" fmla="*/ 9780 h 10000"/>
                <a:gd name="connsiteX25" fmla="*/ 8838 w 10000"/>
                <a:gd name="connsiteY25" fmla="*/ 9557 h 10000"/>
                <a:gd name="connsiteX26" fmla="*/ 8987 w 10000"/>
                <a:gd name="connsiteY26" fmla="*/ 9390 h 10000"/>
                <a:gd name="connsiteX27" fmla="*/ 9205 w 10000"/>
                <a:gd name="connsiteY27" fmla="*/ 9281 h 10000"/>
                <a:gd name="connsiteX28" fmla="*/ 10000 w 10000"/>
                <a:gd name="connsiteY28" fmla="*/ 6615 h 10000"/>
                <a:gd name="connsiteX29" fmla="*/ 9491 w 10000"/>
                <a:gd name="connsiteY29" fmla="*/ 4557 h 10000"/>
                <a:gd name="connsiteX30" fmla="*/ 9130 w 10000"/>
                <a:gd name="connsiteY30" fmla="*/ 4167 h 10000"/>
                <a:gd name="connsiteX31" fmla="*/ 8838 w 10000"/>
                <a:gd name="connsiteY31" fmla="*/ 3724 h 10000"/>
                <a:gd name="connsiteX32" fmla="*/ 8621 w 10000"/>
                <a:gd name="connsiteY32" fmla="*/ 3115 h 10000"/>
                <a:gd name="connsiteX33" fmla="*/ 9130 w 10000"/>
                <a:gd name="connsiteY33" fmla="*/ 1667 h 10000"/>
                <a:gd name="connsiteX34" fmla="*/ 9130 w 10000"/>
                <a:gd name="connsiteY34" fmla="*/ 558 h 10000"/>
                <a:gd name="connsiteX35" fmla="*/ 8261 w 10000"/>
                <a:gd name="connsiteY35" fmla="*/ 114 h 10000"/>
                <a:gd name="connsiteX36" fmla="*/ 7826 w 10000"/>
                <a:gd name="connsiteY36" fmla="*/ 0 h 10000"/>
                <a:gd name="connsiteX37" fmla="*/ 6443 w 10000"/>
                <a:gd name="connsiteY37" fmla="*/ 166 h 10000"/>
                <a:gd name="connsiteX0" fmla="*/ 6443 w 10000"/>
                <a:gd name="connsiteY0" fmla="*/ 166 h 10000"/>
                <a:gd name="connsiteX1" fmla="*/ 4056 w 10000"/>
                <a:gd name="connsiteY1" fmla="*/ 166 h 10000"/>
                <a:gd name="connsiteX2" fmla="*/ 3621 w 10000"/>
                <a:gd name="connsiteY2" fmla="*/ 281 h 10000"/>
                <a:gd name="connsiteX3" fmla="*/ 3403 w 10000"/>
                <a:gd name="connsiteY3" fmla="*/ 333 h 10000"/>
                <a:gd name="connsiteX4" fmla="*/ 2391 w 10000"/>
                <a:gd name="connsiteY4" fmla="*/ 724 h 10000"/>
                <a:gd name="connsiteX5" fmla="*/ 1230 w 10000"/>
                <a:gd name="connsiteY5" fmla="*/ 1391 h 10000"/>
                <a:gd name="connsiteX6" fmla="*/ 870 w 10000"/>
                <a:gd name="connsiteY6" fmla="*/ 1724 h 10000"/>
                <a:gd name="connsiteX7" fmla="*/ 509 w 10000"/>
                <a:gd name="connsiteY7" fmla="*/ 2223 h 10000"/>
                <a:gd name="connsiteX8" fmla="*/ 0 w 10000"/>
                <a:gd name="connsiteY8" fmla="*/ 3557 h 10000"/>
                <a:gd name="connsiteX9" fmla="*/ 74 w 10000"/>
                <a:gd name="connsiteY9" fmla="*/ 4167 h 10000"/>
                <a:gd name="connsiteX10" fmla="*/ 577 w 10000"/>
                <a:gd name="connsiteY10" fmla="*/ 4281 h 10000"/>
                <a:gd name="connsiteX11" fmla="*/ 2174 w 10000"/>
                <a:gd name="connsiteY11" fmla="*/ 4390 h 10000"/>
                <a:gd name="connsiteX12" fmla="*/ 2391 w 10000"/>
                <a:gd name="connsiteY12" fmla="*/ 4500 h 10000"/>
                <a:gd name="connsiteX13" fmla="*/ 2534 w 10000"/>
                <a:gd name="connsiteY13" fmla="*/ 4834 h 10000"/>
                <a:gd name="connsiteX14" fmla="*/ 2391 w 10000"/>
                <a:gd name="connsiteY14" fmla="*/ 5390 h 10000"/>
                <a:gd name="connsiteX15" fmla="*/ 1739 w 10000"/>
                <a:gd name="connsiteY15" fmla="*/ 6224 h 10000"/>
                <a:gd name="connsiteX16" fmla="*/ 1379 w 10000"/>
                <a:gd name="connsiteY16" fmla="*/ 6833 h 10000"/>
                <a:gd name="connsiteX17" fmla="*/ 2249 w 10000"/>
                <a:gd name="connsiteY17" fmla="*/ 8167 h 10000"/>
                <a:gd name="connsiteX18" fmla="*/ 3118 w 10000"/>
                <a:gd name="connsiteY18" fmla="*/ 8115 h 10000"/>
                <a:gd name="connsiteX19" fmla="*/ 3988 w 10000"/>
                <a:gd name="connsiteY19" fmla="*/ 7781 h 10000"/>
                <a:gd name="connsiteX20" fmla="*/ 4857 w 10000"/>
                <a:gd name="connsiteY20" fmla="*/ 7390 h 10000"/>
                <a:gd name="connsiteX21" fmla="*/ 5727 w 10000"/>
                <a:gd name="connsiteY21" fmla="*/ 7614 h 10000"/>
                <a:gd name="connsiteX22" fmla="*/ 6012 w 10000"/>
                <a:gd name="connsiteY22" fmla="*/ 8115 h 10000"/>
                <a:gd name="connsiteX23" fmla="*/ 6739 w 10000"/>
                <a:gd name="connsiteY23" fmla="*/ 10000 h 10000"/>
                <a:gd name="connsiteX24" fmla="*/ 8478 w 10000"/>
                <a:gd name="connsiteY24" fmla="*/ 9780 h 10000"/>
                <a:gd name="connsiteX25" fmla="*/ 8838 w 10000"/>
                <a:gd name="connsiteY25" fmla="*/ 9557 h 10000"/>
                <a:gd name="connsiteX26" fmla="*/ 8987 w 10000"/>
                <a:gd name="connsiteY26" fmla="*/ 9390 h 10000"/>
                <a:gd name="connsiteX27" fmla="*/ 9205 w 10000"/>
                <a:gd name="connsiteY27" fmla="*/ 9281 h 10000"/>
                <a:gd name="connsiteX28" fmla="*/ 10000 w 10000"/>
                <a:gd name="connsiteY28" fmla="*/ 6615 h 10000"/>
                <a:gd name="connsiteX29" fmla="*/ 9491 w 10000"/>
                <a:gd name="connsiteY29" fmla="*/ 4557 h 10000"/>
                <a:gd name="connsiteX30" fmla="*/ 9130 w 10000"/>
                <a:gd name="connsiteY30" fmla="*/ 4167 h 10000"/>
                <a:gd name="connsiteX31" fmla="*/ 8838 w 10000"/>
                <a:gd name="connsiteY31" fmla="*/ 3724 h 10000"/>
                <a:gd name="connsiteX32" fmla="*/ 8621 w 10000"/>
                <a:gd name="connsiteY32" fmla="*/ 3115 h 10000"/>
                <a:gd name="connsiteX33" fmla="*/ 9130 w 10000"/>
                <a:gd name="connsiteY33" fmla="*/ 1667 h 10000"/>
                <a:gd name="connsiteX34" fmla="*/ 9130 w 10000"/>
                <a:gd name="connsiteY34" fmla="*/ 558 h 10000"/>
                <a:gd name="connsiteX35" fmla="*/ 8261 w 10000"/>
                <a:gd name="connsiteY35" fmla="*/ 114 h 10000"/>
                <a:gd name="connsiteX36" fmla="*/ 7826 w 10000"/>
                <a:gd name="connsiteY36" fmla="*/ 0 h 10000"/>
                <a:gd name="connsiteX37" fmla="*/ 6443 w 10000"/>
                <a:gd name="connsiteY37" fmla="*/ 166 h 10000"/>
                <a:gd name="connsiteX0" fmla="*/ 6443 w 10000"/>
                <a:gd name="connsiteY0" fmla="*/ 188 h 10022"/>
                <a:gd name="connsiteX1" fmla="*/ 4056 w 10000"/>
                <a:gd name="connsiteY1" fmla="*/ 188 h 10022"/>
                <a:gd name="connsiteX2" fmla="*/ 3621 w 10000"/>
                <a:gd name="connsiteY2" fmla="*/ 303 h 10022"/>
                <a:gd name="connsiteX3" fmla="*/ 3403 w 10000"/>
                <a:gd name="connsiteY3" fmla="*/ 355 h 10022"/>
                <a:gd name="connsiteX4" fmla="*/ 2391 w 10000"/>
                <a:gd name="connsiteY4" fmla="*/ 746 h 10022"/>
                <a:gd name="connsiteX5" fmla="*/ 1230 w 10000"/>
                <a:gd name="connsiteY5" fmla="*/ 1413 h 10022"/>
                <a:gd name="connsiteX6" fmla="*/ 870 w 10000"/>
                <a:gd name="connsiteY6" fmla="*/ 1746 h 10022"/>
                <a:gd name="connsiteX7" fmla="*/ 509 w 10000"/>
                <a:gd name="connsiteY7" fmla="*/ 2245 h 10022"/>
                <a:gd name="connsiteX8" fmla="*/ 0 w 10000"/>
                <a:gd name="connsiteY8" fmla="*/ 3579 h 10022"/>
                <a:gd name="connsiteX9" fmla="*/ 74 w 10000"/>
                <a:gd name="connsiteY9" fmla="*/ 4189 h 10022"/>
                <a:gd name="connsiteX10" fmla="*/ 577 w 10000"/>
                <a:gd name="connsiteY10" fmla="*/ 4303 h 10022"/>
                <a:gd name="connsiteX11" fmla="*/ 2174 w 10000"/>
                <a:gd name="connsiteY11" fmla="*/ 4412 h 10022"/>
                <a:gd name="connsiteX12" fmla="*/ 2391 w 10000"/>
                <a:gd name="connsiteY12" fmla="*/ 4522 h 10022"/>
                <a:gd name="connsiteX13" fmla="*/ 2534 w 10000"/>
                <a:gd name="connsiteY13" fmla="*/ 4856 h 10022"/>
                <a:gd name="connsiteX14" fmla="*/ 2391 w 10000"/>
                <a:gd name="connsiteY14" fmla="*/ 5412 h 10022"/>
                <a:gd name="connsiteX15" fmla="*/ 1739 w 10000"/>
                <a:gd name="connsiteY15" fmla="*/ 6246 h 10022"/>
                <a:gd name="connsiteX16" fmla="*/ 1379 w 10000"/>
                <a:gd name="connsiteY16" fmla="*/ 6855 h 10022"/>
                <a:gd name="connsiteX17" fmla="*/ 2249 w 10000"/>
                <a:gd name="connsiteY17" fmla="*/ 8189 h 10022"/>
                <a:gd name="connsiteX18" fmla="*/ 3118 w 10000"/>
                <a:gd name="connsiteY18" fmla="*/ 8137 h 10022"/>
                <a:gd name="connsiteX19" fmla="*/ 3988 w 10000"/>
                <a:gd name="connsiteY19" fmla="*/ 7803 h 10022"/>
                <a:gd name="connsiteX20" fmla="*/ 4857 w 10000"/>
                <a:gd name="connsiteY20" fmla="*/ 7412 h 10022"/>
                <a:gd name="connsiteX21" fmla="*/ 5727 w 10000"/>
                <a:gd name="connsiteY21" fmla="*/ 7636 h 10022"/>
                <a:gd name="connsiteX22" fmla="*/ 6012 w 10000"/>
                <a:gd name="connsiteY22" fmla="*/ 8137 h 10022"/>
                <a:gd name="connsiteX23" fmla="*/ 6739 w 10000"/>
                <a:gd name="connsiteY23" fmla="*/ 10022 h 10022"/>
                <a:gd name="connsiteX24" fmla="*/ 8478 w 10000"/>
                <a:gd name="connsiteY24" fmla="*/ 9802 h 10022"/>
                <a:gd name="connsiteX25" fmla="*/ 8838 w 10000"/>
                <a:gd name="connsiteY25" fmla="*/ 9579 h 10022"/>
                <a:gd name="connsiteX26" fmla="*/ 8987 w 10000"/>
                <a:gd name="connsiteY26" fmla="*/ 9412 h 10022"/>
                <a:gd name="connsiteX27" fmla="*/ 9205 w 10000"/>
                <a:gd name="connsiteY27" fmla="*/ 9303 h 10022"/>
                <a:gd name="connsiteX28" fmla="*/ 10000 w 10000"/>
                <a:gd name="connsiteY28" fmla="*/ 6637 h 10022"/>
                <a:gd name="connsiteX29" fmla="*/ 9491 w 10000"/>
                <a:gd name="connsiteY29" fmla="*/ 4579 h 10022"/>
                <a:gd name="connsiteX30" fmla="*/ 9130 w 10000"/>
                <a:gd name="connsiteY30" fmla="*/ 4189 h 10022"/>
                <a:gd name="connsiteX31" fmla="*/ 8838 w 10000"/>
                <a:gd name="connsiteY31" fmla="*/ 3746 h 10022"/>
                <a:gd name="connsiteX32" fmla="*/ 8621 w 10000"/>
                <a:gd name="connsiteY32" fmla="*/ 3137 h 10022"/>
                <a:gd name="connsiteX33" fmla="*/ 9130 w 10000"/>
                <a:gd name="connsiteY33" fmla="*/ 1689 h 10022"/>
                <a:gd name="connsiteX34" fmla="*/ 9130 w 10000"/>
                <a:gd name="connsiteY34" fmla="*/ 580 h 10022"/>
                <a:gd name="connsiteX35" fmla="*/ 8261 w 10000"/>
                <a:gd name="connsiteY35" fmla="*/ 136 h 10022"/>
                <a:gd name="connsiteX36" fmla="*/ 7826 w 10000"/>
                <a:gd name="connsiteY36" fmla="*/ 22 h 10022"/>
                <a:gd name="connsiteX37" fmla="*/ 6443 w 10000"/>
                <a:gd name="connsiteY37" fmla="*/ 188 h 10022"/>
                <a:gd name="connsiteX0" fmla="*/ 6443 w 10000"/>
                <a:gd name="connsiteY0" fmla="*/ 166 h 10000"/>
                <a:gd name="connsiteX1" fmla="*/ 4315 w 10000"/>
                <a:gd name="connsiteY1" fmla="*/ 529 h 10000"/>
                <a:gd name="connsiteX2" fmla="*/ 3621 w 10000"/>
                <a:gd name="connsiteY2" fmla="*/ 281 h 10000"/>
                <a:gd name="connsiteX3" fmla="*/ 3403 w 10000"/>
                <a:gd name="connsiteY3" fmla="*/ 333 h 10000"/>
                <a:gd name="connsiteX4" fmla="*/ 2391 w 10000"/>
                <a:gd name="connsiteY4" fmla="*/ 724 h 10000"/>
                <a:gd name="connsiteX5" fmla="*/ 1230 w 10000"/>
                <a:gd name="connsiteY5" fmla="*/ 1391 h 10000"/>
                <a:gd name="connsiteX6" fmla="*/ 870 w 10000"/>
                <a:gd name="connsiteY6" fmla="*/ 1724 h 10000"/>
                <a:gd name="connsiteX7" fmla="*/ 509 w 10000"/>
                <a:gd name="connsiteY7" fmla="*/ 2223 h 10000"/>
                <a:gd name="connsiteX8" fmla="*/ 0 w 10000"/>
                <a:gd name="connsiteY8" fmla="*/ 3557 h 10000"/>
                <a:gd name="connsiteX9" fmla="*/ 74 w 10000"/>
                <a:gd name="connsiteY9" fmla="*/ 4167 h 10000"/>
                <a:gd name="connsiteX10" fmla="*/ 577 w 10000"/>
                <a:gd name="connsiteY10" fmla="*/ 4281 h 10000"/>
                <a:gd name="connsiteX11" fmla="*/ 2174 w 10000"/>
                <a:gd name="connsiteY11" fmla="*/ 4390 h 10000"/>
                <a:gd name="connsiteX12" fmla="*/ 2391 w 10000"/>
                <a:gd name="connsiteY12" fmla="*/ 4500 h 10000"/>
                <a:gd name="connsiteX13" fmla="*/ 2534 w 10000"/>
                <a:gd name="connsiteY13" fmla="*/ 4834 h 10000"/>
                <a:gd name="connsiteX14" fmla="*/ 2391 w 10000"/>
                <a:gd name="connsiteY14" fmla="*/ 5390 h 10000"/>
                <a:gd name="connsiteX15" fmla="*/ 1739 w 10000"/>
                <a:gd name="connsiteY15" fmla="*/ 6224 h 10000"/>
                <a:gd name="connsiteX16" fmla="*/ 1379 w 10000"/>
                <a:gd name="connsiteY16" fmla="*/ 6833 h 10000"/>
                <a:gd name="connsiteX17" fmla="*/ 2249 w 10000"/>
                <a:gd name="connsiteY17" fmla="*/ 8167 h 10000"/>
                <a:gd name="connsiteX18" fmla="*/ 3118 w 10000"/>
                <a:gd name="connsiteY18" fmla="*/ 8115 h 10000"/>
                <a:gd name="connsiteX19" fmla="*/ 3988 w 10000"/>
                <a:gd name="connsiteY19" fmla="*/ 7781 h 10000"/>
                <a:gd name="connsiteX20" fmla="*/ 4857 w 10000"/>
                <a:gd name="connsiteY20" fmla="*/ 7390 h 10000"/>
                <a:gd name="connsiteX21" fmla="*/ 5727 w 10000"/>
                <a:gd name="connsiteY21" fmla="*/ 7614 h 10000"/>
                <a:gd name="connsiteX22" fmla="*/ 6012 w 10000"/>
                <a:gd name="connsiteY22" fmla="*/ 8115 h 10000"/>
                <a:gd name="connsiteX23" fmla="*/ 6739 w 10000"/>
                <a:gd name="connsiteY23" fmla="*/ 10000 h 10000"/>
                <a:gd name="connsiteX24" fmla="*/ 8478 w 10000"/>
                <a:gd name="connsiteY24" fmla="*/ 9780 h 10000"/>
                <a:gd name="connsiteX25" fmla="*/ 8838 w 10000"/>
                <a:gd name="connsiteY25" fmla="*/ 9557 h 10000"/>
                <a:gd name="connsiteX26" fmla="*/ 8987 w 10000"/>
                <a:gd name="connsiteY26" fmla="*/ 9390 h 10000"/>
                <a:gd name="connsiteX27" fmla="*/ 9205 w 10000"/>
                <a:gd name="connsiteY27" fmla="*/ 9281 h 10000"/>
                <a:gd name="connsiteX28" fmla="*/ 10000 w 10000"/>
                <a:gd name="connsiteY28" fmla="*/ 6615 h 10000"/>
                <a:gd name="connsiteX29" fmla="*/ 9491 w 10000"/>
                <a:gd name="connsiteY29" fmla="*/ 4557 h 10000"/>
                <a:gd name="connsiteX30" fmla="*/ 9130 w 10000"/>
                <a:gd name="connsiteY30" fmla="*/ 4167 h 10000"/>
                <a:gd name="connsiteX31" fmla="*/ 8838 w 10000"/>
                <a:gd name="connsiteY31" fmla="*/ 3724 h 10000"/>
                <a:gd name="connsiteX32" fmla="*/ 8621 w 10000"/>
                <a:gd name="connsiteY32" fmla="*/ 3115 h 10000"/>
                <a:gd name="connsiteX33" fmla="*/ 9130 w 10000"/>
                <a:gd name="connsiteY33" fmla="*/ 1667 h 10000"/>
                <a:gd name="connsiteX34" fmla="*/ 9130 w 10000"/>
                <a:gd name="connsiteY34" fmla="*/ 558 h 10000"/>
                <a:gd name="connsiteX35" fmla="*/ 8261 w 10000"/>
                <a:gd name="connsiteY35" fmla="*/ 114 h 10000"/>
                <a:gd name="connsiteX36" fmla="*/ 7826 w 10000"/>
                <a:gd name="connsiteY36" fmla="*/ 0 h 10000"/>
                <a:gd name="connsiteX37" fmla="*/ 6443 w 10000"/>
                <a:gd name="connsiteY37" fmla="*/ 166 h 10000"/>
                <a:gd name="connsiteX0" fmla="*/ 6443 w 10000"/>
                <a:gd name="connsiteY0" fmla="*/ 166 h 10000"/>
                <a:gd name="connsiteX1" fmla="*/ 4315 w 10000"/>
                <a:gd name="connsiteY1" fmla="*/ 529 h 10000"/>
                <a:gd name="connsiteX2" fmla="*/ 3855 w 10000"/>
                <a:gd name="connsiteY2" fmla="*/ 281 h 10000"/>
                <a:gd name="connsiteX3" fmla="*/ 3403 w 10000"/>
                <a:gd name="connsiteY3" fmla="*/ 333 h 10000"/>
                <a:gd name="connsiteX4" fmla="*/ 2391 w 10000"/>
                <a:gd name="connsiteY4" fmla="*/ 724 h 10000"/>
                <a:gd name="connsiteX5" fmla="*/ 1230 w 10000"/>
                <a:gd name="connsiteY5" fmla="*/ 1391 h 10000"/>
                <a:gd name="connsiteX6" fmla="*/ 870 w 10000"/>
                <a:gd name="connsiteY6" fmla="*/ 1724 h 10000"/>
                <a:gd name="connsiteX7" fmla="*/ 509 w 10000"/>
                <a:gd name="connsiteY7" fmla="*/ 2223 h 10000"/>
                <a:gd name="connsiteX8" fmla="*/ 0 w 10000"/>
                <a:gd name="connsiteY8" fmla="*/ 3557 h 10000"/>
                <a:gd name="connsiteX9" fmla="*/ 74 w 10000"/>
                <a:gd name="connsiteY9" fmla="*/ 4167 h 10000"/>
                <a:gd name="connsiteX10" fmla="*/ 577 w 10000"/>
                <a:gd name="connsiteY10" fmla="*/ 4281 h 10000"/>
                <a:gd name="connsiteX11" fmla="*/ 2174 w 10000"/>
                <a:gd name="connsiteY11" fmla="*/ 4390 h 10000"/>
                <a:gd name="connsiteX12" fmla="*/ 2391 w 10000"/>
                <a:gd name="connsiteY12" fmla="*/ 4500 h 10000"/>
                <a:gd name="connsiteX13" fmla="*/ 2534 w 10000"/>
                <a:gd name="connsiteY13" fmla="*/ 4834 h 10000"/>
                <a:gd name="connsiteX14" fmla="*/ 2391 w 10000"/>
                <a:gd name="connsiteY14" fmla="*/ 5390 h 10000"/>
                <a:gd name="connsiteX15" fmla="*/ 1739 w 10000"/>
                <a:gd name="connsiteY15" fmla="*/ 6224 h 10000"/>
                <a:gd name="connsiteX16" fmla="*/ 1379 w 10000"/>
                <a:gd name="connsiteY16" fmla="*/ 6833 h 10000"/>
                <a:gd name="connsiteX17" fmla="*/ 2249 w 10000"/>
                <a:gd name="connsiteY17" fmla="*/ 8167 h 10000"/>
                <a:gd name="connsiteX18" fmla="*/ 3118 w 10000"/>
                <a:gd name="connsiteY18" fmla="*/ 8115 h 10000"/>
                <a:gd name="connsiteX19" fmla="*/ 3988 w 10000"/>
                <a:gd name="connsiteY19" fmla="*/ 7781 h 10000"/>
                <a:gd name="connsiteX20" fmla="*/ 4857 w 10000"/>
                <a:gd name="connsiteY20" fmla="*/ 7390 h 10000"/>
                <a:gd name="connsiteX21" fmla="*/ 5727 w 10000"/>
                <a:gd name="connsiteY21" fmla="*/ 7614 h 10000"/>
                <a:gd name="connsiteX22" fmla="*/ 6012 w 10000"/>
                <a:gd name="connsiteY22" fmla="*/ 8115 h 10000"/>
                <a:gd name="connsiteX23" fmla="*/ 6739 w 10000"/>
                <a:gd name="connsiteY23" fmla="*/ 10000 h 10000"/>
                <a:gd name="connsiteX24" fmla="*/ 8478 w 10000"/>
                <a:gd name="connsiteY24" fmla="*/ 9780 h 10000"/>
                <a:gd name="connsiteX25" fmla="*/ 8838 w 10000"/>
                <a:gd name="connsiteY25" fmla="*/ 9557 h 10000"/>
                <a:gd name="connsiteX26" fmla="*/ 8987 w 10000"/>
                <a:gd name="connsiteY26" fmla="*/ 9390 h 10000"/>
                <a:gd name="connsiteX27" fmla="*/ 9205 w 10000"/>
                <a:gd name="connsiteY27" fmla="*/ 9281 h 10000"/>
                <a:gd name="connsiteX28" fmla="*/ 10000 w 10000"/>
                <a:gd name="connsiteY28" fmla="*/ 6615 h 10000"/>
                <a:gd name="connsiteX29" fmla="*/ 9491 w 10000"/>
                <a:gd name="connsiteY29" fmla="*/ 4557 h 10000"/>
                <a:gd name="connsiteX30" fmla="*/ 9130 w 10000"/>
                <a:gd name="connsiteY30" fmla="*/ 4167 h 10000"/>
                <a:gd name="connsiteX31" fmla="*/ 8838 w 10000"/>
                <a:gd name="connsiteY31" fmla="*/ 3724 h 10000"/>
                <a:gd name="connsiteX32" fmla="*/ 8621 w 10000"/>
                <a:gd name="connsiteY32" fmla="*/ 3115 h 10000"/>
                <a:gd name="connsiteX33" fmla="*/ 9130 w 10000"/>
                <a:gd name="connsiteY33" fmla="*/ 1667 h 10000"/>
                <a:gd name="connsiteX34" fmla="*/ 9130 w 10000"/>
                <a:gd name="connsiteY34" fmla="*/ 558 h 10000"/>
                <a:gd name="connsiteX35" fmla="*/ 8261 w 10000"/>
                <a:gd name="connsiteY35" fmla="*/ 114 h 10000"/>
                <a:gd name="connsiteX36" fmla="*/ 7826 w 10000"/>
                <a:gd name="connsiteY36" fmla="*/ 0 h 10000"/>
                <a:gd name="connsiteX37" fmla="*/ 6443 w 10000"/>
                <a:gd name="connsiteY37" fmla="*/ 166 h 10000"/>
                <a:gd name="connsiteX0" fmla="*/ 6443 w 10000"/>
                <a:gd name="connsiteY0" fmla="*/ 166 h 10000"/>
                <a:gd name="connsiteX1" fmla="*/ 4315 w 10000"/>
                <a:gd name="connsiteY1" fmla="*/ 529 h 10000"/>
                <a:gd name="connsiteX2" fmla="*/ 3855 w 10000"/>
                <a:gd name="connsiteY2" fmla="*/ 281 h 10000"/>
                <a:gd name="connsiteX3" fmla="*/ 3403 w 10000"/>
                <a:gd name="connsiteY3" fmla="*/ 333 h 10000"/>
                <a:gd name="connsiteX4" fmla="*/ 2416 w 10000"/>
                <a:gd name="connsiteY4" fmla="*/ 980 h 10000"/>
                <a:gd name="connsiteX5" fmla="*/ 1230 w 10000"/>
                <a:gd name="connsiteY5" fmla="*/ 1391 h 10000"/>
                <a:gd name="connsiteX6" fmla="*/ 870 w 10000"/>
                <a:gd name="connsiteY6" fmla="*/ 1724 h 10000"/>
                <a:gd name="connsiteX7" fmla="*/ 509 w 10000"/>
                <a:gd name="connsiteY7" fmla="*/ 2223 h 10000"/>
                <a:gd name="connsiteX8" fmla="*/ 0 w 10000"/>
                <a:gd name="connsiteY8" fmla="*/ 3557 h 10000"/>
                <a:gd name="connsiteX9" fmla="*/ 74 w 10000"/>
                <a:gd name="connsiteY9" fmla="*/ 4167 h 10000"/>
                <a:gd name="connsiteX10" fmla="*/ 577 w 10000"/>
                <a:gd name="connsiteY10" fmla="*/ 4281 h 10000"/>
                <a:gd name="connsiteX11" fmla="*/ 2174 w 10000"/>
                <a:gd name="connsiteY11" fmla="*/ 4390 h 10000"/>
                <a:gd name="connsiteX12" fmla="*/ 2391 w 10000"/>
                <a:gd name="connsiteY12" fmla="*/ 4500 h 10000"/>
                <a:gd name="connsiteX13" fmla="*/ 2534 w 10000"/>
                <a:gd name="connsiteY13" fmla="*/ 4834 h 10000"/>
                <a:gd name="connsiteX14" fmla="*/ 2391 w 10000"/>
                <a:gd name="connsiteY14" fmla="*/ 5390 h 10000"/>
                <a:gd name="connsiteX15" fmla="*/ 1739 w 10000"/>
                <a:gd name="connsiteY15" fmla="*/ 6224 h 10000"/>
                <a:gd name="connsiteX16" fmla="*/ 1379 w 10000"/>
                <a:gd name="connsiteY16" fmla="*/ 6833 h 10000"/>
                <a:gd name="connsiteX17" fmla="*/ 2249 w 10000"/>
                <a:gd name="connsiteY17" fmla="*/ 8167 h 10000"/>
                <a:gd name="connsiteX18" fmla="*/ 3118 w 10000"/>
                <a:gd name="connsiteY18" fmla="*/ 8115 h 10000"/>
                <a:gd name="connsiteX19" fmla="*/ 3988 w 10000"/>
                <a:gd name="connsiteY19" fmla="*/ 7781 h 10000"/>
                <a:gd name="connsiteX20" fmla="*/ 4857 w 10000"/>
                <a:gd name="connsiteY20" fmla="*/ 7390 h 10000"/>
                <a:gd name="connsiteX21" fmla="*/ 5727 w 10000"/>
                <a:gd name="connsiteY21" fmla="*/ 7614 h 10000"/>
                <a:gd name="connsiteX22" fmla="*/ 6012 w 10000"/>
                <a:gd name="connsiteY22" fmla="*/ 8115 h 10000"/>
                <a:gd name="connsiteX23" fmla="*/ 6739 w 10000"/>
                <a:gd name="connsiteY23" fmla="*/ 10000 h 10000"/>
                <a:gd name="connsiteX24" fmla="*/ 8478 w 10000"/>
                <a:gd name="connsiteY24" fmla="*/ 9780 h 10000"/>
                <a:gd name="connsiteX25" fmla="*/ 8838 w 10000"/>
                <a:gd name="connsiteY25" fmla="*/ 9557 h 10000"/>
                <a:gd name="connsiteX26" fmla="*/ 8987 w 10000"/>
                <a:gd name="connsiteY26" fmla="*/ 9390 h 10000"/>
                <a:gd name="connsiteX27" fmla="*/ 9205 w 10000"/>
                <a:gd name="connsiteY27" fmla="*/ 9281 h 10000"/>
                <a:gd name="connsiteX28" fmla="*/ 10000 w 10000"/>
                <a:gd name="connsiteY28" fmla="*/ 6615 h 10000"/>
                <a:gd name="connsiteX29" fmla="*/ 9491 w 10000"/>
                <a:gd name="connsiteY29" fmla="*/ 4557 h 10000"/>
                <a:gd name="connsiteX30" fmla="*/ 9130 w 10000"/>
                <a:gd name="connsiteY30" fmla="*/ 4167 h 10000"/>
                <a:gd name="connsiteX31" fmla="*/ 8838 w 10000"/>
                <a:gd name="connsiteY31" fmla="*/ 3724 h 10000"/>
                <a:gd name="connsiteX32" fmla="*/ 8621 w 10000"/>
                <a:gd name="connsiteY32" fmla="*/ 3115 h 10000"/>
                <a:gd name="connsiteX33" fmla="*/ 9130 w 10000"/>
                <a:gd name="connsiteY33" fmla="*/ 1667 h 10000"/>
                <a:gd name="connsiteX34" fmla="*/ 9130 w 10000"/>
                <a:gd name="connsiteY34" fmla="*/ 558 h 10000"/>
                <a:gd name="connsiteX35" fmla="*/ 8261 w 10000"/>
                <a:gd name="connsiteY35" fmla="*/ 114 h 10000"/>
                <a:gd name="connsiteX36" fmla="*/ 7826 w 10000"/>
                <a:gd name="connsiteY36" fmla="*/ 0 h 10000"/>
                <a:gd name="connsiteX37" fmla="*/ 6443 w 10000"/>
                <a:gd name="connsiteY37" fmla="*/ 166 h 10000"/>
                <a:gd name="connsiteX0" fmla="*/ 6443 w 10000"/>
                <a:gd name="connsiteY0" fmla="*/ 166 h 10000"/>
                <a:gd name="connsiteX1" fmla="*/ 4315 w 10000"/>
                <a:gd name="connsiteY1" fmla="*/ 529 h 10000"/>
                <a:gd name="connsiteX2" fmla="*/ 3855 w 10000"/>
                <a:gd name="connsiteY2" fmla="*/ 281 h 10000"/>
                <a:gd name="connsiteX3" fmla="*/ 3403 w 10000"/>
                <a:gd name="connsiteY3" fmla="*/ 333 h 10000"/>
                <a:gd name="connsiteX4" fmla="*/ 2416 w 10000"/>
                <a:gd name="connsiteY4" fmla="*/ 980 h 10000"/>
                <a:gd name="connsiteX5" fmla="*/ 1230 w 10000"/>
                <a:gd name="connsiteY5" fmla="*/ 1391 h 10000"/>
                <a:gd name="connsiteX6" fmla="*/ 870 w 10000"/>
                <a:gd name="connsiteY6" fmla="*/ 1724 h 10000"/>
                <a:gd name="connsiteX7" fmla="*/ 509 w 10000"/>
                <a:gd name="connsiteY7" fmla="*/ 2223 h 10000"/>
                <a:gd name="connsiteX8" fmla="*/ 0 w 10000"/>
                <a:gd name="connsiteY8" fmla="*/ 3557 h 10000"/>
                <a:gd name="connsiteX9" fmla="*/ 74 w 10000"/>
                <a:gd name="connsiteY9" fmla="*/ 4167 h 10000"/>
                <a:gd name="connsiteX10" fmla="*/ 577 w 10000"/>
                <a:gd name="connsiteY10" fmla="*/ 4281 h 10000"/>
                <a:gd name="connsiteX11" fmla="*/ 2174 w 10000"/>
                <a:gd name="connsiteY11" fmla="*/ 4390 h 10000"/>
                <a:gd name="connsiteX12" fmla="*/ 2391 w 10000"/>
                <a:gd name="connsiteY12" fmla="*/ 4500 h 10000"/>
                <a:gd name="connsiteX13" fmla="*/ 2534 w 10000"/>
                <a:gd name="connsiteY13" fmla="*/ 4834 h 10000"/>
                <a:gd name="connsiteX14" fmla="*/ 2391 w 10000"/>
                <a:gd name="connsiteY14" fmla="*/ 5390 h 10000"/>
                <a:gd name="connsiteX15" fmla="*/ 1739 w 10000"/>
                <a:gd name="connsiteY15" fmla="*/ 6224 h 10000"/>
                <a:gd name="connsiteX16" fmla="*/ 1379 w 10000"/>
                <a:gd name="connsiteY16" fmla="*/ 6833 h 10000"/>
                <a:gd name="connsiteX17" fmla="*/ 2249 w 10000"/>
                <a:gd name="connsiteY17" fmla="*/ 8167 h 10000"/>
                <a:gd name="connsiteX18" fmla="*/ 3118 w 10000"/>
                <a:gd name="connsiteY18" fmla="*/ 8115 h 10000"/>
                <a:gd name="connsiteX19" fmla="*/ 3988 w 10000"/>
                <a:gd name="connsiteY19" fmla="*/ 7781 h 10000"/>
                <a:gd name="connsiteX20" fmla="*/ 4857 w 10000"/>
                <a:gd name="connsiteY20" fmla="*/ 7390 h 10000"/>
                <a:gd name="connsiteX21" fmla="*/ 5727 w 10000"/>
                <a:gd name="connsiteY21" fmla="*/ 7614 h 10000"/>
                <a:gd name="connsiteX22" fmla="*/ 6012 w 10000"/>
                <a:gd name="connsiteY22" fmla="*/ 8115 h 10000"/>
                <a:gd name="connsiteX23" fmla="*/ 6739 w 10000"/>
                <a:gd name="connsiteY23" fmla="*/ 10000 h 10000"/>
                <a:gd name="connsiteX24" fmla="*/ 8478 w 10000"/>
                <a:gd name="connsiteY24" fmla="*/ 9780 h 10000"/>
                <a:gd name="connsiteX25" fmla="*/ 8838 w 10000"/>
                <a:gd name="connsiteY25" fmla="*/ 9557 h 10000"/>
                <a:gd name="connsiteX26" fmla="*/ 8987 w 10000"/>
                <a:gd name="connsiteY26" fmla="*/ 9390 h 10000"/>
                <a:gd name="connsiteX27" fmla="*/ 9205 w 10000"/>
                <a:gd name="connsiteY27" fmla="*/ 9281 h 10000"/>
                <a:gd name="connsiteX28" fmla="*/ 10000 w 10000"/>
                <a:gd name="connsiteY28" fmla="*/ 6615 h 10000"/>
                <a:gd name="connsiteX29" fmla="*/ 9491 w 10000"/>
                <a:gd name="connsiteY29" fmla="*/ 4557 h 10000"/>
                <a:gd name="connsiteX30" fmla="*/ 9130 w 10000"/>
                <a:gd name="connsiteY30" fmla="*/ 4167 h 10000"/>
                <a:gd name="connsiteX31" fmla="*/ 8838 w 10000"/>
                <a:gd name="connsiteY31" fmla="*/ 3724 h 10000"/>
                <a:gd name="connsiteX32" fmla="*/ 8621 w 10000"/>
                <a:gd name="connsiteY32" fmla="*/ 3115 h 10000"/>
                <a:gd name="connsiteX33" fmla="*/ 9130 w 10000"/>
                <a:gd name="connsiteY33" fmla="*/ 1667 h 10000"/>
                <a:gd name="connsiteX34" fmla="*/ 9130 w 10000"/>
                <a:gd name="connsiteY34" fmla="*/ 558 h 10000"/>
                <a:gd name="connsiteX35" fmla="*/ 8261 w 10000"/>
                <a:gd name="connsiteY35" fmla="*/ 114 h 10000"/>
                <a:gd name="connsiteX36" fmla="*/ 7826 w 10000"/>
                <a:gd name="connsiteY36" fmla="*/ 0 h 10000"/>
                <a:gd name="connsiteX37" fmla="*/ 6443 w 10000"/>
                <a:gd name="connsiteY37" fmla="*/ 166 h 10000"/>
                <a:gd name="connsiteX0" fmla="*/ 6443 w 10000"/>
                <a:gd name="connsiteY0" fmla="*/ 166 h 10000"/>
                <a:gd name="connsiteX1" fmla="*/ 4315 w 10000"/>
                <a:gd name="connsiteY1" fmla="*/ 529 h 10000"/>
                <a:gd name="connsiteX2" fmla="*/ 3855 w 10000"/>
                <a:gd name="connsiteY2" fmla="*/ 281 h 10000"/>
                <a:gd name="connsiteX3" fmla="*/ 3403 w 10000"/>
                <a:gd name="connsiteY3" fmla="*/ 333 h 10000"/>
                <a:gd name="connsiteX4" fmla="*/ 2416 w 10000"/>
                <a:gd name="connsiteY4" fmla="*/ 980 h 10000"/>
                <a:gd name="connsiteX5" fmla="*/ 1230 w 10000"/>
                <a:gd name="connsiteY5" fmla="*/ 1391 h 10000"/>
                <a:gd name="connsiteX6" fmla="*/ 870 w 10000"/>
                <a:gd name="connsiteY6" fmla="*/ 1724 h 10000"/>
                <a:gd name="connsiteX7" fmla="*/ 509 w 10000"/>
                <a:gd name="connsiteY7" fmla="*/ 2223 h 10000"/>
                <a:gd name="connsiteX8" fmla="*/ 0 w 10000"/>
                <a:gd name="connsiteY8" fmla="*/ 3557 h 10000"/>
                <a:gd name="connsiteX9" fmla="*/ 74 w 10000"/>
                <a:gd name="connsiteY9" fmla="*/ 4167 h 10000"/>
                <a:gd name="connsiteX10" fmla="*/ 577 w 10000"/>
                <a:gd name="connsiteY10" fmla="*/ 4281 h 10000"/>
                <a:gd name="connsiteX11" fmla="*/ 2174 w 10000"/>
                <a:gd name="connsiteY11" fmla="*/ 4390 h 10000"/>
                <a:gd name="connsiteX12" fmla="*/ 2391 w 10000"/>
                <a:gd name="connsiteY12" fmla="*/ 4500 h 10000"/>
                <a:gd name="connsiteX13" fmla="*/ 2534 w 10000"/>
                <a:gd name="connsiteY13" fmla="*/ 4834 h 10000"/>
                <a:gd name="connsiteX14" fmla="*/ 2391 w 10000"/>
                <a:gd name="connsiteY14" fmla="*/ 5390 h 10000"/>
                <a:gd name="connsiteX15" fmla="*/ 1739 w 10000"/>
                <a:gd name="connsiteY15" fmla="*/ 6224 h 10000"/>
                <a:gd name="connsiteX16" fmla="*/ 1379 w 10000"/>
                <a:gd name="connsiteY16" fmla="*/ 6833 h 10000"/>
                <a:gd name="connsiteX17" fmla="*/ 2249 w 10000"/>
                <a:gd name="connsiteY17" fmla="*/ 8167 h 10000"/>
                <a:gd name="connsiteX18" fmla="*/ 3118 w 10000"/>
                <a:gd name="connsiteY18" fmla="*/ 8115 h 10000"/>
                <a:gd name="connsiteX19" fmla="*/ 3988 w 10000"/>
                <a:gd name="connsiteY19" fmla="*/ 7781 h 10000"/>
                <a:gd name="connsiteX20" fmla="*/ 4857 w 10000"/>
                <a:gd name="connsiteY20" fmla="*/ 7390 h 10000"/>
                <a:gd name="connsiteX21" fmla="*/ 5727 w 10000"/>
                <a:gd name="connsiteY21" fmla="*/ 7614 h 10000"/>
                <a:gd name="connsiteX22" fmla="*/ 5864 w 10000"/>
                <a:gd name="connsiteY22" fmla="*/ 8243 h 10000"/>
                <a:gd name="connsiteX23" fmla="*/ 6739 w 10000"/>
                <a:gd name="connsiteY23" fmla="*/ 10000 h 10000"/>
                <a:gd name="connsiteX24" fmla="*/ 8478 w 10000"/>
                <a:gd name="connsiteY24" fmla="*/ 9780 h 10000"/>
                <a:gd name="connsiteX25" fmla="*/ 8838 w 10000"/>
                <a:gd name="connsiteY25" fmla="*/ 9557 h 10000"/>
                <a:gd name="connsiteX26" fmla="*/ 8987 w 10000"/>
                <a:gd name="connsiteY26" fmla="*/ 9390 h 10000"/>
                <a:gd name="connsiteX27" fmla="*/ 9205 w 10000"/>
                <a:gd name="connsiteY27" fmla="*/ 9281 h 10000"/>
                <a:gd name="connsiteX28" fmla="*/ 10000 w 10000"/>
                <a:gd name="connsiteY28" fmla="*/ 6615 h 10000"/>
                <a:gd name="connsiteX29" fmla="*/ 9491 w 10000"/>
                <a:gd name="connsiteY29" fmla="*/ 4557 h 10000"/>
                <a:gd name="connsiteX30" fmla="*/ 9130 w 10000"/>
                <a:gd name="connsiteY30" fmla="*/ 4167 h 10000"/>
                <a:gd name="connsiteX31" fmla="*/ 8838 w 10000"/>
                <a:gd name="connsiteY31" fmla="*/ 3724 h 10000"/>
                <a:gd name="connsiteX32" fmla="*/ 8621 w 10000"/>
                <a:gd name="connsiteY32" fmla="*/ 3115 h 10000"/>
                <a:gd name="connsiteX33" fmla="*/ 9130 w 10000"/>
                <a:gd name="connsiteY33" fmla="*/ 1667 h 10000"/>
                <a:gd name="connsiteX34" fmla="*/ 9130 w 10000"/>
                <a:gd name="connsiteY34" fmla="*/ 558 h 10000"/>
                <a:gd name="connsiteX35" fmla="*/ 8261 w 10000"/>
                <a:gd name="connsiteY35" fmla="*/ 114 h 10000"/>
                <a:gd name="connsiteX36" fmla="*/ 7826 w 10000"/>
                <a:gd name="connsiteY36" fmla="*/ 0 h 10000"/>
                <a:gd name="connsiteX37" fmla="*/ 6443 w 10000"/>
                <a:gd name="connsiteY37" fmla="*/ 166 h 10000"/>
                <a:gd name="connsiteX0" fmla="*/ 6443 w 10000"/>
                <a:gd name="connsiteY0" fmla="*/ 166 h 10000"/>
                <a:gd name="connsiteX1" fmla="*/ 4315 w 10000"/>
                <a:gd name="connsiteY1" fmla="*/ 529 h 10000"/>
                <a:gd name="connsiteX2" fmla="*/ 3855 w 10000"/>
                <a:gd name="connsiteY2" fmla="*/ 281 h 10000"/>
                <a:gd name="connsiteX3" fmla="*/ 3403 w 10000"/>
                <a:gd name="connsiteY3" fmla="*/ 333 h 10000"/>
                <a:gd name="connsiteX4" fmla="*/ 2416 w 10000"/>
                <a:gd name="connsiteY4" fmla="*/ 980 h 10000"/>
                <a:gd name="connsiteX5" fmla="*/ 1230 w 10000"/>
                <a:gd name="connsiteY5" fmla="*/ 1391 h 10000"/>
                <a:gd name="connsiteX6" fmla="*/ 870 w 10000"/>
                <a:gd name="connsiteY6" fmla="*/ 1724 h 10000"/>
                <a:gd name="connsiteX7" fmla="*/ 509 w 10000"/>
                <a:gd name="connsiteY7" fmla="*/ 2223 h 10000"/>
                <a:gd name="connsiteX8" fmla="*/ 0 w 10000"/>
                <a:gd name="connsiteY8" fmla="*/ 3557 h 10000"/>
                <a:gd name="connsiteX9" fmla="*/ 74 w 10000"/>
                <a:gd name="connsiteY9" fmla="*/ 4167 h 10000"/>
                <a:gd name="connsiteX10" fmla="*/ 577 w 10000"/>
                <a:gd name="connsiteY10" fmla="*/ 4281 h 10000"/>
                <a:gd name="connsiteX11" fmla="*/ 2174 w 10000"/>
                <a:gd name="connsiteY11" fmla="*/ 4390 h 10000"/>
                <a:gd name="connsiteX12" fmla="*/ 2391 w 10000"/>
                <a:gd name="connsiteY12" fmla="*/ 4500 h 10000"/>
                <a:gd name="connsiteX13" fmla="*/ 2534 w 10000"/>
                <a:gd name="connsiteY13" fmla="*/ 4834 h 10000"/>
                <a:gd name="connsiteX14" fmla="*/ 2391 w 10000"/>
                <a:gd name="connsiteY14" fmla="*/ 5390 h 10000"/>
                <a:gd name="connsiteX15" fmla="*/ 1739 w 10000"/>
                <a:gd name="connsiteY15" fmla="*/ 6224 h 10000"/>
                <a:gd name="connsiteX16" fmla="*/ 1379 w 10000"/>
                <a:gd name="connsiteY16" fmla="*/ 6833 h 10000"/>
                <a:gd name="connsiteX17" fmla="*/ 2249 w 10000"/>
                <a:gd name="connsiteY17" fmla="*/ 8167 h 10000"/>
                <a:gd name="connsiteX18" fmla="*/ 3118 w 10000"/>
                <a:gd name="connsiteY18" fmla="*/ 8115 h 10000"/>
                <a:gd name="connsiteX19" fmla="*/ 3988 w 10000"/>
                <a:gd name="connsiteY19" fmla="*/ 7781 h 10000"/>
                <a:gd name="connsiteX20" fmla="*/ 4857 w 10000"/>
                <a:gd name="connsiteY20" fmla="*/ 7390 h 10000"/>
                <a:gd name="connsiteX21" fmla="*/ 6010 w 10000"/>
                <a:gd name="connsiteY21" fmla="*/ 7529 h 10000"/>
                <a:gd name="connsiteX22" fmla="*/ 5864 w 10000"/>
                <a:gd name="connsiteY22" fmla="*/ 8243 h 10000"/>
                <a:gd name="connsiteX23" fmla="*/ 6739 w 10000"/>
                <a:gd name="connsiteY23" fmla="*/ 10000 h 10000"/>
                <a:gd name="connsiteX24" fmla="*/ 8478 w 10000"/>
                <a:gd name="connsiteY24" fmla="*/ 9780 h 10000"/>
                <a:gd name="connsiteX25" fmla="*/ 8838 w 10000"/>
                <a:gd name="connsiteY25" fmla="*/ 9557 h 10000"/>
                <a:gd name="connsiteX26" fmla="*/ 8987 w 10000"/>
                <a:gd name="connsiteY26" fmla="*/ 9390 h 10000"/>
                <a:gd name="connsiteX27" fmla="*/ 9205 w 10000"/>
                <a:gd name="connsiteY27" fmla="*/ 9281 h 10000"/>
                <a:gd name="connsiteX28" fmla="*/ 10000 w 10000"/>
                <a:gd name="connsiteY28" fmla="*/ 6615 h 10000"/>
                <a:gd name="connsiteX29" fmla="*/ 9491 w 10000"/>
                <a:gd name="connsiteY29" fmla="*/ 4557 h 10000"/>
                <a:gd name="connsiteX30" fmla="*/ 9130 w 10000"/>
                <a:gd name="connsiteY30" fmla="*/ 4167 h 10000"/>
                <a:gd name="connsiteX31" fmla="*/ 8838 w 10000"/>
                <a:gd name="connsiteY31" fmla="*/ 3724 h 10000"/>
                <a:gd name="connsiteX32" fmla="*/ 8621 w 10000"/>
                <a:gd name="connsiteY32" fmla="*/ 3115 h 10000"/>
                <a:gd name="connsiteX33" fmla="*/ 9130 w 10000"/>
                <a:gd name="connsiteY33" fmla="*/ 1667 h 10000"/>
                <a:gd name="connsiteX34" fmla="*/ 9130 w 10000"/>
                <a:gd name="connsiteY34" fmla="*/ 558 h 10000"/>
                <a:gd name="connsiteX35" fmla="*/ 8261 w 10000"/>
                <a:gd name="connsiteY35" fmla="*/ 114 h 10000"/>
                <a:gd name="connsiteX36" fmla="*/ 7826 w 10000"/>
                <a:gd name="connsiteY36" fmla="*/ 0 h 10000"/>
                <a:gd name="connsiteX37" fmla="*/ 6443 w 10000"/>
                <a:gd name="connsiteY37" fmla="*/ 166 h 10000"/>
                <a:gd name="connsiteX0" fmla="*/ 6443 w 10000"/>
                <a:gd name="connsiteY0" fmla="*/ 166 h 10000"/>
                <a:gd name="connsiteX1" fmla="*/ 4315 w 10000"/>
                <a:gd name="connsiteY1" fmla="*/ 529 h 10000"/>
                <a:gd name="connsiteX2" fmla="*/ 3855 w 10000"/>
                <a:gd name="connsiteY2" fmla="*/ 281 h 10000"/>
                <a:gd name="connsiteX3" fmla="*/ 3403 w 10000"/>
                <a:gd name="connsiteY3" fmla="*/ 333 h 10000"/>
                <a:gd name="connsiteX4" fmla="*/ 2416 w 10000"/>
                <a:gd name="connsiteY4" fmla="*/ 980 h 10000"/>
                <a:gd name="connsiteX5" fmla="*/ 1230 w 10000"/>
                <a:gd name="connsiteY5" fmla="*/ 1391 h 10000"/>
                <a:gd name="connsiteX6" fmla="*/ 870 w 10000"/>
                <a:gd name="connsiteY6" fmla="*/ 1724 h 10000"/>
                <a:gd name="connsiteX7" fmla="*/ 509 w 10000"/>
                <a:gd name="connsiteY7" fmla="*/ 2223 h 10000"/>
                <a:gd name="connsiteX8" fmla="*/ 0 w 10000"/>
                <a:gd name="connsiteY8" fmla="*/ 3557 h 10000"/>
                <a:gd name="connsiteX9" fmla="*/ 74 w 10000"/>
                <a:gd name="connsiteY9" fmla="*/ 4167 h 10000"/>
                <a:gd name="connsiteX10" fmla="*/ 577 w 10000"/>
                <a:gd name="connsiteY10" fmla="*/ 4281 h 10000"/>
                <a:gd name="connsiteX11" fmla="*/ 2174 w 10000"/>
                <a:gd name="connsiteY11" fmla="*/ 4390 h 10000"/>
                <a:gd name="connsiteX12" fmla="*/ 2391 w 10000"/>
                <a:gd name="connsiteY12" fmla="*/ 4500 h 10000"/>
                <a:gd name="connsiteX13" fmla="*/ 2534 w 10000"/>
                <a:gd name="connsiteY13" fmla="*/ 4834 h 10000"/>
                <a:gd name="connsiteX14" fmla="*/ 2391 w 10000"/>
                <a:gd name="connsiteY14" fmla="*/ 5390 h 10000"/>
                <a:gd name="connsiteX15" fmla="*/ 1739 w 10000"/>
                <a:gd name="connsiteY15" fmla="*/ 6224 h 10000"/>
                <a:gd name="connsiteX16" fmla="*/ 1379 w 10000"/>
                <a:gd name="connsiteY16" fmla="*/ 6833 h 10000"/>
                <a:gd name="connsiteX17" fmla="*/ 2249 w 10000"/>
                <a:gd name="connsiteY17" fmla="*/ 8167 h 10000"/>
                <a:gd name="connsiteX18" fmla="*/ 3118 w 10000"/>
                <a:gd name="connsiteY18" fmla="*/ 8115 h 10000"/>
                <a:gd name="connsiteX19" fmla="*/ 3988 w 10000"/>
                <a:gd name="connsiteY19" fmla="*/ 7781 h 10000"/>
                <a:gd name="connsiteX20" fmla="*/ 4857 w 10000"/>
                <a:gd name="connsiteY20" fmla="*/ 7390 h 10000"/>
                <a:gd name="connsiteX21" fmla="*/ 6010 w 10000"/>
                <a:gd name="connsiteY21" fmla="*/ 7529 h 10000"/>
                <a:gd name="connsiteX22" fmla="*/ 5864 w 10000"/>
                <a:gd name="connsiteY22" fmla="*/ 8243 h 10000"/>
                <a:gd name="connsiteX23" fmla="*/ 6739 w 10000"/>
                <a:gd name="connsiteY23" fmla="*/ 10000 h 10000"/>
                <a:gd name="connsiteX24" fmla="*/ 8478 w 10000"/>
                <a:gd name="connsiteY24" fmla="*/ 9780 h 10000"/>
                <a:gd name="connsiteX25" fmla="*/ 8838 w 10000"/>
                <a:gd name="connsiteY25" fmla="*/ 9557 h 10000"/>
                <a:gd name="connsiteX26" fmla="*/ 8987 w 10000"/>
                <a:gd name="connsiteY26" fmla="*/ 9390 h 10000"/>
                <a:gd name="connsiteX27" fmla="*/ 9205 w 10000"/>
                <a:gd name="connsiteY27" fmla="*/ 9281 h 10000"/>
                <a:gd name="connsiteX28" fmla="*/ 10000 w 10000"/>
                <a:gd name="connsiteY28" fmla="*/ 6615 h 10000"/>
                <a:gd name="connsiteX29" fmla="*/ 9491 w 10000"/>
                <a:gd name="connsiteY29" fmla="*/ 4557 h 10000"/>
                <a:gd name="connsiteX30" fmla="*/ 9130 w 10000"/>
                <a:gd name="connsiteY30" fmla="*/ 4167 h 10000"/>
                <a:gd name="connsiteX31" fmla="*/ 8838 w 10000"/>
                <a:gd name="connsiteY31" fmla="*/ 3724 h 10000"/>
                <a:gd name="connsiteX32" fmla="*/ 8621 w 10000"/>
                <a:gd name="connsiteY32" fmla="*/ 3115 h 10000"/>
                <a:gd name="connsiteX33" fmla="*/ 9130 w 10000"/>
                <a:gd name="connsiteY33" fmla="*/ 1667 h 10000"/>
                <a:gd name="connsiteX34" fmla="*/ 9130 w 10000"/>
                <a:gd name="connsiteY34" fmla="*/ 558 h 10000"/>
                <a:gd name="connsiteX35" fmla="*/ 8261 w 10000"/>
                <a:gd name="connsiteY35" fmla="*/ 114 h 10000"/>
                <a:gd name="connsiteX36" fmla="*/ 7826 w 10000"/>
                <a:gd name="connsiteY36" fmla="*/ 0 h 10000"/>
                <a:gd name="connsiteX37" fmla="*/ 6443 w 10000"/>
                <a:gd name="connsiteY37" fmla="*/ 166 h 10000"/>
                <a:gd name="connsiteX0" fmla="*/ 6443 w 10000"/>
                <a:gd name="connsiteY0" fmla="*/ 166 h 10000"/>
                <a:gd name="connsiteX1" fmla="*/ 4315 w 10000"/>
                <a:gd name="connsiteY1" fmla="*/ 529 h 10000"/>
                <a:gd name="connsiteX2" fmla="*/ 3855 w 10000"/>
                <a:gd name="connsiteY2" fmla="*/ 281 h 10000"/>
                <a:gd name="connsiteX3" fmla="*/ 3403 w 10000"/>
                <a:gd name="connsiteY3" fmla="*/ 333 h 10000"/>
                <a:gd name="connsiteX4" fmla="*/ 2416 w 10000"/>
                <a:gd name="connsiteY4" fmla="*/ 980 h 10000"/>
                <a:gd name="connsiteX5" fmla="*/ 1230 w 10000"/>
                <a:gd name="connsiteY5" fmla="*/ 1391 h 10000"/>
                <a:gd name="connsiteX6" fmla="*/ 870 w 10000"/>
                <a:gd name="connsiteY6" fmla="*/ 1724 h 10000"/>
                <a:gd name="connsiteX7" fmla="*/ 509 w 10000"/>
                <a:gd name="connsiteY7" fmla="*/ 2223 h 10000"/>
                <a:gd name="connsiteX8" fmla="*/ 0 w 10000"/>
                <a:gd name="connsiteY8" fmla="*/ 3557 h 10000"/>
                <a:gd name="connsiteX9" fmla="*/ 74 w 10000"/>
                <a:gd name="connsiteY9" fmla="*/ 4167 h 10000"/>
                <a:gd name="connsiteX10" fmla="*/ 577 w 10000"/>
                <a:gd name="connsiteY10" fmla="*/ 4281 h 10000"/>
                <a:gd name="connsiteX11" fmla="*/ 2174 w 10000"/>
                <a:gd name="connsiteY11" fmla="*/ 4390 h 10000"/>
                <a:gd name="connsiteX12" fmla="*/ 2391 w 10000"/>
                <a:gd name="connsiteY12" fmla="*/ 4500 h 10000"/>
                <a:gd name="connsiteX13" fmla="*/ 2534 w 10000"/>
                <a:gd name="connsiteY13" fmla="*/ 4834 h 10000"/>
                <a:gd name="connsiteX14" fmla="*/ 2391 w 10000"/>
                <a:gd name="connsiteY14" fmla="*/ 5390 h 10000"/>
                <a:gd name="connsiteX15" fmla="*/ 1739 w 10000"/>
                <a:gd name="connsiteY15" fmla="*/ 6224 h 10000"/>
                <a:gd name="connsiteX16" fmla="*/ 1379 w 10000"/>
                <a:gd name="connsiteY16" fmla="*/ 6833 h 10000"/>
                <a:gd name="connsiteX17" fmla="*/ 2249 w 10000"/>
                <a:gd name="connsiteY17" fmla="*/ 8167 h 10000"/>
                <a:gd name="connsiteX18" fmla="*/ 3118 w 10000"/>
                <a:gd name="connsiteY18" fmla="*/ 8115 h 10000"/>
                <a:gd name="connsiteX19" fmla="*/ 3988 w 10000"/>
                <a:gd name="connsiteY19" fmla="*/ 7781 h 10000"/>
                <a:gd name="connsiteX20" fmla="*/ 4857 w 10000"/>
                <a:gd name="connsiteY20" fmla="*/ 7390 h 10000"/>
                <a:gd name="connsiteX21" fmla="*/ 6010 w 10000"/>
                <a:gd name="connsiteY21" fmla="*/ 7529 h 10000"/>
                <a:gd name="connsiteX22" fmla="*/ 5864 w 10000"/>
                <a:gd name="connsiteY22" fmla="*/ 8243 h 10000"/>
                <a:gd name="connsiteX23" fmla="*/ 6739 w 10000"/>
                <a:gd name="connsiteY23" fmla="*/ 10000 h 10000"/>
                <a:gd name="connsiteX24" fmla="*/ 8478 w 10000"/>
                <a:gd name="connsiteY24" fmla="*/ 9780 h 10000"/>
                <a:gd name="connsiteX25" fmla="*/ 8838 w 10000"/>
                <a:gd name="connsiteY25" fmla="*/ 9557 h 10000"/>
                <a:gd name="connsiteX26" fmla="*/ 8987 w 10000"/>
                <a:gd name="connsiteY26" fmla="*/ 9390 h 10000"/>
                <a:gd name="connsiteX27" fmla="*/ 9205 w 10000"/>
                <a:gd name="connsiteY27" fmla="*/ 9281 h 10000"/>
                <a:gd name="connsiteX28" fmla="*/ 10000 w 10000"/>
                <a:gd name="connsiteY28" fmla="*/ 6615 h 10000"/>
                <a:gd name="connsiteX29" fmla="*/ 9491 w 10000"/>
                <a:gd name="connsiteY29" fmla="*/ 4557 h 10000"/>
                <a:gd name="connsiteX30" fmla="*/ 9130 w 10000"/>
                <a:gd name="connsiteY30" fmla="*/ 4167 h 10000"/>
                <a:gd name="connsiteX31" fmla="*/ 8838 w 10000"/>
                <a:gd name="connsiteY31" fmla="*/ 3724 h 10000"/>
                <a:gd name="connsiteX32" fmla="*/ 8621 w 10000"/>
                <a:gd name="connsiteY32" fmla="*/ 3115 h 10000"/>
                <a:gd name="connsiteX33" fmla="*/ 9130 w 10000"/>
                <a:gd name="connsiteY33" fmla="*/ 1667 h 10000"/>
                <a:gd name="connsiteX34" fmla="*/ 9130 w 10000"/>
                <a:gd name="connsiteY34" fmla="*/ 558 h 10000"/>
                <a:gd name="connsiteX35" fmla="*/ 8261 w 10000"/>
                <a:gd name="connsiteY35" fmla="*/ 114 h 10000"/>
                <a:gd name="connsiteX36" fmla="*/ 7826 w 10000"/>
                <a:gd name="connsiteY36" fmla="*/ 0 h 10000"/>
                <a:gd name="connsiteX37" fmla="*/ 6443 w 10000"/>
                <a:gd name="connsiteY37" fmla="*/ 166 h 10000"/>
                <a:gd name="connsiteX0" fmla="*/ 6443 w 10000"/>
                <a:gd name="connsiteY0" fmla="*/ 166 h 10000"/>
                <a:gd name="connsiteX1" fmla="*/ 4315 w 10000"/>
                <a:gd name="connsiteY1" fmla="*/ 529 h 10000"/>
                <a:gd name="connsiteX2" fmla="*/ 3855 w 10000"/>
                <a:gd name="connsiteY2" fmla="*/ 281 h 10000"/>
                <a:gd name="connsiteX3" fmla="*/ 3403 w 10000"/>
                <a:gd name="connsiteY3" fmla="*/ 333 h 10000"/>
                <a:gd name="connsiteX4" fmla="*/ 2416 w 10000"/>
                <a:gd name="connsiteY4" fmla="*/ 980 h 10000"/>
                <a:gd name="connsiteX5" fmla="*/ 1230 w 10000"/>
                <a:gd name="connsiteY5" fmla="*/ 1391 h 10000"/>
                <a:gd name="connsiteX6" fmla="*/ 870 w 10000"/>
                <a:gd name="connsiteY6" fmla="*/ 1724 h 10000"/>
                <a:gd name="connsiteX7" fmla="*/ 509 w 10000"/>
                <a:gd name="connsiteY7" fmla="*/ 2223 h 10000"/>
                <a:gd name="connsiteX8" fmla="*/ 0 w 10000"/>
                <a:gd name="connsiteY8" fmla="*/ 3557 h 10000"/>
                <a:gd name="connsiteX9" fmla="*/ 74 w 10000"/>
                <a:gd name="connsiteY9" fmla="*/ 4167 h 10000"/>
                <a:gd name="connsiteX10" fmla="*/ 577 w 10000"/>
                <a:gd name="connsiteY10" fmla="*/ 4281 h 10000"/>
                <a:gd name="connsiteX11" fmla="*/ 2174 w 10000"/>
                <a:gd name="connsiteY11" fmla="*/ 4390 h 10000"/>
                <a:gd name="connsiteX12" fmla="*/ 2391 w 10000"/>
                <a:gd name="connsiteY12" fmla="*/ 4500 h 10000"/>
                <a:gd name="connsiteX13" fmla="*/ 2534 w 10000"/>
                <a:gd name="connsiteY13" fmla="*/ 4834 h 10000"/>
                <a:gd name="connsiteX14" fmla="*/ 2391 w 10000"/>
                <a:gd name="connsiteY14" fmla="*/ 5390 h 10000"/>
                <a:gd name="connsiteX15" fmla="*/ 1739 w 10000"/>
                <a:gd name="connsiteY15" fmla="*/ 6224 h 10000"/>
                <a:gd name="connsiteX16" fmla="*/ 1379 w 10000"/>
                <a:gd name="connsiteY16" fmla="*/ 6833 h 10000"/>
                <a:gd name="connsiteX17" fmla="*/ 2249 w 10000"/>
                <a:gd name="connsiteY17" fmla="*/ 8167 h 10000"/>
                <a:gd name="connsiteX18" fmla="*/ 3118 w 10000"/>
                <a:gd name="connsiteY18" fmla="*/ 8115 h 10000"/>
                <a:gd name="connsiteX19" fmla="*/ 3988 w 10000"/>
                <a:gd name="connsiteY19" fmla="*/ 7781 h 10000"/>
                <a:gd name="connsiteX20" fmla="*/ 4857 w 10000"/>
                <a:gd name="connsiteY20" fmla="*/ 7390 h 10000"/>
                <a:gd name="connsiteX21" fmla="*/ 6010 w 10000"/>
                <a:gd name="connsiteY21" fmla="*/ 7529 h 10000"/>
                <a:gd name="connsiteX22" fmla="*/ 5876 w 10000"/>
                <a:gd name="connsiteY22" fmla="*/ 8585 h 10000"/>
                <a:gd name="connsiteX23" fmla="*/ 6739 w 10000"/>
                <a:gd name="connsiteY23" fmla="*/ 10000 h 10000"/>
                <a:gd name="connsiteX24" fmla="*/ 8478 w 10000"/>
                <a:gd name="connsiteY24" fmla="*/ 9780 h 10000"/>
                <a:gd name="connsiteX25" fmla="*/ 8838 w 10000"/>
                <a:gd name="connsiteY25" fmla="*/ 9557 h 10000"/>
                <a:gd name="connsiteX26" fmla="*/ 8987 w 10000"/>
                <a:gd name="connsiteY26" fmla="*/ 9390 h 10000"/>
                <a:gd name="connsiteX27" fmla="*/ 9205 w 10000"/>
                <a:gd name="connsiteY27" fmla="*/ 9281 h 10000"/>
                <a:gd name="connsiteX28" fmla="*/ 10000 w 10000"/>
                <a:gd name="connsiteY28" fmla="*/ 6615 h 10000"/>
                <a:gd name="connsiteX29" fmla="*/ 9491 w 10000"/>
                <a:gd name="connsiteY29" fmla="*/ 4557 h 10000"/>
                <a:gd name="connsiteX30" fmla="*/ 9130 w 10000"/>
                <a:gd name="connsiteY30" fmla="*/ 4167 h 10000"/>
                <a:gd name="connsiteX31" fmla="*/ 8838 w 10000"/>
                <a:gd name="connsiteY31" fmla="*/ 3724 h 10000"/>
                <a:gd name="connsiteX32" fmla="*/ 8621 w 10000"/>
                <a:gd name="connsiteY32" fmla="*/ 3115 h 10000"/>
                <a:gd name="connsiteX33" fmla="*/ 9130 w 10000"/>
                <a:gd name="connsiteY33" fmla="*/ 1667 h 10000"/>
                <a:gd name="connsiteX34" fmla="*/ 9130 w 10000"/>
                <a:gd name="connsiteY34" fmla="*/ 558 h 10000"/>
                <a:gd name="connsiteX35" fmla="*/ 8261 w 10000"/>
                <a:gd name="connsiteY35" fmla="*/ 114 h 10000"/>
                <a:gd name="connsiteX36" fmla="*/ 7826 w 10000"/>
                <a:gd name="connsiteY36" fmla="*/ 0 h 10000"/>
                <a:gd name="connsiteX37" fmla="*/ 6443 w 10000"/>
                <a:gd name="connsiteY37" fmla="*/ 166 h 10000"/>
                <a:gd name="connsiteX0" fmla="*/ 6443 w 10000"/>
                <a:gd name="connsiteY0" fmla="*/ 166 h 10000"/>
                <a:gd name="connsiteX1" fmla="*/ 4315 w 10000"/>
                <a:gd name="connsiteY1" fmla="*/ 529 h 10000"/>
                <a:gd name="connsiteX2" fmla="*/ 3855 w 10000"/>
                <a:gd name="connsiteY2" fmla="*/ 281 h 10000"/>
                <a:gd name="connsiteX3" fmla="*/ 3403 w 10000"/>
                <a:gd name="connsiteY3" fmla="*/ 333 h 10000"/>
                <a:gd name="connsiteX4" fmla="*/ 2416 w 10000"/>
                <a:gd name="connsiteY4" fmla="*/ 980 h 10000"/>
                <a:gd name="connsiteX5" fmla="*/ 1230 w 10000"/>
                <a:gd name="connsiteY5" fmla="*/ 1391 h 10000"/>
                <a:gd name="connsiteX6" fmla="*/ 870 w 10000"/>
                <a:gd name="connsiteY6" fmla="*/ 1724 h 10000"/>
                <a:gd name="connsiteX7" fmla="*/ 509 w 10000"/>
                <a:gd name="connsiteY7" fmla="*/ 2223 h 10000"/>
                <a:gd name="connsiteX8" fmla="*/ 0 w 10000"/>
                <a:gd name="connsiteY8" fmla="*/ 3557 h 10000"/>
                <a:gd name="connsiteX9" fmla="*/ 74 w 10000"/>
                <a:gd name="connsiteY9" fmla="*/ 4167 h 10000"/>
                <a:gd name="connsiteX10" fmla="*/ 577 w 10000"/>
                <a:gd name="connsiteY10" fmla="*/ 4281 h 10000"/>
                <a:gd name="connsiteX11" fmla="*/ 2174 w 10000"/>
                <a:gd name="connsiteY11" fmla="*/ 4390 h 10000"/>
                <a:gd name="connsiteX12" fmla="*/ 2391 w 10000"/>
                <a:gd name="connsiteY12" fmla="*/ 4500 h 10000"/>
                <a:gd name="connsiteX13" fmla="*/ 2534 w 10000"/>
                <a:gd name="connsiteY13" fmla="*/ 4834 h 10000"/>
                <a:gd name="connsiteX14" fmla="*/ 2391 w 10000"/>
                <a:gd name="connsiteY14" fmla="*/ 5390 h 10000"/>
                <a:gd name="connsiteX15" fmla="*/ 1739 w 10000"/>
                <a:gd name="connsiteY15" fmla="*/ 6224 h 10000"/>
                <a:gd name="connsiteX16" fmla="*/ 1379 w 10000"/>
                <a:gd name="connsiteY16" fmla="*/ 6833 h 10000"/>
                <a:gd name="connsiteX17" fmla="*/ 2249 w 10000"/>
                <a:gd name="connsiteY17" fmla="*/ 8167 h 10000"/>
                <a:gd name="connsiteX18" fmla="*/ 3118 w 10000"/>
                <a:gd name="connsiteY18" fmla="*/ 8115 h 10000"/>
                <a:gd name="connsiteX19" fmla="*/ 3988 w 10000"/>
                <a:gd name="connsiteY19" fmla="*/ 7781 h 10000"/>
                <a:gd name="connsiteX20" fmla="*/ 4857 w 10000"/>
                <a:gd name="connsiteY20" fmla="*/ 7390 h 10000"/>
                <a:gd name="connsiteX21" fmla="*/ 6010 w 10000"/>
                <a:gd name="connsiteY21" fmla="*/ 7529 h 10000"/>
                <a:gd name="connsiteX22" fmla="*/ 5876 w 10000"/>
                <a:gd name="connsiteY22" fmla="*/ 8585 h 10000"/>
                <a:gd name="connsiteX23" fmla="*/ 6739 w 10000"/>
                <a:gd name="connsiteY23" fmla="*/ 10000 h 10000"/>
                <a:gd name="connsiteX24" fmla="*/ 8478 w 10000"/>
                <a:gd name="connsiteY24" fmla="*/ 9780 h 10000"/>
                <a:gd name="connsiteX25" fmla="*/ 8838 w 10000"/>
                <a:gd name="connsiteY25" fmla="*/ 9557 h 10000"/>
                <a:gd name="connsiteX26" fmla="*/ 8987 w 10000"/>
                <a:gd name="connsiteY26" fmla="*/ 9390 h 10000"/>
                <a:gd name="connsiteX27" fmla="*/ 9205 w 10000"/>
                <a:gd name="connsiteY27" fmla="*/ 9281 h 10000"/>
                <a:gd name="connsiteX28" fmla="*/ 10000 w 10000"/>
                <a:gd name="connsiteY28" fmla="*/ 6615 h 10000"/>
                <a:gd name="connsiteX29" fmla="*/ 9491 w 10000"/>
                <a:gd name="connsiteY29" fmla="*/ 4557 h 10000"/>
                <a:gd name="connsiteX30" fmla="*/ 9130 w 10000"/>
                <a:gd name="connsiteY30" fmla="*/ 4167 h 10000"/>
                <a:gd name="connsiteX31" fmla="*/ 8838 w 10000"/>
                <a:gd name="connsiteY31" fmla="*/ 3724 h 10000"/>
                <a:gd name="connsiteX32" fmla="*/ 8621 w 10000"/>
                <a:gd name="connsiteY32" fmla="*/ 3115 h 10000"/>
                <a:gd name="connsiteX33" fmla="*/ 9130 w 10000"/>
                <a:gd name="connsiteY33" fmla="*/ 1667 h 10000"/>
                <a:gd name="connsiteX34" fmla="*/ 9130 w 10000"/>
                <a:gd name="connsiteY34" fmla="*/ 558 h 10000"/>
                <a:gd name="connsiteX35" fmla="*/ 8261 w 10000"/>
                <a:gd name="connsiteY35" fmla="*/ 114 h 10000"/>
                <a:gd name="connsiteX36" fmla="*/ 7826 w 10000"/>
                <a:gd name="connsiteY36" fmla="*/ 0 h 10000"/>
                <a:gd name="connsiteX37" fmla="*/ 6443 w 10000"/>
                <a:gd name="connsiteY37" fmla="*/ 166 h 10000"/>
                <a:gd name="connsiteX0" fmla="*/ 6443 w 10000"/>
                <a:gd name="connsiteY0" fmla="*/ 166 h 10000"/>
                <a:gd name="connsiteX1" fmla="*/ 4315 w 10000"/>
                <a:gd name="connsiteY1" fmla="*/ 529 h 10000"/>
                <a:gd name="connsiteX2" fmla="*/ 3855 w 10000"/>
                <a:gd name="connsiteY2" fmla="*/ 281 h 10000"/>
                <a:gd name="connsiteX3" fmla="*/ 3403 w 10000"/>
                <a:gd name="connsiteY3" fmla="*/ 333 h 10000"/>
                <a:gd name="connsiteX4" fmla="*/ 2416 w 10000"/>
                <a:gd name="connsiteY4" fmla="*/ 980 h 10000"/>
                <a:gd name="connsiteX5" fmla="*/ 1230 w 10000"/>
                <a:gd name="connsiteY5" fmla="*/ 1391 h 10000"/>
                <a:gd name="connsiteX6" fmla="*/ 870 w 10000"/>
                <a:gd name="connsiteY6" fmla="*/ 1724 h 10000"/>
                <a:gd name="connsiteX7" fmla="*/ 509 w 10000"/>
                <a:gd name="connsiteY7" fmla="*/ 2223 h 10000"/>
                <a:gd name="connsiteX8" fmla="*/ 0 w 10000"/>
                <a:gd name="connsiteY8" fmla="*/ 3557 h 10000"/>
                <a:gd name="connsiteX9" fmla="*/ 74 w 10000"/>
                <a:gd name="connsiteY9" fmla="*/ 4167 h 10000"/>
                <a:gd name="connsiteX10" fmla="*/ 577 w 10000"/>
                <a:gd name="connsiteY10" fmla="*/ 4281 h 10000"/>
                <a:gd name="connsiteX11" fmla="*/ 2174 w 10000"/>
                <a:gd name="connsiteY11" fmla="*/ 4390 h 10000"/>
                <a:gd name="connsiteX12" fmla="*/ 2391 w 10000"/>
                <a:gd name="connsiteY12" fmla="*/ 4500 h 10000"/>
                <a:gd name="connsiteX13" fmla="*/ 2534 w 10000"/>
                <a:gd name="connsiteY13" fmla="*/ 4834 h 10000"/>
                <a:gd name="connsiteX14" fmla="*/ 2391 w 10000"/>
                <a:gd name="connsiteY14" fmla="*/ 5390 h 10000"/>
                <a:gd name="connsiteX15" fmla="*/ 1739 w 10000"/>
                <a:gd name="connsiteY15" fmla="*/ 6224 h 10000"/>
                <a:gd name="connsiteX16" fmla="*/ 1379 w 10000"/>
                <a:gd name="connsiteY16" fmla="*/ 6833 h 10000"/>
                <a:gd name="connsiteX17" fmla="*/ 2249 w 10000"/>
                <a:gd name="connsiteY17" fmla="*/ 8167 h 10000"/>
                <a:gd name="connsiteX18" fmla="*/ 3118 w 10000"/>
                <a:gd name="connsiteY18" fmla="*/ 8115 h 10000"/>
                <a:gd name="connsiteX19" fmla="*/ 3988 w 10000"/>
                <a:gd name="connsiteY19" fmla="*/ 7781 h 10000"/>
                <a:gd name="connsiteX20" fmla="*/ 4857 w 10000"/>
                <a:gd name="connsiteY20" fmla="*/ 7390 h 10000"/>
                <a:gd name="connsiteX21" fmla="*/ 6010 w 10000"/>
                <a:gd name="connsiteY21" fmla="*/ 7529 h 10000"/>
                <a:gd name="connsiteX22" fmla="*/ 5876 w 10000"/>
                <a:gd name="connsiteY22" fmla="*/ 8585 h 10000"/>
                <a:gd name="connsiteX23" fmla="*/ 6739 w 10000"/>
                <a:gd name="connsiteY23" fmla="*/ 10000 h 10000"/>
                <a:gd name="connsiteX24" fmla="*/ 8478 w 10000"/>
                <a:gd name="connsiteY24" fmla="*/ 9780 h 10000"/>
                <a:gd name="connsiteX25" fmla="*/ 8838 w 10000"/>
                <a:gd name="connsiteY25" fmla="*/ 9557 h 10000"/>
                <a:gd name="connsiteX26" fmla="*/ 8987 w 10000"/>
                <a:gd name="connsiteY26" fmla="*/ 9390 h 10000"/>
                <a:gd name="connsiteX27" fmla="*/ 9205 w 10000"/>
                <a:gd name="connsiteY27" fmla="*/ 9281 h 10000"/>
                <a:gd name="connsiteX28" fmla="*/ 10000 w 10000"/>
                <a:gd name="connsiteY28" fmla="*/ 6615 h 10000"/>
                <a:gd name="connsiteX29" fmla="*/ 9491 w 10000"/>
                <a:gd name="connsiteY29" fmla="*/ 4557 h 10000"/>
                <a:gd name="connsiteX30" fmla="*/ 9130 w 10000"/>
                <a:gd name="connsiteY30" fmla="*/ 4167 h 10000"/>
                <a:gd name="connsiteX31" fmla="*/ 8838 w 10000"/>
                <a:gd name="connsiteY31" fmla="*/ 3724 h 10000"/>
                <a:gd name="connsiteX32" fmla="*/ 8621 w 10000"/>
                <a:gd name="connsiteY32" fmla="*/ 3115 h 10000"/>
                <a:gd name="connsiteX33" fmla="*/ 9130 w 10000"/>
                <a:gd name="connsiteY33" fmla="*/ 1667 h 10000"/>
                <a:gd name="connsiteX34" fmla="*/ 9130 w 10000"/>
                <a:gd name="connsiteY34" fmla="*/ 558 h 10000"/>
                <a:gd name="connsiteX35" fmla="*/ 8261 w 10000"/>
                <a:gd name="connsiteY35" fmla="*/ 114 h 10000"/>
                <a:gd name="connsiteX36" fmla="*/ 7826 w 10000"/>
                <a:gd name="connsiteY36" fmla="*/ 0 h 10000"/>
                <a:gd name="connsiteX37" fmla="*/ 6443 w 10000"/>
                <a:gd name="connsiteY37" fmla="*/ 166 h 10000"/>
                <a:gd name="connsiteX0" fmla="*/ 6443 w 10000"/>
                <a:gd name="connsiteY0" fmla="*/ 166 h 10000"/>
                <a:gd name="connsiteX1" fmla="*/ 4315 w 10000"/>
                <a:gd name="connsiteY1" fmla="*/ 529 h 10000"/>
                <a:gd name="connsiteX2" fmla="*/ 3855 w 10000"/>
                <a:gd name="connsiteY2" fmla="*/ 281 h 10000"/>
                <a:gd name="connsiteX3" fmla="*/ 3403 w 10000"/>
                <a:gd name="connsiteY3" fmla="*/ 333 h 10000"/>
                <a:gd name="connsiteX4" fmla="*/ 2416 w 10000"/>
                <a:gd name="connsiteY4" fmla="*/ 980 h 10000"/>
                <a:gd name="connsiteX5" fmla="*/ 1230 w 10000"/>
                <a:gd name="connsiteY5" fmla="*/ 1391 h 10000"/>
                <a:gd name="connsiteX6" fmla="*/ 870 w 10000"/>
                <a:gd name="connsiteY6" fmla="*/ 1724 h 10000"/>
                <a:gd name="connsiteX7" fmla="*/ 509 w 10000"/>
                <a:gd name="connsiteY7" fmla="*/ 2223 h 10000"/>
                <a:gd name="connsiteX8" fmla="*/ 0 w 10000"/>
                <a:gd name="connsiteY8" fmla="*/ 3557 h 10000"/>
                <a:gd name="connsiteX9" fmla="*/ 74 w 10000"/>
                <a:gd name="connsiteY9" fmla="*/ 4167 h 10000"/>
                <a:gd name="connsiteX10" fmla="*/ 577 w 10000"/>
                <a:gd name="connsiteY10" fmla="*/ 4281 h 10000"/>
                <a:gd name="connsiteX11" fmla="*/ 2174 w 10000"/>
                <a:gd name="connsiteY11" fmla="*/ 4390 h 10000"/>
                <a:gd name="connsiteX12" fmla="*/ 2391 w 10000"/>
                <a:gd name="connsiteY12" fmla="*/ 4500 h 10000"/>
                <a:gd name="connsiteX13" fmla="*/ 2534 w 10000"/>
                <a:gd name="connsiteY13" fmla="*/ 4834 h 10000"/>
                <a:gd name="connsiteX14" fmla="*/ 2391 w 10000"/>
                <a:gd name="connsiteY14" fmla="*/ 5390 h 10000"/>
                <a:gd name="connsiteX15" fmla="*/ 1739 w 10000"/>
                <a:gd name="connsiteY15" fmla="*/ 6224 h 10000"/>
                <a:gd name="connsiteX16" fmla="*/ 1379 w 10000"/>
                <a:gd name="connsiteY16" fmla="*/ 6833 h 10000"/>
                <a:gd name="connsiteX17" fmla="*/ 2249 w 10000"/>
                <a:gd name="connsiteY17" fmla="*/ 8167 h 10000"/>
                <a:gd name="connsiteX18" fmla="*/ 3118 w 10000"/>
                <a:gd name="connsiteY18" fmla="*/ 8115 h 10000"/>
                <a:gd name="connsiteX19" fmla="*/ 3988 w 10000"/>
                <a:gd name="connsiteY19" fmla="*/ 7781 h 10000"/>
                <a:gd name="connsiteX20" fmla="*/ 4857 w 10000"/>
                <a:gd name="connsiteY20" fmla="*/ 7390 h 10000"/>
                <a:gd name="connsiteX21" fmla="*/ 6010 w 10000"/>
                <a:gd name="connsiteY21" fmla="*/ 7529 h 10000"/>
                <a:gd name="connsiteX22" fmla="*/ 5876 w 10000"/>
                <a:gd name="connsiteY22" fmla="*/ 8585 h 10000"/>
                <a:gd name="connsiteX23" fmla="*/ 6739 w 10000"/>
                <a:gd name="connsiteY23" fmla="*/ 10000 h 10000"/>
                <a:gd name="connsiteX24" fmla="*/ 8478 w 10000"/>
                <a:gd name="connsiteY24" fmla="*/ 9780 h 10000"/>
                <a:gd name="connsiteX25" fmla="*/ 8838 w 10000"/>
                <a:gd name="connsiteY25" fmla="*/ 9557 h 10000"/>
                <a:gd name="connsiteX26" fmla="*/ 8987 w 10000"/>
                <a:gd name="connsiteY26" fmla="*/ 9390 h 10000"/>
                <a:gd name="connsiteX27" fmla="*/ 9205 w 10000"/>
                <a:gd name="connsiteY27" fmla="*/ 9281 h 10000"/>
                <a:gd name="connsiteX28" fmla="*/ 10000 w 10000"/>
                <a:gd name="connsiteY28" fmla="*/ 6615 h 10000"/>
                <a:gd name="connsiteX29" fmla="*/ 9491 w 10000"/>
                <a:gd name="connsiteY29" fmla="*/ 4557 h 10000"/>
                <a:gd name="connsiteX30" fmla="*/ 9130 w 10000"/>
                <a:gd name="connsiteY30" fmla="*/ 4167 h 10000"/>
                <a:gd name="connsiteX31" fmla="*/ 8838 w 10000"/>
                <a:gd name="connsiteY31" fmla="*/ 3724 h 10000"/>
                <a:gd name="connsiteX32" fmla="*/ 8621 w 10000"/>
                <a:gd name="connsiteY32" fmla="*/ 3115 h 10000"/>
                <a:gd name="connsiteX33" fmla="*/ 9130 w 10000"/>
                <a:gd name="connsiteY33" fmla="*/ 1667 h 10000"/>
                <a:gd name="connsiteX34" fmla="*/ 9130 w 10000"/>
                <a:gd name="connsiteY34" fmla="*/ 558 h 10000"/>
                <a:gd name="connsiteX35" fmla="*/ 8261 w 10000"/>
                <a:gd name="connsiteY35" fmla="*/ 114 h 10000"/>
                <a:gd name="connsiteX36" fmla="*/ 7826 w 10000"/>
                <a:gd name="connsiteY36" fmla="*/ 0 h 10000"/>
                <a:gd name="connsiteX37" fmla="*/ 6443 w 10000"/>
                <a:gd name="connsiteY37" fmla="*/ 166 h 10000"/>
                <a:gd name="connsiteX0" fmla="*/ 6443 w 10000"/>
                <a:gd name="connsiteY0" fmla="*/ 166 h 10000"/>
                <a:gd name="connsiteX1" fmla="*/ 4315 w 10000"/>
                <a:gd name="connsiteY1" fmla="*/ 529 h 10000"/>
                <a:gd name="connsiteX2" fmla="*/ 3855 w 10000"/>
                <a:gd name="connsiteY2" fmla="*/ 281 h 10000"/>
                <a:gd name="connsiteX3" fmla="*/ 3403 w 10000"/>
                <a:gd name="connsiteY3" fmla="*/ 333 h 10000"/>
                <a:gd name="connsiteX4" fmla="*/ 2416 w 10000"/>
                <a:gd name="connsiteY4" fmla="*/ 980 h 10000"/>
                <a:gd name="connsiteX5" fmla="*/ 1230 w 10000"/>
                <a:gd name="connsiteY5" fmla="*/ 1391 h 10000"/>
                <a:gd name="connsiteX6" fmla="*/ 870 w 10000"/>
                <a:gd name="connsiteY6" fmla="*/ 1724 h 10000"/>
                <a:gd name="connsiteX7" fmla="*/ 509 w 10000"/>
                <a:gd name="connsiteY7" fmla="*/ 2223 h 10000"/>
                <a:gd name="connsiteX8" fmla="*/ 0 w 10000"/>
                <a:gd name="connsiteY8" fmla="*/ 3557 h 10000"/>
                <a:gd name="connsiteX9" fmla="*/ 74 w 10000"/>
                <a:gd name="connsiteY9" fmla="*/ 4167 h 10000"/>
                <a:gd name="connsiteX10" fmla="*/ 577 w 10000"/>
                <a:gd name="connsiteY10" fmla="*/ 4281 h 10000"/>
                <a:gd name="connsiteX11" fmla="*/ 2174 w 10000"/>
                <a:gd name="connsiteY11" fmla="*/ 4390 h 10000"/>
                <a:gd name="connsiteX12" fmla="*/ 2391 w 10000"/>
                <a:gd name="connsiteY12" fmla="*/ 4500 h 10000"/>
                <a:gd name="connsiteX13" fmla="*/ 2534 w 10000"/>
                <a:gd name="connsiteY13" fmla="*/ 4834 h 10000"/>
                <a:gd name="connsiteX14" fmla="*/ 2391 w 10000"/>
                <a:gd name="connsiteY14" fmla="*/ 5390 h 10000"/>
                <a:gd name="connsiteX15" fmla="*/ 1739 w 10000"/>
                <a:gd name="connsiteY15" fmla="*/ 6224 h 10000"/>
                <a:gd name="connsiteX16" fmla="*/ 1379 w 10000"/>
                <a:gd name="connsiteY16" fmla="*/ 6833 h 10000"/>
                <a:gd name="connsiteX17" fmla="*/ 2249 w 10000"/>
                <a:gd name="connsiteY17" fmla="*/ 8167 h 10000"/>
                <a:gd name="connsiteX18" fmla="*/ 3118 w 10000"/>
                <a:gd name="connsiteY18" fmla="*/ 8115 h 10000"/>
                <a:gd name="connsiteX19" fmla="*/ 3988 w 10000"/>
                <a:gd name="connsiteY19" fmla="*/ 7781 h 10000"/>
                <a:gd name="connsiteX20" fmla="*/ 4857 w 10000"/>
                <a:gd name="connsiteY20" fmla="*/ 7390 h 10000"/>
                <a:gd name="connsiteX21" fmla="*/ 6010 w 10000"/>
                <a:gd name="connsiteY21" fmla="*/ 7529 h 10000"/>
                <a:gd name="connsiteX22" fmla="*/ 5876 w 10000"/>
                <a:gd name="connsiteY22" fmla="*/ 8585 h 10000"/>
                <a:gd name="connsiteX23" fmla="*/ 6739 w 10000"/>
                <a:gd name="connsiteY23" fmla="*/ 10000 h 10000"/>
                <a:gd name="connsiteX24" fmla="*/ 8478 w 10000"/>
                <a:gd name="connsiteY24" fmla="*/ 9780 h 10000"/>
                <a:gd name="connsiteX25" fmla="*/ 8838 w 10000"/>
                <a:gd name="connsiteY25" fmla="*/ 9557 h 10000"/>
                <a:gd name="connsiteX26" fmla="*/ 8987 w 10000"/>
                <a:gd name="connsiteY26" fmla="*/ 9390 h 10000"/>
                <a:gd name="connsiteX27" fmla="*/ 9205 w 10000"/>
                <a:gd name="connsiteY27" fmla="*/ 9281 h 10000"/>
                <a:gd name="connsiteX28" fmla="*/ 10000 w 10000"/>
                <a:gd name="connsiteY28" fmla="*/ 6615 h 10000"/>
                <a:gd name="connsiteX29" fmla="*/ 9491 w 10000"/>
                <a:gd name="connsiteY29" fmla="*/ 4557 h 10000"/>
                <a:gd name="connsiteX30" fmla="*/ 9130 w 10000"/>
                <a:gd name="connsiteY30" fmla="*/ 4167 h 10000"/>
                <a:gd name="connsiteX31" fmla="*/ 8838 w 10000"/>
                <a:gd name="connsiteY31" fmla="*/ 3724 h 10000"/>
                <a:gd name="connsiteX32" fmla="*/ 8621 w 10000"/>
                <a:gd name="connsiteY32" fmla="*/ 3115 h 10000"/>
                <a:gd name="connsiteX33" fmla="*/ 9130 w 10000"/>
                <a:gd name="connsiteY33" fmla="*/ 1667 h 10000"/>
                <a:gd name="connsiteX34" fmla="*/ 9130 w 10000"/>
                <a:gd name="connsiteY34" fmla="*/ 558 h 10000"/>
                <a:gd name="connsiteX35" fmla="*/ 8261 w 10000"/>
                <a:gd name="connsiteY35" fmla="*/ 114 h 10000"/>
                <a:gd name="connsiteX36" fmla="*/ 7826 w 10000"/>
                <a:gd name="connsiteY36" fmla="*/ 0 h 10000"/>
                <a:gd name="connsiteX37" fmla="*/ 6443 w 10000"/>
                <a:gd name="connsiteY37" fmla="*/ 166 h 10000"/>
                <a:gd name="connsiteX0" fmla="*/ 6443 w 10000"/>
                <a:gd name="connsiteY0" fmla="*/ 166 h 10000"/>
                <a:gd name="connsiteX1" fmla="*/ 4315 w 10000"/>
                <a:gd name="connsiteY1" fmla="*/ 529 h 10000"/>
                <a:gd name="connsiteX2" fmla="*/ 3855 w 10000"/>
                <a:gd name="connsiteY2" fmla="*/ 281 h 10000"/>
                <a:gd name="connsiteX3" fmla="*/ 3403 w 10000"/>
                <a:gd name="connsiteY3" fmla="*/ 333 h 10000"/>
                <a:gd name="connsiteX4" fmla="*/ 2416 w 10000"/>
                <a:gd name="connsiteY4" fmla="*/ 980 h 10000"/>
                <a:gd name="connsiteX5" fmla="*/ 1230 w 10000"/>
                <a:gd name="connsiteY5" fmla="*/ 1391 h 10000"/>
                <a:gd name="connsiteX6" fmla="*/ 870 w 10000"/>
                <a:gd name="connsiteY6" fmla="*/ 1724 h 10000"/>
                <a:gd name="connsiteX7" fmla="*/ 509 w 10000"/>
                <a:gd name="connsiteY7" fmla="*/ 2223 h 10000"/>
                <a:gd name="connsiteX8" fmla="*/ 0 w 10000"/>
                <a:gd name="connsiteY8" fmla="*/ 3557 h 10000"/>
                <a:gd name="connsiteX9" fmla="*/ 74 w 10000"/>
                <a:gd name="connsiteY9" fmla="*/ 4167 h 10000"/>
                <a:gd name="connsiteX10" fmla="*/ 577 w 10000"/>
                <a:gd name="connsiteY10" fmla="*/ 4281 h 10000"/>
                <a:gd name="connsiteX11" fmla="*/ 2174 w 10000"/>
                <a:gd name="connsiteY11" fmla="*/ 4390 h 10000"/>
                <a:gd name="connsiteX12" fmla="*/ 2391 w 10000"/>
                <a:gd name="connsiteY12" fmla="*/ 4500 h 10000"/>
                <a:gd name="connsiteX13" fmla="*/ 2534 w 10000"/>
                <a:gd name="connsiteY13" fmla="*/ 4834 h 10000"/>
                <a:gd name="connsiteX14" fmla="*/ 2391 w 10000"/>
                <a:gd name="connsiteY14" fmla="*/ 5390 h 10000"/>
                <a:gd name="connsiteX15" fmla="*/ 1739 w 10000"/>
                <a:gd name="connsiteY15" fmla="*/ 6224 h 10000"/>
                <a:gd name="connsiteX16" fmla="*/ 1379 w 10000"/>
                <a:gd name="connsiteY16" fmla="*/ 6833 h 10000"/>
                <a:gd name="connsiteX17" fmla="*/ 2249 w 10000"/>
                <a:gd name="connsiteY17" fmla="*/ 8167 h 10000"/>
                <a:gd name="connsiteX18" fmla="*/ 3118 w 10000"/>
                <a:gd name="connsiteY18" fmla="*/ 8115 h 10000"/>
                <a:gd name="connsiteX19" fmla="*/ 3988 w 10000"/>
                <a:gd name="connsiteY19" fmla="*/ 7781 h 10000"/>
                <a:gd name="connsiteX20" fmla="*/ 4857 w 10000"/>
                <a:gd name="connsiteY20" fmla="*/ 7390 h 10000"/>
                <a:gd name="connsiteX21" fmla="*/ 6010 w 10000"/>
                <a:gd name="connsiteY21" fmla="*/ 7529 h 10000"/>
                <a:gd name="connsiteX22" fmla="*/ 5876 w 10000"/>
                <a:gd name="connsiteY22" fmla="*/ 8585 h 10000"/>
                <a:gd name="connsiteX23" fmla="*/ 6739 w 10000"/>
                <a:gd name="connsiteY23" fmla="*/ 10000 h 10000"/>
                <a:gd name="connsiteX24" fmla="*/ 8478 w 10000"/>
                <a:gd name="connsiteY24" fmla="*/ 9780 h 10000"/>
                <a:gd name="connsiteX25" fmla="*/ 8838 w 10000"/>
                <a:gd name="connsiteY25" fmla="*/ 9557 h 10000"/>
                <a:gd name="connsiteX26" fmla="*/ 8987 w 10000"/>
                <a:gd name="connsiteY26" fmla="*/ 9390 h 10000"/>
                <a:gd name="connsiteX27" fmla="*/ 9205 w 10000"/>
                <a:gd name="connsiteY27" fmla="*/ 9281 h 10000"/>
                <a:gd name="connsiteX28" fmla="*/ 10000 w 10000"/>
                <a:gd name="connsiteY28" fmla="*/ 6615 h 10000"/>
                <a:gd name="connsiteX29" fmla="*/ 9491 w 10000"/>
                <a:gd name="connsiteY29" fmla="*/ 4557 h 10000"/>
                <a:gd name="connsiteX30" fmla="*/ 9130 w 10000"/>
                <a:gd name="connsiteY30" fmla="*/ 4167 h 10000"/>
                <a:gd name="connsiteX31" fmla="*/ 8838 w 10000"/>
                <a:gd name="connsiteY31" fmla="*/ 3724 h 10000"/>
                <a:gd name="connsiteX32" fmla="*/ 8621 w 10000"/>
                <a:gd name="connsiteY32" fmla="*/ 3115 h 10000"/>
                <a:gd name="connsiteX33" fmla="*/ 9130 w 10000"/>
                <a:gd name="connsiteY33" fmla="*/ 1667 h 10000"/>
                <a:gd name="connsiteX34" fmla="*/ 9130 w 10000"/>
                <a:gd name="connsiteY34" fmla="*/ 558 h 10000"/>
                <a:gd name="connsiteX35" fmla="*/ 8261 w 10000"/>
                <a:gd name="connsiteY35" fmla="*/ 114 h 10000"/>
                <a:gd name="connsiteX36" fmla="*/ 7826 w 10000"/>
                <a:gd name="connsiteY36" fmla="*/ 0 h 10000"/>
                <a:gd name="connsiteX37" fmla="*/ 6443 w 10000"/>
                <a:gd name="connsiteY37" fmla="*/ 166 h 10000"/>
                <a:gd name="connsiteX0" fmla="*/ 6443 w 10000"/>
                <a:gd name="connsiteY0" fmla="*/ 166 h 10000"/>
                <a:gd name="connsiteX1" fmla="*/ 4315 w 10000"/>
                <a:gd name="connsiteY1" fmla="*/ 529 h 10000"/>
                <a:gd name="connsiteX2" fmla="*/ 3855 w 10000"/>
                <a:gd name="connsiteY2" fmla="*/ 281 h 10000"/>
                <a:gd name="connsiteX3" fmla="*/ 3403 w 10000"/>
                <a:gd name="connsiteY3" fmla="*/ 333 h 10000"/>
                <a:gd name="connsiteX4" fmla="*/ 2416 w 10000"/>
                <a:gd name="connsiteY4" fmla="*/ 980 h 10000"/>
                <a:gd name="connsiteX5" fmla="*/ 1230 w 10000"/>
                <a:gd name="connsiteY5" fmla="*/ 1391 h 10000"/>
                <a:gd name="connsiteX6" fmla="*/ 870 w 10000"/>
                <a:gd name="connsiteY6" fmla="*/ 1724 h 10000"/>
                <a:gd name="connsiteX7" fmla="*/ 509 w 10000"/>
                <a:gd name="connsiteY7" fmla="*/ 2223 h 10000"/>
                <a:gd name="connsiteX8" fmla="*/ 0 w 10000"/>
                <a:gd name="connsiteY8" fmla="*/ 3557 h 10000"/>
                <a:gd name="connsiteX9" fmla="*/ 74 w 10000"/>
                <a:gd name="connsiteY9" fmla="*/ 4167 h 10000"/>
                <a:gd name="connsiteX10" fmla="*/ 577 w 10000"/>
                <a:gd name="connsiteY10" fmla="*/ 4281 h 10000"/>
                <a:gd name="connsiteX11" fmla="*/ 2174 w 10000"/>
                <a:gd name="connsiteY11" fmla="*/ 4390 h 10000"/>
                <a:gd name="connsiteX12" fmla="*/ 2391 w 10000"/>
                <a:gd name="connsiteY12" fmla="*/ 4500 h 10000"/>
                <a:gd name="connsiteX13" fmla="*/ 2534 w 10000"/>
                <a:gd name="connsiteY13" fmla="*/ 4834 h 10000"/>
                <a:gd name="connsiteX14" fmla="*/ 2391 w 10000"/>
                <a:gd name="connsiteY14" fmla="*/ 5390 h 10000"/>
                <a:gd name="connsiteX15" fmla="*/ 1739 w 10000"/>
                <a:gd name="connsiteY15" fmla="*/ 6224 h 10000"/>
                <a:gd name="connsiteX16" fmla="*/ 1379 w 10000"/>
                <a:gd name="connsiteY16" fmla="*/ 6833 h 10000"/>
                <a:gd name="connsiteX17" fmla="*/ 2249 w 10000"/>
                <a:gd name="connsiteY17" fmla="*/ 8167 h 10000"/>
                <a:gd name="connsiteX18" fmla="*/ 3118 w 10000"/>
                <a:gd name="connsiteY18" fmla="*/ 8115 h 10000"/>
                <a:gd name="connsiteX19" fmla="*/ 3988 w 10000"/>
                <a:gd name="connsiteY19" fmla="*/ 7781 h 10000"/>
                <a:gd name="connsiteX20" fmla="*/ 4857 w 10000"/>
                <a:gd name="connsiteY20" fmla="*/ 7390 h 10000"/>
                <a:gd name="connsiteX21" fmla="*/ 6010 w 10000"/>
                <a:gd name="connsiteY21" fmla="*/ 7529 h 10000"/>
                <a:gd name="connsiteX22" fmla="*/ 5876 w 10000"/>
                <a:gd name="connsiteY22" fmla="*/ 8585 h 10000"/>
                <a:gd name="connsiteX23" fmla="*/ 6739 w 10000"/>
                <a:gd name="connsiteY23" fmla="*/ 10000 h 10000"/>
                <a:gd name="connsiteX24" fmla="*/ 8478 w 10000"/>
                <a:gd name="connsiteY24" fmla="*/ 9780 h 10000"/>
                <a:gd name="connsiteX25" fmla="*/ 8838 w 10000"/>
                <a:gd name="connsiteY25" fmla="*/ 9557 h 10000"/>
                <a:gd name="connsiteX26" fmla="*/ 8987 w 10000"/>
                <a:gd name="connsiteY26" fmla="*/ 9390 h 10000"/>
                <a:gd name="connsiteX27" fmla="*/ 9205 w 10000"/>
                <a:gd name="connsiteY27" fmla="*/ 9281 h 10000"/>
                <a:gd name="connsiteX28" fmla="*/ 10000 w 10000"/>
                <a:gd name="connsiteY28" fmla="*/ 6615 h 10000"/>
                <a:gd name="connsiteX29" fmla="*/ 9491 w 10000"/>
                <a:gd name="connsiteY29" fmla="*/ 4557 h 10000"/>
                <a:gd name="connsiteX30" fmla="*/ 9130 w 10000"/>
                <a:gd name="connsiteY30" fmla="*/ 4167 h 10000"/>
                <a:gd name="connsiteX31" fmla="*/ 8838 w 10000"/>
                <a:gd name="connsiteY31" fmla="*/ 3724 h 10000"/>
                <a:gd name="connsiteX32" fmla="*/ 8621 w 10000"/>
                <a:gd name="connsiteY32" fmla="*/ 3115 h 10000"/>
                <a:gd name="connsiteX33" fmla="*/ 9130 w 10000"/>
                <a:gd name="connsiteY33" fmla="*/ 1667 h 10000"/>
                <a:gd name="connsiteX34" fmla="*/ 9130 w 10000"/>
                <a:gd name="connsiteY34" fmla="*/ 558 h 10000"/>
                <a:gd name="connsiteX35" fmla="*/ 8261 w 10000"/>
                <a:gd name="connsiteY35" fmla="*/ 114 h 10000"/>
                <a:gd name="connsiteX36" fmla="*/ 7826 w 10000"/>
                <a:gd name="connsiteY36" fmla="*/ 0 h 10000"/>
                <a:gd name="connsiteX37" fmla="*/ 6443 w 10000"/>
                <a:gd name="connsiteY37" fmla="*/ 166 h 10000"/>
                <a:gd name="connsiteX0" fmla="*/ 6443 w 10000"/>
                <a:gd name="connsiteY0" fmla="*/ 166 h 10000"/>
                <a:gd name="connsiteX1" fmla="*/ 4315 w 10000"/>
                <a:gd name="connsiteY1" fmla="*/ 529 h 10000"/>
                <a:gd name="connsiteX2" fmla="*/ 3855 w 10000"/>
                <a:gd name="connsiteY2" fmla="*/ 281 h 10000"/>
                <a:gd name="connsiteX3" fmla="*/ 3403 w 10000"/>
                <a:gd name="connsiteY3" fmla="*/ 333 h 10000"/>
                <a:gd name="connsiteX4" fmla="*/ 2416 w 10000"/>
                <a:gd name="connsiteY4" fmla="*/ 980 h 10000"/>
                <a:gd name="connsiteX5" fmla="*/ 1230 w 10000"/>
                <a:gd name="connsiteY5" fmla="*/ 1391 h 10000"/>
                <a:gd name="connsiteX6" fmla="*/ 870 w 10000"/>
                <a:gd name="connsiteY6" fmla="*/ 1724 h 10000"/>
                <a:gd name="connsiteX7" fmla="*/ 509 w 10000"/>
                <a:gd name="connsiteY7" fmla="*/ 2223 h 10000"/>
                <a:gd name="connsiteX8" fmla="*/ 0 w 10000"/>
                <a:gd name="connsiteY8" fmla="*/ 3557 h 10000"/>
                <a:gd name="connsiteX9" fmla="*/ 74 w 10000"/>
                <a:gd name="connsiteY9" fmla="*/ 4167 h 10000"/>
                <a:gd name="connsiteX10" fmla="*/ 577 w 10000"/>
                <a:gd name="connsiteY10" fmla="*/ 4281 h 10000"/>
                <a:gd name="connsiteX11" fmla="*/ 2174 w 10000"/>
                <a:gd name="connsiteY11" fmla="*/ 4390 h 10000"/>
                <a:gd name="connsiteX12" fmla="*/ 2391 w 10000"/>
                <a:gd name="connsiteY12" fmla="*/ 4500 h 10000"/>
                <a:gd name="connsiteX13" fmla="*/ 2534 w 10000"/>
                <a:gd name="connsiteY13" fmla="*/ 4834 h 10000"/>
                <a:gd name="connsiteX14" fmla="*/ 2391 w 10000"/>
                <a:gd name="connsiteY14" fmla="*/ 5390 h 10000"/>
                <a:gd name="connsiteX15" fmla="*/ 1739 w 10000"/>
                <a:gd name="connsiteY15" fmla="*/ 6224 h 10000"/>
                <a:gd name="connsiteX16" fmla="*/ 1379 w 10000"/>
                <a:gd name="connsiteY16" fmla="*/ 6833 h 10000"/>
                <a:gd name="connsiteX17" fmla="*/ 2249 w 10000"/>
                <a:gd name="connsiteY17" fmla="*/ 8167 h 10000"/>
                <a:gd name="connsiteX18" fmla="*/ 3118 w 10000"/>
                <a:gd name="connsiteY18" fmla="*/ 8115 h 10000"/>
                <a:gd name="connsiteX19" fmla="*/ 3988 w 10000"/>
                <a:gd name="connsiteY19" fmla="*/ 7781 h 10000"/>
                <a:gd name="connsiteX20" fmla="*/ 4857 w 10000"/>
                <a:gd name="connsiteY20" fmla="*/ 7390 h 10000"/>
                <a:gd name="connsiteX21" fmla="*/ 6010 w 10000"/>
                <a:gd name="connsiteY21" fmla="*/ 7529 h 10000"/>
                <a:gd name="connsiteX22" fmla="*/ 5876 w 10000"/>
                <a:gd name="connsiteY22" fmla="*/ 8585 h 10000"/>
                <a:gd name="connsiteX23" fmla="*/ 6739 w 10000"/>
                <a:gd name="connsiteY23" fmla="*/ 10000 h 10000"/>
                <a:gd name="connsiteX24" fmla="*/ 8478 w 10000"/>
                <a:gd name="connsiteY24" fmla="*/ 9780 h 10000"/>
                <a:gd name="connsiteX25" fmla="*/ 8838 w 10000"/>
                <a:gd name="connsiteY25" fmla="*/ 9557 h 10000"/>
                <a:gd name="connsiteX26" fmla="*/ 8987 w 10000"/>
                <a:gd name="connsiteY26" fmla="*/ 9390 h 10000"/>
                <a:gd name="connsiteX27" fmla="*/ 9205 w 10000"/>
                <a:gd name="connsiteY27" fmla="*/ 9281 h 10000"/>
                <a:gd name="connsiteX28" fmla="*/ 10000 w 10000"/>
                <a:gd name="connsiteY28" fmla="*/ 6615 h 10000"/>
                <a:gd name="connsiteX29" fmla="*/ 9491 w 10000"/>
                <a:gd name="connsiteY29" fmla="*/ 4557 h 10000"/>
                <a:gd name="connsiteX30" fmla="*/ 9130 w 10000"/>
                <a:gd name="connsiteY30" fmla="*/ 4167 h 10000"/>
                <a:gd name="connsiteX31" fmla="*/ 8838 w 10000"/>
                <a:gd name="connsiteY31" fmla="*/ 3724 h 10000"/>
                <a:gd name="connsiteX32" fmla="*/ 8621 w 10000"/>
                <a:gd name="connsiteY32" fmla="*/ 3115 h 10000"/>
                <a:gd name="connsiteX33" fmla="*/ 9130 w 10000"/>
                <a:gd name="connsiteY33" fmla="*/ 1667 h 10000"/>
                <a:gd name="connsiteX34" fmla="*/ 9130 w 10000"/>
                <a:gd name="connsiteY34" fmla="*/ 558 h 10000"/>
                <a:gd name="connsiteX35" fmla="*/ 8261 w 10000"/>
                <a:gd name="connsiteY35" fmla="*/ 114 h 10000"/>
                <a:gd name="connsiteX36" fmla="*/ 7826 w 10000"/>
                <a:gd name="connsiteY36" fmla="*/ 0 h 10000"/>
                <a:gd name="connsiteX37" fmla="*/ 6443 w 10000"/>
                <a:gd name="connsiteY37" fmla="*/ 166 h 10000"/>
                <a:gd name="connsiteX0" fmla="*/ 6443 w 10000"/>
                <a:gd name="connsiteY0" fmla="*/ 166 h 10000"/>
                <a:gd name="connsiteX1" fmla="*/ 4315 w 10000"/>
                <a:gd name="connsiteY1" fmla="*/ 529 h 10000"/>
                <a:gd name="connsiteX2" fmla="*/ 3855 w 10000"/>
                <a:gd name="connsiteY2" fmla="*/ 281 h 10000"/>
                <a:gd name="connsiteX3" fmla="*/ 3403 w 10000"/>
                <a:gd name="connsiteY3" fmla="*/ 333 h 10000"/>
                <a:gd name="connsiteX4" fmla="*/ 2416 w 10000"/>
                <a:gd name="connsiteY4" fmla="*/ 980 h 10000"/>
                <a:gd name="connsiteX5" fmla="*/ 1230 w 10000"/>
                <a:gd name="connsiteY5" fmla="*/ 1391 h 10000"/>
                <a:gd name="connsiteX6" fmla="*/ 870 w 10000"/>
                <a:gd name="connsiteY6" fmla="*/ 1724 h 10000"/>
                <a:gd name="connsiteX7" fmla="*/ 509 w 10000"/>
                <a:gd name="connsiteY7" fmla="*/ 2223 h 10000"/>
                <a:gd name="connsiteX8" fmla="*/ 0 w 10000"/>
                <a:gd name="connsiteY8" fmla="*/ 3557 h 10000"/>
                <a:gd name="connsiteX9" fmla="*/ 74 w 10000"/>
                <a:gd name="connsiteY9" fmla="*/ 4167 h 10000"/>
                <a:gd name="connsiteX10" fmla="*/ 577 w 10000"/>
                <a:gd name="connsiteY10" fmla="*/ 4281 h 10000"/>
                <a:gd name="connsiteX11" fmla="*/ 2174 w 10000"/>
                <a:gd name="connsiteY11" fmla="*/ 4390 h 10000"/>
                <a:gd name="connsiteX12" fmla="*/ 2391 w 10000"/>
                <a:gd name="connsiteY12" fmla="*/ 4500 h 10000"/>
                <a:gd name="connsiteX13" fmla="*/ 2534 w 10000"/>
                <a:gd name="connsiteY13" fmla="*/ 4834 h 10000"/>
                <a:gd name="connsiteX14" fmla="*/ 2391 w 10000"/>
                <a:gd name="connsiteY14" fmla="*/ 5390 h 10000"/>
                <a:gd name="connsiteX15" fmla="*/ 1739 w 10000"/>
                <a:gd name="connsiteY15" fmla="*/ 6224 h 10000"/>
                <a:gd name="connsiteX16" fmla="*/ 1379 w 10000"/>
                <a:gd name="connsiteY16" fmla="*/ 6833 h 10000"/>
                <a:gd name="connsiteX17" fmla="*/ 2249 w 10000"/>
                <a:gd name="connsiteY17" fmla="*/ 8167 h 10000"/>
                <a:gd name="connsiteX18" fmla="*/ 3118 w 10000"/>
                <a:gd name="connsiteY18" fmla="*/ 8115 h 10000"/>
                <a:gd name="connsiteX19" fmla="*/ 3988 w 10000"/>
                <a:gd name="connsiteY19" fmla="*/ 7781 h 10000"/>
                <a:gd name="connsiteX20" fmla="*/ 4857 w 10000"/>
                <a:gd name="connsiteY20" fmla="*/ 7390 h 10000"/>
                <a:gd name="connsiteX21" fmla="*/ 6010 w 10000"/>
                <a:gd name="connsiteY21" fmla="*/ 7529 h 10000"/>
                <a:gd name="connsiteX22" fmla="*/ 5876 w 10000"/>
                <a:gd name="connsiteY22" fmla="*/ 8585 h 10000"/>
                <a:gd name="connsiteX23" fmla="*/ 6739 w 10000"/>
                <a:gd name="connsiteY23" fmla="*/ 10000 h 10000"/>
                <a:gd name="connsiteX24" fmla="*/ 8478 w 10000"/>
                <a:gd name="connsiteY24" fmla="*/ 9780 h 10000"/>
                <a:gd name="connsiteX25" fmla="*/ 8838 w 10000"/>
                <a:gd name="connsiteY25" fmla="*/ 9557 h 10000"/>
                <a:gd name="connsiteX26" fmla="*/ 8987 w 10000"/>
                <a:gd name="connsiteY26" fmla="*/ 9390 h 10000"/>
                <a:gd name="connsiteX27" fmla="*/ 9205 w 10000"/>
                <a:gd name="connsiteY27" fmla="*/ 9281 h 10000"/>
                <a:gd name="connsiteX28" fmla="*/ 10000 w 10000"/>
                <a:gd name="connsiteY28" fmla="*/ 6615 h 10000"/>
                <a:gd name="connsiteX29" fmla="*/ 9491 w 10000"/>
                <a:gd name="connsiteY29" fmla="*/ 4557 h 10000"/>
                <a:gd name="connsiteX30" fmla="*/ 9130 w 10000"/>
                <a:gd name="connsiteY30" fmla="*/ 4167 h 10000"/>
                <a:gd name="connsiteX31" fmla="*/ 8838 w 10000"/>
                <a:gd name="connsiteY31" fmla="*/ 3724 h 10000"/>
                <a:gd name="connsiteX32" fmla="*/ 8621 w 10000"/>
                <a:gd name="connsiteY32" fmla="*/ 3115 h 10000"/>
                <a:gd name="connsiteX33" fmla="*/ 9130 w 10000"/>
                <a:gd name="connsiteY33" fmla="*/ 1667 h 10000"/>
                <a:gd name="connsiteX34" fmla="*/ 9130 w 10000"/>
                <a:gd name="connsiteY34" fmla="*/ 558 h 10000"/>
                <a:gd name="connsiteX35" fmla="*/ 8261 w 10000"/>
                <a:gd name="connsiteY35" fmla="*/ 114 h 10000"/>
                <a:gd name="connsiteX36" fmla="*/ 7826 w 10000"/>
                <a:gd name="connsiteY36" fmla="*/ 0 h 10000"/>
                <a:gd name="connsiteX37" fmla="*/ 6443 w 10000"/>
                <a:gd name="connsiteY37" fmla="*/ 166 h 10000"/>
                <a:gd name="connsiteX0" fmla="*/ 6443 w 10000"/>
                <a:gd name="connsiteY0" fmla="*/ 166 h 10000"/>
                <a:gd name="connsiteX1" fmla="*/ 4315 w 10000"/>
                <a:gd name="connsiteY1" fmla="*/ 529 h 10000"/>
                <a:gd name="connsiteX2" fmla="*/ 3855 w 10000"/>
                <a:gd name="connsiteY2" fmla="*/ 281 h 10000"/>
                <a:gd name="connsiteX3" fmla="*/ 3403 w 10000"/>
                <a:gd name="connsiteY3" fmla="*/ 333 h 10000"/>
                <a:gd name="connsiteX4" fmla="*/ 2416 w 10000"/>
                <a:gd name="connsiteY4" fmla="*/ 980 h 10000"/>
                <a:gd name="connsiteX5" fmla="*/ 1230 w 10000"/>
                <a:gd name="connsiteY5" fmla="*/ 1391 h 10000"/>
                <a:gd name="connsiteX6" fmla="*/ 870 w 10000"/>
                <a:gd name="connsiteY6" fmla="*/ 1724 h 10000"/>
                <a:gd name="connsiteX7" fmla="*/ 509 w 10000"/>
                <a:gd name="connsiteY7" fmla="*/ 2223 h 10000"/>
                <a:gd name="connsiteX8" fmla="*/ 0 w 10000"/>
                <a:gd name="connsiteY8" fmla="*/ 3557 h 10000"/>
                <a:gd name="connsiteX9" fmla="*/ 74 w 10000"/>
                <a:gd name="connsiteY9" fmla="*/ 4167 h 10000"/>
                <a:gd name="connsiteX10" fmla="*/ 577 w 10000"/>
                <a:gd name="connsiteY10" fmla="*/ 4281 h 10000"/>
                <a:gd name="connsiteX11" fmla="*/ 2174 w 10000"/>
                <a:gd name="connsiteY11" fmla="*/ 4390 h 10000"/>
                <a:gd name="connsiteX12" fmla="*/ 2391 w 10000"/>
                <a:gd name="connsiteY12" fmla="*/ 4500 h 10000"/>
                <a:gd name="connsiteX13" fmla="*/ 2534 w 10000"/>
                <a:gd name="connsiteY13" fmla="*/ 4834 h 10000"/>
                <a:gd name="connsiteX14" fmla="*/ 2391 w 10000"/>
                <a:gd name="connsiteY14" fmla="*/ 5390 h 10000"/>
                <a:gd name="connsiteX15" fmla="*/ 1739 w 10000"/>
                <a:gd name="connsiteY15" fmla="*/ 6224 h 10000"/>
                <a:gd name="connsiteX16" fmla="*/ 1539 w 10000"/>
                <a:gd name="connsiteY16" fmla="*/ 7004 h 10000"/>
                <a:gd name="connsiteX17" fmla="*/ 2249 w 10000"/>
                <a:gd name="connsiteY17" fmla="*/ 8167 h 10000"/>
                <a:gd name="connsiteX18" fmla="*/ 3118 w 10000"/>
                <a:gd name="connsiteY18" fmla="*/ 8115 h 10000"/>
                <a:gd name="connsiteX19" fmla="*/ 3988 w 10000"/>
                <a:gd name="connsiteY19" fmla="*/ 7781 h 10000"/>
                <a:gd name="connsiteX20" fmla="*/ 4857 w 10000"/>
                <a:gd name="connsiteY20" fmla="*/ 7390 h 10000"/>
                <a:gd name="connsiteX21" fmla="*/ 6010 w 10000"/>
                <a:gd name="connsiteY21" fmla="*/ 7529 h 10000"/>
                <a:gd name="connsiteX22" fmla="*/ 5876 w 10000"/>
                <a:gd name="connsiteY22" fmla="*/ 8585 h 10000"/>
                <a:gd name="connsiteX23" fmla="*/ 6739 w 10000"/>
                <a:gd name="connsiteY23" fmla="*/ 10000 h 10000"/>
                <a:gd name="connsiteX24" fmla="*/ 8478 w 10000"/>
                <a:gd name="connsiteY24" fmla="*/ 9780 h 10000"/>
                <a:gd name="connsiteX25" fmla="*/ 8838 w 10000"/>
                <a:gd name="connsiteY25" fmla="*/ 9557 h 10000"/>
                <a:gd name="connsiteX26" fmla="*/ 8987 w 10000"/>
                <a:gd name="connsiteY26" fmla="*/ 9390 h 10000"/>
                <a:gd name="connsiteX27" fmla="*/ 9205 w 10000"/>
                <a:gd name="connsiteY27" fmla="*/ 9281 h 10000"/>
                <a:gd name="connsiteX28" fmla="*/ 10000 w 10000"/>
                <a:gd name="connsiteY28" fmla="*/ 6615 h 10000"/>
                <a:gd name="connsiteX29" fmla="*/ 9491 w 10000"/>
                <a:gd name="connsiteY29" fmla="*/ 4557 h 10000"/>
                <a:gd name="connsiteX30" fmla="*/ 9130 w 10000"/>
                <a:gd name="connsiteY30" fmla="*/ 4167 h 10000"/>
                <a:gd name="connsiteX31" fmla="*/ 8838 w 10000"/>
                <a:gd name="connsiteY31" fmla="*/ 3724 h 10000"/>
                <a:gd name="connsiteX32" fmla="*/ 8621 w 10000"/>
                <a:gd name="connsiteY32" fmla="*/ 3115 h 10000"/>
                <a:gd name="connsiteX33" fmla="*/ 9130 w 10000"/>
                <a:gd name="connsiteY33" fmla="*/ 1667 h 10000"/>
                <a:gd name="connsiteX34" fmla="*/ 9130 w 10000"/>
                <a:gd name="connsiteY34" fmla="*/ 558 h 10000"/>
                <a:gd name="connsiteX35" fmla="*/ 8261 w 10000"/>
                <a:gd name="connsiteY35" fmla="*/ 114 h 10000"/>
                <a:gd name="connsiteX36" fmla="*/ 7826 w 10000"/>
                <a:gd name="connsiteY36" fmla="*/ 0 h 10000"/>
                <a:gd name="connsiteX37" fmla="*/ 6443 w 10000"/>
                <a:gd name="connsiteY37" fmla="*/ 166 h 10000"/>
                <a:gd name="connsiteX0" fmla="*/ 6443 w 10000"/>
                <a:gd name="connsiteY0" fmla="*/ 166 h 10000"/>
                <a:gd name="connsiteX1" fmla="*/ 4315 w 10000"/>
                <a:gd name="connsiteY1" fmla="*/ 529 h 10000"/>
                <a:gd name="connsiteX2" fmla="*/ 3855 w 10000"/>
                <a:gd name="connsiteY2" fmla="*/ 281 h 10000"/>
                <a:gd name="connsiteX3" fmla="*/ 3403 w 10000"/>
                <a:gd name="connsiteY3" fmla="*/ 333 h 10000"/>
                <a:gd name="connsiteX4" fmla="*/ 2416 w 10000"/>
                <a:gd name="connsiteY4" fmla="*/ 980 h 10000"/>
                <a:gd name="connsiteX5" fmla="*/ 1230 w 10000"/>
                <a:gd name="connsiteY5" fmla="*/ 1391 h 10000"/>
                <a:gd name="connsiteX6" fmla="*/ 870 w 10000"/>
                <a:gd name="connsiteY6" fmla="*/ 1724 h 10000"/>
                <a:gd name="connsiteX7" fmla="*/ 509 w 10000"/>
                <a:gd name="connsiteY7" fmla="*/ 2223 h 10000"/>
                <a:gd name="connsiteX8" fmla="*/ 0 w 10000"/>
                <a:gd name="connsiteY8" fmla="*/ 3557 h 10000"/>
                <a:gd name="connsiteX9" fmla="*/ 74 w 10000"/>
                <a:gd name="connsiteY9" fmla="*/ 4167 h 10000"/>
                <a:gd name="connsiteX10" fmla="*/ 577 w 10000"/>
                <a:gd name="connsiteY10" fmla="*/ 4281 h 10000"/>
                <a:gd name="connsiteX11" fmla="*/ 2174 w 10000"/>
                <a:gd name="connsiteY11" fmla="*/ 4390 h 10000"/>
                <a:gd name="connsiteX12" fmla="*/ 2391 w 10000"/>
                <a:gd name="connsiteY12" fmla="*/ 4500 h 10000"/>
                <a:gd name="connsiteX13" fmla="*/ 2534 w 10000"/>
                <a:gd name="connsiteY13" fmla="*/ 4834 h 10000"/>
                <a:gd name="connsiteX14" fmla="*/ 2391 w 10000"/>
                <a:gd name="connsiteY14" fmla="*/ 5390 h 10000"/>
                <a:gd name="connsiteX15" fmla="*/ 1739 w 10000"/>
                <a:gd name="connsiteY15" fmla="*/ 6224 h 10000"/>
                <a:gd name="connsiteX16" fmla="*/ 1539 w 10000"/>
                <a:gd name="connsiteY16" fmla="*/ 7196 h 10000"/>
                <a:gd name="connsiteX17" fmla="*/ 2249 w 10000"/>
                <a:gd name="connsiteY17" fmla="*/ 8167 h 10000"/>
                <a:gd name="connsiteX18" fmla="*/ 3118 w 10000"/>
                <a:gd name="connsiteY18" fmla="*/ 8115 h 10000"/>
                <a:gd name="connsiteX19" fmla="*/ 3988 w 10000"/>
                <a:gd name="connsiteY19" fmla="*/ 7781 h 10000"/>
                <a:gd name="connsiteX20" fmla="*/ 4857 w 10000"/>
                <a:gd name="connsiteY20" fmla="*/ 7390 h 10000"/>
                <a:gd name="connsiteX21" fmla="*/ 6010 w 10000"/>
                <a:gd name="connsiteY21" fmla="*/ 7529 h 10000"/>
                <a:gd name="connsiteX22" fmla="*/ 5876 w 10000"/>
                <a:gd name="connsiteY22" fmla="*/ 8585 h 10000"/>
                <a:gd name="connsiteX23" fmla="*/ 6739 w 10000"/>
                <a:gd name="connsiteY23" fmla="*/ 10000 h 10000"/>
                <a:gd name="connsiteX24" fmla="*/ 8478 w 10000"/>
                <a:gd name="connsiteY24" fmla="*/ 9780 h 10000"/>
                <a:gd name="connsiteX25" fmla="*/ 8838 w 10000"/>
                <a:gd name="connsiteY25" fmla="*/ 9557 h 10000"/>
                <a:gd name="connsiteX26" fmla="*/ 8987 w 10000"/>
                <a:gd name="connsiteY26" fmla="*/ 9390 h 10000"/>
                <a:gd name="connsiteX27" fmla="*/ 9205 w 10000"/>
                <a:gd name="connsiteY27" fmla="*/ 9281 h 10000"/>
                <a:gd name="connsiteX28" fmla="*/ 10000 w 10000"/>
                <a:gd name="connsiteY28" fmla="*/ 6615 h 10000"/>
                <a:gd name="connsiteX29" fmla="*/ 9491 w 10000"/>
                <a:gd name="connsiteY29" fmla="*/ 4557 h 10000"/>
                <a:gd name="connsiteX30" fmla="*/ 9130 w 10000"/>
                <a:gd name="connsiteY30" fmla="*/ 4167 h 10000"/>
                <a:gd name="connsiteX31" fmla="*/ 8838 w 10000"/>
                <a:gd name="connsiteY31" fmla="*/ 3724 h 10000"/>
                <a:gd name="connsiteX32" fmla="*/ 8621 w 10000"/>
                <a:gd name="connsiteY32" fmla="*/ 3115 h 10000"/>
                <a:gd name="connsiteX33" fmla="*/ 9130 w 10000"/>
                <a:gd name="connsiteY33" fmla="*/ 1667 h 10000"/>
                <a:gd name="connsiteX34" fmla="*/ 9130 w 10000"/>
                <a:gd name="connsiteY34" fmla="*/ 558 h 10000"/>
                <a:gd name="connsiteX35" fmla="*/ 8261 w 10000"/>
                <a:gd name="connsiteY35" fmla="*/ 114 h 10000"/>
                <a:gd name="connsiteX36" fmla="*/ 7826 w 10000"/>
                <a:gd name="connsiteY36" fmla="*/ 0 h 10000"/>
                <a:gd name="connsiteX37" fmla="*/ 6443 w 10000"/>
                <a:gd name="connsiteY37" fmla="*/ 166 h 10000"/>
                <a:gd name="connsiteX0" fmla="*/ 6443 w 10000"/>
                <a:gd name="connsiteY0" fmla="*/ 166 h 10000"/>
                <a:gd name="connsiteX1" fmla="*/ 4315 w 10000"/>
                <a:gd name="connsiteY1" fmla="*/ 529 h 10000"/>
                <a:gd name="connsiteX2" fmla="*/ 3855 w 10000"/>
                <a:gd name="connsiteY2" fmla="*/ 281 h 10000"/>
                <a:gd name="connsiteX3" fmla="*/ 3403 w 10000"/>
                <a:gd name="connsiteY3" fmla="*/ 333 h 10000"/>
                <a:gd name="connsiteX4" fmla="*/ 2416 w 10000"/>
                <a:gd name="connsiteY4" fmla="*/ 980 h 10000"/>
                <a:gd name="connsiteX5" fmla="*/ 1230 w 10000"/>
                <a:gd name="connsiteY5" fmla="*/ 1391 h 10000"/>
                <a:gd name="connsiteX6" fmla="*/ 870 w 10000"/>
                <a:gd name="connsiteY6" fmla="*/ 1724 h 10000"/>
                <a:gd name="connsiteX7" fmla="*/ 509 w 10000"/>
                <a:gd name="connsiteY7" fmla="*/ 2223 h 10000"/>
                <a:gd name="connsiteX8" fmla="*/ 0 w 10000"/>
                <a:gd name="connsiteY8" fmla="*/ 3557 h 10000"/>
                <a:gd name="connsiteX9" fmla="*/ 74 w 10000"/>
                <a:gd name="connsiteY9" fmla="*/ 4167 h 10000"/>
                <a:gd name="connsiteX10" fmla="*/ 577 w 10000"/>
                <a:gd name="connsiteY10" fmla="*/ 4281 h 10000"/>
                <a:gd name="connsiteX11" fmla="*/ 2174 w 10000"/>
                <a:gd name="connsiteY11" fmla="*/ 4390 h 10000"/>
                <a:gd name="connsiteX12" fmla="*/ 2391 w 10000"/>
                <a:gd name="connsiteY12" fmla="*/ 4500 h 10000"/>
                <a:gd name="connsiteX13" fmla="*/ 2534 w 10000"/>
                <a:gd name="connsiteY13" fmla="*/ 4834 h 10000"/>
                <a:gd name="connsiteX14" fmla="*/ 2391 w 10000"/>
                <a:gd name="connsiteY14" fmla="*/ 5390 h 10000"/>
                <a:gd name="connsiteX15" fmla="*/ 1739 w 10000"/>
                <a:gd name="connsiteY15" fmla="*/ 6224 h 10000"/>
                <a:gd name="connsiteX16" fmla="*/ 1539 w 10000"/>
                <a:gd name="connsiteY16" fmla="*/ 7196 h 10000"/>
                <a:gd name="connsiteX17" fmla="*/ 2249 w 10000"/>
                <a:gd name="connsiteY17" fmla="*/ 8167 h 10000"/>
                <a:gd name="connsiteX18" fmla="*/ 3118 w 10000"/>
                <a:gd name="connsiteY18" fmla="*/ 8115 h 10000"/>
                <a:gd name="connsiteX19" fmla="*/ 3988 w 10000"/>
                <a:gd name="connsiteY19" fmla="*/ 7781 h 10000"/>
                <a:gd name="connsiteX20" fmla="*/ 4857 w 10000"/>
                <a:gd name="connsiteY20" fmla="*/ 7390 h 10000"/>
                <a:gd name="connsiteX21" fmla="*/ 6010 w 10000"/>
                <a:gd name="connsiteY21" fmla="*/ 7529 h 10000"/>
                <a:gd name="connsiteX22" fmla="*/ 5876 w 10000"/>
                <a:gd name="connsiteY22" fmla="*/ 8585 h 10000"/>
                <a:gd name="connsiteX23" fmla="*/ 6739 w 10000"/>
                <a:gd name="connsiteY23" fmla="*/ 10000 h 10000"/>
                <a:gd name="connsiteX24" fmla="*/ 8478 w 10000"/>
                <a:gd name="connsiteY24" fmla="*/ 9780 h 10000"/>
                <a:gd name="connsiteX25" fmla="*/ 8838 w 10000"/>
                <a:gd name="connsiteY25" fmla="*/ 9557 h 10000"/>
                <a:gd name="connsiteX26" fmla="*/ 8987 w 10000"/>
                <a:gd name="connsiteY26" fmla="*/ 9390 h 10000"/>
                <a:gd name="connsiteX27" fmla="*/ 9205 w 10000"/>
                <a:gd name="connsiteY27" fmla="*/ 9281 h 10000"/>
                <a:gd name="connsiteX28" fmla="*/ 10000 w 10000"/>
                <a:gd name="connsiteY28" fmla="*/ 6615 h 10000"/>
                <a:gd name="connsiteX29" fmla="*/ 9491 w 10000"/>
                <a:gd name="connsiteY29" fmla="*/ 4557 h 10000"/>
                <a:gd name="connsiteX30" fmla="*/ 9130 w 10000"/>
                <a:gd name="connsiteY30" fmla="*/ 4167 h 10000"/>
                <a:gd name="connsiteX31" fmla="*/ 8838 w 10000"/>
                <a:gd name="connsiteY31" fmla="*/ 3724 h 10000"/>
                <a:gd name="connsiteX32" fmla="*/ 8621 w 10000"/>
                <a:gd name="connsiteY32" fmla="*/ 3115 h 10000"/>
                <a:gd name="connsiteX33" fmla="*/ 9130 w 10000"/>
                <a:gd name="connsiteY33" fmla="*/ 1667 h 10000"/>
                <a:gd name="connsiteX34" fmla="*/ 9130 w 10000"/>
                <a:gd name="connsiteY34" fmla="*/ 558 h 10000"/>
                <a:gd name="connsiteX35" fmla="*/ 8261 w 10000"/>
                <a:gd name="connsiteY35" fmla="*/ 114 h 10000"/>
                <a:gd name="connsiteX36" fmla="*/ 7826 w 10000"/>
                <a:gd name="connsiteY36" fmla="*/ 0 h 10000"/>
                <a:gd name="connsiteX37" fmla="*/ 6443 w 10000"/>
                <a:gd name="connsiteY37" fmla="*/ 166 h 10000"/>
                <a:gd name="connsiteX0" fmla="*/ 6443 w 10000"/>
                <a:gd name="connsiteY0" fmla="*/ 166 h 10000"/>
                <a:gd name="connsiteX1" fmla="*/ 4315 w 10000"/>
                <a:gd name="connsiteY1" fmla="*/ 529 h 10000"/>
                <a:gd name="connsiteX2" fmla="*/ 3855 w 10000"/>
                <a:gd name="connsiteY2" fmla="*/ 281 h 10000"/>
                <a:gd name="connsiteX3" fmla="*/ 3403 w 10000"/>
                <a:gd name="connsiteY3" fmla="*/ 333 h 10000"/>
                <a:gd name="connsiteX4" fmla="*/ 2416 w 10000"/>
                <a:gd name="connsiteY4" fmla="*/ 980 h 10000"/>
                <a:gd name="connsiteX5" fmla="*/ 1230 w 10000"/>
                <a:gd name="connsiteY5" fmla="*/ 1391 h 10000"/>
                <a:gd name="connsiteX6" fmla="*/ 870 w 10000"/>
                <a:gd name="connsiteY6" fmla="*/ 1724 h 10000"/>
                <a:gd name="connsiteX7" fmla="*/ 509 w 10000"/>
                <a:gd name="connsiteY7" fmla="*/ 2223 h 10000"/>
                <a:gd name="connsiteX8" fmla="*/ 0 w 10000"/>
                <a:gd name="connsiteY8" fmla="*/ 3557 h 10000"/>
                <a:gd name="connsiteX9" fmla="*/ 74 w 10000"/>
                <a:gd name="connsiteY9" fmla="*/ 4167 h 10000"/>
                <a:gd name="connsiteX10" fmla="*/ 577 w 10000"/>
                <a:gd name="connsiteY10" fmla="*/ 4281 h 10000"/>
                <a:gd name="connsiteX11" fmla="*/ 2174 w 10000"/>
                <a:gd name="connsiteY11" fmla="*/ 4390 h 10000"/>
                <a:gd name="connsiteX12" fmla="*/ 2391 w 10000"/>
                <a:gd name="connsiteY12" fmla="*/ 4500 h 10000"/>
                <a:gd name="connsiteX13" fmla="*/ 2534 w 10000"/>
                <a:gd name="connsiteY13" fmla="*/ 4834 h 10000"/>
                <a:gd name="connsiteX14" fmla="*/ 2391 w 10000"/>
                <a:gd name="connsiteY14" fmla="*/ 5390 h 10000"/>
                <a:gd name="connsiteX15" fmla="*/ 1739 w 10000"/>
                <a:gd name="connsiteY15" fmla="*/ 6224 h 10000"/>
                <a:gd name="connsiteX16" fmla="*/ 1539 w 10000"/>
                <a:gd name="connsiteY16" fmla="*/ 7196 h 10000"/>
                <a:gd name="connsiteX17" fmla="*/ 2249 w 10000"/>
                <a:gd name="connsiteY17" fmla="*/ 8167 h 10000"/>
                <a:gd name="connsiteX18" fmla="*/ 3118 w 10000"/>
                <a:gd name="connsiteY18" fmla="*/ 8115 h 10000"/>
                <a:gd name="connsiteX19" fmla="*/ 3988 w 10000"/>
                <a:gd name="connsiteY19" fmla="*/ 7781 h 10000"/>
                <a:gd name="connsiteX20" fmla="*/ 4857 w 10000"/>
                <a:gd name="connsiteY20" fmla="*/ 7390 h 10000"/>
                <a:gd name="connsiteX21" fmla="*/ 6010 w 10000"/>
                <a:gd name="connsiteY21" fmla="*/ 7529 h 10000"/>
                <a:gd name="connsiteX22" fmla="*/ 5876 w 10000"/>
                <a:gd name="connsiteY22" fmla="*/ 8585 h 10000"/>
                <a:gd name="connsiteX23" fmla="*/ 6739 w 10000"/>
                <a:gd name="connsiteY23" fmla="*/ 10000 h 10000"/>
                <a:gd name="connsiteX24" fmla="*/ 8478 w 10000"/>
                <a:gd name="connsiteY24" fmla="*/ 9780 h 10000"/>
                <a:gd name="connsiteX25" fmla="*/ 8838 w 10000"/>
                <a:gd name="connsiteY25" fmla="*/ 9557 h 10000"/>
                <a:gd name="connsiteX26" fmla="*/ 8987 w 10000"/>
                <a:gd name="connsiteY26" fmla="*/ 9390 h 10000"/>
                <a:gd name="connsiteX27" fmla="*/ 9205 w 10000"/>
                <a:gd name="connsiteY27" fmla="*/ 9281 h 10000"/>
                <a:gd name="connsiteX28" fmla="*/ 10000 w 10000"/>
                <a:gd name="connsiteY28" fmla="*/ 6615 h 10000"/>
                <a:gd name="connsiteX29" fmla="*/ 9491 w 10000"/>
                <a:gd name="connsiteY29" fmla="*/ 4557 h 10000"/>
                <a:gd name="connsiteX30" fmla="*/ 9130 w 10000"/>
                <a:gd name="connsiteY30" fmla="*/ 4167 h 10000"/>
                <a:gd name="connsiteX31" fmla="*/ 8838 w 10000"/>
                <a:gd name="connsiteY31" fmla="*/ 3724 h 10000"/>
                <a:gd name="connsiteX32" fmla="*/ 8621 w 10000"/>
                <a:gd name="connsiteY32" fmla="*/ 3115 h 10000"/>
                <a:gd name="connsiteX33" fmla="*/ 9130 w 10000"/>
                <a:gd name="connsiteY33" fmla="*/ 1667 h 10000"/>
                <a:gd name="connsiteX34" fmla="*/ 9130 w 10000"/>
                <a:gd name="connsiteY34" fmla="*/ 558 h 10000"/>
                <a:gd name="connsiteX35" fmla="*/ 8261 w 10000"/>
                <a:gd name="connsiteY35" fmla="*/ 114 h 10000"/>
                <a:gd name="connsiteX36" fmla="*/ 7826 w 10000"/>
                <a:gd name="connsiteY36" fmla="*/ 0 h 10000"/>
                <a:gd name="connsiteX37" fmla="*/ 6443 w 10000"/>
                <a:gd name="connsiteY37" fmla="*/ 166 h 10000"/>
                <a:gd name="connsiteX0" fmla="*/ 6443 w 10000"/>
                <a:gd name="connsiteY0" fmla="*/ 166 h 10000"/>
                <a:gd name="connsiteX1" fmla="*/ 4315 w 10000"/>
                <a:gd name="connsiteY1" fmla="*/ 529 h 10000"/>
                <a:gd name="connsiteX2" fmla="*/ 3855 w 10000"/>
                <a:gd name="connsiteY2" fmla="*/ 281 h 10000"/>
                <a:gd name="connsiteX3" fmla="*/ 3403 w 10000"/>
                <a:gd name="connsiteY3" fmla="*/ 333 h 10000"/>
                <a:gd name="connsiteX4" fmla="*/ 2416 w 10000"/>
                <a:gd name="connsiteY4" fmla="*/ 980 h 10000"/>
                <a:gd name="connsiteX5" fmla="*/ 1230 w 10000"/>
                <a:gd name="connsiteY5" fmla="*/ 1391 h 10000"/>
                <a:gd name="connsiteX6" fmla="*/ 870 w 10000"/>
                <a:gd name="connsiteY6" fmla="*/ 1724 h 10000"/>
                <a:gd name="connsiteX7" fmla="*/ 509 w 10000"/>
                <a:gd name="connsiteY7" fmla="*/ 2223 h 10000"/>
                <a:gd name="connsiteX8" fmla="*/ 0 w 10000"/>
                <a:gd name="connsiteY8" fmla="*/ 3557 h 10000"/>
                <a:gd name="connsiteX9" fmla="*/ 74 w 10000"/>
                <a:gd name="connsiteY9" fmla="*/ 4167 h 10000"/>
                <a:gd name="connsiteX10" fmla="*/ 577 w 10000"/>
                <a:gd name="connsiteY10" fmla="*/ 4281 h 10000"/>
                <a:gd name="connsiteX11" fmla="*/ 2174 w 10000"/>
                <a:gd name="connsiteY11" fmla="*/ 4390 h 10000"/>
                <a:gd name="connsiteX12" fmla="*/ 2391 w 10000"/>
                <a:gd name="connsiteY12" fmla="*/ 4500 h 10000"/>
                <a:gd name="connsiteX13" fmla="*/ 2534 w 10000"/>
                <a:gd name="connsiteY13" fmla="*/ 4834 h 10000"/>
                <a:gd name="connsiteX14" fmla="*/ 2391 w 10000"/>
                <a:gd name="connsiteY14" fmla="*/ 5390 h 10000"/>
                <a:gd name="connsiteX15" fmla="*/ 1739 w 10000"/>
                <a:gd name="connsiteY15" fmla="*/ 6224 h 10000"/>
                <a:gd name="connsiteX16" fmla="*/ 1539 w 10000"/>
                <a:gd name="connsiteY16" fmla="*/ 7196 h 10000"/>
                <a:gd name="connsiteX17" fmla="*/ 2249 w 10000"/>
                <a:gd name="connsiteY17" fmla="*/ 8167 h 10000"/>
                <a:gd name="connsiteX18" fmla="*/ 3118 w 10000"/>
                <a:gd name="connsiteY18" fmla="*/ 8115 h 10000"/>
                <a:gd name="connsiteX19" fmla="*/ 3988 w 10000"/>
                <a:gd name="connsiteY19" fmla="*/ 7781 h 10000"/>
                <a:gd name="connsiteX20" fmla="*/ 4857 w 10000"/>
                <a:gd name="connsiteY20" fmla="*/ 7390 h 10000"/>
                <a:gd name="connsiteX21" fmla="*/ 6010 w 10000"/>
                <a:gd name="connsiteY21" fmla="*/ 7529 h 10000"/>
                <a:gd name="connsiteX22" fmla="*/ 5876 w 10000"/>
                <a:gd name="connsiteY22" fmla="*/ 8585 h 10000"/>
                <a:gd name="connsiteX23" fmla="*/ 6739 w 10000"/>
                <a:gd name="connsiteY23" fmla="*/ 10000 h 10000"/>
                <a:gd name="connsiteX24" fmla="*/ 8478 w 10000"/>
                <a:gd name="connsiteY24" fmla="*/ 9780 h 10000"/>
                <a:gd name="connsiteX25" fmla="*/ 8838 w 10000"/>
                <a:gd name="connsiteY25" fmla="*/ 9557 h 10000"/>
                <a:gd name="connsiteX26" fmla="*/ 8987 w 10000"/>
                <a:gd name="connsiteY26" fmla="*/ 9390 h 10000"/>
                <a:gd name="connsiteX27" fmla="*/ 9205 w 10000"/>
                <a:gd name="connsiteY27" fmla="*/ 9281 h 10000"/>
                <a:gd name="connsiteX28" fmla="*/ 10000 w 10000"/>
                <a:gd name="connsiteY28" fmla="*/ 6615 h 10000"/>
                <a:gd name="connsiteX29" fmla="*/ 9491 w 10000"/>
                <a:gd name="connsiteY29" fmla="*/ 4557 h 10000"/>
                <a:gd name="connsiteX30" fmla="*/ 9130 w 10000"/>
                <a:gd name="connsiteY30" fmla="*/ 4167 h 10000"/>
                <a:gd name="connsiteX31" fmla="*/ 8838 w 10000"/>
                <a:gd name="connsiteY31" fmla="*/ 3724 h 10000"/>
                <a:gd name="connsiteX32" fmla="*/ 8621 w 10000"/>
                <a:gd name="connsiteY32" fmla="*/ 3115 h 10000"/>
                <a:gd name="connsiteX33" fmla="*/ 9130 w 10000"/>
                <a:gd name="connsiteY33" fmla="*/ 1667 h 10000"/>
                <a:gd name="connsiteX34" fmla="*/ 9130 w 10000"/>
                <a:gd name="connsiteY34" fmla="*/ 558 h 10000"/>
                <a:gd name="connsiteX35" fmla="*/ 8261 w 10000"/>
                <a:gd name="connsiteY35" fmla="*/ 114 h 10000"/>
                <a:gd name="connsiteX36" fmla="*/ 7826 w 10000"/>
                <a:gd name="connsiteY36" fmla="*/ 0 h 10000"/>
                <a:gd name="connsiteX37" fmla="*/ 6443 w 10000"/>
                <a:gd name="connsiteY37" fmla="*/ 166 h 10000"/>
                <a:gd name="connsiteX0" fmla="*/ 6443 w 10000"/>
                <a:gd name="connsiteY0" fmla="*/ 166 h 10000"/>
                <a:gd name="connsiteX1" fmla="*/ 4315 w 10000"/>
                <a:gd name="connsiteY1" fmla="*/ 529 h 10000"/>
                <a:gd name="connsiteX2" fmla="*/ 3855 w 10000"/>
                <a:gd name="connsiteY2" fmla="*/ 281 h 10000"/>
                <a:gd name="connsiteX3" fmla="*/ 3403 w 10000"/>
                <a:gd name="connsiteY3" fmla="*/ 333 h 10000"/>
                <a:gd name="connsiteX4" fmla="*/ 2416 w 10000"/>
                <a:gd name="connsiteY4" fmla="*/ 980 h 10000"/>
                <a:gd name="connsiteX5" fmla="*/ 1230 w 10000"/>
                <a:gd name="connsiteY5" fmla="*/ 1391 h 10000"/>
                <a:gd name="connsiteX6" fmla="*/ 870 w 10000"/>
                <a:gd name="connsiteY6" fmla="*/ 1724 h 10000"/>
                <a:gd name="connsiteX7" fmla="*/ 509 w 10000"/>
                <a:gd name="connsiteY7" fmla="*/ 2223 h 10000"/>
                <a:gd name="connsiteX8" fmla="*/ 0 w 10000"/>
                <a:gd name="connsiteY8" fmla="*/ 3557 h 10000"/>
                <a:gd name="connsiteX9" fmla="*/ 74 w 10000"/>
                <a:gd name="connsiteY9" fmla="*/ 4167 h 10000"/>
                <a:gd name="connsiteX10" fmla="*/ 577 w 10000"/>
                <a:gd name="connsiteY10" fmla="*/ 4281 h 10000"/>
                <a:gd name="connsiteX11" fmla="*/ 2174 w 10000"/>
                <a:gd name="connsiteY11" fmla="*/ 4390 h 10000"/>
                <a:gd name="connsiteX12" fmla="*/ 2391 w 10000"/>
                <a:gd name="connsiteY12" fmla="*/ 4500 h 10000"/>
                <a:gd name="connsiteX13" fmla="*/ 2534 w 10000"/>
                <a:gd name="connsiteY13" fmla="*/ 4834 h 10000"/>
                <a:gd name="connsiteX14" fmla="*/ 2391 w 10000"/>
                <a:gd name="connsiteY14" fmla="*/ 5390 h 10000"/>
                <a:gd name="connsiteX15" fmla="*/ 1739 w 10000"/>
                <a:gd name="connsiteY15" fmla="*/ 6224 h 10000"/>
                <a:gd name="connsiteX16" fmla="*/ 1539 w 10000"/>
                <a:gd name="connsiteY16" fmla="*/ 7196 h 10000"/>
                <a:gd name="connsiteX17" fmla="*/ 2249 w 10000"/>
                <a:gd name="connsiteY17" fmla="*/ 8167 h 10000"/>
                <a:gd name="connsiteX18" fmla="*/ 3118 w 10000"/>
                <a:gd name="connsiteY18" fmla="*/ 8115 h 10000"/>
                <a:gd name="connsiteX19" fmla="*/ 3988 w 10000"/>
                <a:gd name="connsiteY19" fmla="*/ 7781 h 10000"/>
                <a:gd name="connsiteX20" fmla="*/ 4857 w 10000"/>
                <a:gd name="connsiteY20" fmla="*/ 7390 h 10000"/>
                <a:gd name="connsiteX21" fmla="*/ 6010 w 10000"/>
                <a:gd name="connsiteY21" fmla="*/ 7529 h 10000"/>
                <a:gd name="connsiteX22" fmla="*/ 5876 w 10000"/>
                <a:gd name="connsiteY22" fmla="*/ 8585 h 10000"/>
                <a:gd name="connsiteX23" fmla="*/ 6739 w 10000"/>
                <a:gd name="connsiteY23" fmla="*/ 10000 h 10000"/>
                <a:gd name="connsiteX24" fmla="*/ 8478 w 10000"/>
                <a:gd name="connsiteY24" fmla="*/ 9780 h 10000"/>
                <a:gd name="connsiteX25" fmla="*/ 8838 w 10000"/>
                <a:gd name="connsiteY25" fmla="*/ 9557 h 10000"/>
                <a:gd name="connsiteX26" fmla="*/ 8987 w 10000"/>
                <a:gd name="connsiteY26" fmla="*/ 9390 h 10000"/>
                <a:gd name="connsiteX27" fmla="*/ 9205 w 10000"/>
                <a:gd name="connsiteY27" fmla="*/ 9281 h 10000"/>
                <a:gd name="connsiteX28" fmla="*/ 10000 w 10000"/>
                <a:gd name="connsiteY28" fmla="*/ 6615 h 10000"/>
                <a:gd name="connsiteX29" fmla="*/ 9491 w 10000"/>
                <a:gd name="connsiteY29" fmla="*/ 4557 h 10000"/>
                <a:gd name="connsiteX30" fmla="*/ 9130 w 10000"/>
                <a:gd name="connsiteY30" fmla="*/ 4167 h 10000"/>
                <a:gd name="connsiteX31" fmla="*/ 8838 w 10000"/>
                <a:gd name="connsiteY31" fmla="*/ 3724 h 10000"/>
                <a:gd name="connsiteX32" fmla="*/ 8621 w 10000"/>
                <a:gd name="connsiteY32" fmla="*/ 3115 h 10000"/>
                <a:gd name="connsiteX33" fmla="*/ 9130 w 10000"/>
                <a:gd name="connsiteY33" fmla="*/ 1667 h 10000"/>
                <a:gd name="connsiteX34" fmla="*/ 9130 w 10000"/>
                <a:gd name="connsiteY34" fmla="*/ 558 h 10000"/>
                <a:gd name="connsiteX35" fmla="*/ 8261 w 10000"/>
                <a:gd name="connsiteY35" fmla="*/ 114 h 10000"/>
                <a:gd name="connsiteX36" fmla="*/ 7826 w 10000"/>
                <a:gd name="connsiteY36" fmla="*/ 0 h 10000"/>
                <a:gd name="connsiteX37" fmla="*/ 6443 w 10000"/>
                <a:gd name="connsiteY37" fmla="*/ 166 h 10000"/>
                <a:gd name="connsiteX0" fmla="*/ 6396 w 9953"/>
                <a:gd name="connsiteY0" fmla="*/ 166 h 10000"/>
                <a:gd name="connsiteX1" fmla="*/ 4268 w 9953"/>
                <a:gd name="connsiteY1" fmla="*/ 529 h 10000"/>
                <a:gd name="connsiteX2" fmla="*/ 3808 w 9953"/>
                <a:gd name="connsiteY2" fmla="*/ 281 h 10000"/>
                <a:gd name="connsiteX3" fmla="*/ 3356 w 9953"/>
                <a:gd name="connsiteY3" fmla="*/ 333 h 10000"/>
                <a:gd name="connsiteX4" fmla="*/ 2369 w 9953"/>
                <a:gd name="connsiteY4" fmla="*/ 980 h 10000"/>
                <a:gd name="connsiteX5" fmla="*/ 1183 w 9953"/>
                <a:gd name="connsiteY5" fmla="*/ 1391 h 10000"/>
                <a:gd name="connsiteX6" fmla="*/ 823 w 9953"/>
                <a:gd name="connsiteY6" fmla="*/ 1724 h 10000"/>
                <a:gd name="connsiteX7" fmla="*/ 462 w 9953"/>
                <a:gd name="connsiteY7" fmla="*/ 2223 h 10000"/>
                <a:gd name="connsiteX8" fmla="*/ 52 w 9953"/>
                <a:gd name="connsiteY8" fmla="*/ 3151 h 10000"/>
                <a:gd name="connsiteX9" fmla="*/ 27 w 9953"/>
                <a:gd name="connsiteY9" fmla="*/ 4167 h 10000"/>
                <a:gd name="connsiteX10" fmla="*/ 530 w 9953"/>
                <a:gd name="connsiteY10" fmla="*/ 4281 h 10000"/>
                <a:gd name="connsiteX11" fmla="*/ 2127 w 9953"/>
                <a:gd name="connsiteY11" fmla="*/ 4390 h 10000"/>
                <a:gd name="connsiteX12" fmla="*/ 2344 w 9953"/>
                <a:gd name="connsiteY12" fmla="*/ 4500 h 10000"/>
                <a:gd name="connsiteX13" fmla="*/ 2487 w 9953"/>
                <a:gd name="connsiteY13" fmla="*/ 4834 h 10000"/>
                <a:gd name="connsiteX14" fmla="*/ 2344 w 9953"/>
                <a:gd name="connsiteY14" fmla="*/ 5390 h 10000"/>
                <a:gd name="connsiteX15" fmla="*/ 1692 w 9953"/>
                <a:gd name="connsiteY15" fmla="*/ 6224 h 10000"/>
                <a:gd name="connsiteX16" fmla="*/ 1492 w 9953"/>
                <a:gd name="connsiteY16" fmla="*/ 7196 h 10000"/>
                <a:gd name="connsiteX17" fmla="*/ 2202 w 9953"/>
                <a:gd name="connsiteY17" fmla="*/ 8167 h 10000"/>
                <a:gd name="connsiteX18" fmla="*/ 3071 w 9953"/>
                <a:gd name="connsiteY18" fmla="*/ 8115 h 10000"/>
                <a:gd name="connsiteX19" fmla="*/ 3941 w 9953"/>
                <a:gd name="connsiteY19" fmla="*/ 7781 h 10000"/>
                <a:gd name="connsiteX20" fmla="*/ 4810 w 9953"/>
                <a:gd name="connsiteY20" fmla="*/ 7390 h 10000"/>
                <a:gd name="connsiteX21" fmla="*/ 5963 w 9953"/>
                <a:gd name="connsiteY21" fmla="*/ 7529 h 10000"/>
                <a:gd name="connsiteX22" fmla="*/ 5829 w 9953"/>
                <a:gd name="connsiteY22" fmla="*/ 8585 h 10000"/>
                <a:gd name="connsiteX23" fmla="*/ 6692 w 9953"/>
                <a:gd name="connsiteY23" fmla="*/ 10000 h 10000"/>
                <a:gd name="connsiteX24" fmla="*/ 8431 w 9953"/>
                <a:gd name="connsiteY24" fmla="*/ 9780 h 10000"/>
                <a:gd name="connsiteX25" fmla="*/ 8791 w 9953"/>
                <a:gd name="connsiteY25" fmla="*/ 9557 h 10000"/>
                <a:gd name="connsiteX26" fmla="*/ 8940 w 9953"/>
                <a:gd name="connsiteY26" fmla="*/ 9390 h 10000"/>
                <a:gd name="connsiteX27" fmla="*/ 9158 w 9953"/>
                <a:gd name="connsiteY27" fmla="*/ 9281 h 10000"/>
                <a:gd name="connsiteX28" fmla="*/ 9953 w 9953"/>
                <a:gd name="connsiteY28" fmla="*/ 6615 h 10000"/>
                <a:gd name="connsiteX29" fmla="*/ 9444 w 9953"/>
                <a:gd name="connsiteY29" fmla="*/ 4557 h 10000"/>
                <a:gd name="connsiteX30" fmla="*/ 9083 w 9953"/>
                <a:gd name="connsiteY30" fmla="*/ 4167 h 10000"/>
                <a:gd name="connsiteX31" fmla="*/ 8791 w 9953"/>
                <a:gd name="connsiteY31" fmla="*/ 3724 h 10000"/>
                <a:gd name="connsiteX32" fmla="*/ 8574 w 9953"/>
                <a:gd name="connsiteY32" fmla="*/ 3115 h 10000"/>
                <a:gd name="connsiteX33" fmla="*/ 9083 w 9953"/>
                <a:gd name="connsiteY33" fmla="*/ 1667 h 10000"/>
                <a:gd name="connsiteX34" fmla="*/ 9083 w 9953"/>
                <a:gd name="connsiteY34" fmla="*/ 558 h 10000"/>
                <a:gd name="connsiteX35" fmla="*/ 8214 w 9953"/>
                <a:gd name="connsiteY35" fmla="*/ 114 h 10000"/>
                <a:gd name="connsiteX36" fmla="*/ 7779 w 9953"/>
                <a:gd name="connsiteY36" fmla="*/ 0 h 10000"/>
                <a:gd name="connsiteX37" fmla="*/ 6396 w 9953"/>
                <a:gd name="connsiteY37" fmla="*/ 166 h 10000"/>
                <a:gd name="connsiteX0" fmla="*/ 6426 w 10000"/>
                <a:gd name="connsiteY0" fmla="*/ 166 h 10000"/>
                <a:gd name="connsiteX1" fmla="*/ 4288 w 10000"/>
                <a:gd name="connsiteY1" fmla="*/ 529 h 10000"/>
                <a:gd name="connsiteX2" fmla="*/ 3826 w 10000"/>
                <a:gd name="connsiteY2" fmla="*/ 281 h 10000"/>
                <a:gd name="connsiteX3" fmla="*/ 3372 w 10000"/>
                <a:gd name="connsiteY3" fmla="*/ 333 h 10000"/>
                <a:gd name="connsiteX4" fmla="*/ 2380 w 10000"/>
                <a:gd name="connsiteY4" fmla="*/ 980 h 10000"/>
                <a:gd name="connsiteX5" fmla="*/ 1189 w 10000"/>
                <a:gd name="connsiteY5" fmla="*/ 1391 h 10000"/>
                <a:gd name="connsiteX6" fmla="*/ 827 w 10000"/>
                <a:gd name="connsiteY6" fmla="*/ 1724 h 10000"/>
                <a:gd name="connsiteX7" fmla="*/ 464 w 10000"/>
                <a:gd name="connsiteY7" fmla="*/ 2223 h 10000"/>
                <a:gd name="connsiteX8" fmla="*/ 52 w 10000"/>
                <a:gd name="connsiteY8" fmla="*/ 3151 h 10000"/>
                <a:gd name="connsiteX9" fmla="*/ 27 w 10000"/>
                <a:gd name="connsiteY9" fmla="*/ 4167 h 10000"/>
                <a:gd name="connsiteX10" fmla="*/ 533 w 10000"/>
                <a:gd name="connsiteY10" fmla="*/ 4281 h 10000"/>
                <a:gd name="connsiteX11" fmla="*/ 2137 w 10000"/>
                <a:gd name="connsiteY11" fmla="*/ 4390 h 10000"/>
                <a:gd name="connsiteX12" fmla="*/ 2355 w 10000"/>
                <a:gd name="connsiteY12" fmla="*/ 4500 h 10000"/>
                <a:gd name="connsiteX13" fmla="*/ 2499 w 10000"/>
                <a:gd name="connsiteY13" fmla="*/ 4834 h 10000"/>
                <a:gd name="connsiteX14" fmla="*/ 2355 w 10000"/>
                <a:gd name="connsiteY14" fmla="*/ 5390 h 10000"/>
                <a:gd name="connsiteX15" fmla="*/ 1700 w 10000"/>
                <a:gd name="connsiteY15" fmla="*/ 6224 h 10000"/>
                <a:gd name="connsiteX16" fmla="*/ 1499 w 10000"/>
                <a:gd name="connsiteY16" fmla="*/ 7196 h 10000"/>
                <a:gd name="connsiteX17" fmla="*/ 2212 w 10000"/>
                <a:gd name="connsiteY17" fmla="*/ 8167 h 10000"/>
                <a:gd name="connsiteX18" fmla="*/ 3086 w 10000"/>
                <a:gd name="connsiteY18" fmla="*/ 8115 h 10000"/>
                <a:gd name="connsiteX19" fmla="*/ 3960 w 10000"/>
                <a:gd name="connsiteY19" fmla="*/ 7781 h 10000"/>
                <a:gd name="connsiteX20" fmla="*/ 4833 w 10000"/>
                <a:gd name="connsiteY20" fmla="*/ 7390 h 10000"/>
                <a:gd name="connsiteX21" fmla="*/ 5991 w 10000"/>
                <a:gd name="connsiteY21" fmla="*/ 7529 h 10000"/>
                <a:gd name="connsiteX22" fmla="*/ 5857 w 10000"/>
                <a:gd name="connsiteY22" fmla="*/ 8585 h 10000"/>
                <a:gd name="connsiteX23" fmla="*/ 6724 w 10000"/>
                <a:gd name="connsiteY23" fmla="*/ 10000 h 10000"/>
                <a:gd name="connsiteX24" fmla="*/ 8471 w 10000"/>
                <a:gd name="connsiteY24" fmla="*/ 9780 h 10000"/>
                <a:gd name="connsiteX25" fmla="*/ 8833 w 10000"/>
                <a:gd name="connsiteY25" fmla="*/ 9557 h 10000"/>
                <a:gd name="connsiteX26" fmla="*/ 8982 w 10000"/>
                <a:gd name="connsiteY26" fmla="*/ 9390 h 10000"/>
                <a:gd name="connsiteX27" fmla="*/ 9201 w 10000"/>
                <a:gd name="connsiteY27" fmla="*/ 9281 h 10000"/>
                <a:gd name="connsiteX28" fmla="*/ 10000 w 10000"/>
                <a:gd name="connsiteY28" fmla="*/ 6615 h 10000"/>
                <a:gd name="connsiteX29" fmla="*/ 9489 w 10000"/>
                <a:gd name="connsiteY29" fmla="*/ 4557 h 10000"/>
                <a:gd name="connsiteX30" fmla="*/ 9126 w 10000"/>
                <a:gd name="connsiteY30" fmla="*/ 4167 h 10000"/>
                <a:gd name="connsiteX31" fmla="*/ 8833 w 10000"/>
                <a:gd name="connsiteY31" fmla="*/ 3724 h 10000"/>
                <a:gd name="connsiteX32" fmla="*/ 8614 w 10000"/>
                <a:gd name="connsiteY32" fmla="*/ 3115 h 10000"/>
                <a:gd name="connsiteX33" fmla="*/ 9126 w 10000"/>
                <a:gd name="connsiteY33" fmla="*/ 1667 h 10000"/>
                <a:gd name="connsiteX34" fmla="*/ 9126 w 10000"/>
                <a:gd name="connsiteY34" fmla="*/ 558 h 10000"/>
                <a:gd name="connsiteX35" fmla="*/ 8253 w 10000"/>
                <a:gd name="connsiteY35" fmla="*/ 114 h 10000"/>
                <a:gd name="connsiteX36" fmla="*/ 7816 w 10000"/>
                <a:gd name="connsiteY36" fmla="*/ 0 h 10000"/>
                <a:gd name="connsiteX37" fmla="*/ 6426 w 10000"/>
                <a:gd name="connsiteY37" fmla="*/ 166 h 10000"/>
                <a:gd name="connsiteX0" fmla="*/ 6496 w 10070"/>
                <a:gd name="connsiteY0" fmla="*/ 166 h 10000"/>
                <a:gd name="connsiteX1" fmla="*/ 4358 w 10070"/>
                <a:gd name="connsiteY1" fmla="*/ 529 h 10000"/>
                <a:gd name="connsiteX2" fmla="*/ 3896 w 10070"/>
                <a:gd name="connsiteY2" fmla="*/ 281 h 10000"/>
                <a:gd name="connsiteX3" fmla="*/ 3442 w 10070"/>
                <a:gd name="connsiteY3" fmla="*/ 333 h 10000"/>
                <a:gd name="connsiteX4" fmla="*/ 2450 w 10070"/>
                <a:gd name="connsiteY4" fmla="*/ 980 h 10000"/>
                <a:gd name="connsiteX5" fmla="*/ 1259 w 10070"/>
                <a:gd name="connsiteY5" fmla="*/ 1391 h 10000"/>
                <a:gd name="connsiteX6" fmla="*/ 897 w 10070"/>
                <a:gd name="connsiteY6" fmla="*/ 1724 h 10000"/>
                <a:gd name="connsiteX7" fmla="*/ 534 w 10070"/>
                <a:gd name="connsiteY7" fmla="*/ 2223 h 10000"/>
                <a:gd name="connsiteX8" fmla="*/ 122 w 10070"/>
                <a:gd name="connsiteY8" fmla="*/ 3151 h 10000"/>
                <a:gd name="connsiteX9" fmla="*/ 97 w 10070"/>
                <a:gd name="connsiteY9" fmla="*/ 4167 h 10000"/>
                <a:gd name="connsiteX10" fmla="*/ 603 w 10070"/>
                <a:gd name="connsiteY10" fmla="*/ 4281 h 10000"/>
                <a:gd name="connsiteX11" fmla="*/ 2207 w 10070"/>
                <a:gd name="connsiteY11" fmla="*/ 4390 h 10000"/>
                <a:gd name="connsiteX12" fmla="*/ 2425 w 10070"/>
                <a:gd name="connsiteY12" fmla="*/ 4500 h 10000"/>
                <a:gd name="connsiteX13" fmla="*/ 2569 w 10070"/>
                <a:gd name="connsiteY13" fmla="*/ 4834 h 10000"/>
                <a:gd name="connsiteX14" fmla="*/ 2425 w 10070"/>
                <a:gd name="connsiteY14" fmla="*/ 5390 h 10000"/>
                <a:gd name="connsiteX15" fmla="*/ 1770 w 10070"/>
                <a:gd name="connsiteY15" fmla="*/ 6224 h 10000"/>
                <a:gd name="connsiteX16" fmla="*/ 1569 w 10070"/>
                <a:gd name="connsiteY16" fmla="*/ 7196 h 10000"/>
                <a:gd name="connsiteX17" fmla="*/ 2282 w 10070"/>
                <a:gd name="connsiteY17" fmla="*/ 8167 h 10000"/>
                <a:gd name="connsiteX18" fmla="*/ 3156 w 10070"/>
                <a:gd name="connsiteY18" fmla="*/ 8115 h 10000"/>
                <a:gd name="connsiteX19" fmla="*/ 4030 w 10070"/>
                <a:gd name="connsiteY19" fmla="*/ 7781 h 10000"/>
                <a:gd name="connsiteX20" fmla="*/ 4903 w 10070"/>
                <a:gd name="connsiteY20" fmla="*/ 7390 h 10000"/>
                <a:gd name="connsiteX21" fmla="*/ 6061 w 10070"/>
                <a:gd name="connsiteY21" fmla="*/ 7529 h 10000"/>
                <a:gd name="connsiteX22" fmla="*/ 5927 w 10070"/>
                <a:gd name="connsiteY22" fmla="*/ 8585 h 10000"/>
                <a:gd name="connsiteX23" fmla="*/ 6794 w 10070"/>
                <a:gd name="connsiteY23" fmla="*/ 10000 h 10000"/>
                <a:gd name="connsiteX24" fmla="*/ 8541 w 10070"/>
                <a:gd name="connsiteY24" fmla="*/ 9780 h 10000"/>
                <a:gd name="connsiteX25" fmla="*/ 8903 w 10070"/>
                <a:gd name="connsiteY25" fmla="*/ 9557 h 10000"/>
                <a:gd name="connsiteX26" fmla="*/ 9052 w 10070"/>
                <a:gd name="connsiteY26" fmla="*/ 9390 h 10000"/>
                <a:gd name="connsiteX27" fmla="*/ 9271 w 10070"/>
                <a:gd name="connsiteY27" fmla="*/ 9281 h 10000"/>
                <a:gd name="connsiteX28" fmla="*/ 10070 w 10070"/>
                <a:gd name="connsiteY28" fmla="*/ 6615 h 10000"/>
                <a:gd name="connsiteX29" fmla="*/ 9559 w 10070"/>
                <a:gd name="connsiteY29" fmla="*/ 4557 h 10000"/>
                <a:gd name="connsiteX30" fmla="*/ 9196 w 10070"/>
                <a:gd name="connsiteY30" fmla="*/ 4167 h 10000"/>
                <a:gd name="connsiteX31" fmla="*/ 8903 w 10070"/>
                <a:gd name="connsiteY31" fmla="*/ 3724 h 10000"/>
                <a:gd name="connsiteX32" fmla="*/ 8684 w 10070"/>
                <a:gd name="connsiteY32" fmla="*/ 3115 h 10000"/>
                <a:gd name="connsiteX33" fmla="*/ 9196 w 10070"/>
                <a:gd name="connsiteY33" fmla="*/ 1667 h 10000"/>
                <a:gd name="connsiteX34" fmla="*/ 9196 w 10070"/>
                <a:gd name="connsiteY34" fmla="*/ 558 h 10000"/>
                <a:gd name="connsiteX35" fmla="*/ 8323 w 10070"/>
                <a:gd name="connsiteY35" fmla="*/ 114 h 10000"/>
                <a:gd name="connsiteX36" fmla="*/ 7886 w 10070"/>
                <a:gd name="connsiteY36" fmla="*/ 0 h 10000"/>
                <a:gd name="connsiteX37" fmla="*/ 6496 w 10070"/>
                <a:gd name="connsiteY37" fmla="*/ 166 h 10000"/>
                <a:gd name="connsiteX0" fmla="*/ 6496 w 10070"/>
                <a:gd name="connsiteY0" fmla="*/ 166 h 10000"/>
                <a:gd name="connsiteX1" fmla="*/ 4358 w 10070"/>
                <a:gd name="connsiteY1" fmla="*/ 529 h 10000"/>
                <a:gd name="connsiteX2" fmla="*/ 3896 w 10070"/>
                <a:gd name="connsiteY2" fmla="*/ 281 h 10000"/>
                <a:gd name="connsiteX3" fmla="*/ 3442 w 10070"/>
                <a:gd name="connsiteY3" fmla="*/ 333 h 10000"/>
                <a:gd name="connsiteX4" fmla="*/ 2450 w 10070"/>
                <a:gd name="connsiteY4" fmla="*/ 980 h 10000"/>
                <a:gd name="connsiteX5" fmla="*/ 1259 w 10070"/>
                <a:gd name="connsiteY5" fmla="*/ 1391 h 10000"/>
                <a:gd name="connsiteX6" fmla="*/ 897 w 10070"/>
                <a:gd name="connsiteY6" fmla="*/ 1724 h 10000"/>
                <a:gd name="connsiteX7" fmla="*/ 534 w 10070"/>
                <a:gd name="connsiteY7" fmla="*/ 2223 h 10000"/>
                <a:gd name="connsiteX8" fmla="*/ 122 w 10070"/>
                <a:gd name="connsiteY8" fmla="*/ 3151 h 10000"/>
                <a:gd name="connsiteX9" fmla="*/ 97 w 10070"/>
                <a:gd name="connsiteY9" fmla="*/ 4167 h 10000"/>
                <a:gd name="connsiteX10" fmla="*/ 1210 w 10070"/>
                <a:gd name="connsiteY10" fmla="*/ 4281 h 10000"/>
                <a:gd name="connsiteX11" fmla="*/ 2207 w 10070"/>
                <a:gd name="connsiteY11" fmla="*/ 4390 h 10000"/>
                <a:gd name="connsiteX12" fmla="*/ 2425 w 10070"/>
                <a:gd name="connsiteY12" fmla="*/ 4500 h 10000"/>
                <a:gd name="connsiteX13" fmla="*/ 2569 w 10070"/>
                <a:gd name="connsiteY13" fmla="*/ 4834 h 10000"/>
                <a:gd name="connsiteX14" fmla="*/ 2425 w 10070"/>
                <a:gd name="connsiteY14" fmla="*/ 5390 h 10000"/>
                <a:gd name="connsiteX15" fmla="*/ 1770 w 10070"/>
                <a:gd name="connsiteY15" fmla="*/ 6224 h 10000"/>
                <a:gd name="connsiteX16" fmla="*/ 1569 w 10070"/>
                <a:gd name="connsiteY16" fmla="*/ 7196 h 10000"/>
                <a:gd name="connsiteX17" fmla="*/ 2282 w 10070"/>
                <a:gd name="connsiteY17" fmla="*/ 8167 h 10000"/>
                <a:gd name="connsiteX18" fmla="*/ 3156 w 10070"/>
                <a:gd name="connsiteY18" fmla="*/ 8115 h 10000"/>
                <a:gd name="connsiteX19" fmla="*/ 4030 w 10070"/>
                <a:gd name="connsiteY19" fmla="*/ 7781 h 10000"/>
                <a:gd name="connsiteX20" fmla="*/ 4903 w 10070"/>
                <a:gd name="connsiteY20" fmla="*/ 7390 h 10000"/>
                <a:gd name="connsiteX21" fmla="*/ 6061 w 10070"/>
                <a:gd name="connsiteY21" fmla="*/ 7529 h 10000"/>
                <a:gd name="connsiteX22" fmla="*/ 5927 w 10070"/>
                <a:gd name="connsiteY22" fmla="*/ 8585 h 10000"/>
                <a:gd name="connsiteX23" fmla="*/ 6794 w 10070"/>
                <a:gd name="connsiteY23" fmla="*/ 10000 h 10000"/>
                <a:gd name="connsiteX24" fmla="*/ 8541 w 10070"/>
                <a:gd name="connsiteY24" fmla="*/ 9780 h 10000"/>
                <a:gd name="connsiteX25" fmla="*/ 8903 w 10070"/>
                <a:gd name="connsiteY25" fmla="*/ 9557 h 10000"/>
                <a:gd name="connsiteX26" fmla="*/ 9052 w 10070"/>
                <a:gd name="connsiteY26" fmla="*/ 9390 h 10000"/>
                <a:gd name="connsiteX27" fmla="*/ 9271 w 10070"/>
                <a:gd name="connsiteY27" fmla="*/ 9281 h 10000"/>
                <a:gd name="connsiteX28" fmla="*/ 10070 w 10070"/>
                <a:gd name="connsiteY28" fmla="*/ 6615 h 10000"/>
                <a:gd name="connsiteX29" fmla="*/ 9559 w 10070"/>
                <a:gd name="connsiteY29" fmla="*/ 4557 h 10000"/>
                <a:gd name="connsiteX30" fmla="*/ 9196 w 10070"/>
                <a:gd name="connsiteY30" fmla="*/ 4167 h 10000"/>
                <a:gd name="connsiteX31" fmla="*/ 8903 w 10070"/>
                <a:gd name="connsiteY31" fmla="*/ 3724 h 10000"/>
                <a:gd name="connsiteX32" fmla="*/ 8684 w 10070"/>
                <a:gd name="connsiteY32" fmla="*/ 3115 h 10000"/>
                <a:gd name="connsiteX33" fmla="*/ 9196 w 10070"/>
                <a:gd name="connsiteY33" fmla="*/ 1667 h 10000"/>
                <a:gd name="connsiteX34" fmla="*/ 9196 w 10070"/>
                <a:gd name="connsiteY34" fmla="*/ 558 h 10000"/>
                <a:gd name="connsiteX35" fmla="*/ 8323 w 10070"/>
                <a:gd name="connsiteY35" fmla="*/ 114 h 10000"/>
                <a:gd name="connsiteX36" fmla="*/ 7886 w 10070"/>
                <a:gd name="connsiteY36" fmla="*/ 0 h 10000"/>
                <a:gd name="connsiteX37" fmla="*/ 6496 w 10070"/>
                <a:gd name="connsiteY37" fmla="*/ 166 h 10000"/>
                <a:gd name="connsiteX0" fmla="*/ 6496 w 10070"/>
                <a:gd name="connsiteY0" fmla="*/ 166 h 10000"/>
                <a:gd name="connsiteX1" fmla="*/ 4358 w 10070"/>
                <a:gd name="connsiteY1" fmla="*/ 529 h 10000"/>
                <a:gd name="connsiteX2" fmla="*/ 3896 w 10070"/>
                <a:gd name="connsiteY2" fmla="*/ 281 h 10000"/>
                <a:gd name="connsiteX3" fmla="*/ 3442 w 10070"/>
                <a:gd name="connsiteY3" fmla="*/ 333 h 10000"/>
                <a:gd name="connsiteX4" fmla="*/ 2450 w 10070"/>
                <a:gd name="connsiteY4" fmla="*/ 980 h 10000"/>
                <a:gd name="connsiteX5" fmla="*/ 1259 w 10070"/>
                <a:gd name="connsiteY5" fmla="*/ 1391 h 10000"/>
                <a:gd name="connsiteX6" fmla="*/ 897 w 10070"/>
                <a:gd name="connsiteY6" fmla="*/ 1724 h 10000"/>
                <a:gd name="connsiteX7" fmla="*/ 534 w 10070"/>
                <a:gd name="connsiteY7" fmla="*/ 2223 h 10000"/>
                <a:gd name="connsiteX8" fmla="*/ 122 w 10070"/>
                <a:gd name="connsiteY8" fmla="*/ 3151 h 10000"/>
                <a:gd name="connsiteX9" fmla="*/ 97 w 10070"/>
                <a:gd name="connsiteY9" fmla="*/ 4167 h 10000"/>
                <a:gd name="connsiteX10" fmla="*/ 1210 w 10070"/>
                <a:gd name="connsiteY10" fmla="*/ 4281 h 10000"/>
                <a:gd name="connsiteX11" fmla="*/ 2207 w 10070"/>
                <a:gd name="connsiteY11" fmla="*/ 4390 h 10000"/>
                <a:gd name="connsiteX12" fmla="*/ 2425 w 10070"/>
                <a:gd name="connsiteY12" fmla="*/ 4500 h 10000"/>
                <a:gd name="connsiteX13" fmla="*/ 2569 w 10070"/>
                <a:gd name="connsiteY13" fmla="*/ 4834 h 10000"/>
                <a:gd name="connsiteX14" fmla="*/ 2425 w 10070"/>
                <a:gd name="connsiteY14" fmla="*/ 5390 h 10000"/>
                <a:gd name="connsiteX15" fmla="*/ 1770 w 10070"/>
                <a:gd name="connsiteY15" fmla="*/ 6224 h 10000"/>
                <a:gd name="connsiteX16" fmla="*/ 1569 w 10070"/>
                <a:gd name="connsiteY16" fmla="*/ 7196 h 10000"/>
                <a:gd name="connsiteX17" fmla="*/ 2282 w 10070"/>
                <a:gd name="connsiteY17" fmla="*/ 8167 h 10000"/>
                <a:gd name="connsiteX18" fmla="*/ 3156 w 10070"/>
                <a:gd name="connsiteY18" fmla="*/ 8115 h 10000"/>
                <a:gd name="connsiteX19" fmla="*/ 4030 w 10070"/>
                <a:gd name="connsiteY19" fmla="*/ 7781 h 10000"/>
                <a:gd name="connsiteX20" fmla="*/ 4903 w 10070"/>
                <a:gd name="connsiteY20" fmla="*/ 7390 h 10000"/>
                <a:gd name="connsiteX21" fmla="*/ 6061 w 10070"/>
                <a:gd name="connsiteY21" fmla="*/ 7529 h 10000"/>
                <a:gd name="connsiteX22" fmla="*/ 5927 w 10070"/>
                <a:gd name="connsiteY22" fmla="*/ 8585 h 10000"/>
                <a:gd name="connsiteX23" fmla="*/ 6794 w 10070"/>
                <a:gd name="connsiteY23" fmla="*/ 10000 h 10000"/>
                <a:gd name="connsiteX24" fmla="*/ 8541 w 10070"/>
                <a:gd name="connsiteY24" fmla="*/ 9780 h 10000"/>
                <a:gd name="connsiteX25" fmla="*/ 8903 w 10070"/>
                <a:gd name="connsiteY25" fmla="*/ 9557 h 10000"/>
                <a:gd name="connsiteX26" fmla="*/ 9052 w 10070"/>
                <a:gd name="connsiteY26" fmla="*/ 9390 h 10000"/>
                <a:gd name="connsiteX27" fmla="*/ 9271 w 10070"/>
                <a:gd name="connsiteY27" fmla="*/ 9281 h 10000"/>
                <a:gd name="connsiteX28" fmla="*/ 10070 w 10070"/>
                <a:gd name="connsiteY28" fmla="*/ 6615 h 10000"/>
                <a:gd name="connsiteX29" fmla="*/ 9559 w 10070"/>
                <a:gd name="connsiteY29" fmla="*/ 4557 h 10000"/>
                <a:gd name="connsiteX30" fmla="*/ 9196 w 10070"/>
                <a:gd name="connsiteY30" fmla="*/ 4167 h 10000"/>
                <a:gd name="connsiteX31" fmla="*/ 8903 w 10070"/>
                <a:gd name="connsiteY31" fmla="*/ 3724 h 10000"/>
                <a:gd name="connsiteX32" fmla="*/ 8684 w 10070"/>
                <a:gd name="connsiteY32" fmla="*/ 3115 h 10000"/>
                <a:gd name="connsiteX33" fmla="*/ 9196 w 10070"/>
                <a:gd name="connsiteY33" fmla="*/ 1667 h 10000"/>
                <a:gd name="connsiteX34" fmla="*/ 9196 w 10070"/>
                <a:gd name="connsiteY34" fmla="*/ 558 h 10000"/>
                <a:gd name="connsiteX35" fmla="*/ 8323 w 10070"/>
                <a:gd name="connsiteY35" fmla="*/ 114 h 10000"/>
                <a:gd name="connsiteX36" fmla="*/ 7886 w 10070"/>
                <a:gd name="connsiteY36" fmla="*/ 0 h 10000"/>
                <a:gd name="connsiteX37" fmla="*/ 6496 w 10070"/>
                <a:gd name="connsiteY37" fmla="*/ 166 h 10000"/>
                <a:gd name="connsiteX0" fmla="*/ 6496 w 10070"/>
                <a:gd name="connsiteY0" fmla="*/ 166 h 10000"/>
                <a:gd name="connsiteX1" fmla="*/ 4358 w 10070"/>
                <a:gd name="connsiteY1" fmla="*/ 529 h 10000"/>
                <a:gd name="connsiteX2" fmla="*/ 3896 w 10070"/>
                <a:gd name="connsiteY2" fmla="*/ 281 h 10000"/>
                <a:gd name="connsiteX3" fmla="*/ 3442 w 10070"/>
                <a:gd name="connsiteY3" fmla="*/ 333 h 10000"/>
                <a:gd name="connsiteX4" fmla="*/ 2450 w 10070"/>
                <a:gd name="connsiteY4" fmla="*/ 980 h 10000"/>
                <a:gd name="connsiteX5" fmla="*/ 1259 w 10070"/>
                <a:gd name="connsiteY5" fmla="*/ 1391 h 10000"/>
                <a:gd name="connsiteX6" fmla="*/ 897 w 10070"/>
                <a:gd name="connsiteY6" fmla="*/ 1724 h 10000"/>
                <a:gd name="connsiteX7" fmla="*/ 534 w 10070"/>
                <a:gd name="connsiteY7" fmla="*/ 2223 h 10000"/>
                <a:gd name="connsiteX8" fmla="*/ 122 w 10070"/>
                <a:gd name="connsiteY8" fmla="*/ 3151 h 10000"/>
                <a:gd name="connsiteX9" fmla="*/ 97 w 10070"/>
                <a:gd name="connsiteY9" fmla="*/ 4167 h 10000"/>
                <a:gd name="connsiteX10" fmla="*/ 1061 w 10070"/>
                <a:gd name="connsiteY10" fmla="*/ 4623 h 10000"/>
                <a:gd name="connsiteX11" fmla="*/ 2207 w 10070"/>
                <a:gd name="connsiteY11" fmla="*/ 4390 h 10000"/>
                <a:gd name="connsiteX12" fmla="*/ 2425 w 10070"/>
                <a:gd name="connsiteY12" fmla="*/ 4500 h 10000"/>
                <a:gd name="connsiteX13" fmla="*/ 2569 w 10070"/>
                <a:gd name="connsiteY13" fmla="*/ 4834 h 10000"/>
                <a:gd name="connsiteX14" fmla="*/ 2425 w 10070"/>
                <a:gd name="connsiteY14" fmla="*/ 5390 h 10000"/>
                <a:gd name="connsiteX15" fmla="*/ 1770 w 10070"/>
                <a:gd name="connsiteY15" fmla="*/ 6224 h 10000"/>
                <a:gd name="connsiteX16" fmla="*/ 1569 w 10070"/>
                <a:gd name="connsiteY16" fmla="*/ 7196 h 10000"/>
                <a:gd name="connsiteX17" fmla="*/ 2282 w 10070"/>
                <a:gd name="connsiteY17" fmla="*/ 8167 h 10000"/>
                <a:gd name="connsiteX18" fmla="*/ 3156 w 10070"/>
                <a:gd name="connsiteY18" fmla="*/ 8115 h 10000"/>
                <a:gd name="connsiteX19" fmla="*/ 4030 w 10070"/>
                <a:gd name="connsiteY19" fmla="*/ 7781 h 10000"/>
                <a:gd name="connsiteX20" fmla="*/ 4903 w 10070"/>
                <a:gd name="connsiteY20" fmla="*/ 7390 h 10000"/>
                <a:gd name="connsiteX21" fmla="*/ 6061 w 10070"/>
                <a:gd name="connsiteY21" fmla="*/ 7529 h 10000"/>
                <a:gd name="connsiteX22" fmla="*/ 5927 w 10070"/>
                <a:gd name="connsiteY22" fmla="*/ 8585 h 10000"/>
                <a:gd name="connsiteX23" fmla="*/ 6794 w 10070"/>
                <a:gd name="connsiteY23" fmla="*/ 10000 h 10000"/>
                <a:gd name="connsiteX24" fmla="*/ 8541 w 10070"/>
                <a:gd name="connsiteY24" fmla="*/ 9780 h 10000"/>
                <a:gd name="connsiteX25" fmla="*/ 8903 w 10070"/>
                <a:gd name="connsiteY25" fmla="*/ 9557 h 10000"/>
                <a:gd name="connsiteX26" fmla="*/ 9052 w 10070"/>
                <a:gd name="connsiteY26" fmla="*/ 9390 h 10000"/>
                <a:gd name="connsiteX27" fmla="*/ 9271 w 10070"/>
                <a:gd name="connsiteY27" fmla="*/ 9281 h 10000"/>
                <a:gd name="connsiteX28" fmla="*/ 10070 w 10070"/>
                <a:gd name="connsiteY28" fmla="*/ 6615 h 10000"/>
                <a:gd name="connsiteX29" fmla="*/ 9559 w 10070"/>
                <a:gd name="connsiteY29" fmla="*/ 4557 h 10000"/>
                <a:gd name="connsiteX30" fmla="*/ 9196 w 10070"/>
                <a:gd name="connsiteY30" fmla="*/ 4167 h 10000"/>
                <a:gd name="connsiteX31" fmla="*/ 8903 w 10070"/>
                <a:gd name="connsiteY31" fmla="*/ 3724 h 10000"/>
                <a:gd name="connsiteX32" fmla="*/ 8684 w 10070"/>
                <a:gd name="connsiteY32" fmla="*/ 3115 h 10000"/>
                <a:gd name="connsiteX33" fmla="*/ 9196 w 10070"/>
                <a:gd name="connsiteY33" fmla="*/ 1667 h 10000"/>
                <a:gd name="connsiteX34" fmla="*/ 9196 w 10070"/>
                <a:gd name="connsiteY34" fmla="*/ 558 h 10000"/>
                <a:gd name="connsiteX35" fmla="*/ 8323 w 10070"/>
                <a:gd name="connsiteY35" fmla="*/ 114 h 10000"/>
                <a:gd name="connsiteX36" fmla="*/ 7886 w 10070"/>
                <a:gd name="connsiteY36" fmla="*/ 0 h 10000"/>
                <a:gd name="connsiteX37" fmla="*/ 6496 w 10070"/>
                <a:gd name="connsiteY37" fmla="*/ 166 h 10000"/>
                <a:gd name="connsiteX0" fmla="*/ 6496 w 10070"/>
                <a:gd name="connsiteY0" fmla="*/ 166 h 10000"/>
                <a:gd name="connsiteX1" fmla="*/ 4358 w 10070"/>
                <a:gd name="connsiteY1" fmla="*/ 529 h 10000"/>
                <a:gd name="connsiteX2" fmla="*/ 3896 w 10070"/>
                <a:gd name="connsiteY2" fmla="*/ 281 h 10000"/>
                <a:gd name="connsiteX3" fmla="*/ 3442 w 10070"/>
                <a:gd name="connsiteY3" fmla="*/ 333 h 10000"/>
                <a:gd name="connsiteX4" fmla="*/ 2450 w 10070"/>
                <a:gd name="connsiteY4" fmla="*/ 980 h 10000"/>
                <a:gd name="connsiteX5" fmla="*/ 1259 w 10070"/>
                <a:gd name="connsiteY5" fmla="*/ 1391 h 10000"/>
                <a:gd name="connsiteX6" fmla="*/ 897 w 10070"/>
                <a:gd name="connsiteY6" fmla="*/ 1724 h 10000"/>
                <a:gd name="connsiteX7" fmla="*/ 534 w 10070"/>
                <a:gd name="connsiteY7" fmla="*/ 2223 h 10000"/>
                <a:gd name="connsiteX8" fmla="*/ 122 w 10070"/>
                <a:gd name="connsiteY8" fmla="*/ 3151 h 10000"/>
                <a:gd name="connsiteX9" fmla="*/ 97 w 10070"/>
                <a:gd name="connsiteY9" fmla="*/ 4167 h 10000"/>
                <a:gd name="connsiteX10" fmla="*/ 1061 w 10070"/>
                <a:gd name="connsiteY10" fmla="*/ 4623 h 10000"/>
                <a:gd name="connsiteX11" fmla="*/ 2207 w 10070"/>
                <a:gd name="connsiteY11" fmla="*/ 4390 h 10000"/>
                <a:gd name="connsiteX12" fmla="*/ 2425 w 10070"/>
                <a:gd name="connsiteY12" fmla="*/ 4500 h 10000"/>
                <a:gd name="connsiteX13" fmla="*/ 2569 w 10070"/>
                <a:gd name="connsiteY13" fmla="*/ 4834 h 10000"/>
                <a:gd name="connsiteX14" fmla="*/ 2425 w 10070"/>
                <a:gd name="connsiteY14" fmla="*/ 5390 h 10000"/>
                <a:gd name="connsiteX15" fmla="*/ 1770 w 10070"/>
                <a:gd name="connsiteY15" fmla="*/ 6224 h 10000"/>
                <a:gd name="connsiteX16" fmla="*/ 1569 w 10070"/>
                <a:gd name="connsiteY16" fmla="*/ 7196 h 10000"/>
                <a:gd name="connsiteX17" fmla="*/ 2282 w 10070"/>
                <a:gd name="connsiteY17" fmla="*/ 8167 h 10000"/>
                <a:gd name="connsiteX18" fmla="*/ 3156 w 10070"/>
                <a:gd name="connsiteY18" fmla="*/ 8115 h 10000"/>
                <a:gd name="connsiteX19" fmla="*/ 4030 w 10070"/>
                <a:gd name="connsiteY19" fmla="*/ 7781 h 10000"/>
                <a:gd name="connsiteX20" fmla="*/ 4903 w 10070"/>
                <a:gd name="connsiteY20" fmla="*/ 7390 h 10000"/>
                <a:gd name="connsiteX21" fmla="*/ 6061 w 10070"/>
                <a:gd name="connsiteY21" fmla="*/ 7529 h 10000"/>
                <a:gd name="connsiteX22" fmla="*/ 5927 w 10070"/>
                <a:gd name="connsiteY22" fmla="*/ 8585 h 10000"/>
                <a:gd name="connsiteX23" fmla="*/ 6794 w 10070"/>
                <a:gd name="connsiteY23" fmla="*/ 10000 h 10000"/>
                <a:gd name="connsiteX24" fmla="*/ 8541 w 10070"/>
                <a:gd name="connsiteY24" fmla="*/ 9780 h 10000"/>
                <a:gd name="connsiteX25" fmla="*/ 8903 w 10070"/>
                <a:gd name="connsiteY25" fmla="*/ 9557 h 10000"/>
                <a:gd name="connsiteX26" fmla="*/ 9052 w 10070"/>
                <a:gd name="connsiteY26" fmla="*/ 9390 h 10000"/>
                <a:gd name="connsiteX27" fmla="*/ 9271 w 10070"/>
                <a:gd name="connsiteY27" fmla="*/ 9281 h 10000"/>
                <a:gd name="connsiteX28" fmla="*/ 10070 w 10070"/>
                <a:gd name="connsiteY28" fmla="*/ 6615 h 10000"/>
                <a:gd name="connsiteX29" fmla="*/ 9559 w 10070"/>
                <a:gd name="connsiteY29" fmla="*/ 4557 h 10000"/>
                <a:gd name="connsiteX30" fmla="*/ 9196 w 10070"/>
                <a:gd name="connsiteY30" fmla="*/ 4167 h 10000"/>
                <a:gd name="connsiteX31" fmla="*/ 8903 w 10070"/>
                <a:gd name="connsiteY31" fmla="*/ 3724 h 10000"/>
                <a:gd name="connsiteX32" fmla="*/ 8684 w 10070"/>
                <a:gd name="connsiteY32" fmla="*/ 3115 h 10000"/>
                <a:gd name="connsiteX33" fmla="*/ 9196 w 10070"/>
                <a:gd name="connsiteY33" fmla="*/ 1667 h 10000"/>
                <a:gd name="connsiteX34" fmla="*/ 9196 w 10070"/>
                <a:gd name="connsiteY34" fmla="*/ 558 h 10000"/>
                <a:gd name="connsiteX35" fmla="*/ 8323 w 10070"/>
                <a:gd name="connsiteY35" fmla="*/ 114 h 10000"/>
                <a:gd name="connsiteX36" fmla="*/ 7886 w 10070"/>
                <a:gd name="connsiteY36" fmla="*/ 0 h 10000"/>
                <a:gd name="connsiteX37" fmla="*/ 6496 w 10070"/>
                <a:gd name="connsiteY37" fmla="*/ 166 h 10000"/>
                <a:gd name="connsiteX0" fmla="*/ 6496 w 10070"/>
                <a:gd name="connsiteY0" fmla="*/ 166 h 10000"/>
                <a:gd name="connsiteX1" fmla="*/ 4358 w 10070"/>
                <a:gd name="connsiteY1" fmla="*/ 529 h 10000"/>
                <a:gd name="connsiteX2" fmla="*/ 3896 w 10070"/>
                <a:gd name="connsiteY2" fmla="*/ 281 h 10000"/>
                <a:gd name="connsiteX3" fmla="*/ 3442 w 10070"/>
                <a:gd name="connsiteY3" fmla="*/ 333 h 10000"/>
                <a:gd name="connsiteX4" fmla="*/ 2450 w 10070"/>
                <a:gd name="connsiteY4" fmla="*/ 980 h 10000"/>
                <a:gd name="connsiteX5" fmla="*/ 1259 w 10070"/>
                <a:gd name="connsiteY5" fmla="*/ 1391 h 10000"/>
                <a:gd name="connsiteX6" fmla="*/ 897 w 10070"/>
                <a:gd name="connsiteY6" fmla="*/ 1724 h 10000"/>
                <a:gd name="connsiteX7" fmla="*/ 534 w 10070"/>
                <a:gd name="connsiteY7" fmla="*/ 2223 h 10000"/>
                <a:gd name="connsiteX8" fmla="*/ 122 w 10070"/>
                <a:gd name="connsiteY8" fmla="*/ 3151 h 10000"/>
                <a:gd name="connsiteX9" fmla="*/ 97 w 10070"/>
                <a:gd name="connsiteY9" fmla="*/ 4167 h 10000"/>
                <a:gd name="connsiteX10" fmla="*/ 1061 w 10070"/>
                <a:gd name="connsiteY10" fmla="*/ 4623 h 10000"/>
                <a:gd name="connsiteX11" fmla="*/ 1484 w 10070"/>
                <a:gd name="connsiteY11" fmla="*/ 4386 h 10000"/>
                <a:gd name="connsiteX12" fmla="*/ 2207 w 10070"/>
                <a:gd name="connsiteY12" fmla="*/ 4390 h 10000"/>
                <a:gd name="connsiteX13" fmla="*/ 2425 w 10070"/>
                <a:gd name="connsiteY13" fmla="*/ 4500 h 10000"/>
                <a:gd name="connsiteX14" fmla="*/ 2569 w 10070"/>
                <a:gd name="connsiteY14" fmla="*/ 4834 h 10000"/>
                <a:gd name="connsiteX15" fmla="*/ 2425 w 10070"/>
                <a:gd name="connsiteY15" fmla="*/ 5390 h 10000"/>
                <a:gd name="connsiteX16" fmla="*/ 1770 w 10070"/>
                <a:gd name="connsiteY16" fmla="*/ 6224 h 10000"/>
                <a:gd name="connsiteX17" fmla="*/ 1569 w 10070"/>
                <a:gd name="connsiteY17" fmla="*/ 7196 h 10000"/>
                <a:gd name="connsiteX18" fmla="*/ 2282 w 10070"/>
                <a:gd name="connsiteY18" fmla="*/ 8167 h 10000"/>
                <a:gd name="connsiteX19" fmla="*/ 3156 w 10070"/>
                <a:gd name="connsiteY19" fmla="*/ 8115 h 10000"/>
                <a:gd name="connsiteX20" fmla="*/ 4030 w 10070"/>
                <a:gd name="connsiteY20" fmla="*/ 7781 h 10000"/>
                <a:gd name="connsiteX21" fmla="*/ 4903 w 10070"/>
                <a:gd name="connsiteY21" fmla="*/ 7390 h 10000"/>
                <a:gd name="connsiteX22" fmla="*/ 6061 w 10070"/>
                <a:gd name="connsiteY22" fmla="*/ 7529 h 10000"/>
                <a:gd name="connsiteX23" fmla="*/ 5927 w 10070"/>
                <a:gd name="connsiteY23" fmla="*/ 8585 h 10000"/>
                <a:gd name="connsiteX24" fmla="*/ 6794 w 10070"/>
                <a:gd name="connsiteY24" fmla="*/ 10000 h 10000"/>
                <a:gd name="connsiteX25" fmla="*/ 8541 w 10070"/>
                <a:gd name="connsiteY25" fmla="*/ 9780 h 10000"/>
                <a:gd name="connsiteX26" fmla="*/ 8903 w 10070"/>
                <a:gd name="connsiteY26" fmla="*/ 9557 h 10000"/>
                <a:gd name="connsiteX27" fmla="*/ 9052 w 10070"/>
                <a:gd name="connsiteY27" fmla="*/ 9390 h 10000"/>
                <a:gd name="connsiteX28" fmla="*/ 9271 w 10070"/>
                <a:gd name="connsiteY28" fmla="*/ 9281 h 10000"/>
                <a:gd name="connsiteX29" fmla="*/ 10070 w 10070"/>
                <a:gd name="connsiteY29" fmla="*/ 6615 h 10000"/>
                <a:gd name="connsiteX30" fmla="*/ 9559 w 10070"/>
                <a:gd name="connsiteY30" fmla="*/ 4557 h 10000"/>
                <a:gd name="connsiteX31" fmla="*/ 9196 w 10070"/>
                <a:gd name="connsiteY31" fmla="*/ 4167 h 10000"/>
                <a:gd name="connsiteX32" fmla="*/ 8903 w 10070"/>
                <a:gd name="connsiteY32" fmla="*/ 3724 h 10000"/>
                <a:gd name="connsiteX33" fmla="*/ 8684 w 10070"/>
                <a:gd name="connsiteY33" fmla="*/ 3115 h 10000"/>
                <a:gd name="connsiteX34" fmla="*/ 9196 w 10070"/>
                <a:gd name="connsiteY34" fmla="*/ 1667 h 10000"/>
                <a:gd name="connsiteX35" fmla="*/ 9196 w 10070"/>
                <a:gd name="connsiteY35" fmla="*/ 558 h 10000"/>
                <a:gd name="connsiteX36" fmla="*/ 8323 w 10070"/>
                <a:gd name="connsiteY36" fmla="*/ 114 h 10000"/>
                <a:gd name="connsiteX37" fmla="*/ 7886 w 10070"/>
                <a:gd name="connsiteY37" fmla="*/ 0 h 10000"/>
                <a:gd name="connsiteX38" fmla="*/ 6496 w 10070"/>
                <a:gd name="connsiteY38" fmla="*/ 166 h 10000"/>
                <a:gd name="connsiteX0" fmla="*/ 6496 w 10070"/>
                <a:gd name="connsiteY0" fmla="*/ 166 h 10000"/>
                <a:gd name="connsiteX1" fmla="*/ 4358 w 10070"/>
                <a:gd name="connsiteY1" fmla="*/ 529 h 10000"/>
                <a:gd name="connsiteX2" fmla="*/ 3896 w 10070"/>
                <a:gd name="connsiteY2" fmla="*/ 281 h 10000"/>
                <a:gd name="connsiteX3" fmla="*/ 3442 w 10070"/>
                <a:gd name="connsiteY3" fmla="*/ 333 h 10000"/>
                <a:gd name="connsiteX4" fmla="*/ 2450 w 10070"/>
                <a:gd name="connsiteY4" fmla="*/ 980 h 10000"/>
                <a:gd name="connsiteX5" fmla="*/ 1259 w 10070"/>
                <a:gd name="connsiteY5" fmla="*/ 1391 h 10000"/>
                <a:gd name="connsiteX6" fmla="*/ 897 w 10070"/>
                <a:gd name="connsiteY6" fmla="*/ 1724 h 10000"/>
                <a:gd name="connsiteX7" fmla="*/ 534 w 10070"/>
                <a:gd name="connsiteY7" fmla="*/ 2223 h 10000"/>
                <a:gd name="connsiteX8" fmla="*/ 122 w 10070"/>
                <a:gd name="connsiteY8" fmla="*/ 3151 h 10000"/>
                <a:gd name="connsiteX9" fmla="*/ 97 w 10070"/>
                <a:gd name="connsiteY9" fmla="*/ 4167 h 10000"/>
                <a:gd name="connsiteX10" fmla="*/ 702 w 10070"/>
                <a:gd name="connsiteY10" fmla="*/ 4666 h 10000"/>
                <a:gd name="connsiteX11" fmla="*/ 1484 w 10070"/>
                <a:gd name="connsiteY11" fmla="*/ 4386 h 10000"/>
                <a:gd name="connsiteX12" fmla="*/ 2207 w 10070"/>
                <a:gd name="connsiteY12" fmla="*/ 4390 h 10000"/>
                <a:gd name="connsiteX13" fmla="*/ 2425 w 10070"/>
                <a:gd name="connsiteY13" fmla="*/ 4500 h 10000"/>
                <a:gd name="connsiteX14" fmla="*/ 2569 w 10070"/>
                <a:gd name="connsiteY14" fmla="*/ 4834 h 10000"/>
                <a:gd name="connsiteX15" fmla="*/ 2425 w 10070"/>
                <a:gd name="connsiteY15" fmla="*/ 5390 h 10000"/>
                <a:gd name="connsiteX16" fmla="*/ 1770 w 10070"/>
                <a:gd name="connsiteY16" fmla="*/ 6224 h 10000"/>
                <a:gd name="connsiteX17" fmla="*/ 1569 w 10070"/>
                <a:gd name="connsiteY17" fmla="*/ 7196 h 10000"/>
                <a:gd name="connsiteX18" fmla="*/ 2282 w 10070"/>
                <a:gd name="connsiteY18" fmla="*/ 8167 h 10000"/>
                <a:gd name="connsiteX19" fmla="*/ 3156 w 10070"/>
                <a:gd name="connsiteY19" fmla="*/ 8115 h 10000"/>
                <a:gd name="connsiteX20" fmla="*/ 4030 w 10070"/>
                <a:gd name="connsiteY20" fmla="*/ 7781 h 10000"/>
                <a:gd name="connsiteX21" fmla="*/ 4903 w 10070"/>
                <a:gd name="connsiteY21" fmla="*/ 7390 h 10000"/>
                <a:gd name="connsiteX22" fmla="*/ 6061 w 10070"/>
                <a:gd name="connsiteY22" fmla="*/ 7529 h 10000"/>
                <a:gd name="connsiteX23" fmla="*/ 5927 w 10070"/>
                <a:gd name="connsiteY23" fmla="*/ 8585 h 10000"/>
                <a:gd name="connsiteX24" fmla="*/ 6794 w 10070"/>
                <a:gd name="connsiteY24" fmla="*/ 10000 h 10000"/>
                <a:gd name="connsiteX25" fmla="*/ 8541 w 10070"/>
                <a:gd name="connsiteY25" fmla="*/ 9780 h 10000"/>
                <a:gd name="connsiteX26" fmla="*/ 8903 w 10070"/>
                <a:gd name="connsiteY26" fmla="*/ 9557 h 10000"/>
                <a:gd name="connsiteX27" fmla="*/ 9052 w 10070"/>
                <a:gd name="connsiteY27" fmla="*/ 9390 h 10000"/>
                <a:gd name="connsiteX28" fmla="*/ 9271 w 10070"/>
                <a:gd name="connsiteY28" fmla="*/ 9281 h 10000"/>
                <a:gd name="connsiteX29" fmla="*/ 10070 w 10070"/>
                <a:gd name="connsiteY29" fmla="*/ 6615 h 10000"/>
                <a:gd name="connsiteX30" fmla="*/ 9559 w 10070"/>
                <a:gd name="connsiteY30" fmla="*/ 4557 h 10000"/>
                <a:gd name="connsiteX31" fmla="*/ 9196 w 10070"/>
                <a:gd name="connsiteY31" fmla="*/ 4167 h 10000"/>
                <a:gd name="connsiteX32" fmla="*/ 8903 w 10070"/>
                <a:gd name="connsiteY32" fmla="*/ 3724 h 10000"/>
                <a:gd name="connsiteX33" fmla="*/ 8684 w 10070"/>
                <a:gd name="connsiteY33" fmla="*/ 3115 h 10000"/>
                <a:gd name="connsiteX34" fmla="*/ 9196 w 10070"/>
                <a:gd name="connsiteY34" fmla="*/ 1667 h 10000"/>
                <a:gd name="connsiteX35" fmla="*/ 9196 w 10070"/>
                <a:gd name="connsiteY35" fmla="*/ 558 h 10000"/>
                <a:gd name="connsiteX36" fmla="*/ 8323 w 10070"/>
                <a:gd name="connsiteY36" fmla="*/ 114 h 10000"/>
                <a:gd name="connsiteX37" fmla="*/ 7886 w 10070"/>
                <a:gd name="connsiteY37" fmla="*/ 0 h 10000"/>
                <a:gd name="connsiteX38" fmla="*/ 6496 w 10070"/>
                <a:gd name="connsiteY38" fmla="*/ 166 h 10000"/>
                <a:gd name="connsiteX0" fmla="*/ 6496 w 10070"/>
                <a:gd name="connsiteY0" fmla="*/ 166 h 10000"/>
                <a:gd name="connsiteX1" fmla="*/ 4358 w 10070"/>
                <a:gd name="connsiteY1" fmla="*/ 529 h 10000"/>
                <a:gd name="connsiteX2" fmla="*/ 3896 w 10070"/>
                <a:gd name="connsiteY2" fmla="*/ 281 h 10000"/>
                <a:gd name="connsiteX3" fmla="*/ 3442 w 10070"/>
                <a:gd name="connsiteY3" fmla="*/ 333 h 10000"/>
                <a:gd name="connsiteX4" fmla="*/ 2450 w 10070"/>
                <a:gd name="connsiteY4" fmla="*/ 980 h 10000"/>
                <a:gd name="connsiteX5" fmla="*/ 1259 w 10070"/>
                <a:gd name="connsiteY5" fmla="*/ 1391 h 10000"/>
                <a:gd name="connsiteX6" fmla="*/ 897 w 10070"/>
                <a:gd name="connsiteY6" fmla="*/ 1724 h 10000"/>
                <a:gd name="connsiteX7" fmla="*/ 534 w 10070"/>
                <a:gd name="connsiteY7" fmla="*/ 2223 h 10000"/>
                <a:gd name="connsiteX8" fmla="*/ 122 w 10070"/>
                <a:gd name="connsiteY8" fmla="*/ 3151 h 10000"/>
                <a:gd name="connsiteX9" fmla="*/ 97 w 10070"/>
                <a:gd name="connsiteY9" fmla="*/ 4167 h 10000"/>
                <a:gd name="connsiteX10" fmla="*/ 702 w 10070"/>
                <a:gd name="connsiteY10" fmla="*/ 4666 h 10000"/>
                <a:gd name="connsiteX11" fmla="*/ 1484 w 10070"/>
                <a:gd name="connsiteY11" fmla="*/ 3938 h 10000"/>
                <a:gd name="connsiteX12" fmla="*/ 2207 w 10070"/>
                <a:gd name="connsiteY12" fmla="*/ 4390 h 10000"/>
                <a:gd name="connsiteX13" fmla="*/ 2425 w 10070"/>
                <a:gd name="connsiteY13" fmla="*/ 4500 h 10000"/>
                <a:gd name="connsiteX14" fmla="*/ 2569 w 10070"/>
                <a:gd name="connsiteY14" fmla="*/ 4834 h 10000"/>
                <a:gd name="connsiteX15" fmla="*/ 2425 w 10070"/>
                <a:gd name="connsiteY15" fmla="*/ 5390 h 10000"/>
                <a:gd name="connsiteX16" fmla="*/ 1770 w 10070"/>
                <a:gd name="connsiteY16" fmla="*/ 6224 h 10000"/>
                <a:gd name="connsiteX17" fmla="*/ 1569 w 10070"/>
                <a:gd name="connsiteY17" fmla="*/ 7196 h 10000"/>
                <a:gd name="connsiteX18" fmla="*/ 2282 w 10070"/>
                <a:gd name="connsiteY18" fmla="*/ 8167 h 10000"/>
                <a:gd name="connsiteX19" fmla="*/ 3156 w 10070"/>
                <a:gd name="connsiteY19" fmla="*/ 8115 h 10000"/>
                <a:gd name="connsiteX20" fmla="*/ 4030 w 10070"/>
                <a:gd name="connsiteY20" fmla="*/ 7781 h 10000"/>
                <a:gd name="connsiteX21" fmla="*/ 4903 w 10070"/>
                <a:gd name="connsiteY21" fmla="*/ 7390 h 10000"/>
                <a:gd name="connsiteX22" fmla="*/ 6061 w 10070"/>
                <a:gd name="connsiteY22" fmla="*/ 7529 h 10000"/>
                <a:gd name="connsiteX23" fmla="*/ 5927 w 10070"/>
                <a:gd name="connsiteY23" fmla="*/ 8585 h 10000"/>
                <a:gd name="connsiteX24" fmla="*/ 6794 w 10070"/>
                <a:gd name="connsiteY24" fmla="*/ 10000 h 10000"/>
                <a:gd name="connsiteX25" fmla="*/ 8541 w 10070"/>
                <a:gd name="connsiteY25" fmla="*/ 9780 h 10000"/>
                <a:gd name="connsiteX26" fmla="*/ 8903 w 10070"/>
                <a:gd name="connsiteY26" fmla="*/ 9557 h 10000"/>
                <a:gd name="connsiteX27" fmla="*/ 9052 w 10070"/>
                <a:gd name="connsiteY27" fmla="*/ 9390 h 10000"/>
                <a:gd name="connsiteX28" fmla="*/ 9271 w 10070"/>
                <a:gd name="connsiteY28" fmla="*/ 9281 h 10000"/>
                <a:gd name="connsiteX29" fmla="*/ 10070 w 10070"/>
                <a:gd name="connsiteY29" fmla="*/ 6615 h 10000"/>
                <a:gd name="connsiteX30" fmla="*/ 9559 w 10070"/>
                <a:gd name="connsiteY30" fmla="*/ 4557 h 10000"/>
                <a:gd name="connsiteX31" fmla="*/ 9196 w 10070"/>
                <a:gd name="connsiteY31" fmla="*/ 4167 h 10000"/>
                <a:gd name="connsiteX32" fmla="*/ 8903 w 10070"/>
                <a:gd name="connsiteY32" fmla="*/ 3724 h 10000"/>
                <a:gd name="connsiteX33" fmla="*/ 8684 w 10070"/>
                <a:gd name="connsiteY33" fmla="*/ 3115 h 10000"/>
                <a:gd name="connsiteX34" fmla="*/ 9196 w 10070"/>
                <a:gd name="connsiteY34" fmla="*/ 1667 h 10000"/>
                <a:gd name="connsiteX35" fmla="*/ 9196 w 10070"/>
                <a:gd name="connsiteY35" fmla="*/ 558 h 10000"/>
                <a:gd name="connsiteX36" fmla="*/ 8323 w 10070"/>
                <a:gd name="connsiteY36" fmla="*/ 114 h 10000"/>
                <a:gd name="connsiteX37" fmla="*/ 7886 w 10070"/>
                <a:gd name="connsiteY37" fmla="*/ 0 h 10000"/>
                <a:gd name="connsiteX38" fmla="*/ 6496 w 10070"/>
                <a:gd name="connsiteY38" fmla="*/ 166 h 10000"/>
                <a:gd name="connsiteX0" fmla="*/ 6496 w 10070"/>
                <a:gd name="connsiteY0" fmla="*/ 166 h 10000"/>
                <a:gd name="connsiteX1" fmla="*/ 4358 w 10070"/>
                <a:gd name="connsiteY1" fmla="*/ 529 h 10000"/>
                <a:gd name="connsiteX2" fmla="*/ 3896 w 10070"/>
                <a:gd name="connsiteY2" fmla="*/ 281 h 10000"/>
                <a:gd name="connsiteX3" fmla="*/ 3442 w 10070"/>
                <a:gd name="connsiteY3" fmla="*/ 333 h 10000"/>
                <a:gd name="connsiteX4" fmla="*/ 2450 w 10070"/>
                <a:gd name="connsiteY4" fmla="*/ 980 h 10000"/>
                <a:gd name="connsiteX5" fmla="*/ 1259 w 10070"/>
                <a:gd name="connsiteY5" fmla="*/ 1391 h 10000"/>
                <a:gd name="connsiteX6" fmla="*/ 897 w 10070"/>
                <a:gd name="connsiteY6" fmla="*/ 1724 h 10000"/>
                <a:gd name="connsiteX7" fmla="*/ 534 w 10070"/>
                <a:gd name="connsiteY7" fmla="*/ 2223 h 10000"/>
                <a:gd name="connsiteX8" fmla="*/ 122 w 10070"/>
                <a:gd name="connsiteY8" fmla="*/ 3151 h 10000"/>
                <a:gd name="connsiteX9" fmla="*/ 97 w 10070"/>
                <a:gd name="connsiteY9" fmla="*/ 4167 h 10000"/>
                <a:gd name="connsiteX10" fmla="*/ 702 w 10070"/>
                <a:gd name="connsiteY10" fmla="*/ 4666 h 10000"/>
                <a:gd name="connsiteX11" fmla="*/ 1484 w 10070"/>
                <a:gd name="connsiteY11" fmla="*/ 3938 h 10000"/>
                <a:gd name="connsiteX12" fmla="*/ 2207 w 10070"/>
                <a:gd name="connsiteY12" fmla="*/ 4390 h 10000"/>
                <a:gd name="connsiteX13" fmla="*/ 2425 w 10070"/>
                <a:gd name="connsiteY13" fmla="*/ 4500 h 10000"/>
                <a:gd name="connsiteX14" fmla="*/ 2569 w 10070"/>
                <a:gd name="connsiteY14" fmla="*/ 4834 h 10000"/>
                <a:gd name="connsiteX15" fmla="*/ 2425 w 10070"/>
                <a:gd name="connsiteY15" fmla="*/ 5390 h 10000"/>
                <a:gd name="connsiteX16" fmla="*/ 1770 w 10070"/>
                <a:gd name="connsiteY16" fmla="*/ 6224 h 10000"/>
                <a:gd name="connsiteX17" fmla="*/ 1569 w 10070"/>
                <a:gd name="connsiteY17" fmla="*/ 7196 h 10000"/>
                <a:gd name="connsiteX18" fmla="*/ 2282 w 10070"/>
                <a:gd name="connsiteY18" fmla="*/ 8167 h 10000"/>
                <a:gd name="connsiteX19" fmla="*/ 3156 w 10070"/>
                <a:gd name="connsiteY19" fmla="*/ 8115 h 10000"/>
                <a:gd name="connsiteX20" fmla="*/ 4030 w 10070"/>
                <a:gd name="connsiteY20" fmla="*/ 7781 h 10000"/>
                <a:gd name="connsiteX21" fmla="*/ 4903 w 10070"/>
                <a:gd name="connsiteY21" fmla="*/ 7390 h 10000"/>
                <a:gd name="connsiteX22" fmla="*/ 6061 w 10070"/>
                <a:gd name="connsiteY22" fmla="*/ 7529 h 10000"/>
                <a:gd name="connsiteX23" fmla="*/ 5927 w 10070"/>
                <a:gd name="connsiteY23" fmla="*/ 8585 h 10000"/>
                <a:gd name="connsiteX24" fmla="*/ 6794 w 10070"/>
                <a:gd name="connsiteY24" fmla="*/ 10000 h 10000"/>
                <a:gd name="connsiteX25" fmla="*/ 8541 w 10070"/>
                <a:gd name="connsiteY25" fmla="*/ 9780 h 10000"/>
                <a:gd name="connsiteX26" fmla="*/ 8903 w 10070"/>
                <a:gd name="connsiteY26" fmla="*/ 9557 h 10000"/>
                <a:gd name="connsiteX27" fmla="*/ 9052 w 10070"/>
                <a:gd name="connsiteY27" fmla="*/ 9390 h 10000"/>
                <a:gd name="connsiteX28" fmla="*/ 9271 w 10070"/>
                <a:gd name="connsiteY28" fmla="*/ 9281 h 10000"/>
                <a:gd name="connsiteX29" fmla="*/ 10070 w 10070"/>
                <a:gd name="connsiteY29" fmla="*/ 6615 h 10000"/>
                <a:gd name="connsiteX30" fmla="*/ 9559 w 10070"/>
                <a:gd name="connsiteY30" fmla="*/ 4557 h 10000"/>
                <a:gd name="connsiteX31" fmla="*/ 9196 w 10070"/>
                <a:gd name="connsiteY31" fmla="*/ 4167 h 10000"/>
                <a:gd name="connsiteX32" fmla="*/ 8903 w 10070"/>
                <a:gd name="connsiteY32" fmla="*/ 3724 h 10000"/>
                <a:gd name="connsiteX33" fmla="*/ 8684 w 10070"/>
                <a:gd name="connsiteY33" fmla="*/ 3115 h 10000"/>
                <a:gd name="connsiteX34" fmla="*/ 9196 w 10070"/>
                <a:gd name="connsiteY34" fmla="*/ 1667 h 10000"/>
                <a:gd name="connsiteX35" fmla="*/ 9196 w 10070"/>
                <a:gd name="connsiteY35" fmla="*/ 558 h 10000"/>
                <a:gd name="connsiteX36" fmla="*/ 8323 w 10070"/>
                <a:gd name="connsiteY36" fmla="*/ 114 h 10000"/>
                <a:gd name="connsiteX37" fmla="*/ 7886 w 10070"/>
                <a:gd name="connsiteY37" fmla="*/ 0 h 10000"/>
                <a:gd name="connsiteX38" fmla="*/ 6496 w 10070"/>
                <a:gd name="connsiteY38" fmla="*/ 166 h 10000"/>
                <a:gd name="connsiteX0" fmla="*/ 6496 w 10070"/>
                <a:gd name="connsiteY0" fmla="*/ 166 h 10000"/>
                <a:gd name="connsiteX1" fmla="*/ 4358 w 10070"/>
                <a:gd name="connsiteY1" fmla="*/ 529 h 10000"/>
                <a:gd name="connsiteX2" fmla="*/ 3896 w 10070"/>
                <a:gd name="connsiteY2" fmla="*/ 281 h 10000"/>
                <a:gd name="connsiteX3" fmla="*/ 3442 w 10070"/>
                <a:gd name="connsiteY3" fmla="*/ 333 h 10000"/>
                <a:gd name="connsiteX4" fmla="*/ 2450 w 10070"/>
                <a:gd name="connsiteY4" fmla="*/ 980 h 10000"/>
                <a:gd name="connsiteX5" fmla="*/ 1259 w 10070"/>
                <a:gd name="connsiteY5" fmla="*/ 1391 h 10000"/>
                <a:gd name="connsiteX6" fmla="*/ 897 w 10070"/>
                <a:gd name="connsiteY6" fmla="*/ 1724 h 10000"/>
                <a:gd name="connsiteX7" fmla="*/ 534 w 10070"/>
                <a:gd name="connsiteY7" fmla="*/ 2223 h 10000"/>
                <a:gd name="connsiteX8" fmla="*/ 122 w 10070"/>
                <a:gd name="connsiteY8" fmla="*/ 3151 h 10000"/>
                <a:gd name="connsiteX9" fmla="*/ 97 w 10070"/>
                <a:gd name="connsiteY9" fmla="*/ 4167 h 10000"/>
                <a:gd name="connsiteX10" fmla="*/ 702 w 10070"/>
                <a:gd name="connsiteY10" fmla="*/ 4666 h 10000"/>
                <a:gd name="connsiteX11" fmla="*/ 1484 w 10070"/>
                <a:gd name="connsiteY11" fmla="*/ 3938 h 10000"/>
                <a:gd name="connsiteX12" fmla="*/ 2207 w 10070"/>
                <a:gd name="connsiteY12" fmla="*/ 4390 h 10000"/>
                <a:gd name="connsiteX13" fmla="*/ 2425 w 10070"/>
                <a:gd name="connsiteY13" fmla="*/ 4500 h 10000"/>
                <a:gd name="connsiteX14" fmla="*/ 2569 w 10070"/>
                <a:gd name="connsiteY14" fmla="*/ 4834 h 10000"/>
                <a:gd name="connsiteX15" fmla="*/ 2425 w 10070"/>
                <a:gd name="connsiteY15" fmla="*/ 5390 h 10000"/>
                <a:gd name="connsiteX16" fmla="*/ 1770 w 10070"/>
                <a:gd name="connsiteY16" fmla="*/ 6224 h 10000"/>
                <a:gd name="connsiteX17" fmla="*/ 1569 w 10070"/>
                <a:gd name="connsiteY17" fmla="*/ 7196 h 10000"/>
                <a:gd name="connsiteX18" fmla="*/ 2282 w 10070"/>
                <a:gd name="connsiteY18" fmla="*/ 8167 h 10000"/>
                <a:gd name="connsiteX19" fmla="*/ 3156 w 10070"/>
                <a:gd name="connsiteY19" fmla="*/ 8115 h 10000"/>
                <a:gd name="connsiteX20" fmla="*/ 4030 w 10070"/>
                <a:gd name="connsiteY20" fmla="*/ 7781 h 10000"/>
                <a:gd name="connsiteX21" fmla="*/ 4903 w 10070"/>
                <a:gd name="connsiteY21" fmla="*/ 7390 h 10000"/>
                <a:gd name="connsiteX22" fmla="*/ 6061 w 10070"/>
                <a:gd name="connsiteY22" fmla="*/ 7529 h 10000"/>
                <a:gd name="connsiteX23" fmla="*/ 5927 w 10070"/>
                <a:gd name="connsiteY23" fmla="*/ 8585 h 10000"/>
                <a:gd name="connsiteX24" fmla="*/ 6794 w 10070"/>
                <a:gd name="connsiteY24" fmla="*/ 10000 h 10000"/>
                <a:gd name="connsiteX25" fmla="*/ 8541 w 10070"/>
                <a:gd name="connsiteY25" fmla="*/ 9780 h 10000"/>
                <a:gd name="connsiteX26" fmla="*/ 8903 w 10070"/>
                <a:gd name="connsiteY26" fmla="*/ 9557 h 10000"/>
                <a:gd name="connsiteX27" fmla="*/ 9052 w 10070"/>
                <a:gd name="connsiteY27" fmla="*/ 9390 h 10000"/>
                <a:gd name="connsiteX28" fmla="*/ 9271 w 10070"/>
                <a:gd name="connsiteY28" fmla="*/ 9281 h 10000"/>
                <a:gd name="connsiteX29" fmla="*/ 10070 w 10070"/>
                <a:gd name="connsiteY29" fmla="*/ 6615 h 10000"/>
                <a:gd name="connsiteX30" fmla="*/ 9559 w 10070"/>
                <a:gd name="connsiteY30" fmla="*/ 4557 h 10000"/>
                <a:gd name="connsiteX31" fmla="*/ 9196 w 10070"/>
                <a:gd name="connsiteY31" fmla="*/ 4167 h 10000"/>
                <a:gd name="connsiteX32" fmla="*/ 8903 w 10070"/>
                <a:gd name="connsiteY32" fmla="*/ 3724 h 10000"/>
                <a:gd name="connsiteX33" fmla="*/ 8684 w 10070"/>
                <a:gd name="connsiteY33" fmla="*/ 3115 h 10000"/>
                <a:gd name="connsiteX34" fmla="*/ 9196 w 10070"/>
                <a:gd name="connsiteY34" fmla="*/ 1667 h 10000"/>
                <a:gd name="connsiteX35" fmla="*/ 9196 w 10070"/>
                <a:gd name="connsiteY35" fmla="*/ 558 h 10000"/>
                <a:gd name="connsiteX36" fmla="*/ 8323 w 10070"/>
                <a:gd name="connsiteY36" fmla="*/ 114 h 10000"/>
                <a:gd name="connsiteX37" fmla="*/ 7886 w 10070"/>
                <a:gd name="connsiteY37" fmla="*/ 0 h 10000"/>
                <a:gd name="connsiteX38" fmla="*/ 6496 w 10070"/>
                <a:gd name="connsiteY38" fmla="*/ 166 h 10000"/>
                <a:gd name="connsiteX0" fmla="*/ 6496 w 10070"/>
                <a:gd name="connsiteY0" fmla="*/ 166 h 10000"/>
                <a:gd name="connsiteX1" fmla="*/ 4358 w 10070"/>
                <a:gd name="connsiteY1" fmla="*/ 529 h 10000"/>
                <a:gd name="connsiteX2" fmla="*/ 3896 w 10070"/>
                <a:gd name="connsiteY2" fmla="*/ 281 h 10000"/>
                <a:gd name="connsiteX3" fmla="*/ 3442 w 10070"/>
                <a:gd name="connsiteY3" fmla="*/ 333 h 10000"/>
                <a:gd name="connsiteX4" fmla="*/ 2450 w 10070"/>
                <a:gd name="connsiteY4" fmla="*/ 980 h 10000"/>
                <a:gd name="connsiteX5" fmla="*/ 1259 w 10070"/>
                <a:gd name="connsiteY5" fmla="*/ 1391 h 10000"/>
                <a:gd name="connsiteX6" fmla="*/ 897 w 10070"/>
                <a:gd name="connsiteY6" fmla="*/ 1724 h 10000"/>
                <a:gd name="connsiteX7" fmla="*/ 534 w 10070"/>
                <a:gd name="connsiteY7" fmla="*/ 2223 h 10000"/>
                <a:gd name="connsiteX8" fmla="*/ 122 w 10070"/>
                <a:gd name="connsiteY8" fmla="*/ 3151 h 10000"/>
                <a:gd name="connsiteX9" fmla="*/ 97 w 10070"/>
                <a:gd name="connsiteY9" fmla="*/ 4167 h 10000"/>
                <a:gd name="connsiteX10" fmla="*/ 702 w 10070"/>
                <a:gd name="connsiteY10" fmla="*/ 4666 h 10000"/>
                <a:gd name="connsiteX11" fmla="*/ 1484 w 10070"/>
                <a:gd name="connsiteY11" fmla="*/ 3938 h 10000"/>
                <a:gd name="connsiteX12" fmla="*/ 1798 w 10070"/>
                <a:gd name="connsiteY12" fmla="*/ 4497 h 10000"/>
                <a:gd name="connsiteX13" fmla="*/ 2425 w 10070"/>
                <a:gd name="connsiteY13" fmla="*/ 4500 h 10000"/>
                <a:gd name="connsiteX14" fmla="*/ 2569 w 10070"/>
                <a:gd name="connsiteY14" fmla="*/ 4834 h 10000"/>
                <a:gd name="connsiteX15" fmla="*/ 2425 w 10070"/>
                <a:gd name="connsiteY15" fmla="*/ 5390 h 10000"/>
                <a:gd name="connsiteX16" fmla="*/ 1770 w 10070"/>
                <a:gd name="connsiteY16" fmla="*/ 6224 h 10000"/>
                <a:gd name="connsiteX17" fmla="*/ 1569 w 10070"/>
                <a:gd name="connsiteY17" fmla="*/ 7196 h 10000"/>
                <a:gd name="connsiteX18" fmla="*/ 2282 w 10070"/>
                <a:gd name="connsiteY18" fmla="*/ 8167 h 10000"/>
                <a:gd name="connsiteX19" fmla="*/ 3156 w 10070"/>
                <a:gd name="connsiteY19" fmla="*/ 8115 h 10000"/>
                <a:gd name="connsiteX20" fmla="*/ 4030 w 10070"/>
                <a:gd name="connsiteY20" fmla="*/ 7781 h 10000"/>
                <a:gd name="connsiteX21" fmla="*/ 4903 w 10070"/>
                <a:gd name="connsiteY21" fmla="*/ 7390 h 10000"/>
                <a:gd name="connsiteX22" fmla="*/ 6061 w 10070"/>
                <a:gd name="connsiteY22" fmla="*/ 7529 h 10000"/>
                <a:gd name="connsiteX23" fmla="*/ 5927 w 10070"/>
                <a:gd name="connsiteY23" fmla="*/ 8585 h 10000"/>
                <a:gd name="connsiteX24" fmla="*/ 6794 w 10070"/>
                <a:gd name="connsiteY24" fmla="*/ 10000 h 10000"/>
                <a:gd name="connsiteX25" fmla="*/ 8541 w 10070"/>
                <a:gd name="connsiteY25" fmla="*/ 9780 h 10000"/>
                <a:gd name="connsiteX26" fmla="*/ 8903 w 10070"/>
                <a:gd name="connsiteY26" fmla="*/ 9557 h 10000"/>
                <a:gd name="connsiteX27" fmla="*/ 9052 w 10070"/>
                <a:gd name="connsiteY27" fmla="*/ 9390 h 10000"/>
                <a:gd name="connsiteX28" fmla="*/ 9271 w 10070"/>
                <a:gd name="connsiteY28" fmla="*/ 9281 h 10000"/>
                <a:gd name="connsiteX29" fmla="*/ 10070 w 10070"/>
                <a:gd name="connsiteY29" fmla="*/ 6615 h 10000"/>
                <a:gd name="connsiteX30" fmla="*/ 9559 w 10070"/>
                <a:gd name="connsiteY30" fmla="*/ 4557 h 10000"/>
                <a:gd name="connsiteX31" fmla="*/ 9196 w 10070"/>
                <a:gd name="connsiteY31" fmla="*/ 4167 h 10000"/>
                <a:gd name="connsiteX32" fmla="*/ 8903 w 10070"/>
                <a:gd name="connsiteY32" fmla="*/ 3724 h 10000"/>
                <a:gd name="connsiteX33" fmla="*/ 8684 w 10070"/>
                <a:gd name="connsiteY33" fmla="*/ 3115 h 10000"/>
                <a:gd name="connsiteX34" fmla="*/ 9196 w 10070"/>
                <a:gd name="connsiteY34" fmla="*/ 1667 h 10000"/>
                <a:gd name="connsiteX35" fmla="*/ 9196 w 10070"/>
                <a:gd name="connsiteY35" fmla="*/ 558 h 10000"/>
                <a:gd name="connsiteX36" fmla="*/ 8323 w 10070"/>
                <a:gd name="connsiteY36" fmla="*/ 114 h 10000"/>
                <a:gd name="connsiteX37" fmla="*/ 7886 w 10070"/>
                <a:gd name="connsiteY37" fmla="*/ 0 h 10000"/>
                <a:gd name="connsiteX38" fmla="*/ 6496 w 10070"/>
                <a:gd name="connsiteY38" fmla="*/ 166 h 10000"/>
                <a:gd name="connsiteX0" fmla="*/ 6496 w 10070"/>
                <a:gd name="connsiteY0" fmla="*/ 166 h 10000"/>
                <a:gd name="connsiteX1" fmla="*/ 4358 w 10070"/>
                <a:gd name="connsiteY1" fmla="*/ 529 h 10000"/>
                <a:gd name="connsiteX2" fmla="*/ 3896 w 10070"/>
                <a:gd name="connsiteY2" fmla="*/ 281 h 10000"/>
                <a:gd name="connsiteX3" fmla="*/ 3442 w 10070"/>
                <a:gd name="connsiteY3" fmla="*/ 333 h 10000"/>
                <a:gd name="connsiteX4" fmla="*/ 2450 w 10070"/>
                <a:gd name="connsiteY4" fmla="*/ 980 h 10000"/>
                <a:gd name="connsiteX5" fmla="*/ 1259 w 10070"/>
                <a:gd name="connsiteY5" fmla="*/ 1391 h 10000"/>
                <a:gd name="connsiteX6" fmla="*/ 897 w 10070"/>
                <a:gd name="connsiteY6" fmla="*/ 1724 h 10000"/>
                <a:gd name="connsiteX7" fmla="*/ 534 w 10070"/>
                <a:gd name="connsiteY7" fmla="*/ 2223 h 10000"/>
                <a:gd name="connsiteX8" fmla="*/ 122 w 10070"/>
                <a:gd name="connsiteY8" fmla="*/ 3151 h 10000"/>
                <a:gd name="connsiteX9" fmla="*/ 97 w 10070"/>
                <a:gd name="connsiteY9" fmla="*/ 4167 h 10000"/>
                <a:gd name="connsiteX10" fmla="*/ 702 w 10070"/>
                <a:gd name="connsiteY10" fmla="*/ 4666 h 10000"/>
                <a:gd name="connsiteX11" fmla="*/ 1484 w 10070"/>
                <a:gd name="connsiteY11" fmla="*/ 3938 h 10000"/>
                <a:gd name="connsiteX12" fmla="*/ 1798 w 10070"/>
                <a:gd name="connsiteY12" fmla="*/ 4497 h 10000"/>
                <a:gd name="connsiteX13" fmla="*/ 2425 w 10070"/>
                <a:gd name="connsiteY13" fmla="*/ 4500 h 10000"/>
                <a:gd name="connsiteX14" fmla="*/ 2569 w 10070"/>
                <a:gd name="connsiteY14" fmla="*/ 4834 h 10000"/>
                <a:gd name="connsiteX15" fmla="*/ 2425 w 10070"/>
                <a:gd name="connsiteY15" fmla="*/ 5390 h 10000"/>
                <a:gd name="connsiteX16" fmla="*/ 1770 w 10070"/>
                <a:gd name="connsiteY16" fmla="*/ 6224 h 10000"/>
                <a:gd name="connsiteX17" fmla="*/ 1569 w 10070"/>
                <a:gd name="connsiteY17" fmla="*/ 7196 h 10000"/>
                <a:gd name="connsiteX18" fmla="*/ 2282 w 10070"/>
                <a:gd name="connsiteY18" fmla="*/ 8167 h 10000"/>
                <a:gd name="connsiteX19" fmla="*/ 3156 w 10070"/>
                <a:gd name="connsiteY19" fmla="*/ 8115 h 10000"/>
                <a:gd name="connsiteX20" fmla="*/ 4030 w 10070"/>
                <a:gd name="connsiteY20" fmla="*/ 7781 h 10000"/>
                <a:gd name="connsiteX21" fmla="*/ 4903 w 10070"/>
                <a:gd name="connsiteY21" fmla="*/ 7390 h 10000"/>
                <a:gd name="connsiteX22" fmla="*/ 6061 w 10070"/>
                <a:gd name="connsiteY22" fmla="*/ 7529 h 10000"/>
                <a:gd name="connsiteX23" fmla="*/ 5927 w 10070"/>
                <a:gd name="connsiteY23" fmla="*/ 8585 h 10000"/>
                <a:gd name="connsiteX24" fmla="*/ 6794 w 10070"/>
                <a:gd name="connsiteY24" fmla="*/ 10000 h 10000"/>
                <a:gd name="connsiteX25" fmla="*/ 8541 w 10070"/>
                <a:gd name="connsiteY25" fmla="*/ 9780 h 10000"/>
                <a:gd name="connsiteX26" fmla="*/ 8903 w 10070"/>
                <a:gd name="connsiteY26" fmla="*/ 9557 h 10000"/>
                <a:gd name="connsiteX27" fmla="*/ 9052 w 10070"/>
                <a:gd name="connsiteY27" fmla="*/ 9390 h 10000"/>
                <a:gd name="connsiteX28" fmla="*/ 9271 w 10070"/>
                <a:gd name="connsiteY28" fmla="*/ 9281 h 10000"/>
                <a:gd name="connsiteX29" fmla="*/ 10070 w 10070"/>
                <a:gd name="connsiteY29" fmla="*/ 6615 h 10000"/>
                <a:gd name="connsiteX30" fmla="*/ 9559 w 10070"/>
                <a:gd name="connsiteY30" fmla="*/ 4557 h 10000"/>
                <a:gd name="connsiteX31" fmla="*/ 9196 w 10070"/>
                <a:gd name="connsiteY31" fmla="*/ 4167 h 10000"/>
                <a:gd name="connsiteX32" fmla="*/ 8903 w 10070"/>
                <a:gd name="connsiteY32" fmla="*/ 3724 h 10000"/>
                <a:gd name="connsiteX33" fmla="*/ 8684 w 10070"/>
                <a:gd name="connsiteY33" fmla="*/ 3115 h 10000"/>
                <a:gd name="connsiteX34" fmla="*/ 9196 w 10070"/>
                <a:gd name="connsiteY34" fmla="*/ 1667 h 10000"/>
                <a:gd name="connsiteX35" fmla="*/ 9196 w 10070"/>
                <a:gd name="connsiteY35" fmla="*/ 558 h 10000"/>
                <a:gd name="connsiteX36" fmla="*/ 8323 w 10070"/>
                <a:gd name="connsiteY36" fmla="*/ 114 h 10000"/>
                <a:gd name="connsiteX37" fmla="*/ 7886 w 10070"/>
                <a:gd name="connsiteY37" fmla="*/ 0 h 10000"/>
                <a:gd name="connsiteX38" fmla="*/ 6496 w 10070"/>
                <a:gd name="connsiteY38" fmla="*/ 166 h 10000"/>
                <a:gd name="connsiteX0" fmla="*/ 6496 w 10070"/>
                <a:gd name="connsiteY0" fmla="*/ 166 h 10000"/>
                <a:gd name="connsiteX1" fmla="*/ 4358 w 10070"/>
                <a:gd name="connsiteY1" fmla="*/ 529 h 10000"/>
                <a:gd name="connsiteX2" fmla="*/ 3896 w 10070"/>
                <a:gd name="connsiteY2" fmla="*/ 281 h 10000"/>
                <a:gd name="connsiteX3" fmla="*/ 3442 w 10070"/>
                <a:gd name="connsiteY3" fmla="*/ 333 h 10000"/>
                <a:gd name="connsiteX4" fmla="*/ 2450 w 10070"/>
                <a:gd name="connsiteY4" fmla="*/ 980 h 10000"/>
                <a:gd name="connsiteX5" fmla="*/ 1259 w 10070"/>
                <a:gd name="connsiteY5" fmla="*/ 1391 h 10000"/>
                <a:gd name="connsiteX6" fmla="*/ 897 w 10070"/>
                <a:gd name="connsiteY6" fmla="*/ 1724 h 10000"/>
                <a:gd name="connsiteX7" fmla="*/ 534 w 10070"/>
                <a:gd name="connsiteY7" fmla="*/ 2223 h 10000"/>
                <a:gd name="connsiteX8" fmla="*/ 122 w 10070"/>
                <a:gd name="connsiteY8" fmla="*/ 3151 h 10000"/>
                <a:gd name="connsiteX9" fmla="*/ 97 w 10070"/>
                <a:gd name="connsiteY9" fmla="*/ 4167 h 10000"/>
                <a:gd name="connsiteX10" fmla="*/ 702 w 10070"/>
                <a:gd name="connsiteY10" fmla="*/ 4666 h 10000"/>
                <a:gd name="connsiteX11" fmla="*/ 1484 w 10070"/>
                <a:gd name="connsiteY11" fmla="*/ 3938 h 10000"/>
                <a:gd name="connsiteX12" fmla="*/ 1798 w 10070"/>
                <a:gd name="connsiteY12" fmla="*/ 4497 h 10000"/>
                <a:gd name="connsiteX13" fmla="*/ 2425 w 10070"/>
                <a:gd name="connsiteY13" fmla="*/ 4500 h 10000"/>
                <a:gd name="connsiteX14" fmla="*/ 2569 w 10070"/>
                <a:gd name="connsiteY14" fmla="*/ 4834 h 10000"/>
                <a:gd name="connsiteX15" fmla="*/ 2425 w 10070"/>
                <a:gd name="connsiteY15" fmla="*/ 5390 h 10000"/>
                <a:gd name="connsiteX16" fmla="*/ 1770 w 10070"/>
                <a:gd name="connsiteY16" fmla="*/ 6224 h 10000"/>
                <a:gd name="connsiteX17" fmla="*/ 1569 w 10070"/>
                <a:gd name="connsiteY17" fmla="*/ 7196 h 10000"/>
                <a:gd name="connsiteX18" fmla="*/ 2282 w 10070"/>
                <a:gd name="connsiteY18" fmla="*/ 8167 h 10000"/>
                <a:gd name="connsiteX19" fmla="*/ 3156 w 10070"/>
                <a:gd name="connsiteY19" fmla="*/ 8115 h 10000"/>
                <a:gd name="connsiteX20" fmla="*/ 4030 w 10070"/>
                <a:gd name="connsiteY20" fmla="*/ 7781 h 10000"/>
                <a:gd name="connsiteX21" fmla="*/ 4903 w 10070"/>
                <a:gd name="connsiteY21" fmla="*/ 7390 h 10000"/>
                <a:gd name="connsiteX22" fmla="*/ 6061 w 10070"/>
                <a:gd name="connsiteY22" fmla="*/ 7529 h 10000"/>
                <a:gd name="connsiteX23" fmla="*/ 5927 w 10070"/>
                <a:gd name="connsiteY23" fmla="*/ 8585 h 10000"/>
                <a:gd name="connsiteX24" fmla="*/ 6794 w 10070"/>
                <a:gd name="connsiteY24" fmla="*/ 10000 h 10000"/>
                <a:gd name="connsiteX25" fmla="*/ 8541 w 10070"/>
                <a:gd name="connsiteY25" fmla="*/ 9780 h 10000"/>
                <a:gd name="connsiteX26" fmla="*/ 8903 w 10070"/>
                <a:gd name="connsiteY26" fmla="*/ 9557 h 10000"/>
                <a:gd name="connsiteX27" fmla="*/ 9052 w 10070"/>
                <a:gd name="connsiteY27" fmla="*/ 9390 h 10000"/>
                <a:gd name="connsiteX28" fmla="*/ 9271 w 10070"/>
                <a:gd name="connsiteY28" fmla="*/ 9281 h 10000"/>
                <a:gd name="connsiteX29" fmla="*/ 10070 w 10070"/>
                <a:gd name="connsiteY29" fmla="*/ 6615 h 10000"/>
                <a:gd name="connsiteX30" fmla="*/ 9559 w 10070"/>
                <a:gd name="connsiteY30" fmla="*/ 4557 h 10000"/>
                <a:gd name="connsiteX31" fmla="*/ 9196 w 10070"/>
                <a:gd name="connsiteY31" fmla="*/ 4167 h 10000"/>
                <a:gd name="connsiteX32" fmla="*/ 8903 w 10070"/>
                <a:gd name="connsiteY32" fmla="*/ 3724 h 10000"/>
                <a:gd name="connsiteX33" fmla="*/ 8684 w 10070"/>
                <a:gd name="connsiteY33" fmla="*/ 3115 h 10000"/>
                <a:gd name="connsiteX34" fmla="*/ 9196 w 10070"/>
                <a:gd name="connsiteY34" fmla="*/ 1667 h 10000"/>
                <a:gd name="connsiteX35" fmla="*/ 9196 w 10070"/>
                <a:gd name="connsiteY35" fmla="*/ 558 h 10000"/>
                <a:gd name="connsiteX36" fmla="*/ 8323 w 10070"/>
                <a:gd name="connsiteY36" fmla="*/ 114 h 10000"/>
                <a:gd name="connsiteX37" fmla="*/ 7886 w 10070"/>
                <a:gd name="connsiteY37" fmla="*/ 0 h 10000"/>
                <a:gd name="connsiteX38" fmla="*/ 6496 w 10070"/>
                <a:gd name="connsiteY38" fmla="*/ 166 h 10000"/>
                <a:gd name="connsiteX0" fmla="*/ 6496 w 10070"/>
                <a:gd name="connsiteY0" fmla="*/ 166 h 10000"/>
                <a:gd name="connsiteX1" fmla="*/ 4358 w 10070"/>
                <a:gd name="connsiteY1" fmla="*/ 529 h 10000"/>
                <a:gd name="connsiteX2" fmla="*/ 3896 w 10070"/>
                <a:gd name="connsiteY2" fmla="*/ 281 h 10000"/>
                <a:gd name="connsiteX3" fmla="*/ 3442 w 10070"/>
                <a:gd name="connsiteY3" fmla="*/ 333 h 10000"/>
                <a:gd name="connsiteX4" fmla="*/ 2450 w 10070"/>
                <a:gd name="connsiteY4" fmla="*/ 980 h 10000"/>
                <a:gd name="connsiteX5" fmla="*/ 1556 w 10070"/>
                <a:gd name="connsiteY5" fmla="*/ 943 h 10000"/>
                <a:gd name="connsiteX6" fmla="*/ 897 w 10070"/>
                <a:gd name="connsiteY6" fmla="*/ 1724 h 10000"/>
                <a:gd name="connsiteX7" fmla="*/ 534 w 10070"/>
                <a:gd name="connsiteY7" fmla="*/ 2223 h 10000"/>
                <a:gd name="connsiteX8" fmla="*/ 122 w 10070"/>
                <a:gd name="connsiteY8" fmla="*/ 3151 h 10000"/>
                <a:gd name="connsiteX9" fmla="*/ 97 w 10070"/>
                <a:gd name="connsiteY9" fmla="*/ 4167 h 10000"/>
                <a:gd name="connsiteX10" fmla="*/ 702 w 10070"/>
                <a:gd name="connsiteY10" fmla="*/ 4666 h 10000"/>
                <a:gd name="connsiteX11" fmla="*/ 1484 w 10070"/>
                <a:gd name="connsiteY11" fmla="*/ 3938 h 10000"/>
                <a:gd name="connsiteX12" fmla="*/ 1798 w 10070"/>
                <a:gd name="connsiteY12" fmla="*/ 4497 h 10000"/>
                <a:gd name="connsiteX13" fmla="*/ 2425 w 10070"/>
                <a:gd name="connsiteY13" fmla="*/ 4500 h 10000"/>
                <a:gd name="connsiteX14" fmla="*/ 2569 w 10070"/>
                <a:gd name="connsiteY14" fmla="*/ 4834 h 10000"/>
                <a:gd name="connsiteX15" fmla="*/ 2425 w 10070"/>
                <a:gd name="connsiteY15" fmla="*/ 5390 h 10000"/>
                <a:gd name="connsiteX16" fmla="*/ 1770 w 10070"/>
                <a:gd name="connsiteY16" fmla="*/ 6224 h 10000"/>
                <a:gd name="connsiteX17" fmla="*/ 1569 w 10070"/>
                <a:gd name="connsiteY17" fmla="*/ 7196 h 10000"/>
                <a:gd name="connsiteX18" fmla="*/ 2282 w 10070"/>
                <a:gd name="connsiteY18" fmla="*/ 8167 h 10000"/>
                <a:gd name="connsiteX19" fmla="*/ 3156 w 10070"/>
                <a:gd name="connsiteY19" fmla="*/ 8115 h 10000"/>
                <a:gd name="connsiteX20" fmla="*/ 4030 w 10070"/>
                <a:gd name="connsiteY20" fmla="*/ 7781 h 10000"/>
                <a:gd name="connsiteX21" fmla="*/ 4903 w 10070"/>
                <a:gd name="connsiteY21" fmla="*/ 7390 h 10000"/>
                <a:gd name="connsiteX22" fmla="*/ 6061 w 10070"/>
                <a:gd name="connsiteY22" fmla="*/ 7529 h 10000"/>
                <a:gd name="connsiteX23" fmla="*/ 5927 w 10070"/>
                <a:gd name="connsiteY23" fmla="*/ 8585 h 10000"/>
                <a:gd name="connsiteX24" fmla="*/ 6794 w 10070"/>
                <a:gd name="connsiteY24" fmla="*/ 10000 h 10000"/>
                <a:gd name="connsiteX25" fmla="*/ 8541 w 10070"/>
                <a:gd name="connsiteY25" fmla="*/ 9780 h 10000"/>
                <a:gd name="connsiteX26" fmla="*/ 8903 w 10070"/>
                <a:gd name="connsiteY26" fmla="*/ 9557 h 10000"/>
                <a:gd name="connsiteX27" fmla="*/ 9052 w 10070"/>
                <a:gd name="connsiteY27" fmla="*/ 9390 h 10000"/>
                <a:gd name="connsiteX28" fmla="*/ 9271 w 10070"/>
                <a:gd name="connsiteY28" fmla="*/ 9281 h 10000"/>
                <a:gd name="connsiteX29" fmla="*/ 10070 w 10070"/>
                <a:gd name="connsiteY29" fmla="*/ 6615 h 10000"/>
                <a:gd name="connsiteX30" fmla="*/ 9559 w 10070"/>
                <a:gd name="connsiteY30" fmla="*/ 4557 h 10000"/>
                <a:gd name="connsiteX31" fmla="*/ 9196 w 10070"/>
                <a:gd name="connsiteY31" fmla="*/ 4167 h 10000"/>
                <a:gd name="connsiteX32" fmla="*/ 8903 w 10070"/>
                <a:gd name="connsiteY32" fmla="*/ 3724 h 10000"/>
                <a:gd name="connsiteX33" fmla="*/ 8684 w 10070"/>
                <a:gd name="connsiteY33" fmla="*/ 3115 h 10000"/>
                <a:gd name="connsiteX34" fmla="*/ 9196 w 10070"/>
                <a:gd name="connsiteY34" fmla="*/ 1667 h 10000"/>
                <a:gd name="connsiteX35" fmla="*/ 9196 w 10070"/>
                <a:gd name="connsiteY35" fmla="*/ 558 h 10000"/>
                <a:gd name="connsiteX36" fmla="*/ 8323 w 10070"/>
                <a:gd name="connsiteY36" fmla="*/ 114 h 10000"/>
                <a:gd name="connsiteX37" fmla="*/ 7886 w 10070"/>
                <a:gd name="connsiteY37" fmla="*/ 0 h 10000"/>
                <a:gd name="connsiteX38" fmla="*/ 6496 w 10070"/>
                <a:gd name="connsiteY38" fmla="*/ 166 h 10000"/>
                <a:gd name="connsiteX0" fmla="*/ 6496 w 10070"/>
                <a:gd name="connsiteY0" fmla="*/ 166 h 10000"/>
                <a:gd name="connsiteX1" fmla="*/ 4358 w 10070"/>
                <a:gd name="connsiteY1" fmla="*/ 529 h 10000"/>
                <a:gd name="connsiteX2" fmla="*/ 3896 w 10070"/>
                <a:gd name="connsiteY2" fmla="*/ 281 h 10000"/>
                <a:gd name="connsiteX3" fmla="*/ 3442 w 10070"/>
                <a:gd name="connsiteY3" fmla="*/ 333 h 10000"/>
                <a:gd name="connsiteX4" fmla="*/ 2450 w 10070"/>
                <a:gd name="connsiteY4" fmla="*/ 980 h 10000"/>
                <a:gd name="connsiteX5" fmla="*/ 1556 w 10070"/>
                <a:gd name="connsiteY5" fmla="*/ 943 h 10000"/>
                <a:gd name="connsiteX6" fmla="*/ 897 w 10070"/>
                <a:gd name="connsiteY6" fmla="*/ 1724 h 10000"/>
                <a:gd name="connsiteX7" fmla="*/ 534 w 10070"/>
                <a:gd name="connsiteY7" fmla="*/ 2223 h 10000"/>
                <a:gd name="connsiteX8" fmla="*/ 122 w 10070"/>
                <a:gd name="connsiteY8" fmla="*/ 3151 h 10000"/>
                <a:gd name="connsiteX9" fmla="*/ 97 w 10070"/>
                <a:gd name="connsiteY9" fmla="*/ 4167 h 10000"/>
                <a:gd name="connsiteX10" fmla="*/ 702 w 10070"/>
                <a:gd name="connsiteY10" fmla="*/ 4666 h 10000"/>
                <a:gd name="connsiteX11" fmla="*/ 1484 w 10070"/>
                <a:gd name="connsiteY11" fmla="*/ 3938 h 10000"/>
                <a:gd name="connsiteX12" fmla="*/ 1798 w 10070"/>
                <a:gd name="connsiteY12" fmla="*/ 4497 h 10000"/>
                <a:gd name="connsiteX13" fmla="*/ 2425 w 10070"/>
                <a:gd name="connsiteY13" fmla="*/ 4500 h 10000"/>
                <a:gd name="connsiteX14" fmla="*/ 2569 w 10070"/>
                <a:gd name="connsiteY14" fmla="*/ 4834 h 10000"/>
                <a:gd name="connsiteX15" fmla="*/ 2425 w 10070"/>
                <a:gd name="connsiteY15" fmla="*/ 5390 h 10000"/>
                <a:gd name="connsiteX16" fmla="*/ 1770 w 10070"/>
                <a:gd name="connsiteY16" fmla="*/ 6224 h 10000"/>
                <a:gd name="connsiteX17" fmla="*/ 1569 w 10070"/>
                <a:gd name="connsiteY17" fmla="*/ 7196 h 10000"/>
                <a:gd name="connsiteX18" fmla="*/ 2282 w 10070"/>
                <a:gd name="connsiteY18" fmla="*/ 8167 h 10000"/>
                <a:gd name="connsiteX19" fmla="*/ 3156 w 10070"/>
                <a:gd name="connsiteY19" fmla="*/ 8115 h 10000"/>
                <a:gd name="connsiteX20" fmla="*/ 4030 w 10070"/>
                <a:gd name="connsiteY20" fmla="*/ 7781 h 10000"/>
                <a:gd name="connsiteX21" fmla="*/ 4903 w 10070"/>
                <a:gd name="connsiteY21" fmla="*/ 7390 h 10000"/>
                <a:gd name="connsiteX22" fmla="*/ 6061 w 10070"/>
                <a:gd name="connsiteY22" fmla="*/ 7529 h 10000"/>
                <a:gd name="connsiteX23" fmla="*/ 5927 w 10070"/>
                <a:gd name="connsiteY23" fmla="*/ 8585 h 10000"/>
                <a:gd name="connsiteX24" fmla="*/ 6794 w 10070"/>
                <a:gd name="connsiteY24" fmla="*/ 10000 h 10000"/>
                <a:gd name="connsiteX25" fmla="*/ 8541 w 10070"/>
                <a:gd name="connsiteY25" fmla="*/ 9780 h 10000"/>
                <a:gd name="connsiteX26" fmla="*/ 8903 w 10070"/>
                <a:gd name="connsiteY26" fmla="*/ 9557 h 10000"/>
                <a:gd name="connsiteX27" fmla="*/ 9052 w 10070"/>
                <a:gd name="connsiteY27" fmla="*/ 9390 h 10000"/>
                <a:gd name="connsiteX28" fmla="*/ 9271 w 10070"/>
                <a:gd name="connsiteY28" fmla="*/ 9281 h 10000"/>
                <a:gd name="connsiteX29" fmla="*/ 10070 w 10070"/>
                <a:gd name="connsiteY29" fmla="*/ 6615 h 10000"/>
                <a:gd name="connsiteX30" fmla="*/ 9559 w 10070"/>
                <a:gd name="connsiteY30" fmla="*/ 4557 h 10000"/>
                <a:gd name="connsiteX31" fmla="*/ 9196 w 10070"/>
                <a:gd name="connsiteY31" fmla="*/ 4167 h 10000"/>
                <a:gd name="connsiteX32" fmla="*/ 8903 w 10070"/>
                <a:gd name="connsiteY32" fmla="*/ 3724 h 10000"/>
                <a:gd name="connsiteX33" fmla="*/ 8684 w 10070"/>
                <a:gd name="connsiteY33" fmla="*/ 3115 h 10000"/>
                <a:gd name="connsiteX34" fmla="*/ 9196 w 10070"/>
                <a:gd name="connsiteY34" fmla="*/ 1667 h 10000"/>
                <a:gd name="connsiteX35" fmla="*/ 9196 w 10070"/>
                <a:gd name="connsiteY35" fmla="*/ 558 h 10000"/>
                <a:gd name="connsiteX36" fmla="*/ 8323 w 10070"/>
                <a:gd name="connsiteY36" fmla="*/ 114 h 10000"/>
                <a:gd name="connsiteX37" fmla="*/ 7886 w 10070"/>
                <a:gd name="connsiteY37" fmla="*/ 0 h 10000"/>
                <a:gd name="connsiteX38" fmla="*/ 6496 w 10070"/>
                <a:gd name="connsiteY38" fmla="*/ 166 h 10000"/>
                <a:gd name="connsiteX0" fmla="*/ 6496 w 10070"/>
                <a:gd name="connsiteY0" fmla="*/ 166 h 10000"/>
                <a:gd name="connsiteX1" fmla="*/ 4358 w 10070"/>
                <a:gd name="connsiteY1" fmla="*/ 529 h 10000"/>
                <a:gd name="connsiteX2" fmla="*/ 3896 w 10070"/>
                <a:gd name="connsiteY2" fmla="*/ 281 h 10000"/>
                <a:gd name="connsiteX3" fmla="*/ 3442 w 10070"/>
                <a:gd name="connsiteY3" fmla="*/ 333 h 10000"/>
                <a:gd name="connsiteX4" fmla="*/ 2450 w 10070"/>
                <a:gd name="connsiteY4" fmla="*/ 980 h 10000"/>
                <a:gd name="connsiteX5" fmla="*/ 1556 w 10070"/>
                <a:gd name="connsiteY5" fmla="*/ 943 h 10000"/>
                <a:gd name="connsiteX6" fmla="*/ 835 w 10070"/>
                <a:gd name="connsiteY6" fmla="*/ 1553 h 10000"/>
                <a:gd name="connsiteX7" fmla="*/ 534 w 10070"/>
                <a:gd name="connsiteY7" fmla="*/ 2223 h 10000"/>
                <a:gd name="connsiteX8" fmla="*/ 122 w 10070"/>
                <a:gd name="connsiteY8" fmla="*/ 3151 h 10000"/>
                <a:gd name="connsiteX9" fmla="*/ 97 w 10070"/>
                <a:gd name="connsiteY9" fmla="*/ 4167 h 10000"/>
                <a:gd name="connsiteX10" fmla="*/ 702 w 10070"/>
                <a:gd name="connsiteY10" fmla="*/ 4666 h 10000"/>
                <a:gd name="connsiteX11" fmla="*/ 1484 w 10070"/>
                <a:gd name="connsiteY11" fmla="*/ 3938 h 10000"/>
                <a:gd name="connsiteX12" fmla="*/ 1798 w 10070"/>
                <a:gd name="connsiteY12" fmla="*/ 4497 h 10000"/>
                <a:gd name="connsiteX13" fmla="*/ 2425 w 10070"/>
                <a:gd name="connsiteY13" fmla="*/ 4500 h 10000"/>
                <a:gd name="connsiteX14" fmla="*/ 2569 w 10070"/>
                <a:gd name="connsiteY14" fmla="*/ 4834 h 10000"/>
                <a:gd name="connsiteX15" fmla="*/ 2425 w 10070"/>
                <a:gd name="connsiteY15" fmla="*/ 5390 h 10000"/>
                <a:gd name="connsiteX16" fmla="*/ 1770 w 10070"/>
                <a:gd name="connsiteY16" fmla="*/ 6224 h 10000"/>
                <a:gd name="connsiteX17" fmla="*/ 1569 w 10070"/>
                <a:gd name="connsiteY17" fmla="*/ 7196 h 10000"/>
                <a:gd name="connsiteX18" fmla="*/ 2282 w 10070"/>
                <a:gd name="connsiteY18" fmla="*/ 8167 h 10000"/>
                <a:gd name="connsiteX19" fmla="*/ 3156 w 10070"/>
                <a:gd name="connsiteY19" fmla="*/ 8115 h 10000"/>
                <a:gd name="connsiteX20" fmla="*/ 4030 w 10070"/>
                <a:gd name="connsiteY20" fmla="*/ 7781 h 10000"/>
                <a:gd name="connsiteX21" fmla="*/ 4903 w 10070"/>
                <a:gd name="connsiteY21" fmla="*/ 7390 h 10000"/>
                <a:gd name="connsiteX22" fmla="*/ 6061 w 10070"/>
                <a:gd name="connsiteY22" fmla="*/ 7529 h 10000"/>
                <a:gd name="connsiteX23" fmla="*/ 5927 w 10070"/>
                <a:gd name="connsiteY23" fmla="*/ 8585 h 10000"/>
                <a:gd name="connsiteX24" fmla="*/ 6794 w 10070"/>
                <a:gd name="connsiteY24" fmla="*/ 10000 h 10000"/>
                <a:gd name="connsiteX25" fmla="*/ 8541 w 10070"/>
                <a:gd name="connsiteY25" fmla="*/ 9780 h 10000"/>
                <a:gd name="connsiteX26" fmla="*/ 8903 w 10070"/>
                <a:gd name="connsiteY26" fmla="*/ 9557 h 10000"/>
                <a:gd name="connsiteX27" fmla="*/ 9052 w 10070"/>
                <a:gd name="connsiteY27" fmla="*/ 9390 h 10000"/>
                <a:gd name="connsiteX28" fmla="*/ 9271 w 10070"/>
                <a:gd name="connsiteY28" fmla="*/ 9281 h 10000"/>
                <a:gd name="connsiteX29" fmla="*/ 10070 w 10070"/>
                <a:gd name="connsiteY29" fmla="*/ 6615 h 10000"/>
                <a:gd name="connsiteX30" fmla="*/ 9559 w 10070"/>
                <a:gd name="connsiteY30" fmla="*/ 4557 h 10000"/>
                <a:gd name="connsiteX31" fmla="*/ 9196 w 10070"/>
                <a:gd name="connsiteY31" fmla="*/ 4167 h 10000"/>
                <a:gd name="connsiteX32" fmla="*/ 8903 w 10070"/>
                <a:gd name="connsiteY32" fmla="*/ 3724 h 10000"/>
                <a:gd name="connsiteX33" fmla="*/ 8684 w 10070"/>
                <a:gd name="connsiteY33" fmla="*/ 3115 h 10000"/>
                <a:gd name="connsiteX34" fmla="*/ 9196 w 10070"/>
                <a:gd name="connsiteY34" fmla="*/ 1667 h 10000"/>
                <a:gd name="connsiteX35" fmla="*/ 9196 w 10070"/>
                <a:gd name="connsiteY35" fmla="*/ 558 h 10000"/>
                <a:gd name="connsiteX36" fmla="*/ 8323 w 10070"/>
                <a:gd name="connsiteY36" fmla="*/ 114 h 10000"/>
                <a:gd name="connsiteX37" fmla="*/ 7886 w 10070"/>
                <a:gd name="connsiteY37" fmla="*/ 0 h 10000"/>
                <a:gd name="connsiteX38" fmla="*/ 6496 w 10070"/>
                <a:gd name="connsiteY38" fmla="*/ 166 h 10000"/>
                <a:gd name="connsiteX0" fmla="*/ 6496 w 10070"/>
                <a:gd name="connsiteY0" fmla="*/ 166 h 10000"/>
                <a:gd name="connsiteX1" fmla="*/ 4358 w 10070"/>
                <a:gd name="connsiteY1" fmla="*/ 529 h 10000"/>
                <a:gd name="connsiteX2" fmla="*/ 3896 w 10070"/>
                <a:gd name="connsiteY2" fmla="*/ 281 h 10000"/>
                <a:gd name="connsiteX3" fmla="*/ 3442 w 10070"/>
                <a:gd name="connsiteY3" fmla="*/ 333 h 10000"/>
                <a:gd name="connsiteX4" fmla="*/ 2450 w 10070"/>
                <a:gd name="connsiteY4" fmla="*/ 980 h 10000"/>
                <a:gd name="connsiteX5" fmla="*/ 1556 w 10070"/>
                <a:gd name="connsiteY5" fmla="*/ 943 h 10000"/>
                <a:gd name="connsiteX6" fmla="*/ 835 w 10070"/>
                <a:gd name="connsiteY6" fmla="*/ 1553 h 10000"/>
                <a:gd name="connsiteX7" fmla="*/ 559 w 10070"/>
                <a:gd name="connsiteY7" fmla="*/ 2501 h 10000"/>
                <a:gd name="connsiteX8" fmla="*/ 122 w 10070"/>
                <a:gd name="connsiteY8" fmla="*/ 3151 h 10000"/>
                <a:gd name="connsiteX9" fmla="*/ 97 w 10070"/>
                <a:gd name="connsiteY9" fmla="*/ 4167 h 10000"/>
                <a:gd name="connsiteX10" fmla="*/ 702 w 10070"/>
                <a:gd name="connsiteY10" fmla="*/ 4666 h 10000"/>
                <a:gd name="connsiteX11" fmla="*/ 1484 w 10070"/>
                <a:gd name="connsiteY11" fmla="*/ 3938 h 10000"/>
                <a:gd name="connsiteX12" fmla="*/ 1798 w 10070"/>
                <a:gd name="connsiteY12" fmla="*/ 4497 h 10000"/>
                <a:gd name="connsiteX13" fmla="*/ 2425 w 10070"/>
                <a:gd name="connsiteY13" fmla="*/ 4500 h 10000"/>
                <a:gd name="connsiteX14" fmla="*/ 2569 w 10070"/>
                <a:gd name="connsiteY14" fmla="*/ 4834 h 10000"/>
                <a:gd name="connsiteX15" fmla="*/ 2425 w 10070"/>
                <a:gd name="connsiteY15" fmla="*/ 5390 h 10000"/>
                <a:gd name="connsiteX16" fmla="*/ 1770 w 10070"/>
                <a:gd name="connsiteY16" fmla="*/ 6224 h 10000"/>
                <a:gd name="connsiteX17" fmla="*/ 1569 w 10070"/>
                <a:gd name="connsiteY17" fmla="*/ 7196 h 10000"/>
                <a:gd name="connsiteX18" fmla="*/ 2282 w 10070"/>
                <a:gd name="connsiteY18" fmla="*/ 8167 h 10000"/>
                <a:gd name="connsiteX19" fmla="*/ 3156 w 10070"/>
                <a:gd name="connsiteY19" fmla="*/ 8115 h 10000"/>
                <a:gd name="connsiteX20" fmla="*/ 4030 w 10070"/>
                <a:gd name="connsiteY20" fmla="*/ 7781 h 10000"/>
                <a:gd name="connsiteX21" fmla="*/ 4903 w 10070"/>
                <a:gd name="connsiteY21" fmla="*/ 7390 h 10000"/>
                <a:gd name="connsiteX22" fmla="*/ 6061 w 10070"/>
                <a:gd name="connsiteY22" fmla="*/ 7529 h 10000"/>
                <a:gd name="connsiteX23" fmla="*/ 5927 w 10070"/>
                <a:gd name="connsiteY23" fmla="*/ 8585 h 10000"/>
                <a:gd name="connsiteX24" fmla="*/ 6794 w 10070"/>
                <a:gd name="connsiteY24" fmla="*/ 10000 h 10000"/>
                <a:gd name="connsiteX25" fmla="*/ 8541 w 10070"/>
                <a:gd name="connsiteY25" fmla="*/ 9780 h 10000"/>
                <a:gd name="connsiteX26" fmla="*/ 8903 w 10070"/>
                <a:gd name="connsiteY26" fmla="*/ 9557 h 10000"/>
                <a:gd name="connsiteX27" fmla="*/ 9052 w 10070"/>
                <a:gd name="connsiteY27" fmla="*/ 9390 h 10000"/>
                <a:gd name="connsiteX28" fmla="*/ 9271 w 10070"/>
                <a:gd name="connsiteY28" fmla="*/ 9281 h 10000"/>
                <a:gd name="connsiteX29" fmla="*/ 10070 w 10070"/>
                <a:gd name="connsiteY29" fmla="*/ 6615 h 10000"/>
                <a:gd name="connsiteX30" fmla="*/ 9559 w 10070"/>
                <a:gd name="connsiteY30" fmla="*/ 4557 h 10000"/>
                <a:gd name="connsiteX31" fmla="*/ 9196 w 10070"/>
                <a:gd name="connsiteY31" fmla="*/ 4167 h 10000"/>
                <a:gd name="connsiteX32" fmla="*/ 8903 w 10070"/>
                <a:gd name="connsiteY32" fmla="*/ 3724 h 10000"/>
                <a:gd name="connsiteX33" fmla="*/ 8684 w 10070"/>
                <a:gd name="connsiteY33" fmla="*/ 3115 h 10000"/>
                <a:gd name="connsiteX34" fmla="*/ 9196 w 10070"/>
                <a:gd name="connsiteY34" fmla="*/ 1667 h 10000"/>
                <a:gd name="connsiteX35" fmla="*/ 9196 w 10070"/>
                <a:gd name="connsiteY35" fmla="*/ 558 h 10000"/>
                <a:gd name="connsiteX36" fmla="*/ 8323 w 10070"/>
                <a:gd name="connsiteY36" fmla="*/ 114 h 10000"/>
                <a:gd name="connsiteX37" fmla="*/ 7886 w 10070"/>
                <a:gd name="connsiteY37" fmla="*/ 0 h 10000"/>
                <a:gd name="connsiteX38" fmla="*/ 6496 w 10070"/>
                <a:gd name="connsiteY38" fmla="*/ 166 h 10000"/>
                <a:gd name="connsiteX0" fmla="*/ 6496 w 10070"/>
                <a:gd name="connsiteY0" fmla="*/ 166 h 10000"/>
                <a:gd name="connsiteX1" fmla="*/ 4358 w 10070"/>
                <a:gd name="connsiteY1" fmla="*/ 529 h 10000"/>
                <a:gd name="connsiteX2" fmla="*/ 3896 w 10070"/>
                <a:gd name="connsiteY2" fmla="*/ 281 h 10000"/>
                <a:gd name="connsiteX3" fmla="*/ 3442 w 10070"/>
                <a:gd name="connsiteY3" fmla="*/ 333 h 10000"/>
                <a:gd name="connsiteX4" fmla="*/ 2450 w 10070"/>
                <a:gd name="connsiteY4" fmla="*/ 980 h 10000"/>
                <a:gd name="connsiteX5" fmla="*/ 1556 w 10070"/>
                <a:gd name="connsiteY5" fmla="*/ 943 h 10000"/>
                <a:gd name="connsiteX6" fmla="*/ 835 w 10070"/>
                <a:gd name="connsiteY6" fmla="*/ 1553 h 10000"/>
                <a:gd name="connsiteX7" fmla="*/ 559 w 10070"/>
                <a:gd name="connsiteY7" fmla="*/ 2501 h 10000"/>
                <a:gd name="connsiteX8" fmla="*/ 122 w 10070"/>
                <a:gd name="connsiteY8" fmla="*/ 3151 h 10000"/>
                <a:gd name="connsiteX9" fmla="*/ 97 w 10070"/>
                <a:gd name="connsiteY9" fmla="*/ 4167 h 10000"/>
                <a:gd name="connsiteX10" fmla="*/ 702 w 10070"/>
                <a:gd name="connsiteY10" fmla="*/ 4666 h 10000"/>
                <a:gd name="connsiteX11" fmla="*/ 1484 w 10070"/>
                <a:gd name="connsiteY11" fmla="*/ 3938 h 10000"/>
                <a:gd name="connsiteX12" fmla="*/ 1798 w 10070"/>
                <a:gd name="connsiteY12" fmla="*/ 4497 h 10000"/>
                <a:gd name="connsiteX13" fmla="*/ 2425 w 10070"/>
                <a:gd name="connsiteY13" fmla="*/ 4500 h 10000"/>
                <a:gd name="connsiteX14" fmla="*/ 2569 w 10070"/>
                <a:gd name="connsiteY14" fmla="*/ 4834 h 10000"/>
                <a:gd name="connsiteX15" fmla="*/ 2425 w 10070"/>
                <a:gd name="connsiteY15" fmla="*/ 5390 h 10000"/>
                <a:gd name="connsiteX16" fmla="*/ 1770 w 10070"/>
                <a:gd name="connsiteY16" fmla="*/ 6224 h 10000"/>
                <a:gd name="connsiteX17" fmla="*/ 1569 w 10070"/>
                <a:gd name="connsiteY17" fmla="*/ 7196 h 10000"/>
                <a:gd name="connsiteX18" fmla="*/ 2282 w 10070"/>
                <a:gd name="connsiteY18" fmla="*/ 8167 h 10000"/>
                <a:gd name="connsiteX19" fmla="*/ 3156 w 10070"/>
                <a:gd name="connsiteY19" fmla="*/ 8115 h 10000"/>
                <a:gd name="connsiteX20" fmla="*/ 4030 w 10070"/>
                <a:gd name="connsiteY20" fmla="*/ 7781 h 10000"/>
                <a:gd name="connsiteX21" fmla="*/ 4903 w 10070"/>
                <a:gd name="connsiteY21" fmla="*/ 7390 h 10000"/>
                <a:gd name="connsiteX22" fmla="*/ 6061 w 10070"/>
                <a:gd name="connsiteY22" fmla="*/ 7529 h 10000"/>
                <a:gd name="connsiteX23" fmla="*/ 5927 w 10070"/>
                <a:gd name="connsiteY23" fmla="*/ 8585 h 10000"/>
                <a:gd name="connsiteX24" fmla="*/ 6794 w 10070"/>
                <a:gd name="connsiteY24" fmla="*/ 10000 h 10000"/>
                <a:gd name="connsiteX25" fmla="*/ 8541 w 10070"/>
                <a:gd name="connsiteY25" fmla="*/ 9780 h 10000"/>
                <a:gd name="connsiteX26" fmla="*/ 8903 w 10070"/>
                <a:gd name="connsiteY26" fmla="*/ 9557 h 10000"/>
                <a:gd name="connsiteX27" fmla="*/ 9052 w 10070"/>
                <a:gd name="connsiteY27" fmla="*/ 9390 h 10000"/>
                <a:gd name="connsiteX28" fmla="*/ 9271 w 10070"/>
                <a:gd name="connsiteY28" fmla="*/ 9281 h 10000"/>
                <a:gd name="connsiteX29" fmla="*/ 10070 w 10070"/>
                <a:gd name="connsiteY29" fmla="*/ 6615 h 10000"/>
                <a:gd name="connsiteX30" fmla="*/ 9559 w 10070"/>
                <a:gd name="connsiteY30" fmla="*/ 4557 h 10000"/>
                <a:gd name="connsiteX31" fmla="*/ 9196 w 10070"/>
                <a:gd name="connsiteY31" fmla="*/ 4167 h 10000"/>
                <a:gd name="connsiteX32" fmla="*/ 8903 w 10070"/>
                <a:gd name="connsiteY32" fmla="*/ 3724 h 10000"/>
                <a:gd name="connsiteX33" fmla="*/ 8684 w 10070"/>
                <a:gd name="connsiteY33" fmla="*/ 3115 h 10000"/>
                <a:gd name="connsiteX34" fmla="*/ 9196 w 10070"/>
                <a:gd name="connsiteY34" fmla="*/ 1667 h 10000"/>
                <a:gd name="connsiteX35" fmla="*/ 9196 w 10070"/>
                <a:gd name="connsiteY35" fmla="*/ 558 h 10000"/>
                <a:gd name="connsiteX36" fmla="*/ 8323 w 10070"/>
                <a:gd name="connsiteY36" fmla="*/ 114 h 10000"/>
                <a:gd name="connsiteX37" fmla="*/ 7886 w 10070"/>
                <a:gd name="connsiteY37" fmla="*/ 0 h 10000"/>
                <a:gd name="connsiteX38" fmla="*/ 6496 w 10070"/>
                <a:gd name="connsiteY38" fmla="*/ 166 h 10000"/>
                <a:gd name="connsiteX0" fmla="*/ 6496 w 10070"/>
                <a:gd name="connsiteY0" fmla="*/ 166 h 10000"/>
                <a:gd name="connsiteX1" fmla="*/ 4358 w 10070"/>
                <a:gd name="connsiteY1" fmla="*/ 529 h 10000"/>
                <a:gd name="connsiteX2" fmla="*/ 3896 w 10070"/>
                <a:gd name="connsiteY2" fmla="*/ 281 h 10000"/>
                <a:gd name="connsiteX3" fmla="*/ 3442 w 10070"/>
                <a:gd name="connsiteY3" fmla="*/ 333 h 10000"/>
                <a:gd name="connsiteX4" fmla="*/ 2450 w 10070"/>
                <a:gd name="connsiteY4" fmla="*/ 980 h 10000"/>
                <a:gd name="connsiteX5" fmla="*/ 1556 w 10070"/>
                <a:gd name="connsiteY5" fmla="*/ 943 h 10000"/>
                <a:gd name="connsiteX6" fmla="*/ 835 w 10070"/>
                <a:gd name="connsiteY6" fmla="*/ 1553 h 10000"/>
                <a:gd name="connsiteX7" fmla="*/ 559 w 10070"/>
                <a:gd name="connsiteY7" fmla="*/ 2501 h 10000"/>
                <a:gd name="connsiteX8" fmla="*/ 122 w 10070"/>
                <a:gd name="connsiteY8" fmla="*/ 3151 h 10000"/>
                <a:gd name="connsiteX9" fmla="*/ 97 w 10070"/>
                <a:gd name="connsiteY9" fmla="*/ 4167 h 10000"/>
                <a:gd name="connsiteX10" fmla="*/ 702 w 10070"/>
                <a:gd name="connsiteY10" fmla="*/ 4666 h 10000"/>
                <a:gd name="connsiteX11" fmla="*/ 1484 w 10070"/>
                <a:gd name="connsiteY11" fmla="*/ 3938 h 10000"/>
                <a:gd name="connsiteX12" fmla="*/ 1798 w 10070"/>
                <a:gd name="connsiteY12" fmla="*/ 4497 h 10000"/>
                <a:gd name="connsiteX13" fmla="*/ 2425 w 10070"/>
                <a:gd name="connsiteY13" fmla="*/ 4500 h 10000"/>
                <a:gd name="connsiteX14" fmla="*/ 2569 w 10070"/>
                <a:gd name="connsiteY14" fmla="*/ 4834 h 10000"/>
                <a:gd name="connsiteX15" fmla="*/ 2425 w 10070"/>
                <a:gd name="connsiteY15" fmla="*/ 5390 h 10000"/>
                <a:gd name="connsiteX16" fmla="*/ 1770 w 10070"/>
                <a:gd name="connsiteY16" fmla="*/ 6224 h 10000"/>
                <a:gd name="connsiteX17" fmla="*/ 1569 w 10070"/>
                <a:gd name="connsiteY17" fmla="*/ 7196 h 10000"/>
                <a:gd name="connsiteX18" fmla="*/ 2282 w 10070"/>
                <a:gd name="connsiteY18" fmla="*/ 8167 h 10000"/>
                <a:gd name="connsiteX19" fmla="*/ 3156 w 10070"/>
                <a:gd name="connsiteY19" fmla="*/ 8115 h 10000"/>
                <a:gd name="connsiteX20" fmla="*/ 4030 w 10070"/>
                <a:gd name="connsiteY20" fmla="*/ 7781 h 10000"/>
                <a:gd name="connsiteX21" fmla="*/ 4903 w 10070"/>
                <a:gd name="connsiteY21" fmla="*/ 7390 h 10000"/>
                <a:gd name="connsiteX22" fmla="*/ 6061 w 10070"/>
                <a:gd name="connsiteY22" fmla="*/ 7529 h 10000"/>
                <a:gd name="connsiteX23" fmla="*/ 5927 w 10070"/>
                <a:gd name="connsiteY23" fmla="*/ 8585 h 10000"/>
                <a:gd name="connsiteX24" fmla="*/ 6794 w 10070"/>
                <a:gd name="connsiteY24" fmla="*/ 10000 h 10000"/>
                <a:gd name="connsiteX25" fmla="*/ 8541 w 10070"/>
                <a:gd name="connsiteY25" fmla="*/ 9780 h 10000"/>
                <a:gd name="connsiteX26" fmla="*/ 8903 w 10070"/>
                <a:gd name="connsiteY26" fmla="*/ 9557 h 10000"/>
                <a:gd name="connsiteX27" fmla="*/ 9052 w 10070"/>
                <a:gd name="connsiteY27" fmla="*/ 9390 h 10000"/>
                <a:gd name="connsiteX28" fmla="*/ 9271 w 10070"/>
                <a:gd name="connsiteY28" fmla="*/ 9281 h 10000"/>
                <a:gd name="connsiteX29" fmla="*/ 10070 w 10070"/>
                <a:gd name="connsiteY29" fmla="*/ 6615 h 10000"/>
                <a:gd name="connsiteX30" fmla="*/ 9559 w 10070"/>
                <a:gd name="connsiteY30" fmla="*/ 4557 h 10000"/>
                <a:gd name="connsiteX31" fmla="*/ 9196 w 10070"/>
                <a:gd name="connsiteY31" fmla="*/ 4167 h 10000"/>
                <a:gd name="connsiteX32" fmla="*/ 8903 w 10070"/>
                <a:gd name="connsiteY32" fmla="*/ 3724 h 10000"/>
                <a:gd name="connsiteX33" fmla="*/ 8684 w 10070"/>
                <a:gd name="connsiteY33" fmla="*/ 3115 h 10000"/>
                <a:gd name="connsiteX34" fmla="*/ 9196 w 10070"/>
                <a:gd name="connsiteY34" fmla="*/ 1667 h 10000"/>
                <a:gd name="connsiteX35" fmla="*/ 9196 w 10070"/>
                <a:gd name="connsiteY35" fmla="*/ 558 h 10000"/>
                <a:gd name="connsiteX36" fmla="*/ 8323 w 10070"/>
                <a:gd name="connsiteY36" fmla="*/ 114 h 10000"/>
                <a:gd name="connsiteX37" fmla="*/ 7886 w 10070"/>
                <a:gd name="connsiteY37" fmla="*/ 0 h 10000"/>
                <a:gd name="connsiteX38" fmla="*/ 6496 w 10070"/>
                <a:gd name="connsiteY38" fmla="*/ 166 h 10000"/>
                <a:gd name="connsiteX0" fmla="*/ 6496 w 10070"/>
                <a:gd name="connsiteY0" fmla="*/ 166 h 10000"/>
                <a:gd name="connsiteX1" fmla="*/ 4358 w 10070"/>
                <a:gd name="connsiteY1" fmla="*/ 529 h 10000"/>
                <a:gd name="connsiteX2" fmla="*/ 3896 w 10070"/>
                <a:gd name="connsiteY2" fmla="*/ 281 h 10000"/>
                <a:gd name="connsiteX3" fmla="*/ 3442 w 10070"/>
                <a:gd name="connsiteY3" fmla="*/ 333 h 10000"/>
                <a:gd name="connsiteX4" fmla="*/ 2450 w 10070"/>
                <a:gd name="connsiteY4" fmla="*/ 980 h 10000"/>
                <a:gd name="connsiteX5" fmla="*/ 1556 w 10070"/>
                <a:gd name="connsiteY5" fmla="*/ 943 h 10000"/>
                <a:gd name="connsiteX6" fmla="*/ 835 w 10070"/>
                <a:gd name="connsiteY6" fmla="*/ 1553 h 10000"/>
                <a:gd name="connsiteX7" fmla="*/ 559 w 10070"/>
                <a:gd name="connsiteY7" fmla="*/ 2501 h 10000"/>
                <a:gd name="connsiteX8" fmla="*/ 122 w 10070"/>
                <a:gd name="connsiteY8" fmla="*/ 3151 h 10000"/>
                <a:gd name="connsiteX9" fmla="*/ 97 w 10070"/>
                <a:gd name="connsiteY9" fmla="*/ 4167 h 10000"/>
                <a:gd name="connsiteX10" fmla="*/ 702 w 10070"/>
                <a:gd name="connsiteY10" fmla="*/ 4666 h 10000"/>
                <a:gd name="connsiteX11" fmla="*/ 1484 w 10070"/>
                <a:gd name="connsiteY11" fmla="*/ 3938 h 10000"/>
                <a:gd name="connsiteX12" fmla="*/ 1798 w 10070"/>
                <a:gd name="connsiteY12" fmla="*/ 4497 h 10000"/>
                <a:gd name="connsiteX13" fmla="*/ 2425 w 10070"/>
                <a:gd name="connsiteY13" fmla="*/ 4500 h 10000"/>
                <a:gd name="connsiteX14" fmla="*/ 2569 w 10070"/>
                <a:gd name="connsiteY14" fmla="*/ 4834 h 10000"/>
                <a:gd name="connsiteX15" fmla="*/ 2425 w 10070"/>
                <a:gd name="connsiteY15" fmla="*/ 5390 h 10000"/>
                <a:gd name="connsiteX16" fmla="*/ 1770 w 10070"/>
                <a:gd name="connsiteY16" fmla="*/ 6224 h 10000"/>
                <a:gd name="connsiteX17" fmla="*/ 1569 w 10070"/>
                <a:gd name="connsiteY17" fmla="*/ 7196 h 10000"/>
                <a:gd name="connsiteX18" fmla="*/ 2282 w 10070"/>
                <a:gd name="connsiteY18" fmla="*/ 8167 h 10000"/>
                <a:gd name="connsiteX19" fmla="*/ 3156 w 10070"/>
                <a:gd name="connsiteY19" fmla="*/ 8115 h 10000"/>
                <a:gd name="connsiteX20" fmla="*/ 4030 w 10070"/>
                <a:gd name="connsiteY20" fmla="*/ 7781 h 10000"/>
                <a:gd name="connsiteX21" fmla="*/ 4903 w 10070"/>
                <a:gd name="connsiteY21" fmla="*/ 7390 h 10000"/>
                <a:gd name="connsiteX22" fmla="*/ 6061 w 10070"/>
                <a:gd name="connsiteY22" fmla="*/ 7529 h 10000"/>
                <a:gd name="connsiteX23" fmla="*/ 5927 w 10070"/>
                <a:gd name="connsiteY23" fmla="*/ 8585 h 10000"/>
                <a:gd name="connsiteX24" fmla="*/ 6794 w 10070"/>
                <a:gd name="connsiteY24" fmla="*/ 10000 h 10000"/>
                <a:gd name="connsiteX25" fmla="*/ 8541 w 10070"/>
                <a:gd name="connsiteY25" fmla="*/ 9780 h 10000"/>
                <a:gd name="connsiteX26" fmla="*/ 8903 w 10070"/>
                <a:gd name="connsiteY26" fmla="*/ 9557 h 10000"/>
                <a:gd name="connsiteX27" fmla="*/ 9052 w 10070"/>
                <a:gd name="connsiteY27" fmla="*/ 9390 h 10000"/>
                <a:gd name="connsiteX28" fmla="*/ 9271 w 10070"/>
                <a:gd name="connsiteY28" fmla="*/ 9281 h 10000"/>
                <a:gd name="connsiteX29" fmla="*/ 10070 w 10070"/>
                <a:gd name="connsiteY29" fmla="*/ 6615 h 10000"/>
                <a:gd name="connsiteX30" fmla="*/ 9559 w 10070"/>
                <a:gd name="connsiteY30" fmla="*/ 4557 h 10000"/>
                <a:gd name="connsiteX31" fmla="*/ 9196 w 10070"/>
                <a:gd name="connsiteY31" fmla="*/ 4167 h 10000"/>
                <a:gd name="connsiteX32" fmla="*/ 8903 w 10070"/>
                <a:gd name="connsiteY32" fmla="*/ 3724 h 10000"/>
                <a:gd name="connsiteX33" fmla="*/ 8684 w 10070"/>
                <a:gd name="connsiteY33" fmla="*/ 3115 h 10000"/>
                <a:gd name="connsiteX34" fmla="*/ 9196 w 10070"/>
                <a:gd name="connsiteY34" fmla="*/ 1667 h 10000"/>
                <a:gd name="connsiteX35" fmla="*/ 9196 w 10070"/>
                <a:gd name="connsiteY35" fmla="*/ 558 h 10000"/>
                <a:gd name="connsiteX36" fmla="*/ 8323 w 10070"/>
                <a:gd name="connsiteY36" fmla="*/ 114 h 10000"/>
                <a:gd name="connsiteX37" fmla="*/ 7886 w 10070"/>
                <a:gd name="connsiteY37" fmla="*/ 0 h 10000"/>
                <a:gd name="connsiteX38" fmla="*/ 6496 w 10070"/>
                <a:gd name="connsiteY38" fmla="*/ 166 h 10000"/>
                <a:gd name="connsiteX0" fmla="*/ 6496 w 10070"/>
                <a:gd name="connsiteY0" fmla="*/ 166 h 10000"/>
                <a:gd name="connsiteX1" fmla="*/ 4358 w 10070"/>
                <a:gd name="connsiteY1" fmla="*/ 529 h 10000"/>
                <a:gd name="connsiteX2" fmla="*/ 3896 w 10070"/>
                <a:gd name="connsiteY2" fmla="*/ 281 h 10000"/>
                <a:gd name="connsiteX3" fmla="*/ 3442 w 10070"/>
                <a:gd name="connsiteY3" fmla="*/ 333 h 10000"/>
                <a:gd name="connsiteX4" fmla="*/ 2450 w 10070"/>
                <a:gd name="connsiteY4" fmla="*/ 980 h 10000"/>
                <a:gd name="connsiteX5" fmla="*/ 1556 w 10070"/>
                <a:gd name="connsiteY5" fmla="*/ 943 h 10000"/>
                <a:gd name="connsiteX6" fmla="*/ 835 w 10070"/>
                <a:gd name="connsiteY6" fmla="*/ 1553 h 10000"/>
                <a:gd name="connsiteX7" fmla="*/ 559 w 10070"/>
                <a:gd name="connsiteY7" fmla="*/ 2501 h 10000"/>
                <a:gd name="connsiteX8" fmla="*/ 122 w 10070"/>
                <a:gd name="connsiteY8" fmla="*/ 3151 h 10000"/>
                <a:gd name="connsiteX9" fmla="*/ 97 w 10070"/>
                <a:gd name="connsiteY9" fmla="*/ 4167 h 10000"/>
                <a:gd name="connsiteX10" fmla="*/ 702 w 10070"/>
                <a:gd name="connsiteY10" fmla="*/ 4666 h 10000"/>
                <a:gd name="connsiteX11" fmla="*/ 1484 w 10070"/>
                <a:gd name="connsiteY11" fmla="*/ 3938 h 10000"/>
                <a:gd name="connsiteX12" fmla="*/ 1798 w 10070"/>
                <a:gd name="connsiteY12" fmla="*/ 4497 h 10000"/>
                <a:gd name="connsiteX13" fmla="*/ 2425 w 10070"/>
                <a:gd name="connsiteY13" fmla="*/ 4500 h 10000"/>
                <a:gd name="connsiteX14" fmla="*/ 2569 w 10070"/>
                <a:gd name="connsiteY14" fmla="*/ 4834 h 10000"/>
                <a:gd name="connsiteX15" fmla="*/ 2425 w 10070"/>
                <a:gd name="connsiteY15" fmla="*/ 5390 h 10000"/>
                <a:gd name="connsiteX16" fmla="*/ 1770 w 10070"/>
                <a:gd name="connsiteY16" fmla="*/ 6224 h 10000"/>
                <a:gd name="connsiteX17" fmla="*/ 1569 w 10070"/>
                <a:gd name="connsiteY17" fmla="*/ 7196 h 10000"/>
                <a:gd name="connsiteX18" fmla="*/ 2282 w 10070"/>
                <a:gd name="connsiteY18" fmla="*/ 8167 h 10000"/>
                <a:gd name="connsiteX19" fmla="*/ 3156 w 10070"/>
                <a:gd name="connsiteY19" fmla="*/ 8115 h 10000"/>
                <a:gd name="connsiteX20" fmla="*/ 4030 w 10070"/>
                <a:gd name="connsiteY20" fmla="*/ 7781 h 10000"/>
                <a:gd name="connsiteX21" fmla="*/ 4903 w 10070"/>
                <a:gd name="connsiteY21" fmla="*/ 7390 h 10000"/>
                <a:gd name="connsiteX22" fmla="*/ 6061 w 10070"/>
                <a:gd name="connsiteY22" fmla="*/ 7529 h 10000"/>
                <a:gd name="connsiteX23" fmla="*/ 5927 w 10070"/>
                <a:gd name="connsiteY23" fmla="*/ 8585 h 10000"/>
                <a:gd name="connsiteX24" fmla="*/ 6794 w 10070"/>
                <a:gd name="connsiteY24" fmla="*/ 10000 h 10000"/>
                <a:gd name="connsiteX25" fmla="*/ 8541 w 10070"/>
                <a:gd name="connsiteY25" fmla="*/ 9780 h 10000"/>
                <a:gd name="connsiteX26" fmla="*/ 8866 w 10070"/>
                <a:gd name="connsiteY26" fmla="*/ 8745 h 10000"/>
                <a:gd name="connsiteX27" fmla="*/ 9052 w 10070"/>
                <a:gd name="connsiteY27" fmla="*/ 9390 h 10000"/>
                <a:gd name="connsiteX28" fmla="*/ 9271 w 10070"/>
                <a:gd name="connsiteY28" fmla="*/ 9281 h 10000"/>
                <a:gd name="connsiteX29" fmla="*/ 10070 w 10070"/>
                <a:gd name="connsiteY29" fmla="*/ 6615 h 10000"/>
                <a:gd name="connsiteX30" fmla="*/ 9559 w 10070"/>
                <a:gd name="connsiteY30" fmla="*/ 4557 h 10000"/>
                <a:gd name="connsiteX31" fmla="*/ 9196 w 10070"/>
                <a:gd name="connsiteY31" fmla="*/ 4167 h 10000"/>
                <a:gd name="connsiteX32" fmla="*/ 8903 w 10070"/>
                <a:gd name="connsiteY32" fmla="*/ 3724 h 10000"/>
                <a:gd name="connsiteX33" fmla="*/ 8684 w 10070"/>
                <a:gd name="connsiteY33" fmla="*/ 3115 h 10000"/>
                <a:gd name="connsiteX34" fmla="*/ 9196 w 10070"/>
                <a:gd name="connsiteY34" fmla="*/ 1667 h 10000"/>
                <a:gd name="connsiteX35" fmla="*/ 9196 w 10070"/>
                <a:gd name="connsiteY35" fmla="*/ 558 h 10000"/>
                <a:gd name="connsiteX36" fmla="*/ 8323 w 10070"/>
                <a:gd name="connsiteY36" fmla="*/ 114 h 10000"/>
                <a:gd name="connsiteX37" fmla="*/ 7886 w 10070"/>
                <a:gd name="connsiteY37" fmla="*/ 0 h 10000"/>
                <a:gd name="connsiteX38" fmla="*/ 6496 w 10070"/>
                <a:gd name="connsiteY38" fmla="*/ 166 h 10000"/>
                <a:gd name="connsiteX0" fmla="*/ 6496 w 10070"/>
                <a:gd name="connsiteY0" fmla="*/ 166 h 10000"/>
                <a:gd name="connsiteX1" fmla="*/ 4358 w 10070"/>
                <a:gd name="connsiteY1" fmla="*/ 529 h 10000"/>
                <a:gd name="connsiteX2" fmla="*/ 3896 w 10070"/>
                <a:gd name="connsiteY2" fmla="*/ 281 h 10000"/>
                <a:gd name="connsiteX3" fmla="*/ 3442 w 10070"/>
                <a:gd name="connsiteY3" fmla="*/ 333 h 10000"/>
                <a:gd name="connsiteX4" fmla="*/ 2450 w 10070"/>
                <a:gd name="connsiteY4" fmla="*/ 980 h 10000"/>
                <a:gd name="connsiteX5" fmla="*/ 1556 w 10070"/>
                <a:gd name="connsiteY5" fmla="*/ 943 h 10000"/>
                <a:gd name="connsiteX6" fmla="*/ 835 w 10070"/>
                <a:gd name="connsiteY6" fmla="*/ 1553 h 10000"/>
                <a:gd name="connsiteX7" fmla="*/ 559 w 10070"/>
                <a:gd name="connsiteY7" fmla="*/ 2501 h 10000"/>
                <a:gd name="connsiteX8" fmla="*/ 122 w 10070"/>
                <a:gd name="connsiteY8" fmla="*/ 3151 h 10000"/>
                <a:gd name="connsiteX9" fmla="*/ 97 w 10070"/>
                <a:gd name="connsiteY9" fmla="*/ 4167 h 10000"/>
                <a:gd name="connsiteX10" fmla="*/ 702 w 10070"/>
                <a:gd name="connsiteY10" fmla="*/ 4666 h 10000"/>
                <a:gd name="connsiteX11" fmla="*/ 1484 w 10070"/>
                <a:gd name="connsiteY11" fmla="*/ 3938 h 10000"/>
                <a:gd name="connsiteX12" fmla="*/ 1798 w 10070"/>
                <a:gd name="connsiteY12" fmla="*/ 4497 h 10000"/>
                <a:gd name="connsiteX13" fmla="*/ 2425 w 10070"/>
                <a:gd name="connsiteY13" fmla="*/ 4500 h 10000"/>
                <a:gd name="connsiteX14" fmla="*/ 2569 w 10070"/>
                <a:gd name="connsiteY14" fmla="*/ 4834 h 10000"/>
                <a:gd name="connsiteX15" fmla="*/ 2425 w 10070"/>
                <a:gd name="connsiteY15" fmla="*/ 5390 h 10000"/>
                <a:gd name="connsiteX16" fmla="*/ 1770 w 10070"/>
                <a:gd name="connsiteY16" fmla="*/ 6224 h 10000"/>
                <a:gd name="connsiteX17" fmla="*/ 1569 w 10070"/>
                <a:gd name="connsiteY17" fmla="*/ 7196 h 10000"/>
                <a:gd name="connsiteX18" fmla="*/ 2282 w 10070"/>
                <a:gd name="connsiteY18" fmla="*/ 8167 h 10000"/>
                <a:gd name="connsiteX19" fmla="*/ 3156 w 10070"/>
                <a:gd name="connsiteY19" fmla="*/ 8115 h 10000"/>
                <a:gd name="connsiteX20" fmla="*/ 4030 w 10070"/>
                <a:gd name="connsiteY20" fmla="*/ 7781 h 10000"/>
                <a:gd name="connsiteX21" fmla="*/ 4903 w 10070"/>
                <a:gd name="connsiteY21" fmla="*/ 7390 h 10000"/>
                <a:gd name="connsiteX22" fmla="*/ 6061 w 10070"/>
                <a:gd name="connsiteY22" fmla="*/ 7529 h 10000"/>
                <a:gd name="connsiteX23" fmla="*/ 5927 w 10070"/>
                <a:gd name="connsiteY23" fmla="*/ 8585 h 10000"/>
                <a:gd name="connsiteX24" fmla="*/ 6794 w 10070"/>
                <a:gd name="connsiteY24" fmla="*/ 10000 h 10000"/>
                <a:gd name="connsiteX25" fmla="*/ 8541 w 10070"/>
                <a:gd name="connsiteY25" fmla="*/ 9780 h 10000"/>
                <a:gd name="connsiteX26" fmla="*/ 8866 w 10070"/>
                <a:gd name="connsiteY26" fmla="*/ 8745 h 10000"/>
                <a:gd name="connsiteX27" fmla="*/ 9052 w 10070"/>
                <a:gd name="connsiteY27" fmla="*/ 9390 h 10000"/>
                <a:gd name="connsiteX28" fmla="*/ 9531 w 10070"/>
                <a:gd name="connsiteY28" fmla="*/ 8448 h 10000"/>
                <a:gd name="connsiteX29" fmla="*/ 10070 w 10070"/>
                <a:gd name="connsiteY29" fmla="*/ 6615 h 10000"/>
                <a:gd name="connsiteX30" fmla="*/ 9559 w 10070"/>
                <a:gd name="connsiteY30" fmla="*/ 4557 h 10000"/>
                <a:gd name="connsiteX31" fmla="*/ 9196 w 10070"/>
                <a:gd name="connsiteY31" fmla="*/ 4167 h 10000"/>
                <a:gd name="connsiteX32" fmla="*/ 8903 w 10070"/>
                <a:gd name="connsiteY32" fmla="*/ 3724 h 10000"/>
                <a:gd name="connsiteX33" fmla="*/ 8684 w 10070"/>
                <a:gd name="connsiteY33" fmla="*/ 3115 h 10000"/>
                <a:gd name="connsiteX34" fmla="*/ 9196 w 10070"/>
                <a:gd name="connsiteY34" fmla="*/ 1667 h 10000"/>
                <a:gd name="connsiteX35" fmla="*/ 9196 w 10070"/>
                <a:gd name="connsiteY35" fmla="*/ 558 h 10000"/>
                <a:gd name="connsiteX36" fmla="*/ 8323 w 10070"/>
                <a:gd name="connsiteY36" fmla="*/ 114 h 10000"/>
                <a:gd name="connsiteX37" fmla="*/ 7886 w 10070"/>
                <a:gd name="connsiteY37" fmla="*/ 0 h 10000"/>
                <a:gd name="connsiteX38" fmla="*/ 6496 w 10070"/>
                <a:gd name="connsiteY38" fmla="*/ 166 h 10000"/>
                <a:gd name="connsiteX0" fmla="*/ 6496 w 10070"/>
                <a:gd name="connsiteY0" fmla="*/ 166 h 10000"/>
                <a:gd name="connsiteX1" fmla="*/ 4358 w 10070"/>
                <a:gd name="connsiteY1" fmla="*/ 529 h 10000"/>
                <a:gd name="connsiteX2" fmla="*/ 3896 w 10070"/>
                <a:gd name="connsiteY2" fmla="*/ 281 h 10000"/>
                <a:gd name="connsiteX3" fmla="*/ 3442 w 10070"/>
                <a:gd name="connsiteY3" fmla="*/ 333 h 10000"/>
                <a:gd name="connsiteX4" fmla="*/ 2450 w 10070"/>
                <a:gd name="connsiteY4" fmla="*/ 980 h 10000"/>
                <a:gd name="connsiteX5" fmla="*/ 1556 w 10070"/>
                <a:gd name="connsiteY5" fmla="*/ 943 h 10000"/>
                <a:gd name="connsiteX6" fmla="*/ 835 w 10070"/>
                <a:gd name="connsiteY6" fmla="*/ 1553 h 10000"/>
                <a:gd name="connsiteX7" fmla="*/ 559 w 10070"/>
                <a:gd name="connsiteY7" fmla="*/ 2501 h 10000"/>
                <a:gd name="connsiteX8" fmla="*/ 122 w 10070"/>
                <a:gd name="connsiteY8" fmla="*/ 3151 h 10000"/>
                <a:gd name="connsiteX9" fmla="*/ 97 w 10070"/>
                <a:gd name="connsiteY9" fmla="*/ 4167 h 10000"/>
                <a:gd name="connsiteX10" fmla="*/ 702 w 10070"/>
                <a:gd name="connsiteY10" fmla="*/ 4666 h 10000"/>
                <a:gd name="connsiteX11" fmla="*/ 1484 w 10070"/>
                <a:gd name="connsiteY11" fmla="*/ 3938 h 10000"/>
                <a:gd name="connsiteX12" fmla="*/ 1798 w 10070"/>
                <a:gd name="connsiteY12" fmla="*/ 4497 h 10000"/>
                <a:gd name="connsiteX13" fmla="*/ 2425 w 10070"/>
                <a:gd name="connsiteY13" fmla="*/ 4500 h 10000"/>
                <a:gd name="connsiteX14" fmla="*/ 2569 w 10070"/>
                <a:gd name="connsiteY14" fmla="*/ 4834 h 10000"/>
                <a:gd name="connsiteX15" fmla="*/ 2425 w 10070"/>
                <a:gd name="connsiteY15" fmla="*/ 5390 h 10000"/>
                <a:gd name="connsiteX16" fmla="*/ 1770 w 10070"/>
                <a:gd name="connsiteY16" fmla="*/ 6224 h 10000"/>
                <a:gd name="connsiteX17" fmla="*/ 1569 w 10070"/>
                <a:gd name="connsiteY17" fmla="*/ 7196 h 10000"/>
                <a:gd name="connsiteX18" fmla="*/ 2282 w 10070"/>
                <a:gd name="connsiteY18" fmla="*/ 8167 h 10000"/>
                <a:gd name="connsiteX19" fmla="*/ 3156 w 10070"/>
                <a:gd name="connsiteY19" fmla="*/ 8115 h 10000"/>
                <a:gd name="connsiteX20" fmla="*/ 4030 w 10070"/>
                <a:gd name="connsiteY20" fmla="*/ 7781 h 10000"/>
                <a:gd name="connsiteX21" fmla="*/ 4903 w 10070"/>
                <a:gd name="connsiteY21" fmla="*/ 7390 h 10000"/>
                <a:gd name="connsiteX22" fmla="*/ 6061 w 10070"/>
                <a:gd name="connsiteY22" fmla="*/ 7529 h 10000"/>
                <a:gd name="connsiteX23" fmla="*/ 5927 w 10070"/>
                <a:gd name="connsiteY23" fmla="*/ 8585 h 10000"/>
                <a:gd name="connsiteX24" fmla="*/ 6794 w 10070"/>
                <a:gd name="connsiteY24" fmla="*/ 10000 h 10000"/>
                <a:gd name="connsiteX25" fmla="*/ 8541 w 10070"/>
                <a:gd name="connsiteY25" fmla="*/ 9780 h 10000"/>
                <a:gd name="connsiteX26" fmla="*/ 8866 w 10070"/>
                <a:gd name="connsiteY26" fmla="*/ 8745 h 10000"/>
                <a:gd name="connsiteX27" fmla="*/ 9052 w 10070"/>
                <a:gd name="connsiteY27" fmla="*/ 9390 h 10000"/>
                <a:gd name="connsiteX28" fmla="*/ 9531 w 10070"/>
                <a:gd name="connsiteY28" fmla="*/ 8448 h 10000"/>
                <a:gd name="connsiteX29" fmla="*/ 10070 w 10070"/>
                <a:gd name="connsiteY29" fmla="*/ 6615 h 10000"/>
                <a:gd name="connsiteX30" fmla="*/ 9559 w 10070"/>
                <a:gd name="connsiteY30" fmla="*/ 4557 h 10000"/>
                <a:gd name="connsiteX31" fmla="*/ 9196 w 10070"/>
                <a:gd name="connsiteY31" fmla="*/ 4167 h 10000"/>
                <a:gd name="connsiteX32" fmla="*/ 8903 w 10070"/>
                <a:gd name="connsiteY32" fmla="*/ 3724 h 10000"/>
                <a:gd name="connsiteX33" fmla="*/ 8684 w 10070"/>
                <a:gd name="connsiteY33" fmla="*/ 3115 h 10000"/>
                <a:gd name="connsiteX34" fmla="*/ 9196 w 10070"/>
                <a:gd name="connsiteY34" fmla="*/ 1667 h 10000"/>
                <a:gd name="connsiteX35" fmla="*/ 9196 w 10070"/>
                <a:gd name="connsiteY35" fmla="*/ 558 h 10000"/>
                <a:gd name="connsiteX36" fmla="*/ 8323 w 10070"/>
                <a:gd name="connsiteY36" fmla="*/ 114 h 10000"/>
                <a:gd name="connsiteX37" fmla="*/ 7886 w 10070"/>
                <a:gd name="connsiteY37" fmla="*/ 0 h 10000"/>
                <a:gd name="connsiteX38" fmla="*/ 6496 w 10070"/>
                <a:gd name="connsiteY38" fmla="*/ 166 h 10000"/>
                <a:gd name="connsiteX0" fmla="*/ 6496 w 10070"/>
                <a:gd name="connsiteY0" fmla="*/ 166 h 10000"/>
                <a:gd name="connsiteX1" fmla="*/ 4358 w 10070"/>
                <a:gd name="connsiteY1" fmla="*/ 529 h 10000"/>
                <a:gd name="connsiteX2" fmla="*/ 3896 w 10070"/>
                <a:gd name="connsiteY2" fmla="*/ 281 h 10000"/>
                <a:gd name="connsiteX3" fmla="*/ 3442 w 10070"/>
                <a:gd name="connsiteY3" fmla="*/ 333 h 10000"/>
                <a:gd name="connsiteX4" fmla="*/ 2450 w 10070"/>
                <a:gd name="connsiteY4" fmla="*/ 980 h 10000"/>
                <a:gd name="connsiteX5" fmla="*/ 1556 w 10070"/>
                <a:gd name="connsiteY5" fmla="*/ 943 h 10000"/>
                <a:gd name="connsiteX6" fmla="*/ 835 w 10070"/>
                <a:gd name="connsiteY6" fmla="*/ 1553 h 10000"/>
                <a:gd name="connsiteX7" fmla="*/ 559 w 10070"/>
                <a:gd name="connsiteY7" fmla="*/ 2501 h 10000"/>
                <a:gd name="connsiteX8" fmla="*/ 122 w 10070"/>
                <a:gd name="connsiteY8" fmla="*/ 3151 h 10000"/>
                <a:gd name="connsiteX9" fmla="*/ 97 w 10070"/>
                <a:gd name="connsiteY9" fmla="*/ 4167 h 10000"/>
                <a:gd name="connsiteX10" fmla="*/ 702 w 10070"/>
                <a:gd name="connsiteY10" fmla="*/ 4666 h 10000"/>
                <a:gd name="connsiteX11" fmla="*/ 1484 w 10070"/>
                <a:gd name="connsiteY11" fmla="*/ 3938 h 10000"/>
                <a:gd name="connsiteX12" fmla="*/ 1798 w 10070"/>
                <a:gd name="connsiteY12" fmla="*/ 4497 h 10000"/>
                <a:gd name="connsiteX13" fmla="*/ 2425 w 10070"/>
                <a:gd name="connsiteY13" fmla="*/ 4500 h 10000"/>
                <a:gd name="connsiteX14" fmla="*/ 2569 w 10070"/>
                <a:gd name="connsiteY14" fmla="*/ 4834 h 10000"/>
                <a:gd name="connsiteX15" fmla="*/ 2425 w 10070"/>
                <a:gd name="connsiteY15" fmla="*/ 5390 h 10000"/>
                <a:gd name="connsiteX16" fmla="*/ 1770 w 10070"/>
                <a:gd name="connsiteY16" fmla="*/ 6224 h 10000"/>
                <a:gd name="connsiteX17" fmla="*/ 1569 w 10070"/>
                <a:gd name="connsiteY17" fmla="*/ 7196 h 10000"/>
                <a:gd name="connsiteX18" fmla="*/ 2282 w 10070"/>
                <a:gd name="connsiteY18" fmla="*/ 8167 h 10000"/>
                <a:gd name="connsiteX19" fmla="*/ 3156 w 10070"/>
                <a:gd name="connsiteY19" fmla="*/ 8115 h 10000"/>
                <a:gd name="connsiteX20" fmla="*/ 4030 w 10070"/>
                <a:gd name="connsiteY20" fmla="*/ 7781 h 10000"/>
                <a:gd name="connsiteX21" fmla="*/ 4903 w 10070"/>
                <a:gd name="connsiteY21" fmla="*/ 7390 h 10000"/>
                <a:gd name="connsiteX22" fmla="*/ 6061 w 10070"/>
                <a:gd name="connsiteY22" fmla="*/ 7529 h 10000"/>
                <a:gd name="connsiteX23" fmla="*/ 5927 w 10070"/>
                <a:gd name="connsiteY23" fmla="*/ 8585 h 10000"/>
                <a:gd name="connsiteX24" fmla="*/ 6794 w 10070"/>
                <a:gd name="connsiteY24" fmla="*/ 10000 h 10000"/>
                <a:gd name="connsiteX25" fmla="*/ 8541 w 10070"/>
                <a:gd name="connsiteY25" fmla="*/ 9780 h 10000"/>
                <a:gd name="connsiteX26" fmla="*/ 8866 w 10070"/>
                <a:gd name="connsiteY26" fmla="*/ 8745 h 10000"/>
                <a:gd name="connsiteX27" fmla="*/ 9052 w 10070"/>
                <a:gd name="connsiteY27" fmla="*/ 9390 h 10000"/>
                <a:gd name="connsiteX28" fmla="*/ 9531 w 10070"/>
                <a:gd name="connsiteY28" fmla="*/ 8448 h 10000"/>
                <a:gd name="connsiteX29" fmla="*/ 10070 w 10070"/>
                <a:gd name="connsiteY29" fmla="*/ 6615 h 10000"/>
                <a:gd name="connsiteX30" fmla="*/ 9559 w 10070"/>
                <a:gd name="connsiteY30" fmla="*/ 4557 h 10000"/>
                <a:gd name="connsiteX31" fmla="*/ 9196 w 10070"/>
                <a:gd name="connsiteY31" fmla="*/ 4167 h 10000"/>
                <a:gd name="connsiteX32" fmla="*/ 8903 w 10070"/>
                <a:gd name="connsiteY32" fmla="*/ 3724 h 10000"/>
                <a:gd name="connsiteX33" fmla="*/ 8684 w 10070"/>
                <a:gd name="connsiteY33" fmla="*/ 3115 h 10000"/>
                <a:gd name="connsiteX34" fmla="*/ 9196 w 10070"/>
                <a:gd name="connsiteY34" fmla="*/ 1667 h 10000"/>
                <a:gd name="connsiteX35" fmla="*/ 9196 w 10070"/>
                <a:gd name="connsiteY35" fmla="*/ 558 h 10000"/>
                <a:gd name="connsiteX36" fmla="*/ 8323 w 10070"/>
                <a:gd name="connsiteY36" fmla="*/ 114 h 10000"/>
                <a:gd name="connsiteX37" fmla="*/ 7886 w 10070"/>
                <a:gd name="connsiteY37" fmla="*/ 0 h 10000"/>
                <a:gd name="connsiteX38" fmla="*/ 6496 w 10070"/>
                <a:gd name="connsiteY38" fmla="*/ 166 h 10000"/>
                <a:gd name="connsiteX0" fmla="*/ 6496 w 10070"/>
                <a:gd name="connsiteY0" fmla="*/ 166 h 10000"/>
                <a:gd name="connsiteX1" fmla="*/ 4358 w 10070"/>
                <a:gd name="connsiteY1" fmla="*/ 529 h 10000"/>
                <a:gd name="connsiteX2" fmla="*/ 3896 w 10070"/>
                <a:gd name="connsiteY2" fmla="*/ 281 h 10000"/>
                <a:gd name="connsiteX3" fmla="*/ 3442 w 10070"/>
                <a:gd name="connsiteY3" fmla="*/ 333 h 10000"/>
                <a:gd name="connsiteX4" fmla="*/ 2450 w 10070"/>
                <a:gd name="connsiteY4" fmla="*/ 980 h 10000"/>
                <a:gd name="connsiteX5" fmla="*/ 1556 w 10070"/>
                <a:gd name="connsiteY5" fmla="*/ 943 h 10000"/>
                <a:gd name="connsiteX6" fmla="*/ 835 w 10070"/>
                <a:gd name="connsiteY6" fmla="*/ 1553 h 10000"/>
                <a:gd name="connsiteX7" fmla="*/ 559 w 10070"/>
                <a:gd name="connsiteY7" fmla="*/ 2501 h 10000"/>
                <a:gd name="connsiteX8" fmla="*/ 122 w 10070"/>
                <a:gd name="connsiteY8" fmla="*/ 3151 h 10000"/>
                <a:gd name="connsiteX9" fmla="*/ 97 w 10070"/>
                <a:gd name="connsiteY9" fmla="*/ 4167 h 10000"/>
                <a:gd name="connsiteX10" fmla="*/ 702 w 10070"/>
                <a:gd name="connsiteY10" fmla="*/ 4666 h 10000"/>
                <a:gd name="connsiteX11" fmla="*/ 1484 w 10070"/>
                <a:gd name="connsiteY11" fmla="*/ 3938 h 10000"/>
                <a:gd name="connsiteX12" fmla="*/ 1798 w 10070"/>
                <a:gd name="connsiteY12" fmla="*/ 4497 h 10000"/>
                <a:gd name="connsiteX13" fmla="*/ 2425 w 10070"/>
                <a:gd name="connsiteY13" fmla="*/ 4500 h 10000"/>
                <a:gd name="connsiteX14" fmla="*/ 2569 w 10070"/>
                <a:gd name="connsiteY14" fmla="*/ 4834 h 10000"/>
                <a:gd name="connsiteX15" fmla="*/ 2425 w 10070"/>
                <a:gd name="connsiteY15" fmla="*/ 5390 h 10000"/>
                <a:gd name="connsiteX16" fmla="*/ 1770 w 10070"/>
                <a:gd name="connsiteY16" fmla="*/ 6224 h 10000"/>
                <a:gd name="connsiteX17" fmla="*/ 1569 w 10070"/>
                <a:gd name="connsiteY17" fmla="*/ 7196 h 10000"/>
                <a:gd name="connsiteX18" fmla="*/ 2282 w 10070"/>
                <a:gd name="connsiteY18" fmla="*/ 8167 h 10000"/>
                <a:gd name="connsiteX19" fmla="*/ 3156 w 10070"/>
                <a:gd name="connsiteY19" fmla="*/ 8115 h 10000"/>
                <a:gd name="connsiteX20" fmla="*/ 4030 w 10070"/>
                <a:gd name="connsiteY20" fmla="*/ 7781 h 10000"/>
                <a:gd name="connsiteX21" fmla="*/ 4903 w 10070"/>
                <a:gd name="connsiteY21" fmla="*/ 7390 h 10000"/>
                <a:gd name="connsiteX22" fmla="*/ 6061 w 10070"/>
                <a:gd name="connsiteY22" fmla="*/ 7529 h 10000"/>
                <a:gd name="connsiteX23" fmla="*/ 5927 w 10070"/>
                <a:gd name="connsiteY23" fmla="*/ 8585 h 10000"/>
                <a:gd name="connsiteX24" fmla="*/ 6794 w 10070"/>
                <a:gd name="connsiteY24" fmla="*/ 10000 h 10000"/>
                <a:gd name="connsiteX25" fmla="*/ 8541 w 10070"/>
                <a:gd name="connsiteY25" fmla="*/ 9780 h 10000"/>
                <a:gd name="connsiteX26" fmla="*/ 8866 w 10070"/>
                <a:gd name="connsiteY26" fmla="*/ 8745 h 10000"/>
                <a:gd name="connsiteX27" fmla="*/ 9300 w 10070"/>
                <a:gd name="connsiteY27" fmla="*/ 9112 h 10000"/>
                <a:gd name="connsiteX28" fmla="*/ 9531 w 10070"/>
                <a:gd name="connsiteY28" fmla="*/ 8448 h 10000"/>
                <a:gd name="connsiteX29" fmla="*/ 10070 w 10070"/>
                <a:gd name="connsiteY29" fmla="*/ 6615 h 10000"/>
                <a:gd name="connsiteX30" fmla="*/ 9559 w 10070"/>
                <a:gd name="connsiteY30" fmla="*/ 4557 h 10000"/>
                <a:gd name="connsiteX31" fmla="*/ 9196 w 10070"/>
                <a:gd name="connsiteY31" fmla="*/ 4167 h 10000"/>
                <a:gd name="connsiteX32" fmla="*/ 8903 w 10070"/>
                <a:gd name="connsiteY32" fmla="*/ 3724 h 10000"/>
                <a:gd name="connsiteX33" fmla="*/ 8684 w 10070"/>
                <a:gd name="connsiteY33" fmla="*/ 3115 h 10000"/>
                <a:gd name="connsiteX34" fmla="*/ 9196 w 10070"/>
                <a:gd name="connsiteY34" fmla="*/ 1667 h 10000"/>
                <a:gd name="connsiteX35" fmla="*/ 9196 w 10070"/>
                <a:gd name="connsiteY35" fmla="*/ 558 h 10000"/>
                <a:gd name="connsiteX36" fmla="*/ 8323 w 10070"/>
                <a:gd name="connsiteY36" fmla="*/ 114 h 10000"/>
                <a:gd name="connsiteX37" fmla="*/ 7886 w 10070"/>
                <a:gd name="connsiteY37" fmla="*/ 0 h 10000"/>
                <a:gd name="connsiteX38" fmla="*/ 6496 w 10070"/>
                <a:gd name="connsiteY38" fmla="*/ 166 h 10000"/>
                <a:gd name="connsiteX0" fmla="*/ 6496 w 10070"/>
                <a:gd name="connsiteY0" fmla="*/ 166 h 10000"/>
                <a:gd name="connsiteX1" fmla="*/ 4358 w 10070"/>
                <a:gd name="connsiteY1" fmla="*/ 529 h 10000"/>
                <a:gd name="connsiteX2" fmla="*/ 3896 w 10070"/>
                <a:gd name="connsiteY2" fmla="*/ 281 h 10000"/>
                <a:gd name="connsiteX3" fmla="*/ 3442 w 10070"/>
                <a:gd name="connsiteY3" fmla="*/ 333 h 10000"/>
                <a:gd name="connsiteX4" fmla="*/ 2450 w 10070"/>
                <a:gd name="connsiteY4" fmla="*/ 980 h 10000"/>
                <a:gd name="connsiteX5" fmla="*/ 1556 w 10070"/>
                <a:gd name="connsiteY5" fmla="*/ 943 h 10000"/>
                <a:gd name="connsiteX6" fmla="*/ 835 w 10070"/>
                <a:gd name="connsiteY6" fmla="*/ 1553 h 10000"/>
                <a:gd name="connsiteX7" fmla="*/ 559 w 10070"/>
                <a:gd name="connsiteY7" fmla="*/ 2501 h 10000"/>
                <a:gd name="connsiteX8" fmla="*/ 122 w 10070"/>
                <a:gd name="connsiteY8" fmla="*/ 3151 h 10000"/>
                <a:gd name="connsiteX9" fmla="*/ 97 w 10070"/>
                <a:gd name="connsiteY9" fmla="*/ 4167 h 10000"/>
                <a:gd name="connsiteX10" fmla="*/ 702 w 10070"/>
                <a:gd name="connsiteY10" fmla="*/ 4666 h 10000"/>
                <a:gd name="connsiteX11" fmla="*/ 1484 w 10070"/>
                <a:gd name="connsiteY11" fmla="*/ 3938 h 10000"/>
                <a:gd name="connsiteX12" fmla="*/ 1798 w 10070"/>
                <a:gd name="connsiteY12" fmla="*/ 4497 h 10000"/>
                <a:gd name="connsiteX13" fmla="*/ 2425 w 10070"/>
                <a:gd name="connsiteY13" fmla="*/ 4500 h 10000"/>
                <a:gd name="connsiteX14" fmla="*/ 2569 w 10070"/>
                <a:gd name="connsiteY14" fmla="*/ 4834 h 10000"/>
                <a:gd name="connsiteX15" fmla="*/ 2425 w 10070"/>
                <a:gd name="connsiteY15" fmla="*/ 5390 h 10000"/>
                <a:gd name="connsiteX16" fmla="*/ 1770 w 10070"/>
                <a:gd name="connsiteY16" fmla="*/ 6224 h 10000"/>
                <a:gd name="connsiteX17" fmla="*/ 1569 w 10070"/>
                <a:gd name="connsiteY17" fmla="*/ 7196 h 10000"/>
                <a:gd name="connsiteX18" fmla="*/ 2282 w 10070"/>
                <a:gd name="connsiteY18" fmla="*/ 8167 h 10000"/>
                <a:gd name="connsiteX19" fmla="*/ 3156 w 10070"/>
                <a:gd name="connsiteY19" fmla="*/ 8115 h 10000"/>
                <a:gd name="connsiteX20" fmla="*/ 4030 w 10070"/>
                <a:gd name="connsiteY20" fmla="*/ 7781 h 10000"/>
                <a:gd name="connsiteX21" fmla="*/ 4903 w 10070"/>
                <a:gd name="connsiteY21" fmla="*/ 7390 h 10000"/>
                <a:gd name="connsiteX22" fmla="*/ 6061 w 10070"/>
                <a:gd name="connsiteY22" fmla="*/ 7529 h 10000"/>
                <a:gd name="connsiteX23" fmla="*/ 5927 w 10070"/>
                <a:gd name="connsiteY23" fmla="*/ 8585 h 10000"/>
                <a:gd name="connsiteX24" fmla="*/ 6794 w 10070"/>
                <a:gd name="connsiteY24" fmla="*/ 10000 h 10000"/>
                <a:gd name="connsiteX25" fmla="*/ 8541 w 10070"/>
                <a:gd name="connsiteY25" fmla="*/ 9780 h 10000"/>
                <a:gd name="connsiteX26" fmla="*/ 8804 w 10070"/>
                <a:gd name="connsiteY26" fmla="*/ 9129 h 10000"/>
                <a:gd name="connsiteX27" fmla="*/ 9300 w 10070"/>
                <a:gd name="connsiteY27" fmla="*/ 9112 h 10000"/>
                <a:gd name="connsiteX28" fmla="*/ 9531 w 10070"/>
                <a:gd name="connsiteY28" fmla="*/ 8448 h 10000"/>
                <a:gd name="connsiteX29" fmla="*/ 10070 w 10070"/>
                <a:gd name="connsiteY29" fmla="*/ 6615 h 10000"/>
                <a:gd name="connsiteX30" fmla="*/ 9559 w 10070"/>
                <a:gd name="connsiteY30" fmla="*/ 4557 h 10000"/>
                <a:gd name="connsiteX31" fmla="*/ 9196 w 10070"/>
                <a:gd name="connsiteY31" fmla="*/ 4167 h 10000"/>
                <a:gd name="connsiteX32" fmla="*/ 8903 w 10070"/>
                <a:gd name="connsiteY32" fmla="*/ 3724 h 10000"/>
                <a:gd name="connsiteX33" fmla="*/ 8684 w 10070"/>
                <a:gd name="connsiteY33" fmla="*/ 3115 h 10000"/>
                <a:gd name="connsiteX34" fmla="*/ 9196 w 10070"/>
                <a:gd name="connsiteY34" fmla="*/ 1667 h 10000"/>
                <a:gd name="connsiteX35" fmla="*/ 9196 w 10070"/>
                <a:gd name="connsiteY35" fmla="*/ 558 h 10000"/>
                <a:gd name="connsiteX36" fmla="*/ 8323 w 10070"/>
                <a:gd name="connsiteY36" fmla="*/ 114 h 10000"/>
                <a:gd name="connsiteX37" fmla="*/ 7886 w 10070"/>
                <a:gd name="connsiteY37" fmla="*/ 0 h 10000"/>
                <a:gd name="connsiteX38" fmla="*/ 6496 w 10070"/>
                <a:gd name="connsiteY38" fmla="*/ 166 h 10000"/>
                <a:gd name="connsiteX0" fmla="*/ 6496 w 10070"/>
                <a:gd name="connsiteY0" fmla="*/ 166 h 10000"/>
                <a:gd name="connsiteX1" fmla="*/ 4358 w 10070"/>
                <a:gd name="connsiteY1" fmla="*/ 529 h 10000"/>
                <a:gd name="connsiteX2" fmla="*/ 3896 w 10070"/>
                <a:gd name="connsiteY2" fmla="*/ 281 h 10000"/>
                <a:gd name="connsiteX3" fmla="*/ 3442 w 10070"/>
                <a:gd name="connsiteY3" fmla="*/ 333 h 10000"/>
                <a:gd name="connsiteX4" fmla="*/ 2450 w 10070"/>
                <a:gd name="connsiteY4" fmla="*/ 980 h 10000"/>
                <a:gd name="connsiteX5" fmla="*/ 1556 w 10070"/>
                <a:gd name="connsiteY5" fmla="*/ 943 h 10000"/>
                <a:gd name="connsiteX6" fmla="*/ 835 w 10070"/>
                <a:gd name="connsiteY6" fmla="*/ 1553 h 10000"/>
                <a:gd name="connsiteX7" fmla="*/ 559 w 10070"/>
                <a:gd name="connsiteY7" fmla="*/ 2501 h 10000"/>
                <a:gd name="connsiteX8" fmla="*/ 122 w 10070"/>
                <a:gd name="connsiteY8" fmla="*/ 3151 h 10000"/>
                <a:gd name="connsiteX9" fmla="*/ 97 w 10070"/>
                <a:gd name="connsiteY9" fmla="*/ 4167 h 10000"/>
                <a:gd name="connsiteX10" fmla="*/ 702 w 10070"/>
                <a:gd name="connsiteY10" fmla="*/ 4666 h 10000"/>
                <a:gd name="connsiteX11" fmla="*/ 1484 w 10070"/>
                <a:gd name="connsiteY11" fmla="*/ 3938 h 10000"/>
                <a:gd name="connsiteX12" fmla="*/ 1798 w 10070"/>
                <a:gd name="connsiteY12" fmla="*/ 4497 h 10000"/>
                <a:gd name="connsiteX13" fmla="*/ 2425 w 10070"/>
                <a:gd name="connsiteY13" fmla="*/ 4500 h 10000"/>
                <a:gd name="connsiteX14" fmla="*/ 2569 w 10070"/>
                <a:gd name="connsiteY14" fmla="*/ 4834 h 10000"/>
                <a:gd name="connsiteX15" fmla="*/ 2425 w 10070"/>
                <a:gd name="connsiteY15" fmla="*/ 5390 h 10000"/>
                <a:gd name="connsiteX16" fmla="*/ 1770 w 10070"/>
                <a:gd name="connsiteY16" fmla="*/ 6224 h 10000"/>
                <a:gd name="connsiteX17" fmla="*/ 1569 w 10070"/>
                <a:gd name="connsiteY17" fmla="*/ 7196 h 10000"/>
                <a:gd name="connsiteX18" fmla="*/ 2282 w 10070"/>
                <a:gd name="connsiteY18" fmla="*/ 8167 h 10000"/>
                <a:gd name="connsiteX19" fmla="*/ 3156 w 10070"/>
                <a:gd name="connsiteY19" fmla="*/ 8115 h 10000"/>
                <a:gd name="connsiteX20" fmla="*/ 4030 w 10070"/>
                <a:gd name="connsiteY20" fmla="*/ 7781 h 10000"/>
                <a:gd name="connsiteX21" fmla="*/ 4903 w 10070"/>
                <a:gd name="connsiteY21" fmla="*/ 7390 h 10000"/>
                <a:gd name="connsiteX22" fmla="*/ 6061 w 10070"/>
                <a:gd name="connsiteY22" fmla="*/ 7529 h 10000"/>
                <a:gd name="connsiteX23" fmla="*/ 5927 w 10070"/>
                <a:gd name="connsiteY23" fmla="*/ 8585 h 10000"/>
                <a:gd name="connsiteX24" fmla="*/ 6794 w 10070"/>
                <a:gd name="connsiteY24" fmla="*/ 10000 h 10000"/>
                <a:gd name="connsiteX25" fmla="*/ 8541 w 10070"/>
                <a:gd name="connsiteY25" fmla="*/ 9780 h 10000"/>
                <a:gd name="connsiteX26" fmla="*/ 8804 w 10070"/>
                <a:gd name="connsiteY26" fmla="*/ 9129 h 10000"/>
                <a:gd name="connsiteX27" fmla="*/ 9300 w 10070"/>
                <a:gd name="connsiteY27" fmla="*/ 9112 h 10000"/>
                <a:gd name="connsiteX28" fmla="*/ 9531 w 10070"/>
                <a:gd name="connsiteY28" fmla="*/ 8448 h 10000"/>
                <a:gd name="connsiteX29" fmla="*/ 10070 w 10070"/>
                <a:gd name="connsiteY29" fmla="*/ 6615 h 10000"/>
                <a:gd name="connsiteX30" fmla="*/ 9559 w 10070"/>
                <a:gd name="connsiteY30" fmla="*/ 4557 h 10000"/>
                <a:gd name="connsiteX31" fmla="*/ 9196 w 10070"/>
                <a:gd name="connsiteY31" fmla="*/ 4167 h 10000"/>
                <a:gd name="connsiteX32" fmla="*/ 8903 w 10070"/>
                <a:gd name="connsiteY32" fmla="*/ 3724 h 10000"/>
                <a:gd name="connsiteX33" fmla="*/ 8684 w 10070"/>
                <a:gd name="connsiteY33" fmla="*/ 3115 h 10000"/>
                <a:gd name="connsiteX34" fmla="*/ 9196 w 10070"/>
                <a:gd name="connsiteY34" fmla="*/ 1667 h 10000"/>
                <a:gd name="connsiteX35" fmla="*/ 9196 w 10070"/>
                <a:gd name="connsiteY35" fmla="*/ 558 h 10000"/>
                <a:gd name="connsiteX36" fmla="*/ 8323 w 10070"/>
                <a:gd name="connsiteY36" fmla="*/ 114 h 10000"/>
                <a:gd name="connsiteX37" fmla="*/ 7886 w 10070"/>
                <a:gd name="connsiteY37" fmla="*/ 0 h 10000"/>
                <a:gd name="connsiteX38" fmla="*/ 6496 w 10070"/>
                <a:gd name="connsiteY38" fmla="*/ 166 h 10000"/>
                <a:gd name="connsiteX0" fmla="*/ 6496 w 10070"/>
                <a:gd name="connsiteY0" fmla="*/ 166 h 10000"/>
                <a:gd name="connsiteX1" fmla="*/ 4358 w 10070"/>
                <a:gd name="connsiteY1" fmla="*/ 529 h 10000"/>
                <a:gd name="connsiteX2" fmla="*/ 3896 w 10070"/>
                <a:gd name="connsiteY2" fmla="*/ 281 h 10000"/>
                <a:gd name="connsiteX3" fmla="*/ 3442 w 10070"/>
                <a:gd name="connsiteY3" fmla="*/ 333 h 10000"/>
                <a:gd name="connsiteX4" fmla="*/ 2450 w 10070"/>
                <a:gd name="connsiteY4" fmla="*/ 980 h 10000"/>
                <a:gd name="connsiteX5" fmla="*/ 1556 w 10070"/>
                <a:gd name="connsiteY5" fmla="*/ 943 h 10000"/>
                <a:gd name="connsiteX6" fmla="*/ 835 w 10070"/>
                <a:gd name="connsiteY6" fmla="*/ 1553 h 10000"/>
                <a:gd name="connsiteX7" fmla="*/ 559 w 10070"/>
                <a:gd name="connsiteY7" fmla="*/ 2501 h 10000"/>
                <a:gd name="connsiteX8" fmla="*/ 122 w 10070"/>
                <a:gd name="connsiteY8" fmla="*/ 3151 h 10000"/>
                <a:gd name="connsiteX9" fmla="*/ 97 w 10070"/>
                <a:gd name="connsiteY9" fmla="*/ 4167 h 10000"/>
                <a:gd name="connsiteX10" fmla="*/ 702 w 10070"/>
                <a:gd name="connsiteY10" fmla="*/ 4666 h 10000"/>
                <a:gd name="connsiteX11" fmla="*/ 1484 w 10070"/>
                <a:gd name="connsiteY11" fmla="*/ 3938 h 10000"/>
                <a:gd name="connsiteX12" fmla="*/ 1798 w 10070"/>
                <a:gd name="connsiteY12" fmla="*/ 4497 h 10000"/>
                <a:gd name="connsiteX13" fmla="*/ 2425 w 10070"/>
                <a:gd name="connsiteY13" fmla="*/ 4500 h 10000"/>
                <a:gd name="connsiteX14" fmla="*/ 2569 w 10070"/>
                <a:gd name="connsiteY14" fmla="*/ 4834 h 10000"/>
                <a:gd name="connsiteX15" fmla="*/ 2425 w 10070"/>
                <a:gd name="connsiteY15" fmla="*/ 5390 h 10000"/>
                <a:gd name="connsiteX16" fmla="*/ 1770 w 10070"/>
                <a:gd name="connsiteY16" fmla="*/ 6224 h 10000"/>
                <a:gd name="connsiteX17" fmla="*/ 1569 w 10070"/>
                <a:gd name="connsiteY17" fmla="*/ 7196 h 10000"/>
                <a:gd name="connsiteX18" fmla="*/ 2282 w 10070"/>
                <a:gd name="connsiteY18" fmla="*/ 8167 h 10000"/>
                <a:gd name="connsiteX19" fmla="*/ 3156 w 10070"/>
                <a:gd name="connsiteY19" fmla="*/ 8115 h 10000"/>
                <a:gd name="connsiteX20" fmla="*/ 4030 w 10070"/>
                <a:gd name="connsiteY20" fmla="*/ 7781 h 10000"/>
                <a:gd name="connsiteX21" fmla="*/ 4903 w 10070"/>
                <a:gd name="connsiteY21" fmla="*/ 7390 h 10000"/>
                <a:gd name="connsiteX22" fmla="*/ 6061 w 10070"/>
                <a:gd name="connsiteY22" fmla="*/ 7529 h 10000"/>
                <a:gd name="connsiteX23" fmla="*/ 5927 w 10070"/>
                <a:gd name="connsiteY23" fmla="*/ 8585 h 10000"/>
                <a:gd name="connsiteX24" fmla="*/ 6794 w 10070"/>
                <a:gd name="connsiteY24" fmla="*/ 10000 h 10000"/>
                <a:gd name="connsiteX25" fmla="*/ 7885 w 10070"/>
                <a:gd name="connsiteY25" fmla="*/ 9374 h 10000"/>
                <a:gd name="connsiteX26" fmla="*/ 8804 w 10070"/>
                <a:gd name="connsiteY26" fmla="*/ 9129 h 10000"/>
                <a:gd name="connsiteX27" fmla="*/ 9300 w 10070"/>
                <a:gd name="connsiteY27" fmla="*/ 9112 h 10000"/>
                <a:gd name="connsiteX28" fmla="*/ 9531 w 10070"/>
                <a:gd name="connsiteY28" fmla="*/ 8448 h 10000"/>
                <a:gd name="connsiteX29" fmla="*/ 10070 w 10070"/>
                <a:gd name="connsiteY29" fmla="*/ 6615 h 10000"/>
                <a:gd name="connsiteX30" fmla="*/ 9559 w 10070"/>
                <a:gd name="connsiteY30" fmla="*/ 4557 h 10000"/>
                <a:gd name="connsiteX31" fmla="*/ 9196 w 10070"/>
                <a:gd name="connsiteY31" fmla="*/ 4167 h 10000"/>
                <a:gd name="connsiteX32" fmla="*/ 8903 w 10070"/>
                <a:gd name="connsiteY32" fmla="*/ 3724 h 10000"/>
                <a:gd name="connsiteX33" fmla="*/ 8684 w 10070"/>
                <a:gd name="connsiteY33" fmla="*/ 3115 h 10000"/>
                <a:gd name="connsiteX34" fmla="*/ 9196 w 10070"/>
                <a:gd name="connsiteY34" fmla="*/ 1667 h 10000"/>
                <a:gd name="connsiteX35" fmla="*/ 9196 w 10070"/>
                <a:gd name="connsiteY35" fmla="*/ 558 h 10000"/>
                <a:gd name="connsiteX36" fmla="*/ 8323 w 10070"/>
                <a:gd name="connsiteY36" fmla="*/ 114 h 10000"/>
                <a:gd name="connsiteX37" fmla="*/ 7886 w 10070"/>
                <a:gd name="connsiteY37" fmla="*/ 0 h 10000"/>
                <a:gd name="connsiteX38" fmla="*/ 6496 w 10070"/>
                <a:gd name="connsiteY38" fmla="*/ 166 h 10000"/>
                <a:gd name="connsiteX0" fmla="*/ 6496 w 10070"/>
                <a:gd name="connsiteY0" fmla="*/ 166 h 10000"/>
                <a:gd name="connsiteX1" fmla="*/ 4358 w 10070"/>
                <a:gd name="connsiteY1" fmla="*/ 529 h 10000"/>
                <a:gd name="connsiteX2" fmla="*/ 3896 w 10070"/>
                <a:gd name="connsiteY2" fmla="*/ 281 h 10000"/>
                <a:gd name="connsiteX3" fmla="*/ 3442 w 10070"/>
                <a:gd name="connsiteY3" fmla="*/ 333 h 10000"/>
                <a:gd name="connsiteX4" fmla="*/ 2450 w 10070"/>
                <a:gd name="connsiteY4" fmla="*/ 980 h 10000"/>
                <a:gd name="connsiteX5" fmla="*/ 1556 w 10070"/>
                <a:gd name="connsiteY5" fmla="*/ 943 h 10000"/>
                <a:gd name="connsiteX6" fmla="*/ 835 w 10070"/>
                <a:gd name="connsiteY6" fmla="*/ 1553 h 10000"/>
                <a:gd name="connsiteX7" fmla="*/ 559 w 10070"/>
                <a:gd name="connsiteY7" fmla="*/ 2501 h 10000"/>
                <a:gd name="connsiteX8" fmla="*/ 122 w 10070"/>
                <a:gd name="connsiteY8" fmla="*/ 3151 h 10000"/>
                <a:gd name="connsiteX9" fmla="*/ 97 w 10070"/>
                <a:gd name="connsiteY9" fmla="*/ 4167 h 10000"/>
                <a:gd name="connsiteX10" fmla="*/ 702 w 10070"/>
                <a:gd name="connsiteY10" fmla="*/ 4666 h 10000"/>
                <a:gd name="connsiteX11" fmla="*/ 1484 w 10070"/>
                <a:gd name="connsiteY11" fmla="*/ 3938 h 10000"/>
                <a:gd name="connsiteX12" fmla="*/ 1798 w 10070"/>
                <a:gd name="connsiteY12" fmla="*/ 4497 h 10000"/>
                <a:gd name="connsiteX13" fmla="*/ 2425 w 10070"/>
                <a:gd name="connsiteY13" fmla="*/ 4500 h 10000"/>
                <a:gd name="connsiteX14" fmla="*/ 2569 w 10070"/>
                <a:gd name="connsiteY14" fmla="*/ 4834 h 10000"/>
                <a:gd name="connsiteX15" fmla="*/ 2425 w 10070"/>
                <a:gd name="connsiteY15" fmla="*/ 5390 h 10000"/>
                <a:gd name="connsiteX16" fmla="*/ 1770 w 10070"/>
                <a:gd name="connsiteY16" fmla="*/ 6224 h 10000"/>
                <a:gd name="connsiteX17" fmla="*/ 1569 w 10070"/>
                <a:gd name="connsiteY17" fmla="*/ 7196 h 10000"/>
                <a:gd name="connsiteX18" fmla="*/ 2282 w 10070"/>
                <a:gd name="connsiteY18" fmla="*/ 8167 h 10000"/>
                <a:gd name="connsiteX19" fmla="*/ 3156 w 10070"/>
                <a:gd name="connsiteY19" fmla="*/ 8115 h 10000"/>
                <a:gd name="connsiteX20" fmla="*/ 4030 w 10070"/>
                <a:gd name="connsiteY20" fmla="*/ 7781 h 10000"/>
                <a:gd name="connsiteX21" fmla="*/ 4903 w 10070"/>
                <a:gd name="connsiteY21" fmla="*/ 7390 h 10000"/>
                <a:gd name="connsiteX22" fmla="*/ 6061 w 10070"/>
                <a:gd name="connsiteY22" fmla="*/ 7529 h 10000"/>
                <a:gd name="connsiteX23" fmla="*/ 5927 w 10070"/>
                <a:gd name="connsiteY23" fmla="*/ 8585 h 10000"/>
                <a:gd name="connsiteX24" fmla="*/ 6794 w 10070"/>
                <a:gd name="connsiteY24" fmla="*/ 10000 h 10000"/>
                <a:gd name="connsiteX25" fmla="*/ 7885 w 10070"/>
                <a:gd name="connsiteY25" fmla="*/ 9374 h 10000"/>
                <a:gd name="connsiteX26" fmla="*/ 8804 w 10070"/>
                <a:gd name="connsiteY26" fmla="*/ 9129 h 10000"/>
                <a:gd name="connsiteX27" fmla="*/ 9300 w 10070"/>
                <a:gd name="connsiteY27" fmla="*/ 9112 h 10000"/>
                <a:gd name="connsiteX28" fmla="*/ 9531 w 10070"/>
                <a:gd name="connsiteY28" fmla="*/ 8448 h 10000"/>
                <a:gd name="connsiteX29" fmla="*/ 10070 w 10070"/>
                <a:gd name="connsiteY29" fmla="*/ 6615 h 10000"/>
                <a:gd name="connsiteX30" fmla="*/ 9559 w 10070"/>
                <a:gd name="connsiteY30" fmla="*/ 4557 h 10000"/>
                <a:gd name="connsiteX31" fmla="*/ 9196 w 10070"/>
                <a:gd name="connsiteY31" fmla="*/ 4167 h 10000"/>
                <a:gd name="connsiteX32" fmla="*/ 8903 w 10070"/>
                <a:gd name="connsiteY32" fmla="*/ 3724 h 10000"/>
                <a:gd name="connsiteX33" fmla="*/ 8684 w 10070"/>
                <a:gd name="connsiteY33" fmla="*/ 3115 h 10000"/>
                <a:gd name="connsiteX34" fmla="*/ 9196 w 10070"/>
                <a:gd name="connsiteY34" fmla="*/ 1667 h 10000"/>
                <a:gd name="connsiteX35" fmla="*/ 9196 w 10070"/>
                <a:gd name="connsiteY35" fmla="*/ 558 h 10000"/>
                <a:gd name="connsiteX36" fmla="*/ 8323 w 10070"/>
                <a:gd name="connsiteY36" fmla="*/ 114 h 10000"/>
                <a:gd name="connsiteX37" fmla="*/ 7886 w 10070"/>
                <a:gd name="connsiteY37" fmla="*/ 0 h 10000"/>
                <a:gd name="connsiteX38" fmla="*/ 6496 w 10070"/>
                <a:gd name="connsiteY38" fmla="*/ 166 h 10000"/>
                <a:gd name="connsiteX0" fmla="*/ 6496 w 10070"/>
                <a:gd name="connsiteY0" fmla="*/ 166 h 10000"/>
                <a:gd name="connsiteX1" fmla="*/ 4358 w 10070"/>
                <a:gd name="connsiteY1" fmla="*/ 529 h 10000"/>
                <a:gd name="connsiteX2" fmla="*/ 3896 w 10070"/>
                <a:gd name="connsiteY2" fmla="*/ 281 h 10000"/>
                <a:gd name="connsiteX3" fmla="*/ 3442 w 10070"/>
                <a:gd name="connsiteY3" fmla="*/ 333 h 10000"/>
                <a:gd name="connsiteX4" fmla="*/ 2450 w 10070"/>
                <a:gd name="connsiteY4" fmla="*/ 980 h 10000"/>
                <a:gd name="connsiteX5" fmla="*/ 1556 w 10070"/>
                <a:gd name="connsiteY5" fmla="*/ 943 h 10000"/>
                <a:gd name="connsiteX6" fmla="*/ 835 w 10070"/>
                <a:gd name="connsiteY6" fmla="*/ 1553 h 10000"/>
                <a:gd name="connsiteX7" fmla="*/ 559 w 10070"/>
                <a:gd name="connsiteY7" fmla="*/ 2501 h 10000"/>
                <a:gd name="connsiteX8" fmla="*/ 122 w 10070"/>
                <a:gd name="connsiteY8" fmla="*/ 3151 h 10000"/>
                <a:gd name="connsiteX9" fmla="*/ 97 w 10070"/>
                <a:gd name="connsiteY9" fmla="*/ 4167 h 10000"/>
                <a:gd name="connsiteX10" fmla="*/ 702 w 10070"/>
                <a:gd name="connsiteY10" fmla="*/ 4666 h 10000"/>
                <a:gd name="connsiteX11" fmla="*/ 1484 w 10070"/>
                <a:gd name="connsiteY11" fmla="*/ 3938 h 10000"/>
                <a:gd name="connsiteX12" fmla="*/ 1798 w 10070"/>
                <a:gd name="connsiteY12" fmla="*/ 4497 h 10000"/>
                <a:gd name="connsiteX13" fmla="*/ 2425 w 10070"/>
                <a:gd name="connsiteY13" fmla="*/ 4500 h 10000"/>
                <a:gd name="connsiteX14" fmla="*/ 2569 w 10070"/>
                <a:gd name="connsiteY14" fmla="*/ 4834 h 10000"/>
                <a:gd name="connsiteX15" fmla="*/ 2425 w 10070"/>
                <a:gd name="connsiteY15" fmla="*/ 5390 h 10000"/>
                <a:gd name="connsiteX16" fmla="*/ 1770 w 10070"/>
                <a:gd name="connsiteY16" fmla="*/ 6224 h 10000"/>
                <a:gd name="connsiteX17" fmla="*/ 1569 w 10070"/>
                <a:gd name="connsiteY17" fmla="*/ 7196 h 10000"/>
                <a:gd name="connsiteX18" fmla="*/ 2282 w 10070"/>
                <a:gd name="connsiteY18" fmla="*/ 8167 h 10000"/>
                <a:gd name="connsiteX19" fmla="*/ 3156 w 10070"/>
                <a:gd name="connsiteY19" fmla="*/ 8115 h 10000"/>
                <a:gd name="connsiteX20" fmla="*/ 4030 w 10070"/>
                <a:gd name="connsiteY20" fmla="*/ 7781 h 10000"/>
                <a:gd name="connsiteX21" fmla="*/ 4903 w 10070"/>
                <a:gd name="connsiteY21" fmla="*/ 7390 h 10000"/>
                <a:gd name="connsiteX22" fmla="*/ 6061 w 10070"/>
                <a:gd name="connsiteY22" fmla="*/ 7529 h 10000"/>
                <a:gd name="connsiteX23" fmla="*/ 5927 w 10070"/>
                <a:gd name="connsiteY23" fmla="*/ 8585 h 10000"/>
                <a:gd name="connsiteX24" fmla="*/ 6794 w 10070"/>
                <a:gd name="connsiteY24" fmla="*/ 10000 h 10000"/>
                <a:gd name="connsiteX25" fmla="*/ 7885 w 10070"/>
                <a:gd name="connsiteY25" fmla="*/ 9374 h 10000"/>
                <a:gd name="connsiteX26" fmla="*/ 8804 w 10070"/>
                <a:gd name="connsiteY26" fmla="*/ 9129 h 10000"/>
                <a:gd name="connsiteX27" fmla="*/ 9300 w 10070"/>
                <a:gd name="connsiteY27" fmla="*/ 9112 h 10000"/>
                <a:gd name="connsiteX28" fmla="*/ 9531 w 10070"/>
                <a:gd name="connsiteY28" fmla="*/ 8448 h 10000"/>
                <a:gd name="connsiteX29" fmla="*/ 10070 w 10070"/>
                <a:gd name="connsiteY29" fmla="*/ 6615 h 10000"/>
                <a:gd name="connsiteX30" fmla="*/ 9559 w 10070"/>
                <a:gd name="connsiteY30" fmla="*/ 4557 h 10000"/>
                <a:gd name="connsiteX31" fmla="*/ 8874 w 10070"/>
                <a:gd name="connsiteY31" fmla="*/ 4829 h 10000"/>
                <a:gd name="connsiteX32" fmla="*/ 8903 w 10070"/>
                <a:gd name="connsiteY32" fmla="*/ 3724 h 10000"/>
                <a:gd name="connsiteX33" fmla="*/ 8684 w 10070"/>
                <a:gd name="connsiteY33" fmla="*/ 3115 h 10000"/>
                <a:gd name="connsiteX34" fmla="*/ 9196 w 10070"/>
                <a:gd name="connsiteY34" fmla="*/ 1667 h 10000"/>
                <a:gd name="connsiteX35" fmla="*/ 9196 w 10070"/>
                <a:gd name="connsiteY35" fmla="*/ 558 h 10000"/>
                <a:gd name="connsiteX36" fmla="*/ 8323 w 10070"/>
                <a:gd name="connsiteY36" fmla="*/ 114 h 10000"/>
                <a:gd name="connsiteX37" fmla="*/ 7886 w 10070"/>
                <a:gd name="connsiteY37" fmla="*/ 0 h 10000"/>
                <a:gd name="connsiteX38" fmla="*/ 6496 w 10070"/>
                <a:gd name="connsiteY38" fmla="*/ 166 h 10000"/>
                <a:gd name="connsiteX0" fmla="*/ 6496 w 10070"/>
                <a:gd name="connsiteY0" fmla="*/ 166 h 10000"/>
                <a:gd name="connsiteX1" fmla="*/ 4358 w 10070"/>
                <a:gd name="connsiteY1" fmla="*/ 529 h 10000"/>
                <a:gd name="connsiteX2" fmla="*/ 3896 w 10070"/>
                <a:gd name="connsiteY2" fmla="*/ 281 h 10000"/>
                <a:gd name="connsiteX3" fmla="*/ 3442 w 10070"/>
                <a:gd name="connsiteY3" fmla="*/ 333 h 10000"/>
                <a:gd name="connsiteX4" fmla="*/ 2450 w 10070"/>
                <a:gd name="connsiteY4" fmla="*/ 980 h 10000"/>
                <a:gd name="connsiteX5" fmla="*/ 1556 w 10070"/>
                <a:gd name="connsiteY5" fmla="*/ 943 h 10000"/>
                <a:gd name="connsiteX6" fmla="*/ 835 w 10070"/>
                <a:gd name="connsiteY6" fmla="*/ 1553 h 10000"/>
                <a:gd name="connsiteX7" fmla="*/ 559 w 10070"/>
                <a:gd name="connsiteY7" fmla="*/ 2501 h 10000"/>
                <a:gd name="connsiteX8" fmla="*/ 122 w 10070"/>
                <a:gd name="connsiteY8" fmla="*/ 3151 h 10000"/>
                <a:gd name="connsiteX9" fmla="*/ 97 w 10070"/>
                <a:gd name="connsiteY9" fmla="*/ 4167 h 10000"/>
                <a:gd name="connsiteX10" fmla="*/ 702 w 10070"/>
                <a:gd name="connsiteY10" fmla="*/ 4666 h 10000"/>
                <a:gd name="connsiteX11" fmla="*/ 1484 w 10070"/>
                <a:gd name="connsiteY11" fmla="*/ 3938 h 10000"/>
                <a:gd name="connsiteX12" fmla="*/ 1798 w 10070"/>
                <a:gd name="connsiteY12" fmla="*/ 4497 h 10000"/>
                <a:gd name="connsiteX13" fmla="*/ 2425 w 10070"/>
                <a:gd name="connsiteY13" fmla="*/ 4500 h 10000"/>
                <a:gd name="connsiteX14" fmla="*/ 2569 w 10070"/>
                <a:gd name="connsiteY14" fmla="*/ 4834 h 10000"/>
                <a:gd name="connsiteX15" fmla="*/ 2425 w 10070"/>
                <a:gd name="connsiteY15" fmla="*/ 5390 h 10000"/>
                <a:gd name="connsiteX16" fmla="*/ 1770 w 10070"/>
                <a:gd name="connsiteY16" fmla="*/ 6224 h 10000"/>
                <a:gd name="connsiteX17" fmla="*/ 1569 w 10070"/>
                <a:gd name="connsiteY17" fmla="*/ 7196 h 10000"/>
                <a:gd name="connsiteX18" fmla="*/ 2282 w 10070"/>
                <a:gd name="connsiteY18" fmla="*/ 8167 h 10000"/>
                <a:gd name="connsiteX19" fmla="*/ 3156 w 10070"/>
                <a:gd name="connsiteY19" fmla="*/ 8115 h 10000"/>
                <a:gd name="connsiteX20" fmla="*/ 4030 w 10070"/>
                <a:gd name="connsiteY20" fmla="*/ 7781 h 10000"/>
                <a:gd name="connsiteX21" fmla="*/ 4903 w 10070"/>
                <a:gd name="connsiteY21" fmla="*/ 7390 h 10000"/>
                <a:gd name="connsiteX22" fmla="*/ 6061 w 10070"/>
                <a:gd name="connsiteY22" fmla="*/ 7529 h 10000"/>
                <a:gd name="connsiteX23" fmla="*/ 5927 w 10070"/>
                <a:gd name="connsiteY23" fmla="*/ 8585 h 10000"/>
                <a:gd name="connsiteX24" fmla="*/ 6794 w 10070"/>
                <a:gd name="connsiteY24" fmla="*/ 10000 h 10000"/>
                <a:gd name="connsiteX25" fmla="*/ 7885 w 10070"/>
                <a:gd name="connsiteY25" fmla="*/ 9374 h 10000"/>
                <a:gd name="connsiteX26" fmla="*/ 8804 w 10070"/>
                <a:gd name="connsiteY26" fmla="*/ 9129 h 10000"/>
                <a:gd name="connsiteX27" fmla="*/ 9300 w 10070"/>
                <a:gd name="connsiteY27" fmla="*/ 9112 h 10000"/>
                <a:gd name="connsiteX28" fmla="*/ 9531 w 10070"/>
                <a:gd name="connsiteY28" fmla="*/ 8448 h 10000"/>
                <a:gd name="connsiteX29" fmla="*/ 10070 w 10070"/>
                <a:gd name="connsiteY29" fmla="*/ 6615 h 10000"/>
                <a:gd name="connsiteX30" fmla="*/ 9856 w 10070"/>
                <a:gd name="connsiteY30" fmla="*/ 5070 h 10000"/>
                <a:gd name="connsiteX31" fmla="*/ 8874 w 10070"/>
                <a:gd name="connsiteY31" fmla="*/ 4829 h 10000"/>
                <a:gd name="connsiteX32" fmla="*/ 8903 w 10070"/>
                <a:gd name="connsiteY32" fmla="*/ 3724 h 10000"/>
                <a:gd name="connsiteX33" fmla="*/ 8684 w 10070"/>
                <a:gd name="connsiteY33" fmla="*/ 3115 h 10000"/>
                <a:gd name="connsiteX34" fmla="*/ 9196 w 10070"/>
                <a:gd name="connsiteY34" fmla="*/ 1667 h 10000"/>
                <a:gd name="connsiteX35" fmla="*/ 9196 w 10070"/>
                <a:gd name="connsiteY35" fmla="*/ 558 h 10000"/>
                <a:gd name="connsiteX36" fmla="*/ 8323 w 10070"/>
                <a:gd name="connsiteY36" fmla="*/ 114 h 10000"/>
                <a:gd name="connsiteX37" fmla="*/ 7886 w 10070"/>
                <a:gd name="connsiteY37" fmla="*/ 0 h 10000"/>
                <a:gd name="connsiteX38" fmla="*/ 6496 w 10070"/>
                <a:gd name="connsiteY38" fmla="*/ 166 h 10000"/>
                <a:gd name="connsiteX0" fmla="*/ 6496 w 9883"/>
                <a:gd name="connsiteY0" fmla="*/ 166 h 10000"/>
                <a:gd name="connsiteX1" fmla="*/ 4358 w 9883"/>
                <a:gd name="connsiteY1" fmla="*/ 529 h 10000"/>
                <a:gd name="connsiteX2" fmla="*/ 3896 w 9883"/>
                <a:gd name="connsiteY2" fmla="*/ 281 h 10000"/>
                <a:gd name="connsiteX3" fmla="*/ 3442 w 9883"/>
                <a:gd name="connsiteY3" fmla="*/ 333 h 10000"/>
                <a:gd name="connsiteX4" fmla="*/ 2450 w 9883"/>
                <a:gd name="connsiteY4" fmla="*/ 980 h 10000"/>
                <a:gd name="connsiteX5" fmla="*/ 1556 w 9883"/>
                <a:gd name="connsiteY5" fmla="*/ 943 h 10000"/>
                <a:gd name="connsiteX6" fmla="*/ 835 w 9883"/>
                <a:gd name="connsiteY6" fmla="*/ 1553 h 10000"/>
                <a:gd name="connsiteX7" fmla="*/ 559 w 9883"/>
                <a:gd name="connsiteY7" fmla="*/ 2501 h 10000"/>
                <a:gd name="connsiteX8" fmla="*/ 122 w 9883"/>
                <a:gd name="connsiteY8" fmla="*/ 3151 h 10000"/>
                <a:gd name="connsiteX9" fmla="*/ 97 w 9883"/>
                <a:gd name="connsiteY9" fmla="*/ 4167 h 10000"/>
                <a:gd name="connsiteX10" fmla="*/ 702 w 9883"/>
                <a:gd name="connsiteY10" fmla="*/ 4666 h 10000"/>
                <a:gd name="connsiteX11" fmla="*/ 1484 w 9883"/>
                <a:gd name="connsiteY11" fmla="*/ 3938 h 10000"/>
                <a:gd name="connsiteX12" fmla="*/ 1798 w 9883"/>
                <a:gd name="connsiteY12" fmla="*/ 4497 h 10000"/>
                <a:gd name="connsiteX13" fmla="*/ 2425 w 9883"/>
                <a:gd name="connsiteY13" fmla="*/ 4500 h 10000"/>
                <a:gd name="connsiteX14" fmla="*/ 2569 w 9883"/>
                <a:gd name="connsiteY14" fmla="*/ 4834 h 10000"/>
                <a:gd name="connsiteX15" fmla="*/ 2425 w 9883"/>
                <a:gd name="connsiteY15" fmla="*/ 5390 h 10000"/>
                <a:gd name="connsiteX16" fmla="*/ 1770 w 9883"/>
                <a:gd name="connsiteY16" fmla="*/ 6224 h 10000"/>
                <a:gd name="connsiteX17" fmla="*/ 1569 w 9883"/>
                <a:gd name="connsiteY17" fmla="*/ 7196 h 10000"/>
                <a:gd name="connsiteX18" fmla="*/ 2282 w 9883"/>
                <a:gd name="connsiteY18" fmla="*/ 8167 h 10000"/>
                <a:gd name="connsiteX19" fmla="*/ 3156 w 9883"/>
                <a:gd name="connsiteY19" fmla="*/ 8115 h 10000"/>
                <a:gd name="connsiteX20" fmla="*/ 4030 w 9883"/>
                <a:gd name="connsiteY20" fmla="*/ 7781 h 10000"/>
                <a:gd name="connsiteX21" fmla="*/ 4903 w 9883"/>
                <a:gd name="connsiteY21" fmla="*/ 7390 h 10000"/>
                <a:gd name="connsiteX22" fmla="*/ 6061 w 9883"/>
                <a:gd name="connsiteY22" fmla="*/ 7529 h 10000"/>
                <a:gd name="connsiteX23" fmla="*/ 5927 w 9883"/>
                <a:gd name="connsiteY23" fmla="*/ 8585 h 10000"/>
                <a:gd name="connsiteX24" fmla="*/ 6794 w 9883"/>
                <a:gd name="connsiteY24" fmla="*/ 10000 h 10000"/>
                <a:gd name="connsiteX25" fmla="*/ 7885 w 9883"/>
                <a:gd name="connsiteY25" fmla="*/ 9374 h 10000"/>
                <a:gd name="connsiteX26" fmla="*/ 8804 w 9883"/>
                <a:gd name="connsiteY26" fmla="*/ 9129 h 10000"/>
                <a:gd name="connsiteX27" fmla="*/ 9300 w 9883"/>
                <a:gd name="connsiteY27" fmla="*/ 9112 h 10000"/>
                <a:gd name="connsiteX28" fmla="*/ 9531 w 9883"/>
                <a:gd name="connsiteY28" fmla="*/ 8448 h 10000"/>
                <a:gd name="connsiteX29" fmla="*/ 9661 w 9883"/>
                <a:gd name="connsiteY29" fmla="*/ 6636 h 10000"/>
                <a:gd name="connsiteX30" fmla="*/ 9856 w 9883"/>
                <a:gd name="connsiteY30" fmla="*/ 5070 h 10000"/>
                <a:gd name="connsiteX31" fmla="*/ 8874 w 9883"/>
                <a:gd name="connsiteY31" fmla="*/ 4829 h 10000"/>
                <a:gd name="connsiteX32" fmla="*/ 8903 w 9883"/>
                <a:gd name="connsiteY32" fmla="*/ 3724 h 10000"/>
                <a:gd name="connsiteX33" fmla="*/ 8684 w 9883"/>
                <a:gd name="connsiteY33" fmla="*/ 3115 h 10000"/>
                <a:gd name="connsiteX34" fmla="*/ 9196 w 9883"/>
                <a:gd name="connsiteY34" fmla="*/ 1667 h 10000"/>
                <a:gd name="connsiteX35" fmla="*/ 9196 w 9883"/>
                <a:gd name="connsiteY35" fmla="*/ 558 h 10000"/>
                <a:gd name="connsiteX36" fmla="*/ 8323 w 9883"/>
                <a:gd name="connsiteY36" fmla="*/ 114 h 10000"/>
                <a:gd name="connsiteX37" fmla="*/ 7886 w 9883"/>
                <a:gd name="connsiteY37" fmla="*/ 0 h 10000"/>
                <a:gd name="connsiteX38" fmla="*/ 6496 w 9883"/>
                <a:gd name="connsiteY38" fmla="*/ 166 h 10000"/>
                <a:gd name="connsiteX0" fmla="*/ 6573 w 10232"/>
                <a:gd name="connsiteY0" fmla="*/ 166 h 10000"/>
                <a:gd name="connsiteX1" fmla="*/ 4410 w 10232"/>
                <a:gd name="connsiteY1" fmla="*/ 529 h 10000"/>
                <a:gd name="connsiteX2" fmla="*/ 3942 w 10232"/>
                <a:gd name="connsiteY2" fmla="*/ 281 h 10000"/>
                <a:gd name="connsiteX3" fmla="*/ 3483 w 10232"/>
                <a:gd name="connsiteY3" fmla="*/ 333 h 10000"/>
                <a:gd name="connsiteX4" fmla="*/ 2479 w 10232"/>
                <a:gd name="connsiteY4" fmla="*/ 980 h 10000"/>
                <a:gd name="connsiteX5" fmla="*/ 1574 w 10232"/>
                <a:gd name="connsiteY5" fmla="*/ 943 h 10000"/>
                <a:gd name="connsiteX6" fmla="*/ 845 w 10232"/>
                <a:gd name="connsiteY6" fmla="*/ 1553 h 10000"/>
                <a:gd name="connsiteX7" fmla="*/ 566 w 10232"/>
                <a:gd name="connsiteY7" fmla="*/ 2501 h 10000"/>
                <a:gd name="connsiteX8" fmla="*/ 123 w 10232"/>
                <a:gd name="connsiteY8" fmla="*/ 3151 h 10000"/>
                <a:gd name="connsiteX9" fmla="*/ 98 w 10232"/>
                <a:gd name="connsiteY9" fmla="*/ 4167 h 10000"/>
                <a:gd name="connsiteX10" fmla="*/ 710 w 10232"/>
                <a:gd name="connsiteY10" fmla="*/ 4666 h 10000"/>
                <a:gd name="connsiteX11" fmla="*/ 1502 w 10232"/>
                <a:gd name="connsiteY11" fmla="*/ 3938 h 10000"/>
                <a:gd name="connsiteX12" fmla="*/ 1819 w 10232"/>
                <a:gd name="connsiteY12" fmla="*/ 4497 h 10000"/>
                <a:gd name="connsiteX13" fmla="*/ 2454 w 10232"/>
                <a:gd name="connsiteY13" fmla="*/ 4500 h 10000"/>
                <a:gd name="connsiteX14" fmla="*/ 2599 w 10232"/>
                <a:gd name="connsiteY14" fmla="*/ 4834 h 10000"/>
                <a:gd name="connsiteX15" fmla="*/ 2454 w 10232"/>
                <a:gd name="connsiteY15" fmla="*/ 5390 h 10000"/>
                <a:gd name="connsiteX16" fmla="*/ 1791 w 10232"/>
                <a:gd name="connsiteY16" fmla="*/ 6224 h 10000"/>
                <a:gd name="connsiteX17" fmla="*/ 1588 w 10232"/>
                <a:gd name="connsiteY17" fmla="*/ 7196 h 10000"/>
                <a:gd name="connsiteX18" fmla="*/ 2309 w 10232"/>
                <a:gd name="connsiteY18" fmla="*/ 8167 h 10000"/>
                <a:gd name="connsiteX19" fmla="*/ 3193 w 10232"/>
                <a:gd name="connsiteY19" fmla="*/ 8115 h 10000"/>
                <a:gd name="connsiteX20" fmla="*/ 4078 w 10232"/>
                <a:gd name="connsiteY20" fmla="*/ 7781 h 10000"/>
                <a:gd name="connsiteX21" fmla="*/ 4961 w 10232"/>
                <a:gd name="connsiteY21" fmla="*/ 7390 h 10000"/>
                <a:gd name="connsiteX22" fmla="*/ 6133 w 10232"/>
                <a:gd name="connsiteY22" fmla="*/ 7529 h 10000"/>
                <a:gd name="connsiteX23" fmla="*/ 5997 w 10232"/>
                <a:gd name="connsiteY23" fmla="*/ 8585 h 10000"/>
                <a:gd name="connsiteX24" fmla="*/ 6874 w 10232"/>
                <a:gd name="connsiteY24" fmla="*/ 10000 h 10000"/>
                <a:gd name="connsiteX25" fmla="*/ 7978 w 10232"/>
                <a:gd name="connsiteY25" fmla="*/ 9374 h 10000"/>
                <a:gd name="connsiteX26" fmla="*/ 8908 w 10232"/>
                <a:gd name="connsiteY26" fmla="*/ 9129 h 10000"/>
                <a:gd name="connsiteX27" fmla="*/ 9410 w 10232"/>
                <a:gd name="connsiteY27" fmla="*/ 9112 h 10000"/>
                <a:gd name="connsiteX28" fmla="*/ 10108 w 10232"/>
                <a:gd name="connsiteY28" fmla="*/ 8085 h 10000"/>
                <a:gd name="connsiteX29" fmla="*/ 9775 w 10232"/>
                <a:gd name="connsiteY29" fmla="*/ 6636 h 10000"/>
                <a:gd name="connsiteX30" fmla="*/ 9973 w 10232"/>
                <a:gd name="connsiteY30" fmla="*/ 5070 h 10000"/>
                <a:gd name="connsiteX31" fmla="*/ 8979 w 10232"/>
                <a:gd name="connsiteY31" fmla="*/ 4829 h 10000"/>
                <a:gd name="connsiteX32" fmla="*/ 9008 w 10232"/>
                <a:gd name="connsiteY32" fmla="*/ 3724 h 10000"/>
                <a:gd name="connsiteX33" fmla="*/ 8787 w 10232"/>
                <a:gd name="connsiteY33" fmla="*/ 3115 h 10000"/>
                <a:gd name="connsiteX34" fmla="*/ 9305 w 10232"/>
                <a:gd name="connsiteY34" fmla="*/ 1667 h 10000"/>
                <a:gd name="connsiteX35" fmla="*/ 9305 w 10232"/>
                <a:gd name="connsiteY35" fmla="*/ 558 h 10000"/>
                <a:gd name="connsiteX36" fmla="*/ 8422 w 10232"/>
                <a:gd name="connsiteY36" fmla="*/ 114 h 10000"/>
                <a:gd name="connsiteX37" fmla="*/ 7979 w 10232"/>
                <a:gd name="connsiteY37" fmla="*/ 0 h 10000"/>
                <a:gd name="connsiteX38" fmla="*/ 6573 w 10232"/>
                <a:gd name="connsiteY38" fmla="*/ 166 h 10000"/>
                <a:gd name="connsiteX0" fmla="*/ 6573 w 10108"/>
                <a:gd name="connsiteY0" fmla="*/ 166 h 10000"/>
                <a:gd name="connsiteX1" fmla="*/ 4410 w 10108"/>
                <a:gd name="connsiteY1" fmla="*/ 529 h 10000"/>
                <a:gd name="connsiteX2" fmla="*/ 3942 w 10108"/>
                <a:gd name="connsiteY2" fmla="*/ 281 h 10000"/>
                <a:gd name="connsiteX3" fmla="*/ 3483 w 10108"/>
                <a:gd name="connsiteY3" fmla="*/ 333 h 10000"/>
                <a:gd name="connsiteX4" fmla="*/ 2479 w 10108"/>
                <a:gd name="connsiteY4" fmla="*/ 980 h 10000"/>
                <a:gd name="connsiteX5" fmla="*/ 1574 w 10108"/>
                <a:gd name="connsiteY5" fmla="*/ 943 h 10000"/>
                <a:gd name="connsiteX6" fmla="*/ 845 w 10108"/>
                <a:gd name="connsiteY6" fmla="*/ 1553 h 10000"/>
                <a:gd name="connsiteX7" fmla="*/ 566 w 10108"/>
                <a:gd name="connsiteY7" fmla="*/ 2501 h 10000"/>
                <a:gd name="connsiteX8" fmla="*/ 123 w 10108"/>
                <a:gd name="connsiteY8" fmla="*/ 3151 h 10000"/>
                <a:gd name="connsiteX9" fmla="*/ 98 w 10108"/>
                <a:gd name="connsiteY9" fmla="*/ 4167 h 10000"/>
                <a:gd name="connsiteX10" fmla="*/ 710 w 10108"/>
                <a:gd name="connsiteY10" fmla="*/ 4666 h 10000"/>
                <a:gd name="connsiteX11" fmla="*/ 1502 w 10108"/>
                <a:gd name="connsiteY11" fmla="*/ 3938 h 10000"/>
                <a:gd name="connsiteX12" fmla="*/ 1819 w 10108"/>
                <a:gd name="connsiteY12" fmla="*/ 4497 h 10000"/>
                <a:gd name="connsiteX13" fmla="*/ 2454 w 10108"/>
                <a:gd name="connsiteY13" fmla="*/ 4500 h 10000"/>
                <a:gd name="connsiteX14" fmla="*/ 2599 w 10108"/>
                <a:gd name="connsiteY14" fmla="*/ 4834 h 10000"/>
                <a:gd name="connsiteX15" fmla="*/ 2454 w 10108"/>
                <a:gd name="connsiteY15" fmla="*/ 5390 h 10000"/>
                <a:gd name="connsiteX16" fmla="*/ 1791 w 10108"/>
                <a:gd name="connsiteY16" fmla="*/ 6224 h 10000"/>
                <a:gd name="connsiteX17" fmla="*/ 1588 w 10108"/>
                <a:gd name="connsiteY17" fmla="*/ 7196 h 10000"/>
                <a:gd name="connsiteX18" fmla="*/ 2309 w 10108"/>
                <a:gd name="connsiteY18" fmla="*/ 8167 h 10000"/>
                <a:gd name="connsiteX19" fmla="*/ 3193 w 10108"/>
                <a:gd name="connsiteY19" fmla="*/ 8115 h 10000"/>
                <a:gd name="connsiteX20" fmla="*/ 4078 w 10108"/>
                <a:gd name="connsiteY20" fmla="*/ 7781 h 10000"/>
                <a:gd name="connsiteX21" fmla="*/ 4961 w 10108"/>
                <a:gd name="connsiteY21" fmla="*/ 7390 h 10000"/>
                <a:gd name="connsiteX22" fmla="*/ 6133 w 10108"/>
                <a:gd name="connsiteY22" fmla="*/ 7529 h 10000"/>
                <a:gd name="connsiteX23" fmla="*/ 5997 w 10108"/>
                <a:gd name="connsiteY23" fmla="*/ 8585 h 10000"/>
                <a:gd name="connsiteX24" fmla="*/ 6874 w 10108"/>
                <a:gd name="connsiteY24" fmla="*/ 10000 h 10000"/>
                <a:gd name="connsiteX25" fmla="*/ 7978 w 10108"/>
                <a:gd name="connsiteY25" fmla="*/ 9374 h 10000"/>
                <a:gd name="connsiteX26" fmla="*/ 8908 w 10108"/>
                <a:gd name="connsiteY26" fmla="*/ 9129 h 10000"/>
                <a:gd name="connsiteX27" fmla="*/ 9410 w 10108"/>
                <a:gd name="connsiteY27" fmla="*/ 9112 h 10000"/>
                <a:gd name="connsiteX28" fmla="*/ 10108 w 10108"/>
                <a:gd name="connsiteY28" fmla="*/ 8085 h 10000"/>
                <a:gd name="connsiteX29" fmla="*/ 9775 w 10108"/>
                <a:gd name="connsiteY29" fmla="*/ 6636 h 10000"/>
                <a:gd name="connsiteX30" fmla="*/ 9973 w 10108"/>
                <a:gd name="connsiteY30" fmla="*/ 5070 h 10000"/>
                <a:gd name="connsiteX31" fmla="*/ 8979 w 10108"/>
                <a:gd name="connsiteY31" fmla="*/ 4829 h 10000"/>
                <a:gd name="connsiteX32" fmla="*/ 9008 w 10108"/>
                <a:gd name="connsiteY32" fmla="*/ 3724 h 10000"/>
                <a:gd name="connsiteX33" fmla="*/ 8787 w 10108"/>
                <a:gd name="connsiteY33" fmla="*/ 3115 h 10000"/>
                <a:gd name="connsiteX34" fmla="*/ 9305 w 10108"/>
                <a:gd name="connsiteY34" fmla="*/ 1667 h 10000"/>
                <a:gd name="connsiteX35" fmla="*/ 9305 w 10108"/>
                <a:gd name="connsiteY35" fmla="*/ 558 h 10000"/>
                <a:gd name="connsiteX36" fmla="*/ 8422 w 10108"/>
                <a:gd name="connsiteY36" fmla="*/ 114 h 10000"/>
                <a:gd name="connsiteX37" fmla="*/ 7979 w 10108"/>
                <a:gd name="connsiteY37" fmla="*/ 0 h 10000"/>
                <a:gd name="connsiteX38" fmla="*/ 6573 w 10108"/>
                <a:gd name="connsiteY38" fmla="*/ 166 h 10000"/>
                <a:gd name="connsiteX0" fmla="*/ 6573 w 10108"/>
                <a:gd name="connsiteY0" fmla="*/ 166 h 10000"/>
                <a:gd name="connsiteX1" fmla="*/ 4410 w 10108"/>
                <a:gd name="connsiteY1" fmla="*/ 529 h 10000"/>
                <a:gd name="connsiteX2" fmla="*/ 3942 w 10108"/>
                <a:gd name="connsiteY2" fmla="*/ 281 h 10000"/>
                <a:gd name="connsiteX3" fmla="*/ 3483 w 10108"/>
                <a:gd name="connsiteY3" fmla="*/ 333 h 10000"/>
                <a:gd name="connsiteX4" fmla="*/ 2479 w 10108"/>
                <a:gd name="connsiteY4" fmla="*/ 980 h 10000"/>
                <a:gd name="connsiteX5" fmla="*/ 1574 w 10108"/>
                <a:gd name="connsiteY5" fmla="*/ 943 h 10000"/>
                <a:gd name="connsiteX6" fmla="*/ 845 w 10108"/>
                <a:gd name="connsiteY6" fmla="*/ 1553 h 10000"/>
                <a:gd name="connsiteX7" fmla="*/ 566 w 10108"/>
                <a:gd name="connsiteY7" fmla="*/ 2501 h 10000"/>
                <a:gd name="connsiteX8" fmla="*/ 123 w 10108"/>
                <a:gd name="connsiteY8" fmla="*/ 3151 h 10000"/>
                <a:gd name="connsiteX9" fmla="*/ 98 w 10108"/>
                <a:gd name="connsiteY9" fmla="*/ 4167 h 10000"/>
                <a:gd name="connsiteX10" fmla="*/ 710 w 10108"/>
                <a:gd name="connsiteY10" fmla="*/ 4666 h 10000"/>
                <a:gd name="connsiteX11" fmla="*/ 1502 w 10108"/>
                <a:gd name="connsiteY11" fmla="*/ 3938 h 10000"/>
                <a:gd name="connsiteX12" fmla="*/ 1819 w 10108"/>
                <a:gd name="connsiteY12" fmla="*/ 4497 h 10000"/>
                <a:gd name="connsiteX13" fmla="*/ 2454 w 10108"/>
                <a:gd name="connsiteY13" fmla="*/ 4500 h 10000"/>
                <a:gd name="connsiteX14" fmla="*/ 2599 w 10108"/>
                <a:gd name="connsiteY14" fmla="*/ 4834 h 10000"/>
                <a:gd name="connsiteX15" fmla="*/ 2454 w 10108"/>
                <a:gd name="connsiteY15" fmla="*/ 5390 h 10000"/>
                <a:gd name="connsiteX16" fmla="*/ 1791 w 10108"/>
                <a:gd name="connsiteY16" fmla="*/ 6224 h 10000"/>
                <a:gd name="connsiteX17" fmla="*/ 1588 w 10108"/>
                <a:gd name="connsiteY17" fmla="*/ 7196 h 10000"/>
                <a:gd name="connsiteX18" fmla="*/ 2309 w 10108"/>
                <a:gd name="connsiteY18" fmla="*/ 8167 h 10000"/>
                <a:gd name="connsiteX19" fmla="*/ 3193 w 10108"/>
                <a:gd name="connsiteY19" fmla="*/ 8115 h 10000"/>
                <a:gd name="connsiteX20" fmla="*/ 4078 w 10108"/>
                <a:gd name="connsiteY20" fmla="*/ 7781 h 10000"/>
                <a:gd name="connsiteX21" fmla="*/ 4961 w 10108"/>
                <a:gd name="connsiteY21" fmla="*/ 7390 h 10000"/>
                <a:gd name="connsiteX22" fmla="*/ 6133 w 10108"/>
                <a:gd name="connsiteY22" fmla="*/ 7529 h 10000"/>
                <a:gd name="connsiteX23" fmla="*/ 5997 w 10108"/>
                <a:gd name="connsiteY23" fmla="*/ 8585 h 10000"/>
                <a:gd name="connsiteX24" fmla="*/ 6874 w 10108"/>
                <a:gd name="connsiteY24" fmla="*/ 10000 h 10000"/>
                <a:gd name="connsiteX25" fmla="*/ 7978 w 10108"/>
                <a:gd name="connsiteY25" fmla="*/ 9374 h 10000"/>
                <a:gd name="connsiteX26" fmla="*/ 8908 w 10108"/>
                <a:gd name="connsiteY26" fmla="*/ 9129 h 10000"/>
                <a:gd name="connsiteX27" fmla="*/ 9410 w 10108"/>
                <a:gd name="connsiteY27" fmla="*/ 9112 h 10000"/>
                <a:gd name="connsiteX28" fmla="*/ 10108 w 10108"/>
                <a:gd name="connsiteY28" fmla="*/ 8085 h 10000"/>
                <a:gd name="connsiteX29" fmla="*/ 9775 w 10108"/>
                <a:gd name="connsiteY29" fmla="*/ 6636 h 10000"/>
                <a:gd name="connsiteX30" fmla="*/ 9973 w 10108"/>
                <a:gd name="connsiteY30" fmla="*/ 5070 h 10000"/>
                <a:gd name="connsiteX31" fmla="*/ 8979 w 10108"/>
                <a:gd name="connsiteY31" fmla="*/ 4829 h 10000"/>
                <a:gd name="connsiteX32" fmla="*/ 9008 w 10108"/>
                <a:gd name="connsiteY32" fmla="*/ 3724 h 10000"/>
                <a:gd name="connsiteX33" fmla="*/ 8787 w 10108"/>
                <a:gd name="connsiteY33" fmla="*/ 3115 h 10000"/>
                <a:gd name="connsiteX34" fmla="*/ 9305 w 10108"/>
                <a:gd name="connsiteY34" fmla="*/ 1667 h 10000"/>
                <a:gd name="connsiteX35" fmla="*/ 9305 w 10108"/>
                <a:gd name="connsiteY35" fmla="*/ 558 h 10000"/>
                <a:gd name="connsiteX36" fmla="*/ 8422 w 10108"/>
                <a:gd name="connsiteY36" fmla="*/ 114 h 10000"/>
                <a:gd name="connsiteX37" fmla="*/ 7979 w 10108"/>
                <a:gd name="connsiteY37" fmla="*/ 0 h 10000"/>
                <a:gd name="connsiteX38" fmla="*/ 6573 w 10108"/>
                <a:gd name="connsiteY38" fmla="*/ 166 h 10000"/>
                <a:gd name="connsiteX0" fmla="*/ 6573 w 10108"/>
                <a:gd name="connsiteY0" fmla="*/ 166 h 10000"/>
                <a:gd name="connsiteX1" fmla="*/ 4410 w 10108"/>
                <a:gd name="connsiteY1" fmla="*/ 529 h 10000"/>
                <a:gd name="connsiteX2" fmla="*/ 3942 w 10108"/>
                <a:gd name="connsiteY2" fmla="*/ 281 h 10000"/>
                <a:gd name="connsiteX3" fmla="*/ 3483 w 10108"/>
                <a:gd name="connsiteY3" fmla="*/ 333 h 10000"/>
                <a:gd name="connsiteX4" fmla="*/ 2479 w 10108"/>
                <a:gd name="connsiteY4" fmla="*/ 980 h 10000"/>
                <a:gd name="connsiteX5" fmla="*/ 1574 w 10108"/>
                <a:gd name="connsiteY5" fmla="*/ 943 h 10000"/>
                <a:gd name="connsiteX6" fmla="*/ 845 w 10108"/>
                <a:gd name="connsiteY6" fmla="*/ 1553 h 10000"/>
                <a:gd name="connsiteX7" fmla="*/ 566 w 10108"/>
                <a:gd name="connsiteY7" fmla="*/ 2501 h 10000"/>
                <a:gd name="connsiteX8" fmla="*/ 123 w 10108"/>
                <a:gd name="connsiteY8" fmla="*/ 3151 h 10000"/>
                <a:gd name="connsiteX9" fmla="*/ 98 w 10108"/>
                <a:gd name="connsiteY9" fmla="*/ 4167 h 10000"/>
                <a:gd name="connsiteX10" fmla="*/ 710 w 10108"/>
                <a:gd name="connsiteY10" fmla="*/ 4666 h 10000"/>
                <a:gd name="connsiteX11" fmla="*/ 1502 w 10108"/>
                <a:gd name="connsiteY11" fmla="*/ 3938 h 10000"/>
                <a:gd name="connsiteX12" fmla="*/ 1819 w 10108"/>
                <a:gd name="connsiteY12" fmla="*/ 4497 h 10000"/>
                <a:gd name="connsiteX13" fmla="*/ 2454 w 10108"/>
                <a:gd name="connsiteY13" fmla="*/ 4500 h 10000"/>
                <a:gd name="connsiteX14" fmla="*/ 2599 w 10108"/>
                <a:gd name="connsiteY14" fmla="*/ 4834 h 10000"/>
                <a:gd name="connsiteX15" fmla="*/ 2454 w 10108"/>
                <a:gd name="connsiteY15" fmla="*/ 5390 h 10000"/>
                <a:gd name="connsiteX16" fmla="*/ 1791 w 10108"/>
                <a:gd name="connsiteY16" fmla="*/ 6224 h 10000"/>
                <a:gd name="connsiteX17" fmla="*/ 1588 w 10108"/>
                <a:gd name="connsiteY17" fmla="*/ 7196 h 10000"/>
                <a:gd name="connsiteX18" fmla="*/ 2309 w 10108"/>
                <a:gd name="connsiteY18" fmla="*/ 8167 h 10000"/>
                <a:gd name="connsiteX19" fmla="*/ 3193 w 10108"/>
                <a:gd name="connsiteY19" fmla="*/ 8115 h 10000"/>
                <a:gd name="connsiteX20" fmla="*/ 4078 w 10108"/>
                <a:gd name="connsiteY20" fmla="*/ 7781 h 10000"/>
                <a:gd name="connsiteX21" fmla="*/ 4961 w 10108"/>
                <a:gd name="connsiteY21" fmla="*/ 7390 h 10000"/>
                <a:gd name="connsiteX22" fmla="*/ 6133 w 10108"/>
                <a:gd name="connsiteY22" fmla="*/ 7529 h 10000"/>
                <a:gd name="connsiteX23" fmla="*/ 5997 w 10108"/>
                <a:gd name="connsiteY23" fmla="*/ 8585 h 10000"/>
                <a:gd name="connsiteX24" fmla="*/ 6874 w 10108"/>
                <a:gd name="connsiteY24" fmla="*/ 10000 h 10000"/>
                <a:gd name="connsiteX25" fmla="*/ 7978 w 10108"/>
                <a:gd name="connsiteY25" fmla="*/ 9374 h 10000"/>
                <a:gd name="connsiteX26" fmla="*/ 8908 w 10108"/>
                <a:gd name="connsiteY26" fmla="*/ 9129 h 10000"/>
                <a:gd name="connsiteX27" fmla="*/ 9410 w 10108"/>
                <a:gd name="connsiteY27" fmla="*/ 9112 h 10000"/>
                <a:gd name="connsiteX28" fmla="*/ 10108 w 10108"/>
                <a:gd name="connsiteY28" fmla="*/ 8085 h 10000"/>
                <a:gd name="connsiteX29" fmla="*/ 9775 w 10108"/>
                <a:gd name="connsiteY29" fmla="*/ 6636 h 10000"/>
                <a:gd name="connsiteX30" fmla="*/ 9722 w 10108"/>
                <a:gd name="connsiteY30" fmla="*/ 5369 h 10000"/>
                <a:gd name="connsiteX31" fmla="*/ 8979 w 10108"/>
                <a:gd name="connsiteY31" fmla="*/ 4829 h 10000"/>
                <a:gd name="connsiteX32" fmla="*/ 9008 w 10108"/>
                <a:gd name="connsiteY32" fmla="*/ 3724 h 10000"/>
                <a:gd name="connsiteX33" fmla="*/ 8787 w 10108"/>
                <a:gd name="connsiteY33" fmla="*/ 3115 h 10000"/>
                <a:gd name="connsiteX34" fmla="*/ 9305 w 10108"/>
                <a:gd name="connsiteY34" fmla="*/ 1667 h 10000"/>
                <a:gd name="connsiteX35" fmla="*/ 9305 w 10108"/>
                <a:gd name="connsiteY35" fmla="*/ 558 h 10000"/>
                <a:gd name="connsiteX36" fmla="*/ 8422 w 10108"/>
                <a:gd name="connsiteY36" fmla="*/ 114 h 10000"/>
                <a:gd name="connsiteX37" fmla="*/ 7979 w 10108"/>
                <a:gd name="connsiteY37" fmla="*/ 0 h 10000"/>
                <a:gd name="connsiteX38" fmla="*/ 6573 w 10108"/>
                <a:gd name="connsiteY38" fmla="*/ 166 h 10000"/>
                <a:gd name="connsiteX0" fmla="*/ 6573 w 10108"/>
                <a:gd name="connsiteY0" fmla="*/ 166 h 10000"/>
                <a:gd name="connsiteX1" fmla="*/ 4410 w 10108"/>
                <a:gd name="connsiteY1" fmla="*/ 529 h 10000"/>
                <a:gd name="connsiteX2" fmla="*/ 3942 w 10108"/>
                <a:gd name="connsiteY2" fmla="*/ 281 h 10000"/>
                <a:gd name="connsiteX3" fmla="*/ 3483 w 10108"/>
                <a:gd name="connsiteY3" fmla="*/ 333 h 10000"/>
                <a:gd name="connsiteX4" fmla="*/ 2479 w 10108"/>
                <a:gd name="connsiteY4" fmla="*/ 980 h 10000"/>
                <a:gd name="connsiteX5" fmla="*/ 1574 w 10108"/>
                <a:gd name="connsiteY5" fmla="*/ 943 h 10000"/>
                <a:gd name="connsiteX6" fmla="*/ 845 w 10108"/>
                <a:gd name="connsiteY6" fmla="*/ 1553 h 10000"/>
                <a:gd name="connsiteX7" fmla="*/ 566 w 10108"/>
                <a:gd name="connsiteY7" fmla="*/ 2501 h 10000"/>
                <a:gd name="connsiteX8" fmla="*/ 123 w 10108"/>
                <a:gd name="connsiteY8" fmla="*/ 3151 h 10000"/>
                <a:gd name="connsiteX9" fmla="*/ 98 w 10108"/>
                <a:gd name="connsiteY9" fmla="*/ 4167 h 10000"/>
                <a:gd name="connsiteX10" fmla="*/ 710 w 10108"/>
                <a:gd name="connsiteY10" fmla="*/ 4666 h 10000"/>
                <a:gd name="connsiteX11" fmla="*/ 1502 w 10108"/>
                <a:gd name="connsiteY11" fmla="*/ 3938 h 10000"/>
                <a:gd name="connsiteX12" fmla="*/ 1819 w 10108"/>
                <a:gd name="connsiteY12" fmla="*/ 4497 h 10000"/>
                <a:gd name="connsiteX13" fmla="*/ 2454 w 10108"/>
                <a:gd name="connsiteY13" fmla="*/ 4500 h 10000"/>
                <a:gd name="connsiteX14" fmla="*/ 2599 w 10108"/>
                <a:gd name="connsiteY14" fmla="*/ 4834 h 10000"/>
                <a:gd name="connsiteX15" fmla="*/ 2454 w 10108"/>
                <a:gd name="connsiteY15" fmla="*/ 5390 h 10000"/>
                <a:gd name="connsiteX16" fmla="*/ 1791 w 10108"/>
                <a:gd name="connsiteY16" fmla="*/ 6224 h 10000"/>
                <a:gd name="connsiteX17" fmla="*/ 1588 w 10108"/>
                <a:gd name="connsiteY17" fmla="*/ 7196 h 10000"/>
                <a:gd name="connsiteX18" fmla="*/ 2309 w 10108"/>
                <a:gd name="connsiteY18" fmla="*/ 8167 h 10000"/>
                <a:gd name="connsiteX19" fmla="*/ 3193 w 10108"/>
                <a:gd name="connsiteY19" fmla="*/ 8115 h 10000"/>
                <a:gd name="connsiteX20" fmla="*/ 4078 w 10108"/>
                <a:gd name="connsiteY20" fmla="*/ 7781 h 10000"/>
                <a:gd name="connsiteX21" fmla="*/ 4961 w 10108"/>
                <a:gd name="connsiteY21" fmla="*/ 7390 h 10000"/>
                <a:gd name="connsiteX22" fmla="*/ 6133 w 10108"/>
                <a:gd name="connsiteY22" fmla="*/ 7529 h 10000"/>
                <a:gd name="connsiteX23" fmla="*/ 5997 w 10108"/>
                <a:gd name="connsiteY23" fmla="*/ 8585 h 10000"/>
                <a:gd name="connsiteX24" fmla="*/ 6874 w 10108"/>
                <a:gd name="connsiteY24" fmla="*/ 10000 h 10000"/>
                <a:gd name="connsiteX25" fmla="*/ 7978 w 10108"/>
                <a:gd name="connsiteY25" fmla="*/ 9374 h 10000"/>
                <a:gd name="connsiteX26" fmla="*/ 8908 w 10108"/>
                <a:gd name="connsiteY26" fmla="*/ 9129 h 10000"/>
                <a:gd name="connsiteX27" fmla="*/ 9410 w 10108"/>
                <a:gd name="connsiteY27" fmla="*/ 9112 h 10000"/>
                <a:gd name="connsiteX28" fmla="*/ 10108 w 10108"/>
                <a:gd name="connsiteY28" fmla="*/ 8085 h 10000"/>
                <a:gd name="connsiteX29" fmla="*/ 9775 w 10108"/>
                <a:gd name="connsiteY29" fmla="*/ 6636 h 10000"/>
                <a:gd name="connsiteX30" fmla="*/ 9722 w 10108"/>
                <a:gd name="connsiteY30" fmla="*/ 5369 h 10000"/>
                <a:gd name="connsiteX31" fmla="*/ 8979 w 10108"/>
                <a:gd name="connsiteY31" fmla="*/ 4829 h 10000"/>
                <a:gd name="connsiteX32" fmla="*/ 9008 w 10108"/>
                <a:gd name="connsiteY32" fmla="*/ 3724 h 10000"/>
                <a:gd name="connsiteX33" fmla="*/ 8787 w 10108"/>
                <a:gd name="connsiteY33" fmla="*/ 3115 h 10000"/>
                <a:gd name="connsiteX34" fmla="*/ 9305 w 10108"/>
                <a:gd name="connsiteY34" fmla="*/ 1667 h 10000"/>
                <a:gd name="connsiteX35" fmla="*/ 9305 w 10108"/>
                <a:gd name="connsiteY35" fmla="*/ 558 h 10000"/>
                <a:gd name="connsiteX36" fmla="*/ 8447 w 10108"/>
                <a:gd name="connsiteY36" fmla="*/ 370 h 10000"/>
                <a:gd name="connsiteX37" fmla="*/ 7979 w 10108"/>
                <a:gd name="connsiteY37" fmla="*/ 0 h 10000"/>
                <a:gd name="connsiteX38" fmla="*/ 6573 w 10108"/>
                <a:gd name="connsiteY38" fmla="*/ 166 h 10000"/>
                <a:gd name="connsiteX0" fmla="*/ 6573 w 10108"/>
                <a:gd name="connsiteY0" fmla="*/ 166 h 10000"/>
                <a:gd name="connsiteX1" fmla="*/ 4410 w 10108"/>
                <a:gd name="connsiteY1" fmla="*/ 529 h 10000"/>
                <a:gd name="connsiteX2" fmla="*/ 3942 w 10108"/>
                <a:gd name="connsiteY2" fmla="*/ 281 h 10000"/>
                <a:gd name="connsiteX3" fmla="*/ 3483 w 10108"/>
                <a:gd name="connsiteY3" fmla="*/ 333 h 10000"/>
                <a:gd name="connsiteX4" fmla="*/ 2479 w 10108"/>
                <a:gd name="connsiteY4" fmla="*/ 980 h 10000"/>
                <a:gd name="connsiteX5" fmla="*/ 1574 w 10108"/>
                <a:gd name="connsiteY5" fmla="*/ 943 h 10000"/>
                <a:gd name="connsiteX6" fmla="*/ 845 w 10108"/>
                <a:gd name="connsiteY6" fmla="*/ 1553 h 10000"/>
                <a:gd name="connsiteX7" fmla="*/ 566 w 10108"/>
                <a:gd name="connsiteY7" fmla="*/ 2501 h 10000"/>
                <a:gd name="connsiteX8" fmla="*/ 123 w 10108"/>
                <a:gd name="connsiteY8" fmla="*/ 3151 h 10000"/>
                <a:gd name="connsiteX9" fmla="*/ 98 w 10108"/>
                <a:gd name="connsiteY9" fmla="*/ 4167 h 10000"/>
                <a:gd name="connsiteX10" fmla="*/ 710 w 10108"/>
                <a:gd name="connsiteY10" fmla="*/ 4666 h 10000"/>
                <a:gd name="connsiteX11" fmla="*/ 1502 w 10108"/>
                <a:gd name="connsiteY11" fmla="*/ 3938 h 10000"/>
                <a:gd name="connsiteX12" fmla="*/ 1819 w 10108"/>
                <a:gd name="connsiteY12" fmla="*/ 4497 h 10000"/>
                <a:gd name="connsiteX13" fmla="*/ 2454 w 10108"/>
                <a:gd name="connsiteY13" fmla="*/ 4500 h 10000"/>
                <a:gd name="connsiteX14" fmla="*/ 2599 w 10108"/>
                <a:gd name="connsiteY14" fmla="*/ 4834 h 10000"/>
                <a:gd name="connsiteX15" fmla="*/ 2454 w 10108"/>
                <a:gd name="connsiteY15" fmla="*/ 5390 h 10000"/>
                <a:gd name="connsiteX16" fmla="*/ 1791 w 10108"/>
                <a:gd name="connsiteY16" fmla="*/ 6224 h 10000"/>
                <a:gd name="connsiteX17" fmla="*/ 1588 w 10108"/>
                <a:gd name="connsiteY17" fmla="*/ 7196 h 10000"/>
                <a:gd name="connsiteX18" fmla="*/ 2309 w 10108"/>
                <a:gd name="connsiteY18" fmla="*/ 8167 h 10000"/>
                <a:gd name="connsiteX19" fmla="*/ 3193 w 10108"/>
                <a:gd name="connsiteY19" fmla="*/ 8115 h 10000"/>
                <a:gd name="connsiteX20" fmla="*/ 4078 w 10108"/>
                <a:gd name="connsiteY20" fmla="*/ 7781 h 10000"/>
                <a:gd name="connsiteX21" fmla="*/ 4961 w 10108"/>
                <a:gd name="connsiteY21" fmla="*/ 7390 h 10000"/>
                <a:gd name="connsiteX22" fmla="*/ 6133 w 10108"/>
                <a:gd name="connsiteY22" fmla="*/ 7529 h 10000"/>
                <a:gd name="connsiteX23" fmla="*/ 5997 w 10108"/>
                <a:gd name="connsiteY23" fmla="*/ 8585 h 10000"/>
                <a:gd name="connsiteX24" fmla="*/ 6874 w 10108"/>
                <a:gd name="connsiteY24" fmla="*/ 10000 h 10000"/>
                <a:gd name="connsiteX25" fmla="*/ 7978 w 10108"/>
                <a:gd name="connsiteY25" fmla="*/ 9374 h 10000"/>
                <a:gd name="connsiteX26" fmla="*/ 8908 w 10108"/>
                <a:gd name="connsiteY26" fmla="*/ 9129 h 10000"/>
                <a:gd name="connsiteX27" fmla="*/ 9410 w 10108"/>
                <a:gd name="connsiteY27" fmla="*/ 9112 h 10000"/>
                <a:gd name="connsiteX28" fmla="*/ 10108 w 10108"/>
                <a:gd name="connsiteY28" fmla="*/ 8085 h 10000"/>
                <a:gd name="connsiteX29" fmla="*/ 9775 w 10108"/>
                <a:gd name="connsiteY29" fmla="*/ 6636 h 10000"/>
                <a:gd name="connsiteX30" fmla="*/ 9722 w 10108"/>
                <a:gd name="connsiteY30" fmla="*/ 5369 h 10000"/>
                <a:gd name="connsiteX31" fmla="*/ 8979 w 10108"/>
                <a:gd name="connsiteY31" fmla="*/ 4829 h 10000"/>
                <a:gd name="connsiteX32" fmla="*/ 9008 w 10108"/>
                <a:gd name="connsiteY32" fmla="*/ 3724 h 10000"/>
                <a:gd name="connsiteX33" fmla="*/ 8787 w 10108"/>
                <a:gd name="connsiteY33" fmla="*/ 3115 h 10000"/>
                <a:gd name="connsiteX34" fmla="*/ 9305 w 10108"/>
                <a:gd name="connsiteY34" fmla="*/ 1667 h 10000"/>
                <a:gd name="connsiteX35" fmla="*/ 9305 w 10108"/>
                <a:gd name="connsiteY35" fmla="*/ 558 h 10000"/>
                <a:gd name="connsiteX36" fmla="*/ 8447 w 10108"/>
                <a:gd name="connsiteY36" fmla="*/ 370 h 10000"/>
                <a:gd name="connsiteX37" fmla="*/ 7979 w 10108"/>
                <a:gd name="connsiteY37" fmla="*/ 0 h 10000"/>
                <a:gd name="connsiteX38" fmla="*/ 6573 w 10108"/>
                <a:gd name="connsiteY38" fmla="*/ 166 h 10000"/>
                <a:gd name="connsiteX0" fmla="*/ 6573 w 10108"/>
                <a:gd name="connsiteY0" fmla="*/ 166 h 10000"/>
                <a:gd name="connsiteX1" fmla="*/ 4410 w 10108"/>
                <a:gd name="connsiteY1" fmla="*/ 529 h 10000"/>
                <a:gd name="connsiteX2" fmla="*/ 3942 w 10108"/>
                <a:gd name="connsiteY2" fmla="*/ 281 h 10000"/>
                <a:gd name="connsiteX3" fmla="*/ 3483 w 10108"/>
                <a:gd name="connsiteY3" fmla="*/ 333 h 10000"/>
                <a:gd name="connsiteX4" fmla="*/ 2479 w 10108"/>
                <a:gd name="connsiteY4" fmla="*/ 980 h 10000"/>
                <a:gd name="connsiteX5" fmla="*/ 1574 w 10108"/>
                <a:gd name="connsiteY5" fmla="*/ 943 h 10000"/>
                <a:gd name="connsiteX6" fmla="*/ 845 w 10108"/>
                <a:gd name="connsiteY6" fmla="*/ 1553 h 10000"/>
                <a:gd name="connsiteX7" fmla="*/ 566 w 10108"/>
                <a:gd name="connsiteY7" fmla="*/ 2501 h 10000"/>
                <a:gd name="connsiteX8" fmla="*/ 123 w 10108"/>
                <a:gd name="connsiteY8" fmla="*/ 3151 h 10000"/>
                <a:gd name="connsiteX9" fmla="*/ 98 w 10108"/>
                <a:gd name="connsiteY9" fmla="*/ 4167 h 10000"/>
                <a:gd name="connsiteX10" fmla="*/ 710 w 10108"/>
                <a:gd name="connsiteY10" fmla="*/ 4666 h 10000"/>
                <a:gd name="connsiteX11" fmla="*/ 1502 w 10108"/>
                <a:gd name="connsiteY11" fmla="*/ 3938 h 10000"/>
                <a:gd name="connsiteX12" fmla="*/ 1819 w 10108"/>
                <a:gd name="connsiteY12" fmla="*/ 4497 h 10000"/>
                <a:gd name="connsiteX13" fmla="*/ 2454 w 10108"/>
                <a:gd name="connsiteY13" fmla="*/ 4500 h 10000"/>
                <a:gd name="connsiteX14" fmla="*/ 2599 w 10108"/>
                <a:gd name="connsiteY14" fmla="*/ 4834 h 10000"/>
                <a:gd name="connsiteX15" fmla="*/ 2454 w 10108"/>
                <a:gd name="connsiteY15" fmla="*/ 5390 h 10000"/>
                <a:gd name="connsiteX16" fmla="*/ 1791 w 10108"/>
                <a:gd name="connsiteY16" fmla="*/ 6224 h 10000"/>
                <a:gd name="connsiteX17" fmla="*/ 1588 w 10108"/>
                <a:gd name="connsiteY17" fmla="*/ 7196 h 10000"/>
                <a:gd name="connsiteX18" fmla="*/ 2309 w 10108"/>
                <a:gd name="connsiteY18" fmla="*/ 8167 h 10000"/>
                <a:gd name="connsiteX19" fmla="*/ 3193 w 10108"/>
                <a:gd name="connsiteY19" fmla="*/ 8115 h 10000"/>
                <a:gd name="connsiteX20" fmla="*/ 4078 w 10108"/>
                <a:gd name="connsiteY20" fmla="*/ 7781 h 10000"/>
                <a:gd name="connsiteX21" fmla="*/ 4961 w 10108"/>
                <a:gd name="connsiteY21" fmla="*/ 7390 h 10000"/>
                <a:gd name="connsiteX22" fmla="*/ 6133 w 10108"/>
                <a:gd name="connsiteY22" fmla="*/ 7529 h 10000"/>
                <a:gd name="connsiteX23" fmla="*/ 5997 w 10108"/>
                <a:gd name="connsiteY23" fmla="*/ 8585 h 10000"/>
                <a:gd name="connsiteX24" fmla="*/ 6874 w 10108"/>
                <a:gd name="connsiteY24" fmla="*/ 10000 h 10000"/>
                <a:gd name="connsiteX25" fmla="*/ 7978 w 10108"/>
                <a:gd name="connsiteY25" fmla="*/ 9374 h 10000"/>
                <a:gd name="connsiteX26" fmla="*/ 8908 w 10108"/>
                <a:gd name="connsiteY26" fmla="*/ 9129 h 10000"/>
                <a:gd name="connsiteX27" fmla="*/ 9410 w 10108"/>
                <a:gd name="connsiteY27" fmla="*/ 9112 h 10000"/>
                <a:gd name="connsiteX28" fmla="*/ 10108 w 10108"/>
                <a:gd name="connsiteY28" fmla="*/ 8085 h 10000"/>
                <a:gd name="connsiteX29" fmla="*/ 9775 w 10108"/>
                <a:gd name="connsiteY29" fmla="*/ 6636 h 10000"/>
                <a:gd name="connsiteX30" fmla="*/ 9722 w 10108"/>
                <a:gd name="connsiteY30" fmla="*/ 5369 h 10000"/>
                <a:gd name="connsiteX31" fmla="*/ 8979 w 10108"/>
                <a:gd name="connsiteY31" fmla="*/ 4829 h 10000"/>
                <a:gd name="connsiteX32" fmla="*/ 9008 w 10108"/>
                <a:gd name="connsiteY32" fmla="*/ 3724 h 10000"/>
                <a:gd name="connsiteX33" fmla="*/ 8787 w 10108"/>
                <a:gd name="connsiteY33" fmla="*/ 3115 h 10000"/>
                <a:gd name="connsiteX34" fmla="*/ 9305 w 10108"/>
                <a:gd name="connsiteY34" fmla="*/ 1667 h 10000"/>
                <a:gd name="connsiteX35" fmla="*/ 9305 w 10108"/>
                <a:gd name="connsiteY35" fmla="*/ 558 h 10000"/>
                <a:gd name="connsiteX36" fmla="*/ 8447 w 10108"/>
                <a:gd name="connsiteY36" fmla="*/ 370 h 10000"/>
                <a:gd name="connsiteX37" fmla="*/ 7979 w 10108"/>
                <a:gd name="connsiteY37" fmla="*/ 0 h 10000"/>
                <a:gd name="connsiteX38" fmla="*/ 6573 w 10108"/>
                <a:gd name="connsiteY38" fmla="*/ 166 h 10000"/>
                <a:gd name="connsiteX0" fmla="*/ 6573 w 10108"/>
                <a:gd name="connsiteY0" fmla="*/ 201 h 10035"/>
                <a:gd name="connsiteX1" fmla="*/ 4410 w 10108"/>
                <a:gd name="connsiteY1" fmla="*/ 564 h 10035"/>
                <a:gd name="connsiteX2" fmla="*/ 3942 w 10108"/>
                <a:gd name="connsiteY2" fmla="*/ 316 h 10035"/>
                <a:gd name="connsiteX3" fmla="*/ 3483 w 10108"/>
                <a:gd name="connsiteY3" fmla="*/ 368 h 10035"/>
                <a:gd name="connsiteX4" fmla="*/ 2479 w 10108"/>
                <a:gd name="connsiteY4" fmla="*/ 1015 h 10035"/>
                <a:gd name="connsiteX5" fmla="*/ 1574 w 10108"/>
                <a:gd name="connsiteY5" fmla="*/ 978 h 10035"/>
                <a:gd name="connsiteX6" fmla="*/ 845 w 10108"/>
                <a:gd name="connsiteY6" fmla="*/ 1588 h 10035"/>
                <a:gd name="connsiteX7" fmla="*/ 566 w 10108"/>
                <a:gd name="connsiteY7" fmla="*/ 2536 h 10035"/>
                <a:gd name="connsiteX8" fmla="*/ 123 w 10108"/>
                <a:gd name="connsiteY8" fmla="*/ 3186 h 10035"/>
                <a:gd name="connsiteX9" fmla="*/ 98 w 10108"/>
                <a:gd name="connsiteY9" fmla="*/ 4202 h 10035"/>
                <a:gd name="connsiteX10" fmla="*/ 710 w 10108"/>
                <a:gd name="connsiteY10" fmla="*/ 4701 h 10035"/>
                <a:gd name="connsiteX11" fmla="*/ 1502 w 10108"/>
                <a:gd name="connsiteY11" fmla="*/ 3973 h 10035"/>
                <a:gd name="connsiteX12" fmla="*/ 1819 w 10108"/>
                <a:gd name="connsiteY12" fmla="*/ 4532 h 10035"/>
                <a:gd name="connsiteX13" fmla="*/ 2454 w 10108"/>
                <a:gd name="connsiteY13" fmla="*/ 4535 h 10035"/>
                <a:gd name="connsiteX14" fmla="*/ 2599 w 10108"/>
                <a:gd name="connsiteY14" fmla="*/ 4869 h 10035"/>
                <a:gd name="connsiteX15" fmla="*/ 2454 w 10108"/>
                <a:gd name="connsiteY15" fmla="*/ 5425 h 10035"/>
                <a:gd name="connsiteX16" fmla="*/ 1791 w 10108"/>
                <a:gd name="connsiteY16" fmla="*/ 6259 h 10035"/>
                <a:gd name="connsiteX17" fmla="*/ 1588 w 10108"/>
                <a:gd name="connsiteY17" fmla="*/ 7231 h 10035"/>
                <a:gd name="connsiteX18" fmla="*/ 2309 w 10108"/>
                <a:gd name="connsiteY18" fmla="*/ 8202 h 10035"/>
                <a:gd name="connsiteX19" fmla="*/ 3193 w 10108"/>
                <a:gd name="connsiteY19" fmla="*/ 8150 h 10035"/>
                <a:gd name="connsiteX20" fmla="*/ 4078 w 10108"/>
                <a:gd name="connsiteY20" fmla="*/ 7816 h 10035"/>
                <a:gd name="connsiteX21" fmla="*/ 4961 w 10108"/>
                <a:gd name="connsiteY21" fmla="*/ 7425 h 10035"/>
                <a:gd name="connsiteX22" fmla="*/ 6133 w 10108"/>
                <a:gd name="connsiteY22" fmla="*/ 7564 h 10035"/>
                <a:gd name="connsiteX23" fmla="*/ 5997 w 10108"/>
                <a:gd name="connsiteY23" fmla="*/ 8620 h 10035"/>
                <a:gd name="connsiteX24" fmla="*/ 6874 w 10108"/>
                <a:gd name="connsiteY24" fmla="*/ 10035 h 10035"/>
                <a:gd name="connsiteX25" fmla="*/ 7978 w 10108"/>
                <a:gd name="connsiteY25" fmla="*/ 9409 h 10035"/>
                <a:gd name="connsiteX26" fmla="*/ 8908 w 10108"/>
                <a:gd name="connsiteY26" fmla="*/ 9164 h 10035"/>
                <a:gd name="connsiteX27" fmla="*/ 9410 w 10108"/>
                <a:gd name="connsiteY27" fmla="*/ 9147 h 10035"/>
                <a:gd name="connsiteX28" fmla="*/ 10108 w 10108"/>
                <a:gd name="connsiteY28" fmla="*/ 8120 h 10035"/>
                <a:gd name="connsiteX29" fmla="*/ 9775 w 10108"/>
                <a:gd name="connsiteY29" fmla="*/ 6671 h 10035"/>
                <a:gd name="connsiteX30" fmla="*/ 9722 w 10108"/>
                <a:gd name="connsiteY30" fmla="*/ 5404 h 10035"/>
                <a:gd name="connsiteX31" fmla="*/ 8979 w 10108"/>
                <a:gd name="connsiteY31" fmla="*/ 4864 h 10035"/>
                <a:gd name="connsiteX32" fmla="*/ 9008 w 10108"/>
                <a:gd name="connsiteY32" fmla="*/ 3759 h 10035"/>
                <a:gd name="connsiteX33" fmla="*/ 8787 w 10108"/>
                <a:gd name="connsiteY33" fmla="*/ 3150 h 10035"/>
                <a:gd name="connsiteX34" fmla="*/ 9305 w 10108"/>
                <a:gd name="connsiteY34" fmla="*/ 1702 h 10035"/>
                <a:gd name="connsiteX35" fmla="*/ 9305 w 10108"/>
                <a:gd name="connsiteY35" fmla="*/ 593 h 10035"/>
                <a:gd name="connsiteX36" fmla="*/ 8447 w 10108"/>
                <a:gd name="connsiteY36" fmla="*/ 405 h 10035"/>
                <a:gd name="connsiteX37" fmla="*/ 7979 w 10108"/>
                <a:gd name="connsiteY37" fmla="*/ 35 h 10035"/>
                <a:gd name="connsiteX38" fmla="*/ 6573 w 10108"/>
                <a:gd name="connsiteY38" fmla="*/ 201 h 10035"/>
                <a:gd name="connsiteX0" fmla="*/ 6573 w 10108"/>
                <a:gd name="connsiteY0" fmla="*/ 201 h 10035"/>
                <a:gd name="connsiteX1" fmla="*/ 4410 w 10108"/>
                <a:gd name="connsiteY1" fmla="*/ 564 h 10035"/>
                <a:gd name="connsiteX2" fmla="*/ 3942 w 10108"/>
                <a:gd name="connsiteY2" fmla="*/ 316 h 10035"/>
                <a:gd name="connsiteX3" fmla="*/ 3483 w 10108"/>
                <a:gd name="connsiteY3" fmla="*/ 368 h 10035"/>
                <a:gd name="connsiteX4" fmla="*/ 2479 w 10108"/>
                <a:gd name="connsiteY4" fmla="*/ 1015 h 10035"/>
                <a:gd name="connsiteX5" fmla="*/ 1574 w 10108"/>
                <a:gd name="connsiteY5" fmla="*/ 978 h 10035"/>
                <a:gd name="connsiteX6" fmla="*/ 845 w 10108"/>
                <a:gd name="connsiteY6" fmla="*/ 1588 h 10035"/>
                <a:gd name="connsiteX7" fmla="*/ 566 w 10108"/>
                <a:gd name="connsiteY7" fmla="*/ 2536 h 10035"/>
                <a:gd name="connsiteX8" fmla="*/ 123 w 10108"/>
                <a:gd name="connsiteY8" fmla="*/ 3186 h 10035"/>
                <a:gd name="connsiteX9" fmla="*/ 98 w 10108"/>
                <a:gd name="connsiteY9" fmla="*/ 4202 h 10035"/>
                <a:gd name="connsiteX10" fmla="*/ 710 w 10108"/>
                <a:gd name="connsiteY10" fmla="*/ 4701 h 10035"/>
                <a:gd name="connsiteX11" fmla="*/ 1502 w 10108"/>
                <a:gd name="connsiteY11" fmla="*/ 3973 h 10035"/>
                <a:gd name="connsiteX12" fmla="*/ 1819 w 10108"/>
                <a:gd name="connsiteY12" fmla="*/ 4532 h 10035"/>
                <a:gd name="connsiteX13" fmla="*/ 2454 w 10108"/>
                <a:gd name="connsiteY13" fmla="*/ 4535 h 10035"/>
                <a:gd name="connsiteX14" fmla="*/ 2599 w 10108"/>
                <a:gd name="connsiteY14" fmla="*/ 4869 h 10035"/>
                <a:gd name="connsiteX15" fmla="*/ 2454 w 10108"/>
                <a:gd name="connsiteY15" fmla="*/ 5425 h 10035"/>
                <a:gd name="connsiteX16" fmla="*/ 1791 w 10108"/>
                <a:gd name="connsiteY16" fmla="*/ 6259 h 10035"/>
                <a:gd name="connsiteX17" fmla="*/ 1588 w 10108"/>
                <a:gd name="connsiteY17" fmla="*/ 7231 h 10035"/>
                <a:gd name="connsiteX18" fmla="*/ 2309 w 10108"/>
                <a:gd name="connsiteY18" fmla="*/ 8202 h 10035"/>
                <a:gd name="connsiteX19" fmla="*/ 3193 w 10108"/>
                <a:gd name="connsiteY19" fmla="*/ 8150 h 10035"/>
                <a:gd name="connsiteX20" fmla="*/ 4078 w 10108"/>
                <a:gd name="connsiteY20" fmla="*/ 7816 h 10035"/>
                <a:gd name="connsiteX21" fmla="*/ 4974 w 10108"/>
                <a:gd name="connsiteY21" fmla="*/ 6720 h 10035"/>
                <a:gd name="connsiteX22" fmla="*/ 6133 w 10108"/>
                <a:gd name="connsiteY22" fmla="*/ 7564 h 10035"/>
                <a:gd name="connsiteX23" fmla="*/ 5997 w 10108"/>
                <a:gd name="connsiteY23" fmla="*/ 8620 h 10035"/>
                <a:gd name="connsiteX24" fmla="*/ 6874 w 10108"/>
                <a:gd name="connsiteY24" fmla="*/ 10035 h 10035"/>
                <a:gd name="connsiteX25" fmla="*/ 7978 w 10108"/>
                <a:gd name="connsiteY25" fmla="*/ 9409 h 10035"/>
                <a:gd name="connsiteX26" fmla="*/ 8908 w 10108"/>
                <a:gd name="connsiteY26" fmla="*/ 9164 h 10035"/>
                <a:gd name="connsiteX27" fmla="*/ 9410 w 10108"/>
                <a:gd name="connsiteY27" fmla="*/ 9147 h 10035"/>
                <a:gd name="connsiteX28" fmla="*/ 10108 w 10108"/>
                <a:gd name="connsiteY28" fmla="*/ 8120 h 10035"/>
                <a:gd name="connsiteX29" fmla="*/ 9775 w 10108"/>
                <a:gd name="connsiteY29" fmla="*/ 6671 h 10035"/>
                <a:gd name="connsiteX30" fmla="*/ 9722 w 10108"/>
                <a:gd name="connsiteY30" fmla="*/ 5404 h 10035"/>
                <a:gd name="connsiteX31" fmla="*/ 8979 w 10108"/>
                <a:gd name="connsiteY31" fmla="*/ 4864 h 10035"/>
                <a:gd name="connsiteX32" fmla="*/ 9008 w 10108"/>
                <a:gd name="connsiteY32" fmla="*/ 3759 h 10035"/>
                <a:gd name="connsiteX33" fmla="*/ 8787 w 10108"/>
                <a:gd name="connsiteY33" fmla="*/ 3150 h 10035"/>
                <a:gd name="connsiteX34" fmla="*/ 9305 w 10108"/>
                <a:gd name="connsiteY34" fmla="*/ 1702 h 10035"/>
                <a:gd name="connsiteX35" fmla="*/ 9305 w 10108"/>
                <a:gd name="connsiteY35" fmla="*/ 593 h 10035"/>
                <a:gd name="connsiteX36" fmla="*/ 8447 w 10108"/>
                <a:gd name="connsiteY36" fmla="*/ 405 h 10035"/>
                <a:gd name="connsiteX37" fmla="*/ 7979 w 10108"/>
                <a:gd name="connsiteY37" fmla="*/ 35 h 10035"/>
                <a:gd name="connsiteX38" fmla="*/ 6573 w 10108"/>
                <a:gd name="connsiteY38" fmla="*/ 201 h 10035"/>
                <a:gd name="connsiteX0" fmla="*/ 6573 w 10108"/>
                <a:gd name="connsiteY0" fmla="*/ 201 h 10035"/>
                <a:gd name="connsiteX1" fmla="*/ 4410 w 10108"/>
                <a:gd name="connsiteY1" fmla="*/ 564 h 10035"/>
                <a:gd name="connsiteX2" fmla="*/ 3942 w 10108"/>
                <a:gd name="connsiteY2" fmla="*/ 316 h 10035"/>
                <a:gd name="connsiteX3" fmla="*/ 3483 w 10108"/>
                <a:gd name="connsiteY3" fmla="*/ 368 h 10035"/>
                <a:gd name="connsiteX4" fmla="*/ 2479 w 10108"/>
                <a:gd name="connsiteY4" fmla="*/ 1015 h 10035"/>
                <a:gd name="connsiteX5" fmla="*/ 1574 w 10108"/>
                <a:gd name="connsiteY5" fmla="*/ 978 h 10035"/>
                <a:gd name="connsiteX6" fmla="*/ 845 w 10108"/>
                <a:gd name="connsiteY6" fmla="*/ 1588 h 10035"/>
                <a:gd name="connsiteX7" fmla="*/ 566 w 10108"/>
                <a:gd name="connsiteY7" fmla="*/ 2536 h 10035"/>
                <a:gd name="connsiteX8" fmla="*/ 123 w 10108"/>
                <a:gd name="connsiteY8" fmla="*/ 3186 h 10035"/>
                <a:gd name="connsiteX9" fmla="*/ 98 w 10108"/>
                <a:gd name="connsiteY9" fmla="*/ 4202 h 10035"/>
                <a:gd name="connsiteX10" fmla="*/ 710 w 10108"/>
                <a:gd name="connsiteY10" fmla="*/ 4701 h 10035"/>
                <a:gd name="connsiteX11" fmla="*/ 1502 w 10108"/>
                <a:gd name="connsiteY11" fmla="*/ 3973 h 10035"/>
                <a:gd name="connsiteX12" fmla="*/ 1819 w 10108"/>
                <a:gd name="connsiteY12" fmla="*/ 4532 h 10035"/>
                <a:gd name="connsiteX13" fmla="*/ 2454 w 10108"/>
                <a:gd name="connsiteY13" fmla="*/ 4535 h 10035"/>
                <a:gd name="connsiteX14" fmla="*/ 2599 w 10108"/>
                <a:gd name="connsiteY14" fmla="*/ 4869 h 10035"/>
                <a:gd name="connsiteX15" fmla="*/ 2454 w 10108"/>
                <a:gd name="connsiteY15" fmla="*/ 5425 h 10035"/>
                <a:gd name="connsiteX16" fmla="*/ 1791 w 10108"/>
                <a:gd name="connsiteY16" fmla="*/ 6259 h 10035"/>
                <a:gd name="connsiteX17" fmla="*/ 1588 w 10108"/>
                <a:gd name="connsiteY17" fmla="*/ 7231 h 10035"/>
                <a:gd name="connsiteX18" fmla="*/ 2309 w 10108"/>
                <a:gd name="connsiteY18" fmla="*/ 8202 h 10035"/>
                <a:gd name="connsiteX19" fmla="*/ 3193 w 10108"/>
                <a:gd name="connsiteY19" fmla="*/ 8150 h 10035"/>
                <a:gd name="connsiteX20" fmla="*/ 4078 w 10108"/>
                <a:gd name="connsiteY20" fmla="*/ 7816 h 10035"/>
                <a:gd name="connsiteX21" fmla="*/ 4974 w 10108"/>
                <a:gd name="connsiteY21" fmla="*/ 6720 h 10035"/>
                <a:gd name="connsiteX22" fmla="*/ 6133 w 10108"/>
                <a:gd name="connsiteY22" fmla="*/ 7564 h 10035"/>
                <a:gd name="connsiteX23" fmla="*/ 5997 w 10108"/>
                <a:gd name="connsiteY23" fmla="*/ 8620 h 10035"/>
                <a:gd name="connsiteX24" fmla="*/ 6874 w 10108"/>
                <a:gd name="connsiteY24" fmla="*/ 10035 h 10035"/>
                <a:gd name="connsiteX25" fmla="*/ 7978 w 10108"/>
                <a:gd name="connsiteY25" fmla="*/ 9409 h 10035"/>
                <a:gd name="connsiteX26" fmla="*/ 8908 w 10108"/>
                <a:gd name="connsiteY26" fmla="*/ 9164 h 10035"/>
                <a:gd name="connsiteX27" fmla="*/ 9410 w 10108"/>
                <a:gd name="connsiteY27" fmla="*/ 9147 h 10035"/>
                <a:gd name="connsiteX28" fmla="*/ 10108 w 10108"/>
                <a:gd name="connsiteY28" fmla="*/ 8120 h 10035"/>
                <a:gd name="connsiteX29" fmla="*/ 9775 w 10108"/>
                <a:gd name="connsiteY29" fmla="*/ 6671 h 10035"/>
                <a:gd name="connsiteX30" fmla="*/ 9722 w 10108"/>
                <a:gd name="connsiteY30" fmla="*/ 5404 h 10035"/>
                <a:gd name="connsiteX31" fmla="*/ 8979 w 10108"/>
                <a:gd name="connsiteY31" fmla="*/ 4864 h 10035"/>
                <a:gd name="connsiteX32" fmla="*/ 9008 w 10108"/>
                <a:gd name="connsiteY32" fmla="*/ 3759 h 10035"/>
                <a:gd name="connsiteX33" fmla="*/ 8787 w 10108"/>
                <a:gd name="connsiteY33" fmla="*/ 3150 h 10035"/>
                <a:gd name="connsiteX34" fmla="*/ 9305 w 10108"/>
                <a:gd name="connsiteY34" fmla="*/ 1702 h 10035"/>
                <a:gd name="connsiteX35" fmla="*/ 9305 w 10108"/>
                <a:gd name="connsiteY35" fmla="*/ 593 h 10035"/>
                <a:gd name="connsiteX36" fmla="*/ 8447 w 10108"/>
                <a:gd name="connsiteY36" fmla="*/ 405 h 10035"/>
                <a:gd name="connsiteX37" fmla="*/ 7979 w 10108"/>
                <a:gd name="connsiteY37" fmla="*/ 35 h 10035"/>
                <a:gd name="connsiteX38" fmla="*/ 6573 w 10108"/>
                <a:gd name="connsiteY38" fmla="*/ 201 h 10035"/>
                <a:gd name="connsiteX0" fmla="*/ 6573 w 10108"/>
                <a:gd name="connsiteY0" fmla="*/ 201 h 10035"/>
                <a:gd name="connsiteX1" fmla="*/ 4410 w 10108"/>
                <a:gd name="connsiteY1" fmla="*/ 564 h 10035"/>
                <a:gd name="connsiteX2" fmla="*/ 3942 w 10108"/>
                <a:gd name="connsiteY2" fmla="*/ 316 h 10035"/>
                <a:gd name="connsiteX3" fmla="*/ 3483 w 10108"/>
                <a:gd name="connsiteY3" fmla="*/ 368 h 10035"/>
                <a:gd name="connsiteX4" fmla="*/ 2479 w 10108"/>
                <a:gd name="connsiteY4" fmla="*/ 1015 h 10035"/>
                <a:gd name="connsiteX5" fmla="*/ 1574 w 10108"/>
                <a:gd name="connsiteY5" fmla="*/ 978 h 10035"/>
                <a:gd name="connsiteX6" fmla="*/ 845 w 10108"/>
                <a:gd name="connsiteY6" fmla="*/ 1588 h 10035"/>
                <a:gd name="connsiteX7" fmla="*/ 566 w 10108"/>
                <a:gd name="connsiteY7" fmla="*/ 2536 h 10035"/>
                <a:gd name="connsiteX8" fmla="*/ 123 w 10108"/>
                <a:gd name="connsiteY8" fmla="*/ 3186 h 10035"/>
                <a:gd name="connsiteX9" fmla="*/ 98 w 10108"/>
                <a:gd name="connsiteY9" fmla="*/ 4202 h 10035"/>
                <a:gd name="connsiteX10" fmla="*/ 710 w 10108"/>
                <a:gd name="connsiteY10" fmla="*/ 4701 h 10035"/>
                <a:gd name="connsiteX11" fmla="*/ 1502 w 10108"/>
                <a:gd name="connsiteY11" fmla="*/ 3973 h 10035"/>
                <a:gd name="connsiteX12" fmla="*/ 1819 w 10108"/>
                <a:gd name="connsiteY12" fmla="*/ 4532 h 10035"/>
                <a:gd name="connsiteX13" fmla="*/ 2454 w 10108"/>
                <a:gd name="connsiteY13" fmla="*/ 4535 h 10035"/>
                <a:gd name="connsiteX14" fmla="*/ 2599 w 10108"/>
                <a:gd name="connsiteY14" fmla="*/ 4869 h 10035"/>
                <a:gd name="connsiteX15" fmla="*/ 2454 w 10108"/>
                <a:gd name="connsiteY15" fmla="*/ 5425 h 10035"/>
                <a:gd name="connsiteX16" fmla="*/ 1791 w 10108"/>
                <a:gd name="connsiteY16" fmla="*/ 6259 h 10035"/>
                <a:gd name="connsiteX17" fmla="*/ 1588 w 10108"/>
                <a:gd name="connsiteY17" fmla="*/ 7231 h 10035"/>
                <a:gd name="connsiteX18" fmla="*/ 2309 w 10108"/>
                <a:gd name="connsiteY18" fmla="*/ 8202 h 10035"/>
                <a:gd name="connsiteX19" fmla="*/ 3193 w 10108"/>
                <a:gd name="connsiteY19" fmla="*/ 8150 h 10035"/>
                <a:gd name="connsiteX20" fmla="*/ 4078 w 10108"/>
                <a:gd name="connsiteY20" fmla="*/ 7816 h 10035"/>
                <a:gd name="connsiteX21" fmla="*/ 4849 w 10108"/>
                <a:gd name="connsiteY21" fmla="*/ 6805 h 10035"/>
                <a:gd name="connsiteX22" fmla="*/ 6133 w 10108"/>
                <a:gd name="connsiteY22" fmla="*/ 7564 h 10035"/>
                <a:gd name="connsiteX23" fmla="*/ 5997 w 10108"/>
                <a:gd name="connsiteY23" fmla="*/ 8620 h 10035"/>
                <a:gd name="connsiteX24" fmla="*/ 6874 w 10108"/>
                <a:gd name="connsiteY24" fmla="*/ 10035 h 10035"/>
                <a:gd name="connsiteX25" fmla="*/ 7978 w 10108"/>
                <a:gd name="connsiteY25" fmla="*/ 9409 h 10035"/>
                <a:gd name="connsiteX26" fmla="*/ 8908 w 10108"/>
                <a:gd name="connsiteY26" fmla="*/ 9164 h 10035"/>
                <a:gd name="connsiteX27" fmla="*/ 9410 w 10108"/>
                <a:gd name="connsiteY27" fmla="*/ 9147 h 10035"/>
                <a:gd name="connsiteX28" fmla="*/ 10108 w 10108"/>
                <a:gd name="connsiteY28" fmla="*/ 8120 h 10035"/>
                <a:gd name="connsiteX29" fmla="*/ 9775 w 10108"/>
                <a:gd name="connsiteY29" fmla="*/ 6671 h 10035"/>
                <a:gd name="connsiteX30" fmla="*/ 9722 w 10108"/>
                <a:gd name="connsiteY30" fmla="*/ 5404 h 10035"/>
                <a:gd name="connsiteX31" fmla="*/ 8979 w 10108"/>
                <a:gd name="connsiteY31" fmla="*/ 4864 h 10035"/>
                <a:gd name="connsiteX32" fmla="*/ 9008 w 10108"/>
                <a:gd name="connsiteY32" fmla="*/ 3759 h 10035"/>
                <a:gd name="connsiteX33" fmla="*/ 8787 w 10108"/>
                <a:gd name="connsiteY33" fmla="*/ 3150 h 10035"/>
                <a:gd name="connsiteX34" fmla="*/ 9305 w 10108"/>
                <a:gd name="connsiteY34" fmla="*/ 1702 h 10035"/>
                <a:gd name="connsiteX35" fmla="*/ 9305 w 10108"/>
                <a:gd name="connsiteY35" fmla="*/ 593 h 10035"/>
                <a:gd name="connsiteX36" fmla="*/ 8447 w 10108"/>
                <a:gd name="connsiteY36" fmla="*/ 405 h 10035"/>
                <a:gd name="connsiteX37" fmla="*/ 7979 w 10108"/>
                <a:gd name="connsiteY37" fmla="*/ 35 h 10035"/>
                <a:gd name="connsiteX38" fmla="*/ 6573 w 10108"/>
                <a:gd name="connsiteY38" fmla="*/ 201 h 10035"/>
                <a:gd name="connsiteX0" fmla="*/ 6573 w 10108"/>
                <a:gd name="connsiteY0" fmla="*/ 201 h 10035"/>
                <a:gd name="connsiteX1" fmla="*/ 4410 w 10108"/>
                <a:gd name="connsiteY1" fmla="*/ 564 h 10035"/>
                <a:gd name="connsiteX2" fmla="*/ 3942 w 10108"/>
                <a:gd name="connsiteY2" fmla="*/ 316 h 10035"/>
                <a:gd name="connsiteX3" fmla="*/ 3483 w 10108"/>
                <a:gd name="connsiteY3" fmla="*/ 368 h 10035"/>
                <a:gd name="connsiteX4" fmla="*/ 2479 w 10108"/>
                <a:gd name="connsiteY4" fmla="*/ 1015 h 10035"/>
                <a:gd name="connsiteX5" fmla="*/ 1574 w 10108"/>
                <a:gd name="connsiteY5" fmla="*/ 978 h 10035"/>
                <a:gd name="connsiteX6" fmla="*/ 845 w 10108"/>
                <a:gd name="connsiteY6" fmla="*/ 1588 h 10035"/>
                <a:gd name="connsiteX7" fmla="*/ 566 w 10108"/>
                <a:gd name="connsiteY7" fmla="*/ 2536 h 10035"/>
                <a:gd name="connsiteX8" fmla="*/ 123 w 10108"/>
                <a:gd name="connsiteY8" fmla="*/ 3186 h 10035"/>
                <a:gd name="connsiteX9" fmla="*/ 98 w 10108"/>
                <a:gd name="connsiteY9" fmla="*/ 4202 h 10035"/>
                <a:gd name="connsiteX10" fmla="*/ 710 w 10108"/>
                <a:gd name="connsiteY10" fmla="*/ 4701 h 10035"/>
                <a:gd name="connsiteX11" fmla="*/ 1502 w 10108"/>
                <a:gd name="connsiteY11" fmla="*/ 3973 h 10035"/>
                <a:gd name="connsiteX12" fmla="*/ 1819 w 10108"/>
                <a:gd name="connsiteY12" fmla="*/ 4532 h 10035"/>
                <a:gd name="connsiteX13" fmla="*/ 2454 w 10108"/>
                <a:gd name="connsiteY13" fmla="*/ 4535 h 10035"/>
                <a:gd name="connsiteX14" fmla="*/ 2599 w 10108"/>
                <a:gd name="connsiteY14" fmla="*/ 4869 h 10035"/>
                <a:gd name="connsiteX15" fmla="*/ 2454 w 10108"/>
                <a:gd name="connsiteY15" fmla="*/ 5425 h 10035"/>
                <a:gd name="connsiteX16" fmla="*/ 1791 w 10108"/>
                <a:gd name="connsiteY16" fmla="*/ 6259 h 10035"/>
                <a:gd name="connsiteX17" fmla="*/ 1588 w 10108"/>
                <a:gd name="connsiteY17" fmla="*/ 7231 h 10035"/>
                <a:gd name="connsiteX18" fmla="*/ 2309 w 10108"/>
                <a:gd name="connsiteY18" fmla="*/ 8202 h 10035"/>
                <a:gd name="connsiteX19" fmla="*/ 3193 w 10108"/>
                <a:gd name="connsiteY19" fmla="*/ 8150 h 10035"/>
                <a:gd name="connsiteX20" fmla="*/ 4078 w 10108"/>
                <a:gd name="connsiteY20" fmla="*/ 7816 h 10035"/>
                <a:gd name="connsiteX21" fmla="*/ 4849 w 10108"/>
                <a:gd name="connsiteY21" fmla="*/ 6805 h 10035"/>
                <a:gd name="connsiteX22" fmla="*/ 6133 w 10108"/>
                <a:gd name="connsiteY22" fmla="*/ 7564 h 10035"/>
                <a:gd name="connsiteX23" fmla="*/ 5997 w 10108"/>
                <a:gd name="connsiteY23" fmla="*/ 8620 h 10035"/>
                <a:gd name="connsiteX24" fmla="*/ 6874 w 10108"/>
                <a:gd name="connsiteY24" fmla="*/ 10035 h 10035"/>
                <a:gd name="connsiteX25" fmla="*/ 7978 w 10108"/>
                <a:gd name="connsiteY25" fmla="*/ 9409 h 10035"/>
                <a:gd name="connsiteX26" fmla="*/ 8908 w 10108"/>
                <a:gd name="connsiteY26" fmla="*/ 9164 h 10035"/>
                <a:gd name="connsiteX27" fmla="*/ 9410 w 10108"/>
                <a:gd name="connsiteY27" fmla="*/ 9147 h 10035"/>
                <a:gd name="connsiteX28" fmla="*/ 10108 w 10108"/>
                <a:gd name="connsiteY28" fmla="*/ 8120 h 10035"/>
                <a:gd name="connsiteX29" fmla="*/ 9775 w 10108"/>
                <a:gd name="connsiteY29" fmla="*/ 6671 h 10035"/>
                <a:gd name="connsiteX30" fmla="*/ 9722 w 10108"/>
                <a:gd name="connsiteY30" fmla="*/ 5404 h 10035"/>
                <a:gd name="connsiteX31" fmla="*/ 8979 w 10108"/>
                <a:gd name="connsiteY31" fmla="*/ 4864 h 10035"/>
                <a:gd name="connsiteX32" fmla="*/ 9008 w 10108"/>
                <a:gd name="connsiteY32" fmla="*/ 3759 h 10035"/>
                <a:gd name="connsiteX33" fmla="*/ 8787 w 10108"/>
                <a:gd name="connsiteY33" fmla="*/ 3150 h 10035"/>
                <a:gd name="connsiteX34" fmla="*/ 9305 w 10108"/>
                <a:gd name="connsiteY34" fmla="*/ 1702 h 10035"/>
                <a:gd name="connsiteX35" fmla="*/ 9305 w 10108"/>
                <a:gd name="connsiteY35" fmla="*/ 593 h 10035"/>
                <a:gd name="connsiteX36" fmla="*/ 8447 w 10108"/>
                <a:gd name="connsiteY36" fmla="*/ 405 h 10035"/>
                <a:gd name="connsiteX37" fmla="*/ 7979 w 10108"/>
                <a:gd name="connsiteY37" fmla="*/ 35 h 10035"/>
                <a:gd name="connsiteX38" fmla="*/ 6573 w 10108"/>
                <a:gd name="connsiteY38" fmla="*/ 201 h 1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108" h="10035">
                  <a:moveTo>
                    <a:pt x="6573" y="201"/>
                  </a:moveTo>
                  <a:cubicBezTo>
                    <a:pt x="5677" y="-201"/>
                    <a:pt x="5217" y="523"/>
                    <a:pt x="4410" y="564"/>
                  </a:cubicBezTo>
                  <a:lnTo>
                    <a:pt x="3942" y="316"/>
                  </a:lnTo>
                  <a:cubicBezTo>
                    <a:pt x="3866" y="338"/>
                    <a:pt x="3727" y="251"/>
                    <a:pt x="3483" y="368"/>
                  </a:cubicBezTo>
                  <a:cubicBezTo>
                    <a:pt x="3239" y="485"/>
                    <a:pt x="2797" y="913"/>
                    <a:pt x="2479" y="1015"/>
                  </a:cubicBezTo>
                  <a:cubicBezTo>
                    <a:pt x="2161" y="1117"/>
                    <a:pt x="1829" y="818"/>
                    <a:pt x="1574" y="978"/>
                  </a:cubicBezTo>
                  <a:cubicBezTo>
                    <a:pt x="1303" y="1518"/>
                    <a:pt x="1013" y="1328"/>
                    <a:pt x="845" y="1588"/>
                  </a:cubicBezTo>
                  <a:cubicBezTo>
                    <a:pt x="677" y="1848"/>
                    <a:pt x="448" y="1863"/>
                    <a:pt x="566" y="2536"/>
                  </a:cubicBezTo>
                  <a:cubicBezTo>
                    <a:pt x="414" y="2990"/>
                    <a:pt x="528" y="3017"/>
                    <a:pt x="123" y="3186"/>
                  </a:cubicBezTo>
                  <a:cubicBezTo>
                    <a:pt x="-87" y="3411"/>
                    <a:pt x="16" y="4009"/>
                    <a:pt x="98" y="4202"/>
                  </a:cubicBezTo>
                  <a:cubicBezTo>
                    <a:pt x="105" y="4223"/>
                    <a:pt x="477" y="4739"/>
                    <a:pt x="710" y="4701"/>
                  </a:cubicBezTo>
                  <a:cubicBezTo>
                    <a:pt x="944" y="4663"/>
                    <a:pt x="1296" y="3841"/>
                    <a:pt x="1502" y="3973"/>
                  </a:cubicBezTo>
                  <a:cubicBezTo>
                    <a:pt x="1758" y="4126"/>
                    <a:pt x="1660" y="4513"/>
                    <a:pt x="1819" y="4532"/>
                  </a:cubicBezTo>
                  <a:cubicBezTo>
                    <a:pt x="1895" y="4569"/>
                    <a:pt x="2324" y="4479"/>
                    <a:pt x="2454" y="4535"/>
                  </a:cubicBezTo>
                  <a:cubicBezTo>
                    <a:pt x="2583" y="4591"/>
                    <a:pt x="2599" y="4869"/>
                    <a:pt x="2599" y="4869"/>
                  </a:cubicBezTo>
                  <a:cubicBezTo>
                    <a:pt x="2579" y="4988"/>
                    <a:pt x="2558" y="5285"/>
                    <a:pt x="2454" y="5425"/>
                  </a:cubicBezTo>
                  <a:cubicBezTo>
                    <a:pt x="2240" y="5712"/>
                    <a:pt x="1948" y="5615"/>
                    <a:pt x="1791" y="6259"/>
                  </a:cubicBezTo>
                  <a:cubicBezTo>
                    <a:pt x="1638" y="6467"/>
                    <a:pt x="1372" y="6991"/>
                    <a:pt x="1588" y="7231"/>
                  </a:cubicBezTo>
                  <a:cubicBezTo>
                    <a:pt x="1404" y="7901"/>
                    <a:pt x="1460" y="8776"/>
                    <a:pt x="2309" y="8202"/>
                  </a:cubicBezTo>
                  <a:cubicBezTo>
                    <a:pt x="2606" y="8186"/>
                    <a:pt x="2903" y="8180"/>
                    <a:pt x="3193" y="8150"/>
                  </a:cubicBezTo>
                  <a:cubicBezTo>
                    <a:pt x="3524" y="8118"/>
                    <a:pt x="3753" y="7895"/>
                    <a:pt x="4078" y="7816"/>
                  </a:cubicBezTo>
                  <a:cubicBezTo>
                    <a:pt x="4319" y="7633"/>
                    <a:pt x="4492" y="6142"/>
                    <a:pt x="4849" y="6805"/>
                  </a:cubicBezTo>
                  <a:cubicBezTo>
                    <a:pt x="5060" y="7808"/>
                    <a:pt x="5946" y="6982"/>
                    <a:pt x="6133" y="7564"/>
                  </a:cubicBezTo>
                  <a:cubicBezTo>
                    <a:pt x="6158" y="8216"/>
                    <a:pt x="6083" y="8202"/>
                    <a:pt x="5997" y="8620"/>
                  </a:cubicBezTo>
                  <a:cubicBezTo>
                    <a:pt x="6052" y="9318"/>
                    <a:pt x="6032" y="9618"/>
                    <a:pt x="6874" y="10035"/>
                  </a:cubicBezTo>
                  <a:cubicBezTo>
                    <a:pt x="8891" y="9957"/>
                    <a:pt x="7666" y="9559"/>
                    <a:pt x="7978" y="9409"/>
                  </a:cubicBezTo>
                  <a:cubicBezTo>
                    <a:pt x="8379" y="8946"/>
                    <a:pt x="8669" y="9208"/>
                    <a:pt x="8908" y="9164"/>
                  </a:cubicBezTo>
                  <a:cubicBezTo>
                    <a:pt x="9147" y="9120"/>
                    <a:pt x="9210" y="9321"/>
                    <a:pt x="9410" y="9147"/>
                  </a:cubicBezTo>
                  <a:cubicBezTo>
                    <a:pt x="9610" y="8973"/>
                    <a:pt x="9844" y="8711"/>
                    <a:pt x="10108" y="8120"/>
                  </a:cubicBezTo>
                  <a:cubicBezTo>
                    <a:pt x="10129" y="7160"/>
                    <a:pt x="9430" y="7675"/>
                    <a:pt x="9775" y="6671"/>
                  </a:cubicBezTo>
                  <a:cubicBezTo>
                    <a:pt x="9727" y="5889"/>
                    <a:pt x="9854" y="5705"/>
                    <a:pt x="9722" y="5404"/>
                  </a:cubicBezTo>
                  <a:cubicBezTo>
                    <a:pt x="9589" y="5103"/>
                    <a:pt x="9353" y="5379"/>
                    <a:pt x="8979" y="4864"/>
                  </a:cubicBezTo>
                  <a:cubicBezTo>
                    <a:pt x="8875" y="4718"/>
                    <a:pt x="9041" y="4045"/>
                    <a:pt x="9008" y="3759"/>
                  </a:cubicBezTo>
                  <a:cubicBezTo>
                    <a:pt x="8976" y="3473"/>
                    <a:pt x="8857" y="3352"/>
                    <a:pt x="8787" y="3150"/>
                  </a:cubicBezTo>
                  <a:cubicBezTo>
                    <a:pt x="8850" y="2644"/>
                    <a:pt x="8925" y="2134"/>
                    <a:pt x="9305" y="1702"/>
                  </a:cubicBezTo>
                  <a:cubicBezTo>
                    <a:pt x="9381" y="1333"/>
                    <a:pt x="9477" y="787"/>
                    <a:pt x="9305" y="593"/>
                  </a:cubicBezTo>
                  <a:cubicBezTo>
                    <a:pt x="8736" y="-50"/>
                    <a:pt x="8791" y="495"/>
                    <a:pt x="8447" y="405"/>
                  </a:cubicBezTo>
                  <a:cubicBezTo>
                    <a:pt x="8291" y="282"/>
                    <a:pt x="8198" y="-120"/>
                    <a:pt x="7979" y="35"/>
                  </a:cubicBezTo>
                  <a:cubicBezTo>
                    <a:pt x="7445" y="55"/>
                    <a:pt x="7259" y="829"/>
                    <a:pt x="6573" y="201"/>
                  </a:cubicBezTo>
                  <a:close/>
                </a:path>
              </a:pathLst>
            </a:custGeom>
            <a:solidFill>
              <a:schemeClr val="accent2"/>
            </a:solidFill>
            <a:ln w="9525">
              <a:solidFill>
                <a:schemeClr val="tx1"/>
              </a:solidFill>
              <a:round/>
              <a:headEnd/>
              <a:tailEnd/>
            </a:ln>
            <a:effectLst/>
          </p:spPr>
          <p:txBody>
            <a:bodyPr/>
            <a:lstStyle/>
            <a:p>
              <a:endParaRPr lang="en-US"/>
            </a:p>
          </p:txBody>
        </p:sp>
        <p:sp>
          <p:nvSpPr>
            <p:cNvPr id="20" name="Text Box 5">
              <a:extLst>
                <a:ext uri="{FF2B5EF4-FFF2-40B4-BE49-F238E27FC236}">
                  <a16:creationId xmlns:a16="http://schemas.microsoft.com/office/drawing/2014/main" id="{A86D5AC4-41E8-41E6-BD79-D70036BD1E7A}"/>
                </a:ext>
              </a:extLst>
            </p:cNvPr>
            <p:cNvSpPr txBox="1">
              <a:spLocks noChangeArrowheads="1"/>
            </p:cNvSpPr>
            <p:nvPr>
              <p:custDataLst>
                <p:tags r:id="rId3"/>
              </p:custDataLst>
            </p:nvPr>
          </p:nvSpPr>
          <p:spPr bwMode="auto">
            <a:xfrm>
              <a:off x="625900" y="4334522"/>
              <a:ext cx="4631899" cy="400110"/>
            </a:xfrm>
            <a:prstGeom prst="rect">
              <a:avLst/>
            </a:prstGeom>
            <a:noFill/>
            <a:ln w="9525">
              <a:noFill/>
              <a:miter lim="800000"/>
              <a:headEnd/>
              <a:tailEnd/>
            </a:ln>
            <a:effectLst/>
          </p:spPr>
          <p:txBody>
            <a:bodyPr wrap="none">
              <a:spAutoFit/>
            </a:bodyPr>
            <a:lstStyle/>
            <a:p>
              <a:pPr algn="ctr"/>
              <a:r>
                <a:rPr lang="en-US" sz="2000" dirty="0"/>
                <a:t>key space (e.g., integers, strings)</a:t>
              </a:r>
            </a:p>
          </p:txBody>
        </p:sp>
      </p:grpSp>
    </p:spTree>
    <p:extLst>
      <p:ext uri="{BB962C8B-B14F-4D97-AF65-F5344CB8AC3E}">
        <p14:creationId xmlns:p14="http://schemas.microsoft.com/office/powerpoint/2010/main" val="2960229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Footer Placeholder 17"/>
          <p:cNvSpPr>
            <a:spLocks noGrp="1"/>
          </p:cNvSpPr>
          <p:nvPr>
            <p:ph type="ftr" sz="quarter" idx="11"/>
          </p:nvPr>
        </p:nvSpPr>
        <p:spPr/>
        <p:txBody>
          <a:bodyPr/>
          <a:lstStyle/>
          <a:p>
            <a:r>
              <a:rPr lang="en-US"/>
              <a:t>Dr. Neepa Shah</a:t>
            </a:r>
          </a:p>
        </p:txBody>
      </p:sp>
      <p:sp>
        <p:nvSpPr>
          <p:cNvPr id="17" name="Slide Number Placeholder 16"/>
          <p:cNvSpPr>
            <a:spLocks noGrp="1"/>
          </p:cNvSpPr>
          <p:nvPr>
            <p:ph type="sldNum" sz="quarter" idx="12"/>
          </p:nvPr>
        </p:nvSpPr>
        <p:spPr/>
        <p:txBody>
          <a:bodyPr/>
          <a:lstStyle/>
          <a:p>
            <a:fld id="{B6F15528-21DE-4FAA-801E-634DDDAF4B2B}" type="slidenum">
              <a:rPr lang="en-US" smtClean="0"/>
              <a:pPr/>
              <a:t>26</a:t>
            </a:fld>
            <a:endParaRPr lang="en-US"/>
          </a:p>
        </p:txBody>
      </p:sp>
      <p:sp>
        <p:nvSpPr>
          <p:cNvPr id="61442" name="Rectangle 1026"/>
          <p:cNvSpPr>
            <a:spLocks noGrp="1" noChangeArrowheads="1"/>
          </p:cNvSpPr>
          <p:nvPr>
            <p:ph type="title" idx="4294967295"/>
          </p:nvPr>
        </p:nvSpPr>
        <p:spPr>
          <a:xfrm>
            <a:off x="0" y="304800"/>
            <a:ext cx="7772400" cy="762000"/>
          </a:xfrm>
        </p:spPr>
        <p:txBody>
          <a:bodyPr/>
          <a:lstStyle/>
          <a:p>
            <a:r>
              <a:rPr lang="en-GB" dirty="0"/>
              <a:t>Bubble Sort Example Contd.</a:t>
            </a:r>
          </a:p>
        </p:txBody>
      </p:sp>
      <p:sp>
        <p:nvSpPr>
          <p:cNvPr id="61443" name="Text Box 1027"/>
          <p:cNvSpPr txBox="1">
            <a:spLocks noChangeArrowheads="1"/>
          </p:cNvSpPr>
          <p:nvPr/>
        </p:nvSpPr>
        <p:spPr bwMode="auto">
          <a:xfrm>
            <a:off x="3048000" y="2743201"/>
            <a:ext cx="6705600" cy="823913"/>
          </a:xfrm>
          <a:prstGeom prst="rect">
            <a:avLst/>
          </a:prstGeom>
          <a:noFill/>
          <a:ln w="9525">
            <a:noFill/>
            <a:miter lim="800000"/>
            <a:headEnd/>
            <a:tailEnd/>
          </a:ln>
          <a:effectLst/>
        </p:spPr>
        <p:txBody>
          <a:bodyPr>
            <a:spAutoFit/>
          </a:bodyPr>
          <a:lstStyle/>
          <a:p>
            <a:pPr>
              <a:spcBef>
                <a:spcPct val="50000"/>
              </a:spcBef>
            </a:pPr>
            <a:r>
              <a:rPr lang="en-GB" sz="4800"/>
              <a:t>2,  6,  9,  9,  3,  7,  11,  12</a:t>
            </a:r>
            <a:endParaRPr lang="en-GB"/>
          </a:p>
        </p:txBody>
      </p:sp>
      <p:sp>
        <p:nvSpPr>
          <p:cNvPr id="61445" name="Text Box 1029"/>
          <p:cNvSpPr txBox="1">
            <a:spLocks noChangeArrowheads="1"/>
          </p:cNvSpPr>
          <p:nvPr/>
        </p:nvSpPr>
        <p:spPr bwMode="auto">
          <a:xfrm>
            <a:off x="3048000" y="2743201"/>
            <a:ext cx="6705600" cy="823913"/>
          </a:xfrm>
          <a:prstGeom prst="rect">
            <a:avLst/>
          </a:prstGeom>
          <a:solidFill>
            <a:schemeClr val="bg1"/>
          </a:solidFill>
          <a:ln w="9525">
            <a:noFill/>
            <a:miter lim="800000"/>
            <a:headEnd/>
            <a:tailEnd/>
          </a:ln>
          <a:effectLst/>
        </p:spPr>
        <p:txBody>
          <a:bodyPr>
            <a:spAutoFit/>
          </a:bodyPr>
          <a:lstStyle/>
          <a:p>
            <a:pPr>
              <a:spcBef>
                <a:spcPct val="50000"/>
              </a:spcBef>
            </a:pPr>
            <a:r>
              <a:rPr lang="en-GB" sz="4800"/>
              <a:t>2,  6,  9,  3,  9,  7,  11,  12</a:t>
            </a:r>
            <a:endParaRPr lang="en-GB"/>
          </a:p>
        </p:txBody>
      </p:sp>
      <p:sp>
        <p:nvSpPr>
          <p:cNvPr id="61446" name="Text Box 1030"/>
          <p:cNvSpPr txBox="1">
            <a:spLocks noChangeArrowheads="1"/>
          </p:cNvSpPr>
          <p:nvPr/>
        </p:nvSpPr>
        <p:spPr bwMode="auto">
          <a:xfrm>
            <a:off x="3048000" y="2743201"/>
            <a:ext cx="6705600" cy="823913"/>
          </a:xfrm>
          <a:prstGeom prst="rect">
            <a:avLst/>
          </a:prstGeom>
          <a:solidFill>
            <a:schemeClr val="bg1"/>
          </a:solidFill>
          <a:ln w="9525">
            <a:noFill/>
            <a:miter lim="800000"/>
            <a:headEnd/>
            <a:tailEnd/>
          </a:ln>
          <a:effectLst/>
        </p:spPr>
        <p:txBody>
          <a:bodyPr>
            <a:spAutoFit/>
          </a:bodyPr>
          <a:lstStyle/>
          <a:p>
            <a:pPr>
              <a:spcBef>
                <a:spcPct val="50000"/>
              </a:spcBef>
            </a:pPr>
            <a:r>
              <a:rPr lang="en-GB" sz="4800"/>
              <a:t>2,  6,  9,  3,  7,  9,  11,  12</a:t>
            </a:r>
            <a:endParaRPr lang="en-GB"/>
          </a:p>
        </p:txBody>
      </p:sp>
      <p:sp>
        <p:nvSpPr>
          <p:cNvPr id="61449" name="Oval 1033"/>
          <p:cNvSpPr>
            <a:spLocks noChangeArrowheads="1"/>
          </p:cNvSpPr>
          <p:nvPr/>
        </p:nvSpPr>
        <p:spPr bwMode="auto">
          <a:xfrm>
            <a:off x="2819400" y="2743200"/>
            <a:ext cx="1600200" cy="838200"/>
          </a:xfrm>
          <a:prstGeom prst="ellipse">
            <a:avLst/>
          </a:prstGeom>
          <a:noFill/>
          <a:ln w="9525">
            <a:solidFill>
              <a:srgbClr val="FF0000"/>
            </a:solidFill>
            <a:round/>
            <a:headEnd/>
            <a:tailEnd/>
          </a:ln>
          <a:effectLst/>
        </p:spPr>
        <p:txBody>
          <a:bodyPr wrap="none" anchor="ctr"/>
          <a:lstStyle/>
          <a:p>
            <a:endParaRPr lang="en-US"/>
          </a:p>
        </p:txBody>
      </p:sp>
      <p:sp>
        <p:nvSpPr>
          <p:cNvPr id="61450" name="Oval 1034"/>
          <p:cNvSpPr>
            <a:spLocks noChangeArrowheads="1"/>
          </p:cNvSpPr>
          <p:nvPr/>
        </p:nvSpPr>
        <p:spPr bwMode="auto">
          <a:xfrm>
            <a:off x="3733800" y="2743200"/>
            <a:ext cx="1600200" cy="838200"/>
          </a:xfrm>
          <a:prstGeom prst="ellipse">
            <a:avLst/>
          </a:prstGeom>
          <a:noFill/>
          <a:ln w="9525">
            <a:solidFill>
              <a:srgbClr val="FF0000"/>
            </a:solidFill>
            <a:round/>
            <a:headEnd/>
            <a:tailEnd/>
          </a:ln>
          <a:effectLst/>
        </p:spPr>
        <p:txBody>
          <a:bodyPr wrap="none" anchor="ctr"/>
          <a:lstStyle/>
          <a:p>
            <a:endParaRPr lang="en-US"/>
          </a:p>
        </p:txBody>
      </p:sp>
      <p:sp>
        <p:nvSpPr>
          <p:cNvPr id="61451" name="Oval 1035"/>
          <p:cNvSpPr>
            <a:spLocks noChangeArrowheads="1"/>
          </p:cNvSpPr>
          <p:nvPr/>
        </p:nvSpPr>
        <p:spPr bwMode="auto">
          <a:xfrm>
            <a:off x="4495800" y="2743200"/>
            <a:ext cx="1600200" cy="838200"/>
          </a:xfrm>
          <a:prstGeom prst="ellipse">
            <a:avLst/>
          </a:prstGeom>
          <a:noFill/>
          <a:ln w="9525">
            <a:solidFill>
              <a:srgbClr val="FF0000"/>
            </a:solidFill>
            <a:round/>
            <a:headEnd/>
            <a:tailEnd/>
          </a:ln>
          <a:effectLst/>
        </p:spPr>
        <p:txBody>
          <a:bodyPr wrap="none" anchor="ctr"/>
          <a:lstStyle/>
          <a:p>
            <a:endParaRPr lang="en-US"/>
          </a:p>
        </p:txBody>
      </p:sp>
      <p:sp>
        <p:nvSpPr>
          <p:cNvPr id="61452" name="Oval 1036"/>
          <p:cNvSpPr>
            <a:spLocks noChangeArrowheads="1"/>
          </p:cNvSpPr>
          <p:nvPr/>
        </p:nvSpPr>
        <p:spPr bwMode="auto">
          <a:xfrm>
            <a:off x="5181600" y="2743200"/>
            <a:ext cx="1600200" cy="838200"/>
          </a:xfrm>
          <a:prstGeom prst="ellipse">
            <a:avLst/>
          </a:prstGeom>
          <a:noFill/>
          <a:ln w="9525">
            <a:solidFill>
              <a:srgbClr val="FF0000"/>
            </a:solidFill>
            <a:round/>
            <a:headEnd/>
            <a:tailEnd/>
          </a:ln>
          <a:effectLst/>
        </p:spPr>
        <p:txBody>
          <a:bodyPr wrap="none" anchor="ctr"/>
          <a:lstStyle/>
          <a:p>
            <a:endParaRPr lang="en-US"/>
          </a:p>
        </p:txBody>
      </p:sp>
      <p:sp>
        <p:nvSpPr>
          <p:cNvPr id="61453" name="Oval 1037"/>
          <p:cNvSpPr>
            <a:spLocks noChangeArrowheads="1"/>
          </p:cNvSpPr>
          <p:nvPr/>
        </p:nvSpPr>
        <p:spPr bwMode="auto">
          <a:xfrm>
            <a:off x="5943600" y="2743200"/>
            <a:ext cx="1600200" cy="838200"/>
          </a:xfrm>
          <a:prstGeom prst="ellipse">
            <a:avLst/>
          </a:prstGeom>
          <a:noFill/>
          <a:ln w="9525">
            <a:solidFill>
              <a:srgbClr val="FF0000"/>
            </a:solidFill>
            <a:round/>
            <a:headEnd/>
            <a:tailEnd/>
          </a:ln>
          <a:effectLst/>
        </p:spPr>
        <p:txBody>
          <a:bodyPr wrap="none" anchor="ctr"/>
          <a:lstStyle/>
          <a:p>
            <a:endParaRPr lang="en-US"/>
          </a:p>
        </p:txBody>
      </p:sp>
      <p:sp>
        <p:nvSpPr>
          <p:cNvPr id="61455" name="Text Box 1039"/>
          <p:cNvSpPr txBox="1">
            <a:spLocks noChangeArrowheads="1"/>
          </p:cNvSpPr>
          <p:nvPr/>
        </p:nvSpPr>
        <p:spPr bwMode="auto">
          <a:xfrm>
            <a:off x="3048000" y="990601"/>
            <a:ext cx="6705600" cy="823913"/>
          </a:xfrm>
          <a:prstGeom prst="rect">
            <a:avLst/>
          </a:prstGeom>
          <a:noFill/>
          <a:ln w="9525">
            <a:noFill/>
            <a:miter lim="800000"/>
            <a:headEnd/>
            <a:tailEnd/>
          </a:ln>
          <a:effectLst/>
        </p:spPr>
        <p:txBody>
          <a:bodyPr>
            <a:spAutoFit/>
          </a:bodyPr>
          <a:lstStyle/>
          <a:p>
            <a:pPr>
              <a:spcBef>
                <a:spcPct val="50000"/>
              </a:spcBef>
            </a:pPr>
            <a:r>
              <a:rPr lang="en-GB" sz="4800"/>
              <a:t>6,  2,  9,  11,  9,  3,  7,  12</a:t>
            </a:r>
            <a:endParaRPr lang="en-GB"/>
          </a:p>
        </p:txBody>
      </p:sp>
      <p:sp>
        <p:nvSpPr>
          <p:cNvPr id="61457" name="Text Box 1041"/>
          <p:cNvSpPr txBox="1">
            <a:spLocks noChangeArrowheads="1"/>
          </p:cNvSpPr>
          <p:nvPr/>
        </p:nvSpPr>
        <p:spPr bwMode="auto">
          <a:xfrm>
            <a:off x="3048000" y="1905001"/>
            <a:ext cx="6705600" cy="823913"/>
          </a:xfrm>
          <a:prstGeom prst="rect">
            <a:avLst/>
          </a:prstGeom>
          <a:noFill/>
          <a:ln w="9525">
            <a:noFill/>
            <a:miter lim="800000"/>
            <a:headEnd/>
            <a:tailEnd/>
          </a:ln>
          <a:effectLst/>
        </p:spPr>
        <p:txBody>
          <a:bodyPr>
            <a:spAutoFit/>
          </a:bodyPr>
          <a:lstStyle/>
          <a:p>
            <a:pPr>
              <a:spcBef>
                <a:spcPct val="50000"/>
              </a:spcBef>
            </a:pPr>
            <a:r>
              <a:rPr lang="en-GB" sz="4800"/>
              <a:t>2,  6,  9,  9,  3,  7,  11,  12</a:t>
            </a:r>
            <a:endParaRPr lang="en-GB"/>
          </a:p>
        </p:txBody>
      </p:sp>
      <p:sp>
        <p:nvSpPr>
          <p:cNvPr id="61458" name="Rectangle 1042"/>
          <p:cNvSpPr>
            <a:spLocks noChangeArrowheads="1"/>
          </p:cNvSpPr>
          <p:nvPr/>
        </p:nvSpPr>
        <p:spPr bwMode="auto">
          <a:xfrm>
            <a:off x="1524000" y="1676400"/>
            <a:ext cx="1828800" cy="533400"/>
          </a:xfrm>
          <a:prstGeom prst="rect">
            <a:avLst/>
          </a:prstGeom>
          <a:noFill/>
          <a:ln w="9525">
            <a:noFill/>
            <a:miter lim="800000"/>
            <a:headEnd/>
            <a:tailEnd/>
          </a:ln>
          <a:effectLst/>
        </p:spPr>
        <p:txBody>
          <a:bodyPr anchor="ctr"/>
          <a:lstStyle/>
          <a:p>
            <a:pPr algn="ctr"/>
            <a:r>
              <a:rPr lang="en-GB">
                <a:solidFill>
                  <a:schemeClr val="tx2"/>
                </a:solidFill>
              </a:rPr>
              <a:t>Second Pass</a:t>
            </a:r>
          </a:p>
        </p:txBody>
      </p:sp>
      <p:sp>
        <p:nvSpPr>
          <p:cNvPr id="61459" name="Rectangle 1043"/>
          <p:cNvSpPr>
            <a:spLocks noChangeArrowheads="1"/>
          </p:cNvSpPr>
          <p:nvPr/>
        </p:nvSpPr>
        <p:spPr bwMode="auto">
          <a:xfrm>
            <a:off x="1752600" y="914400"/>
            <a:ext cx="1828800" cy="533400"/>
          </a:xfrm>
          <a:prstGeom prst="rect">
            <a:avLst/>
          </a:prstGeom>
          <a:noFill/>
          <a:ln w="9525">
            <a:noFill/>
            <a:miter lim="800000"/>
            <a:headEnd/>
            <a:tailEnd/>
          </a:ln>
          <a:effectLst/>
        </p:spPr>
        <p:txBody>
          <a:bodyPr anchor="ctr"/>
          <a:lstStyle/>
          <a:p>
            <a:r>
              <a:rPr lang="en-GB">
                <a:solidFill>
                  <a:schemeClr val="tx2"/>
                </a:solidFill>
              </a:rPr>
              <a:t>First Pass</a:t>
            </a:r>
          </a:p>
        </p:txBody>
      </p:sp>
      <p:sp>
        <p:nvSpPr>
          <p:cNvPr id="61460" name="Rectangle 1044"/>
          <p:cNvSpPr>
            <a:spLocks noChangeArrowheads="1"/>
          </p:cNvSpPr>
          <p:nvPr/>
        </p:nvSpPr>
        <p:spPr bwMode="auto">
          <a:xfrm>
            <a:off x="1524000" y="2438400"/>
            <a:ext cx="1828800" cy="533400"/>
          </a:xfrm>
          <a:prstGeom prst="rect">
            <a:avLst/>
          </a:prstGeom>
          <a:noFill/>
          <a:ln w="9525">
            <a:noFill/>
            <a:miter lim="800000"/>
            <a:headEnd/>
            <a:tailEnd/>
          </a:ln>
          <a:effectLst/>
        </p:spPr>
        <p:txBody>
          <a:bodyPr anchor="ctr"/>
          <a:lstStyle/>
          <a:p>
            <a:pPr algn="ctr"/>
            <a:r>
              <a:rPr lang="en-GB">
                <a:solidFill>
                  <a:schemeClr val="tx2"/>
                </a:solidFill>
              </a:rPr>
              <a:t>Third Pass</a:t>
            </a:r>
          </a:p>
        </p:txBody>
      </p:sp>
    </p:spTree>
    <p:extLst>
      <p:ext uri="{BB962C8B-B14F-4D97-AF65-F5344CB8AC3E}">
        <p14:creationId xmlns:p14="http://schemas.microsoft.com/office/powerpoint/2010/main" val="3944682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61449"/>
                                        </p:tgtEl>
                                        <p:attrNameLst>
                                          <p:attrName>style.visibility</p:attrName>
                                        </p:attrNameLst>
                                      </p:cBhvr>
                                      <p:to>
                                        <p:strVal val="visible"/>
                                      </p:to>
                                    </p:set>
                                    <p:anim calcmode="lin" valueType="num">
                                      <p:cBhvr>
                                        <p:cTn id="7" dur="500" fill="hold"/>
                                        <p:tgtEl>
                                          <p:spTgt spid="61449"/>
                                        </p:tgtEl>
                                        <p:attrNameLst>
                                          <p:attrName>ppt_w</p:attrName>
                                        </p:attrNameLst>
                                      </p:cBhvr>
                                      <p:tavLst>
                                        <p:tav tm="0">
                                          <p:val>
                                            <p:fltVal val="0"/>
                                          </p:val>
                                        </p:tav>
                                        <p:tav tm="100000">
                                          <p:val>
                                            <p:strVal val="#ppt_w"/>
                                          </p:val>
                                        </p:tav>
                                      </p:tavLst>
                                    </p:anim>
                                    <p:anim calcmode="lin" valueType="num">
                                      <p:cBhvr>
                                        <p:cTn id="8" dur="500" fill="hold"/>
                                        <p:tgtEl>
                                          <p:spTgt spid="61449"/>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61449"/>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61450"/>
                                        </p:tgtEl>
                                        <p:attrNameLst>
                                          <p:attrName>style.visibility</p:attrName>
                                        </p:attrNameLst>
                                      </p:cBhvr>
                                      <p:to>
                                        <p:strVal val="visible"/>
                                      </p:to>
                                    </p:set>
                                    <p:anim calcmode="lin" valueType="num">
                                      <p:cBhvr>
                                        <p:cTn id="13" dur="500" fill="hold"/>
                                        <p:tgtEl>
                                          <p:spTgt spid="61450"/>
                                        </p:tgtEl>
                                        <p:attrNameLst>
                                          <p:attrName>ppt_w</p:attrName>
                                        </p:attrNameLst>
                                      </p:cBhvr>
                                      <p:tavLst>
                                        <p:tav tm="0">
                                          <p:val>
                                            <p:fltVal val="0"/>
                                          </p:val>
                                        </p:tav>
                                        <p:tav tm="100000">
                                          <p:val>
                                            <p:strVal val="#ppt_w"/>
                                          </p:val>
                                        </p:tav>
                                      </p:tavLst>
                                    </p:anim>
                                    <p:anim calcmode="lin" valueType="num">
                                      <p:cBhvr>
                                        <p:cTn id="14" dur="500" fill="hold"/>
                                        <p:tgtEl>
                                          <p:spTgt spid="61450"/>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61450"/>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61451"/>
                                        </p:tgtEl>
                                        <p:attrNameLst>
                                          <p:attrName>style.visibility</p:attrName>
                                        </p:attrNameLst>
                                      </p:cBhvr>
                                      <p:to>
                                        <p:strVal val="visible"/>
                                      </p:to>
                                    </p:set>
                                    <p:anim calcmode="lin" valueType="num">
                                      <p:cBhvr>
                                        <p:cTn id="19" dur="500" fill="hold"/>
                                        <p:tgtEl>
                                          <p:spTgt spid="61451"/>
                                        </p:tgtEl>
                                        <p:attrNameLst>
                                          <p:attrName>ppt_w</p:attrName>
                                        </p:attrNameLst>
                                      </p:cBhvr>
                                      <p:tavLst>
                                        <p:tav tm="0">
                                          <p:val>
                                            <p:fltVal val="0"/>
                                          </p:val>
                                        </p:tav>
                                        <p:tav tm="100000">
                                          <p:val>
                                            <p:strVal val="#ppt_w"/>
                                          </p:val>
                                        </p:tav>
                                      </p:tavLst>
                                    </p:anim>
                                    <p:anim calcmode="lin" valueType="num">
                                      <p:cBhvr>
                                        <p:cTn id="20" dur="500" fill="hold"/>
                                        <p:tgtEl>
                                          <p:spTgt spid="61451"/>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61451"/>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61452"/>
                                        </p:tgtEl>
                                        <p:attrNameLst>
                                          <p:attrName>style.visibility</p:attrName>
                                        </p:attrNameLst>
                                      </p:cBhvr>
                                      <p:to>
                                        <p:strVal val="visible"/>
                                      </p:to>
                                    </p:set>
                                    <p:anim calcmode="lin" valueType="num">
                                      <p:cBhvr>
                                        <p:cTn id="25" dur="500" fill="hold"/>
                                        <p:tgtEl>
                                          <p:spTgt spid="61452"/>
                                        </p:tgtEl>
                                        <p:attrNameLst>
                                          <p:attrName>ppt_w</p:attrName>
                                        </p:attrNameLst>
                                      </p:cBhvr>
                                      <p:tavLst>
                                        <p:tav tm="0">
                                          <p:val>
                                            <p:fltVal val="0"/>
                                          </p:val>
                                        </p:tav>
                                        <p:tav tm="100000">
                                          <p:val>
                                            <p:strVal val="#ppt_w"/>
                                          </p:val>
                                        </p:tav>
                                      </p:tavLst>
                                    </p:anim>
                                    <p:anim calcmode="lin" valueType="num">
                                      <p:cBhvr>
                                        <p:cTn id="26" dur="500" fill="hold"/>
                                        <p:tgtEl>
                                          <p:spTgt spid="61452"/>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61452"/>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1445"/>
                                        </p:tgtEl>
                                        <p:attrNameLst>
                                          <p:attrName>style.visibility</p:attrName>
                                        </p:attrNameLst>
                                      </p:cBhvr>
                                      <p:to>
                                        <p:strVal val="visible"/>
                                      </p:to>
                                    </p:set>
                                  </p:childTnLst>
                                </p:cTn>
                              </p:par>
                            </p:childTnLst>
                          </p:cTn>
                        </p:par>
                        <p:par>
                          <p:cTn id="31" fill="hold">
                            <p:stCondLst>
                              <p:cond delay="500"/>
                            </p:stCondLst>
                            <p:childTnLst>
                              <p:par>
                                <p:cTn id="32" presetID="17" presetClass="entr" presetSubtype="10" fill="hold" grpId="0" nodeType="afterEffect">
                                  <p:stCondLst>
                                    <p:cond delay="0"/>
                                  </p:stCondLst>
                                  <p:childTnLst>
                                    <p:set>
                                      <p:cBhvr>
                                        <p:cTn id="33" dur="1" fill="hold">
                                          <p:stCondLst>
                                            <p:cond delay="0"/>
                                          </p:stCondLst>
                                        </p:cTn>
                                        <p:tgtEl>
                                          <p:spTgt spid="61453"/>
                                        </p:tgtEl>
                                        <p:attrNameLst>
                                          <p:attrName>style.visibility</p:attrName>
                                        </p:attrNameLst>
                                      </p:cBhvr>
                                      <p:to>
                                        <p:strVal val="visible"/>
                                      </p:to>
                                    </p:set>
                                    <p:anim calcmode="lin" valueType="num">
                                      <p:cBhvr>
                                        <p:cTn id="34" dur="500" fill="hold"/>
                                        <p:tgtEl>
                                          <p:spTgt spid="61453"/>
                                        </p:tgtEl>
                                        <p:attrNameLst>
                                          <p:attrName>ppt_w</p:attrName>
                                        </p:attrNameLst>
                                      </p:cBhvr>
                                      <p:tavLst>
                                        <p:tav tm="0">
                                          <p:val>
                                            <p:fltVal val="0"/>
                                          </p:val>
                                        </p:tav>
                                        <p:tav tm="100000">
                                          <p:val>
                                            <p:strVal val="#ppt_w"/>
                                          </p:val>
                                        </p:tav>
                                      </p:tavLst>
                                    </p:anim>
                                    <p:anim calcmode="lin" valueType="num">
                                      <p:cBhvr>
                                        <p:cTn id="35" dur="500" fill="hold"/>
                                        <p:tgtEl>
                                          <p:spTgt spid="61453"/>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61453"/>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614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animBg="1" autoUpdateAnimBg="0"/>
      <p:bldP spid="61446" grpId="0" animBg="1" autoUpdateAnimBg="0"/>
      <p:bldP spid="61449" grpId="0" animBg="1"/>
      <p:bldP spid="61450" grpId="0" animBg="1"/>
      <p:bldP spid="61451" grpId="0" animBg="1"/>
      <p:bldP spid="61452" grpId="0" animBg="1"/>
      <p:bldP spid="61453" grpId="0" animBg="1"/>
    </p:bld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61721-38AB-4260-917A-1D0122779D80}"/>
              </a:ext>
            </a:extLst>
          </p:cNvPr>
          <p:cNvSpPr>
            <a:spLocks noGrp="1"/>
          </p:cNvSpPr>
          <p:nvPr>
            <p:ph type="title"/>
          </p:nvPr>
        </p:nvSpPr>
        <p:spPr/>
        <p:txBody>
          <a:bodyPr/>
          <a:lstStyle/>
          <a:p>
            <a:r>
              <a:rPr lang="en-US" dirty="0"/>
              <a:t>Examples: Integer</a:t>
            </a:r>
            <a:endParaRPr lang="en-IN" dirty="0"/>
          </a:p>
        </p:txBody>
      </p:sp>
      <p:sp>
        <p:nvSpPr>
          <p:cNvPr id="3" name="Content Placeholder 2">
            <a:extLst>
              <a:ext uri="{FF2B5EF4-FFF2-40B4-BE49-F238E27FC236}">
                <a16:creationId xmlns:a16="http://schemas.microsoft.com/office/drawing/2014/main" id="{2C4D04B3-5588-45F3-A5E3-D4B1471D0E47}"/>
              </a:ext>
            </a:extLst>
          </p:cNvPr>
          <p:cNvSpPr>
            <a:spLocks noGrp="1"/>
          </p:cNvSpPr>
          <p:nvPr>
            <p:ph idx="1"/>
          </p:nvPr>
        </p:nvSpPr>
        <p:spPr/>
        <p:txBody>
          <a:bodyPr/>
          <a:lstStyle/>
          <a:p>
            <a:pPr eaLnBrk="1" hangingPunct="1"/>
            <a:r>
              <a:rPr lang="en-US" altLang="en-US" dirty="0"/>
              <a:t>key space = integers</a:t>
            </a:r>
          </a:p>
          <a:p>
            <a:pPr eaLnBrk="1" hangingPunct="1"/>
            <a:r>
              <a:rPr lang="en-US" altLang="en-US" dirty="0"/>
              <a:t>Table Size = 10</a:t>
            </a:r>
          </a:p>
          <a:p>
            <a:pPr eaLnBrk="1" hangingPunct="1"/>
            <a:endParaRPr lang="en-US" altLang="en-US" dirty="0"/>
          </a:p>
          <a:p>
            <a:pPr eaLnBrk="1" hangingPunct="1"/>
            <a:r>
              <a:rPr lang="en-US" altLang="en-US" b="1" dirty="0"/>
              <a:t>h</a:t>
            </a:r>
            <a:r>
              <a:rPr lang="en-US" altLang="en-US" dirty="0"/>
              <a:t>(K) = K mod 10</a:t>
            </a:r>
          </a:p>
          <a:p>
            <a:pPr eaLnBrk="1" hangingPunct="1"/>
            <a:endParaRPr lang="en-US" altLang="en-US" dirty="0"/>
          </a:p>
          <a:p>
            <a:pPr eaLnBrk="1" hangingPunct="1"/>
            <a:r>
              <a:rPr lang="en-US" altLang="en-US" b="1" dirty="0"/>
              <a:t>Insert</a:t>
            </a:r>
            <a:r>
              <a:rPr lang="en-US" altLang="en-US" dirty="0"/>
              <a:t>: 7, 18, 41, 94</a:t>
            </a:r>
          </a:p>
          <a:p>
            <a:pPr eaLnBrk="1" hangingPunct="1"/>
            <a:endParaRPr lang="en-US" altLang="en-US" dirty="0"/>
          </a:p>
          <a:p>
            <a:pPr eaLnBrk="1" hangingPunct="1"/>
            <a:endParaRPr lang="en-US" altLang="en-US" dirty="0"/>
          </a:p>
          <a:p>
            <a:pPr eaLnBrk="1" hangingPunct="1"/>
            <a:endParaRPr lang="en-US" altLang="en-US" dirty="0"/>
          </a:p>
          <a:p>
            <a:endParaRPr lang="en-IN" dirty="0"/>
          </a:p>
        </p:txBody>
      </p:sp>
      <p:sp>
        <p:nvSpPr>
          <p:cNvPr id="4" name="Footer Placeholder 3">
            <a:extLst>
              <a:ext uri="{FF2B5EF4-FFF2-40B4-BE49-F238E27FC236}">
                <a16:creationId xmlns:a16="http://schemas.microsoft.com/office/drawing/2014/main" id="{A537B931-7986-4CE1-A288-7076FD354477}"/>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4B63F8D9-8FAD-4170-8EF0-190802323FBE}"/>
              </a:ext>
            </a:extLst>
          </p:cNvPr>
          <p:cNvSpPr>
            <a:spLocks noGrp="1"/>
          </p:cNvSpPr>
          <p:nvPr>
            <p:ph type="sldNum" sz="quarter" idx="12"/>
          </p:nvPr>
        </p:nvSpPr>
        <p:spPr/>
        <p:txBody>
          <a:bodyPr/>
          <a:lstStyle/>
          <a:p>
            <a:fld id="{1DE3944B-220D-4D9C-9C2A-B607A0FB2F6B}" type="slidenum">
              <a:rPr lang="en-IN" smtClean="0"/>
              <a:t>260</a:t>
            </a:fld>
            <a:endParaRPr lang="en-IN"/>
          </a:p>
        </p:txBody>
      </p:sp>
      <p:graphicFrame>
        <p:nvGraphicFramePr>
          <p:cNvPr id="6" name="Group 73">
            <a:extLst>
              <a:ext uri="{FF2B5EF4-FFF2-40B4-BE49-F238E27FC236}">
                <a16:creationId xmlns:a16="http://schemas.microsoft.com/office/drawing/2014/main" id="{AE48C47F-A9C4-4921-9C3D-E8D5B535AF98}"/>
              </a:ext>
            </a:extLst>
          </p:cNvPr>
          <p:cNvGraphicFramePr>
            <a:graphicFrameLocks noGrp="1"/>
          </p:cNvGraphicFramePr>
          <p:nvPr>
            <p:custDataLst>
              <p:tags r:id="rId1"/>
            </p:custDataLst>
          </p:nvPr>
        </p:nvGraphicFramePr>
        <p:xfrm>
          <a:off x="4336955" y="1407352"/>
          <a:ext cx="1759046" cy="5181600"/>
        </p:xfrm>
        <a:graphic>
          <a:graphicData uri="http://schemas.openxmlformats.org/drawingml/2006/table">
            <a:tbl>
              <a:tblPr/>
              <a:tblGrid>
                <a:gridCol w="554937">
                  <a:extLst>
                    <a:ext uri="{9D8B030D-6E8A-4147-A177-3AD203B41FA5}">
                      <a16:colId xmlns:a16="http://schemas.microsoft.com/office/drawing/2014/main" val="20000"/>
                    </a:ext>
                  </a:extLst>
                </a:gridCol>
                <a:gridCol w="1204109">
                  <a:extLst>
                    <a:ext uri="{9D8B030D-6E8A-4147-A177-3AD203B41FA5}">
                      <a16:colId xmlns:a16="http://schemas.microsoft.com/office/drawing/2014/main" val="20001"/>
                    </a:ext>
                  </a:extLst>
                </a:gridCol>
              </a:tblGrid>
              <a:tr h="4544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imes New Roman" pitchFamily="18" charset="0"/>
                        </a:rPr>
                        <a:t>0</a:t>
                      </a:r>
                    </a:p>
                  </a:txBody>
                  <a:tcPr anchor="ctr" anchorCtr="1"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44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rPr>
                        <a:t>1</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44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rPr>
                        <a:t>2</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44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rPr>
                        <a:t>3</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44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rPr>
                        <a:t>4</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44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rPr>
                        <a:t>5</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44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rPr>
                        <a:t>6</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44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rPr>
                        <a:t>7</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44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rPr>
                        <a:t>8</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544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rPr>
                        <a:t>9</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7" name="Content Placeholder 2">
            <a:extLst>
              <a:ext uri="{FF2B5EF4-FFF2-40B4-BE49-F238E27FC236}">
                <a16:creationId xmlns:a16="http://schemas.microsoft.com/office/drawing/2014/main" id="{8FB4C8B9-9019-4AC0-BE36-C0F2420FA3D9}"/>
              </a:ext>
            </a:extLst>
          </p:cNvPr>
          <p:cNvSpPr txBox="1">
            <a:spLocks/>
          </p:cNvSpPr>
          <p:nvPr/>
        </p:nvSpPr>
        <p:spPr>
          <a:xfrm>
            <a:off x="6813642" y="2008096"/>
            <a:ext cx="4563447" cy="403860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en-US" altLang="en-US" dirty="0"/>
              <a:t>key space = integers</a:t>
            </a:r>
          </a:p>
          <a:p>
            <a:r>
              <a:rPr lang="en-US" altLang="en-US" dirty="0"/>
              <a:t>Table Size = 6</a:t>
            </a:r>
          </a:p>
          <a:p>
            <a:endParaRPr lang="en-US" altLang="en-US" dirty="0"/>
          </a:p>
          <a:p>
            <a:r>
              <a:rPr lang="en-US" altLang="en-US" b="1" dirty="0"/>
              <a:t>h</a:t>
            </a:r>
            <a:r>
              <a:rPr lang="en-US" altLang="en-US" dirty="0"/>
              <a:t>(K) = K mod 6</a:t>
            </a:r>
          </a:p>
          <a:p>
            <a:endParaRPr lang="en-US" altLang="en-US" dirty="0"/>
          </a:p>
          <a:p>
            <a:r>
              <a:rPr lang="en-US" altLang="en-US" b="1" dirty="0"/>
              <a:t>Insert</a:t>
            </a:r>
            <a:r>
              <a:rPr lang="en-US" altLang="en-US" dirty="0"/>
              <a:t>: 7, 18, 41, 94</a:t>
            </a:r>
          </a:p>
          <a:p>
            <a:endParaRPr lang="en-US" altLang="en-US" dirty="0"/>
          </a:p>
          <a:p>
            <a:r>
              <a:rPr lang="en-US" altLang="en-US" dirty="0"/>
              <a:t>Insert 12 </a:t>
            </a:r>
          </a:p>
          <a:p>
            <a:endParaRPr lang="en-US" altLang="en-US" dirty="0"/>
          </a:p>
          <a:p>
            <a:endParaRPr lang="en-US" altLang="en-US" dirty="0"/>
          </a:p>
          <a:p>
            <a:endParaRPr lang="en-US" altLang="en-US" dirty="0"/>
          </a:p>
          <a:p>
            <a:endParaRPr lang="en-IN" dirty="0"/>
          </a:p>
        </p:txBody>
      </p:sp>
      <p:graphicFrame>
        <p:nvGraphicFramePr>
          <p:cNvPr id="8" name="Group 56">
            <a:extLst>
              <a:ext uri="{FF2B5EF4-FFF2-40B4-BE49-F238E27FC236}">
                <a16:creationId xmlns:a16="http://schemas.microsoft.com/office/drawing/2014/main" id="{3CF6001F-4524-44D8-ABCF-B278F04D04FE}"/>
              </a:ext>
            </a:extLst>
          </p:cNvPr>
          <p:cNvGraphicFramePr>
            <a:graphicFrameLocks noGrp="1"/>
          </p:cNvGraphicFramePr>
          <p:nvPr>
            <p:custDataLst>
              <p:tags r:id="rId2"/>
            </p:custDataLst>
          </p:nvPr>
        </p:nvGraphicFramePr>
        <p:xfrm>
          <a:off x="9641632" y="2008096"/>
          <a:ext cx="2133600" cy="3108852"/>
        </p:xfrm>
        <a:graphic>
          <a:graphicData uri="http://schemas.openxmlformats.org/drawingml/2006/table">
            <a:tbl>
              <a:tblPr/>
              <a:tblGrid>
                <a:gridCol w="673100">
                  <a:extLst>
                    <a:ext uri="{9D8B030D-6E8A-4147-A177-3AD203B41FA5}">
                      <a16:colId xmlns:a16="http://schemas.microsoft.com/office/drawing/2014/main" val="20000"/>
                    </a:ext>
                  </a:extLst>
                </a:gridCol>
                <a:gridCol w="1460500">
                  <a:extLst>
                    <a:ext uri="{9D8B030D-6E8A-4147-A177-3AD203B41FA5}">
                      <a16:colId xmlns:a16="http://schemas.microsoft.com/office/drawing/2014/main" val="20001"/>
                    </a:ext>
                  </a:extLst>
                </a:gridCol>
              </a:tblGrid>
              <a:tr h="5180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imes New Roman" pitchFamily="18" charset="0"/>
                        </a:rPr>
                        <a:t>0</a:t>
                      </a:r>
                    </a:p>
                  </a:txBody>
                  <a:tcPr marT="45711" marB="45711" anchor="ctr" anchorCtr="1"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0000"/>
                        </a:solidFill>
                        <a:effectLst/>
                        <a:latin typeface="Times New Roman" pitchFamily="18" charset="0"/>
                      </a:endParaRP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0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rPr>
                        <a:t>1</a:t>
                      </a:r>
                    </a:p>
                  </a:txBody>
                  <a:tcPr marT="45711" marB="45711"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rgbClr val="FF0000"/>
                        </a:solidFill>
                        <a:effectLst/>
                        <a:latin typeface="Times New Roman" pitchFamily="18" charset="0"/>
                      </a:endParaRP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0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rPr>
                        <a:t>2</a:t>
                      </a:r>
                    </a:p>
                  </a:txBody>
                  <a:tcPr marT="45711" marB="45711"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rgbClr val="FF0000"/>
                        </a:solidFill>
                        <a:effectLst/>
                        <a:latin typeface="Times New Roman" pitchFamily="18" charset="0"/>
                      </a:endParaRP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0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rPr>
                        <a:t>3</a:t>
                      </a:r>
                    </a:p>
                  </a:txBody>
                  <a:tcPr marT="45711" marB="45711"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rgbClr val="FF0000"/>
                        </a:solidFill>
                        <a:effectLst/>
                        <a:latin typeface="Times New Roman" pitchFamily="18" charset="0"/>
                      </a:endParaRP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0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rPr>
                        <a:t>4</a:t>
                      </a:r>
                    </a:p>
                  </a:txBody>
                  <a:tcPr marT="45711" marB="45711"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rgbClr val="FF0000"/>
                        </a:solidFill>
                        <a:effectLst/>
                        <a:latin typeface="Times New Roman" pitchFamily="18" charset="0"/>
                      </a:endParaRP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0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rPr>
                        <a:t>5</a:t>
                      </a:r>
                    </a:p>
                  </a:txBody>
                  <a:tcPr marT="45711" marB="45711" anchor="ctr" anchorCtr="1"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FF0000"/>
                        </a:solidFill>
                        <a:effectLst/>
                        <a:latin typeface="Times New Roman" pitchFamily="18" charset="0"/>
                      </a:endParaRP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3129813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2828-0CB3-48AF-A5A3-E714243A37AF}"/>
              </a:ext>
            </a:extLst>
          </p:cNvPr>
          <p:cNvSpPr>
            <a:spLocks noGrp="1"/>
          </p:cNvSpPr>
          <p:nvPr>
            <p:ph type="title"/>
          </p:nvPr>
        </p:nvSpPr>
        <p:spPr/>
        <p:txBody>
          <a:bodyPr/>
          <a:lstStyle/>
          <a:p>
            <a:r>
              <a:rPr lang="en-US" dirty="0"/>
              <a:t>Hash Function</a:t>
            </a:r>
            <a:endParaRPr lang="en-IN" dirty="0"/>
          </a:p>
        </p:txBody>
      </p:sp>
      <p:sp>
        <p:nvSpPr>
          <p:cNvPr id="3" name="Content Placeholder 2">
            <a:extLst>
              <a:ext uri="{FF2B5EF4-FFF2-40B4-BE49-F238E27FC236}">
                <a16:creationId xmlns:a16="http://schemas.microsoft.com/office/drawing/2014/main" id="{EF8098C9-A9D3-4C7A-802A-C199C2015641}"/>
              </a:ext>
            </a:extLst>
          </p:cNvPr>
          <p:cNvSpPr>
            <a:spLocks noGrp="1"/>
          </p:cNvSpPr>
          <p:nvPr>
            <p:ph idx="1"/>
          </p:nvPr>
        </p:nvSpPr>
        <p:spPr/>
        <p:txBody>
          <a:bodyPr vert="horz" lIns="91440" tIns="45720" rIns="91440" bIns="45720" rtlCol="0" anchor="ctr">
            <a:normAutofit/>
          </a:bodyPr>
          <a:lstStyle/>
          <a:p>
            <a:pPr algn="just"/>
            <a:r>
              <a:rPr lang="en-US" dirty="0"/>
              <a:t>Simple/fast to compute</a:t>
            </a:r>
          </a:p>
          <a:p>
            <a:pPr algn="just"/>
            <a:r>
              <a:rPr lang="en-US" dirty="0"/>
              <a:t>Avoid collisions: Rarely hashes two keys to the same index</a:t>
            </a:r>
          </a:p>
          <a:p>
            <a:pPr algn="just"/>
            <a:r>
              <a:rPr lang="en-US" dirty="0"/>
              <a:t>Zero collisions often impossible in theory but reasonably achievable in practice</a:t>
            </a:r>
          </a:p>
          <a:p>
            <a:pPr algn="just"/>
            <a:r>
              <a:rPr lang="en-US" dirty="0"/>
              <a:t>Have keys distributed evenly among cells</a:t>
            </a:r>
          </a:p>
          <a:p>
            <a:pPr algn="just"/>
            <a:endParaRPr lang="en-US" dirty="0"/>
          </a:p>
          <a:p>
            <a:pPr algn="just"/>
            <a:r>
              <a:rPr lang="en-US" dirty="0"/>
              <a:t>It is a good idea to pick a prime as the table size to have a better distribution of values</a:t>
            </a:r>
          </a:p>
        </p:txBody>
      </p:sp>
      <p:sp>
        <p:nvSpPr>
          <p:cNvPr id="4" name="Footer Placeholder 3">
            <a:extLst>
              <a:ext uri="{FF2B5EF4-FFF2-40B4-BE49-F238E27FC236}">
                <a16:creationId xmlns:a16="http://schemas.microsoft.com/office/drawing/2014/main" id="{E9F64E30-0CE4-4BCA-82D0-7D7D8EC9EAE4}"/>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49E3E81C-C3C6-4B40-B415-1810BBA2FF93}"/>
              </a:ext>
            </a:extLst>
          </p:cNvPr>
          <p:cNvSpPr>
            <a:spLocks noGrp="1"/>
          </p:cNvSpPr>
          <p:nvPr>
            <p:ph type="sldNum" sz="quarter" idx="12"/>
          </p:nvPr>
        </p:nvSpPr>
        <p:spPr/>
        <p:txBody>
          <a:bodyPr/>
          <a:lstStyle/>
          <a:p>
            <a:fld id="{1DE3944B-220D-4D9C-9C2A-B607A0FB2F6B}" type="slidenum">
              <a:rPr lang="en-IN" smtClean="0"/>
              <a:t>261</a:t>
            </a:fld>
            <a:endParaRPr lang="en-IN"/>
          </a:p>
        </p:txBody>
      </p:sp>
    </p:spTree>
    <p:extLst>
      <p:ext uri="{BB962C8B-B14F-4D97-AF65-F5344CB8AC3E}">
        <p14:creationId xmlns:p14="http://schemas.microsoft.com/office/powerpoint/2010/main" val="3474642687"/>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2828-0CB3-48AF-A5A3-E714243A37AF}"/>
              </a:ext>
            </a:extLst>
          </p:cNvPr>
          <p:cNvSpPr>
            <a:spLocks noGrp="1"/>
          </p:cNvSpPr>
          <p:nvPr>
            <p:ph type="title"/>
          </p:nvPr>
        </p:nvSpPr>
        <p:spPr/>
        <p:txBody>
          <a:bodyPr/>
          <a:lstStyle/>
          <a:p>
            <a:r>
              <a:rPr lang="en-US" dirty="0"/>
              <a:t>Sample Hash Function: Strings</a:t>
            </a:r>
            <a:endParaRPr lang="en-IN" dirty="0"/>
          </a:p>
        </p:txBody>
      </p:sp>
      <p:sp>
        <p:nvSpPr>
          <p:cNvPr id="3" name="Content Placeholder 2">
            <a:extLst>
              <a:ext uri="{FF2B5EF4-FFF2-40B4-BE49-F238E27FC236}">
                <a16:creationId xmlns:a16="http://schemas.microsoft.com/office/drawing/2014/main" id="{EF8098C9-A9D3-4C7A-802A-C199C2015641}"/>
              </a:ext>
            </a:extLst>
          </p:cNvPr>
          <p:cNvSpPr>
            <a:spLocks noGrp="1"/>
          </p:cNvSpPr>
          <p:nvPr>
            <p:ph idx="1"/>
          </p:nvPr>
        </p:nvSpPr>
        <p:spPr/>
        <p:txBody>
          <a:bodyPr>
            <a:normAutofit/>
          </a:bodyPr>
          <a:lstStyle/>
          <a:p>
            <a:pPr algn="just"/>
            <a:r>
              <a:rPr lang="en-US" sz="2400" dirty="0"/>
              <a:t>key space = strings</a:t>
            </a:r>
          </a:p>
          <a:p>
            <a:pPr lvl="1" algn="just"/>
            <a:r>
              <a:rPr lang="en-US" sz="2400" dirty="0"/>
              <a:t>s = s</a:t>
            </a:r>
            <a:r>
              <a:rPr lang="en-US" sz="2400" baseline="-25000" dirty="0"/>
              <a:t>0</a:t>
            </a:r>
            <a:r>
              <a:rPr lang="en-US" sz="2400" dirty="0"/>
              <a:t> s</a:t>
            </a:r>
            <a:r>
              <a:rPr lang="en-US" sz="2400" baseline="-25000" dirty="0"/>
              <a:t>1</a:t>
            </a:r>
            <a:r>
              <a:rPr lang="en-US" sz="2400" dirty="0"/>
              <a:t> s</a:t>
            </a:r>
            <a:r>
              <a:rPr lang="en-US" sz="2400" baseline="-25000" dirty="0"/>
              <a:t>2</a:t>
            </a:r>
            <a:r>
              <a:rPr lang="en-US" sz="2400" dirty="0"/>
              <a:t> … s</a:t>
            </a:r>
            <a:r>
              <a:rPr lang="en-US" sz="2400" baseline="-25000" dirty="0"/>
              <a:t>k-1</a:t>
            </a:r>
          </a:p>
          <a:p>
            <a:pPr marL="274320" lvl="1" indent="0" algn="just">
              <a:buNone/>
            </a:pPr>
            <a:endParaRPr lang="en-US" sz="2400" dirty="0"/>
          </a:p>
        </p:txBody>
      </p:sp>
      <p:sp>
        <p:nvSpPr>
          <p:cNvPr id="4" name="Footer Placeholder 3">
            <a:extLst>
              <a:ext uri="{FF2B5EF4-FFF2-40B4-BE49-F238E27FC236}">
                <a16:creationId xmlns:a16="http://schemas.microsoft.com/office/drawing/2014/main" id="{E9F64E30-0CE4-4BCA-82D0-7D7D8EC9EAE4}"/>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49E3E81C-C3C6-4B40-B415-1810BBA2FF93}"/>
              </a:ext>
            </a:extLst>
          </p:cNvPr>
          <p:cNvSpPr>
            <a:spLocks noGrp="1"/>
          </p:cNvSpPr>
          <p:nvPr>
            <p:ph type="sldNum" sz="quarter" idx="12"/>
          </p:nvPr>
        </p:nvSpPr>
        <p:spPr/>
        <p:txBody>
          <a:bodyPr/>
          <a:lstStyle/>
          <a:p>
            <a:fld id="{1DE3944B-220D-4D9C-9C2A-B607A0FB2F6B}" type="slidenum">
              <a:rPr lang="en-IN" smtClean="0"/>
              <a:t>262</a:t>
            </a:fld>
            <a:endParaRPr lang="en-IN"/>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10817CF-4AE5-4C1B-9217-F8AD8B2BE197}"/>
                  </a:ext>
                </a:extLst>
              </p:cNvPr>
              <p:cNvSpPr txBox="1"/>
              <p:nvPr/>
            </p:nvSpPr>
            <p:spPr>
              <a:xfrm>
                <a:off x="5136776" y="2323520"/>
                <a:ext cx="3516219" cy="553998"/>
              </a:xfrm>
              <a:prstGeom prst="rect">
                <a:avLst/>
              </a:prstGeom>
              <a:noFill/>
            </p:spPr>
            <p:txBody>
              <a:bodyPr wrap="none" lIns="91440" tIns="91440" rIns="91440" bIns="91440" rtlCol="0">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a:rPr>
                        <m:t>h</m:t>
                      </m:r>
                      <m:d>
                        <m:dPr>
                          <m:ctrlPr>
                            <a:rPr lang="en-US" sz="2400" b="0" i="1" smtClean="0">
                              <a:latin typeface="Cambria Math" panose="02040503050406030204" pitchFamily="18" charset="0"/>
                            </a:rPr>
                          </m:ctrlPr>
                        </m:dPr>
                        <m:e>
                          <m:r>
                            <m:rPr>
                              <m:sty m:val="p"/>
                            </m:rPr>
                            <a:rPr lang="en-US" sz="2400" b="0" i="0" smtClean="0">
                              <a:latin typeface="Cambria Math"/>
                            </a:rPr>
                            <m:t>K</m:t>
                          </m:r>
                        </m:e>
                      </m:d>
                      <m:r>
                        <a:rPr lang="en-US" sz="2400" b="0" i="0" smtClean="0">
                          <a:latin typeface="Cambria Math"/>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m:rPr>
                                  <m:sty m:val="p"/>
                                </m:rPr>
                                <a:rPr lang="en-US" sz="2400" b="0" i="0" smtClean="0">
                                  <a:latin typeface="Cambria Math"/>
                                </a:rPr>
                                <m:t>s</m:t>
                              </m:r>
                            </m:e>
                            <m:sub>
                              <m:r>
                                <a:rPr lang="en-US" sz="2400" b="0" i="0" smtClean="0">
                                  <a:latin typeface="Cambria Math"/>
                                </a:rPr>
                                <m:t>0</m:t>
                              </m:r>
                            </m:sub>
                          </m:sSub>
                        </m:e>
                      </m:d>
                      <m:r>
                        <a:rPr lang="en-US" sz="2400" b="0" i="0" smtClean="0">
                          <a:latin typeface="Cambria Math"/>
                        </a:rPr>
                        <m:t> </m:t>
                      </m:r>
                      <m:r>
                        <a:rPr lang="en-US" sz="2400" b="0" i="0" smtClean="0">
                          <a:latin typeface="Cambria Math"/>
                          <a:ea typeface="Cambria Math"/>
                        </a:rPr>
                        <m:t>% </m:t>
                      </m:r>
                      <m:r>
                        <m:rPr>
                          <m:sty m:val="p"/>
                        </m:rPr>
                        <a:rPr lang="en-US" sz="2400" b="0" i="0" smtClean="0">
                          <a:latin typeface="Cambria Math"/>
                          <a:ea typeface="Cambria Math"/>
                        </a:rPr>
                        <m:t>TableSize</m:t>
                      </m:r>
                    </m:oMath>
                  </m:oMathPara>
                </a14:m>
                <a:endParaRPr lang="en-US" sz="2400" dirty="0"/>
              </a:p>
            </p:txBody>
          </p:sp>
        </mc:Choice>
        <mc:Fallback xmlns="">
          <p:sp>
            <p:nvSpPr>
              <p:cNvPr id="7" name="TextBox 6">
                <a:extLst>
                  <a:ext uri="{FF2B5EF4-FFF2-40B4-BE49-F238E27FC236}">
                    <a16:creationId xmlns:a16="http://schemas.microsoft.com/office/drawing/2014/main" id="{310817CF-4AE5-4C1B-9217-F8AD8B2BE197}"/>
                  </a:ext>
                </a:extLst>
              </p:cNvPr>
              <p:cNvSpPr txBox="1">
                <a:spLocks noRot="1" noChangeAspect="1" noMove="1" noResize="1" noEditPoints="1" noAdjustHandles="1" noChangeArrowheads="1" noChangeShapeType="1" noTextEdit="1"/>
              </p:cNvSpPr>
              <p:nvPr/>
            </p:nvSpPr>
            <p:spPr>
              <a:xfrm>
                <a:off x="5136776" y="2323520"/>
                <a:ext cx="3516219" cy="553998"/>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6F7E26C-0FD4-4115-8B44-5947A5E50F51}"/>
                  </a:ext>
                </a:extLst>
              </p:cNvPr>
              <p:cNvSpPr txBox="1"/>
              <p:nvPr/>
            </p:nvSpPr>
            <p:spPr>
              <a:xfrm>
                <a:off x="5136776" y="2998184"/>
                <a:ext cx="4150047" cy="1373709"/>
              </a:xfrm>
              <a:prstGeom prst="rect">
                <a:avLst/>
              </a:prstGeom>
              <a:noFill/>
            </p:spPr>
            <p:txBody>
              <a:bodyPr wrap="none" lIns="91440" tIns="91440" rIns="91440" bIns="91440" rtlCol="0">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a:rPr>
                        <m:t>h</m:t>
                      </m:r>
                      <m:d>
                        <m:dPr>
                          <m:ctrlPr>
                            <a:rPr lang="en-US" sz="2400" b="0" i="1" smtClean="0">
                              <a:latin typeface="Cambria Math" panose="02040503050406030204" pitchFamily="18" charset="0"/>
                            </a:rPr>
                          </m:ctrlPr>
                        </m:dPr>
                        <m:e>
                          <m:r>
                            <m:rPr>
                              <m:sty m:val="p"/>
                            </m:rPr>
                            <a:rPr lang="en-US" sz="2400" b="0" i="0" smtClean="0">
                              <a:latin typeface="Cambria Math"/>
                            </a:rPr>
                            <m:t>K</m:t>
                          </m:r>
                        </m:e>
                      </m:d>
                      <m:r>
                        <a:rPr lang="en-US" sz="2400" b="0" i="0" smtClean="0">
                          <a:latin typeface="Cambria Math"/>
                        </a:rPr>
                        <m:t>=</m:t>
                      </m:r>
                      <m:d>
                        <m:dPr>
                          <m:ctrlPr>
                            <a:rPr lang="en-US" sz="2400" b="0" i="1" smtClean="0">
                              <a:latin typeface="Cambria Math" panose="02040503050406030204" pitchFamily="18" charset="0"/>
                            </a:rPr>
                          </m:ctrlPr>
                        </m:dPr>
                        <m:e>
                          <m:nary>
                            <m:naryPr>
                              <m:chr m:val="∑"/>
                              <m:ctrlPr>
                                <a:rPr lang="en-US" sz="2400" b="0" i="1" smtClean="0">
                                  <a:latin typeface="Cambria Math" panose="02040503050406030204" pitchFamily="18" charset="0"/>
                                </a:rPr>
                              </m:ctrlPr>
                            </m:naryPr>
                            <m:sub>
                              <m:r>
                                <m:rPr>
                                  <m:sty m:val="p"/>
                                  <m:brk m:alnAt="23"/>
                                </m:rPr>
                                <a:rPr lang="en-US" sz="2400" b="0" i="0" smtClean="0">
                                  <a:latin typeface="Cambria Math"/>
                                </a:rPr>
                                <m:t>i</m:t>
                              </m:r>
                              <m:r>
                                <a:rPr lang="en-US" sz="2400" b="0" i="0" smtClean="0">
                                  <a:latin typeface="Cambria Math"/>
                                </a:rPr>
                                <m:t>=0</m:t>
                              </m:r>
                            </m:sub>
                            <m:sup>
                              <m:r>
                                <m:rPr>
                                  <m:sty m:val="p"/>
                                </m:rPr>
                                <a:rPr lang="en-US" sz="2400" b="0" i="0" smtClean="0">
                                  <a:latin typeface="Cambria Math"/>
                                </a:rPr>
                                <m:t>k</m:t>
                              </m:r>
                              <m:r>
                                <a:rPr lang="en-US" sz="2400" b="0" i="0" smtClean="0">
                                  <a:latin typeface="Cambria Math"/>
                                </a:rPr>
                                <m:t>−1</m:t>
                              </m:r>
                            </m:sup>
                            <m:e>
                              <m:sSub>
                                <m:sSubPr>
                                  <m:ctrlPr>
                                    <a:rPr lang="en-US" sz="2400" b="0" i="1" smtClean="0">
                                      <a:latin typeface="Cambria Math" panose="02040503050406030204" pitchFamily="18" charset="0"/>
                                    </a:rPr>
                                  </m:ctrlPr>
                                </m:sSubPr>
                                <m:e>
                                  <m:r>
                                    <m:rPr>
                                      <m:sty m:val="p"/>
                                    </m:rPr>
                                    <a:rPr lang="en-US" sz="2400" b="0" i="0" smtClean="0">
                                      <a:latin typeface="Cambria Math"/>
                                    </a:rPr>
                                    <m:t>s</m:t>
                                  </m:r>
                                </m:e>
                                <m:sub>
                                  <m:r>
                                    <m:rPr>
                                      <m:sty m:val="p"/>
                                    </m:rPr>
                                    <a:rPr lang="en-US" sz="2400" b="0" i="0" smtClean="0">
                                      <a:latin typeface="Cambria Math"/>
                                    </a:rPr>
                                    <m:t>i</m:t>
                                  </m:r>
                                </m:sub>
                              </m:sSub>
                            </m:e>
                          </m:nary>
                        </m:e>
                      </m:d>
                      <m:r>
                        <a:rPr lang="en-US" sz="2400" b="0" i="0" smtClean="0">
                          <a:latin typeface="Cambria Math"/>
                        </a:rPr>
                        <m:t> </m:t>
                      </m:r>
                      <m:r>
                        <a:rPr lang="en-US" sz="2400" b="0" i="0" smtClean="0">
                          <a:latin typeface="Cambria Math"/>
                          <a:ea typeface="Cambria Math"/>
                        </a:rPr>
                        <m:t>% </m:t>
                      </m:r>
                      <m:r>
                        <m:rPr>
                          <m:sty m:val="p"/>
                        </m:rPr>
                        <a:rPr lang="en-US" sz="2400" b="0" i="0" smtClean="0">
                          <a:latin typeface="Cambria Math"/>
                          <a:ea typeface="Cambria Math"/>
                        </a:rPr>
                        <m:t>TableSize</m:t>
                      </m:r>
                    </m:oMath>
                  </m:oMathPara>
                </a14:m>
                <a:endParaRPr lang="en-US" sz="2400" dirty="0"/>
              </a:p>
            </p:txBody>
          </p:sp>
        </mc:Choice>
        <mc:Fallback xmlns="">
          <p:sp>
            <p:nvSpPr>
              <p:cNvPr id="8" name="TextBox 7">
                <a:extLst>
                  <a:ext uri="{FF2B5EF4-FFF2-40B4-BE49-F238E27FC236}">
                    <a16:creationId xmlns:a16="http://schemas.microsoft.com/office/drawing/2014/main" id="{E6F7E26C-0FD4-4115-8B44-5947A5E50F51}"/>
                  </a:ext>
                </a:extLst>
              </p:cNvPr>
              <p:cNvSpPr txBox="1">
                <a:spLocks noRot="1" noChangeAspect="1" noMove="1" noResize="1" noEditPoints="1" noAdjustHandles="1" noChangeArrowheads="1" noChangeShapeType="1" noTextEdit="1"/>
              </p:cNvSpPr>
              <p:nvPr/>
            </p:nvSpPr>
            <p:spPr>
              <a:xfrm>
                <a:off x="5136776" y="2998184"/>
                <a:ext cx="4150047" cy="1373709"/>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9BA4986-23C7-4946-BEAB-E5C70D88AA20}"/>
                  </a:ext>
                </a:extLst>
              </p:cNvPr>
              <p:cNvSpPr txBox="1"/>
              <p:nvPr/>
            </p:nvSpPr>
            <p:spPr>
              <a:xfrm>
                <a:off x="5136776" y="4492559"/>
                <a:ext cx="4801058" cy="1373709"/>
              </a:xfrm>
              <a:prstGeom prst="rect">
                <a:avLst/>
              </a:prstGeom>
              <a:noFill/>
            </p:spPr>
            <p:txBody>
              <a:bodyPr wrap="none" lIns="91440" tIns="91440" rIns="91440" bIns="91440" rtlCol="0">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a:rPr>
                        <m:t>h</m:t>
                      </m:r>
                      <m:d>
                        <m:dPr>
                          <m:ctrlPr>
                            <a:rPr lang="en-US" sz="2400" b="0" i="1" smtClean="0">
                              <a:latin typeface="Cambria Math" panose="02040503050406030204" pitchFamily="18" charset="0"/>
                            </a:rPr>
                          </m:ctrlPr>
                        </m:dPr>
                        <m:e>
                          <m:r>
                            <m:rPr>
                              <m:sty m:val="p"/>
                            </m:rPr>
                            <a:rPr lang="en-US" sz="2400" b="0" i="0" smtClean="0">
                              <a:latin typeface="Cambria Math"/>
                            </a:rPr>
                            <m:t>K</m:t>
                          </m:r>
                        </m:e>
                      </m:d>
                      <m:r>
                        <a:rPr lang="en-US" sz="2400" b="0" i="0" smtClean="0">
                          <a:latin typeface="Cambria Math"/>
                        </a:rPr>
                        <m:t>=</m:t>
                      </m:r>
                      <m:d>
                        <m:dPr>
                          <m:ctrlPr>
                            <a:rPr lang="en-US" sz="2400" b="0" i="1" smtClean="0">
                              <a:latin typeface="Cambria Math" panose="02040503050406030204" pitchFamily="18" charset="0"/>
                            </a:rPr>
                          </m:ctrlPr>
                        </m:dPr>
                        <m:e>
                          <m:nary>
                            <m:naryPr>
                              <m:chr m:val="∑"/>
                              <m:ctrlPr>
                                <a:rPr lang="en-US" sz="2400" b="0" i="1" smtClean="0">
                                  <a:latin typeface="Cambria Math" panose="02040503050406030204" pitchFamily="18" charset="0"/>
                                </a:rPr>
                              </m:ctrlPr>
                            </m:naryPr>
                            <m:sub>
                              <m:r>
                                <m:rPr>
                                  <m:sty m:val="p"/>
                                  <m:brk m:alnAt="23"/>
                                </m:rPr>
                                <a:rPr lang="en-US" sz="2400" b="0" i="0" smtClean="0">
                                  <a:latin typeface="Cambria Math"/>
                                </a:rPr>
                                <m:t>i</m:t>
                              </m:r>
                              <m:r>
                                <a:rPr lang="en-US" sz="2400" b="0" i="0" smtClean="0">
                                  <a:latin typeface="Cambria Math"/>
                                </a:rPr>
                                <m:t>=0</m:t>
                              </m:r>
                            </m:sub>
                            <m:sup>
                              <m:r>
                                <m:rPr>
                                  <m:sty m:val="p"/>
                                </m:rPr>
                                <a:rPr lang="en-US" sz="2400" b="0" i="0" smtClean="0">
                                  <a:latin typeface="Cambria Math"/>
                                </a:rPr>
                                <m:t>k</m:t>
                              </m:r>
                              <m:r>
                                <a:rPr lang="en-US" sz="2400" b="0" i="0" smtClean="0">
                                  <a:latin typeface="Cambria Math"/>
                                </a:rPr>
                                <m:t>−1</m:t>
                              </m:r>
                            </m:sup>
                            <m:e>
                              <m:sSub>
                                <m:sSubPr>
                                  <m:ctrlPr>
                                    <a:rPr lang="en-US" sz="2400" b="0" i="1" smtClean="0">
                                      <a:latin typeface="Cambria Math" panose="02040503050406030204" pitchFamily="18" charset="0"/>
                                    </a:rPr>
                                  </m:ctrlPr>
                                </m:sSubPr>
                                <m:e>
                                  <m:r>
                                    <m:rPr>
                                      <m:sty m:val="p"/>
                                    </m:rPr>
                                    <a:rPr lang="en-US" sz="2400" b="0" i="0" smtClean="0">
                                      <a:latin typeface="Cambria Math"/>
                                    </a:rPr>
                                    <m:t>s</m:t>
                                  </m:r>
                                </m:e>
                                <m:sub>
                                  <m:r>
                                    <m:rPr>
                                      <m:sty m:val="p"/>
                                    </m:rPr>
                                    <a:rPr lang="en-US" sz="2400" b="0" i="0" smtClean="0">
                                      <a:latin typeface="Cambria Math"/>
                                    </a:rPr>
                                    <m:t>i</m:t>
                                  </m:r>
                                </m:sub>
                              </m:sSub>
                              <m:r>
                                <a:rPr lang="en-US" sz="2400" b="0" i="1" smtClean="0">
                                  <a:latin typeface="Cambria Math"/>
                                  <a:ea typeface="Cambria Math"/>
                                </a:rPr>
                                <m:t>∙</m:t>
                              </m:r>
                              <m:sSup>
                                <m:sSupPr>
                                  <m:ctrlPr>
                                    <a:rPr lang="en-US" sz="2400" b="0" i="1" smtClean="0">
                                      <a:latin typeface="Cambria Math" panose="02040503050406030204" pitchFamily="18" charset="0"/>
                                      <a:ea typeface="Cambria Math"/>
                                    </a:rPr>
                                  </m:ctrlPr>
                                </m:sSupPr>
                                <m:e>
                                  <m:r>
                                    <a:rPr lang="en-US" sz="2400" b="0" i="1" smtClean="0">
                                      <a:latin typeface="Cambria Math"/>
                                      <a:ea typeface="Cambria Math"/>
                                    </a:rPr>
                                    <m:t>37</m:t>
                                  </m:r>
                                </m:e>
                                <m:sup>
                                  <m:r>
                                    <a:rPr lang="en-US" sz="2400" b="0" i="1" smtClean="0">
                                      <a:latin typeface="Cambria Math"/>
                                      <a:ea typeface="Cambria Math"/>
                                    </a:rPr>
                                    <m:t>𝑖</m:t>
                                  </m:r>
                                </m:sup>
                              </m:sSup>
                            </m:e>
                          </m:nary>
                        </m:e>
                      </m:d>
                      <m:r>
                        <a:rPr lang="en-US" sz="2400" b="0" i="0" smtClean="0">
                          <a:latin typeface="Cambria Math"/>
                        </a:rPr>
                        <m:t> </m:t>
                      </m:r>
                      <m:r>
                        <a:rPr lang="en-US" sz="2400" b="0" i="0" smtClean="0">
                          <a:latin typeface="Cambria Math"/>
                          <a:ea typeface="Cambria Math"/>
                        </a:rPr>
                        <m:t>% </m:t>
                      </m:r>
                      <m:r>
                        <m:rPr>
                          <m:sty m:val="p"/>
                        </m:rPr>
                        <a:rPr lang="en-US" sz="2400" b="0" i="0" smtClean="0">
                          <a:latin typeface="Cambria Math"/>
                          <a:ea typeface="Cambria Math"/>
                        </a:rPr>
                        <m:t>TableSize</m:t>
                      </m:r>
                    </m:oMath>
                  </m:oMathPara>
                </a14:m>
                <a:endParaRPr lang="en-US" sz="2400" dirty="0"/>
              </a:p>
            </p:txBody>
          </p:sp>
        </mc:Choice>
        <mc:Fallback xmlns="">
          <p:sp>
            <p:nvSpPr>
              <p:cNvPr id="9" name="TextBox 8">
                <a:extLst>
                  <a:ext uri="{FF2B5EF4-FFF2-40B4-BE49-F238E27FC236}">
                    <a16:creationId xmlns:a16="http://schemas.microsoft.com/office/drawing/2014/main" id="{99BA4986-23C7-4946-BEAB-E5C70D88AA20}"/>
                  </a:ext>
                </a:extLst>
              </p:cNvPr>
              <p:cNvSpPr txBox="1">
                <a:spLocks noRot="1" noChangeAspect="1" noMove="1" noResize="1" noEditPoints="1" noAdjustHandles="1" noChangeArrowheads="1" noChangeShapeType="1" noTextEdit="1"/>
              </p:cNvSpPr>
              <p:nvPr/>
            </p:nvSpPr>
            <p:spPr>
              <a:xfrm>
                <a:off x="5136776" y="4492559"/>
                <a:ext cx="4801058" cy="1373709"/>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064543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9B37B-7A09-4F50-874C-6D99225BAB0F}"/>
              </a:ext>
            </a:extLst>
          </p:cNvPr>
          <p:cNvSpPr>
            <a:spLocks noGrp="1"/>
          </p:cNvSpPr>
          <p:nvPr>
            <p:ph type="title"/>
          </p:nvPr>
        </p:nvSpPr>
        <p:spPr/>
        <p:txBody>
          <a:bodyPr/>
          <a:lstStyle/>
          <a:p>
            <a:r>
              <a:rPr lang="en-US" dirty="0"/>
              <a:t>Example: Strings</a:t>
            </a:r>
            <a:endParaRPr lang="en-IN" dirty="0"/>
          </a:p>
        </p:txBody>
      </p:sp>
      <p:sp>
        <p:nvSpPr>
          <p:cNvPr id="3" name="Content Placeholder 2">
            <a:extLst>
              <a:ext uri="{FF2B5EF4-FFF2-40B4-BE49-F238E27FC236}">
                <a16:creationId xmlns:a16="http://schemas.microsoft.com/office/drawing/2014/main" id="{BD8EDD45-239F-4CB7-A21C-757C4A5785CD}"/>
              </a:ext>
            </a:extLst>
          </p:cNvPr>
          <p:cNvSpPr>
            <a:spLocks noGrp="1"/>
          </p:cNvSpPr>
          <p:nvPr>
            <p:ph idx="1"/>
          </p:nvPr>
        </p:nvSpPr>
        <p:spPr/>
        <p:txBody>
          <a:bodyPr>
            <a:normAutofit/>
          </a:bodyPr>
          <a:lstStyle/>
          <a:p>
            <a:pPr algn="just"/>
            <a:r>
              <a:rPr lang="en-US" sz="2000" dirty="0"/>
              <a:t>Assume that N = 5 and the values we need to insert are: cab, </a:t>
            </a:r>
            <a:r>
              <a:rPr lang="en-US" sz="2000" dirty="0" err="1"/>
              <a:t>bea</a:t>
            </a:r>
            <a:r>
              <a:rPr lang="en-US" sz="2000" dirty="0"/>
              <a:t>, bad etc.</a:t>
            </a:r>
          </a:p>
          <a:p>
            <a:pPr algn="just"/>
            <a:r>
              <a:rPr lang="en-US" sz="2000" dirty="0"/>
              <a:t>Let a=0, b=1, c=2, etc.</a:t>
            </a:r>
          </a:p>
          <a:p>
            <a:pPr algn="just"/>
            <a:r>
              <a:rPr lang="en-US" sz="2000" dirty="0"/>
              <a:t>Define H such that H[data] = (Sum of characters) Mod N</a:t>
            </a:r>
          </a:p>
          <a:p>
            <a:pPr algn="just"/>
            <a:r>
              <a:rPr lang="en-US" sz="2000" dirty="0"/>
              <a:t>H[cab] = (2+0+1) Mod 5 = 3</a:t>
            </a:r>
          </a:p>
          <a:p>
            <a:pPr algn="just"/>
            <a:r>
              <a:rPr lang="en-US" sz="2000" dirty="0"/>
              <a:t>H[</a:t>
            </a:r>
            <a:r>
              <a:rPr lang="en-US" sz="2000" dirty="0" err="1"/>
              <a:t>bea</a:t>
            </a:r>
            <a:r>
              <a:rPr lang="en-US" sz="2000" dirty="0"/>
              <a:t>] = (1+4+0) Mod 5 = 0</a:t>
            </a:r>
          </a:p>
          <a:p>
            <a:pPr algn="just"/>
            <a:r>
              <a:rPr lang="en-US" sz="2000" dirty="0"/>
              <a:t>H[bad] = (1+0+3) Mod 5 = 4</a:t>
            </a:r>
            <a:endParaRPr lang="en-IN" sz="2000" dirty="0"/>
          </a:p>
        </p:txBody>
      </p:sp>
      <p:sp>
        <p:nvSpPr>
          <p:cNvPr id="4" name="Footer Placeholder 3">
            <a:extLst>
              <a:ext uri="{FF2B5EF4-FFF2-40B4-BE49-F238E27FC236}">
                <a16:creationId xmlns:a16="http://schemas.microsoft.com/office/drawing/2014/main" id="{DB504F50-8ADA-4205-8E0E-DEBE9AAEEDF8}"/>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3E7E86A1-1601-4540-9619-E1E410B0D840}"/>
              </a:ext>
            </a:extLst>
          </p:cNvPr>
          <p:cNvSpPr>
            <a:spLocks noGrp="1"/>
          </p:cNvSpPr>
          <p:nvPr>
            <p:ph type="sldNum" sz="quarter" idx="12"/>
          </p:nvPr>
        </p:nvSpPr>
        <p:spPr/>
        <p:txBody>
          <a:bodyPr/>
          <a:lstStyle/>
          <a:p>
            <a:fld id="{1DE3944B-220D-4D9C-9C2A-B607A0FB2F6B}" type="slidenum">
              <a:rPr lang="en-IN" smtClean="0"/>
              <a:t>263</a:t>
            </a:fld>
            <a:endParaRPr lang="en-IN"/>
          </a:p>
        </p:txBody>
      </p:sp>
    </p:spTree>
    <p:extLst>
      <p:ext uri="{BB962C8B-B14F-4D97-AF65-F5344CB8AC3E}">
        <p14:creationId xmlns:p14="http://schemas.microsoft.com/office/powerpoint/2010/main" val="398552482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F7CA9-BDC2-48BE-B0C0-7BBA510B2E6A}"/>
              </a:ext>
            </a:extLst>
          </p:cNvPr>
          <p:cNvSpPr>
            <a:spLocks noGrp="1"/>
          </p:cNvSpPr>
          <p:nvPr>
            <p:ph type="title"/>
          </p:nvPr>
        </p:nvSpPr>
        <p:spPr/>
        <p:txBody>
          <a:bodyPr/>
          <a:lstStyle/>
          <a:p>
            <a:r>
              <a:rPr lang="en-US" dirty="0"/>
              <a:t>Collisions</a:t>
            </a:r>
            <a:endParaRPr lang="en-IN" dirty="0"/>
          </a:p>
        </p:txBody>
      </p:sp>
      <p:sp>
        <p:nvSpPr>
          <p:cNvPr id="3" name="Content Placeholder 2">
            <a:extLst>
              <a:ext uri="{FF2B5EF4-FFF2-40B4-BE49-F238E27FC236}">
                <a16:creationId xmlns:a16="http://schemas.microsoft.com/office/drawing/2014/main" id="{19CFE8B2-ED8F-4D36-B389-451050C467C3}"/>
              </a:ext>
            </a:extLst>
          </p:cNvPr>
          <p:cNvSpPr>
            <a:spLocks noGrp="1"/>
          </p:cNvSpPr>
          <p:nvPr>
            <p:ph idx="1"/>
          </p:nvPr>
        </p:nvSpPr>
        <p:spPr/>
        <p:txBody>
          <a:bodyPr/>
          <a:lstStyle/>
          <a:p>
            <a:r>
              <a:rPr lang="en-US" dirty="0"/>
              <a:t>What if the values we need to insert are “</a:t>
            </a:r>
            <a:r>
              <a:rPr lang="en-US" dirty="0" err="1"/>
              <a:t>abc</a:t>
            </a:r>
            <a:r>
              <a:rPr lang="en-US" dirty="0"/>
              <a:t>”, “cba”, “</a:t>
            </a:r>
            <a:r>
              <a:rPr lang="en-US" dirty="0" err="1"/>
              <a:t>bca</a:t>
            </a:r>
            <a:r>
              <a:rPr lang="en-US" dirty="0"/>
              <a:t>” etc.</a:t>
            </a:r>
          </a:p>
          <a:p>
            <a:r>
              <a:rPr lang="en-US" dirty="0"/>
              <a:t>When collisions occur, we need to “handle” them</a:t>
            </a:r>
          </a:p>
          <a:p>
            <a:r>
              <a:rPr lang="en-US" dirty="0"/>
              <a:t>Collisions can be reduced with a selection of a good hash function</a:t>
            </a:r>
          </a:p>
          <a:p>
            <a:r>
              <a:rPr lang="en-US" dirty="0"/>
              <a:t>Bad hash function:</a:t>
            </a:r>
          </a:p>
          <a:p>
            <a:pPr lvl="1" algn="just"/>
            <a:r>
              <a:rPr lang="en-US" dirty="0"/>
              <a:t>Think of hashing 10000, 5-letter words into a table of size 10000 using the map H defined as</a:t>
            </a:r>
          </a:p>
          <a:p>
            <a:pPr lvl="1" algn="just"/>
            <a:endParaRPr lang="en-US" dirty="0"/>
          </a:p>
          <a:p>
            <a:pPr algn="just"/>
            <a:r>
              <a:rPr lang="en-US" dirty="0"/>
              <a:t>Good hash function:</a:t>
            </a:r>
          </a:p>
          <a:p>
            <a:pPr algn="just"/>
            <a:endParaRPr lang="en-IN" dirty="0"/>
          </a:p>
        </p:txBody>
      </p:sp>
      <p:sp>
        <p:nvSpPr>
          <p:cNvPr id="4" name="Footer Placeholder 3">
            <a:extLst>
              <a:ext uri="{FF2B5EF4-FFF2-40B4-BE49-F238E27FC236}">
                <a16:creationId xmlns:a16="http://schemas.microsoft.com/office/drawing/2014/main" id="{1BF29CE1-558B-4C50-BBCC-469214A6EBB1}"/>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9C1C92FE-6291-4972-8397-8430A91FE7FF}"/>
              </a:ext>
            </a:extLst>
          </p:cNvPr>
          <p:cNvSpPr>
            <a:spLocks noGrp="1"/>
          </p:cNvSpPr>
          <p:nvPr>
            <p:ph type="sldNum" sz="quarter" idx="12"/>
          </p:nvPr>
        </p:nvSpPr>
        <p:spPr/>
        <p:txBody>
          <a:bodyPr/>
          <a:lstStyle/>
          <a:p>
            <a:fld id="{1DE3944B-220D-4D9C-9C2A-B607A0FB2F6B}" type="slidenum">
              <a:rPr lang="en-IN" smtClean="0"/>
              <a:t>264</a:t>
            </a:fld>
            <a:endParaRPr lang="en-IN"/>
          </a:p>
        </p:txBody>
      </p:sp>
      <p:pic>
        <p:nvPicPr>
          <p:cNvPr id="7" name="Picture 6">
            <a:extLst>
              <a:ext uri="{FF2B5EF4-FFF2-40B4-BE49-F238E27FC236}">
                <a16:creationId xmlns:a16="http://schemas.microsoft.com/office/drawing/2014/main" id="{94A985AA-9C88-4085-894A-395EACF3F587}"/>
              </a:ext>
            </a:extLst>
          </p:cNvPr>
          <p:cNvPicPr>
            <a:picLocks noChangeAspect="1"/>
          </p:cNvPicPr>
          <p:nvPr/>
        </p:nvPicPr>
        <p:blipFill>
          <a:blip r:embed="rId3"/>
          <a:stretch>
            <a:fillRect/>
          </a:stretch>
        </p:blipFill>
        <p:spPr>
          <a:xfrm>
            <a:off x="2958666" y="4461809"/>
            <a:ext cx="3734873" cy="330740"/>
          </a:xfrm>
          <a:prstGeom prst="rect">
            <a:avLst/>
          </a:prstGeom>
        </p:spPr>
      </p:pic>
      <p:pic>
        <p:nvPicPr>
          <p:cNvPr id="9" name="Picture 8">
            <a:extLst>
              <a:ext uri="{FF2B5EF4-FFF2-40B4-BE49-F238E27FC236}">
                <a16:creationId xmlns:a16="http://schemas.microsoft.com/office/drawing/2014/main" id="{26D461B4-DB54-462E-AF60-5DE663326210}"/>
              </a:ext>
            </a:extLst>
          </p:cNvPr>
          <p:cNvPicPr>
            <a:picLocks noChangeAspect="1"/>
          </p:cNvPicPr>
          <p:nvPr/>
        </p:nvPicPr>
        <p:blipFill>
          <a:blip r:embed="rId4"/>
          <a:stretch>
            <a:fillRect/>
          </a:stretch>
        </p:blipFill>
        <p:spPr>
          <a:xfrm>
            <a:off x="2412642" y="5341915"/>
            <a:ext cx="3683358" cy="369651"/>
          </a:xfrm>
          <a:prstGeom prst="rect">
            <a:avLst/>
          </a:prstGeom>
        </p:spPr>
      </p:pic>
    </p:spTree>
    <p:extLst>
      <p:ext uri="{BB962C8B-B14F-4D97-AF65-F5344CB8AC3E}">
        <p14:creationId xmlns:p14="http://schemas.microsoft.com/office/powerpoint/2010/main" val="4169640198"/>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C7A9-B413-480C-9B7F-6074D2E5D30C}"/>
              </a:ext>
            </a:extLst>
          </p:cNvPr>
          <p:cNvSpPr>
            <a:spLocks noGrp="1"/>
          </p:cNvSpPr>
          <p:nvPr>
            <p:ph type="title"/>
          </p:nvPr>
        </p:nvSpPr>
        <p:spPr/>
        <p:txBody>
          <a:bodyPr/>
          <a:lstStyle/>
          <a:p>
            <a:r>
              <a:rPr lang="en-IN" dirty="0"/>
              <a:t>Collision Avoidance</a:t>
            </a:r>
          </a:p>
        </p:txBody>
      </p:sp>
      <p:sp>
        <p:nvSpPr>
          <p:cNvPr id="3" name="Content Placeholder 2">
            <a:extLst>
              <a:ext uri="{FF2B5EF4-FFF2-40B4-BE49-F238E27FC236}">
                <a16:creationId xmlns:a16="http://schemas.microsoft.com/office/drawing/2014/main" id="{E023B713-B3E8-4616-BFA7-000A6814989A}"/>
              </a:ext>
            </a:extLst>
          </p:cNvPr>
          <p:cNvSpPr>
            <a:spLocks noGrp="1"/>
          </p:cNvSpPr>
          <p:nvPr>
            <p:ph idx="1"/>
          </p:nvPr>
        </p:nvSpPr>
        <p:spPr/>
        <p:txBody>
          <a:bodyPr>
            <a:normAutofit/>
          </a:bodyPr>
          <a:lstStyle/>
          <a:p>
            <a:pPr marL="342900" indent="-342900" algn="just"/>
            <a:r>
              <a:rPr lang="en-US" sz="2000" dirty="0"/>
              <a:t>With (</a:t>
            </a:r>
            <a:r>
              <a:rPr lang="en-US" sz="2000" dirty="0" err="1"/>
              <a:t>x%TableSize</a:t>
            </a:r>
            <a:r>
              <a:rPr lang="en-US" sz="2000" dirty="0"/>
              <a:t>), number of collisions depends on the integers inserted and the </a:t>
            </a:r>
            <a:r>
              <a:rPr lang="en-US" sz="2000" dirty="0" err="1"/>
              <a:t>TableSize</a:t>
            </a:r>
            <a:endParaRPr lang="en-US" sz="2000" dirty="0"/>
          </a:p>
          <a:p>
            <a:pPr marL="342900" indent="-342900" algn="just"/>
            <a:r>
              <a:rPr lang="en-US" sz="2000" dirty="0"/>
              <a:t>Larger table-size tends to help, but not always</a:t>
            </a:r>
          </a:p>
          <a:p>
            <a:pPr lvl="1" algn="just"/>
            <a:r>
              <a:rPr lang="en-US" sz="1800" dirty="0"/>
              <a:t>Example: 70, 24, 56, 43, 10 with </a:t>
            </a:r>
            <a:r>
              <a:rPr lang="en-US" sz="1800" dirty="0" err="1"/>
              <a:t>TableSize</a:t>
            </a:r>
            <a:r>
              <a:rPr lang="en-US" sz="1800" dirty="0"/>
              <a:t> = 10 and </a:t>
            </a:r>
            <a:r>
              <a:rPr lang="en-US" sz="1800" dirty="0" err="1"/>
              <a:t>TableSize</a:t>
            </a:r>
            <a:r>
              <a:rPr lang="en-US" sz="1800" dirty="0"/>
              <a:t> = 60</a:t>
            </a:r>
            <a:endParaRPr lang="en-IN" sz="2000" dirty="0"/>
          </a:p>
        </p:txBody>
      </p:sp>
      <p:sp>
        <p:nvSpPr>
          <p:cNvPr id="4" name="Footer Placeholder 3">
            <a:extLst>
              <a:ext uri="{FF2B5EF4-FFF2-40B4-BE49-F238E27FC236}">
                <a16:creationId xmlns:a16="http://schemas.microsoft.com/office/drawing/2014/main" id="{25537184-5BDF-4E68-95E6-A0647B4E8C0A}"/>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FFCFB23E-ABC4-4F4E-80A0-510AD01B53DE}"/>
              </a:ext>
            </a:extLst>
          </p:cNvPr>
          <p:cNvSpPr>
            <a:spLocks noGrp="1"/>
          </p:cNvSpPr>
          <p:nvPr>
            <p:ph type="sldNum" sz="quarter" idx="12"/>
          </p:nvPr>
        </p:nvSpPr>
        <p:spPr/>
        <p:txBody>
          <a:bodyPr/>
          <a:lstStyle/>
          <a:p>
            <a:fld id="{1DE3944B-220D-4D9C-9C2A-B607A0FB2F6B}" type="slidenum">
              <a:rPr lang="en-IN" smtClean="0"/>
              <a:t>265</a:t>
            </a:fld>
            <a:endParaRPr lang="en-IN"/>
          </a:p>
        </p:txBody>
      </p:sp>
    </p:spTree>
    <p:extLst>
      <p:ext uri="{BB962C8B-B14F-4D97-AF65-F5344CB8AC3E}">
        <p14:creationId xmlns:p14="http://schemas.microsoft.com/office/powerpoint/2010/main" val="53288113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C7A9-B413-480C-9B7F-6074D2E5D30C}"/>
              </a:ext>
            </a:extLst>
          </p:cNvPr>
          <p:cNvSpPr>
            <a:spLocks noGrp="1"/>
          </p:cNvSpPr>
          <p:nvPr>
            <p:ph type="title"/>
          </p:nvPr>
        </p:nvSpPr>
        <p:spPr/>
        <p:txBody>
          <a:bodyPr/>
          <a:lstStyle/>
          <a:p>
            <a:r>
              <a:rPr lang="en-IN" dirty="0"/>
              <a:t>Collision Avoidance contd.</a:t>
            </a:r>
          </a:p>
        </p:txBody>
      </p:sp>
      <p:sp>
        <p:nvSpPr>
          <p:cNvPr id="3" name="Content Placeholder 2">
            <a:extLst>
              <a:ext uri="{FF2B5EF4-FFF2-40B4-BE49-F238E27FC236}">
                <a16:creationId xmlns:a16="http://schemas.microsoft.com/office/drawing/2014/main" id="{E023B713-B3E8-4616-BFA7-000A6814989A}"/>
              </a:ext>
            </a:extLst>
          </p:cNvPr>
          <p:cNvSpPr>
            <a:spLocks noGrp="1"/>
          </p:cNvSpPr>
          <p:nvPr>
            <p:ph idx="1"/>
          </p:nvPr>
        </p:nvSpPr>
        <p:spPr/>
        <p:txBody>
          <a:bodyPr vert="horz" lIns="91440" tIns="45720" rIns="91440" bIns="45720" rtlCol="0" anchor="ctr">
            <a:normAutofit lnSpcReduction="10000"/>
          </a:bodyPr>
          <a:lstStyle/>
          <a:p>
            <a:r>
              <a:rPr lang="en-US" dirty="0"/>
              <a:t>Technique: Pick table size to be prime</a:t>
            </a:r>
          </a:p>
          <a:p>
            <a:pPr lvl="1"/>
            <a:r>
              <a:rPr lang="en-US" dirty="0"/>
              <a:t>Real-life data tends to have a pattern</a:t>
            </a:r>
          </a:p>
          <a:p>
            <a:pPr lvl="1"/>
            <a:r>
              <a:rPr lang="en-US" dirty="0"/>
              <a:t>"Multiples of 61" are probably less likely than "multiples of 60"</a:t>
            </a:r>
          </a:p>
          <a:p>
            <a:pPr lvl="1"/>
            <a:r>
              <a:rPr lang="en-US" dirty="0"/>
              <a:t>Some collision strategies do better with prime size</a:t>
            </a:r>
          </a:p>
          <a:p>
            <a:r>
              <a:rPr lang="en-US" altLang="en-US" dirty="0"/>
              <a:t>Example: data stored in hash table: 7160, 493, 60, 55, 321, 900, 810</a:t>
            </a:r>
            <a:br>
              <a:rPr lang="en-US" altLang="en-US" dirty="0"/>
            </a:br>
            <a:endParaRPr lang="en-US" altLang="en-US" dirty="0"/>
          </a:p>
          <a:p>
            <a:pPr lvl="1"/>
            <a:r>
              <a:rPr lang="en-US" altLang="en-US" dirty="0" err="1"/>
              <a:t>tableSize</a:t>
            </a:r>
            <a:r>
              <a:rPr lang="en-US" altLang="en-US" dirty="0"/>
              <a:t> = 10</a:t>
            </a:r>
          </a:p>
          <a:p>
            <a:pPr lvl="2"/>
            <a:r>
              <a:rPr lang="en-US" altLang="en-US" dirty="0"/>
              <a:t>data hashes to 0, 3, 0, 5, 1, 0, 0</a:t>
            </a:r>
            <a:br>
              <a:rPr lang="en-US" altLang="en-US" dirty="0"/>
            </a:br>
            <a:endParaRPr lang="en-US" altLang="en-US" dirty="0"/>
          </a:p>
          <a:p>
            <a:pPr lvl="1"/>
            <a:r>
              <a:rPr lang="en-US" altLang="en-US" dirty="0" err="1"/>
              <a:t>tableSize</a:t>
            </a:r>
            <a:r>
              <a:rPr lang="en-US" altLang="en-US" dirty="0"/>
              <a:t> = 11</a:t>
            </a:r>
          </a:p>
          <a:p>
            <a:pPr lvl="2"/>
            <a:r>
              <a:rPr lang="en-US" altLang="en-US" dirty="0"/>
              <a:t>data hashes to 10, 9, 5, 0, 2, 9, 7</a:t>
            </a:r>
          </a:p>
          <a:p>
            <a:endParaRPr lang="en-IN" dirty="0"/>
          </a:p>
        </p:txBody>
      </p:sp>
      <p:sp>
        <p:nvSpPr>
          <p:cNvPr id="4" name="Footer Placeholder 3">
            <a:extLst>
              <a:ext uri="{FF2B5EF4-FFF2-40B4-BE49-F238E27FC236}">
                <a16:creationId xmlns:a16="http://schemas.microsoft.com/office/drawing/2014/main" id="{25537184-5BDF-4E68-95E6-A0647B4E8C0A}"/>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FFCFB23E-ABC4-4F4E-80A0-510AD01B53DE}"/>
              </a:ext>
            </a:extLst>
          </p:cNvPr>
          <p:cNvSpPr>
            <a:spLocks noGrp="1"/>
          </p:cNvSpPr>
          <p:nvPr>
            <p:ph type="sldNum" sz="quarter" idx="12"/>
          </p:nvPr>
        </p:nvSpPr>
        <p:spPr/>
        <p:txBody>
          <a:bodyPr/>
          <a:lstStyle/>
          <a:p>
            <a:fld id="{1DE3944B-220D-4D9C-9C2A-B607A0FB2F6B}" type="slidenum">
              <a:rPr lang="en-IN" smtClean="0"/>
              <a:t>266</a:t>
            </a:fld>
            <a:endParaRPr lang="en-IN"/>
          </a:p>
        </p:txBody>
      </p:sp>
    </p:spTree>
    <p:extLst>
      <p:ext uri="{BB962C8B-B14F-4D97-AF65-F5344CB8AC3E}">
        <p14:creationId xmlns:p14="http://schemas.microsoft.com/office/powerpoint/2010/main" val="2078670574"/>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73D68-C8C9-440F-A78D-974D0A767930}"/>
              </a:ext>
            </a:extLst>
          </p:cNvPr>
          <p:cNvSpPr>
            <a:spLocks noGrp="1"/>
          </p:cNvSpPr>
          <p:nvPr>
            <p:ph type="title"/>
          </p:nvPr>
        </p:nvSpPr>
        <p:spPr/>
        <p:txBody>
          <a:bodyPr/>
          <a:lstStyle/>
          <a:p>
            <a:r>
              <a:rPr lang="en-IN" dirty="0"/>
              <a:t>Collision Resolution Techniques</a:t>
            </a:r>
          </a:p>
        </p:txBody>
      </p:sp>
      <p:sp>
        <p:nvSpPr>
          <p:cNvPr id="3" name="Content Placeholder 2">
            <a:extLst>
              <a:ext uri="{FF2B5EF4-FFF2-40B4-BE49-F238E27FC236}">
                <a16:creationId xmlns:a16="http://schemas.microsoft.com/office/drawing/2014/main" id="{1A17B2E9-2D01-4830-8949-4C66EFB28752}"/>
              </a:ext>
            </a:extLst>
          </p:cNvPr>
          <p:cNvSpPr>
            <a:spLocks noGrp="1"/>
          </p:cNvSpPr>
          <p:nvPr>
            <p:ph idx="1"/>
          </p:nvPr>
        </p:nvSpPr>
        <p:spPr/>
        <p:txBody>
          <a:bodyPr>
            <a:normAutofit/>
          </a:bodyPr>
          <a:lstStyle/>
          <a:p>
            <a:pPr marL="45720" indent="0">
              <a:buNone/>
            </a:pPr>
            <a:r>
              <a:rPr lang="en-US" dirty="0"/>
              <a:t>There are two broad ways of collision resolution:</a:t>
            </a:r>
          </a:p>
          <a:p>
            <a:pPr marL="45720" indent="0">
              <a:buNone/>
            </a:pPr>
            <a:r>
              <a:rPr lang="en-US" dirty="0"/>
              <a:t>1. Separate Chaining: An array of linked list implementation.</a:t>
            </a:r>
          </a:p>
          <a:p>
            <a:pPr marL="45720" indent="0">
              <a:buNone/>
            </a:pPr>
            <a:r>
              <a:rPr lang="en-US" dirty="0"/>
              <a:t>2. Open Addressing: Array-based implementation.</a:t>
            </a:r>
          </a:p>
          <a:p>
            <a:pPr marL="274320" lvl="1" indent="0">
              <a:buNone/>
            </a:pPr>
            <a:r>
              <a:rPr lang="en-US" dirty="0"/>
              <a:t>	(</a:t>
            </a:r>
            <a:r>
              <a:rPr lang="en-US" dirty="0" err="1"/>
              <a:t>i</a:t>
            </a:r>
            <a:r>
              <a:rPr lang="en-US" dirty="0"/>
              <a:t>)    Linear probing (linear search) </a:t>
            </a:r>
          </a:p>
          <a:p>
            <a:pPr marL="274320" lvl="1" indent="0">
              <a:buNone/>
            </a:pPr>
            <a:r>
              <a:rPr lang="en-US" dirty="0"/>
              <a:t>	(ii)   Quadratic probing (nonlinear search) </a:t>
            </a:r>
          </a:p>
          <a:p>
            <a:pPr marL="274320" lvl="1" indent="0">
              <a:buNone/>
            </a:pPr>
            <a:r>
              <a:rPr lang="en-US" dirty="0"/>
              <a:t>	(iii)  Double hashing (uses two hash functions)</a:t>
            </a:r>
            <a:endParaRPr lang="en-IN" dirty="0"/>
          </a:p>
        </p:txBody>
      </p:sp>
      <p:sp>
        <p:nvSpPr>
          <p:cNvPr id="4" name="Footer Placeholder 3">
            <a:extLst>
              <a:ext uri="{FF2B5EF4-FFF2-40B4-BE49-F238E27FC236}">
                <a16:creationId xmlns:a16="http://schemas.microsoft.com/office/drawing/2014/main" id="{4857A9B9-69F3-4F83-842F-4C573643980A}"/>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4E062D76-3210-490D-B41F-FACCF22F2B2D}"/>
              </a:ext>
            </a:extLst>
          </p:cNvPr>
          <p:cNvSpPr>
            <a:spLocks noGrp="1"/>
          </p:cNvSpPr>
          <p:nvPr>
            <p:ph type="sldNum" sz="quarter" idx="12"/>
          </p:nvPr>
        </p:nvSpPr>
        <p:spPr/>
        <p:txBody>
          <a:bodyPr/>
          <a:lstStyle/>
          <a:p>
            <a:fld id="{1DE3944B-220D-4D9C-9C2A-B607A0FB2F6B}" type="slidenum">
              <a:rPr lang="en-IN" smtClean="0"/>
              <a:t>267</a:t>
            </a:fld>
            <a:endParaRPr lang="en-IN"/>
          </a:p>
        </p:txBody>
      </p:sp>
    </p:spTree>
    <p:extLst>
      <p:ext uri="{BB962C8B-B14F-4D97-AF65-F5344CB8AC3E}">
        <p14:creationId xmlns:p14="http://schemas.microsoft.com/office/powerpoint/2010/main" val="1202401206"/>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6E05-3A09-4C02-B03F-DA089A6CC172}"/>
              </a:ext>
            </a:extLst>
          </p:cNvPr>
          <p:cNvSpPr>
            <a:spLocks noGrp="1"/>
          </p:cNvSpPr>
          <p:nvPr>
            <p:ph type="title"/>
          </p:nvPr>
        </p:nvSpPr>
        <p:spPr/>
        <p:txBody>
          <a:bodyPr/>
          <a:lstStyle/>
          <a:p>
            <a:r>
              <a:rPr lang="en-US" dirty="0"/>
              <a:t>Separate Chaining</a:t>
            </a:r>
            <a:endParaRPr lang="en-IN" dirty="0"/>
          </a:p>
        </p:txBody>
      </p:sp>
      <p:sp>
        <p:nvSpPr>
          <p:cNvPr id="3" name="Content Placeholder 2">
            <a:extLst>
              <a:ext uri="{FF2B5EF4-FFF2-40B4-BE49-F238E27FC236}">
                <a16:creationId xmlns:a16="http://schemas.microsoft.com/office/drawing/2014/main" id="{6CD7827D-0A4C-4470-8FAE-05EAD8D8C696}"/>
              </a:ext>
            </a:extLst>
          </p:cNvPr>
          <p:cNvSpPr>
            <a:spLocks noGrp="1"/>
          </p:cNvSpPr>
          <p:nvPr>
            <p:ph idx="1"/>
          </p:nvPr>
        </p:nvSpPr>
        <p:spPr/>
        <p:txBody>
          <a:bodyPr/>
          <a:lstStyle/>
          <a:p>
            <a:r>
              <a:rPr lang="en-US" dirty="0"/>
              <a:t>All keys that map to the same table location are kept in a linked list</a:t>
            </a:r>
          </a:p>
          <a:p>
            <a:r>
              <a:rPr lang="en-US" dirty="0"/>
              <a:t>Example: insert 10, 22, 86, 12, 42 </a:t>
            </a:r>
            <a:br>
              <a:rPr lang="en-US" dirty="0"/>
            </a:br>
            <a:r>
              <a:rPr lang="en-US" dirty="0"/>
              <a:t>	with h(x) = x % 10</a:t>
            </a:r>
          </a:p>
          <a:p>
            <a:endParaRPr lang="en-IN" dirty="0"/>
          </a:p>
        </p:txBody>
      </p:sp>
      <p:sp>
        <p:nvSpPr>
          <p:cNvPr id="4" name="Footer Placeholder 3">
            <a:extLst>
              <a:ext uri="{FF2B5EF4-FFF2-40B4-BE49-F238E27FC236}">
                <a16:creationId xmlns:a16="http://schemas.microsoft.com/office/drawing/2014/main" id="{AFB330F4-B077-46DB-9C48-9E35C5BC4B36}"/>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A35BBC97-D0B4-43D2-9EE3-119E5DE9CF40}"/>
              </a:ext>
            </a:extLst>
          </p:cNvPr>
          <p:cNvSpPr>
            <a:spLocks noGrp="1"/>
          </p:cNvSpPr>
          <p:nvPr>
            <p:ph type="sldNum" sz="quarter" idx="12"/>
          </p:nvPr>
        </p:nvSpPr>
        <p:spPr/>
        <p:txBody>
          <a:bodyPr/>
          <a:lstStyle/>
          <a:p>
            <a:fld id="{1DE3944B-220D-4D9C-9C2A-B607A0FB2F6B}" type="slidenum">
              <a:rPr lang="en-IN" smtClean="0"/>
              <a:t>268</a:t>
            </a:fld>
            <a:endParaRPr lang="en-IN"/>
          </a:p>
        </p:txBody>
      </p:sp>
      <p:graphicFrame>
        <p:nvGraphicFramePr>
          <p:cNvPr id="6" name="Group 64">
            <a:extLst>
              <a:ext uri="{FF2B5EF4-FFF2-40B4-BE49-F238E27FC236}">
                <a16:creationId xmlns:a16="http://schemas.microsoft.com/office/drawing/2014/main" id="{E80E0B01-6851-4E58-9B08-B86904A06B2B}"/>
              </a:ext>
            </a:extLst>
          </p:cNvPr>
          <p:cNvGraphicFramePr>
            <a:graphicFrameLocks noGrp="1"/>
          </p:cNvGraphicFramePr>
          <p:nvPr>
            <p:custDataLst>
              <p:tags r:id="rId1"/>
            </p:custDataLst>
          </p:nvPr>
        </p:nvGraphicFramePr>
        <p:xfrm>
          <a:off x="9329530" y="2093788"/>
          <a:ext cx="1219200" cy="3817938"/>
        </p:xfrm>
        <a:graphic>
          <a:graphicData uri="http://schemas.openxmlformats.org/drawingml/2006/table">
            <a:tbl>
              <a:tblPr/>
              <a:tblGrid>
                <a:gridCol w="638629">
                  <a:extLst>
                    <a:ext uri="{9D8B030D-6E8A-4147-A177-3AD203B41FA5}">
                      <a16:colId xmlns:a16="http://schemas.microsoft.com/office/drawing/2014/main" val="20000"/>
                    </a:ext>
                  </a:extLst>
                </a:gridCol>
                <a:gridCol w="580571">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0</a:t>
                      </a:r>
                    </a:p>
                  </a:txBody>
                  <a:tcPr anchor="ctr" anchorCtr="1"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1</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2</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3</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4</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5</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6</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7</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8</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9</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432926020"/>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B2FB-BEAC-40E3-BCE5-64822D9B249A}"/>
              </a:ext>
            </a:extLst>
          </p:cNvPr>
          <p:cNvSpPr>
            <a:spLocks noGrp="1"/>
          </p:cNvSpPr>
          <p:nvPr>
            <p:ph type="title"/>
          </p:nvPr>
        </p:nvSpPr>
        <p:spPr/>
        <p:txBody>
          <a:bodyPr vert="horz" lIns="91440" tIns="45720" rIns="91440" bIns="45720" rtlCol="0" anchor="b">
            <a:normAutofit/>
          </a:bodyPr>
          <a:lstStyle/>
          <a:p>
            <a:r>
              <a:rPr lang="en-US" dirty="0"/>
              <a:t>Separate Chaining Contd. (10, 22, 86, 12, 42)</a:t>
            </a:r>
            <a:endParaRPr lang="en-IN" dirty="0"/>
          </a:p>
        </p:txBody>
      </p:sp>
      <p:sp>
        <p:nvSpPr>
          <p:cNvPr id="4" name="Footer Placeholder 3">
            <a:extLst>
              <a:ext uri="{FF2B5EF4-FFF2-40B4-BE49-F238E27FC236}">
                <a16:creationId xmlns:a16="http://schemas.microsoft.com/office/drawing/2014/main" id="{668A757C-0F54-48CE-B4E3-BB283396615F}"/>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3FD19C77-79B3-4B7F-B6EF-A6C37BF9BEDC}"/>
              </a:ext>
            </a:extLst>
          </p:cNvPr>
          <p:cNvSpPr>
            <a:spLocks noGrp="1"/>
          </p:cNvSpPr>
          <p:nvPr>
            <p:ph type="sldNum" sz="quarter" idx="12"/>
          </p:nvPr>
        </p:nvSpPr>
        <p:spPr/>
        <p:txBody>
          <a:bodyPr/>
          <a:lstStyle/>
          <a:p>
            <a:fld id="{1DE3944B-220D-4D9C-9C2A-B607A0FB2F6B}" type="slidenum">
              <a:rPr lang="en-IN" smtClean="0"/>
              <a:t>269</a:t>
            </a:fld>
            <a:endParaRPr lang="en-IN"/>
          </a:p>
        </p:txBody>
      </p:sp>
      <p:graphicFrame>
        <p:nvGraphicFramePr>
          <p:cNvPr id="6" name="Group 64">
            <a:extLst>
              <a:ext uri="{FF2B5EF4-FFF2-40B4-BE49-F238E27FC236}">
                <a16:creationId xmlns:a16="http://schemas.microsoft.com/office/drawing/2014/main" id="{1343271E-9170-40D9-A2A5-D40E0890B3BA}"/>
              </a:ext>
            </a:extLst>
          </p:cNvPr>
          <p:cNvGraphicFramePr>
            <a:graphicFrameLocks noGrp="1"/>
          </p:cNvGraphicFramePr>
          <p:nvPr>
            <p:custDataLst>
              <p:tags r:id="rId1"/>
            </p:custDataLst>
          </p:nvPr>
        </p:nvGraphicFramePr>
        <p:xfrm>
          <a:off x="1405666" y="2093788"/>
          <a:ext cx="1219200" cy="3817938"/>
        </p:xfrm>
        <a:graphic>
          <a:graphicData uri="http://schemas.openxmlformats.org/drawingml/2006/table">
            <a:tbl>
              <a:tblPr/>
              <a:tblGrid>
                <a:gridCol w="638629">
                  <a:extLst>
                    <a:ext uri="{9D8B030D-6E8A-4147-A177-3AD203B41FA5}">
                      <a16:colId xmlns:a16="http://schemas.microsoft.com/office/drawing/2014/main" val="20000"/>
                    </a:ext>
                  </a:extLst>
                </a:gridCol>
                <a:gridCol w="580571">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0</a:t>
                      </a:r>
                    </a:p>
                  </a:txBody>
                  <a:tcPr anchor="ctr" anchorCtr="1"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1</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2</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3</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4</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5</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6</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7</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8</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9</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grpSp>
        <p:nvGrpSpPr>
          <p:cNvPr id="7" name="Group 6">
            <a:extLst>
              <a:ext uri="{FF2B5EF4-FFF2-40B4-BE49-F238E27FC236}">
                <a16:creationId xmlns:a16="http://schemas.microsoft.com/office/drawing/2014/main" id="{7169D9E1-0CE7-4A0B-BBDE-3D5AF0742F9C}"/>
              </a:ext>
            </a:extLst>
          </p:cNvPr>
          <p:cNvGrpSpPr/>
          <p:nvPr/>
        </p:nvGrpSpPr>
        <p:grpSpPr>
          <a:xfrm>
            <a:off x="2453416" y="2101408"/>
            <a:ext cx="1114637" cy="365760"/>
            <a:chOff x="1657350" y="1455420"/>
            <a:chExt cx="1114637" cy="365760"/>
          </a:xfrm>
        </p:grpSpPr>
        <p:grpSp>
          <p:nvGrpSpPr>
            <p:cNvPr id="8" name="Group 7">
              <a:extLst>
                <a:ext uri="{FF2B5EF4-FFF2-40B4-BE49-F238E27FC236}">
                  <a16:creationId xmlns:a16="http://schemas.microsoft.com/office/drawing/2014/main" id="{43469B27-46A0-47E1-8128-87B3D169BADF}"/>
                </a:ext>
              </a:extLst>
            </p:cNvPr>
            <p:cNvGrpSpPr/>
            <p:nvPr/>
          </p:nvGrpSpPr>
          <p:grpSpPr>
            <a:xfrm>
              <a:off x="2040467" y="1455420"/>
              <a:ext cx="731520" cy="365760"/>
              <a:chOff x="7281333" y="254000"/>
              <a:chExt cx="731520" cy="365760"/>
            </a:xfrm>
          </p:grpSpPr>
          <p:sp>
            <p:nvSpPr>
              <p:cNvPr id="10" name="Rectangle 9">
                <a:extLst>
                  <a:ext uri="{FF2B5EF4-FFF2-40B4-BE49-F238E27FC236}">
                    <a16:creationId xmlns:a16="http://schemas.microsoft.com/office/drawing/2014/main" id="{7AE24E45-66FB-4616-9974-64CD91190E42}"/>
                  </a:ext>
                </a:extLst>
              </p:cNvPr>
              <p:cNvSpPr/>
              <p:nvPr/>
            </p:nvSpPr>
            <p:spPr>
              <a:xfrm>
                <a:off x="728133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10</a:t>
                </a:r>
              </a:p>
            </p:txBody>
          </p:sp>
          <p:sp>
            <p:nvSpPr>
              <p:cNvPr id="11" name="Rectangle 10">
                <a:extLst>
                  <a:ext uri="{FF2B5EF4-FFF2-40B4-BE49-F238E27FC236}">
                    <a16:creationId xmlns:a16="http://schemas.microsoft.com/office/drawing/2014/main" id="{95BFE252-F085-4F5B-9892-D9A83736D745}"/>
                  </a:ext>
                </a:extLst>
              </p:cNvPr>
              <p:cNvSpPr/>
              <p:nvPr/>
            </p:nvSpPr>
            <p:spPr>
              <a:xfrm>
                <a:off x="764709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a:t>
                </a:r>
              </a:p>
            </p:txBody>
          </p:sp>
        </p:grpSp>
        <p:cxnSp>
          <p:nvCxnSpPr>
            <p:cNvPr id="9" name="Straight Arrow Connector 8">
              <a:extLst>
                <a:ext uri="{FF2B5EF4-FFF2-40B4-BE49-F238E27FC236}">
                  <a16:creationId xmlns:a16="http://schemas.microsoft.com/office/drawing/2014/main" id="{2079610C-F519-44E5-838A-CBB886DF4CE1}"/>
                </a:ext>
              </a:extLst>
            </p:cNvPr>
            <p:cNvCxnSpPr>
              <a:endCxn id="10" idx="1"/>
            </p:cNvCxnSpPr>
            <p:nvPr/>
          </p:nvCxnSpPr>
          <p:spPr>
            <a:xfrm>
              <a:off x="1657350" y="1638300"/>
              <a:ext cx="383117" cy="0"/>
            </a:xfrm>
            <a:prstGeom prst="straightConnector1">
              <a:avLst/>
            </a:prstGeom>
            <a:ln w="19050">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12" name="Group 64">
            <a:extLst>
              <a:ext uri="{FF2B5EF4-FFF2-40B4-BE49-F238E27FC236}">
                <a16:creationId xmlns:a16="http://schemas.microsoft.com/office/drawing/2014/main" id="{6FC058B0-6CA2-4CEB-B11A-4DDA6A3EC874}"/>
              </a:ext>
            </a:extLst>
          </p:cNvPr>
          <p:cNvGraphicFramePr>
            <a:graphicFrameLocks noGrp="1"/>
          </p:cNvGraphicFramePr>
          <p:nvPr>
            <p:custDataLst>
              <p:tags r:id="rId2"/>
            </p:custDataLst>
          </p:nvPr>
        </p:nvGraphicFramePr>
        <p:xfrm>
          <a:off x="4342504" y="2087561"/>
          <a:ext cx="1219200" cy="3817938"/>
        </p:xfrm>
        <a:graphic>
          <a:graphicData uri="http://schemas.openxmlformats.org/drawingml/2006/table">
            <a:tbl>
              <a:tblPr/>
              <a:tblGrid>
                <a:gridCol w="638629">
                  <a:extLst>
                    <a:ext uri="{9D8B030D-6E8A-4147-A177-3AD203B41FA5}">
                      <a16:colId xmlns:a16="http://schemas.microsoft.com/office/drawing/2014/main" val="20000"/>
                    </a:ext>
                  </a:extLst>
                </a:gridCol>
                <a:gridCol w="580571">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0</a:t>
                      </a:r>
                    </a:p>
                  </a:txBody>
                  <a:tcPr anchor="ctr" anchorCtr="1"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1</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2</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3</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4</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5</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6</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7</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8</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9</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grpSp>
        <p:nvGrpSpPr>
          <p:cNvPr id="13" name="Group 12">
            <a:extLst>
              <a:ext uri="{FF2B5EF4-FFF2-40B4-BE49-F238E27FC236}">
                <a16:creationId xmlns:a16="http://schemas.microsoft.com/office/drawing/2014/main" id="{8F44CE74-F054-495A-B0B9-400177F8FFFF}"/>
              </a:ext>
            </a:extLst>
          </p:cNvPr>
          <p:cNvGrpSpPr/>
          <p:nvPr/>
        </p:nvGrpSpPr>
        <p:grpSpPr>
          <a:xfrm>
            <a:off x="5390254" y="2095181"/>
            <a:ext cx="1114637" cy="365760"/>
            <a:chOff x="1657350" y="1455420"/>
            <a:chExt cx="1114637" cy="365760"/>
          </a:xfrm>
        </p:grpSpPr>
        <p:grpSp>
          <p:nvGrpSpPr>
            <p:cNvPr id="14" name="Group 13">
              <a:extLst>
                <a:ext uri="{FF2B5EF4-FFF2-40B4-BE49-F238E27FC236}">
                  <a16:creationId xmlns:a16="http://schemas.microsoft.com/office/drawing/2014/main" id="{A711924C-D896-49C4-A588-FDE0BBC8057D}"/>
                </a:ext>
              </a:extLst>
            </p:cNvPr>
            <p:cNvGrpSpPr/>
            <p:nvPr/>
          </p:nvGrpSpPr>
          <p:grpSpPr>
            <a:xfrm>
              <a:off x="2040467" y="1455420"/>
              <a:ext cx="731520" cy="365760"/>
              <a:chOff x="7281333" y="254000"/>
              <a:chExt cx="731520" cy="365760"/>
            </a:xfrm>
          </p:grpSpPr>
          <p:sp>
            <p:nvSpPr>
              <p:cNvPr id="16" name="Rectangle 15">
                <a:extLst>
                  <a:ext uri="{FF2B5EF4-FFF2-40B4-BE49-F238E27FC236}">
                    <a16:creationId xmlns:a16="http://schemas.microsoft.com/office/drawing/2014/main" id="{4242DB08-3D09-4977-823A-14580C902DC9}"/>
                  </a:ext>
                </a:extLst>
              </p:cNvPr>
              <p:cNvSpPr/>
              <p:nvPr/>
            </p:nvSpPr>
            <p:spPr>
              <a:xfrm>
                <a:off x="728133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10</a:t>
                </a:r>
              </a:p>
            </p:txBody>
          </p:sp>
          <p:sp>
            <p:nvSpPr>
              <p:cNvPr id="17" name="Rectangle 16">
                <a:extLst>
                  <a:ext uri="{FF2B5EF4-FFF2-40B4-BE49-F238E27FC236}">
                    <a16:creationId xmlns:a16="http://schemas.microsoft.com/office/drawing/2014/main" id="{E57AFF40-D190-4D2D-B06E-FF626DBC59F7}"/>
                  </a:ext>
                </a:extLst>
              </p:cNvPr>
              <p:cNvSpPr/>
              <p:nvPr/>
            </p:nvSpPr>
            <p:spPr>
              <a:xfrm>
                <a:off x="764709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a:t>
                </a:r>
              </a:p>
            </p:txBody>
          </p:sp>
        </p:grpSp>
        <p:cxnSp>
          <p:nvCxnSpPr>
            <p:cNvPr id="15" name="Straight Arrow Connector 14">
              <a:extLst>
                <a:ext uri="{FF2B5EF4-FFF2-40B4-BE49-F238E27FC236}">
                  <a16:creationId xmlns:a16="http://schemas.microsoft.com/office/drawing/2014/main" id="{CF7D2D3A-D3AF-4681-B6BC-B59C2024B0DB}"/>
                </a:ext>
              </a:extLst>
            </p:cNvPr>
            <p:cNvCxnSpPr>
              <a:endCxn id="16" idx="1"/>
            </p:cNvCxnSpPr>
            <p:nvPr/>
          </p:nvCxnSpPr>
          <p:spPr>
            <a:xfrm>
              <a:off x="1657350" y="1638300"/>
              <a:ext cx="383117" cy="0"/>
            </a:xfrm>
            <a:prstGeom prst="straightConnector1">
              <a:avLst/>
            </a:prstGeom>
            <a:ln w="19050">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FAC3DACF-95E4-406B-A893-2BAAE479CB13}"/>
              </a:ext>
            </a:extLst>
          </p:cNvPr>
          <p:cNvGrpSpPr/>
          <p:nvPr/>
        </p:nvGrpSpPr>
        <p:grpSpPr>
          <a:xfrm>
            <a:off x="5390254" y="2876231"/>
            <a:ext cx="1114637" cy="365760"/>
            <a:chOff x="1657350" y="1455420"/>
            <a:chExt cx="1114637" cy="365760"/>
          </a:xfrm>
        </p:grpSpPr>
        <p:grpSp>
          <p:nvGrpSpPr>
            <p:cNvPr id="19" name="Group 18">
              <a:extLst>
                <a:ext uri="{FF2B5EF4-FFF2-40B4-BE49-F238E27FC236}">
                  <a16:creationId xmlns:a16="http://schemas.microsoft.com/office/drawing/2014/main" id="{2B7A3CD1-4434-44B2-B153-71E26701D475}"/>
                </a:ext>
              </a:extLst>
            </p:cNvPr>
            <p:cNvGrpSpPr/>
            <p:nvPr/>
          </p:nvGrpSpPr>
          <p:grpSpPr>
            <a:xfrm>
              <a:off x="2040467" y="1455420"/>
              <a:ext cx="731520" cy="365760"/>
              <a:chOff x="7281333" y="254000"/>
              <a:chExt cx="731520" cy="365760"/>
            </a:xfrm>
          </p:grpSpPr>
          <p:sp>
            <p:nvSpPr>
              <p:cNvPr id="21" name="Rectangle 20">
                <a:extLst>
                  <a:ext uri="{FF2B5EF4-FFF2-40B4-BE49-F238E27FC236}">
                    <a16:creationId xmlns:a16="http://schemas.microsoft.com/office/drawing/2014/main" id="{A7923C6C-C61E-4015-8246-D8BC4DA98FE4}"/>
                  </a:ext>
                </a:extLst>
              </p:cNvPr>
              <p:cNvSpPr/>
              <p:nvPr/>
            </p:nvSpPr>
            <p:spPr>
              <a:xfrm>
                <a:off x="728133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22</a:t>
                </a:r>
              </a:p>
            </p:txBody>
          </p:sp>
          <p:sp>
            <p:nvSpPr>
              <p:cNvPr id="22" name="Rectangle 21">
                <a:extLst>
                  <a:ext uri="{FF2B5EF4-FFF2-40B4-BE49-F238E27FC236}">
                    <a16:creationId xmlns:a16="http://schemas.microsoft.com/office/drawing/2014/main" id="{FFF7111B-E61D-4B6A-AD31-E4BE64F9C432}"/>
                  </a:ext>
                </a:extLst>
              </p:cNvPr>
              <p:cNvSpPr/>
              <p:nvPr/>
            </p:nvSpPr>
            <p:spPr>
              <a:xfrm>
                <a:off x="764709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a:t>
                </a:r>
              </a:p>
            </p:txBody>
          </p:sp>
        </p:grpSp>
        <p:cxnSp>
          <p:nvCxnSpPr>
            <p:cNvPr id="20" name="Straight Arrow Connector 19">
              <a:extLst>
                <a:ext uri="{FF2B5EF4-FFF2-40B4-BE49-F238E27FC236}">
                  <a16:creationId xmlns:a16="http://schemas.microsoft.com/office/drawing/2014/main" id="{04DF1DE6-302E-4747-8F5E-8B6C7BD0CA47}"/>
                </a:ext>
              </a:extLst>
            </p:cNvPr>
            <p:cNvCxnSpPr>
              <a:endCxn id="21" idx="1"/>
            </p:cNvCxnSpPr>
            <p:nvPr/>
          </p:nvCxnSpPr>
          <p:spPr>
            <a:xfrm>
              <a:off x="1657350" y="1638300"/>
              <a:ext cx="383117" cy="0"/>
            </a:xfrm>
            <a:prstGeom prst="straightConnector1">
              <a:avLst/>
            </a:prstGeom>
            <a:ln w="19050">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23" name="Group 64">
            <a:extLst>
              <a:ext uri="{FF2B5EF4-FFF2-40B4-BE49-F238E27FC236}">
                <a16:creationId xmlns:a16="http://schemas.microsoft.com/office/drawing/2014/main" id="{034DC963-1009-4134-9C09-99FC84792534}"/>
              </a:ext>
            </a:extLst>
          </p:cNvPr>
          <p:cNvGraphicFramePr>
            <a:graphicFrameLocks noGrp="1"/>
          </p:cNvGraphicFramePr>
          <p:nvPr>
            <p:custDataLst>
              <p:tags r:id="rId3"/>
            </p:custDataLst>
          </p:nvPr>
        </p:nvGraphicFramePr>
        <p:xfrm>
          <a:off x="7903285" y="2087561"/>
          <a:ext cx="1219200" cy="3817938"/>
        </p:xfrm>
        <a:graphic>
          <a:graphicData uri="http://schemas.openxmlformats.org/drawingml/2006/table">
            <a:tbl>
              <a:tblPr/>
              <a:tblGrid>
                <a:gridCol w="638629">
                  <a:extLst>
                    <a:ext uri="{9D8B030D-6E8A-4147-A177-3AD203B41FA5}">
                      <a16:colId xmlns:a16="http://schemas.microsoft.com/office/drawing/2014/main" val="20000"/>
                    </a:ext>
                  </a:extLst>
                </a:gridCol>
                <a:gridCol w="580571">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0</a:t>
                      </a:r>
                    </a:p>
                  </a:txBody>
                  <a:tcPr anchor="ctr" anchorCtr="1"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1</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2</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3</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4</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5</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6</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7</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8</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9</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grpSp>
        <p:nvGrpSpPr>
          <p:cNvPr id="24" name="Group 23">
            <a:extLst>
              <a:ext uri="{FF2B5EF4-FFF2-40B4-BE49-F238E27FC236}">
                <a16:creationId xmlns:a16="http://schemas.microsoft.com/office/drawing/2014/main" id="{51D5D8BA-F254-441B-ACD7-07A1DDED6CCD}"/>
              </a:ext>
            </a:extLst>
          </p:cNvPr>
          <p:cNvGrpSpPr/>
          <p:nvPr/>
        </p:nvGrpSpPr>
        <p:grpSpPr>
          <a:xfrm>
            <a:off x="8951035" y="2095181"/>
            <a:ext cx="1114637" cy="365760"/>
            <a:chOff x="1657350" y="1455420"/>
            <a:chExt cx="1114637" cy="365760"/>
          </a:xfrm>
        </p:grpSpPr>
        <p:grpSp>
          <p:nvGrpSpPr>
            <p:cNvPr id="25" name="Group 24">
              <a:extLst>
                <a:ext uri="{FF2B5EF4-FFF2-40B4-BE49-F238E27FC236}">
                  <a16:creationId xmlns:a16="http://schemas.microsoft.com/office/drawing/2014/main" id="{EF2F6380-B4AE-4273-B705-5D380A8B9D34}"/>
                </a:ext>
              </a:extLst>
            </p:cNvPr>
            <p:cNvGrpSpPr/>
            <p:nvPr/>
          </p:nvGrpSpPr>
          <p:grpSpPr>
            <a:xfrm>
              <a:off x="2040467" y="1455420"/>
              <a:ext cx="731520" cy="365760"/>
              <a:chOff x="7281333" y="254000"/>
              <a:chExt cx="731520" cy="365760"/>
            </a:xfrm>
          </p:grpSpPr>
          <p:sp>
            <p:nvSpPr>
              <p:cNvPr id="27" name="Rectangle 26">
                <a:extLst>
                  <a:ext uri="{FF2B5EF4-FFF2-40B4-BE49-F238E27FC236}">
                    <a16:creationId xmlns:a16="http://schemas.microsoft.com/office/drawing/2014/main" id="{8D3DFDFF-B6FF-4254-8EA8-B38981D290C2}"/>
                  </a:ext>
                </a:extLst>
              </p:cNvPr>
              <p:cNvSpPr/>
              <p:nvPr/>
            </p:nvSpPr>
            <p:spPr>
              <a:xfrm>
                <a:off x="728133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10</a:t>
                </a:r>
              </a:p>
            </p:txBody>
          </p:sp>
          <p:sp>
            <p:nvSpPr>
              <p:cNvPr id="28" name="Rectangle 27">
                <a:extLst>
                  <a:ext uri="{FF2B5EF4-FFF2-40B4-BE49-F238E27FC236}">
                    <a16:creationId xmlns:a16="http://schemas.microsoft.com/office/drawing/2014/main" id="{47E359D6-79B1-4120-8769-15D9718314DD}"/>
                  </a:ext>
                </a:extLst>
              </p:cNvPr>
              <p:cNvSpPr/>
              <p:nvPr/>
            </p:nvSpPr>
            <p:spPr>
              <a:xfrm>
                <a:off x="764709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a:t>
                </a:r>
              </a:p>
            </p:txBody>
          </p:sp>
        </p:grpSp>
        <p:cxnSp>
          <p:nvCxnSpPr>
            <p:cNvPr id="26" name="Straight Arrow Connector 25">
              <a:extLst>
                <a:ext uri="{FF2B5EF4-FFF2-40B4-BE49-F238E27FC236}">
                  <a16:creationId xmlns:a16="http://schemas.microsoft.com/office/drawing/2014/main" id="{1AFD2085-3636-4947-9273-C62E9B985399}"/>
                </a:ext>
              </a:extLst>
            </p:cNvPr>
            <p:cNvCxnSpPr>
              <a:endCxn id="27" idx="1"/>
            </p:cNvCxnSpPr>
            <p:nvPr/>
          </p:nvCxnSpPr>
          <p:spPr>
            <a:xfrm>
              <a:off x="1657350" y="1638300"/>
              <a:ext cx="383117" cy="0"/>
            </a:xfrm>
            <a:prstGeom prst="straightConnector1">
              <a:avLst/>
            </a:prstGeom>
            <a:ln w="19050">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492E61E9-B6B6-4115-99AC-1FA647C70748}"/>
              </a:ext>
            </a:extLst>
          </p:cNvPr>
          <p:cNvGrpSpPr/>
          <p:nvPr/>
        </p:nvGrpSpPr>
        <p:grpSpPr>
          <a:xfrm>
            <a:off x="8951035" y="2876231"/>
            <a:ext cx="1114637" cy="365760"/>
            <a:chOff x="1657350" y="1455420"/>
            <a:chExt cx="1114637" cy="365760"/>
          </a:xfrm>
        </p:grpSpPr>
        <p:grpSp>
          <p:nvGrpSpPr>
            <p:cNvPr id="30" name="Group 29">
              <a:extLst>
                <a:ext uri="{FF2B5EF4-FFF2-40B4-BE49-F238E27FC236}">
                  <a16:creationId xmlns:a16="http://schemas.microsoft.com/office/drawing/2014/main" id="{1FDF8004-19D9-4113-A45C-AC527BAD8FA4}"/>
                </a:ext>
              </a:extLst>
            </p:cNvPr>
            <p:cNvGrpSpPr/>
            <p:nvPr/>
          </p:nvGrpSpPr>
          <p:grpSpPr>
            <a:xfrm>
              <a:off x="2040467" y="1455420"/>
              <a:ext cx="731520" cy="365760"/>
              <a:chOff x="7281333" y="254000"/>
              <a:chExt cx="731520" cy="365760"/>
            </a:xfrm>
          </p:grpSpPr>
          <p:sp>
            <p:nvSpPr>
              <p:cNvPr id="32" name="Rectangle 31">
                <a:extLst>
                  <a:ext uri="{FF2B5EF4-FFF2-40B4-BE49-F238E27FC236}">
                    <a16:creationId xmlns:a16="http://schemas.microsoft.com/office/drawing/2014/main" id="{A26DC814-4349-443F-8F91-749A6AC5A202}"/>
                  </a:ext>
                </a:extLst>
              </p:cNvPr>
              <p:cNvSpPr/>
              <p:nvPr/>
            </p:nvSpPr>
            <p:spPr>
              <a:xfrm>
                <a:off x="728133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22</a:t>
                </a:r>
              </a:p>
            </p:txBody>
          </p:sp>
          <p:sp>
            <p:nvSpPr>
              <p:cNvPr id="33" name="Rectangle 32">
                <a:extLst>
                  <a:ext uri="{FF2B5EF4-FFF2-40B4-BE49-F238E27FC236}">
                    <a16:creationId xmlns:a16="http://schemas.microsoft.com/office/drawing/2014/main" id="{22254268-F58B-48C9-A67E-A41B90257AA0}"/>
                  </a:ext>
                </a:extLst>
              </p:cNvPr>
              <p:cNvSpPr/>
              <p:nvPr/>
            </p:nvSpPr>
            <p:spPr>
              <a:xfrm>
                <a:off x="764709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a:t>
                </a:r>
              </a:p>
            </p:txBody>
          </p:sp>
        </p:grpSp>
        <p:cxnSp>
          <p:nvCxnSpPr>
            <p:cNvPr id="31" name="Straight Arrow Connector 30">
              <a:extLst>
                <a:ext uri="{FF2B5EF4-FFF2-40B4-BE49-F238E27FC236}">
                  <a16:creationId xmlns:a16="http://schemas.microsoft.com/office/drawing/2014/main" id="{07C718A6-4FFA-4A21-9671-77C6B29F9FD8}"/>
                </a:ext>
              </a:extLst>
            </p:cNvPr>
            <p:cNvCxnSpPr>
              <a:endCxn id="32" idx="1"/>
            </p:cNvCxnSpPr>
            <p:nvPr/>
          </p:nvCxnSpPr>
          <p:spPr>
            <a:xfrm>
              <a:off x="1657350" y="1638300"/>
              <a:ext cx="383117" cy="0"/>
            </a:xfrm>
            <a:prstGeom prst="straightConnector1">
              <a:avLst/>
            </a:prstGeom>
            <a:ln w="19050">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7CF92F20-1293-4C19-91B7-1D482EE1BC87}"/>
              </a:ext>
            </a:extLst>
          </p:cNvPr>
          <p:cNvGrpSpPr/>
          <p:nvPr/>
        </p:nvGrpSpPr>
        <p:grpSpPr>
          <a:xfrm>
            <a:off x="8951035" y="4371656"/>
            <a:ext cx="1114637" cy="365760"/>
            <a:chOff x="1657350" y="1455420"/>
            <a:chExt cx="1114637" cy="365760"/>
          </a:xfrm>
        </p:grpSpPr>
        <p:grpSp>
          <p:nvGrpSpPr>
            <p:cNvPr id="35" name="Group 34">
              <a:extLst>
                <a:ext uri="{FF2B5EF4-FFF2-40B4-BE49-F238E27FC236}">
                  <a16:creationId xmlns:a16="http://schemas.microsoft.com/office/drawing/2014/main" id="{3C7EE9F4-D4F4-40F8-B3E8-FA93C5825A1F}"/>
                </a:ext>
              </a:extLst>
            </p:cNvPr>
            <p:cNvGrpSpPr/>
            <p:nvPr/>
          </p:nvGrpSpPr>
          <p:grpSpPr>
            <a:xfrm>
              <a:off x="2040467" y="1455420"/>
              <a:ext cx="731520" cy="365760"/>
              <a:chOff x="7281333" y="254000"/>
              <a:chExt cx="731520" cy="365760"/>
            </a:xfrm>
          </p:grpSpPr>
          <p:sp>
            <p:nvSpPr>
              <p:cNvPr id="37" name="Rectangle 36">
                <a:extLst>
                  <a:ext uri="{FF2B5EF4-FFF2-40B4-BE49-F238E27FC236}">
                    <a16:creationId xmlns:a16="http://schemas.microsoft.com/office/drawing/2014/main" id="{133D211F-B9A7-4197-9AAB-282580F0901B}"/>
                  </a:ext>
                </a:extLst>
              </p:cNvPr>
              <p:cNvSpPr/>
              <p:nvPr/>
            </p:nvSpPr>
            <p:spPr>
              <a:xfrm>
                <a:off x="728133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86</a:t>
                </a:r>
              </a:p>
            </p:txBody>
          </p:sp>
          <p:sp>
            <p:nvSpPr>
              <p:cNvPr id="38" name="Rectangle 37">
                <a:extLst>
                  <a:ext uri="{FF2B5EF4-FFF2-40B4-BE49-F238E27FC236}">
                    <a16:creationId xmlns:a16="http://schemas.microsoft.com/office/drawing/2014/main" id="{B7B22732-0DE1-4B03-B6A8-EFE342EDE563}"/>
                  </a:ext>
                </a:extLst>
              </p:cNvPr>
              <p:cNvSpPr/>
              <p:nvPr/>
            </p:nvSpPr>
            <p:spPr>
              <a:xfrm>
                <a:off x="764709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a:t>
                </a:r>
              </a:p>
            </p:txBody>
          </p:sp>
        </p:grpSp>
        <p:cxnSp>
          <p:nvCxnSpPr>
            <p:cNvPr id="36" name="Straight Arrow Connector 35">
              <a:extLst>
                <a:ext uri="{FF2B5EF4-FFF2-40B4-BE49-F238E27FC236}">
                  <a16:creationId xmlns:a16="http://schemas.microsoft.com/office/drawing/2014/main" id="{7151EA4B-9E9E-4A1B-817F-BD546BC33EA6}"/>
                </a:ext>
              </a:extLst>
            </p:cNvPr>
            <p:cNvCxnSpPr>
              <a:endCxn id="37" idx="1"/>
            </p:cNvCxnSpPr>
            <p:nvPr/>
          </p:nvCxnSpPr>
          <p:spPr>
            <a:xfrm>
              <a:off x="1657350" y="1638300"/>
              <a:ext cx="383117" cy="0"/>
            </a:xfrm>
            <a:prstGeom prst="straightConnector1">
              <a:avLst/>
            </a:prstGeom>
            <a:ln w="19050">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21727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 name="Footer Placeholder 18"/>
          <p:cNvSpPr>
            <a:spLocks noGrp="1"/>
          </p:cNvSpPr>
          <p:nvPr>
            <p:ph type="ftr" sz="quarter" idx="11"/>
          </p:nvPr>
        </p:nvSpPr>
        <p:spPr/>
        <p:txBody>
          <a:bodyPr/>
          <a:lstStyle/>
          <a:p>
            <a:r>
              <a:rPr lang="en-US"/>
              <a:t>Dr. Neepa Shah</a:t>
            </a:r>
          </a:p>
        </p:txBody>
      </p:sp>
      <p:sp>
        <p:nvSpPr>
          <p:cNvPr id="18" name="Slide Number Placeholder 17"/>
          <p:cNvSpPr>
            <a:spLocks noGrp="1"/>
          </p:cNvSpPr>
          <p:nvPr>
            <p:ph type="sldNum" sz="quarter" idx="12"/>
          </p:nvPr>
        </p:nvSpPr>
        <p:spPr/>
        <p:txBody>
          <a:bodyPr/>
          <a:lstStyle/>
          <a:p>
            <a:fld id="{B6F15528-21DE-4FAA-801E-634DDDAF4B2B}" type="slidenum">
              <a:rPr lang="en-US" smtClean="0"/>
              <a:pPr/>
              <a:t>27</a:t>
            </a:fld>
            <a:endParaRPr lang="en-US"/>
          </a:p>
        </p:txBody>
      </p:sp>
      <p:sp>
        <p:nvSpPr>
          <p:cNvPr id="62466" name="Rectangle 2"/>
          <p:cNvSpPr>
            <a:spLocks noGrp="1" noChangeArrowheads="1"/>
          </p:cNvSpPr>
          <p:nvPr>
            <p:ph type="title" idx="4294967295"/>
          </p:nvPr>
        </p:nvSpPr>
        <p:spPr>
          <a:xfrm>
            <a:off x="0" y="304800"/>
            <a:ext cx="7772400" cy="762000"/>
          </a:xfrm>
        </p:spPr>
        <p:txBody>
          <a:bodyPr/>
          <a:lstStyle/>
          <a:p>
            <a:r>
              <a:rPr lang="en-GB" dirty="0"/>
              <a:t>Bubble Sort Example Contd.</a:t>
            </a:r>
          </a:p>
        </p:txBody>
      </p:sp>
      <p:sp>
        <p:nvSpPr>
          <p:cNvPr id="62467" name="Text Box 3"/>
          <p:cNvSpPr txBox="1">
            <a:spLocks noChangeArrowheads="1"/>
          </p:cNvSpPr>
          <p:nvPr/>
        </p:nvSpPr>
        <p:spPr bwMode="auto">
          <a:xfrm>
            <a:off x="3048000" y="3581401"/>
            <a:ext cx="6705600" cy="823913"/>
          </a:xfrm>
          <a:prstGeom prst="rect">
            <a:avLst/>
          </a:prstGeom>
          <a:noFill/>
          <a:ln w="9525">
            <a:noFill/>
            <a:miter lim="800000"/>
            <a:headEnd/>
            <a:tailEnd/>
          </a:ln>
          <a:effectLst/>
        </p:spPr>
        <p:txBody>
          <a:bodyPr>
            <a:spAutoFit/>
          </a:bodyPr>
          <a:lstStyle/>
          <a:p>
            <a:pPr>
              <a:spcBef>
                <a:spcPct val="50000"/>
              </a:spcBef>
            </a:pPr>
            <a:r>
              <a:rPr lang="en-GB" sz="4800"/>
              <a:t>2,  6,  9,  3,  7,  9,  11,  12</a:t>
            </a:r>
            <a:endParaRPr lang="en-GB"/>
          </a:p>
        </p:txBody>
      </p:sp>
      <p:sp>
        <p:nvSpPr>
          <p:cNvPr id="62468" name="Text Box 4"/>
          <p:cNvSpPr txBox="1">
            <a:spLocks noChangeArrowheads="1"/>
          </p:cNvSpPr>
          <p:nvPr/>
        </p:nvSpPr>
        <p:spPr bwMode="auto">
          <a:xfrm>
            <a:off x="3048000" y="3581401"/>
            <a:ext cx="6705600" cy="823913"/>
          </a:xfrm>
          <a:prstGeom prst="rect">
            <a:avLst/>
          </a:prstGeom>
          <a:solidFill>
            <a:schemeClr val="bg1"/>
          </a:solidFill>
          <a:ln w="9525">
            <a:noFill/>
            <a:miter lim="800000"/>
            <a:headEnd/>
            <a:tailEnd/>
          </a:ln>
          <a:effectLst/>
        </p:spPr>
        <p:txBody>
          <a:bodyPr>
            <a:spAutoFit/>
          </a:bodyPr>
          <a:lstStyle/>
          <a:p>
            <a:pPr>
              <a:spcBef>
                <a:spcPct val="50000"/>
              </a:spcBef>
            </a:pPr>
            <a:r>
              <a:rPr lang="en-GB" sz="4800"/>
              <a:t>2,  6,  3,  9,  7,  9,  11,  12</a:t>
            </a:r>
            <a:endParaRPr lang="en-GB"/>
          </a:p>
        </p:txBody>
      </p:sp>
      <p:sp>
        <p:nvSpPr>
          <p:cNvPr id="62469" name="Text Box 5"/>
          <p:cNvSpPr txBox="1">
            <a:spLocks noChangeArrowheads="1"/>
          </p:cNvSpPr>
          <p:nvPr/>
        </p:nvSpPr>
        <p:spPr bwMode="auto">
          <a:xfrm>
            <a:off x="3048000" y="3581401"/>
            <a:ext cx="6705600" cy="823913"/>
          </a:xfrm>
          <a:prstGeom prst="rect">
            <a:avLst/>
          </a:prstGeom>
          <a:solidFill>
            <a:schemeClr val="bg1"/>
          </a:solidFill>
          <a:ln w="9525">
            <a:noFill/>
            <a:miter lim="800000"/>
            <a:headEnd/>
            <a:tailEnd/>
          </a:ln>
          <a:effectLst/>
        </p:spPr>
        <p:txBody>
          <a:bodyPr>
            <a:spAutoFit/>
          </a:bodyPr>
          <a:lstStyle/>
          <a:p>
            <a:pPr>
              <a:spcBef>
                <a:spcPct val="50000"/>
              </a:spcBef>
            </a:pPr>
            <a:r>
              <a:rPr lang="en-GB" sz="4800"/>
              <a:t>2,  6,  3,  7,  9,  9,  11,  12</a:t>
            </a:r>
            <a:endParaRPr lang="en-GB"/>
          </a:p>
        </p:txBody>
      </p:sp>
      <p:sp>
        <p:nvSpPr>
          <p:cNvPr id="62470" name="Oval 6"/>
          <p:cNvSpPr>
            <a:spLocks noChangeArrowheads="1"/>
          </p:cNvSpPr>
          <p:nvPr/>
        </p:nvSpPr>
        <p:spPr bwMode="auto">
          <a:xfrm>
            <a:off x="2819400" y="3581400"/>
            <a:ext cx="1600200" cy="838200"/>
          </a:xfrm>
          <a:prstGeom prst="ellipse">
            <a:avLst/>
          </a:prstGeom>
          <a:noFill/>
          <a:ln w="9525">
            <a:solidFill>
              <a:srgbClr val="FF0000"/>
            </a:solidFill>
            <a:round/>
            <a:headEnd/>
            <a:tailEnd/>
          </a:ln>
          <a:effectLst/>
        </p:spPr>
        <p:txBody>
          <a:bodyPr wrap="none" anchor="ctr"/>
          <a:lstStyle/>
          <a:p>
            <a:endParaRPr lang="en-US"/>
          </a:p>
        </p:txBody>
      </p:sp>
      <p:sp>
        <p:nvSpPr>
          <p:cNvPr id="62471" name="Oval 7"/>
          <p:cNvSpPr>
            <a:spLocks noChangeArrowheads="1"/>
          </p:cNvSpPr>
          <p:nvPr/>
        </p:nvSpPr>
        <p:spPr bwMode="auto">
          <a:xfrm>
            <a:off x="3733800" y="3581400"/>
            <a:ext cx="1600200" cy="838200"/>
          </a:xfrm>
          <a:prstGeom prst="ellipse">
            <a:avLst/>
          </a:prstGeom>
          <a:noFill/>
          <a:ln w="9525">
            <a:solidFill>
              <a:srgbClr val="FF0000"/>
            </a:solidFill>
            <a:round/>
            <a:headEnd/>
            <a:tailEnd/>
          </a:ln>
          <a:effectLst/>
        </p:spPr>
        <p:txBody>
          <a:bodyPr wrap="none" anchor="ctr"/>
          <a:lstStyle/>
          <a:p>
            <a:endParaRPr lang="en-US"/>
          </a:p>
        </p:txBody>
      </p:sp>
      <p:sp>
        <p:nvSpPr>
          <p:cNvPr id="62472" name="Oval 8"/>
          <p:cNvSpPr>
            <a:spLocks noChangeArrowheads="1"/>
          </p:cNvSpPr>
          <p:nvPr/>
        </p:nvSpPr>
        <p:spPr bwMode="auto">
          <a:xfrm>
            <a:off x="4495800" y="3581400"/>
            <a:ext cx="1600200" cy="838200"/>
          </a:xfrm>
          <a:prstGeom prst="ellipse">
            <a:avLst/>
          </a:prstGeom>
          <a:noFill/>
          <a:ln w="9525">
            <a:solidFill>
              <a:srgbClr val="FF0000"/>
            </a:solidFill>
            <a:round/>
            <a:headEnd/>
            <a:tailEnd/>
          </a:ln>
          <a:effectLst/>
        </p:spPr>
        <p:txBody>
          <a:bodyPr wrap="none" anchor="ctr"/>
          <a:lstStyle/>
          <a:p>
            <a:endParaRPr lang="en-US"/>
          </a:p>
        </p:txBody>
      </p:sp>
      <p:sp>
        <p:nvSpPr>
          <p:cNvPr id="62473" name="Oval 9"/>
          <p:cNvSpPr>
            <a:spLocks noChangeArrowheads="1"/>
          </p:cNvSpPr>
          <p:nvPr/>
        </p:nvSpPr>
        <p:spPr bwMode="auto">
          <a:xfrm>
            <a:off x="5181600" y="3581400"/>
            <a:ext cx="1600200" cy="838200"/>
          </a:xfrm>
          <a:prstGeom prst="ellipse">
            <a:avLst/>
          </a:prstGeom>
          <a:noFill/>
          <a:ln w="9525">
            <a:solidFill>
              <a:srgbClr val="FF0000"/>
            </a:solidFill>
            <a:round/>
            <a:headEnd/>
            <a:tailEnd/>
          </a:ln>
          <a:effectLst/>
        </p:spPr>
        <p:txBody>
          <a:bodyPr wrap="none" anchor="ctr"/>
          <a:lstStyle/>
          <a:p>
            <a:endParaRPr lang="en-US"/>
          </a:p>
        </p:txBody>
      </p:sp>
      <p:sp>
        <p:nvSpPr>
          <p:cNvPr id="62475" name="Text Box 11"/>
          <p:cNvSpPr txBox="1">
            <a:spLocks noChangeArrowheads="1"/>
          </p:cNvSpPr>
          <p:nvPr/>
        </p:nvSpPr>
        <p:spPr bwMode="auto">
          <a:xfrm>
            <a:off x="3048000" y="990601"/>
            <a:ext cx="6705600" cy="823913"/>
          </a:xfrm>
          <a:prstGeom prst="rect">
            <a:avLst/>
          </a:prstGeom>
          <a:noFill/>
          <a:ln w="9525">
            <a:noFill/>
            <a:miter lim="800000"/>
            <a:headEnd/>
            <a:tailEnd/>
          </a:ln>
          <a:effectLst/>
        </p:spPr>
        <p:txBody>
          <a:bodyPr>
            <a:spAutoFit/>
          </a:bodyPr>
          <a:lstStyle/>
          <a:p>
            <a:pPr>
              <a:spcBef>
                <a:spcPct val="50000"/>
              </a:spcBef>
            </a:pPr>
            <a:r>
              <a:rPr lang="en-GB" sz="4800"/>
              <a:t>6,  2,  9,  11,  9,  3,  7,  12</a:t>
            </a:r>
            <a:endParaRPr lang="en-GB"/>
          </a:p>
        </p:txBody>
      </p:sp>
      <p:sp>
        <p:nvSpPr>
          <p:cNvPr id="62476" name="Text Box 12"/>
          <p:cNvSpPr txBox="1">
            <a:spLocks noChangeArrowheads="1"/>
          </p:cNvSpPr>
          <p:nvPr/>
        </p:nvSpPr>
        <p:spPr bwMode="auto">
          <a:xfrm>
            <a:off x="3048000" y="1905001"/>
            <a:ext cx="6705600" cy="823913"/>
          </a:xfrm>
          <a:prstGeom prst="rect">
            <a:avLst/>
          </a:prstGeom>
          <a:noFill/>
          <a:ln w="9525">
            <a:noFill/>
            <a:miter lim="800000"/>
            <a:headEnd/>
            <a:tailEnd/>
          </a:ln>
          <a:effectLst/>
        </p:spPr>
        <p:txBody>
          <a:bodyPr>
            <a:spAutoFit/>
          </a:bodyPr>
          <a:lstStyle/>
          <a:p>
            <a:pPr>
              <a:spcBef>
                <a:spcPct val="50000"/>
              </a:spcBef>
            </a:pPr>
            <a:r>
              <a:rPr lang="en-GB" sz="4800"/>
              <a:t>2,  6,  9,  9,  3,  7,  11,  12</a:t>
            </a:r>
            <a:endParaRPr lang="en-GB"/>
          </a:p>
        </p:txBody>
      </p:sp>
      <p:sp>
        <p:nvSpPr>
          <p:cNvPr id="62477" name="Rectangle 13"/>
          <p:cNvSpPr>
            <a:spLocks noChangeArrowheads="1"/>
          </p:cNvSpPr>
          <p:nvPr/>
        </p:nvSpPr>
        <p:spPr bwMode="auto">
          <a:xfrm>
            <a:off x="1524000" y="1676400"/>
            <a:ext cx="1828800" cy="533400"/>
          </a:xfrm>
          <a:prstGeom prst="rect">
            <a:avLst/>
          </a:prstGeom>
          <a:noFill/>
          <a:ln w="9525">
            <a:noFill/>
            <a:miter lim="800000"/>
            <a:headEnd/>
            <a:tailEnd/>
          </a:ln>
          <a:effectLst/>
        </p:spPr>
        <p:txBody>
          <a:bodyPr anchor="ctr"/>
          <a:lstStyle/>
          <a:p>
            <a:pPr algn="ctr"/>
            <a:r>
              <a:rPr lang="en-GB">
                <a:solidFill>
                  <a:schemeClr val="tx2"/>
                </a:solidFill>
              </a:rPr>
              <a:t>Second Pass</a:t>
            </a:r>
          </a:p>
        </p:txBody>
      </p:sp>
      <p:sp>
        <p:nvSpPr>
          <p:cNvPr id="62478" name="Rectangle 14"/>
          <p:cNvSpPr>
            <a:spLocks noChangeArrowheads="1"/>
          </p:cNvSpPr>
          <p:nvPr/>
        </p:nvSpPr>
        <p:spPr bwMode="auto">
          <a:xfrm>
            <a:off x="1752600" y="914400"/>
            <a:ext cx="1828800" cy="533400"/>
          </a:xfrm>
          <a:prstGeom prst="rect">
            <a:avLst/>
          </a:prstGeom>
          <a:noFill/>
          <a:ln w="9525">
            <a:noFill/>
            <a:miter lim="800000"/>
            <a:headEnd/>
            <a:tailEnd/>
          </a:ln>
          <a:effectLst/>
        </p:spPr>
        <p:txBody>
          <a:bodyPr anchor="ctr"/>
          <a:lstStyle/>
          <a:p>
            <a:r>
              <a:rPr lang="en-GB">
                <a:solidFill>
                  <a:schemeClr val="tx2"/>
                </a:solidFill>
              </a:rPr>
              <a:t>First Pass</a:t>
            </a:r>
          </a:p>
        </p:txBody>
      </p:sp>
      <p:sp>
        <p:nvSpPr>
          <p:cNvPr id="62479" name="Rectangle 15"/>
          <p:cNvSpPr>
            <a:spLocks noChangeArrowheads="1"/>
          </p:cNvSpPr>
          <p:nvPr/>
        </p:nvSpPr>
        <p:spPr bwMode="auto">
          <a:xfrm>
            <a:off x="1524000" y="2438400"/>
            <a:ext cx="1828800" cy="533400"/>
          </a:xfrm>
          <a:prstGeom prst="rect">
            <a:avLst/>
          </a:prstGeom>
          <a:noFill/>
          <a:ln w="9525">
            <a:noFill/>
            <a:miter lim="800000"/>
            <a:headEnd/>
            <a:tailEnd/>
          </a:ln>
          <a:effectLst/>
        </p:spPr>
        <p:txBody>
          <a:bodyPr anchor="ctr"/>
          <a:lstStyle/>
          <a:p>
            <a:pPr algn="ctr"/>
            <a:r>
              <a:rPr lang="en-GB">
                <a:solidFill>
                  <a:schemeClr val="tx2"/>
                </a:solidFill>
              </a:rPr>
              <a:t>Third Pass</a:t>
            </a:r>
          </a:p>
        </p:txBody>
      </p:sp>
      <p:sp>
        <p:nvSpPr>
          <p:cNvPr id="62481" name="Text Box 17"/>
          <p:cNvSpPr txBox="1">
            <a:spLocks noChangeArrowheads="1"/>
          </p:cNvSpPr>
          <p:nvPr/>
        </p:nvSpPr>
        <p:spPr bwMode="auto">
          <a:xfrm>
            <a:off x="3048000" y="2743201"/>
            <a:ext cx="6705600" cy="823913"/>
          </a:xfrm>
          <a:prstGeom prst="rect">
            <a:avLst/>
          </a:prstGeom>
          <a:noFill/>
          <a:ln w="9525">
            <a:noFill/>
            <a:miter lim="800000"/>
            <a:headEnd/>
            <a:tailEnd/>
          </a:ln>
          <a:effectLst/>
        </p:spPr>
        <p:txBody>
          <a:bodyPr>
            <a:spAutoFit/>
          </a:bodyPr>
          <a:lstStyle/>
          <a:p>
            <a:pPr>
              <a:spcBef>
                <a:spcPct val="50000"/>
              </a:spcBef>
            </a:pPr>
            <a:r>
              <a:rPr lang="en-GB" sz="4800"/>
              <a:t>2,  6,  9,  3,  7,  9,  11,  12</a:t>
            </a:r>
            <a:endParaRPr lang="en-GB"/>
          </a:p>
        </p:txBody>
      </p:sp>
      <p:sp>
        <p:nvSpPr>
          <p:cNvPr id="62482" name="Rectangle 18"/>
          <p:cNvSpPr>
            <a:spLocks noChangeArrowheads="1"/>
          </p:cNvSpPr>
          <p:nvPr/>
        </p:nvSpPr>
        <p:spPr bwMode="auto">
          <a:xfrm>
            <a:off x="1524000" y="3200400"/>
            <a:ext cx="1828800" cy="533400"/>
          </a:xfrm>
          <a:prstGeom prst="rect">
            <a:avLst/>
          </a:prstGeom>
          <a:noFill/>
          <a:ln w="9525">
            <a:noFill/>
            <a:miter lim="800000"/>
            <a:headEnd/>
            <a:tailEnd/>
          </a:ln>
          <a:effectLst/>
        </p:spPr>
        <p:txBody>
          <a:bodyPr anchor="ctr"/>
          <a:lstStyle/>
          <a:p>
            <a:pPr algn="ctr"/>
            <a:r>
              <a:rPr lang="en-GB">
                <a:solidFill>
                  <a:schemeClr val="tx2"/>
                </a:solidFill>
              </a:rPr>
              <a:t>Fourth Pass</a:t>
            </a:r>
          </a:p>
        </p:txBody>
      </p:sp>
    </p:spTree>
    <p:extLst>
      <p:ext uri="{BB962C8B-B14F-4D97-AF65-F5344CB8AC3E}">
        <p14:creationId xmlns:p14="http://schemas.microsoft.com/office/powerpoint/2010/main" val="48065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62470"/>
                                        </p:tgtEl>
                                        <p:attrNameLst>
                                          <p:attrName>style.visibility</p:attrName>
                                        </p:attrNameLst>
                                      </p:cBhvr>
                                      <p:to>
                                        <p:strVal val="visible"/>
                                      </p:to>
                                    </p:set>
                                    <p:anim calcmode="lin" valueType="num">
                                      <p:cBhvr>
                                        <p:cTn id="7" dur="500" fill="hold"/>
                                        <p:tgtEl>
                                          <p:spTgt spid="62470"/>
                                        </p:tgtEl>
                                        <p:attrNameLst>
                                          <p:attrName>ppt_w</p:attrName>
                                        </p:attrNameLst>
                                      </p:cBhvr>
                                      <p:tavLst>
                                        <p:tav tm="0">
                                          <p:val>
                                            <p:fltVal val="0"/>
                                          </p:val>
                                        </p:tav>
                                        <p:tav tm="100000">
                                          <p:val>
                                            <p:strVal val="#ppt_w"/>
                                          </p:val>
                                        </p:tav>
                                      </p:tavLst>
                                    </p:anim>
                                    <p:anim calcmode="lin" valueType="num">
                                      <p:cBhvr>
                                        <p:cTn id="8" dur="500" fill="hold"/>
                                        <p:tgtEl>
                                          <p:spTgt spid="62470"/>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62470"/>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62471"/>
                                        </p:tgtEl>
                                        <p:attrNameLst>
                                          <p:attrName>style.visibility</p:attrName>
                                        </p:attrNameLst>
                                      </p:cBhvr>
                                      <p:to>
                                        <p:strVal val="visible"/>
                                      </p:to>
                                    </p:set>
                                    <p:anim calcmode="lin" valueType="num">
                                      <p:cBhvr>
                                        <p:cTn id="13" dur="500" fill="hold"/>
                                        <p:tgtEl>
                                          <p:spTgt spid="62471"/>
                                        </p:tgtEl>
                                        <p:attrNameLst>
                                          <p:attrName>ppt_w</p:attrName>
                                        </p:attrNameLst>
                                      </p:cBhvr>
                                      <p:tavLst>
                                        <p:tav tm="0">
                                          <p:val>
                                            <p:fltVal val="0"/>
                                          </p:val>
                                        </p:tav>
                                        <p:tav tm="100000">
                                          <p:val>
                                            <p:strVal val="#ppt_w"/>
                                          </p:val>
                                        </p:tav>
                                      </p:tavLst>
                                    </p:anim>
                                    <p:anim calcmode="lin" valueType="num">
                                      <p:cBhvr>
                                        <p:cTn id="14" dur="500" fill="hold"/>
                                        <p:tgtEl>
                                          <p:spTgt spid="62471"/>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62471"/>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62472"/>
                                        </p:tgtEl>
                                        <p:attrNameLst>
                                          <p:attrName>style.visibility</p:attrName>
                                        </p:attrNameLst>
                                      </p:cBhvr>
                                      <p:to>
                                        <p:strVal val="visible"/>
                                      </p:to>
                                    </p:set>
                                    <p:anim calcmode="lin" valueType="num">
                                      <p:cBhvr>
                                        <p:cTn id="19" dur="500" fill="hold"/>
                                        <p:tgtEl>
                                          <p:spTgt spid="62472"/>
                                        </p:tgtEl>
                                        <p:attrNameLst>
                                          <p:attrName>ppt_w</p:attrName>
                                        </p:attrNameLst>
                                      </p:cBhvr>
                                      <p:tavLst>
                                        <p:tav tm="0">
                                          <p:val>
                                            <p:fltVal val="0"/>
                                          </p:val>
                                        </p:tav>
                                        <p:tav tm="100000">
                                          <p:val>
                                            <p:strVal val="#ppt_w"/>
                                          </p:val>
                                        </p:tav>
                                      </p:tavLst>
                                    </p:anim>
                                    <p:anim calcmode="lin" valueType="num">
                                      <p:cBhvr>
                                        <p:cTn id="20" dur="500" fill="hold"/>
                                        <p:tgtEl>
                                          <p:spTgt spid="62472"/>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62472"/>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62468"/>
                                        </p:tgtEl>
                                        <p:attrNameLst>
                                          <p:attrName>style.visibility</p:attrName>
                                        </p:attrNameLst>
                                      </p:cBhvr>
                                      <p:to>
                                        <p:strVal val="visible"/>
                                      </p:to>
                                    </p:set>
                                  </p:childTnLst>
                                </p:cTn>
                              </p:par>
                            </p:childTnLst>
                          </p:cTn>
                        </p:par>
                        <p:par>
                          <p:cTn id="25" fill="hold">
                            <p:stCondLst>
                              <p:cond delay="500"/>
                            </p:stCondLst>
                            <p:childTnLst>
                              <p:par>
                                <p:cTn id="26" presetID="17" presetClass="entr" presetSubtype="10" fill="hold" grpId="0" nodeType="afterEffect">
                                  <p:stCondLst>
                                    <p:cond delay="0"/>
                                  </p:stCondLst>
                                  <p:childTnLst>
                                    <p:set>
                                      <p:cBhvr>
                                        <p:cTn id="27" dur="1" fill="hold">
                                          <p:stCondLst>
                                            <p:cond delay="0"/>
                                          </p:stCondLst>
                                        </p:cTn>
                                        <p:tgtEl>
                                          <p:spTgt spid="62473"/>
                                        </p:tgtEl>
                                        <p:attrNameLst>
                                          <p:attrName>style.visibility</p:attrName>
                                        </p:attrNameLst>
                                      </p:cBhvr>
                                      <p:to>
                                        <p:strVal val="visible"/>
                                      </p:to>
                                    </p:set>
                                    <p:anim calcmode="lin" valueType="num">
                                      <p:cBhvr>
                                        <p:cTn id="28" dur="500" fill="hold"/>
                                        <p:tgtEl>
                                          <p:spTgt spid="62473"/>
                                        </p:tgtEl>
                                        <p:attrNameLst>
                                          <p:attrName>ppt_w</p:attrName>
                                        </p:attrNameLst>
                                      </p:cBhvr>
                                      <p:tavLst>
                                        <p:tav tm="0">
                                          <p:val>
                                            <p:fltVal val="0"/>
                                          </p:val>
                                        </p:tav>
                                        <p:tav tm="100000">
                                          <p:val>
                                            <p:strVal val="#ppt_w"/>
                                          </p:val>
                                        </p:tav>
                                      </p:tavLst>
                                    </p:anim>
                                    <p:anim calcmode="lin" valueType="num">
                                      <p:cBhvr>
                                        <p:cTn id="29" dur="500" fill="hold"/>
                                        <p:tgtEl>
                                          <p:spTgt spid="62473"/>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62473"/>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624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animBg="1" autoUpdateAnimBg="0"/>
      <p:bldP spid="62469" grpId="0" animBg="1" autoUpdateAnimBg="0"/>
      <p:bldP spid="62470" grpId="0" animBg="1"/>
      <p:bldP spid="62471" grpId="0" animBg="1"/>
      <p:bldP spid="62472" grpId="0" animBg="1"/>
      <p:bldP spid="62473" grpId="0" animBg="1"/>
    </p:bld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B2FB-BEAC-40E3-BCE5-64822D9B249A}"/>
              </a:ext>
            </a:extLst>
          </p:cNvPr>
          <p:cNvSpPr>
            <a:spLocks noGrp="1"/>
          </p:cNvSpPr>
          <p:nvPr>
            <p:ph type="title"/>
          </p:nvPr>
        </p:nvSpPr>
        <p:spPr/>
        <p:txBody>
          <a:bodyPr vert="horz" lIns="91440" tIns="45720" rIns="91440" bIns="45720" rtlCol="0" anchor="b">
            <a:normAutofit/>
          </a:bodyPr>
          <a:lstStyle/>
          <a:p>
            <a:r>
              <a:rPr lang="en-US" dirty="0"/>
              <a:t>Separate Chaining Contd. (10, 22, 86, 12, 42)</a:t>
            </a:r>
            <a:endParaRPr lang="en-IN" dirty="0"/>
          </a:p>
        </p:txBody>
      </p:sp>
      <p:sp>
        <p:nvSpPr>
          <p:cNvPr id="3" name="Content Placeholder 2">
            <a:extLst>
              <a:ext uri="{FF2B5EF4-FFF2-40B4-BE49-F238E27FC236}">
                <a16:creationId xmlns:a16="http://schemas.microsoft.com/office/drawing/2014/main" id="{1AFE2E6C-914C-4440-8756-2832BD1F416D}"/>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668A757C-0F54-48CE-B4E3-BB283396615F}"/>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3FD19C77-79B3-4B7F-B6EF-A6C37BF9BEDC}"/>
              </a:ext>
            </a:extLst>
          </p:cNvPr>
          <p:cNvSpPr>
            <a:spLocks noGrp="1"/>
          </p:cNvSpPr>
          <p:nvPr>
            <p:ph type="sldNum" sz="quarter" idx="12"/>
          </p:nvPr>
        </p:nvSpPr>
        <p:spPr/>
        <p:txBody>
          <a:bodyPr/>
          <a:lstStyle/>
          <a:p>
            <a:fld id="{1DE3944B-220D-4D9C-9C2A-B607A0FB2F6B}" type="slidenum">
              <a:rPr lang="en-IN" smtClean="0"/>
              <a:t>270</a:t>
            </a:fld>
            <a:endParaRPr lang="en-IN"/>
          </a:p>
        </p:txBody>
      </p:sp>
      <p:graphicFrame>
        <p:nvGraphicFramePr>
          <p:cNvPr id="39" name="Group 64">
            <a:extLst>
              <a:ext uri="{FF2B5EF4-FFF2-40B4-BE49-F238E27FC236}">
                <a16:creationId xmlns:a16="http://schemas.microsoft.com/office/drawing/2014/main" id="{660AE25F-D0FE-4E0A-A4A3-8A305627D6B5}"/>
              </a:ext>
            </a:extLst>
          </p:cNvPr>
          <p:cNvGraphicFramePr>
            <a:graphicFrameLocks noGrp="1"/>
          </p:cNvGraphicFramePr>
          <p:nvPr>
            <p:custDataLst>
              <p:tags r:id="rId1"/>
            </p:custDataLst>
          </p:nvPr>
        </p:nvGraphicFramePr>
        <p:xfrm>
          <a:off x="1545515" y="1965960"/>
          <a:ext cx="1219200" cy="3817938"/>
        </p:xfrm>
        <a:graphic>
          <a:graphicData uri="http://schemas.openxmlformats.org/drawingml/2006/table">
            <a:tbl>
              <a:tblPr/>
              <a:tblGrid>
                <a:gridCol w="638629">
                  <a:extLst>
                    <a:ext uri="{9D8B030D-6E8A-4147-A177-3AD203B41FA5}">
                      <a16:colId xmlns:a16="http://schemas.microsoft.com/office/drawing/2014/main" val="20000"/>
                    </a:ext>
                  </a:extLst>
                </a:gridCol>
                <a:gridCol w="580571">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0</a:t>
                      </a:r>
                    </a:p>
                  </a:txBody>
                  <a:tcPr anchor="ctr" anchorCtr="1"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1</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2</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3</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4</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5</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6</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7</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8</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9</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grpSp>
        <p:nvGrpSpPr>
          <p:cNvPr id="40" name="Group 39">
            <a:extLst>
              <a:ext uri="{FF2B5EF4-FFF2-40B4-BE49-F238E27FC236}">
                <a16:creationId xmlns:a16="http://schemas.microsoft.com/office/drawing/2014/main" id="{F078A1CD-E451-414A-B74A-C739AD8B7894}"/>
              </a:ext>
            </a:extLst>
          </p:cNvPr>
          <p:cNvGrpSpPr/>
          <p:nvPr/>
        </p:nvGrpSpPr>
        <p:grpSpPr>
          <a:xfrm>
            <a:off x="2593265" y="1973580"/>
            <a:ext cx="1114637" cy="365760"/>
            <a:chOff x="1657350" y="1455420"/>
            <a:chExt cx="1114637" cy="365760"/>
          </a:xfrm>
        </p:grpSpPr>
        <p:grpSp>
          <p:nvGrpSpPr>
            <p:cNvPr id="41" name="Group 40">
              <a:extLst>
                <a:ext uri="{FF2B5EF4-FFF2-40B4-BE49-F238E27FC236}">
                  <a16:creationId xmlns:a16="http://schemas.microsoft.com/office/drawing/2014/main" id="{DED0834A-D0DB-4003-9888-F66CD48F83B3}"/>
                </a:ext>
              </a:extLst>
            </p:cNvPr>
            <p:cNvGrpSpPr/>
            <p:nvPr/>
          </p:nvGrpSpPr>
          <p:grpSpPr>
            <a:xfrm>
              <a:off x="2040467" y="1455420"/>
              <a:ext cx="731520" cy="365760"/>
              <a:chOff x="7281333" y="254000"/>
              <a:chExt cx="731520" cy="365760"/>
            </a:xfrm>
          </p:grpSpPr>
          <p:sp>
            <p:nvSpPr>
              <p:cNvPr id="43" name="Rectangle 42">
                <a:extLst>
                  <a:ext uri="{FF2B5EF4-FFF2-40B4-BE49-F238E27FC236}">
                    <a16:creationId xmlns:a16="http://schemas.microsoft.com/office/drawing/2014/main" id="{863E96A7-8B49-41A5-8435-C40DD71E6C61}"/>
                  </a:ext>
                </a:extLst>
              </p:cNvPr>
              <p:cNvSpPr/>
              <p:nvPr/>
            </p:nvSpPr>
            <p:spPr>
              <a:xfrm>
                <a:off x="728133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10</a:t>
                </a:r>
              </a:p>
            </p:txBody>
          </p:sp>
          <p:sp>
            <p:nvSpPr>
              <p:cNvPr id="44" name="Rectangle 43">
                <a:extLst>
                  <a:ext uri="{FF2B5EF4-FFF2-40B4-BE49-F238E27FC236}">
                    <a16:creationId xmlns:a16="http://schemas.microsoft.com/office/drawing/2014/main" id="{A0085EA1-C096-4EC1-9DA4-1FC0730ED59F}"/>
                  </a:ext>
                </a:extLst>
              </p:cNvPr>
              <p:cNvSpPr/>
              <p:nvPr/>
            </p:nvSpPr>
            <p:spPr>
              <a:xfrm>
                <a:off x="764709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a:t>
                </a:r>
              </a:p>
            </p:txBody>
          </p:sp>
        </p:grpSp>
        <p:cxnSp>
          <p:nvCxnSpPr>
            <p:cNvPr id="42" name="Straight Arrow Connector 41">
              <a:extLst>
                <a:ext uri="{FF2B5EF4-FFF2-40B4-BE49-F238E27FC236}">
                  <a16:creationId xmlns:a16="http://schemas.microsoft.com/office/drawing/2014/main" id="{32022795-F1D2-4301-935B-984AA19E251E}"/>
                </a:ext>
              </a:extLst>
            </p:cNvPr>
            <p:cNvCxnSpPr>
              <a:endCxn id="43" idx="1"/>
            </p:cNvCxnSpPr>
            <p:nvPr/>
          </p:nvCxnSpPr>
          <p:spPr>
            <a:xfrm>
              <a:off x="1657350" y="1638300"/>
              <a:ext cx="383117" cy="0"/>
            </a:xfrm>
            <a:prstGeom prst="straightConnector1">
              <a:avLst/>
            </a:prstGeom>
            <a:ln w="19050">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5FCAD56C-E819-4104-BCB2-4A3870D5A857}"/>
              </a:ext>
            </a:extLst>
          </p:cNvPr>
          <p:cNvGrpSpPr/>
          <p:nvPr/>
        </p:nvGrpSpPr>
        <p:grpSpPr>
          <a:xfrm>
            <a:off x="2593265" y="2754630"/>
            <a:ext cx="1114637" cy="365760"/>
            <a:chOff x="1657350" y="1455420"/>
            <a:chExt cx="1114637" cy="365760"/>
          </a:xfrm>
        </p:grpSpPr>
        <p:grpSp>
          <p:nvGrpSpPr>
            <p:cNvPr id="46" name="Group 45">
              <a:extLst>
                <a:ext uri="{FF2B5EF4-FFF2-40B4-BE49-F238E27FC236}">
                  <a16:creationId xmlns:a16="http://schemas.microsoft.com/office/drawing/2014/main" id="{00E4A042-5118-4D90-B591-83F6FD533985}"/>
                </a:ext>
              </a:extLst>
            </p:cNvPr>
            <p:cNvGrpSpPr/>
            <p:nvPr/>
          </p:nvGrpSpPr>
          <p:grpSpPr>
            <a:xfrm>
              <a:off x="2040467" y="1455420"/>
              <a:ext cx="731520" cy="365760"/>
              <a:chOff x="7281333" y="254000"/>
              <a:chExt cx="731520" cy="365760"/>
            </a:xfrm>
          </p:grpSpPr>
          <p:sp>
            <p:nvSpPr>
              <p:cNvPr id="48" name="Rectangle 47">
                <a:extLst>
                  <a:ext uri="{FF2B5EF4-FFF2-40B4-BE49-F238E27FC236}">
                    <a16:creationId xmlns:a16="http://schemas.microsoft.com/office/drawing/2014/main" id="{1CDAE119-7B51-44F0-AF7E-F83AF917E5FF}"/>
                  </a:ext>
                </a:extLst>
              </p:cNvPr>
              <p:cNvSpPr/>
              <p:nvPr/>
            </p:nvSpPr>
            <p:spPr>
              <a:xfrm>
                <a:off x="728133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12</a:t>
                </a:r>
              </a:p>
            </p:txBody>
          </p:sp>
          <p:sp>
            <p:nvSpPr>
              <p:cNvPr id="49" name="Rectangle 48">
                <a:extLst>
                  <a:ext uri="{FF2B5EF4-FFF2-40B4-BE49-F238E27FC236}">
                    <a16:creationId xmlns:a16="http://schemas.microsoft.com/office/drawing/2014/main" id="{39E28D7A-0C4D-4B35-AE75-99B056A6D3E4}"/>
                  </a:ext>
                </a:extLst>
              </p:cNvPr>
              <p:cNvSpPr/>
              <p:nvPr/>
            </p:nvSpPr>
            <p:spPr>
              <a:xfrm>
                <a:off x="764709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dirty="0">
                  <a:solidFill>
                    <a:sysClr val="windowText" lastClr="000000"/>
                  </a:solidFill>
                </a:endParaRPr>
              </a:p>
            </p:txBody>
          </p:sp>
        </p:grpSp>
        <p:cxnSp>
          <p:nvCxnSpPr>
            <p:cNvPr id="47" name="Straight Arrow Connector 46">
              <a:extLst>
                <a:ext uri="{FF2B5EF4-FFF2-40B4-BE49-F238E27FC236}">
                  <a16:creationId xmlns:a16="http://schemas.microsoft.com/office/drawing/2014/main" id="{21699F71-E6FC-4764-91F7-4F04687619AE}"/>
                </a:ext>
              </a:extLst>
            </p:cNvPr>
            <p:cNvCxnSpPr>
              <a:endCxn id="48" idx="1"/>
            </p:cNvCxnSpPr>
            <p:nvPr/>
          </p:nvCxnSpPr>
          <p:spPr>
            <a:xfrm>
              <a:off x="1657350" y="1638300"/>
              <a:ext cx="383117" cy="0"/>
            </a:xfrm>
            <a:prstGeom prst="straightConnector1">
              <a:avLst/>
            </a:prstGeom>
            <a:ln w="19050">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BDD81699-8433-496B-9265-DF752C04343A}"/>
              </a:ext>
            </a:extLst>
          </p:cNvPr>
          <p:cNvGrpSpPr/>
          <p:nvPr/>
        </p:nvGrpSpPr>
        <p:grpSpPr>
          <a:xfrm>
            <a:off x="2593265" y="4250055"/>
            <a:ext cx="1114637" cy="365760"/>
            <a:chOff x="1657350" y="1455420"/>
            <a:chExt cx="1114637" cy="365760"/>
          </a:xfrm>
        </p:grpSpPr>
        <p:grpSp>
          <p:nvGrpSpPr>
            <p:cNvPr id="51" name="Group 50">
              <a:extLst>
                <a:ext uri="{FF2B5EF4-FFF2-40B4-BE49-F238E27FC236}">
                  <a16:creationId xmlns:a16="http://schemas.microsoft.com/office/drawing/2014/main" id="{6C85F996-9DC2-460D-804F-913989225685}"/>
                </a:ext>
              </a:extLst>
            </p:cNvPr>
            <p:cNvGrpSpPr/>
            <p:nvPr/>
          </p:nvGrpSpPr>
          <p:grpSpPr>
            <a:xfrm>
              <a:off x="2040467" y="1455420"/>
              <a:ext cx="731520" cy="365760"/>
              <a:chOff x="7281333" y="254000"/>
              <a:chExt cx="731520" cy="365760"/>
            </a:xfrm>
          </p:grpSpPr>
          <p:sp>
            <p:nvSpPr>
              <p:cNvPr id="53" name="Rectangle 52">
                <a:extLst>
                  <a:ext uri="{FF2B5EF4-FFF2-40B4-BE49-F238E27FC236}">
                    <a16:creationId xmlns:a16="http://schemas.microsoft.com/office/drawing/2014/main" id="{AF245283-E709-435D-A3C0-BC5F7A345E42}"/>
                  </a:ext>
                </a:extLst>
              </p:cNvPr>
              <p:cNvSpPr/>
              <p:nvPr/>
            </p:nvSpPr>
            <p:spPr>
              <a:xfrm>
                <a:off x="728133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86</a:t>
                </a:r>
              </a:p>
            </p:txBody>
          </p:sp>
          <p:sp>
            <p:nvSpPr>
              <p:cNvPr id="54" name="Rectangle 53">
                <a:extLst>
                  <a:ext uri="{FF2B5EF4-FFF2-40B4-BE49-F238E27FC236}">
                    <a16:creationId xmlns:a16="http://schemas.microsoft.com/office/drawing/2014/main" id="{D12F7820-B0CE-4C08-B189-85E9743E8152}"/>
                  </a:ext>
                </a:extLst>
              </p:cNvPr>
              <p:cNvSpPr/>
              <p:nvPr/>
            </p:nvSpPr>
            <p:spPr>
              <a:xfrm>
                <a:off x="764709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a:t>
                </a:r>
              </a:p>
            </p:txBody>
          </p:sp>
        </p:grpSp>
        <p:cxnSp>
          <p:nvCxnSpPr>
            <p:cNvPr id="52" name="Straight Arrow Connector 51">
              <a:extLst>
                <a:ext uri="{FF2B5EF4-FFF2-40B4-BE49-F238E27FC236}">
                  <a16:creationId xmlns:a16="http://schemas.microsoft.com/office/drawing/2014/main" id="{0B73202B-06ED-4799-B04D-6E16E98D76D0}"/>
                </a:ext>
              </a:extLst>
            </p:cNvPr>
            <p:cNvCxnSpPr>
              <a:endCxn id="53" idx="1"/>
            </p:cNvCxnSpPr>
            <p:nvPr/>
          </p:nvCxnSpPr>
          <p:spPr>
            <a:xfrm>
              <a:off x="1657350" y="1638300"/>
              <a:ext cx="383117" cy="0"/>
            </a:xfrm>
            <a:prstGeom prst="straightConnector1">
              <a:avLst/>
            </a:prstGeom>
            <a:ln w="19050">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240E082B-D7CF-43D6-9398-2289E6D05845}"/>
              </a:ext>
            </a:extLst>
          </p:cNvPr>
          <p:cNvGrpSpPr/>
          <p:nvPr/>
        </p:nvGrpSpPr>
        <p:grpSpPr>
          <a:xfrm>
            <a:off x="3525022" y="2754630"/>
            <a:ext cx="1114637" cy="365760"/>
            <a:chOff x="1657350" y="1455420"/>
            <a:chExt cx="1114637" cy="365760"/>
          </a:xfrm>
        </p:grpSpPr>
        <p:grpSp>
          <p:nvGrpSpPr>
            <p:cNvPr id="56" name="Group 55">
              <a:extLst>
                <a:ext uri="{FF2B5EF4-FFF2-40B4-BE49-F238E27FC236}">
                  <a16:creationId xmlns:a16="http://schemas.microsoft.com/office/drawing/2014/main" id="{E1860F78-B736-4A03-9839-D00B8EE7BAF6}"/>
                </a:ext>
              </a:extLst>
            </p:cNvPr>
            <p:cNvGrpSpPr/>
            <p:nvPr/>
          </p:nvGrpSpPr>
          <p:grpSpPr>
            <a:xfrm>
              <a:off x="2040467" y="1455420"/>
              <a:ext cx="731520" cy="365760"/>
              <a:chOff x="7281333" y="254000"/>
              <a:chExt cx="731520" cy="365760"/>
            </a:xfrm>
          </p:grpSpPr>
          <p:sp>
            <p:nvSpPr>
              <p:cNvPr id="58" name="Rectangle 57">
                <a:extLst>
                  <a:ext uri="{FF2B5EF4-FFF2-40B4-BE49-F238E27FC236}">
                    <a16:creationId xmlns:a16="http://schemas.microsoft.com/office/drawing/2014/main" id="{C06F0F73-2C8C-47AE-9FF6-DC9A0CE39CA0}"/>
                  </a:ext>
                </a:extLst>
              </p:cNvPr>
              <p:cNvSpPr/>
              <p:nvPr/>
            </p:nvSpPr>
            <p:spPr>
              <a:xfrm>
                <a:off x="728133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22</a:t>
                </a:r>
              </a:p>
            </p:txBody>
          </p:sp>
          <p:sp>
            <p:nvSpPr>
              <p:cNvPr id="59" name="Rectangle 58">
                <a:extLst>
                  <a:ext uri="{FF2B5EF4-FFF2-40B4-BE49-F238E27FC236}">
                    <a16:creationId xmlns:a16="http://schemas.microsoft.com/office/drawing/2014/main" id="{862A453D-0ADA-4FB1-AD12-45A24685F15E}"/>
                  </a:ext>
                </a:extLst>
              </p:cNvPr>
              <p:cNvSpPr/>
              <p:nvPr/>
            </p:nvSpPr>
            <p:spPr>
              <a:xfrm>
                <a:off x="764709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a:t>
                </a:r>
              </a:p>
            </p:txBody>
          </p:sp>
        </p:grpSp>
        <p:cxnSp>
          <p:nvCxnSpPr>
            <p:cNvPr id="57" name="Straight Arrow Connector 56">
              <a:extLst>
                <a:ext uri="{FF2B5EF4-FFF2-40B4-BE49-F238E27FC236}">
                  <a16:creationId xmlns:a16="http://schemas.microsoft.com/office/drawing/2014/main" id="{9F84EB95-E572-4151-9D45-9068CF66B86C}"/>
                </a:ext>
              </a:extLst>
            </p:cNvPr>
            <p:cNvCxnSpPr>
              <a:endCxn id="58" idx="1"/>
            </p:cNvCxnSpPr>
            <p:nvPr/>
          </p:nvCxnSpPr>
          <p:spPr>
            <a:xfrm>
              <a:off x="1657350" y="1638300"/>
              <a:ext cx="383117" cy="0"/>
            </a:xfrm>
            <a:prstGeom prst="straightConnector1">
              <a:avLst/>
            </a:prstGeom>
            <a:ln w="19050">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60" name="Group 64">
            <a:extLst>
              <a:ext uri="{FF2B5EF4-FFF2-40B4-BE49-F238E27FC236}">
                <a16:creationId xmlns:a16="http://schemas.microsoft.com/office/drawing/2014/main" id="{61DA1645-E751-4988-B69A-8F13D841DA60}"/>
              </a:ext>
            </a:extLst>
          </p:cNvPr>
          <p:cNvGraphicFramePr>
            <a:graphicFrameLocks noGrp="1"/>
          </p:cNvGraphicFramePr>
          <p:nvPr>
            <p:custDataLst>
              <p:tags r:id="rId2"/>
            </p:custDataLst>
          </p:nvPr>
        </p:nvGraphicFramePr>
        <p:xfrm>
          <a:off x="6096000" y="1965960"/>
          <a:ext cx="1219200" cy="3817938"/>
        </p:xfrm>
        <a:graphic>
          <a:graphicData uri="http://schemas.openxmlformats.org/drawingml/2006/table">
            <a:tbl>
              <a:tblPr/>
              <a:tblGrid>
                <a:gridCol w="638629">
                  <a:extLst>
                    <a:ext uri="{9D8B030D-6E8A-4147-A177-3AD203B41FA5}">
                      <a16:colId xmlns:a16="http://schemas.microsoft.com/office/drawing/2014/main" val="20000"/>
                    </a:ext>
                  </a:extLst>
                </a:gridCol>
                <a:gridCol w="580571">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0</a:t>
                      </a:r>
                    </a:p>
                  </a:txBody>
                  <a:tcPr anchor="ctr" anchorCtr="1"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1</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2</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3</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4</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5</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6</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7</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8</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9</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grpSp>
        <p:nvGrpSpPr>
          <p:cNvPr id="61" name="Group 60">
            <a:extLst>
              <a:ext uri="{FF2B5EF4-FFF2-40B4-BE49-F238E27FC236}">
                <a16:creationId xmlns:a16="http://schemas.microsoft.com/office/drawing/2014/main" id="{26B23FA7-85AF-45B9-8310-9317994AB892}"/>
              </a:ext>
            </a:extLst>
          </p:cNvPr>
          <p:cNvGrpSpPr/>
          <p:nvPr/>
        </p:nvGrpSpPr>
        <p:grpSpPr>
          <a:xfrm>
            <a:off x="7143750" y="1973580"/>
            <a:ext cx="1114637" cy="365760"/>
            <a:chOff x="1657350" y="1455420"/>
            <a:chExt cx="1114637" cy="365760"/>
          </a:xfrm>
        </p:grpSpPr>
        <p:grpSp>
          <p:nvGrpSpPr>
            <p:cNvPr id="62" name="Group 61">
              <a:extLst>
                <a:ext uri="{FF2B5EF4-FFF2-40B4-BE49-F238E27FC236}">
                  <a16:creationId xmlns:a16="http://schemas.microsoft.com/office/drawing/2014/main" id="{2DC69299-588C-4180-B4F8-F97972EF6785}"/>
                </a:ext>
              </a:extLst>
            </p:cNvPr>
            <p:cNvGrpSpPr/>
            <p:nvPr/>
          </p:nvGrpSpPr>
          <p:grpSpPr>
            <a:xfrm>
              <a:off x="2040467" y="1455420"/>
              <a:ext cx="731520" cy="365760"/>
              <a:chOff x="7281333" y="254000"/>
              <a:chExt cx="731520" cy="365760"/>
            </a:xfrm>
          </p:grpSpPr>
          <p:sp>
            <p:nvSpPr>
              <p:cNvPr id="64" name="Rectangle 63">
                <a:extLst>
                  <a:ext uri="{FF2B5EF4-FFF2-40B4-BE49-F238E27FC236}">
                    <a16:creationId xmlns:a16="http://schemas.microsoft.com/office/drawing/2014/main" id="{C999438E-ADE9-4DC0-BB08-06DA3D626081}"/>
                  </a:ext>
                </a:extLst>
              </p:cNvPr>
              <p:cNvSpPr/>
              <p:nvPr/>
            </p:nvSpPr>
            <p:spPr>
              <a:xfrm>
                <a:off x="728133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10</a:t>
                </a:r>
              </a:p>
            </p:txBody>
          </p:sp>
          <p:sp>
            <p:nvSpPr>
              <p:cNvPr id="65" name="Rectangle 64">
                <a:extLst>
                  <a:ext uri="{FF2B5EF4-FFF2-40B4-BE49-F238E27FC236}">
                    <a16:creationId xmlns:a16="http://schemas.microsoft.com/office/drawing/2014/main" id="{F45DEC50-468C-44B3-BB14-81D7960AD300}"/>
                  </a:ext>
                </a:extLst>
              </p:cNvPr>
              <p:cNvSpPr/>
              <p:nvPr/>
            </p:nvSpPr>
            <p:spPr>
              <a:xfrm>
                <a:off x="764709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a:t>
                </a:r>
              </a:p>
            </p:txBody>
          </p:sp>
        </p:grpSp>
        <p:cxnSp>
          <p:nvCxnSpPr>
            <p:cNvPr id="63" name="Straight Arrow Connector 62">
              <a:extLst>
                <a:ext uri="{FF2B5EF4-FFF2-40B4-BE49-F238E27FC236}">
                  <a16:creationId xmlns:a16="http://schemas.microsoft.com/office/drawing/2014/main" id="{A149541C-F017-45D9-B8C0-856798FBEE72}"/>
                </a:ext>
              </a:extLst>
            </p:cNvPr>
            <p:cNvCxnSpPr>
              <a:endCxn id="64" idx="1"/>
            </p:cNvCxnSpPr>
            <p:nvPr/>
          </p:nvCxnSpPr>
          <p:spPr>
            <a:xfrm>
              <a:off x="1657350" y="1638300"/>
              <a:ext cx="383117" cy="0"/>
            </a:xfrm>
            <a:prstGeom prst="straightConnector1">
              <a:avLst/>
            </a:prstGeom>
            <a:ln w="19050">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C1D624D1-EDD2-45B6-85AA-8CBE88F2D386}"/>
              </a:ext>
            </a:extLst>
          </p:cNvPr>
          <p:cNvGrpSpPr/>
          <p:nvPr/>
        </p:nvGrpSpPr>
        <p:grpSpPr>
          <a:xfrm>
            <a:off x="7143750" y="2754630"/>
            <a:ext cx="1114637" cy="365760"/>
            <a:chOff x="1657350" y="1455420"/>
            <a:chExt cx="1114637" cy="365760"/>
          </a:xfrm>
        </p:grpSpPr>
        <p:grpSp>
          <p:nvGrpSpPr>
            <p:cNvPr id="67" name="Group 66">
              <a:extLst>
                <a:ext uri="{FF2B5EF4-FFF2-40B4-BE49-F238E27FC236}">
                  <a16:creationId xmlns:a16="http://schemas.microsoft.com/office/drawing/2014/main" id="{7579EDB1-2B0C-4B26-A4CA-DED68AB7E3EB}"/>
                </a:ext>
              </a:extLst>
            </p:cNvPr>
            <p:cNvGrpSpPr/>
            <p:nvPr/>
          </p:nvGrpSpPr>
          <p:grpSpPr>
            <a:xfrm>
              <a:off x="2040467" y="1455420"/>
              <a:ext cx="731520" cy="365760"/>
              <a:chOff x="7281333" y="254000"/>
              <a:chExt cx="731520" cy="365760"/>
            </a:xfrm>
          </p:grpSpPr>
          <p:sp>
            <p:nvSpPr>
              <p:cNvPr id="69" name="Rectangle 68">
                <a:extLst>
                  <a:ext uri="{FF2B5EF4-FFF2-40B4-BE49-F238E27FC236}">
                    <a16:creationId xmlns:a16="http://schemas.microsoft.com/office/drawing/2014/main" id="{DDF9311A-61F2-4CC3-9E47-B4A04B579EA7}"/>
                  </a:ext>
                </a:extLst>
              </p:cNvPr>
              <p:cNvSpPr/>
              <p:nvPr/>
            </p:nvSpPr>
            <p:spPr>
              <a:xfrm>
                <a:off x="728133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42</a:t>
                </a:r>
              </a:p>
            </p:txBody>
          </p:sp>
          <p:sp>
            <p:nvSpPr>
              <p:cNvPr id="70" name="Rectangle 69">
                <a:extLst>
                  <a:ext uri="{FF2B5EF4-FFF2-40B4-BE49-F238E27FC236}">
                    <a16:creationId xmlns:a16="http://schemas.microsoft.com/office/drawing/2014/main" id="{7FFAFA39-40FF-4474-814B-D5D5ED5FF7CB}"/>
                  </a:ext>
                </a:extLst>
              </p:cNvPr>
              <p:cNvSpPr/>
              <p:nvPr/>
            </p:nvSpPr>
            <p:spPr>
              <a:xfrm>
                <a:off x="764709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dirty="0">
                  <a:solidFill>
                    <a:sysClr val="windowText" lastClr="000000"/>
                  </a:solidFill>
                </a:endParaRPr>
              </a:p>
            </p:txBody>
          </p:sp>
        </p:grpSp>
        <p:cxnSp>
          <p:nvCxnSpPr>
            <p:cNvPr id="68" name="Straight Arrow Connector 67">
              <a:extLst>
                <a:ext uri="{FF2B5EF4-FFF2-40B4-BE49-F238E27FC236}">
                  <a16:creationId xmlns:a16="http://schemas.microsoft.com/office/drawing/2014/main" id="{C0ACD2DF-6994-4F52-932E-B3DE4E2384A3}"/>
                </a:ext>
              </a:extLst>
            </p:cNvPr>
            <p:cNvCxnSpPr>
              <a:endCxn id="69" idx="1"/>
            </p:cNvCxnSpPr>
            <p:nvPr/>
          </p:nvCxnSpPr>
          <p:spPr>
            <a:xfrm>
              <a:off x="1657350" y="1638300"/>
              <a:ext cx="383117" cy="0"/>
            </a:xfrm>
            <a:prstGeom prst="straightConnector1">
              <a:avLst/>
            </a:prstGeom>
            <a:ln w="19050">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a16="http://schemas.microsoft.com/office/drawing/2014/main" id="{62420D27-BA9D-43ED-924A-D96DC0CDA25C}"/>
              </a:ext>
            </a:extLst>
          </p:cNvPr>
          <p:cNvGrpSpPr/>
          <p:nvPr/>
        </p:nvGrpSpPr>
        <p:grpSpPr>
          <a:xfrm>
            <a:off x="7143750" y="4250055"/>
            <a:ext cx="1114637" cy="365760"/>
            <a:chOff x="1657350" y="1455420"/>
            <a:chExt cx="1114637" cy="365760"/>
          </a:xfrm>
        </p:grpSpPr>
        <p:grpSp>
          <p:nvGrpSpPr>
            <p:cNvPr id="72" name="Group 71">
              <a:extLst>
                <a:ext uri="{FF2B5EF4-FFF2-40B4-BE49-F238E27FC236}">
                  <a16:creationId xmlns:a16="http://schemas.microsoft.com/office/drawing/2014/main" id="{28446C42-D2DD-4825-B5F8-7B181BE07797}"/>
                </a:ext>
              </a:extLst>
            </p:cNvPr>
            <p:cNvGrpSpPr/>
            <p:nvPr/>
          </p:nvGrpSpPr>
          <p:grpSpPr>
            <a:xfrm>
              <a:off x="2040467" y="1455420"/>
              <a:ext cx="731520" cy="365760"/>
              <a:chOff x="7281333" y="254000"/>
              <a:chExt cx="731520" cy="365760"/>
            </a:xfrm>
          </p:grpSpPr>
          <p:sp>
            <p:nvSpPr>
              <p:cNvPr id="74" name="Rectangle 73">
                <a:extLst>
                  <a:ext uri="{FF2B5EF4-FFF2-40B4-BE49-F238E27FC236}">
                    <a16:creationId xmlns:a16="http://schemas.microsoft.com/office/drawing/2014/main" id="{9E910D76-1565-4715-97B1-214FA8BCCDEB}"/>
                  </a:ext>
                </a:extLst>
              </p:cNvPr>
              <p:cNvSpPr/>
              <p:nvPr/>
            </p:nvSpPr>
            <p:spPr>
              <a:xfrm>
                <a:off x="728133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86</a:t>
                </a:r>
              </a:p>
            </p:txBody>
          </p:sp>
          <p:sp>
            <p:nvSpPr>
              <p:cNvPr id="75" name="Rectangle 74">
                <a:extLst>
                  <a:ext uri="{FF2B5EF4-FFF2-40B4-BE49-F238E27FC236}">
                    <a16:creationId xmlns:a16="http://schemas.microsoft.com/office/drawing/2014/main" id="{3487C495-F879-48EB-A462-EF6B20903D54}"/>
                  </a:ext>
                </a:extLst>
              </p:cNvPr>
              <p:cNvSpPr/>
              <p:nvPr/>
            </p:nvSpPr>
            <p:spPr>
              <a:xfrm>
                <a:off x="764709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a:t>
                </a:r>
              </a:p>
            </p:txBody>
          </p:sp>
        </p:grpSp>
        <p:cxnSp>
          <p:nvCxnSpPr>
            <p:cNvPr id="73" name="Straight Arrow Connector 72">
              <a:extLst>
                <a:ext uri="{FF2B5EF4-FFF2-40B4-BE49-F238E27FC236}">
                  <a16:creationId xmlns:a16="http://schemas.microsoft.com/office/drawing/2014/main" id="{9967C946-0E94-47CB-9E72-FD6566DD59F2}"/>
                </a:ext>
              </a:extLst>
            </p:cNvPr>
            <p:cNvCxnSpPr>
              <a:endCxn id="74" idx="1"/>
            </p:cNvCxnSpPr>
            <p:nvPr/>
          </p:nvCxnSpPr>
          <p:spPr>
            <a:xfrm>
              <a:off x="1657350" y="1638300"/>
              <a:ext cx="383117" cy="0"/>
            </a:xfrm>
            <a:prstGeom prst="straightConnector1">
              <a:avLst/>
            </a:prstGeom>
            <a:ln w="19050">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76" name="Group 75">
            <a:extLst>
              <a:ext uri="{FF2B5EF4-FFF2-40B4-BE49-F238E27FC236}">
                <a16:creationId xmlns:a16="http://schemas.microsoft.com/office/drawing/2014/main" id="{AD12BB9A-5253-413F-A70F-85B8FF349947}"/>
              </a:ext>
            </a:extLst>
          </p:cNvPr>
          <p:cNvGrpSpPr/>
          <p:nvPr/>
        </p:nvGrpSpPr>
        <p:grpSpPr>
          <a:xfrm>
            <a:off x="8075507" y="2754630"/>
            <a:ext cx="1114637" cy="365760"/>
            <a:chOff x="1657350" y="1455420"/>
            <a:chExt cx="1114637" cy="365760"/>
          </a:xfrm>
        </p:grpSpPr>
        <p:grpSp>
          <p:nvGrpSpPr>
            <p:cNvPr id="77" name="Group 76">
              <a:extLst>
                <a:ext uri="{FF2B5EF4-FFF2-40B4-BE49-F238E27FC236}">
                  <a16:creationId xmlns:a16="http://schemas.microsoft.com/office/drawing/2014/main" id="{03A6D15F-692E-42FF-A72B-8A472E63B404}"/>
                </a:ext>
              </a:extLst>
            </p:cNvPr>
            <p:cNvGrpSpPr/>
            <p:nvPr/>
          </p:nvGrpSpPr>
          <p:grpSpPr>
            <a:xfrm>
              <a:off x="2040467" y="1455420"/>
              <a:ext cx="731520" cy="365760"/>
              <a:chOff x="7281333" y="254000"/>
              <a:chExt cx="731520" cy="365760"/>
            </a:xfrm>
          </p:grpSpPr>
          <p:sp>
            <p:nvSpPr>
              <p:cNvPr id="79" name="Rectangle 78">
                <a:extLst>
                  <a:ext uri="{FF2B5EF4-FFF2-40B4-BE49-F238E27FC236}">
                    <a16:creationId xmlns:a16="http://schemas.microsoft.com/office/drawing/2014/main" id="{DE1BC567-E263-44E1-8405-C37AD0B5ED37}"/>
                  </a:ext>
                </a:extLst>
              </p:cNvPr>
              <p:cNvSpPr/>
              <p:nvPr/>
            </p:nvSpPr>
            <p:spPr>
              <a:xfrm>
                <a:off x="728133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12</a:t>
                </a:r>
              </a:p>
            </p:txBody>
          </p:sp>
          <p:sp>
            <p:nvSpPr>
              <p:cNvPr id="80" name="Rectangle 79">
                <a:extLst>
                  <a:ext uri="{FF2B5EF4-FFF2-40B4-BE49-F238E27FC236}">
                    <a16:creationId xmlns:a16="http://schemas.microsoft.com/office/drawing/2014/main" id="{790D8749-7A3D-4DA9-8A1D-697615FCFFF6}"/>
                  </a:ext>
                </a:extLst>
              </p:cNvPr>
              <p:cNvSpPr/>
              <p:nvPr/>
            </p:nvSpPr>
            <p:spPr>
              <a:xfrm>
                <a:off x="764709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dirty="0">
                  <a:solidFill>
                    <a:sysClr val="windowText" lastClr="000000"/>
                  </a:solidFill>
                </a:endParaRPr>
              </a:p>
            </p:txBody>
          </p:sp>
        </p:grpSp>
        <p:cxnSp>
          <p:nvCxnSpPr>
            <p:cNvPr id="78" name="Straight Arrow Connector 77">
              <a:extLst>
                <a:ext uri="{FF2B5EF4-FFF2-40B4-BE49-F238E27FC236}">
                  <a16:creationId xmlns:a16="http://schemas.microsoft.com/office/drawing/2014/main" id="{9D3EA20A-0A24-4D78-887A-2B05FC66558C}"/>
                </a:ext>
              </a:extLst>
            </p:cNvPr>
            <p:cNvCxnSpPr>
              <a:endCxn id="79" idx="1"/>
            </p:cNvCxnSpPr>
            <p:nvPr/>
          </p:nvCxnSpPr>
          <p:spPr>
            <a:xfrm>
              <a:off x="1657350" y="1638300"/>
              <a:ext cx="383117" cy="0"/>
            </a:xfrm>
            <a:prstGeom prst="straightConnector1">
              <a:avLst/>
            </a:prstGeom>
            <a:ln w="19050">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CF6C4965-7FAB-411F-855D-58347004A67C}"/>
              </a:ext>
            </a:extLst>
          </p:cNvPr>
          <p:cNvGrpSpPr/>
          <p:nvPr/>
        </p:nvGrpSpPr>
        <p:grpSpPr>
          <a:xfrm>
            <a:off x="9021023" y="2754630"/>
            <a:ext cx="1114637" cy="365760"/>
            <a:chOff x="1657350" y="1455420"/>
            <a:chExt cx="1114637" cy="365760"/>
          </a:xfrm>
        </p:grpSpPr>
        <p:grpSp>
          <p:nvGrpSpPr>
            <p:cNvPr id="82" name="Group 81">
              <a:extLst>
                <a:ext uri="{FF2B5EF4-FFF2-40B4-BE49-F238E27FC236}">
                  <a16:creationId xmlns:a16="http://schemas.microsoft.com/office/drawing/2014/main" id="{D5D2F222-152B-4700-9AE5-937C98034C49}"/>
                </a:ext>
              </a:extLst>
            </p:cNvPr>
            <p:cNvGrpSpPr/>
            <p:nvPr/>
          </p:nvGrpSpPr>
          <p:grpSpPr>
            <a:xfrm>
              <a:off x="2040467" y="1455420"/>
              <a:ext cx="731520" cy="365760"/>
              <a:chOff x="7281333" y="254000"/>
              <a:chExt cx="731520" cy="365760"/>
            </a:xfrm>
          </p:grpSpPr>
          <p:sp>
            <p:nvSpPr>
              <p:cNvPr id="84" name="Rectangle 83">
                <a:extLst>
                  <a:ext uri="{FF2B5EF4-FFF2-40B4-BE49-F238E27FC236}">
                    <a16:creationId xmlns:a16="http://schemas.microsoft.com/office/drawing/2014/main" id="{191944BC-7DAF-4E51-A05A-B96F419342E5}"/>
                  </a:ext>
                </a:extLst>
              </p:cNvPr>
              <p:cNvSpPr/>
              <p:nvPr/>
            </p:nvSpPr>
            <p:spPr>
              <a:xfrm>
                <a:off x="728133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22</a:t>
                </a:r>
              </a:p>
            </p:txBody>
          </p:sp>
          <p:sp>
            <p:nvSpPr>
              <p:cNvPr id="85" name="Rectangle 84">
                <a:extLst>
                  <a:ext uri="{FF2B5EF4-FFF2-40B4-BE49-F238E27FC236}">
                    <a16:creationId xmlns:a16="http://schemas.microsoft.com/office/drawing/2014/main" id="{6A097F75-494E-4E9C-8BC4-DFB2E02F31F7}"/>
                  </a:ext>
                </a:extLst>
              </p:cNvPr>
              <p:cNvSpPr/>
              <p:nvPr/>
            </p:nvSpPr>
            <p:spPr>
              <a:xfrm>
                <a:off x="764709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a:t>
                </a:r>
              </a:p>
            </p:txBody>
          </p:sp>
        </p:grpSp>
        <p:cxnSp>
          <p:nvCxnSpPr>
            <p:cNvPr id="83" name="Straight Arrow Connector 82">
              <a:extLst>
                <a:ext uri="{FF2B5EF4-FFF2-40B4-BE49-F238E27FC236}">
                  <a16:creationId xmlns:a16="http://schemas.microsoft.com/office/drawing/2014/main" id="{87C89649-C828-4B50-B0FC-2E3A3A7C3BCB}"/>
                </a:ext>
              </a:extLst>
            </p:cNvPr>
            <p:cNvCxnSpPr>
              <a:endCxn id="84" idx="1"/>
            </p:cNvCxnSpPr>
            <p:nvPr/>
          </p:nvCxnSpPr>
          <p:spPr>
            <a:xfrm>
              <a:off x="1657350" y="1638300"/>
              <a:ext cx="383117" cy="0"/>
            </a:xfrm>
            <a:prstGeom prst="straightConnector1">
              <a:avLst/>
            </a:prstGeom>
            <a:ln w="19050">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9684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A9704-5192-4D10-B7BC-F881D5D7BC7A}"/>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39891718-DC42-43D8-932D-DF695917C79E}"/>
              </a:ext>
            </a:extLst>
          </p:cNvPr>
          <p:cNvSpPr>
            <a:spLocks noGrp="1"/>
          </p:cNvSpPr>
          <p:nvPr>
            <p:ph idx="1"/>
          </p:nvPr>
        </p:nvSpPr>
        <p:spPr/>
        <p:txBody>
          <a:bodyPr>
            <a:normAutofit fontScale="92500" lnSpcReduction="10000"/>
          </a:bodyPr>
          <a:lstStyle/>
          <a:p>
            <a:r>
              <a:rPr lang="en-US" dirty="0"/>
              <a:t>Load the keys 23, 13, 21, 14, 7, 8, and 15 , in this order, in a hash table of size 7 using separate chaining with the hash function: h(key) = key % 7 </a:t>
            </a:r>
          </a:p>
          <a:p>
            <a:pPr>
              <a:lnSpc>
                <a:spcPct val="90000"/>
              </a:lnSpc>
              <a:buFontTx/>
              <a:buNone/>
            </a:pPr>
            <a:r>
              <a:rPr lang="en-US" altLang="ko-KR" sz="2400" dirty="0">
                <a:solidFill>
                  <a:srgbClr val="000099"/>
                </a:solidFill>
                <a:ea typeface="굴림" panose="020B0600000101010101" pitchFamily="34" charset="-127"/>
              </a:rPr>
              <a:t>		h(23) = 23 % 7 = 2</a:t>
            </a:r>
          </a:p>
          <a:p>
            <a:pPr>
              <a:lnSpc>
                <a:spcPct val="90000"/>
              </a:lnSpc>
              <a:buFontTx/>
              <a:buNone/>
            </a:pPr>
            <a:r>
              <a:rPr lang="en-US" altLang="ko-KR" sz="2400" dirty="0">
                <a:solidFill>
                  <a:srgbClr val="000099"/>
                </a:solidFill>
                <a:ea typeface="굴림" panose="020B0600000101010101" pitchFamily="34" charset="-127"/>
              </a:rPr>
              <a:t> 		h(13) = 13 % 7 = 6</a:t>
            </a:r>
            <a:endParaRPr lang="en-US" altLang="ko-KR" sz="2400" b="1" dirty="0">
              <a:solidFill>
                <a:srgbClr val="000099"/>
              </a:solidFill>
              <a:ea typeface="굴림" panose="020B0600000101010101" pitchFamily="34" charset="-127"/>
            </a:endParaRPr>
          </a:p>
          <a:p>
            <a:pPr>
              <a:lnSpc>
                <a:spcPct val="90000"/>
              </a:lnSpc>
              <a:buFontTx/>
              <a:buNone/>
            </a:pPr>
            <a:r>
              <a:rPr lang="en-US" altLang="ko-KR" sz="2400" b="1" dirty="0">
                <a:solidFill>
                  <a:srgbClr val="000099"/>
                </a:solidFill>
                <a:ea typeface="굴림" panose="020B0600000101010101" pitchFamily="34" charset="-127"/>
              </a:rPr>
              <a:t>		</a:t>
            </a:r>
            <a:r>
              <a:rPr lang="en-US" altLang="ko-KR" sz="2400" dirty="0">
                <a:solidFill>
                  <a:srgbClr val="000099"/>
                </a:solidFill>
                <a:ea typeface="굴림" panose="020B0600000101010101" pitchFamily="34" charset="-127"/>
              </a:rPr>
              <a:t>h(21) = 21 % 7 = 0</a:t>
            </a:r>
            <a:endParaRPr lang="en-US" altLang="ko-KR" sz="2400" b="1" dirty="0">
              <a:solidFill>
                <a:srgbClr val="000099"/>
              </a:solidFill>
              <a:ea typeface="굴림" panose="020B0600000101010101" pitchFamily="34" charset="-127"/>
            </a:endParaRPr>
          </a:p>
          <a:p>
            <a:pPr>
              <a:lnSpc>
                <a:spcPct val="90000"/>
              </a:lnSpc>
              <a:buFontTx/>
              <a:buNone/>
            </a:pPr>
            <a:r>
              <a:rPr lang="en-US" altLang="ko-KR" sz="2400" b="1" dirty="0">
                <a:solidFill>
                  <a:srgbClr val="000099"/>
                </a:solidFill>
                <a:ea typeface="굴림" panose="020B0600000101010101" pitchFamily="34" charset="-127"/>
              </a:rPr>
              <a:t>		</a:t>
            </a:r>
            <a:r>
              <a:rPr lang="en-US" altLang="ko-KR" sz="2400" dirty="0">
                <a:solidFill>
                  <a:srgbClr val="000099"/>
                </a:solidFill>
                <a:ea typeface="굴림" panose="020B0600000101010101" pitchFamily="34" charset="-127"/>
              </a:rPr>
              <a:t>h(14) = 14 % 7 = 0    collision</a:t>
            </a:r>
          </a:p>
          <a:p>
            <a:pPr>
              <a:lnSpc>
                <a:spcPct val="90000"/>
              </a:lnSpc>
              <a:buFontTx/>
              <a:buNone/>
            </a:pPr>
            <a:r>
              <a:rPr lang="en-US" altLang="ko-KR" sz="2400" dirty="0">
                <a:solidFill>
                  <a:srgbClr val="000099"/>
                </a:solidFill>
                <a:ea typeface="굴림" panose="020B0600000101010101" pitchFamily="34" charset="-127"/>
              </a:rPr>
              <a:t>		h(7) = 7 % 7 = 0         collision</a:t>
            </a:r>
            <a:endParaRPr lang="en-US" altLang="ko-KR" sz="2400" b="1" dirty="0">
              <a:solidFill>
                <a:srgbClr val="000099"/>
              </a:solidFill>
              <a:ea typeface="굴림" panose="020B0600000101010101" pitchFamily="34" charset="-127"/>
            </a:endParaRPr>
          </a:p>
          <a:p>
            <a:pPr>
              <a:lnSpc>
                <a:spcPct val="90000"/>
              </a:lnSpc>
              <a:buFontTx/>
              <a:buNone/>
            </a:pPr>
            <a:r>
              <a:rPr lang="en-US" altLang="ko-KR" sz="2400" b="1" dirty="0">
                <a:solidFill>
                  <a:srgbClr val="000099"/>
                </a:solidFill>
                <a:ea typeface="굴림" panose="020B0600000101010101" pitchFamily="34" charset="-127"/>
              </a:rPr>
              <a:t>		</a:t>
            </a:r>
            <a:r>
              <a:rPr lang="en-US" altLang="ko-KR" sz="2400" dirty="0">
                <a:solidFill>
                  <a:srgbClr val="000099"/>
                </a:solidFill>
                <a:ea typeface="굴림" panose="020B0600000101010101" pitchFamily="34" charset="-127"/>
              </a:rPr>
              <a:t>h(8) = 8 % 7 = 1 </a:t>
            </a:r>
          </a:p>
          <a:p>
            <a:pPr>
              <a:lnSpc>
                <a:spcPct val="90000"/>
              </a:lnSpc>
              <a:buFontTx/>
              <a:buNone/>
            </a:pPr>
            <a:r>
              <a:rPr lang="en-US" altLang="ko-KR" sz="2400" dirty="0">
                <a:solidFill>
                  <a:srgbClr val="000099"/>
                </a:solidFill>
                <a:ea typeface="굴림" panose="020B0600000101010101" pitchFamily="34" charset="-127"/>
              </a:rPr>
              <a:t>		</a:t>
            </a:r>
            <a:r>
              <a:rPr lang="fr-FR" altLang="ko-KR" sz="2400" dirty="0">
                <a:solidFill>
                  <a:srgbClr val="000099"/>
                </a:solidFill>
                <a:ea typeface="굴림" panose="020B0600000101010101" pitchFamily="34" charset="-127"/>
              </a:rPr>
              <a:t>h(15) = 15 % 7 = 1     collision</a:t>
            </a:r>
            <a:endParaRPr lang="en-IN" dirty="0"/>
          </a:p>
        </p:txBody>
      </p:sp>
      <p:sp>
        <p:nvSpPr>
          <p:cNvPr id="4" name="Footer Placeholder 3">
            <a:extLst>
              <a:ext uri="{FF2B5EF4-FFF2-40B4-BE49-F238E27FC236}">
                <a16:creationId xmlns:a16="http://schemas.microsoft.com/office/drawing/2014/main" id="{1B8562E7-B7B3-46BE-84C0-85BA76E1E20C}"/>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AB11A598-5B83-49F4-8060-9D2A91A38C38}"/>
              </a:ext>
            </a:extLst>
          </p:cNvPr>
          <p:cNvSpPr>
            <a:spLocks noGrp="1"/>
          </p:cNvSpPr>
          <p:nvPr>
            <p:ph type="sldNum" sz="quarter" idx="12"/>
          </p:nvPr>
        </p:nvSpPr>
        <p:spPr/>
        <p:txBody>
          <a:bodyPr/>
          <a:lstStyle/>
          <a:p>
            <a:fld id="{1DE3944B-220D-4D9C-9C2A-B607A0FB2F6B}" type="slidenum">
              <a:rPr lang="en-IN" smtClean="0"/>
              <a:t>271</a:t>
            </a:fld>
            <a:endParaRPr lang="en-IN"/>
          </a:p>
        </p:txBody>
      </p:sp>
      <p:pic>
        <p:nvPicPr>
          <p:cNvPr id="6" name="Picture 4">
            <a:extLst>
              <a:ext uri="{FF2B5EF4-FFF2-40B4-BE49-F238E27FC236}">
                <a16:creationId xmlns:a16="http://schemas.microsoft.com/office/drawing/2014/main" id="{920C8876-EB6B-4E67-8A84-EB5CC96EB7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0535" y="3148405"/>
            <a:ext cx="4610100" cy="231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7098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E660-0CAE-441D-959D-E724F979817B}"/>
              </a:ext>
            </a:extLst>
          </p:cNvPr>
          <p:cNvSpPr>
            <a:spLocks noGrp="1"/>
          </p:cNvSpPr>
          <p:nvPr>
            <p:ph type="title"/>
          </p:nvPr>
        </p:nvSpPr>
        <p:spPr/>
        <p:txBody>
          <a:bodyPr/>
          <a:lstStyle/>
          <a:p>
            <a:r>
              <a:rPr lang="en-US" dirty="0"/>
              <a:t>Separate Chaining with String Keys</a:t>
            </a:r>
            <a:endParaRPr lang="en-IN" dirty="0"/>
          </a:p>
        </p:txBody>
      </p:sp>
      <p:sp>
        <p:nvSpPr>
          <p:cNvPr id="3" name="Content Placeholder 2">
            <a:extLst>
              <a:ext uri="{FF2B5EF4-FFF2-40B4-BE49-F238E27FC236}">
                <a16:creationId xmlns:a16="http://schemas.microsoft.com/office/drawing/2014/main" id="{448D292E-5C9E-499B-B05B-71EE21BB166B}"/>
              </a:ext>
            </a:extLst>
          </p:cNvPr>
          <p:cNvSpPr>
            <a:spLocks noGrp="1"/>
          </p:cNvSpPr>
          <p:nvPr>
            <p:ph idx="1"/>
          </p:nvPr>
        </p:nvSpPr>
        <p:spPr/>
        <p:txBody>
          <a:bodyPr>
            <a:normAutofit/>
          </a:bodyPr>
          <a:lstStyle/>
          <a:p>
            <a:pPr algn="just"/>
            <a:r>
              <a:rPr lang="en-US" altLang="ko-KR" sz="2400" dirty="0">
                <a:ea typeface="굴림" panose="020B0600000101010101" pitchFamily="34" charset="-127"/>
              </a:rPr>
              <a:t>Use the hash function </a:t>
            </a:r>
            <a:r>
              <a:rPr lang="en-US" altLang="ko-KR" sz="2400" b="1" dirty="0">
                <a:ea typeface="굴림" panose="020B0600000101010101" pitchFamily="34" charset="-127"/>
              </a:rPr>
              <a:t>hash</a:t>
            </a:r>
            <a:r>
              <a:rPr lang="en-US" altLang="ko-KR" sz="2400" dirty="0">
                <a:ea typeface="굴림" panose="020B0600000101010101" pitchFamily="34" charset="-127"/>
              </a:rPr>
              <a:t> to load </a:t>
            </a:r>
            <a:r>
              <a:rPr lang="en-US" altLang="ko-KR" sz="2400" b="1" dirty="0">
                <a:ea typeface="굴림" panose="020B0600000101010101" pitchFamily="34" charset="-127"/>
              </a:rPr>
              <a:t>(onion, salt, orange, tomato, cabbage, carrot, potato, Banana, Olive, etc.) </a:t>
            </a:r>
            <a:r>
              <a:rPr lang="en-US" altLang="ko-KR" sz="2400" dirty="0">
                <a:ea typeface="굴림" panose="020B0600000101010101" pitchFamily="34" charset="-127"/>
              </a:rPr>
              <a:t>into a hash table of size </a:t>
            </a:r>
            <a:r>
              <a:rPr lang="en-US" altLang="ko-KR" sz="2400" b="1" dirty="0">
                <a:ea typeface="굴림" panose="020B0600000101010101" pitchFamily="34" charset="-127"/>
              </a:rPr>
              <a:t>13.</a:t>
            </a:r>
          </a:p>
          <a:p>
            <a:pPr algn="just"/>
            <a:endParaRPr lang="en-US" altLang="ko-KR" sz="2400" b="1" dirty="0">
              <a:ea typeface="굴림" panose="020B0600000101010101" pitchFamily="34" charset="-127"/>
            </a:endParaRPr>
          </a:p>
          <a:p>
            <a:pPr algn="just"/>
            <a:endParaRPr lang="en-US" altLang="ko-KR" sz="2400" b="1" dirty="0">
              <a:ea typeface="굴림" panose="020B0600000101010101" pitchFamily="34" charset="-127"/>
            </a:endParaRPr>
          </a:p>
          <a:p>
            <a:pPr algn="just"/>
            <a:r>
              <a:rPr lang="en-US" altLang="ko-KR" sz="2400" dirty="0">
                <a:ea typeface="굴림" panose="020B0600000101010101" pitchFamily="34" charset="-127"/>
              </a:rPr>
              <a:t>hash(onion) = (111 + 110 + 105 + 111 + 110) % 13 = 547 % 13 = 1</a:t>
            </a:r>
          </a:p>
          <a:p>
            <a:pPr algn="just"/>
            <a:r>
              <a:rPr lang="en-US" altLang="ko-KR" sz="2400" dirty="0">
                <a:ea typeface="굴림" panose="020B0600000101010101" pitchFamily="34" charset="-127"/>
              </a:rPr>
              <a:t>hash(salt) = (115 + 97 + 108 + 116) % 13 = 436 % 13 = 7</a:t>
            </a:r>
          </a:p>
          <a:p>
            <a:pPr algn="just"/>
            <a:r>
              <a:rPr lang="en-US" altLang="ko-KR" sz="2400" dirty="0">
                <a:ea typeface="굴림" panose="020B0600000101010101" pitchFamily="34" charset="-127"/>
              </a:rPr>
              <a:t>hash(orange) = (111 + 114 + 97 + 110 + 103 + 101)%13 = 636 %13 = 12</a:t>
            </a:r>
          </a:p>
          <a:p>
            <a:pPr marL="45720" indent="0" algn="just">
              <a:buNone/>
            </a:pPr>
            <a:endParaRPr lang="en-IN" dirty="0"/>
          </a:p>
        </p:txBody>
      </p:sp>
      <p:sp>
        <p:nvSpPr>
          <p:cNvPr id="4" name="Footer Placeholder 3">
            <a:extLst>
              <a:ext uri="{FF2B5EF4-FFF2-40B4-BE49-F238E27FC236}">
                <a16:creationId xmlns:a16="http://schemas.microsoft.com/office/drawing/2014/main" id="{116EFF03-FAC0-460D-82AD-4B6CE419496F}"/>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683A55CB-67E5-4A58-85C6-D8023A76B9CF}"/>
              </a:ext>
            </a:extLst>
          </p:cNvPr>
          <p:cNvSpPr>
            <a:spLocks noGrp="1"/>
          </p:cNvSpPr>
          <p:nvPr>
            <p:ph type="sldNum" sz="quarter" idx="12"/>
          </p:nvPr>
        </p:nvSpPr>
        <p:spPr/>
        <p:txBody>
          <a:bodyPr/>
          <a:lstStyle/>
          <a:p>
            <a:fld id="{1DE3944B-220D-4D9C-9C2A-B607A0FB2F6B}" type="slidenum">
              <a:rPr lang="en-IN" smtClean="0"/>
              <a:t>272</a:t>
            </a:fld>
            <a:endParaRPr lang="en-IN"/>
          </a:p>
        </p:txBody>
      </p:sp>
      <p:pic>
        <p:nvPicPr>
          <p:cNvPr id="6" name="Picture 4">
            <a:extLst>
              <a:ext uri="{FF2B5EF4-FFF2-40B4-BE49-F238E27FC236}">
                <a16:creationId xmlns:a16="http://schemas.microsoft.com/office/drawing/2014/main" id="{7AF8F17C-28EF-4542-8067-6776F6DB44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7435" y="2926976"/>
            <a:ext cx="9144000" cy="70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77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94B614C-282D-4E13-959B-B7692B929AC6}"/>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189ECDDE-CF77-432A-BA88-63C11E80FC63}"/>
              </a:ext>
            </a:extLst>
          </p:cNvPr>
          <p:cNvSpPr>
            <a:spLocks noGrp="1"/>
          </p:cNvSpPr>
          <p:nvPr>
            <p:ph type="sldNum" sz="quarter" idx="12"/>
          </p:nvPr>
        </p:nvSpPr>
        <p:spPr/>
        <p:txBody>
          <a:bodyPr/>
          <a:lstStyle/>
          <a:p>
            <a:fld id="{1DE3944B-220D-4D9C-9C2A-B607A0FB2F6B}" type="slidenum">
              <a:rPr lang="en-IN" smtClean="0"/>
              <a:t>273</a:t>
            </a:fld>
            <a:endParaRPr lang="en-IN"/>
          </a:p>
        </p:txBody>
      </p:sp>
      <p:graphicFrame>
        <p:nvGraphicFramePr>
          <p:cNvPr id="6" name="Group 149">
            <a:extLst>
              <a:ext uri="{FF2B5EF4-FFF2-40B4-BE49-F238E27FC236}">
                <a16:creationId xmlns:a16="http://schemas.microsoft.com/office/drawing/2014/main" id="{D2837B80-B5C6-4392-87E1-6B2A81AB33F8}"/>
              </a:ext>
            </a:extLst>
          </p:cNvPr>
          <p:cNvGraphicFramePr>
            <a:graphicFrameLocks noGrp="1"/>
          </p:cNvGraphicFramePr>
          <p:nvPr/>
        </p:nvGraphicFramePr>
        <p:xfrm>
          <a:off x="3031863" y="457200"/>
          <a:ext cx="1219200" cy="5943600"/>
        </p:xfrm>
        <a:graphic>
          <a:graphicData uri="http://schemas.openxmlformats.org/drawingml/2006/table">
            <a:tbl>
              <a:tblPr/>
              <a:tblGrid>
                <a:gridCol w="1219200">
                  <a:extLst>
                    <a:ext uri="{9D8B030D-6E8A-4147-A177-3AD203B41FA5}">
                      <a16:colId xmlns:a16="http://schemas.microsoft.com/office/drawing/2014/main" val="3139438116"/>
                    </a:ext>
                  </a:extLst>
                </a:gridCol>
              </a:tblGrid>
              <a:tr h="18097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29270948"/>
                  </a:ext>
                </a:extLst>
              </a:tr>
              <a:tr h="24447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19346474"/>
                  </a:ext>
                </a:extLst>
              </a:tr>
              <a:tr h="18097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13570529"/>
                  </a:ext>
                </a:extLst>
              </a:tr>
              <a:tr h="18097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55227943"/>
                  </a:ext>
                </a:extLst>
              </a:tr>
              <a:tr h="18097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95942102"/>
                  </a:ext>
                </a:extLst>
              </a:tr>
              <a:tr h="18097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09401103"/>
                  </a:ext>
                </a:extLst>
              </a:tr>
              <a:tr h="18097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29269593"/>
                  </a:ext>
                </a:extLst>
              </a:tr>
              <a:tr h="18097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90968971"/>
                  </a:ext>
                </a:extLst>
              </a:tr>
              <a:tr h="18097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35337982"/>
                  </a:ext>
                </a:extLst>
              </a:tr>
              <a:tr h="18097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510213"/>
                  </a:ext>
                </a:extLst>
              </a:tr>
              <a:tr h="18097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49470452"/>
                  </a:ext>
                </a:extLst>
              </a:tr>
              <a:tr h="18097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77382219"/>
                  </a:ext>
                </a:extLst>
              </a:tr>
              <a:tr h="18097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24825588"/>
                  </a:ext>
                </a:extLst>
              </a:tr>
            </a:tbl>
          </a:graphicData>
        </a:graphic>
      </p:graphicFrame>
      <p:sp>
        <p:nvSpPr>
          <p:cNvPr id="7" name="Text Box 147">
            <a:extLst>
              <a:ext uri="{FF2B5EF4-FFF2-40B4-BE49-F238E27FC236}">
                <a16:creationId xmlns:a16="http://schemas.microsoft.com/office/drawing/2014/main" id="{AC55290F-E969-40B7-B67F-CF8D3222E79F}"/>
              </a:ext>
            </a:extLst>
          </p:cNvPr>
          <p:cNvSpPr txBox="1">
            <a:spLocks noChangeArrowheads="1"/>
          </p:cNvSpPr>
          <p:nvPr/>
        </p:nvSpPr>
        <p:spPr bwMode="auto">
          <a:xfrm>
            <a:off x="2498463" y="457200"/>
            <a:ext cx="457200" cy="588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Times New Roman" panose="02020603050405020304" pitchFamily="18" charset="0"/>
              </a:rPr>
              <a:t>0</a:t>
            </a:r>
          </a:p>
          <a:p>
            <a:pPr>
              <a:spcBef>
                <a:spcPct val="50000"/>
              </a:spcBef>
            </a:pPr>
            <a:r>
              <a:rPr lang="en-US" altLang="en-US" sz="2000">
                <a:latin typeface="Times New Roman" panose="02020603050405020304" pitchFamily="18" charset="0"/>
              </a:rPr>
              <a:t>1</a:t>
            </a:r>
          </a:p>
          <a:p>
            <a:pPr>
              <a:spcBef>
                <a:spcPct val="50000"/>
              </a:spcBef>
            </a:pPr>
            <a:r>
              <a:rPr lang="en-US" altLang="en-US" sz="2000">
                <a:latin typeface="Times New Roman" panose="02020603050405020304" pitchFamily="18" charset="0"/>
              </a:rPr>
              <a:t>2</a:t>
            </a:r>
          </a:p>
          <a:p>
            <a:pPr>
              <a:spcBef>
                <a:spcPct val="50000"/>
              </a:spcBef>
            </a:pPr>
            <a:r>
              <a:rPr lang="en-US" altLang="en-US" sz="2000">
                <a:latin typeface="Times New Roman" panose="02020603050405020304" pitchFamily="18" charset="0"/>
              </a:rPr>
              <a:t>3</a:t>
            </a:r>
          </a:p>
          <a:p>
            <a:pPr>
              <a:spcBef>
                <a:spcPct val="50000"/>
              </a:spcBef>
            </a:pPr>
            <a:r>
              <a:rPr lang="en-US" altLang="en-US" sz="2000">
                <a:latin typeface="Times New Roman" panose="02020603050405020304" pitchFamily="18" charset="0"/>
              </a:rPr>
              <a:t>4</a:t>
            </a:r>
          </a:p>
          <a:p>
            <a:pPr>
              <a:spcBef>
                <a:spcPct val="50000"/>
              </a:spcBef>
            </a:pPr>
            <a:r>
              <a:rPr lang="en-US" altLang="en-US" sz="2000">
                <a:latin typeface="Times New Roman" panose="02020603050405020304" pitchFamily="18" charset="0"/>
              </a:rPr>
              <a:t>5</a:t>
            </a:r>
          </a:p>
          <a:p>
            <a:pPr>
              <a:spcBef>
                <a:spcPct val="50000"/>
              </a:spcBef>
            </a:pPr>
            <a:r>
              <a:rPr lang="en-US" altLang="en-US" sz="2000">
                <a:latin typeface="Times New Roman" panose="02020603050405020304" pitchFamily="18" charset="0"/>
              </a:rPr>
              <a:t>6</a:t>
            </a:r>
          </a:p>
          <a:p>
            <a:pPr>
              <a:spcBef>
                <a:spcPct val="50000"/>
              </a:spcBef>
            </a:pPr>
            <a:r>
              <a:rPr lang="en-US" altLang="en-US" sz="2000">
                <a:latin typeface="Times New Roman" panose="02020603050405020304" pitchFamily="18" charset="0"/>
              </a:rPr>
              <a:t>7</a:t>
            </a:r>
          </a:p>
          <a:p>
            <a:pPr>
              <a:spcBef>
                <a:spcPct val="50000"/>
              </a:spcBef>
            </a:pPr>
            <a:r>
              <a:rPr lang="en-US" altLang="en-US" sz="2000">
                <a:latin typeface="Times New Roman" panose="02020603050405020304" pitchFamily="18" charset="0"/>
              </a:rPr>
              <a:t>8</a:t>
            </a:r>
          </a:p>
          <a:p>
            <a:pPr>
              <a:spcBef>
                <a:spcPct val="50000"/>
              </a:spcBef>
            </a:pPr>
            <a:r>
              <a:rPr lang="en-US" altLang="en-US" sz="2000">
                <a:latin typeface="Times New Roman" panose="02020603050405020304" pitchFamily="18" charset="0"/>
              </a:rPr>
              <a:t>9</a:t>
            </a:r>
          </a:p>
          <a:p>
            <a:pPr>
              <a:spcBef>
                <a:spcPct val="50000"/>
              </a:spcBef>
            </a:pPr>
            <a:r>
              <a:rPr lang="en-US" altLang="en-US" sz="2000">
                <a:latin typeface="Times New Roman" panose="02020603050405020304" pitchFamily="18" charset="0"/>
              </a:rPr>
              <a:t>10</a:t>
            </a:r>
          </a:p>
          <a:p>
            <a:pPr>
              <a:spcBef>
                <a:spcPct val="50000"/>
              </a:spcBef>
            </a:pPr>
            <a:r>
              <a:rPr lang="en-US" altLang="en-US" sz="2000">
                <a:latin typeface="Times New Roman" panose="02020603050405020304" pitchFamily="18" charset="0"/>
              </a:rPr>
              <a:t>11</a:t>
            </a:r>
          </a:p>
          <a:p>
            <a:pPr>
              <a:spcBef>
                <a:spcPct val="50000"/>
              </a:spcBef>
            </a:pPr>
            <a:r>
              <a:rPr lang="en-US" altLang="en-US" sz="2000">
                <a:latin typeface="Times New Roman" panose="02020603050405020304" pitchFamily="18" charset="0"/>
              </a:rPr>
              <a:t>12</a:t>
            </a:r>
          </a:p>
        </p:txBody>
      </p:sp>
      <p:sp>
        <p:nvSpPr>
          <p:cNvPr id="8" name="Line 151">
            <a:extLst>
              <a:ext uri="{FF2B5EF4-FFF2-40B4-BE49-F238E27FC236}">
                <a16:creationId xmlns:a16="http://schemas.microsoft.com/office/drawing/2014/main" id="{6860FBB1-A1FE-408D-AF46-79B7D37D0965}"/>
              </a:ext>
            </a:extLst>
          </p:cNvPr>
          <p:cNvSpPr>
            <a:spLocks noChangeShapeType="1"/>
          </p:cNvSpPr>
          <p:nvPr/>
        </p:nvSpPr>
        <p:spPr bwMode="auto">
          <a:xfrm>
            <a:off x="4022463" y="609600"/>
            <a:ext cx="838200"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 name="Line 152">
            <a:extLst>
              <a:ext uri="{FF2B5EF4-FFF2-40B4-BE49-F238E27FC236}">
                <a16:creationId xmlns:a16="http://schemas.microsoft.com/office/drawing/2014/main" id="{1827C363-29F0-4D28-86F2-8A9EAB80FE90}"/>
              </a:ext>
            </a:extLst>
          </p:cNvPr>
          <p:cNvSpPr>
            <a:spLocks noChangeShapeType="1"/>
          </p:cNvSpPr>
          <p:nvPr/>
        </p:nvSpPr>
        <p:spPr bwMode="auto">
          <a:xfrm>
            <a:off x="4022463" y="6172200"/>
            <a:ext cx="838200"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 name="Line 154">
            <a:extLst>
              <a:ext uri="{FF2B5EF4-FFF2-40B4-BE49-F238E27FC236}">
                <a16:creationId xmlns:a16="http://schemas.microsoft.com/office/drawing/2014/main" id="{4CC64C41-F30B-4726-9F14-567121AEE028}"/>
              </a:ext>
            </a:extLst>
          </p:cNvPr>
          <p:cNvSpPr>
            <a:spLocks noChangeShapeType="1"/>
          </p:cNvSpPr>
          <p:nvPr/>
        </p:nvSpPr>
        <p:spPr bwMode="auto">
          <a:xfrm>
            <a:off x="4022463" y="1143000"/>
            <a:ext cx="838200"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 name="Line 155">
            <a:extLst>
              <a:ext uri="{FF2B5EF4-FFF2-40B4-BE49-F238E27FC236}">
                <a16:creationId xmlns:a16="http://schemas.microsoft.com/office/drawing/2014/main" id="{D56ACC76-636A-4C44-9B0D-B9B7EAD0D670}"/>
              </a:ext>
            </a:extLst>
          </p:cNvPr>
          <p:cNvSpPr>
            <a:spLocks noChangeShapeType="1"/>
          </p:cNvSpPr>
          <p:nvPr/>
        </p:nvSpPr>
        <p:spPr bwMode="auto">
          <a:xfrm>
            <a:off x="4022463" y="2514600"/>
            <a:ext cx="838200"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 name="Line 156">
            <a:extLst>
              <a:ext uri="{FF2B5EF4-FFF2-40B4-BE49-F238E27FC236}">
                <a16:creationId xmlns:a16="http://schemas.microsoft.com/office/drawing/2014/main" id="{9EB7171C-7F10-4A5A-B38E-C57B7864F93B}"/>
              </a:ext>
            </a:extLst>
          </p:cNvPr>
          <p:cNvSpPr>
            <a:spLocks noChangeShapeType="1"/>
          </p:cNvSpPr>
          <p:nvPr/>
        </p:nvSpPr>
        <p:spPr bwMode="auto">
          <a:xfrm>
            <a:off x="4022463" y="3429000"/>
            <a:ext cx="838200"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 name="Line 157">
            <a:extLst>
              <a:ext uri="{FF2B5EF4-FFF2-40B4-BE49-F238E27FC236}">
                <a16:creationId xmlns:a16="http://schemas.microsoft.com/office/drawing/2014/main" id="{645A6AE3-5092-4BB6-B418-C3667CF0F1A7}"/>
              </a:ext>
            </a:extLst>
          </p:cNvPr>
          <p:cNvSpPr>
            <a:spLocks noChangeShapeType="1"/>
          </p:cNvSpPr>
          <p:nvPr/>
        </p:nvSpPr>
        <p:spPr bwMode="auto">
          <a:xfrm>
            <a:off x="4022463" y="3886200"/>
            <a:ext cx="838200"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 name="Line 158">
            <a:extLst>
              <a:ext uri="{FF2B5EF4-FFF2-40B4-BE49-F238E27FC236}">
                <a16:creationId xmlns:a16="http://schemas.microsoft.com/office/drawing/2014/main" id="{80BB3F74-D2DA-48DC-8B2F-7EEADC434E79}"/>
              </a:ext>
            </a:extLst>
          </p:cNvPr>
          <p:cNvSpPr>
            <a:spLocks noChangeShapeType="1"/>
          </p:cNvSpPr>
          <p:nvPr/>
        </p:nvSpPr>
        <p:spPr bwMode="auto">
          <a:xfrm>
            <a:off x="4022463" y="4800600"/>
            <a:ext cx="838200"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 name="Line 159">
            <a:extLst>
              <a:ext uri="{FF2B5EF4-FFF2-40B4-BE49-F238E27FC236}">
                <a16:creationId xmlns:a16="http://schemas.microsoft.com/office/drawing/2014/main" id="{C9313B4B-1B17-40F3-84B3-E382D4086B95}"/>
              </a:ext>
            </a:extLst>
          </p:cNvPr>
          <p:cNvSpPr>
            <a:spLocks noChangeShapeType="1"/>
          </p:cNvSpPr>
          <p:nvPr/>
        </p:nvSpPr>
        <p:spPr bwMode="auto">
          <a:xfrm>
            <a:off x="4022463" y="5257800"/>
            <a:ext cx="838200"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 name="Line 160">
            <a:extLst>
              <a:ext uri="{FF2B5EF4-FFF2-40B4-BE49-F238E27FC236}">
                <a16:creationId xmlns:a16="http://schemas.microsoft.com/office/drawing/2014/main" id="{9081A233-8C41-40E3-BF06-CF6838DE936F}"/>
              </a:ext>
            </a:extLst>
          </p:cNvPr>
          <p:cNvSpPr>
            <a:spLocks noChangeShapeType="1"/>
          </p:cNvSpPr>
          <p:nvPr/>
        </p:nvSpPr>
        <p:spPr bwMode="auto">
          <a:xfrm>
            <a:off x="4022463" y="5715000"/>
            <a:ext cx="838200"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aphicFrame>
        <p:nvGraphicFramePr>
          <p:cNvPr id="17" name="Group 743">
            <a:extLst>
              <a:ext uri="{FF2B5EF4-FFF2-40B4-BE49-F238E27FC236}">
                <a16:creationId xmlns:a16="http://schemas.microsoft.com/office/drawing/2014/main" id="{571D3C28-28CA-469F-A55A-6671ED3295EE}"/>
              </a:ext>
            </a:extLst>
          </p:cNvPr>
          <p:cNvGraphicFramePr>
            <a:graphicFrameLocks noGrp="1"/>
          </p:cNvGraphicFramePr>
          <p:nvPr/>
        </p:nvGraphicFramePr>
        <p:xfrm>
          <a:off x="4860663" y="990600"/>
          <a:ext cx="1752600" cy="396240"/>
        </p:xfrm>
        <a:graphic>
          <a:graphicData uri="http://schemas.openxmlformats.org/drawingml/2006/table">
            <a:tbl>
              <a:tblPr/>
              <a:tblGrid>
                <a:gridCol w="1295400">
                  <a:extLst>
                    <a:ext uri="{9D8B030D-6E8A-4147-A177-3AD203B41FA5}">
                      <a16:colId xmlns:a16="http://schemas.microsoft.com/office/drawing/2014/main" val="3544399829"/>
                    </a:ext>
                  </a:extLst>
                </a:gridCol>
                <a:gridCol w="457200">
                  <a:extLst>
                    <a:ext uri="{9D8B030D-6E8A-4147-A177-3AD203B41FA5}">
                      <a16:colId xmlns:a16="http://schemas.microsoft.com/office/drawing/2014/main" val="3601625053"/>
                    </a:ext>
                  </a:extLst>
                </a:gridCol>
              </a:tblGrid>
              <a:tr h="38100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00FF"/>
                          </a:solidFill>
                          <a:effectLst/>
                          <a:latin typeface="Times New Roman" panose="02020603050405020304" pitchFamily="18" charset="0"/>
                          <a:cs typeface="Times New Roman" panose="02020603050405020304" pitchFamily="18" charset="0"/>
                        </a:rPr>
                        <a:t>onion</a:t>
                      </a:r>
                    </a:p>
                  </a:txBody>
                  <a:tcPr horzOverflow="overflow">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59242629"/>
                  </a:ext>
                </a:extLst>
              </a:tr>
            </a:tbl>
          </a:graphicData>
        </a:graphic>
      </p:graphicFrame>
      <p:graphicFrame>
        <p:nvGraphicFramePr>
          <p:cNvPr id="18" name="Group 746">
            <a:extLst>
              <a:ext uri="{FF2B5EF4-FFF2-40B4-BE49-F238E27FC236}">
                <a16:creationId xmlns:a16="http://schemas.microsoft.com/office/drawing/2014/main" id="{246C1B72-301A-48C8-B302-15D144E19E3F}"/>
              </a:ext>
            </a:extLst>
          </p:cNvPr>
          <p:cNvGraphicFramePr>
            <a:graphicFrameLocks noGrp="1"/>
          </p:cNvGraphicFramePr>
          <p:nvPr/>
        </p:nvGraphicFramePr>
        <p:xfrm>
          <a:off x="4860663" y="381000"/>
          <a:ext cx="1752600" cy="396240"/>
        </p:xfrm>
        <a:graphic>
          <a:graphicData uri="http://schemas.openxmlformats.org/drawingml/2006/table">
            <a:tbl>
              <a:tblPr/>
              <a:tblGrid>
                <a:gridCol w="1295400">
                  <a:extLst>
                    <a:ext uri="{9D8B030D-6E8A-4147-A177-3AD203B41FA5}">
                      <a16:colId xmlns:a16="http://schemas.microsoft.com/office/drawing/2014/main" val="2383542590"/>
                    </a:ext>
                  </a:extLst>
                </a:gridCol>
                <a:gridCol w="457200">
                  <a:extLst>
                    <a:ext uri="{9D8B030D-6E8A-4147-A177-3AD203B41FA5}">
                      <a16:colId xmlns:a16="http://schemas.microsoft.com/office/drawing/2014/main" val="1582591139"/>
                    </a:ext>
                  </a:extLst>
                </a:gridCol>
              </a:tblGrid>
              <a:tr h="38100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00FF"/>
                          </a:solidFill>
                          <a:effectLst/>
                          <a:latin typeface="Times New Roman" panose="02020603050405020304" pitchFamily="18" charset="0"/>
                          <a:cs typeface="Times New Roman" panose="02020603050405020304" pitchFamily="18" charset="0"/>
                        </a:rPr>
                        <a:t>okra</a:t>
                      </a:r>
                    </a:p>
                  </a:txBody>
                  <a:tcPr horzOverflow="overflow">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4609"/>
                  </a:ext>
                </a:extLst>
              </a:tr>
            </a:tbl>
          </a:graphicData>
        </a:graphic>
      </p:graphicFrame>
      <p:graphicFrame>
        <p:nvGraphicFramePr>
          <p:cNvPr id="19" name="Group 752">
            <a:extLst>
              <a:ext uri="{FF2B5EF4-FFF2-40B4-BE49-F238E27FC236}">
                <a16:creationId xmlns:a16="http://schemas.microsoft.com/office/drawing/2014/main" id="{7DF66AD9-E544-418E-B5F0-14969DC5CC16}"/>
              </a:ext>
            </a:extLst>
          </p:cNvPr>
          <p:cNvGraphicFramePr>
            <a:graphicFrameLocks noGrp="1"/>
          </p:cNvGraphicFramePr>
          <p:nvPr/>
        </p:nvGraphicFramePr>
        <p:xfrm>
          <a:off x="7146663" y="5105400"/>
          <a:ext cx="1752600" cy="396240"/>
        </p:xfrm>
        <a:graphic>
          <a:graphicData uri="http://schemas.openxmlformats.org/drawingml/2006/table">
            <a:tbl>
              <a:tblPr/>
              <a:tblGrid>
                <a:gridCol w="1295400">
                  <a:extLst>
                    <a:ext uri="{9D8B030D-6E8A-4147-A177-3AD203B41FA5}">
                      <a16:colId xmlns:a16="http://schemas.microsoft.com/office/drawing/2014/main" val="1734886494"/>
                    </a:ext>
                  </a:extLst>
                </a:gridCol>
                <a:gridCol w="457200">
                  <a:extLst>
                    <a:ext uri="{9D8B030D-6E8A-4147-A177-3AD203B41FA5}">
                      <a16:colId xmlns:a16="http://schemas.microsoft.com/office/drawing/2014/main" val="2674696959"/>
                    </a:ext>
                  </a:extLst>
                </a:gridCol>
              </a:tblGrid>
              <a:tr h="22860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00FF"/>
                          </a:solidFill>
                          <a:effectLst/>
                          <a:latin typeface="Times New Roman" panose="02020603050405020304" pitchFamily="18" charset="0"/>
                          <a:cs typeface="Times New Roman" panose="02020603050405020304" pitchFamily="18" charset="0"/>
                        </a:rPr>
                        <a:t>mellon</a:t>
                      </a:r>
                    </a:p>
                  </a:txBody>
                  <a:tcPr horzOverflow="overflow">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50936929"/>
                  </a:ext>
                </a:extLst>
              </a:tr>
            </a:tbl>
          </a:graphicData>
        </a:graphic>
      </p:graphicFrame>
      <p:graphicFrame>
        <p:nvGraphicFramePr>
          <p:cNvPr id="20" name="Group 737">
            <a:extLst>
              <a:ext uri="{FF2B5EF4-FFF2-40B4-BE49-F238E27FC236}">
                <a16:creationId xmlns:a16="http://schemas.microsoft.com/office/drawing/2014/main" id="{B0D1EDFF-2D1B-42F0-8C64-01A6E066A0C6}"/>
              </a:ext>
            </a:extLst>
          </p:cNvPr>
          <p:cNvGraphicFramePr>
            <a:graphicFrameLocks noGrp="1"/>
          </p:cNvGraphicFramePr>
          <p:nvPr/>
        </p:nvGraphicFramePr>
        <p:xfrm>
          <a:off x="4860663" y="5562600"/>
          <a:ext cx="1752600" cy="396240"/>
        </p:xfrm>
        <a:graphic>
          <a:graphicData uri="http://schemas.openxmlformats.org/drawingml/2006/table">
            <a:tbl>
              <a:tblPr/>
              <a:tblGrid>
                <a:gridCol w="1295400">
                  <a:extLst>
                    <a:ext uri="{9D8B030D-6E8A-4147-A177-3AD203B41FA5}">
                      <a16:colId xmlns:a16="http://schemas.microsoft.com/office/drawing/2014/main" val="1635229803"/>
                    </a:ext>
                  </a:extLst>
                </a:gridCol>
                <a:gridCol w="457200">
                  <a:extLst>
                    <a:ext uri="{9D8B030D-6E8A-4147-A177-3AD203B41FA5}">
                      <a16:colId xmlns:a16="http://schemas.microsoft.com/office/drawing/2014/main" val="2609288559"/>
                    </a:ext>
                  </a:extLst>
                </a:gridCol>
              </a:tblGrid>
              <a:tr h="18097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00FF"/>
                          </a:solidFill>
                          <a:effectLst/>
                          <a:latin typeface="Times New Roman" panose="02020603050405020304" pitchFamily="18" charset="0"/>
                          <a:cs typeface="Times New Roman" panose="02020603050405020304" pitchFamily="18" charset="0"/>
                        </a:rPr>
                        <a:t>banana</a:t>
                      </a:r>
                    </a:p>
                  </a:txBody>
                  <a:tcPr horzOverflow="overflow">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w="12700" cap="flat" cmpd="sng" algn="ctr">
                      <a:solidFill>
                        <a:srgbClr val="0000FF"/>
                      </a:solidFill>
                      <a:prstDash val="solid"/>
                      <a:round/>
                      <a:headEnd type="none" w="med" len="med"/>
                      <a:tailEnd type="none" w="med" len="med"/>
                    </a:lnBlToTr>
                    <a:noFill/>
                  </a:tcPr>
                </a:tc>
                <a:extLst>
                  <a:ext uri="{0D108BD9-81ED-4DB2-BD59-A6C34878D82A}">
                    <a16:rowId xmlns:a16="http://schemas.microsoft.com/office/drawing/2014/main" val="3464149683"/>
                  </a:ext>
                </a:extLst>
              </a:tr>
            </a:tbl>
          </a:graphicData>
        </a:graphic>
      </p:graphicFrame>
      <p:graphicFrame>
        <p:nvGraphicFramePr>
          <p:cNvPr id="21" name="Group 735">
            <a:extLst>
              <a:ext uri="{FF2B5EF4-FFF2-40B4-BE49-F238E27FC236}">
                <a16:creationId xmlns:a16="http://schemas.microsoft.com/office/drawing/2014/main" id="{1F19C2EB-68E8-4AEC-853E-D5706CDF0CBD}"/>
              </a:ext>
            </a:extLst>
          </p:cNvPr>
          <p:cNvGraphicFramePr>
            <a:graphicFrameLocks noGrp="1"/>
          </p:cNvGraphicFramePr>
          <p:nvPr/>
        </p:nvGraphicFramePr>
        <p:xfrm>
          <a:off x="4860663" y="5105400"/>
          <a:ext cx="1752600" cy="396240"/>
        </p:xfrm>
        <a:graphic>
          <a:graphicData uri="http://schemas.openxmlformats.org/drawingml/2006/table">
            <a:tbl>
              <a:tblPr/>
              <a:tblGrid>
                <a:gridCol w="1295400">
                  <a:extLst>
                    <a:ext uri="{9D8B030D-6E8A-4147-A177-3AD203B41FA5}">
                      <a16:colId xmlns:a16="http://schemas.microsoft.com/office/drawing/2014/main" val="3453025289"/>
                    </a:ext>
                  </a:extLst>
                </a:gridCol>
                <a:gridCol w="457200">
                  <a:extLst>
                    <a:ext uri="{9D8B030D-6E8A-4147-A177-3AD203B41FA5}">
                      <a16:colId xmlns:a16="http://schemas.microsoft.com/office/drawing/2014/main" val="25608661"/>
                    </a:ext>
                  </a:extLst>
                </a:gridCol>
              </a:tblGrid>
              <a:tr h="22860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00FF"/>
                          </a:solidFill>
                          <a:effectLst/>
                          <a:latin typeface="Times New Roman" panose="02020603050405020304" pitchFamily="18" charset="0"/>
                          <a:cs typeface="Times New Roman" panose="02020603050405020304" pitchFamily="18" charset="0"/>
                        </a:rPr>
                        <a:t>tomato</a:t>
                      </a:r>
                    </a:p>
                  </a:txBody>
                  <a:tcPr horzOverflow="overflow">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60556780"/>
                  </a:ext>
                </a:extLst>
              </a:tr>
            </a:tbl>
          </a:graphicData>
        </a:graphic>
      </p:graphicFrame>
      <p:graphicFrame>
        <p:nvGraphicFramePr>
          <p:cNvPr id="22" name="Group 754">
            <a:extLst>
              <a:ext uri="{FF2B5EF4-FFF2-40B4-BE49-F238E27FC236}">
                <a16:creationId xmlns:a16="http://schemas.microsoft.com/office/drawing/2014/main" id="{2F1F440E-F6B3-4B7C-919F-85F1BBF0910C}"/>
              </a:ext>
            </a:extLst>
          </p:cNvPr>
          <p:cNvGraphicFramePr>
            <a:graphicFrameLocks noGrp="1"/>
          </p:cNvGraphicFramePr>
          <p:nvPr/>
        </p:nvGraphicFramePr>
        <p:xfrm>
          <a:off x="9432663" y="5105400"/>
          <a:ext cx="1752600" cy="396240"/>
        </p:xfrm>
        <a:graphic>
          <a:graphicData uri="http://schemas.openxmlformats.org/drawingml/2006/table">
            <a:tbl>
              <a:tblPr/>
              <a:tblGrid>
                <a:gridCol w="1295400">
                  <a:extLst>
                    <a:ext uri="{9D8B030D-6E8A-4147-A177-3AD203B41FA5}">
                      <a16:colId xmlns:a16="http://schemas.microsoft.com/office/drawing/2014/main" val="392071848"/>
                    </a:ext>
                  </a:extLst>
                </a:gridCol>
                <a:gridCol w="457200">
                  <a:extLst>
                    <a:ext uri="{9D8B030D-6E8A-4147-A177-3AD203B41FA5}">
                      <a16:colId xmlns:a16="http://schemas.microsoft.com/office/drawing/2014/main" val="2552836020"/>
                    </a:ext>
                  </a:extLst>
                </a:gridCol>
              </a:tblGrid>
              <a:tr h="38100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00FF"/>
                          </a:solidFill>
                          <a:effectLst/>
                          <a:latin typeface="Times New Roman" panose="02020603050405020304" pitchFamily="18" charset="0"/>
                          <a:cs typeface="Times New Roman" panose="02020603050405020304" pitchFamily="18" charset="0"/>
                        </a:rPr>
                        <a:t>olive</a:t>
                      </a:r>
                    </a:p>
                  </a:txBody>
                  <a:tcPr horzOverflow="overflow">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w="12700" cap="flat" cmpd="sng" algn="ctr">
                      <a:solidFill>
                        <a:srgbClr val="0000FF"/>
                      </a:solidFill>
                      <a:prstDash val="solid"/>
                      <a:round/>
                      <a:headEnd type="none" w="med" len="med"/>
                      <a:tailEnd type="none" w="med" len="med"/>
                    </a:lnBlToTr>
                    <a:noFill/>
                  </a:tcPr>
                </a:tc>
                <a:extLst>
                  <a:ext uri="{0D108BD9-81ED-4DB2-BD59-A6C34878D82A}">
                    <a16:rowId xmlns:a16="http://schemas.microsoft.com/office/drawing/2014/main" val="1475601384"/>
                  </a:ext>
                </a:extLst>
              </a:tr>
            </a:tbl>
          </a:graphicData>
        </a:graphic>
      </p:graphicFrame>
      <p:graphicFrame>
        <p:nvGraphicFramePr>
          <p:cNvPr id="23" name="Group 733">
            <a:extLst>
              <a:ext uri="{FF2B5EF4-FFF2-40B4-BE49-F238E27FC236}">
                <a16:creationId xmlns:a16="http://schemas.microsoft.com/office/drawing/2014/main" id="{D1A0352F-C760-420C-99D5-84B7BAF14294}"/>
              </a:ext>
            </a:extLst>
          </p:cNvPr>
          <p:cNvGraphicFramePr>
            <a:graphicFrameLocks noGrp="1"/>
          </p:cNvGraphicFramePr>
          <p:nvPr/>
        </p:nvGraphicFramePr>
        <p:xfrm>
          <a:off x="4860663" y="4572000"/>
          <a:ext cx="1752600" cy="396240"/>
        </p:xfrm>
        <a:graphic>
          <a:graphicData uri="http://schemas.openxmlformats.org/drawingml/2006/table">
            <a:tbl>
              <a:tblPr/>
              <a:tblGrid>
                <a:gridCol w="1295400">
                  <a:extLst>
                    <a:ext uri="{9D8B030D-6E8A-4147-A177-3AD203B41FA5}">
                      <a16:colId xmlns:a16="http://schemas.microsoft.com/office/drawing/2014/main" val="4239593317"/>
                    </a:ext>
                  </a:extLst>
                </a:gridCol>
                <a:gridCol w="457200">
                  <a:extLst>
                    <a:ext uri="{9D8B030D-6E8A-4147-A177-3AD203B41FA5}">
                      <a16:colId xmlns:a16="http://schemas.microsoft.com/office/drawing/2014/main" val="3359672460"/>
                    </a:ext>
                  </a:extLst>
                </a:gridCol>
              </a:tblGrid>
              <a:tr h="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00FF"/>
                          </a:solidFill>
                          <a:effectLst/>
                          <a:latin typeface="Times New Roman" panose="02020603050405020304" pitchFamily="18" charset="0"/>
                          <a:cs typeface="Times New Roman" panose="02020603050405020304" pitchFamily="18" charset="0"/>
                        </a:rPr>
                        <a:t>cucumber</a:t>
                      </a:r>
                    </a:p>
                  </a:txBody>
                  <a:tcPr horzOverflow="overflow">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w="12700" cap="flat" cmpd="sng" algn="ctr">
                      <a:solidFill>
                        <a:srgbClr val="0000FF"/>
                      </a:solidFill>
                      <a:prstDash val="solid"/>
                      <a:round/>
                      <a:headEnd type="none" w="med" len="med"/>
                      <a:tailEnd type="none" w="med" len="med"/>
                    </a:lnBlToTr>
                    <a:noFill/>
                  </a:tcPr>
                </a:tc>
                <a:extLst>
                  <a:ext uri="{0D108BD9-81ED-4DB2-BD59-A6C34878D82A}">
                    <a16:rowId xmlns:a16="http://schemas.microsoft.com/office/drawing/2014/main" val="3695674962"/>
                  </a:ext>
                </a:extLst>
              </a:tr>
            </a:tbl>
          </a:graphicData>
        </a:graphic>
      </p:graphicFrame>
      <p:graphicFrame>
        <p:nvGraphicFramePr>
          <p:cNvPr id="24" name="Group 729">
            <a:extLst>
              <a:ext uri="{FF2B5EF4-FFF2-40B4-BE49-F238E27FC236}">
                <a16:creationId xmlns:a16="http://schemas.microsoft.com/office/drawing/2014/main" id="{0C13BBF5-D43E-4745-B3CA-C2293ACB8E86}"/>
              </a:ext>
            </a:extLst>
          </p:cNvPr>
          <p:cNvGraphicFramePr>
            <a:graphicFrameLocks noGrp="1"/>
          </p:cNvGraphicFramePr>
          <p:nvPr/>
        </p:nvGraphicFramePr>
        <p:xfrm>
          <a:off x="4860663" y="3200400"/>
          <a:ext cx="1752600" cy="396240"/>
        </p:xfrm>
        <a:graphic>
          <a:graphicData uri="http://schemas.openxmlformats.org/drawingml/2006/table">
            <a:tbl>
              <a:tblPr/>
              <a:tblGrid>
                <a:gridCol w="1295400">
                  <a:extLst>
                    <a:ext uri="{9D8B030D-6E8A-4147-A177-3AD203B41FA5}">
                      <a16:colId xmlns:a16="http://schemas.microsoft.com/office/drawing/2014/main" val="1720412119"/>
                    </a:ext>
                  </a:extLst>
                </a:gridCol>
                <a:gridCol w="457200">
                  <a:extLst>
                    <a:ext uri="{9D8B030D-6E8A-4147-A177-3AD203B41FA5}">
                      <a16:colId xmlns:a16="http://schemas.microsoft.com/office/drawing/2014/main" val="554254173"/>
                    </a:ext>
                  </a:extLst>
                </a:gridCol>
              </a:tblGrid>
              <a:tr h="30480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00FF"/>
                          </a:solidFill>
                          <a:effectLst/>
                          <a:latin typeface="Times New Roman" panose="02020603050405020304" pitchFamily="18" charset="0"/>
                          <a:cs typeface="Times New Roman" panose="02020603050405020304" pitchFamily="18" charset="0"/>
                        </a:rPr>
                        <a:t>mushroom</a:t>
                      </a:r>
                    </a:p>
                  </a:txBody>
                  <a:tcPr horzOverflow="overflow">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w="12700" cap="flat" cmpd="sng" algn="ctr">
                      <a:solidFill>
                        <a:srgbClr val="0000FF"/>
                      </a:solidFill>
                      <a:prstDash val="solid"/>
                      <a:round/>
                      <a:headEnd type="none" w="med" len="med"/>
                      <a:tailEnd type="none" w="med" len="med"/>
                    </a:lnBlToTr>
                    <a:noFill/>
                  </a:tcPr>
                </a:tc>
                <a:extLst>
                  <a:ext uri="{0D108BD9-81ED-4DB2-BD59-A6C34878D82A}">
                    <a16:rowId xmlns:a16="http://schemas.microsoft.com/office/drawing/2014/main" val="3985187060"/>
                  </a:ext>
                </a:extLst>
              </a:tr>
            </a:tbl>
          </a:graphicData>
        </a:graphic>
      </p:graphicFrame>
      <p:graphicFrame>
        <p:nvGraphicFramePr>
          <p:cNvPr id="25" name="Group 731">
            <a:extLst>
              <a:ext uri="{FF2B5EF4-FFF2-40B4-BE49-F238E27FC236}">
                <a16:creationId xmlns:a16="http://schemas.microsoft.com/office/drawing/2014/main" id="{4F79F0CC-EB9F-4E8A-8279-A0181EF0784A}"/>
              </a:ext>
            </a:extLst>
          </p:cNvPr>
          <p:cNvGraphicFramePr>
            <a:graphicFrameLocks noGrp="1"/>
          </p:cNvGraphicFramePr>
          <p:nvPr/>
        </p:nvGraphicFramePr>
        <p:xfrm>
          <a:off x="4860663" y="3733800"/>
          <a:ext cx="1752600" cy="396240"/>
        </p:xfrm>
        <a:graphic>
          <a:graphicData uri="http://schemas.openxmlformats.org/drawingml/2006/table">
            <a:tbl>
              <a:tblPr/>
              <a:tblGrid>
                <a:gridCol w="1295400">
                  <a:extLst>
                    <a:ext uri="{9D8B030D-6E8A-4147-A177-3AD203B41FA5}">
                      <a16:colId xmlns:a16="http://schemas.microsoft.com/office/drawing/2014/main" val="327485284"/>
                    </a:ext>
                  </a:extLst>
                </a:gridCol>
                <a:gridCol w="457200">
                  <a:extLst>
                    <a:ext uri="{9D8B030D-6E8A-4147-A177-3AD203B41FA5}">
                      <a16:colId xmlns:a16="http://schemas.microsoft.com/office/drawing/2014/main" val="1818776815"/>
                    </a:ext>
                  </a:extLst>
                </a:gridCol>
              </a:tblGrid>
              <a:tr h="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00FF"/>
                          </a:solidFill>
                          <a:effectLst/>
                          <a:latin typeface="Times New Roman" panose="02020603050405020304" pitchFamily="18" charset="0"/>
                          <a:cs typeface="Times New Roman" panose="02020603050405020304" pitchFamily="18" charset="0"/>
                        </a:rPr>
                        <a:t>salt</a:t>
                      </a:r>
                    </a:p>
                  </a:txBody>
                  <a:tcPr horzOverflow="overflow">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rgbClr val="0000FF"/>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w="12700" cap="flat" cmpd="sng" algn="ctr">
                      <a:solidFill>
                        <a:srgbClr val="0000FF"/>
                      </a:solidFill>
                      <a:prstDash val="solid"/>
                      <a:round/>
                      <a:headEnd type="none" w="med" len="med"/>
                      <a:tailEnd type="none" w="med" len="med"/>
                    </a:lnBlToTr>
                    <a:noFill/>
                  </a:tcPr>
                </a:tc>
                <a:extLst>
                  <a:ext uri="{0D108BD9-81ED-4DB2-BD59-A6C34878D82A}">
                    <a16:rowId xmlns:a16="http://schemas.microsoft.com/office/drawing/2014/main" val="3355901214"/>
                  </a:ext>
                </a:extLst>
              </a:tr>
            </a:tbl>
          </a:graphicData>
        </a:graphic>
      </p:graphicFrame>
      <p:graphicFrame>
        <p:nvGraphicFramePr>
          <p:cNvPr id="26" name="Group 741">
            <a:extLst>
              <a:ext uri="{FF2B5EF4-FFF2-40B4-BE49-F238E27FC236}">
                <a16:creationId xmlns:a16="http://schemas.microsoft.com/office/drawing/2014/main" id="{63E6F264-104F-4220-8C33-281233AB239B}"/>
              </a:ext>
            </a:extLst>
          </p:cNvPr>
          <p:cNvGraphicFramePr>
            <a:graphicFrameLocks noGrp="1"/>
          </p:cNvGraphicFramePr>
          <p:nvPr/>
        </p:nvGraphicFramePr>
        <p:xfrm>
          <a:off x="4860663" y="2362200"/>
          <a:ext cx="1752600" cy="396240"/>
        </p:xfrm>
        <a:graphic>
          <a:graphicData uri="http://schemas.openxmlformats.org/drawingml/2006/table">
            <a:tbl>
              <a:tblPr/>
              <a:tblGrid>
                <a:gridCol w="1295400">
                  <a:extLst>
                    <a:ext uri="{9D8B030D-6E8A-4147-A177-3AD203B41FA5}">
                      <a16:colId xmlns:a16="http://schemas.microsoft.com/office/drawing/2014/main" val="2893729644"/>
                    </a:ext>
                  </a:extLst>
                </a:gridCol>
                <a:gridCol w="457200">
                  <a:extLst>
                    <a:ext uri="{9D8B030D-6E8A-4147-A177-3AD203B41FA5}">
                      <a16:colId xmlns:a16="http://schemas.microsoft.com/office/drawing/2014/main" val="1880607608"/>
                    </a:ext>
                  </a:extLst>
                </a:gridCol>
              </a:tblGrid>
              <a:tr h="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00FF"/>
                          </a:solidFill>
                          <a:effectLst/>
                          <a:latin typeface="Times New Roman" panose="02020603050405020304" pitchFamily="18" charset="0"/>
                          <a:cs typeface="Times New Roman" panose="02020603050405020304" pitchFamily="18" charset="0"/>
                        </a:rPr>
                        <a:t>cabbage</a:t>
                      </a:r>
                    </a:p>
                  </a:txBody>
                  <a:tcPr horzOverflow="overflow">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w="12700" cap="flat" cmpd="sng" algn="ctr">
                      <a:solidFill>
                        <a:srgbClr val="0000FF"/>
                      </a:solidFill>
                      <a:prstDash val="solid"/>
                      <a:round/>
                      <a:headEnd type="none" w="med" len="med"/>
                      <a:tailEnd type="none" w="med" len="med"/>
                    </a:lnBlToTr>
                    <a:noFill/>
                  </a:tcPr>
                </a:tc>
                <a:extLst>
                  <a:ext uri="{0D108BD9-81ED-4DB2-BD59-A6C34878D82A}">
                    <a16:rowId xmlns:a16="http://schemas.microsoft.com/office/drawing/2014/main" val="3682259479"/>
                  </a:ext>
                </a:extLst>
              </a:tr>
            </a:tbl>
          </a:graphicData>
        </a:graphic>
      </p:graphicFrame>
      <p:graphicFrame>
        <p:nvGraphicFramePr>
          <p:cNvPr id="27" name="Group 751">
            <a:extLst>
              <a:ext uri="{FF2B5EF4-FFF2-40B4-BE49-F238E27FC236}">
                <a16:creationId xmlns:a16="http://schemas.microsoft.com/office/drawing/2014/main" id="{41E364FC-5DE3-4F44-A147-A51754355C12}"/>
              </a:ext>
            </a:extLst>
          </p:cNvPr>
          <p:cNvGraphicFramePr>
            <a:graphicFrameLocks noGrp="1"/>
          </p:cNvGraphicFramePr>
          <p:nvPr/>
        </p:nvGraphicFramePr>
        <p:xfrm>
          <a:off x="7146663" y="990600"/>
          <a:ext cx="1752600" cy="396240"/>
        </p:xfrm>
        <a:graphic>
          <a:graphicData uri="http://schemas.openxmlformats.org/drawingml/2006/table">
            <a:tbl>
              <a:tblPr/>
              <a:tblGrid>
                <a:gridCol w="1295400">
                  <a:extLst>
                    <a:ext uri="{9D8B030D-6E8A-4147-A177-3AD203B41FA5}">
                      <a16:colId xmlns:a16="http://schemas.microsoft.com/office/drawing/2014/main" val="3542898554"/>
                    </a:ext>
                  </a:extLst>
                </a:gridCol>
                <a:gridCol w="457200">
                  <a:extLst>
                    <a:ext uri="{9D8B030D-6E8A-4147-A177-3AD203B41FA5}">
                      <a16:colId xmlns:a16="http://schemas.microsoft.com/office/drawing/2014/main" val="3775185746"/>
                    </a:ext>
                  </a:extLst>
                </a:gridCol>
              </a:tblGrid>
              <a:tr h="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00FF"/>
                          </a:solidFill>
                          <a:effectLst/>
                          <a:latin typeface="Times New Roman" panose="02020603050405020304" pitchFamily="18" charset="0"/>
                          <a:cs typeface="Times New Roman" panose="02020603050405020304" pitchFamily="18" charset="0"/>
                        </a:rPr>
                        <a:t>carrot</a:t>
                      </a:r>
                    </a:p>
                  </a:txBody>
                  <a:tcPr horzOverflow="overflow">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w="12700" cap="flat" cmpd="sng" algn="ctr">
                      <a:solidFill>
                        <a:srgbClr val="0000FF"/>
                      </a:solidFill>
                      <a:prstDash val="solid"/>
                      <a:round/>
                      <a:headEnd type="none" w="med" len="med"/>
                      <a:tailEnd type="none" w="med" len="med"/>
                    </a:lnBlToTr>
                    <a:noFill/>
                  </a:tcPr>
                </a:tc>
                <a:extLst>
                  <a:ext uri="{0D108BD9-81ED-4DB2-BD59-A6C34878D82A}">
                    <a16:rowId xmlns:a16="http://schemas.microsoft.com/office/drawing/2014/main" val="3125110821"/>
                  </a:ext>
                </a:extLst>
              </a:tr>
            </a:tbl>
          </a:graphicData>
        </a:graphic>
      </p:graphicFrame>
      <p:graphicFrame>
        <p:nvGraphicFramePr>
          <p:cNvPr id="28" name="Group 750">
            <a:extLst>
              <a:ext uri="{FF2B5EF4-FFF2-40B4-BE49-F238E27FC236}">
                <a16:creationId xmlns:a16="http://schemas.microsoft.com/office/drawing/2014/main" id="{721FC485-5961-425C-8402-CFC70E7C91F9}"/>
              </a:ext>
            </a:extLst>
          </p:cNvPr>
          <p:cNvGraphicFramePr>
            <a:graphicFrameLocks noGrp="1"/>
          </p:cNvGraphicFramePr>
          <p:nvPr/>
        </p:nvGraphicFramePr>
        <p:xfrm>
          <a:off x="7146663" y="381000"/>
          <a:ext cx="1752600" cy="396240"/>
        </p:xfrm>
        <a:graphic>
          <a:graphicData uri="http://schemas.openxmlformats.org/drawingml/2006/table">
            <a:tbl>
              <a:tblPr/>
              <a:tblGrid>
                <a:gridCol w="1295400">
                  <a:extLst>
                    <a:ext uri="{9D8B030D-6E8A-4147-A177-3AD203B41FA5}">
                      <a16:colId xmlns:a16="http://schemas.microsoft.com/office/drawing/2014/main" val="972482777"/>
                    </a:ext>
                  </a:extLst>
                </a:gridCol>
                <a:gridCol w="457200">
                  <a:extLst>
                    <a:ext uri="{9D8B030D-6E8A-4147-A177-3AD203B41FA5}">
                      <a16:colId xmlns:a16="http://schemas.microsoft.com/office/drawing/2014/main" val="3448996853"/>
                    </a:ext>
                  </a:extLst>
                </a:gridCol>
              </a:tblGrid>
              <a:tr h="152400">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00FF"/>
                          </a:solidFill>
                          <a:effectLst/>
                          <a:latin typeface="Times New Roman" panose="02020603050405020304" pitchFamily="18" charset="0"/>
                          <a:cs typeface="Times New Roman" panose="02020603050405020304" pitchFamily="18" charset="0"/>
                        </a:rPr>
                        <a:t>potato</a:t>
                      </a:r>
                    </a:p>
                  </a:txBody>
                  <a:tcPr horzOverflow="overflow">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w="12700" cap="flat" cmpd="sng" algn="ctr">
                      <a:solidFill>
                        <a:srgbClr val="0000FF"/>
                      </a:solidFill>
                      <a:prstDash val="solid"/>
                      <a:round/>
                      <a:headEnd type="none" w="med" len="med"/>
                      <a:tailEnd type="none" w="med" len="med"/>
                    </a:lnBlToTr>
                    <a:noFill/>
                  </a:tcPr>
                </a:tc>
                <a:extLst>
                  <a:ext uri="{0D108BD9-81ED-4DB2-BD59-A6C34878D82A}">
                    <a16:rowId xmlns:a16="http://schemas.microsoft.com/office/drawing/2014/main" val="1727099768"/>
                  </a:ext>
                </a:extLst>
              </a:tr>
            </a:tbl>
          </a:graphicData>
        </a:graphic>
      </p:graphicFrame>
      <p:graphicFrame>
        <p:nvGraphicFramePr>
          <p:cNvPr id="29" name="Group 739">
            <a:extLst>
              <a:ext uri="{FF2B5EF4-FFF2-40B4-BE49-F238E27FC236}">
                <a16:creationId xmlns:a16="http://schemas.microsoft.com/office/drawing/2014/main" id="{A12F9C15-FADE-4492-8B53-8354E9BC63DF}"/>
              </a:ext>
            </a:extLst>
          </p:cNvPr>
          <p:cNvGraphicFramePr>
            <a:graphicFrameLocks noGrp="1"/>
          </p:cNvGraphicFramePr>
          <p:nvPr/>
        </p:nvGraphicFramePr>
        <p:xfrm>
          <a:off x="4860663" y="6019800"/>
          <a:ext cx="1752600" cy="396875"/>
        </p:xfrm>
        <a:graphic>
          <a:graphicData uri="http://schemas.openxmlformats.org/drawingml/2006/table">
            <a:tbl>
              <a:tblPr/>
              <a:tblGrid>
                <a:gridCol w="1295400">
                  <a:extLst>
                    <a:ext uri="{9D8B030D-6E8A-4147-A177-3AD203B41FA5}">
                      <a16:colId xmlns:a16="http://schemas.microsoft.com/office/drawing/2014/main" val="1334597472"/>
                    </a:ext>
                  </a:extLst>
                </a:gridCol>
                <a:gridCol w="457200">
                  <a:extLst>
                    <a:ext uri="{9D8B030D-6E8A-4147-A177-3AD203B41FA5}">
                      <a16:colId xmlns:a16="http://schemas.microsoft.com/office/drawing/2014/main" val="2601287172"/>
                    </a:ext>
                  </a:extLst>
                </a:gridCol>
              </a:tblGrid>
              <a:tr h="39687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rgbClr val="0000FF"/>
                          </a:solidFill>
                          <a:effectLst/>
                          <a:latin typeface="Times New Roman" panose="02020603050405020304" pitchFamily="18" charset="0"/>
                          <a:cs typeface="Times New Roman" panose="02020603050405020304" pitchFamily="18" charset="0"/>
                        </a:rPr>
                        <a:t>orange</a:t>
                      </a:r>
                    </a:p>
                  </a:txBody>
                  <a:tcPr horzOverflow="overflow">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a:noFill/>
                    </a:lnTlToBr>
                    <a:lnBlToTr w="12700" cap="flat" cmpd="sng" algn="ctr">
                      <a:solidFill>
                        <a:srgbClr val="0000FF"/>
                      </a:solidFill>
                      <a:prstDash val="solid"/>
                      <a:round/>
                      <a:headEnd type="none" w="med" len="med"/>
                      <a:tailEnd type="none" w="med" len="med"/>
                    </a:lnBlToTr>
                    <a:noFill/>
                  </a:tcPr>
                </a:tc>
                <a:extLst>
                  <a:ext uri="{0D108BD9-81ED-4DB2-BD59-A6C34878D82A}">
                    <a16:rowId xmlns:a16="http://schemas.microsoft.com/office/drawing/2014/main" val="2098437206"/>
                  </a:ext>
                </a:extLst>
              </a:tr>
            </a:tbl>
          </a:graphicData>
        </a:graphic>
      </p:graphicFrame>
      <p:sp>
        <p:nvSpPr>
          <p:cNvPr id="30" name="Line 545">
            <a:extLst>
              <a:ext uri="{FF2B5EF4-FFF2-40B4-BE49-F238E27FC236}">
                <a16:creationId xmlns:a16="http://schemas.microsoft.com/office/drawing/2014/main" id="{6A06D011-7B4A-49BC-B92A-DFE61FD1C007}"/>
              </a:ext>
            </a:extLst>
          </p:cNvPr>
          <p:cNvSpPr>
            <a:spLocks noChangeShapeType="1"/>
          </p:cNvSpPr>
          <p:nvPr/>
        </p:nvSpPr>
        <p:spPr bwMode="auto">
          <a:xfrm>
            <a:off x="6232263" y="609600"/>
            <a:ext cx="914400"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1" name="Line 546">
            <a:extLst>
              <a:ext uri="{FF2B5EF4-FFF2-40B4-BE49-F238E27FC236}">
                <a16:creationId xmlns:a16="http://schemas.microsoft.com/office/drawing/2014/main" id="{2BD34377-F7BB-4C30-A37D-527DF7F2D1DE}"/>
              </a:ext>
            </a:extLst>
          </p:cNvPr>
          <p:cNvSpPr>
            <a:spLocks noChangeShapeType="1"/>
          </p:cNvSpPr>
          <p:nvPr/>
        </p:nvSpPr>
        <p:spPr bwMode="auto">
          <a:xfrm>
            <a:off x="6232263" y="1219200"/>
            <a:ext cx="914400"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 name="Line 547">
            <a:extLst>
              <a:ext uri="{FF2B5EF4-FFF2-40B4-BE49-F238E27FC236}">
                <a16:creationId xmlns:a16="http://schemas.microsoft.com/office/drawing/2014/main" id="{64576B39-F0BE-449E-B3A3-B5BE4B89BD67}"/>
              </a:ext>
            </a:extLst>
          </p:cNvPr>
          <p:cNvSpPr>
            <a:spLocks noChangeShapeType="1"/>
          </p:cNvSpPr>
          <p:nvPr/>
        </p:nvSpPr>
        <p:spPr bwMode="auto">
          <a:xfrm>
            <a:off x="8594463" y="5334000"/>
            <a:ext cx="838200"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 name="Line 548">
            <a:extLst>
              <a:ext uri="{FF2B5EF4-FFF2-40B4-BE49-F238E27FC236}">
                <a16:creationId xmlns:a16="http://schemas.microsoft.com/office/drawing/2014/main" id="{D49BA442-F515-42B8-9590-ACF124C5D742}"/>
              </a:ext>
            </a:extLst>
          </p:cNvPr>
          <p:cNvSpPr>
            <a:spLocks noChangeShapeType="1"/>
          </p:cNvSpPr>
          <p:nvPr/>
        </p:nvSpPr>
        <p:spPr bwMode="auto">
          <a:xfrm>
            <a:off x="6232263" y="5334000"/>
            <a:ext cx="914400"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427441197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326E5-159E-4912-AB5F-8FEF745F368B}"/>
              </a:ext>
            </a:extLst>
          </p:cNvPr>
          <p:cNvSpPr>
            <a:spLocks noGrp="1"/>
          </p:cNvSpPr>
          <p:nvPr>
            <p:ph type="title"/>
          </p:nvPr>
        </p:nvSpPr>
        <p:spPr/>
        <p:txBody>
          <a:bodyPr/>
          <a:lstStyle/>
          <a:p>
            <a:r>
              <a:rPr lang="en-US" dirty="0"/>
              <a:t>Load Factor</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D13E10-324A-48C5-89F7-B86863B238B9}"/>
                  </a:ext>
                </a:extLst>
              </p:cNvPr>
              <p:cNvSpPr>
                <a:spLocks noGrp="1"/>
              </p:cNvSpPr>
              <p:nvPr>
                <p:ph idx="1"/>
              </p:nvPr>
            </p:nvSpPr>
            <p:spPr>
              <a:xfrm>
                <a:off x="581192" y="2180496"/>
                <a:ext cx="3764897" cy="3678303"/>
              </a:xfrm>
            </p:spPr>
            <p:txBody>
              <a:bodyPr/>
              <a:lstStyle/>
              <a:p>
                <a:pPr marL="0" indent="0">
                  <a:spcBef>
                    <a:spcPts val="800"/>
                  </a:spcBef>
                  <a:buNone/>
                </a:pPr>
                <a:r>
                  <a:rPr lang="en-US" sz="2000" dirty="0"/>
                  <a:t>The </a:t>
                </a:r>
                <a:r>
                  <a:rPr lang="en-US" sz="2000" dirty="0">
                    <a:solidFill>
                      <a:schemeClr val="accent2"/>
                    </a:solidFill>
                  </a:rPr>
                  <a:t>load factor</a:t>
                </a:r>
                <a:r>
                  <a:rPr lang="en-US" sz="2000" dirty="0"/>
                  <a:t>, </a:t>
                </a:r>
                <a:r>
                  <a:rPr lang="en-US" sz="2000" i="1" dirty="0">
                    <a:sym typeface="Symbol" pitchFamily="18" charset="2"/>
                  </a:rPr>
                  <a:t></a:t>
                </a:r>
                <a:r>
                  <a:rPr lang="en-US" sz="2000" dirty="0">
                    <a:sym typeface="Symbol" pitchFamily="18" charset="2"/>
                  </a:rPr>
                  <a:t>, </a:t>
                </a:r>
                <a:r>
                  <a:rPr lang="en-US" sz="2000" dirty="0"/>
                  <a:t>of a hash table is calculated as </a:t>
                </a:r>
                <a14:m>
                  <m:oMath xmlns:m="http://schemas.openxmlformats.org/officeDocument/2006/math">
                    <m:r>
                      <a:rPr lang="en-US" sz="2000" smtClean="0">
                        <a:latin typeface="Cambria Math"/>
                      </a:rPr>
                      <m:t>𝜆</m:t>
                    </m:r>
                    <m:r>
                      <a:rPr lang="en-US" sz="2000" smtClean="0">
                        <a:latin typeface="Cambria Math"/>
                      </a:rPr>
                      <m:t>=</m:t>
                    </m:r>
                    <m:f>
                      <m:fPr>
                        <m:ctrlPr>
                          <a:rPr lang="en-US" sz="2000" i="1" smtClean="0">
                            <a:latin typeface="Cambria Math" panose="02040503050406030204" pitchFamily="18" charset="0"/>
                          </a:rPr>
                        </m:ctrlPr>
                      </m:fPr>
                      <m:num>
                        <m:r>
                          <a:rPr lang="en-US" sz="2000" smtClean="0">
                            <a:latin typeface="Cambria Math"/>
                          </a:rPr>
                          <m:t>𝑛</m:t>
                        </m:r>
                      </m:num>
                      <m:den>
                        <m:r>
                          <a:rPr lang="en-US" sz="2000" smtClean="0">
                            <a:latin typeface="Cambria Math"/>
                          </a:rPr>
                          <m:t>𝑇𝑎𝑏𝑙𝑒𝑆𝑖𝑧𝑒</m:t>
                        </m:r>
                      </m:den>
                    </m:f>
                  </m:oMath>
                </a14:m>
                <a:br>
                  <a:rPr lang="en-US" sz="2000" dirty="0"/>
                </a:br>
                <a:endParaRPr lang="en-US" sz="2000" dirty="0"/>
              </a:p>
              <a:p>
                <a:pPr marL="0" indent="0">
                  <a:spcBef>
                    <a:spcPts val="800"/>
                  </a:spcBef>
                  <a:buNone/>
                </a:pPr>
                <a:r>
                  <a:rPr lang="en-US" sz="2000" dirty="0"/>
                  <a:t>where </a:t>
                </a:r>
                <a:r>
                  <a:rPr lang="en-US" sz="2000" i="1" dirty="0"/>
                  <a:t>n</a:t>
                </a:r>
                <a:r>
                  <a:rPr lang="en-US" sz="2000" dirty="0"/>
                  <a:t> is the number of items currently in the table</a:t>
                </a:r>
              </a:p>
              <a:p>
                <a:endParaRPr lang="en-IN" dirty="0"/>
              </a:p>
            </p:txBody>
          </p:sp>
        </mc:Choice>
        <mc:Fallback xmlns="">
          <p:sp>
            <p:nvSpPr>
              <p:cNvPr id="3" name="Content Placeholder 2">
                <a:extLst>
                  <a:ext uri="{FF2B5EF4-FFF2-40B4-BE49-F238E27FC236}">
                    <a16:creationId xmlns:a16="http://schemas.microsoft.com/office/drawing/2014/main" id="{17D13E10-324A-48C5-89F7-B86863B238B9}"/>
                  </a:ext>
                </a:extLst>
              </p:cNvPr>
              <p:cNvSpPr>
                <a:spLocks noGrp="1" noRot="1" noChangeAspect="1" noMove="1" noResize="1" noEditPoints="1" noAdjustHandles="1" noChangeArrowheads="1" noChangeShapeType="1" noTextEdit="1"/>
              </p:cNvSpPr>
              <p:nvPr>
                <p:ph idx="1"/>
              </p:nvPr>
            </p:nvSpPr>
            <p:spPr>
              <a:xfrm>
                <a:off x="581192" y="2180496"/>
                <a:ext cx="3764897" cy="3678303"/>
              </a:xfrm>
              <a:blipFill>
                <a:blip r:embed="rId3"/>
                <a:stretch>
                  <a:fillRect l="-1618"/>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093CEF61-10FD-444C-8718-48BBF9D75035}"/>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E9ED8C11-82CE-4EE3-8B46-7457A1F340F2}"/>
              </a:ext>
            </a:extLst>
          </p:cNvPr>
          <p:cNvSpPr>
            <a:spLocks noGrp="1"/>
          </p:cNvSpPr>
          <p:nvPr>
            <p:ph type="sldNum" sz="quarter" idx="12"/>
          </p:nvPr>
        </p:nvSpPr>
        <p:spPr/>
        <p:txBody>
          <a:bodyPr/>
          <a:lstStyle/>
          <a:p>
            <a:fld id="{1DE3944B-220D-4D9C-9C2A-B607A0FB2F6B}" type="slidenum">
              <a:rPr lang="en-IN" smtClean="0"/>
              <a:t>274</a:t>
            </a:fld>
            <a:endParaRPr lang="en-IN"/>
          </a:p>
        </p:txBody>
      </p:sp>
      <p:graphicFrame>
        <p:nvGraphicFramePr>
          <p:cNvPr id="6" name="Group 64">
            <a:extLst>
              <a:ext uri="{FF2B5EF4-FFF2-40B4-BE49-F238E27FC236}">
                <a16:creationId xmlns:a16="http://schemas.microsoft.com/office/drawing/2014/main" id="{726DD260-9965-46D9-8D16-2CB4370C13C7}"/>
              </a:ext>
            </a:extLst>
          </p:cNvPr>
          <p:cNvGraphicFramePr>
            <a:graphicFrameLocks noGrp="1"/>
          </p:cNvGraphicFramePr>
          <p:nvPr>
            <p:custDataLst>
              <p:tags r:id="rId1"/>
            </p:custDataLst>
          </p:nvPr>
        </p:nvGraphicFramePr>
        <p:xfrm>
          <a:off x="4528969" y="2003506"/>
          <a:ext cx="1219200" cy="3817938"/>
        </p:xfrm>
        <a:graphic>
          <a:graphicData uri="http://schemas.openxmlformats.org/drawingml/2006/table">
            <a:tbl>
              <a:tblPr/>
              <a:tblGrid>
                <a:gridCol w="638629">
                  <a:extLst>
                    <a:ext uri="{9D8B030D-6E8A-4147-A177-3AD203B41FA5}">
                      <a16:colId xmlns:a16="http://schemas.microsoft.com/office/drawing/2014/main" val="20000"/>
                    </a:ext>
                  </a:extLst>
                </a:gridCol>
                <a:gridCol w="580571">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0</a:t>
                      </a:r>
                    </a:p>
                  </a:txBody>
                  <a:tcPr anchor="ctr" anchorCtr="1"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1</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2</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3</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4</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5</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6</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7</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8</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9</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grpSp>
        <p:nvGrpSpPr>
          <p:cNvPr id="7" name="Group 6">
            <a:extLst>
              <a:ext uri="{FF2B5EF4-FFF2-40B4-BE49-F238E27FC236}">
                <a16:creationId xmlns:a16="http://schemas.microsoft.com/office/drawing/2014/main" id="{4A17B177-61B1-4FBE-843A-EE163446ACC8}"/>
              </a:ext>
            </a:extLst>
          </p:cNvPr>
          <p:cNvGrpSpPr/>
          <p:nvPr/>
        </p:nvGrpSpPr>
        <p:grpSpPr>
          <a:xfrm>
            <a:off x="5576719" y="2011126"/>
            <a:ext cx="1114637" cy="365760"/>
            <a:chOff x="1657350" y="1455420"/>
            <a:chExt cx="1114637" cy="365760"/>
          </a:xfrm>
        </p:grpSpPr>
        <p:grpSp>
          <p:nvGrpSpPr>
            <p:cNvPr id="8" name="Group 7">
              <a:extLst>
                <a:ext uri="{FF2B5EF4-FFF2-40B4-BE49-F238E27FC236}">
                  <a16:creationId xmlns:a16="http://schemas.microsoft.com/office/drawing/2014/main" id="{74ACD188-3A6D-4480-9F6D-05BA3D256F3A}"/>
                </a:ext>
              </a:extLst>
            </p:cNvPr>
            <p:cNvGrpSpPr/>
            <p:nvPr/>
          </p:nvGrpSpPr>
          <p:grpSpPr>
            <a:xfrm>
              <a:off x="2040467" y="1455420"/>
              <a:ext cx="731520" cy="365760"/>
              <a:chOff x="7281333" y="254000"/>
              <a:chExt cx="731520" cy="365760"/>
            </a:xfrm>
          </p:grpSpPr>
          <p:sp>
            <p:nvSpPr>
              <p:cNvPr id="10" name="Rectangle 9">
                <a:extLst>
                  <a:ext uri="{FF2B5EF4-FFF2-40B4-BE49-F238E27FC236}">
                    <a16:creationId xmlns:a16="http://schemas.microsoft.com/office/drawing/2014/main" id="{91C043F5-5AB9-431D-8213-98118A108FC3}"/>
                  </a:ext>
                </a:extLst>
              </p:cNvPr>
              <p:cNvSpPr/>
              <p:nvPr/>
            </p:nvSpPr>
            <p:spPr>
              <a:xfrm>
                <a:off x="728133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10</a:t>
                </a:r>
              </a:p>
            </p:txBody>
          </p:sp>
          <p:sp>
            <p:nvSpPr>
              <p:cNvPr id="11" name="Rectangle 10">
                <a:extLst>
                  <a:ext uri="{FF2B5EF4-FFF2-40B4-BE49-F238E27FC236}">
                    <a16:creationId xmlns:a16="http://schemas.microsoft.com/office/drawing/2014/main" id="{5298F10E-2F69-410F-A721-84A9EA89316E}"/>
                  </a:ext>
                </a:extLst>
              </p:cNvPr>
              <p:cNvSpPr/>
              <p:nvPr/>
            </p:nvSpPr>
            <p:spPr>
              <a:xfrm>
                <a:off x="764709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a:t>
                </a:r>
              </a:p>
            </p:txBody>
          </p:sp>
        </p:grpSp>
        <p:cxnSp>
          <p:nvCxnSpPr>
            <p:cNvPr id="9" name="Straight Arrow Connector 8">
              <a:extLst>
                <a:ext uri="{FF2B5EF4-FFF2-40B4-BE49-F238E27FC236}">
                  <a16:creationId xmlns:a16="http://schemas.microsoft.com/office/drawing/2014/main" id="{3D011368-9349-4F6D-85BC-5185120D6CCD}"/>
                </a:ext>
              </a:extLst>
            </p:cNvPr>
            <p:cNvCxnSpPr>
              <a:endCxn id="10" idx="1"/>
            </p:cNvCxnSpPr>
            <p:nvPr/>
          </p:nvCxnSpPr>
          <p:spPr>
            <a:xfrm>
              <a:off x="1657350" y="1638300"/>
              <a:ext cx="383117" cy="0"/>
            </a:xfrm>
            <a:prstGeom prst="straightConnector1">
              <a:avLst/>
            </a:prstGeom>
            <a:ln w="19050">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659CDE8B-841D-4F4D-BDDF-C4FA39D376F8}"/>
              </a:ext>
            </a:extLst>
          </p:cNvPr>
          <p:cNvGrpSpPr/>
          <p:nvPr/>
        </p:nvGrpSpPr>
        <p:grpSpPr>
          <a:xfrm>
            <a:off x="5576719" y="2792176"/>
            <a:ext cx="1114637" cy="365760"/>
            <a:chOff x="1657350" y="1455420"/>
            <a:chExt cx="1114637" cy="365760"/>
          </a:xfrm>
        </p:grpSpPr>
        <p:grpSp>
          <p:nvGrpSpPr>
            <p:cNvPr id="13" name="Group 12">
              <a:extLst>
                <a:ext uri="{FF2B5EF4-FFF2-40B4-BE49-F238E27FC236}">
                  <a16:creationId xmlns:a16="http://schemas.microsoft.com/office/drawing/2014/main" id="{C19C6636-1501-47EC-A2DE-9BE7C023D7C4}"/>
                </a:ext>
              </a:extLst>
            </p:cNvPr>
            <p:cNvGrpSpPr/>
            <p:nvPr/>
          </p:nvGrpSpPr>
          <p:grpSpPr>
            <a:xfrm>
              <a:off x="2040467" y="1455420"/>
              <a:ext cx="731520" cy="365760"/>
              <a:chOff x="7281333" y="254000"/>
              <a:chExt cx="731520" cy="365760"/>
            </a:xfrm>
          </p:grpSpPr>
          <p:sp>
            <p:nvSpPr>
              <p:cNvPr id="15" name="Rectangle 14">
                <a:extLst>
                  <a:ext uri="{FF2B5EF4-FFF2-40B4-BE49-F238E27FC236}">
                    <a16:creationId xmlns:a16="http://schemas.microsoft.com/office/drawing/2014/main" id="{CD8C3A6B-9104-49B6-B5CC-AB17FB2764D0}"/>
                  </a:ext>
                </a:extLst>
              </p:cNvPr>
              <p:cNvSpPr/>
              <p:nvPr/>
            </p:nvSpPr>
            <p:spPr>
              <a:xfrm>
                <a:off x="728133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42</a:t>
                </a:r>
              </a:p>
            </p:txBody>
          </p:sp>
          <p:sp>
            <p:nvSpPr>
              <p:cNvPr id="16" name="Rectangle 15">
                <a:extLst>
                  <a:ext uri="{FF2B5EF4-FFF2-40B4-BE49-F238E27FC236}">
                    <a16:creationId xmlns:a16="http://schemas.microsoft.com/office/drawing/2014/main" id="{5A8D49C9-495C-4AB3-9815-91D38CC495AE}"/>
                  </a:ext>
                </a:extLst>
              </p:cNvPr>
              <p:cNvSpPr/>
              <p:nvPr/>
            </p:nvSpPr>
            <p:spPr>
              <a:xfrm>
                <a:off x="764709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dirty="0">
                  <a:solidFill>
                    <a:sysClr val="windowText" lastClr="000000"/>
                  </a:solidFill>
                </a:endParaRPr>
              </a:p>
            </p:txBody>
          </p:sp>
        </p:grpSp>
        <p:cxnSp>
          <p:nvCxnSpPr>
            <p:cNvPr id="14" name="Straight Arrow Connector 13">
              <a:extLst>
                <a:ext uri="{FF2B5EF4-FFF2-40B4-BE49-F238E27FC236}">
                  <a16:creationId xmlns:a16="http://schemas.microsoft.com/office/drawing/2014/main" id="{381F5EE6-25CE-49D2-AD7E-4341D0179263}"/>
                </a:ext>
              </a:extLst>
            </p:cNvPr>
            <p:cNvCxnSpPr>
              <a:endCxn id="15" idx="1"/>
            </p:cNvCxnSpPr>
            <p:nvPr/>
          </p:nvCxnSpPr>
          <p:spPr>
            <a:xfrm>
              <a:off x="1657350" y="1638300"/>
              <a:ext cx="383117" cy="0"/>
            </a:xfrm>
            <a:prstGeom prst="straightConnector1">
              <a:avLst/>
            </a:prstGeom>
            <a:ln w="19050">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1BD39055-9C3F-4006-9B98-7247E65B77E0}"/>
              </a:ext>
            </a:extLst>
          </p:cNvPr>
          <p:cNvGrpSpPr/>
          <p:nvPr/>
        </p:nvGrpSpPr>
        <p:grpSpPr>
          <a:xfrm>
            <a:off x="5576719" y="4287601"/>
            <a:ext cx="1114637" cy="365760"/>
            <a:chOff x="1657350" y="1455420"/>
            <a:chExt cx="1114637" cy="365760"/>
          </a:xfrm>
        </p:grpSpPr>
        <p:grpSp>
          <p:nvGrpSpPr>
            <p:cNvPr id="18" name="Group 17">
              <a:extLst>
                <a:ext uri="{FF2B5EF4-FFF2-40B4-BE49-F238E27FC236}">
                  <a16:creationId xmlns:a16="http://schemas.microsoft.com/office/drawing/2014/main" id="{2AE020D9-2ECC-4455-8254-40CDED584A22}"/>
                </a:ext>
              </a:extLst>
            </p:cNvPr>
            <p:cNvGrpSpPr/>
            <p:nvPr/>
          </p:nvGrpSpPr>
          <p:grpSpPr>
            <a:xfrm>
              <a:off x="2040467" y="1455420"/>
              <a:ext cx="731520" cy="365760"/>
              <a:chOff x="7281333" y="254000"/>
              <a:chExt cx="731520" cy="365760"/>
            </a:xfrm>
          </p:grpSpPr>
          <p:sp>
            <p:nvSpPr>
              <p:cNvPr id="20" name="Rectangle 19">
                <a:extLst>
                  <a:ext uri="{FF2B5EF4-FFF2-40B4-BE49-F238E27FC236}">
                    <a16:creationId xmlns:a16="http://schemas.microsoft.com/office/drawing/2014/main" id="{B28F877B-C671-48B3-AC66-8362A89CB0A0}"/>
                  </a:ext>
                </a:extLst>
              </p:cNvPr>
              <p:cNvSpPr/>
              <p:nvPr/>
            </p:nvSpPr>
            <p:spPr>
              <a:xfrm>
                <a:off x="728133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86</a:t>
                </a:r>
              </a:p>
            </p:txBody>
          </p:sp>
          <p:sp>
            <p:nvSpPr>
              <p:cNvPr id="21" name="Rectangle 20">
                <a:extLst>
                  <a:ext uri="{FF2B5EF4-FFF2-40B4-BE49-F238E27FC236}">
                    <a16:creationId xmlns:a16="http://schemas.microsoft.com/office/drawing/2014/main" id="{124DD4B2-41E6-4A82-AE76-4BF461CF77F3}"/>
                  </a:ext>
                </a:extLst>
              </p:cNvPr>
              <p:cNvSpPr/>
              <p:nvPr/>
            </p:nvSpPr>
            <p:spPr>
              <a:xfrm>
                <a:off x="764709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a:t>
                </a:r>
              </a:p>
            </p:txBody>
          </p:sp>
        </p:grpSp>
        <p:cxnSp>
          <p:nvCxnSpPr>
            <p:cNvPr id="19" name="Straight Arrow Connector 18">
              <a:extLst>
                <a:ext uri="{FF2B5EF4-FFF2-40B4-BE49-F238E27FC236}">
                  <a16:creationId xmlns:a16="http://schemas.microsoft.com/office/drawing/2014/main" id="{6B2D7735-2D7E-4FF1-8E50-7EDE428A33F1}"/>
                </a:ext>
              </a:extLst>
            </p:cNvPr>
            <p:cNvCxnSpPr>
              <a:endCxn id="20" idx="1"/>
            </p:cNvCxnSpPr>
            <p:nvPr/>
          </p:nvCxnSpPr>
          <p:spPr>
            <a:xfrm>
              <a:off x="1657350" y="1638300"/>
              <a:ext cx="383117" cy="0"/>
            </a:xfrm>
            <a:prstGeom prst="straightConnector1">
              <a:avLst/>
            </a:prstGeom>
            <a:ln w="19050">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2BFEC4E5-18BC-4E82-9FFD-75ADD3A8FE42}"/>
              </a:ext>
            </a:extLst>
          </p:cNvPr>
          <p:cNvGrpSpPr/>
          <p:nvPr/>
        </p:nvGrpSpPr>
        <p:grpSpPr>
          <a:xfrm>
            <a:off x="6508476" y="2792176"/>
            <a:ext cx="1114637" cy="365760"/>
            <a:chOff x="1657350" y="1455420"/>
            <a:chExt cx="1114637" cy="365760"/>
          </a:xfrm>
        </p:grpSpPr>
        <p:grpSp>
          <p:nvGrpSpPr>
            <p:cNvPr id="23" name="Group 22">
              <a:extLst>
                <a:ext uri="{FF2B5EF4-FFF2-40B4-BE49-F238E27FC236}">
                  <a16:creationId xmlns:a16="http://schemas.microsoft.com/office/drawing/2014/main" id="{58932577-5D6A-4D85-97D9-D325E2515D2F}"/>
                </a:ext>
              </a:extLst>
            </p:cNvPr>
            <p:cNvGrpSpPr/>
            <p:nvPr/>
          </p:nvGrpSpPr>
          <p:grpSpPr>
            <a:xfrm>
              <a:off x="2040467" y="1455420"/>
              <a:ext cx="731520" cy="365760"/>
              <a:chOff x="7281333" y="254000"/>
              <a:chExt cx="731520" cy="365760"/>
            </a:xfrm>
          </p:grpSpPr>
          <p:sp>
            <p:nvSpPr>
              <p:cNvPr id="25" name="Rectangle 24">
                <a:extLst>
                  <a:ext uri="{FF2B5EF4-FFF2-40B4-BE49-F238E27FC236}">
                    <a16:creationId xmlns:a16="http://schemas.microsoft.com/office/drawing/2014/main" id="{2F27FAEE-9AC1-4BA1-B44B-E5E611E9C6EA}"/>
                  </a:ext>
                </a:extLst>
              </p:cNvPr>
              <p:cNvSpPr/>
              <p:nvPr/>
            </p:nvSpPr>
            <p:spPr>
              <a:xfrm>
                <a:off x="728133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12</a:t>
                </a:r>
              </a:p>
            </p:txBody>
          </p:sp>
          <p:sp>
            <p:nvSpPr>
              <p:cNvPr id="26" name="Rectangle 25">
                <a:extLst>
                  <a:ext uri="{FF2B5EF4-FFF2-40B4-BE49-F238E27FC236}">
                    <a16:creationId xmlns:a16="http://schemas.microsoft.com/office/drawing/2014/main" id="{359A685A-D456-475B-9EF0-CF1EFC77D299}"/>
                  </a:ext>
                </a:extLst>
              </p:cNvPr>
              <p:cNvSpPr/>
              <p:nvPr/>
            </p:nvSpPr>
            <p:spPr>
              <a:xfrm>
                <a:off x="764709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dirty="0">
                  <a:solidFill>
                    <a:sysClr val="windowText" lastClr="000000"/>
                  </a:solidFill>
                </a:endParaRPr>
              </a:p>
            </p:txBody>
          </p:sp>
        </p:grpSp>
        <p:cxnSp>
          <p:nvCxnSpPr>
            <p:cNvPr id="24" name="Straight Arrow Connector 23">
              <a:extLst>
                <a:ext uri="{FF2B5EF4-FFF2-40B4-BE49-F238E27FC236}">
                  <a16:creationId xmlns:a16="http://schemas.microsoft.com/office/drawing/2014/main" id="{B1F7B841-250A-4639-876F-2C303B498DEE}"/>
                </a:ext>
              </a:extLst>
            </p:cNvPr>
            <p:cNvCxnSpPr>
              <a:endCxn id="25" idx="1"/>
            </p:cNvCxnSpPr>
            <p:nvPr/>
          </p:nvCxnSpPr>
          <p:spPr>
            <a:xfrm>
              <a:off x="1657350" y="1638300"/>
              <a:ext cx="383117" cy="0"/>
            </a:xfrm>
            <a:prstGeom prst="straightConnector1">
              <a:avLst/>
            </a:prstGeom>
            <a:ln w="19050">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5F7B2A1D-2F08-4FFC-B9E7-D8DF2C11B390}"/>
              </a:ext>
            </a:extLst>
          </p:cNvPr>
          <p:cNvGrpSpPr/>
          <p:nvPr/>
        </p:nvGrpSpPr>
        <p:grpSpPr>
          <a:xfrm>
            <a:off x="7453992" y="2792176"/>
            <a:ext cx="1114637" cy="365760"/>
            <a:chOff x="1657350" y="1455420"/>
            <a:chExt cx="1114637" cy="365760"/>
          </a:xfrm>
        </p:grpSpPr>
        <p:grpSp>
          <p:nvGrpSpPr>
            <p:cNvPr id="28" name="Group 27">
              <a:extLst>
                <a:ext uri="{FF2B5EF4-FFF2-40B4-BE49-F238E27FC236}">
                  <a16:creationId xmlns:a16="http://schemas.microsoft.com/office/drawing/2014/main" id="{3A001D7A-B44A-484D-B6BB-593B04FD99F0}"/>
                </a:ext>
              </a:extLst>
            </p:cNvPr>
            <p:cNvGrpSpPr/>
            <p:nvPr/>
          </p:nvGrpSpPr>
          <p:grpSpPr>
            <a:xfrm>
              <a:off x="2040467" y="1455420"/>
              <a:ext cx="731520" cy="365760"/>
              <a:chOff x="7281333" y="254000"/>
              <a:chExt cx="731520" cy="365760"/>
            </a:xfrm>
          </p:grpSpPr>
          <p:sp>
            <p:nvSpPr>
              <p:cNvPr id="30" name="Rectangle 29">
                <a:extLst>
                  <a:ext uri="{FF2B5EF4-FFF2-40B4-BE49-F238E27FC236}">
                    <a16:creationId xmlns:a16="http://schemas.microsoft.com/office/drawing/2014/main" id="{A443E771-0475-49B1-9FC7-A80877D506A2}"/>
                  </a:ext>
                </a:extLst>
              </p:cNvPr>
              <p:cNvSpPr/>
              <p:nvPr/>
            </p:nvSpPr>
            <p:spPr>
              <a:xfrm>
                <a:off x="728133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22</a:t>
                </a:r>
              </a:p>
            </p:txBody>
          </p:sp>
          <p:sp>
            <p:nvSpPr>
              <p:cNvPr id="31" name="Rectangle 30">
                <a:extLst>
                  <a:ext uri="{FF2B5EF4-FFF2-40B4-BE49-F238E27FC236}">
                    <a16:creationId xmlns:a16="http://schemas.microsoft.com/office/drawing/2014/main" id="{488B330F-5C01-46EE-BCB6-2AB8F62FF639}"/>
                  </a:ext>
                </a:extLst>
              </p:cNvPr>
              <p:cNvSpPr/>
              <p:nvPr/>
            </p:nvSpPr>
            <p:spPr>
              <a:xfrm>
                <a:off x="764709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a:t>
                </a:r>
              </a:p>
            </p:txBody>
          </p:sp>
        </p:grpSp>
        <p:cxnSp>
          <p:nvCxnSpPr>
            <p:cNvPr id="29" name="Straight Arrow Connector 28">
              <a:extLst>
                <a:ext uri="{FF2B5EF4-FFF2-40B4-BE49-F238E27FC236}">
                  <a16:creationId xmlns:a16="http://schemas.microsoft.com/office/drawing/2014/main" id="{EDD6C511-33B2-42BC-B291-604CF77D181D}"/>
                </a:ext>
              </a:extLst>
            </p:cNvPr>
            <p:cNvCxnSpPr>
              <a:endCxn id="30" idx="1"/>
            </p:cNvCxnSpPr>
            <p:nvPr/>
          </p:nvCxnSpPr>
          <p:spPr>
            <a:xfrm>
              <a:off x="1657350" y="1638300"/>
              <a:ext cx="383117" cy="0"/>
            </a:xfrm>
            <a:prstGeom prst="straightConnector1">
              <a:avLst/>
            </a:prstGeom>
            <a:ln w="19050">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DC47A00B-CB55-4F8E-AF37-561DD8056557}"/>
                  </a:ext>
                </a:extLst>
              </p:cNvPr>
              <p:cNvSpPr txBox="1"/>
              <p:nvPr/>
            </p:nvSpPr>
            <p:spPr>
              <a:xfrm>
                <a:off x="7040607" y="5092129"/>
                <a:ext cx="3553152" cy="935962"/>
              </a:xfrm>
              <a:prstGeom prst="rect">
                <a:avLst/>
              </a:prstGeom>
              <a:noFill/>
            </p:spPr>
            <p:txBody>
              <a:bodyPr wrap="square" rtlCol="0" anchor="ctr">
                <a:spAutoFit/>
              </a:bodyPr>
              <a:lstStyle/>
              <a:p>
                <a:pPr/>
                <a14:m>
                  <m:oMathPara xmlns:m="http://schemas.openxmlformats.org/officeDocument/2006/math">
                    <m:oMathParaPr>
                      <m:jc m:val="centerGroup"/>
                    </m:oMathParaPr>
                    <m:oMath xmlns:m="http://schemas.openxmlformats.org/officeDocument/2006/math">
                      <m:r>
                        <a:rPr lang="en-US" sz="3200" smtClean="0">
                          <a:latin typeface="Cambria Math"/>
                        </a:rPr>
                        <m:t>𝜆</m:t>
                      </m:r>
                      <m:r>
                        <a:rPr lang="en-US" sz="3200" smtClean="0">
                          <a:latin typeface="Cambria Math"/>
                        </a:rPr>
                        <m:t>=</m:t>
                      </m:r>
                      <m:f>
                        <m:fPr>
                          <m:ctrlPr>
                            <a:rPr lang="en-US" sz="3200" i="1">
                              <a:latin typeface="Cambria Math" panose="02040503050406030204" pitchFamily="18" charset="0"/>
                            </a:rPr>
                          </m:ctrlPr>
                        </m:fPr>
                        <m:num>
                          <m:r>
                            <a:rPr lang="en-US" sz="3200">
                              <a:latin typeface="Cambria Math"/>
                            </a:rPr>
                            <m:t>𝑛</m:t>
                          </m:r>
                        </m:num>
                        <m:den>
                          <m:r>
                            <a:rPr lang="en-US" sz="3200">
                              <a:latin typeface="Cambria Math"/>
                            </a:rPr>
                            <m:t>𝑇𝑎𝑏𝑙𝑒𝑆𝑖𝑧𝑒</m:t>
                          </m:r>
                        </m:den>
                      </m:f>
                      <m:r>
                        <a:rPr lang="en-US" sz="3200" b="0" i="1" smtClean="0">
                          <a:latin typeface="Cambria Math"/>
                        </a:rPr>
                        <m:t>= ?</m:t>
                      </m:r>
                    </m:oMath>
                  </m:oMathPara>
                </a14:m>
                <a:endParaRPr lang="en-US" sz="3200" dirty="0"/>
              </a:p>
            </p:txBody>
          </p:sp>
        </mc:Choice>
        <mc:Fallback xmlns="">
          <p:sp>
            <p:nvSpPr>
              <p:cNvPr id="32" name="TextBox 31">
                <a:extLst>
                  <a:ext uri="{FF2B5EF4-FFF2-40B4-BE49-F238E27FC236}">
                    <a16:creationId xmlns:a16="http://schemas.microsoft.com/office/drawing/2014/main" id="{DC47A00B-CB55-4F8E-AF37-561DD8056557}"/>
                  </a:ext>
                </a:extLst>
              </p:cNvPr>
              <p:cNvSpPr txBox="1">
                <a:spLocks noRot="1" noChangeAspect="1" noMove="1" noResize="1" noEditPoints="1" noAdjustHandles="1" noChangeArrowheads="1" noChangeShapeType="1" noTextEdit="1"/>
              </p:cNvSpPr>
              <p:nvPr/>
            </p:nvSpPr>
            <p:spPr>
              <a:xfrm>
                <a:off x="7040607" y="5092129"/>
                <a:ext cx="3553152" cy="93596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782A5F1E-1242-40BD-8015-A11636C2FB0E}"/>
                  </a:ext>
                </a:extLst>
              </p:cNvPr>
              <p:cNvSpPr txBox="1"/>
              <p:nvPr/>
            </p:nvSpPr>
            <p:spPr>
              <a:xfrm>
                <a:off x="9762385" y="4996019"/>
                <a:ext cx="2186432" cy="1027525"/>
              </a:xfrm>
              <a:prstGeom prst="rect">
                <a:avLst/>
              </a:prstGeom>
              <a:solidFill>
                <a:schemeClr val="bg1"/>
              </a:solidFill>
            </p:spPr>
            <p:txBody>
              <a:bodyPr wrap="square" lIns="0" rtlCol="0" anchor="ctr">
                <a:spAutoFit/>
              </a:bodyPr>
              <a:lstStyle/>
              <a:p>
                <a:pPr/>
                <a14:m>
                  <m:oMathPara xmlns:m="http://schemas.openxmlformats.org/officeDocument/2006/math">
                    <m:oMathParaPr>
                      <m:jc m:val="centerGroup"/>
                    </m:oMathParaPr>
                    <m:oMath xmlns:m="http://schemas.openxmlformats.org/officeDocument/2006/math">
                      <m:r>
                        <a:rPr lang="en-US" sz="3200" smtClean="0">
                          <a:latin typeface="Cambria Math"/>
                        </a:rPr>
                        <m:t>=</m:t>
                      </m:r>
                      <m:f>
                        <m:fPr>
                          <m:ctrlPr>
                            <a:rPr lang="en-US" sz="3200" i="1">
                              <a:latin typeface="Cambria Math" panose="02040503050406030204" pitchFamily="18" charset="0"/>
                            </a:rPr>
                          </m:ctrlPr>
                        </m:fPr>
                        <m:num>
                          <m:r>
                            <a:rPr lang="en-US" sz="3200" b="0" i="1" smtClean="0">
                              <a:latin typeface="Cambria Math"/>
                            </a:rPr>
                            <m:t>5</m:t>
                          </m:r>
                        </m:num>
                        <m:den>
                          <m:r>
                            <a:rPr lang="en-US" sz="3200" b="0" i="1" smtClean="0">
                              <a:latin typeface="Cambria Math"/>
                            </a:rPr>
                            <m:t>10</m:t>
                          </m:r>
                        </m:den>
                      </m:f>
                      <m:r>
                        <a:rPr lang="en-US" sz="3200" b="0" i="1" smtClean="0">
                          <a:latin typeface="Cambria Math"/>
                        </a:rPr>
                        <m:t>=0.5</m:t>
                      </m:r>
                    </m:oMath>
                  </m:oMathPara>
                </a14:m>
                <a:endParaRPr lang="en-US" sz="3200" dirty="0"/>
              </a:p>
            </p:txBody>
          </p:sp>
        </mc:Choice>
        <mc:Fallback xmlns="">
          <p:sp>
            <p:nvSpPr>
              <p:cNvPr id="33" name="TextBox 32">
                <a:extLst>
                  <a:ext uri="{FF2B5EF4-FFF2-40B4-BE49-F238E27FC236}">
                    <a16:creationId xmlns:a16="http://schemas.microsoft.com/office/drawing/2014/main" id="{782A5F1E-1242-40BD-8015-A11636C2FB0E}"/>
                  </a:ext>
                </a:extLst>
              </p:cNvPr>
              <p:cNvSpPr txBox="1">
                <a:spLocks noRot="1" noChangeAspect="1" noMove="1" noResize="1" noEditPoints="1" noAdjustHandles="1" noChangeArrowheads="1" noChangeShapeType="1" noTextEdit="1"/>
              </p:cNvSpPr>
              <p:nvPr/>
            </p:nvSpPr>
            <p:spPr>
              <a:xfrm>
                <a:off x="9762385" y="4996019"/>
                <a:ext cx="2186432" cy="1027525"/>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38939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326E5-159E-4912-AB5F-8FEF745F368B}"/>
              </a:ext>
            </a:extLst>
          </p:cNvPr>
          <p:cNvSpPr>
            <a:spLocks noGrp="1"/>
          </p:cNvSpPr>
          <p:nvPr>
            <p:ph type="title"/>
          </p:nvPr>
        </p:nvSpPr>
        <p:spPr/>
        <p:txBody>
          <a:bodyPr/>
          <a:lstStyle/>
          <a:p>
            <a:r>
              <a:rPr lang="en-US" dirty="0"/>
              <a:t>Load Factor Contd.</a:t>
            </a:r>
            <a:endParaRPr lang="en-IN" dirty="0"/>
          </a:p>
        </p:txBody>
      </p:sp>
      <p:sp>
        <p:nvSpPr>
          <p:cNvPr id="3" name="Content Placeholder 2">
            <a:extLst>
              <a:ext uri="{FF2B5EF4-FFF2-40B4-BE49-F238E27FC236}">
                <a16:creationId xmlns:a16="http://schemas.microsoft.com/office/drawing/2014/main" id="{17D13E10-324A-48C5-89F7-B86863B238B9}"/>
              </a:ext>
            </a:extLst>
          </p:cNvPr>
          <p:cNvSpPr>
            <a:spLocks noGrp="1"/>
          </p:cNvSpPr>
          <p:nvPr>
            <p:ph idx="1"/>
          </p:nvPr>
        </p:nvSpPr>
        <p:spPr>
          <a:xfrm>
            <a:off x="581192" y="2180496"/>
            <a:ext cx="4095911" cy="3678303"/>
          </a:xfrm>
        </p:spPr>
        <p:txBody>
          <a:bodyPr/>
          <a:lstStyle/>
          <a:p>
            <a:pPr algn="just">
              <a:spcBef>
                <a:spcPts val="800"/>
              </a:spcBef>
            </a:pPr>
            <a:r>
              <a:rPr lang="en-US" sz="2000" dirty="0">
                <a:sym typeface="Symbol" pitchFamily="18" charset="2"/>
              </a:rPr>
              <a:t>AIM: to keep </a:t>
            </a:r>
            <a:r>
              <a:rPr lang="en-US" sz="2000" i="1" dirty="0">
                <a:sym typeface="Symbol" pitchFamily="18" charset="2"/>
              </a:rPr>
              <a:t></a:t>
            </a:r>
            <a:r>
              <a:rPr lang="en-US" sz="2000" dirty="0">
                <a:sym typeface="Symbol" pitchFamily="18" charset="2"/>
              </a:rPr>
              <a:t> around 1 for separate chaining</a:t>
            </a:r>
          </a:p>
          <a:p>
            <a:pPr marL="45720" indent="0" algn="just">
              <a:buNone/>
            </a:pPr>
            <a:endParaRPr lang="en-IN" dirty="0"/>
          </a:p>
        </p:txBody>
      </p:sp>
      <p:sp>
        <p:nvSpPr>
          <p:cNvPr id="4" name="Footer Placeholder 3">
            <a:extLst>
              <a:ext uri="{FF2B5EF4-FFF2-40B4-BE49-F238E27FC236}">
                <a16:creationId xmlns:a16="http://schemas.microsoft.com/office/drawing/2014/main" id="{093CEF61-10FD-444C-8718-48BBF9D75035}"/>
              </a:ext>
            </a:extLst>
          </p:cNvPr>
          <p:cNvSpPr>
            <a:spLocks noGrp="1"/>
          </p:cNvSpPr>
          <p:nvPr>
            <p:ph type="ftr" sz="quarter" idx="11"/>
          </p:nvPr>
        </p:nvSpPr>
        <p:spPr/>
        <p:txBody>
          <a:bodyPr/>
          <a:lstStyle/>
          <a:p>
            <a:r>
              <a:rPr lang="en-IN" dirty="0"/>
              <a:t>Dr. Neepa Shah</a:t>
            </a:r>
          </a:p>
        </p:txBody>
      </p:sp>
      <p:sp>
        <p:nvSpPr>
          <p:cNvPr id="5" name="Slide Number Placeholder 4">
            <a:extLst>
              <a:ext uri="{FF2B5EF4-FFF2-40B4-BE49-F238E27FC236}">
                <a16:creationId xmlns:a16="http://schemas.microsoft.com/office/drawing/2014/main" id="{E9ED8C11-82CE-4EE3-8B46-7457A1F340F2}"/>
              </a:ext>
            </a:extLst>
          </p:cNvPr>
          <p:cNvSpPr>
            <a:spLocks noGrp="1"/>
          </p:cNvSpPr>
          <p:nvPr>
            <p:ph type="sldNum" sz="quarter" idx="12"/>
          </p:nvPr>
        </p:nvSpPr>
        <p:spPr/>
        <p:txBody>
          <a:bodyPr/>
          <a:lstStyle/>
          <a:p>
            <a:fld id="{1DE3944B-220D-4D9C-9C2A-B607A0FB2F6B}" type="slidenum">
              <a:rPr lang="en-IN" smtClean="0"/>
              <a:t>275</a:t>
            </a:fld>
            <a:endParaRPr lang="en-IN"/>
          </a:p>
        </p:txBody>
      </p:sp>
      <p:graphicFrame>
        <p:nvGraphicFramePr>
          <p:cNvPr id="34" name="Group 64">
            <a:extLst>
              <a:ext uri="{FF2B5EF4-FFF2-40B4-BE49-F238E27FC236}">
                <a16:creationId xmlns:a16="http://schemas.microsoft.com/office/drawing/2014/main" id="{92A73642-B8A6-4619-A443-4DB4CA43B985}"/>
              </a:ext>
            </a:extLst>
          </p:cNvPr>
          <p:cNvGraphicFramePr>
            <a:graphicFrameLocks noGrp="1"/>
          </p:cNvGraphicFramePr>
          <p:nvPr>
            <p:custDataLst>
              <p:tags r:id="rId1"/>
            </p:custDataLst>
            <p:extLst>
              <p:ext uri="{D42A27DB-BD31-4B8C-83A1-F6EECF244321}">
                <p14:modId xmlns:p14="http://schemas.microsoft.com/office/powerpoint/2010/main" val="4033010949"/>
              </p:ext>
            </p:extLst>
          </p:nvPr>
        </p:nvGraphicFramePr>
        <p:xfrm>
          <a:off x="4593908" y="1891971"/>
          <a:ext cx="1219200" cy="3817938"/>
        </p:xfrm>
        <a:graphic>
          <a:graphicData uri="http://schemas.openxmlformats.org/drawingml/2006/table">
            <a:tbl>
              <a:tblPr/>
              <a:tblGrid>
                <a:gridCol w="638629">
                  <a:extLst>
                    <a:ext uri="{9D8B030D-6E8A-4147-A177-3AD203B41FA5}">
                      <a16:colId xmlns:a16="http://schemas.microsoft.com/office/drawing/2014/main" val="20000"/>
                    </a:ext>
                  </a:extLst>
                </a:gridCol>
                <a:gridCol w="580571">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0</a:t>
                      </a:r>
                    </a:p>
                  </a:txBody>
                  <a:tcPr anchor="ctr" anchorCtr="1"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1</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2</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3</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4</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5</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6</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7</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8</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9</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grpSp>
        <p:nvGrpSpPr>
          <p:cNvPr id="35" name="Group 34">
            <a:extLst>
              <a:ext uri="{FF2B5EF4-FFF2-40B4-BE49-F238E27FC236}">
                <a16:creationId xmlns:a16="http://schemas.microsoft.com/office/drawing/2014/main" id="{AC35C5D2-9DDC-4811-AA6B-5F99E7BCF552}"/>
              </a:ext>
            </a:extLst>
          </p:cNvPr>
          <p:cNvGrpSpPr/>
          <p:nvPr/>
        </p:nvGrpSpPr>
        <p:grpSpPr>
          <a:xfrm>
            <a:off x="5641658" y="1899591"/>
            <a:ext cx="1114637" cy="365760"/>
            <a:chOff x="1657350" y="1455420"/>
            <a:chExt cx="1114637" cy="365760"/>
          </a:xfrm>
        </p:grpSpPr>
        <p:grpSp>
          <p:nvGrpSpPr>
            <p:cNvPr id="36" name="Group 35">
              <a:extLst>
                <a:ext uri="{FF2B5EF4-FFF2-40B4-BE49-F238E27FC236}">
                  <a16:creationId xmlns:a16="http://schemas.microsoft.com/office/drawing/2014/main" id="{E1560558-774F-4E52-8E15-FE73B936D992}"/>
                </a:ext>
              </a:extLst>
            </p:cNvPr>
            <p:cNvGrpSpPr/>
            <p:nvPr/>
          </p:nvGrpSpPr>
          <p:grpSpPr>
            <a:xfrm>
              <a:off x="2040467" y="1455420"/>
              <a:ext cx="731520" cy="365760"/>
              <a:chOff x="7281333" y="254000"/>
              <a:chExt cx="731520" cy="365760"/>
            </a:xfrm>
          </p:grpSpPr>
          <p:sp>
            <p:nvSpPr>
              <p:cNvPr id="38" name="Rectangle 37">
                <a:extLst>
                  <a:ext uri="{FF2B5EF4-FFF2-40B4-BE49-F238E27FC236}">
                    <a16:creationId xmlns:a16="http://schemas.microsoft.com/office/drawing/2014/main" id="{66E5B474-2B86-445A-A8DC-FCF9B1EF7FC2}"/>
                  </a:ext>
                </a:extLst>
              </p:cNvPr>
              <p:cNvSpPr/>
              <p:nvPr/>
            </p:nvSpPr>
            <p:spPr>
              <a:xfrm>
                <a:off x="728133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10</a:t>
                </a:r>
              </a:p>
            </p:txBody>
          </p:sp>
          <p:sp>
            <p:nvSpPr>
              <p:cNvPr id="39" name="Rectangle 38">
                <a:extLst>
                  <a:ext uri="{FF2B5EF4-FFF2-40B4-BE49-F238E27FC236}">
                    <a16:creationId xmlns:a16="http://schemas.microsoft.com/office/drawing/2014/main" id="{D3270FFD-7CFA-4716-B7AD-BBFF9F9E7687}"/>
                  </a:ext>
                </a:extLst>
              </p:cNvPr>
              <p:cNvSpPr/>
              <p:nvPr/>
            </p:nvSpPr>
            <p:spPr>
              <a:xfrm>
                <a:off x="764709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a:t>
                </a:r>
              </a:p>
            </p:txBody>
          </p:sp>
        </p:grpSp>
        <p:cxnSp>
          <p:nvCxnSpPr>
            <p:cNvPr id="37" name="Straight Arrow Connector 36">
              <a:extLst>
                <a:ext uri="{FF2B5EF4-FFF2-40B4-BE49-F238E27FC236}">
                  <a16:creationId xmlns:a16="http://schemas.microsoft.com/office/drawing/2014/main" id="{C565EDFD-B159-49B9-AEAB-DEC4131B7EB7}"/>
                </a:ext>
              </a:extLst>
            </p:cNvPr>
            <p:cNvCxnSpPr>
              <a:endCxn id="38" idx="1"/>
            </p:cNvCxnSpPr>
            <p:nvPr/>
          </p:nvCxnSpPr>
          <p:spPr>
            <a:xfrm>
              <a:off x="1657350" y="1638300"/>
              <a:ext cx="383117" cy="0"/>
            </a:xfrm>
            <a:prstGeom prst="straightConnector1">
              <a:avLst/>
            </a:prstGeom>
            <a:ln w="19050">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F6E98439-9DAE-444D-A7C9-F8B277D26691}"/>
              </a:ext>
            </a:extLst>
          </p:cNvPr>
          <p:cNvGrpSpPr/>
          <p:nvPr/>
        </p:nvGrpSpPr>
        <p:grpSpPr>
          <a:xfrm>
            <a:off x="5641658" y="2680641"/>
            <a:ext cx="1114637" cy="365760"/>
            <a:chOff x="1657350" y="1455420"/>
            <a:chExt cx="1114637" cy="365760"/>
          </a:xfrm>
        </p:grpSpPr>
        <p:grpSp>
          <p:nvGrpSpPr>
            <p:cNvPr id="41" name="Group 40">
              <a:extLst>
                <a:ext uri="{FF2B5EF4-FFF2-40B4-BE49-F238E27FC236}">
                  <a16:creationId xmlns:a16="http://schemas.microsoft.com/office/drawing/2014/main" id="{688B8A77-78D6-47B1-B1F0-FB42A9073E7E}"/>
                </a:ext>
              </a:extLst>
            </p:cNvPr>
            <p:cNvGrpSpPr/>
            <p:nvPr/>
          </p:nvGrpSpPr>
          <p:grpSpPr>
            <a:xfrm>
              <a:off x="2040467" y="1455420"/>
              <a:ext cx="731520" cy="365760"/>
              <a:chOff x="7281333" y="254000"/>
              <a:chExt cx="731520" cy="365760"/>
            </a:xfrm>
          </p:grpSpPr>
          <p:sp>
            <p:nvSpPr>
              <p:cNvPr id="43" name="Rectangle 42">
                <a:extLst>
                  <a:ext uri="{FF2B5EF4-FFF2-40B4-BE49-F238E27FC236}">
                    <a16:creationId xmlns:a16="http://schemas.microsoft.com/office/drawing/2014/main" id="{34D81611-03CD-43A2-B466-D8DF9D36A107}"/>
                  </a:ext>
                </a:extLst>
              </p:cNvPr>
              <p:cNvSpPr/>
              <p:nvPr/>
            </p:nvSpPr>
            <p:spPr>
              <a:xfrm>
                <a:off x="728133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42</a:t>
                </a:r>
              </a:p>
            </p:txBody>
          </p:sp>
          <p:sp>
            <p:nvSpPr>
              <p:cNvPr id="44" name="Rectangle 43">
                <a:extLst>
                  <a:ext uri="{FF2B5EF4-FFF2-40B4-BE49-F238E27FC236}">
                    <a16:creationId xmlns:a16="http://schemas.microsoft.com/office/drawing/2014/main" id="{1393CA0F-D445-40D5-BDBE-2237C0CD82CC}"/>
                  </a:ext>
                </a:extLst>
              </p:cNvPr>
              <p:cNvSpPr/>
              <p:nvPr/>
            </p:nvSpPr>
            <p:spPr>
              <a:xfrm>
                <a:off x="764709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dirty="0">
                  <a:solidFill>
                    <a:sysClr val="windowText" lastClr="000000"/>
                  </a:solidFill>
                </a:endParaRPr>
              </a:p>
            </p:txBody>
          </p:sp>
        </p:grpSp>
        <p:cxnSp>
          <p:nvCxnSpPr>
            <p:cNvPr id="42" name="Straight Arrow Connector 41">
              <a:extLst>
                <a:ext uri="{FF2B5EF4-FFF2-40B4-BE49-F238E27FC236}">
                  <a16:creationId xmlns:a16="http://schemas.microsoft.com/office/drawing/2014/main" id="{ABEC35B7-785D-489F-8B8A-1BBF6A66FF35}"/>
                </a:ext>
              </a:extLst>
            </p:cNvPr>
            <p:cNvCxnSpPr>
              <a:endCxn id="43" idx="1"/>
            </p:cNvCxnSpPr>
            <p:nvPr/>
          </p:nvCxnSpPr>
          <p:spPr>
            <a:xfrm>
              <a:off x="1657350" y="1638300"/>
              <a:ext cx="383117" cy="0"/>
            </a:xfrm>
            <a:prstGeom prst="straightConnector1">
              <a:avLst/>
            </a:prstGeom>
            <a:ln w="19050">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36124196-CEB1-4ACE-9A87-CF3838034EBE}"/>
              </a:ext>
            </a:extLst>
          </p:cNvPr>
          <p:cNvGrpSpPr/>
          <p:nvPr/>
        </p:nvGrpSpPr>
        <p:grpSpPr>
          <a:xfrm>
            <a:off x="5641658" y="4176066"/>
            <a:ext cx="1114637" cy="365760"/>
            <a:chOff x="1657350" y="1455420"/>
            <a:chExt cx="1114637" cy="365760"/>
          </a:xfrm>
        </p:grpSpPr>
        <p:grpSp>
          <p:nvGrpSpPr>
            <p:cNvPr id="46" name="Group 45">
              <a:extLst>
                <a:ext uri="{FF2B5EF4-FFF2-40B4-BE49-F238E27FC236}">
                  <a16:creationId xmlns:a16="http://schemas.microsoft.com/office/drawing/2014/main" id="{12884366-90F7-4F79-AF5C-71806C7E86C4}"/>
                </a:ext>
              </a:extLst>
            </p:cNvPr>
            <p:cNvGrpSpPr/>
            <p:nvPr/>
          </p:nvGrpSpPr>
          <p:grpSpPr>
            <a:xfrm>
              <a:off x="2040467" y="1455420"/>
              <a:ext cx="731520" cy="365760"/>
              <a:chOff x="7281333" y="254000"/>
              <a:chExt cx="731520" cy="365760"/>
            </a:xfrm>
          </p:grpSpPr>
          <p:sp>
            <p:nvSpPr>
              <p:cNvPr id="48" name="Rectangle 47">
                <a:extLst>
                  <a:ext uri="{FF2B5EF4-FFF2-40B4-BE49-F238E27FC236}">
                    <a16:creationId xmlns:a16="http://schemas.microsoft.com/office/drawing/2014/main" id="{80C005A5-2944-48FB-943E-143B87C08DAA}"/>
                  </a:ext>
                </a:extLst>
              </p:cNvPr>
              <p:cNvSpPr/>
              <p:nvPr/>
            </p:nvSpPr>
            <p:spPr>
              <a:xfrm>
                <a:off x="728133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86</a:t>
                </a:r>
              </a:p>
            </p:txBody>
          </p:sp>
          <p:sp>
            <p:nvSpPr>
              <p:cNvPr id="49" name="Rectangle 48">
                <a:extLst>
                  <a:ext uri="{FF2B5EF4-FFF2-40B4-BE49-F238E27FC236}">
                    <a16:creationId xmlns:a16="http://schemas.microsoft.com/office/drawing/2014/main" id="{8A5D7044-E2FC-4303-BE8D-6F0BD5C6B7B1}"/>
                  </a:ext>
                </a:extLst>
              </p:cNvPr>
              <p:cNvSpPr/>
              <p:nvPr/>
            </p:nvSpPr>
            <p:spPr>
              <a:xfrm>
                <a:off x="764709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a:t>
                </a:r>
              </a:p>
            </p:txBody>
          </p:sp>
        </p:grpSp>
        <p:cxnSp>
          <p:nvCxnSpPr>
            <p:cNvPr id="47" name="Straight Arrow Connector 46">
              <a:extLst>
                <a:ext uri="{FF2B5EF4-FFF2-40B4-BE49-F238E27FC236}">
                  <a16:creationId xmlns:a16="http://schemas.microsoft.com/office/drawing/2014/main" id="{95FA6E0A-AC2E-4015-BFA7-35F2FD055042}"/>
                </a:ext>
              </a:extLst>
            </p:cNvPr>
            <p:cNvCxnSpPr>
              <a:endCxn id="48" idx="1"/>
            </p:cNvCxnSpPr>
            <p:nvPr/>
          </p:nvCxnSpPr>
          <p:spPr>
            <a:xfrm>
              <a:off x="1657350" y="1638300"/>
              <a:ext cx="383117" cy="0"/>
            </a:xfrm>
            <a:prstGeom prst="straightConnector1">
              <a:avLst/>
            </a:prstGeom>
            <a:ln w="19050">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DF325C74-748C-4C62-A1B5-FDEA74C87A1F}"/>
              </a:ext>
            </a:extLst>
          </p:cNvPr>
          <p:cNvGrpSpPr/>
          <p:nvPr/>
        </p:nvGrpSpPr>
        <p:grpSpPr>
          <a:xfrm>
            <a:off x="6573415" y="2680641"/>
            <a:ext cx="1114637" cy="365760"/>
            <a:chOff x="1657350" y="1455420"/>
            <a:chExt cx="1114637" cy="365760"/>
          </a:xfrm>
        </p:grpSpPr>
        <p:grpSp>
          <p:nvGrpSpPr>
            <p:cNvPr id="51" name="Group 50">
              <a:extLst>
                <a:ext uri="{FF2B5EF4-FFF2-40B4-BE49-F238E27FC236}">
                  <a16:creationId xmlns:a16="http://schemas.microsoft.com/office/drawing/2014/main" id="{27A51CA4-0E5F-4E5F-A526-3553C80AC09B}"/>
                </a:ext>
              </a:extLst>
            </p:cNvPr>
            <p:cNvGrpSpPr/>
            <p:nvPr/>
          </p:nvGrpSpPr>
          <p:grpSpPr>
            <a:xfrm>
              <a:off x="2040467" y="1455420"/>
              <a:ext cx="731520" cy="365760"/>
              <a:chOff x="7281333" y="254000"/>
              <a:chExt cx="731520" cy="365760"/>
            </a:xfrm>
          </p:grpSpPr>
          <p:sp>
            <p:nvSpPr>
              <p:cNvPr id="53" name="Rectangle 52">
                <a:extLst>
                  <a:ext uri="{FF2B5EF4-FFF2-40B4-BE49-F238E27FC236}">
                    <a16:creationId xmlns:a16="http://schemas.microsoft.com/office/drawing/2014/main" id="{E36F419B-7D81-40EF-B941-B36F259E7D2F}"/>
                  </a:ext>
                </a:extLst>
              </p:cNvPr>
              <p:cNvSpPr/>
              <p:nvPr/>
            </p:nvSpPr>
            <p:spPr>
              <a:xfrm>
                <a:off x="728133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12</a:t>
                </a:r>
              </a:p>
            </p:txBody>
          </p:sp>
          <p:sp>
            <p:nvSpPr>
              <p:cNvPr id="54" name="Rectangle 53">
                <a:extLst>
                  <a:ext uri="{FF2B5EF4-FFF2-40B4-BE49-F238E27FC236}">
                    <a16:creationId xmlns:a16="http://schemas.microsoft.com/office/drawing/2014/main" id="{B7AB53F2-B515-4DDF-A98B-04BD70322FAD}"/>
                  </a:ext>
                </a:extLst>
              </p:cNvPr>
              <p:cNvSpPr/>
              <p:nvPr/>
            </p:nvSpPr>
            <p:spPr>
              <a:xfrm>
                <a:off x="764709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dirty="0">
                  <a:solidFill>
                    <a:sysClr val="windowText" lastClr="000000"/>
                  </a:solidFill>
                </a:endParaRPr>
              </a:p>
            </p:txBody>
          </p:sp>
        </p:grpSp>
        <p:cxnSp>
          <p:nvCxnSpPr>
            <p:cNvPr id="52" name="Straight Arrow Connector 51">
              <a:extLst>
                <a:ext uri="{FF2B5EF4-FFF2-40B4-BE49-F238E27FC236}">
                  <a16:creationId xmlns:a16="http://schemas.microsoft.com/office/drawing/2014/main" id="{4E8E90D7-9F47-4DBB-A5AB-A47D2D069EF9}"/>
                </a:ext>
              </a:extLst>
            </p:cNvPr>
            <p:cNvCxnSpPr>
              <a:endCxn id="53" idx="1"/>
            </p:cNvCxnSpPr>
            <p:nvPr/>
          </p:nvCxnSpPr>
          <p:spPr>
            <a:xfrm>
              <a:off x="1657350" y="1638300"/>
              <a:ext cx="383117" cy="0"/>
            </a:xfrm>
            <a:prstGeom prst="straightConnector1">
              <a:avLst/>
            </a:prstGeom>
            <a:ln w="19050">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E6CFBAEE-D2A4-40A1-B138-BE52BD7F035C}"/>
              </a:ext>
            </a:extLst>
          </p:cNvPr>
          <p:cNvGrpSpPr/>
          <p:nvPr/>
        </p:nvGrpSpPr>
        <p:grpSpPr>
          <a:xfrm>
            <a:off x="7518931" y="2680641"/>
            <a:ext cx="1114637" cy="365760"/>
            <a:chOff x="1657350" y="1455420"/>
            <a:chExt cx="1114637" cy="365760"/>
          </a:xfrm>
        </p:grpSpPr>
        <p:grpSp>
          <p:nvGrpSpPr>
            <p:cNvPr id="56" name="Group 55">
              <a:extLst>
                <a:ext uri="{FF2B5EF4-FFF2-40B4-BE49-F238E27FC236}">
                  <a16:creationId xmlns:a16="http://schemas.microsoft.com/office/drawing/2014/main" id="{A5B1A2C4-2E89-4468-9DB0-67AD8C0A32B2}"/>
                </a:ext>
              </a:extLst>
            </p:cNvPr>
            <p:cNvGrpSpPr/>
            <p:nvPr/>
          </p:nvGrpSpPr>
          <p:grpSpPr>
            <a:xfrm>
              <a:off x="2040467" y="1455420"/>
              <a:ext cx="731520" cy="365760"/>
              <a:chOff x="7281333" y="254000"/>
              <a:chExt cx="731520" cy="365760"/>
            </a:xfrm>
          </p:grpSpPr>
          <p:sp>
            <p:nvSpPr>
              <p:cNvPr id="58" name="Rectangle 57">
                <a:extLst>
                  <a:ext uri="{FF2B5EF4-FFF2-40B4-BE49-F238E27FC236}">
                    <a16:creationId xmlns:a16="http://schemas.microsoft.com/office/drawing/2014/main" id="{A36C250F-328A-4F7D-BE26-42A8744962E5}"/>
                  </a:ext>
                </a:extLst>
              </p:cNvPr>
              <p:cNvSpPr/>
              <p:nvPr/>
            </p:nvSpPr>
            <p:spPr>
              <a:xfrm>
                <a:off x="728133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22</a:t>
                </a:r>
              </a:p>
            </p:txBody>
          </p:sp>
          <p:sp>
            <p:nvSpPr>
              <p:cNvPr id="59" name="Rectangle 58">
                <a:extLst>
                  <a:ext uri="{FF2B5EF4-FFF2-40B4-BE49-F238E27FC236}">
                    <a16:creationId xmlns:a16="http://schemas.microsoft.com/office/drawing/2014/main" id="{F1F3FF1E-554C-40CF-BB39-4D29BE4D6253}"/>
                  </a:ext>
                </a:extLst>
              </p:cNvPr>
              <p:cNvSpPr/>
              <p:nvPr/>
            </p:nvSpPr>
            <p:spPr>
              <a:xfrm>
                <a:off x="764709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a:t>
                </a:r>
              </a:p>
            </p:txBody>
          </p:sp>
        </p:grpSp>
        <p:cxnSp>
          <p:nvCxnSpPr>
            <p:cNvPr id="57" name="Straight Arrow Connector 56">
              <a:extLst>
                <a:ext uri="{FF2B5EF4-FFF2-40B4-BE49-F238E27FC236}">
                  <a16:creationId xmlns:a16="http://schemas.microsoft.com/office/drawing/2014/main" id="{F4C18238-3B9A-406A-B3B3-7D5FE56CD728}"/>
                </a:ext>
              </a:extLst>
            </p:cNvPr>
            <p:cNvCxnSpPr>
              <a:endCxn id="58" idx="1"/>
            </p:cNvCxnSpPr>
            <p:nvPr/>
          </p:nvCxnSpPr>
          <p:spPr>
            <a:xfrm>
              <a:off x="1657350" y="1638300"/>
              <a:ext cx="383117" cy="0"/>
            </a:xfrm>
            <a:prstGeom prst="straightConnector1">
              <a:avLst/>
            </a:prstGeom>
            <a:ln w="19050">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6C23742F-A430-4E03-8709-797FBCEA269E}"/>
                  </a:ext>
                </a:extLst>
              </p:cNvPr>
              <p:cNvSpPr txBox="1"/>
              <p:nvPr/>
            </p:nvSpPr>
            <p:spPr>
              <a:xfrm>
                <a:off x="7080564" y="5454184"/>
                <a:ext cx="3553152" cy="935962"/>
              </a:xfrm>
              <a:prstGeom prst="rect">
                <a:avLst/>
              </a:prstGeom>
              <a:noFill/>
            </p:spPr>
            <p:txBody>
              <a:bodyPr wrap="none" rtlCol="0" anchor="ctr">
                <a:spAutoFit/>
              </a:bodyPr>
              <a:lstStyle/>
              <a:p>
                <a:pPr/>
                <a14:m>
                  <m:oMathPara xmlns:m="http://schemas.openxmlformats.org/officeDocument/2006/math">
                    <m:oMathParaPr>
                      <m:jc m:val="centerGroup"/>
                    </m:oMathParaPr>
                    <m:oMath xmlns:m="http://schemas.openxmlformats.org/officeDocument/2006/math">
                      <m:r>
                        <a:rPr lang="en-US" sz="3200" smtClean="0">
                          <a:latin typeface="Cambria Math"/>
                        </a:rPr>
                        <m:t>𝜆</m:t>
                      </m:r>
                      <m:r>
                        <a:rPr lang="en-US" sz="3200" smtClean="0">
                          <a:latin typeface="Cambria Math"/>
                        </a:rPr>
                        <m:t>=</m:t>
                      </m:r>
                      <m:f>
                        <m:fPr>
                          <m:ctrlPr>
                            <a:rPr lang="en-US" sz="3200" i="1">
                              <a:latin typeface="Cambria Math" panose="02040503050406030204" pitchFamily="18" charset="0"/>
                            </a:rPr>
                          </m:ctrlPr>
                        </m:fPr>
                        <m:num>
                          <m:r>
                            <a:rPr lang="en-US" sz="3200">
                              <a:latin typeface="Cambria Math"/>
                            </a:rPr>
                            <m:t>𝑛</m:t>
                          </m:r>
                        </m:num>
                        <m:den>
                          <m:r>
                            <a:rPr lang="en-US" sz="3200">
                              <a:latin typeface="Cambria Math"/>
                            </a:rPr>
                            <m:t>𝑇𝑎𝑏𝑙𝑒𝑆𝑖𝑧𝑒</m:t>
                          </m:r>
                        </m:den>
                      </m:f>
                      <m:r>
                        <a:rPr lang="en-US" sz="3200" b="0" i="1" smtClean="0">
                          <a:latin typeface="Cambria Math"/>
                        </a:rPr>
                        <m:t>= ?</m:t>
                      </m:r>
                    </m:oMath>
                  </m:oMathPara>
                </a14:m>
                <a:endParaRPr lang="en-US" sz="3200" dirty="0"/>
              </a:p>
            </p:txBody>
          </p:sp>
        </mc:Choice>
        <mc:Fallback xmlns="">
          <p:sp>
            <p:nvSpPr>
              <p:cNvPr id="60" name="TextBox 59">
                <a:extLst>
                  <a:ext uri="{FF2B5EF4-FFF2-40B4-BE49-F238E27FC236}">
                    <a16:creationId xmlns:a16="http://schemas.microsoft.com/office/drawing/2014/main" id="{6C23742F-A430-4E03-8709-797FBCEA269E}"/>
                  </a:ext>
                </a:extLst>
              </p:cNvPr>
              <p:cNvSpPr txBox="1">
                <a:spLocks noRot="1" noChangeAspect="1" noMove="1" noResize="1" noEditPoints="1" noAdjustHandles="1" noChangeArrowheads="1" noChangeShapeType="1" noTextEdit="1"/>
              </p:cNvSpPr>
              <p:nvPr/>
            </p:nvSpPr>
            <p:spPr>
              <a:xfrm>
                <a:off x="7080564" y="5454184"/>
                <a:ext cx="3553152" cy="935962"/>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56BBC753-D058-4B12-8AC9-4FCD377DFF67}"/>
                  </a:ext>
                </a:extLst>
              </p:cNvPr>
              <p:cNvSpPr txBox="1"/>
              <p:nvPr/>
            </p:nvSpPr>
            <p:spPr>
              <a:xfrm>
                <a:off x="9827324" y="5372960"/>
                <a:ext cx="2186431" cy="1017523"/>
              </a:xfrm>
              <a:prstGeom prst="rect">
                <a:avLst/>
              </a:prstGeom>
              <a:solidFill>
                <a:schemeClr val="bg1"/>
              </a:solidFill>
            </p:spPr>
            <p:txBody>
              <a:bodyPr wrap="none" lIns="0" rtlCol="0" anchor="ctr">
                <a:spAutoFit/>
              </a:bodyPr>
              <a:lstStyle/>
              <a:p>
                <a:pPr/>
                <a14:m>
                  <m:oMathPara xmlns:m="http://schemas.openxmlformats.org/officeDocument/2006/math">
                    <m:oMathParaPr>
                      <m:jc m:val="centerGroup"/>
                    </m:oMathParaPr>
                    <m:oMath xmlns:m="http://schemas.openxmlformats.org/officeDocument/2006/math">
                      <m:r>
                        <a:rPr lang="en-US" sz="3200" smtClean="0">
                          <a:latin typeface="Cambria Math"/>
                        </a:rPr>
                        <m:t>=</m:t>
                      </m:r>
                      <m:f>
                        <m:fPr>
                          <m:ctrlPr>
                            <a:rPr lang="en-US" sz="3200" i="1">
                              <a:latin typeface="Cambria Math" panose="02040503050406030204" pitchFamily="18" charset="0"/>
                            </a:rPr>
                          </m:ctrlPr>
                        </m:fPr>
                        <m:num>
                          <m:r>
                            <a:rPr lang="en-US" sz="3200" b="0" i="1" smtClean="0">
                              <a:latin typeface="Cambria Math"/>
                            </a:rPr>
                            <m:t>21</m:t>
                          </m:r>
                        </m:num>
                        <m:den>
                          <m:r>
                            <a:rPr lang="en-US" sz="3200" b="0" i="1" smtClean="0">
                              <a:latin typeface="Cambria Math"/>
                            </a:rPr>
                            <m:t>10</m:t>
                          </m:r>
                        </m:den>
                      </m:f>
                      <m:r>
                        <a:rPr lang="en-US" sz="3200" b="0" i="1" smtClean="0">
                          <a:latin typeface="Cambria Math"/>
                        </a:rPr>
                        <m:t>=2.1</m:t>
                      </m:r>
                    </m:oMath>
                  </m:oMathPara>
                </a14:m>
                <a:endParaRPr lang="en-US" sz="3200" dirty="0"/>
              </a:p>
            </p:txBody>
          </p:sp>
        </mc:Choice>
        <mc:Fallback xmlns="">
          <p:sp>
            <p:nvSpPr>
              <p:cNvPr id="61" name="TextBox 60">
                <a:extLst>
                  <a:ext uri="{FF2B5EF4-FFF2-40B4-BE49-F238E27FC236}">
                    <a16:creationId xmlns:a16="http://schemas.microsoft.com/office/drawing/2014/main" id="{56BBC753-D058-4B12-8AC9-4FCD377DFF67}"/>
                  </a:ext>
                </a:extLst>
              </p:cNvPr>
              <p:cNvSpPr txBox="1">
                <a:spLocks noRot="1" noChangeAspect="1" noMove="1" noResize="1" noEditPoints="1" noAdjustHandles="1" noChangeArrowheads="1" noChangeShapeType="1" noTextEdit="1"/>
              </p:cNvSpPr>
              <p:nvPr/>
            </p:nvSpPr>
            <p:spPr>
              <a:xfrm>
                <a:off x="9827324" y="5372960"/>
                <a:ext cx="2186431" cy="1017523"/>
              </a:xfrm>
              <a:prstGeom prst="rect">
                <a:avLst/>
              </a:prstGeom>
              <a:blipFill>
                <a:blip r:embed="rId4"/>
                <a:stretch>
                  <a:fillRect/>
                </a:stretch>
              </a:blipFill>
            </p:spPr>
            <p:txBody>
              <a:bodyPr/>
              <a:lstStyle/>
              <a:p>
                <a:r>
                  <a:rPr lang="en-IN">
                    <a:noFill/>
                  </a:rPr>
                  <a:t> </a:t>
                </a:r>
              </a:p>
            </p:txBody>
          </p:sp>
        </mc:Fallback>
      </mc:AlternateContent>
      <p:grpSp>
        <p:nvGrpSpPr>
          <p:cNvPr id="62" name="Group 61">
            <a:extLst>
              <a:ext uri="{FF2B5EF4-FFF2-40B4-BE49-F238E27FC236}">
                <a16:creationId xmlns:a16="http://schemas.microsoft.com/office/drawing/2014/main" id="{1E6D0347-6032-4F4F-AC9C-C69206E6CB0E}"/>
              </a:ext>
            </a:extLst>
          </p:cNvPr>
          <p:cNvGrpSpPr/>
          <p:nvPr/>
        </p:nvGrpSpPr>
        <p:grpSpPr>
          <a:xfrm>
            <a:off x="5641658" y="2297948"/>
            <a:ext cx="1114637" cy="365760"/>
            <a:chOff x="1657350" y="1455420"/>
            <a:chExt cx="1114637" cy="365760"/>
          </a:xfrm>
        </p:grpSpPr>
        <p:grpSp>
          <p:nvGrpSpPr>
            <p:cNvPr id="63" name="Group 62">
              <a:extLst>
                <a:ext uri="{FF2B5EF4-FFF2-40B4-BE49-F238E27FC236}">
                  <a16:creationId xmlns:a16="http://schemas.microsoft.com/office/drawing/2014/main" id="{98CB3178-3656-4613-BFE6-9B974E5D4280}"/>
                </a:ext>
              </a:extLst>
            </p:cNvPr>
            <p:cNvGrpSpPr/>
            <p:nvPr/>
          </p:nvGrpSpPr>
          <p:grpSpPr>
            <a:xfrm>
              <a:off x="2040467" y="1455420"/>
              <a:ext cx="731520" cy="365760"/>
              <a:chOff x="7281333" y="254000"/>
              <a:chExt cx="731520" cy="365760"/>
            </a:xfrm>
          </p:grpSpPr>
          <p:sp>
            <p:nvSpPr>
              <p:cNvPr id="65" name="Rectangle 64">
                <a:extLst>
                  <a:ext uri="{FF2B5EF4-FFF2-40B4-BE49-F238E27FC236}">
                    <a16:creationId xmlns:a16="http://schemas.microsoft.com/office/drawing/2014/main" id="{F75FE315-BE6C-4558-AF41-D880E065AC54}"/>
                  </a:ext>
                </a:extLst>
              </p:cNvPr>
              <p:cNvSpPr/>
              <p:nvPr/>
            </p:nvSpPr>
            <p:spPr>
              <a:xfrm>
                <a:off x="728133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71</a:t>
                </a:r>
              </a:p>
            </p:txBody>
          </p:sp>
          <p:sp>
            <p:nvSpPr>
              <p:cNvPr id="66" name="Rectangle 65">
                <a:extLst>
                  <a:ext uri="{FF2B5EF4-FFF2-40B4-BE49-F238E27FC236}">
                    <a16:creationId xmlns:a16="http://schemas.microsoft.com/office/drawing/2014/main" id="{DCA6EE16-EF6E-48FF-AEC3-6B38004427F7}"/>
                  </a:ext>
                </a:extLst>
              </p:cNvPr>
              <p:cNvSpPr/>
              <p:nvPr/>
            </p:nvSpPr>
            <p:spPr>
              <a:xfrm>
                <a:off x="764709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dirty="0">
                  <a:solidFill>
                    <a:sysClr val="windowText" lastClr="000000"/>
                  </a:solidFill>
                </a:endParaRPr>
              </a:p>
            </p:txBody>
          </p:sp>
        </p:grpSp>
        <p:cxnSp>
          <p:nvCxnSpPr>
            <p:cNvPr id="64" name="Straight Arrow Connector 63">
              <a:extLst>
                <a:ext uri="{FF2B5EF4-FFF2-40B4-BE49-F238E27FC236}">
                  <a16:creationId xmlns:a16="http://schemas.microsoft.com/office/drawing/2014/main" id="{ACBD860B-B5B4-484B-8A20-7F3F30872423}"/>
                </a:ext>
              </a:extLst>
            </p:cNvPr>
            <p:cNvCxnSpPr>
              <a:endCxn id="65" idx="1"/>
            </p:cNvCxnSpPr>
            <p:nvPr/>
          </p:nvCxnSpPr>
          <p:spPr>
            <a:xfrm>
              <a:off x="1657350" y="1638300"/>
              <a:ext cx="383117" cy="0"/>
            </a:xfrm>
            <a:prstGeom prst="straightConnector1">
              <a:avLst/>
            </a:prstGeom>
            <a:ln w="19050">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B11C5C7E-B76B-4B7E-BF1B-B3811D3F8618}"/>
              </a:ext>
            </a:extLst>
          </p:cNvPr>
          <p:cNvGrpSpPr/>
          <p:nvPr/>
        </p:nvGrpSpPr>
        <p:grpSpPr>
          <a:xfrm>
            <a:off x="6573415" y="2297948"/>
            <a:ext cx="1114637" cy="365760"/>
            <a:chOff x="1657350" y="1455420"/>
            <a:chExt cx="1114637" cy="365760"/>
          </a:xfrm>
        </p:grpSpPr>
        <p:grpSp>
          <p:nvGrpSpPr>
            <p:cNvPr id="68" name="Group 67">
              <a:extLst>
                <a:ext uri="{FF2B5EF4-FFF2-40B4-BE49-F238E27FC236}">
                  <a16:creationId xmlns:a16="http://schemas.microsoft.com/office/drawing/2014/main" id="{774BF194-7D53-4C7E-8E54-6363BD3B8826}"/>
                </a:ext>
              </a:extLst>
            </p:cNvPr>
            <p:cNvGrpSpPr/>
            <p:nvPr/>
          </p:nvGrpSpPr>
          <p:grpSpPr>
            <a:xfrm>
              <a:off x="2040467" y="1455420"/>
              <a:ext cx="731520" cy="365760"/>
              <a:chOff x="7281333" y="254000"/>
              <a:chExt cx="731520" cy="365760"/>
            </a:xfrm>
          </p:grpSpPr>
          <p:sp>
            <p:nvSpPr>
              <p:cNvPr id="70" name="Rectangle 69">
                <a:extLst>
                  <a:ext uri="{FF2B5EF4-FFF2-40B4-BE49-F238E27FC236}">
                    <a16:creationId xmlns:a16="http://schemas.microsoft.com/office/drawing/2014/main" id="{7F3FE9CB-B56E-4EAA-A639-A91B7E4ED9F0}"/>
                  </a:ext>
                </a:extLst>
              </p:cNvPr>
              <p:cNvSpPr/>
              <p:nvPr/>
            </p:nvSpPr>
            <p:spPr>
              <a:xfrm>
                <a:off x="728133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2</a:t>
                </a:r>
              </a:p>
            </p:txBody>
          </p:sp>
          <p:sp>
            <p:nvSpPr>
              <p:cNvPr id="71" name="Rectangle 70">
                <a:extLst>
                  <a:ext uri="{FF2B5EF4-FFF2-40B4-BE49-F238E27FC236}">
                    <a16:creationId xmlns:a16="http://schemas.microsoft.com/office/drawing/2014/main" id="{FB00879E-5EAE-4A5B-B019-673A82C3E76F}"/>
                  </a:ext>
                </a:extLst>
              </p:cNvPr>
              <p:cNvSpPr/>
              <p:nvPr/>
            </p:nvSpPr>
            <p:spPr>
              <a:xfrm>
                <a:off x="764709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dirty="0">
                  <a:solidFill>
                    <a:sysClr val="windowText" lastClr="000000"/>
                  </a:solidFill>
                </a:endParaRPr>
              </a:p>
            </p:txBody>
          </p:sp>
        </p:grpSp>
        <p:cxnSp>
          <p:nvCxnSpPr>
            <p:cNvPr id="69" name="Straight Arrow Connector 68">
              <a:extLst>
                <a:ext uri="{FF2B5EF4-FFF2-40B4-BE49-F238E27FC236}">
                  <a16:creationId xmlns:a16="http://schemas.microsoft.com/office/drawing/2014/main" id="{833AC7ED-44AA-428C-BD1F-9A1E01F647E5}"/>
                </a:ext>
              </a:extLst>
            </p:cNvPr>
            <p:cNvCxnSpPr>
              <a:endCxn id="70" idx="1"/>
            </p:cNvCxnSpPr>
            <p:nvPr/>
          </p:nvCxnSpPr>
          <p:spPr>
            <a:xfrm>
              <a:off x="1657350" y="1638300"/>
              <a:ext cx="383117" cy="0"/>
            </a:xfrm>
            <a:prstGeom prst="straightConnector1">
              <a:avLst/>
            </a:prstGeom>
            <a:ln w="19050">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EE650B9F-E8C6-4C0A-9EDE-8207BEE652BD}"/>
              </a:ext>
            </a:extLst>
          </p:cNvPr>
          <p:cNvGrpSpPr/>
          <p:nvPr/>
        </p:nvGrpSpPr>
        <p:grpSpPr>
          <a:xfrm>
            <a:off x="7518931" y="2297948"/>
            <a:ext cx="1114637" cy="365760"/>
            <a:chOff x="1657350" y="1455420"/>
            <a:chExt cx="1114637" cy="365760"/>
          </a:xfrm>
        </p:grpSpPr>
        <p:grpSp>
          <p:nvGrpSpPr>
            <p:cNvPr id="73" name="Group 72">
              <a:extLst>
                <a:ext uri="{FF2B5EF4-FFF2-40B4-BE49-F238E27FC236}">
                  <a16:creationId xmlns:a16="http://schemas.microsoft.com/office/drawing/2014/main" id="{6B2FD78C-A5D1-4143-AF7C-39A5D509100B}"/>
                </a:ext>
              </a:extLst>
            </p:cNvPr>
            <p:cNvGrpSpPr/>
            <p:nvPr/>
          </p:nvGrpSpPr>
          <p:grpSpPr>
            <a:xfrm>
              <a:off x="2040467" y="1455420"/>
              <a:ext cx="731520" cy="365760"/>
              <a:chOff x="7281333" y="254000"/>
              <a:chExt cx="731520" cy="365760"/>
            </a:xfrm>
          </p:grpSpPr>
          <p:sp>
            <p:nvSpPr>
              <p:cNvPr id="75" name="Rectangle 74">
                <a:extLst>
                  <a:ext uri="{FF2B5EF4-FFF2-40B4-BE49-F238E27FC236}">
                    <a16:creationId xmlns:a16="http://schemas.microsoft.com/office/drawing/2014/main" id="{7838B902-D6D7-44C4-8AE4-6DFCDC0ADF8A}"/>
                  </a:ext>
                </a:extLst>
              </p:cNvPr>
              <p:cNvSpPr/>
              <p:nvPr/>
            </p:nvSpPr>
            <p:spPr>
              <a:xfrm>
                <a:off x="728133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31</a:t>
                </a:r>
              </a:p>
            </p:txBody>
          </p:sp>
          <p:sp>
            <p:nvSpPr>
              <p:cNvPr id="76" name="Rectangle 75">
                <a:extLst>
                  <a:ext uri="{FF2B5EF4-FFF2-40B4-BE49-F238E27FC236}">
                    <a16:creationId xmlns:a16="http://schemas.microsoft.com/office/drawing/2014/main" id="{EBD1FBAC-EF17-4230-BAAE-13F1A0E570EB}"/>
                  </a:ext>
                </a:extLst>
              </p:cNvPr>
              <p:cNvSpPr/>
              <p:nvPr/>
            </p:nvSpPr>
            <p:spPr>
              <a:xfrm>
                <a:off x="764709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a:t>
                </a:r>
              </a:p>
            </p:txBody>
          </p:sp>
        </p:grpSp>
        <p:cxnSp>
          <p:nvCxnSpPr>
            <p:cNvPr id="74" name="Straight Arrow Connector 73">
              <a:extLst>
                <a:ext uri="{FF2B5EF4-FFF2-40B4-BE49-F238E27FC236}">
                  <a16:creationId xmlns:a16="http://schemas.microsoft.com/office/drawing/2014/main" id="{A29B2F76-1763-4ED1-986F-11A49F236E04}"/>
                </a:ext>
              </a:extLst>
            </p:cNvPr>
            <p:cNvCxnSpPr>
              <a:endCxn id="75" idx="1"/>
            </p:cNvCxnSpPr>
            <p:nvPr/>
          </p:nvCxnSpPr>
          <p:spPr>
            <a:xfrm>
              <a:off x="1657350" y="1638300"/>
              <a:ext cx="383117" cy="0"/>
            </a:xfrm>
            <a:prstGeom prst="straightConnector1">
              <a:avLst/>
            </a:prstGeom>
            <a:ln w="19050">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066E2BFF-B035-410D-BEA2-C22034ABC861}"/>
              </a:ext>
            </a:extLst>
          </p:cNvPr>
          <p:cNvGrpSpPr/>
          <p:nvPr/>
        </p:nvGrpSpPr>
        <p:grpSpPr>
          <a:xfrm>
            <a:off x="5641658" y="3063334"/>
            <a:ext cx="1114637" cy="365760"/>
            <a:chOff x="1657350" y="1455420"/>
            <a:chExt cx="1114637" cy="365760"/>
          </a:xfrm>
        </p:grpSpPr>
        <p:grpSp>
          <p:nvGrpSpPr>
            <p:cNvPr id="78" name="Group 77">
              <a:extLst>
                <a:ext uri="{FF2B5EF4-FFF2-40B4-BE49-F238E27FC236}">
                  <a16:creationId xmlns:a16="http://schemas.microsoft.com/office/drawing/2014/main" id="{076122D6-AD20-4D72-8709-F48139339404}"/>
                </a:ext>
              </a:extLst>
            </p:cNvPr>
            <p:cNvGrpSpPr/>
            <p:nvPr/>
          </p:nvGrpSpPr>
          <p:grpSpPr>
            <a:xfrm>
              <a:off x="2040467" y="1455420"/>
              <a:ext cx="731520" cy="365760"/>
              <a:chOff x="7281333" y="254000"/>
              <a:chExt cx="731520" cy="365760"/>
            </a:xfrm>
          </p:grpSpPr>
          <p:sp>
            <p:nvSpPr>
              <p:cNvPr id="80" name="Rectangle 79">
                <a:extLst>
                  <a:ext uri="{FF2B5EF4-FFF2-40B4-BE49-F238E27FC236}">
                    <a16:creationId xmlns:a16="http://schemas.microsoft.com/office/drawing/2014/main" id="{3CF63EFC-3586-4950-8656-20F7930EBE99}"/>
                  </a:ext>
                </a:extLst>
              </p:cNvPr>
              <p:cNvSpPr/>
              <p:nvPr/>
            </p:nvSpPr>
            <p:spPr>
              <a:xfrm>
                <a:off x="728133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63</a:t>
                </a:r>
              </a:p>
            </p:txBody>
          </p:sp>
          <p:sp>
            <p:nvSpPr>
              <p:cNvPr id="81" name="Rectangle 80">
                <a:extLst>
                  <a:ext uri="{FF2B5EF4-FFF2-40B4-BE49-F238E27FC236}">
                    <a16:creationId xmlns:a16="http://schemas.microsoft.com/office/drawing/2014/main" id="{624E88AA-01BF-4964-94D1-17E363CC51F8}"/>
                  </a:ext>
                </a:extLst>
              </p:cNvPr>
              <p:cNvSpPr/>
              <p:nvPr/>
            </p:nvSpPr>
            <p:spPr>
              <a:xfrm>
                <a:off x="764709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dirty="0">
                  <a:solidFill>
                    <a:sysClr val="windowText" lastClr="000000"/>
                  </a:solidFill>
                </a:endParaRPr>
              </a:p>
            </p:txBody>
          </p:sp>
        </p:grpSp>
        <p:cxnSp>
          <p:nvCxnSpPr>
            <p:cNvPr id="79" name="Straight Arrow Connector 78">
              <a:extLst>
                <a:ext uri="{FF2B5EF4-FFF2-40B4-BE49-F238E27FC236}">
                  <a16:creationId xmlns:a16="http://schemas.microsoft.com/office/drawing/2014/main" id="{41C2F589-AB09-43D4-83AB-836F2987B6B9}"/>
                </a:ext>
              </a:extLst>
            </p:cNvPr>
            <p:cNvCxnSpPr>
              <a:endCxn id="80" idx="1"/>
            </p:cNvCxnSpPr>
            <p:nvPr/>
          </p:nvCxnSpPr>
          <p:spPr>
            <a:xfrm>
              <a:off x="1657350" y="1638300"/>
              <a:ext cx="383117" cy="0"/>
            </a:xfrm>
            <a:prstGeom prst="straightConnector1">
              <a:avLst/>
            </a:prstGeom>
            <a:ln w="19050">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8E1DC949-6D57-4AAF-A138-BDD08F949BC0}"/>
              </a:ext>
            </a:extLst>
          </p:cNvPr>
          <p:cNvGrpSpPr/>
          <p:nvPr/>
        </p:nvGrpSpPr>
        <p:grpSpPr>
          <a:xfrm>
            <a:off x="6573415" y="3063334"/>
            <a:ext cx="1114637" cy="365760"/>
            <a:chOff x="1657350" y="1455420"/>
            <a:chExt cx="1114637" cy="365760"/>
          </a:xfrm>
        </p:grpSpPr>
        <p:grpSp>
          <p:nvGrpSpPr>
            <p:cNvPr id="83" name="Group 82">
              <a:extLst>
                <a:ext uri="{FF2B5EF4-FFF2-40B4-BE49-F238E27FC236}">
                  <a16:creationId xmlns:a16="http://schemas.microsoft.com/office/drawing/2014/main" id="{5417F36B-ABFF-4DF7-B1C6-90D3A2BE170D}"/>
                </a:ext>
              </a:extLst>
            </p:cNvPr>
            <p:cNvGrpSpPr/>
            <p:nvPr/>
          </p:nvGrpSpPr>
          <p:grpSpPr>
            <a:xfrm>
              <a:off x="2040467" y="1455420"/>
              <a:ext cx="731520" cy="365760"/>
              <a:chOff x="7281333" y="254000"/>
              <a:chExt cx="731520" cy="365760"/>
            </a:xfrm>
          </p:grpSpPr>
          <p:sp>
            <p:nvSpPr>
              <p:cNvPr id="85" name="Rectangle 84">
                <a:extLst>
                  <a:ext uri="{FF2B5EF4-FFF2-40B4-BE49-F238E27FC236}">
                    <a16:creationId xmlns:a16="http://schemas.microsoft.com/office/drawing/2014/main" id="{31CAD638-2A82-42C1-8996-C07044A45ADF}"/>
                  </a:ext>
                </a:extLst>
              </p:cNvPr>
              <p:cNvSpPr/>
              <p:nvPr/>
            </p:nvSpPr>
            <p:spPr>
              <a:xfrm>
                <a:off x="728133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73</a:t>
                </a:r>
              </a:p>
            </p:txBody>
          </p:sp>
          <p:sp>
            <p:nvSpPr>
              <p:cNvPr id="86" name="Rectangle 85">
                <a:extLst>
                  <a:ext uri="{FF2B5EF4-FFF2-40B4-BE49-F238E27FC236}">
                    <a16:creationId xmlns:a16="http://schemas.microsoft.com/office/drawing/2014/main" id="{F8AB8897-1867-43EF-8399-329485F278CE}"/>
                  </a:ext>
                </a:extLst>
              </p:cNvPr>
              <p:cNvSpPr/>
              <p:nvPr/>
            </p:nvSpPr>
            <p:spPr>
              <a:xfrm>
                <a:off x="764709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a:t>
                </a:r>
              </a:p>
            </p:txBody>
          </p:sp>
        </p:grpSp>
        <p:cxnSp>
          <p:nvCxnSpPr>
            <p:cNvPr id="84" name="Straight Arrow Connector 83">
              <a:extLst>
                <a:ext uri="{FF2B5EF4-FFF2-40B4-BE49-F238E27FC236}">
                  <a16:creationId xmlns:a16="http://schemas.microsoft.com/office/drawing/2014/main" id="{3633E62F-7ABC-4CB6-84B4-5DD419C11AD7}"/>
                </a:ext>
              </a:extLst>
            </p:cNvPr>
            <p:cNvCxnSpPr>
              <a:endCxn id="85" idx="1"/>
            </p:cNvCxnSpPr>
            <p:nvPr/>
          </p:nvCxnSpPr>
          <p:spPr>
            <a:xfrm>
              <a:off x="1657350" y="1638300"/>
              <a:ext cx="383117" cy="0"/>
            </a:xfrm>
            <a:prstGeom prst="straightConnector1">
              <a:avLst/>
            </a:prstGeom>
            <a:ln w="19050">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E8236700-868A-4411-9A6A-D6AEFEB2AD8A}"/>
              </a:ext>
            </a:extLst>
          </p:cNvPr>
          <p:cNvGrpSpPr/>
          <p:nvPr/>
        </p:nvGrpSpPr>
        <p:grpSpPr>
          <a:xfrm>
            <a:off x="5641658" y="3793373"/>
            <a:ext cx="1114637" cy="365760"/>
            <a:chOff x="1657350" y="1455420"/>
            <a:chExt cx="1114637" cy="365760"/>
          </a:xfrm>
        </p:grpSpPr>
        <p:grpSp>
          <p:nvGrpSpPr>
            <p:cNvPr id="88" name="Group 87">
              <a:extLst>
                <a:ext uri="{FF2B5EF4-FFF2-40B4-BE49-F238E27FC236}">
                  <a16:creationId xmlns:a16="http://schemas.microsoft.com/office/drawing/2014/main" id="{E9931D34-6629-456A-BE17-2A3100ECF8AA}"/>
                </a:ext>
              </a:extLst>
            </p:cNvPr>
            <p:cNvGrpSpPr/>
            <p:nvPr/>
          </p:nvGrpSpPr>
          <p:grpSpPr>
            <a:xfrm>
              <a:off x="2040467" y="1455420"/>
              <a:ext cx="731520" cy="365760"/>
              <a:chOff x="7281333" y="254000"/>
              <a:chExt cx="731520" cy="365760"/>
            </a:xfrm>
          </p:grpSpPr>
          <p:sp>
            <p:nvSpPr>
              <p:cNvPr id="90" name="Rectangle 89">
                <a:extLst>
                  <a:ext uri="{FF2B5EF4-FFF2-40B4-BE49-F238E27FC236}">
                    <a16:creationId xmlns:a16="http://schemas.microsoft.com/office/drawing/2014/main" id="{E7220E4B-6007-4460-BF23-9B752A32622C}"/>
                  </a:ext>
                </a:extLst>
              </p:cNvPr>
              <p:cNvSpPr/>
              <p:nvPr/>
            </p:nvSpPr>
            <p:spPr>
              <a:xfrm>
                <a:off x="728133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75</a:t>
                </a:r>
              </a:p>
            </p:txBody>
          </p:sp>
          <p:sp>
            <p:nvSpPr>
              <p:cNvPr id="91" name="Rectangle 90">
                <a:extLst>
                  <a:ext uri="{FF2B5EF4-FFF2-40B4-BE49-F238E27FC236}">
                    <a16:creationId xmlns:a16="http://schemas.microsoft.com/office/drawing/2014/main" id="{16F9ADB5-E32F-409C-99CB-61F801ED2CC0}"/>
                  </a:ext>
                </a:extLst>
              </p:cNvPr>
              <p:cNvSpPr/>
              <p:nvPr/>
            </p:nvSpPr>
            <p:spPr>
              <a:xfrm>
                <a:off x="764709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dirty="0">
                  <a:solidFill>
                    <a:sysClr val="windowText" lastClr="000000"/>
                  </a:solidFill>
                </a:endParaRPr>
              </a:p>
            </p:txBody>
          </p:sp>
        </p:grpSp>
        <p:cxnSp>
          <p:nvCxnSpPr>
            <p:cNvPr id="89" name="Straight Arrow Connector 88">
              <a:extLst>
                <a:ext uri="{FF2B5EF4-FFF2-40B4-BE49-F238E27FC236}">
                  <a16:creationId xmlns:a16="http://schemas.microsoft.com/office/drawing/2014/main" id="{8CD85D08-A1A5-4896-B44E-9AB1D7523A08}"/>
                </a:ext>
              </a:extLst>
            </p:cNvPr>
            <p:cNvCxnSpPr>
              <a:endCxn id="90" idx="1"/>
            </p:cNvCxnSpPr>
            <p:nvPr/>
          </p:nvCxnSpPr>
          <p:spPr>
            <a:xfrm>
              <a:off x="1657350" y="1638300"/>
              <a:ext cx="383117" cy="0"/>
            </a:xfrm>
            <a:prstGeom prst="straightConnector1">
              <a:avLst/>
            </a:prstGeom>
            <a:ln w="19050">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92" name="Group 91">
            <a:extLst>
              <a:ext uri="{FF2B5EF4-FFF2-40B4-BE49-F238E27FC236}">
                <a16:creationId xmlns:a16="http://schemas.microsoft.com/office/drawing/2014/main" id="{F8E34011-0BA1-4004-B741-191A69A9CC61}"/>
              </a:ext>
            </a:extLst>
          </p:cNvPr>
          <p:cNvGrpSpPr/>
          <p:nvPr/>
        </p:nvGrpSpPr>
        <p:grpSpPr>
          <a:xfrm>
            <a:off x="6573415" y="3793373"/>
            <a:ext cx="1114637" cy="365760"/>
            <a:chOff x="1657350" y="1455420"/>
            <a:chExt cx="1114637" cy="365760"/>
          </a:xfrm>
        </p:grpSpPr>
        <p:grpSp>
          <p:nvGrpSpPr>
            <p:cNvPr id="93" name="Group 92">
              <a:extLst>
                <a:ext uri="{FF2B5EF4-FFF2-40B4-BE49-F238E27FC236}">
                  <a16:creationId xmlns:a16="http://schemas.microsoft.com/office/drawing/2014/main" id="{52022081-AD7A-4078-B8EF-B6403FC7C351}"/>
                </a:ext>
              </a:extLst>
            </p:cNvPr>
            <p:cNvGrpSpPr/>
            <p:nvPr/>
          </p:nvGrpSpPr>
          <p:grpSpPr>
            <a:xfrm>
              <a:off x="2040467" y="1455420"/>
              <a:ext cx="731520" cy="365760"/>
              <a:chOff x="7281333" y="254000"/>
              <a:chExt cx="731520" cy="365760"/>
            </a:xfrm>
          </p:grpSpPr>
          <p:sp>
            <p:nvSpPr>
              <p:cNvPr id="95" name="Rectangle 94">
                <a:extLst>
                  <a:ext uri="{FF2B5EF4-FFF2-40B4-BE49-F238E27FC236}">
                    <a16:creationId xmlns:a16="http://schemas.microsoft.com/office/drawing/2014/main" id="{C26D4714-D46F-46A5-B517-FFD45599DB3E}"/>
                  </a:ext>
                </a:extLst>
              </p:cNvPr>
              <p:cNvSpPr/>
              <p:nvPr/>
            </p:nvSpPr>
            <p:spPr>
              <a:xfrm>
                <a:off x="728133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5</a:t>
                </a:r>
              </a:p>
            </p:txBody>
          </p:sp>
          <p:sp>
            <p:nvSpPr>
              <p:cNvPr id="96" name="Rectangle 95">
                <a:extLst>
                  <a:ext uri="{FF2B5EF4-FFF2-40B4-BE49-F238E27FC236}">
                    <a16:creationId xmlns:a16="http://schemas.microsoft.com/office/drawing/2014/main" id="{DD059B92-8F8F-48DF-BA4C-8D9A8CF77573}"/>
                  </a:ext>
                </a:extLst>
              </p:cNvPr>
              <p:cNvSpPr/>
              <p:nvPr/>
            </p:nvSpPr>
            <p:spPr>
              <a:xfrm>
                <a:off x="764709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dirty="0">
                  <a:solidFill>
                    <a:sysClr val="windowText" lastClr="000000"/>
                  </a:solidFill>
                </a:endParaRPr>
              </a:p>
            </p:txBody>
          </p:sp>
        </p:grpSp>
        <p:cxnSp>
          <p:nvCxnSpPr>
            <p:cNvPr id="94" name="Straight Arrow Connector 93">
              <a:extLst>
                <a:ext uri="{FF2B5EF4-FFF2-40B4-BE49-F238E27FC236}">
                  <a16:creationId xmlns:a16="http://schemas.microsoft.com/office/drawing/2014/main" id="{6C60BDC0-C5D7-4EAE-A3FD-79CE4FBEF54F}"/>
                </a:ext>
              </a:extLst>
            </p:cNvPr>
            <p:cNvCxnSpPr>
              <a:endCxn id="95" idx="1"/>
            </p:cNvCxnSpPr>
            <p:nvPr/>
          </p:nvCxnSpPr>
          <p:spPr>
            <a:xfrm>
              <a:off x="1657350" y="1638300"/>
              <a:ext cx="383117" cy="0"/>
            </a:xfrm>
            <a:prstGeom prst="straightConnector1">
              <a:avLst/>
            </a:prstGeom>
            <a:ln w="19050">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C22AF9CF-3908-40CF-99BE-8A4D6159148F}"/>
              </a:ext>
            </a:extLst>
          </p:cNvPr>
          <p:cNvGrpSpPr/>
          <p:nvPr/>
        </p:nvGrpSpPr>
        <p:grpSpPr>
          <a:xfrm>
            <a:off x="7518931" y="3793373"/>
            <a:ext cx="1114637" cy="365760"/>
            <a:chOff x="1657350" y="1455420"/>
            <a:chExt cx="1114637" cy="365760"/>
          </a:xfrm>
        </p:grpSpPr>
        <p:grpSp>
          <p:nvGrpSpPr>
            <p:cNvPr id="98" name="Group 97">
              <a:extLst>
                <a:ext uri="{FF2B5EF4-FFF2-40B4-BE49-F238E27FC236}">
                  <a16:creationId xmlns:a16="http://schemas.microsoft.com/office/drawing/2014/main" id="{BEA2A744-282E-4E90-A06B-0083A1DF17A9}"/>
                </a:ext>
              </a:extLst>
            </p:cNvPr>
            <p:cNvGrpSpPr/>
            <p:nvPr/>
          </p:nvGrpSpPr>
          <p:grpSpPr>
            <a:xfrm>
              <a:off x="2040467" y="1455420"/>
              <a:ext cx="731520" cy="365760"/>
              <a:chOff x="7281333" y="254000"/>
              <a:chExt cx="731520" cy="365760"/>
            </a:xfrm>
          </p:grpSpPr>
          <p:sp>
            <p:nvSpPr>
              <p:cNvPr id="100" name="Rectangle 99">
                <a:extLst>
                  <a:ext uri="{FF2B5EF4-FFF2-40B4-BE49-F238E27FC236}">
                    <a16:creationId xmlns:a16="http://schemas.microsoft.com/office/drawing/2014/main" id="{9850F366-BA30-468A-B328-E0A58B9991D6}"/>
                  </a:ext>
                </a:extLst>
              </p:cNvPr>
              <p:cNvSpPr/>
              <p:nvPr/>
            </p:nvSpPr>
            <p:spPr>
              <a:xfrm>
                <a:off x="728133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65</a:t>
                </a:r>
              </a:p>
            </p:txBody>
          </p:sp>
          <p:sp>
            <p:nvSpPr>
              <p:cNvPr id="101" name="Rectangle 100">
                <a:extLst>
                  <a:ext uri="{FF2B5EF4-FFF2-40B4-BE49-F238E27FC236}">
                    <a16:creationId xmlns:a16="http://schemas.microsoft.com/office/drawing/2014/main" id="{58D8A780-E0BE-4059-968F-333CD6F6EA76}"/>
                  </a:ext>
                </a:extLst>
              </p:cNvPr>
              <p:cNvSpPr/>
              <p:nvPr/>
            </p:nvSpPr>
            <p:spPr>
              <a:xfrm>
                <a:off x="764709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dirty="0">
                  <a:solidFill>
                    <a:sysClr val="windowText" lastClr="000000"/>
                  </a:solidFill>
                </a:endParaRPr>
              </a:p>
            </p:txBody>
          </p:sp>
        </p:grpSp>
        <p:cxnSp>
          <p:nvCxnSpPr>
            <p:cNvPr id="99" name="Straight Arrow Connector 98">
              <a:extLst>
                <a:ext uri="{FF2B5EF4-FFF2-40B4-BE49-F238E27FC236}">
                  <a16:creationId xmlns:a16="http://schemas.microsoft.com/office/drawing/2014/main" id="{9572D9E3-BD41-489A-9A56-7EC152442D45}"/>
                </a:ext>
              </a:extLst>
            </p:cNvPr>
            <p:cNvCxnSpPr>
              <a:endCxn id="100" idx="1"/>
            </p:cNvCxnSpPr>
            <p:nvPr/>
          </p:nvCxnSpPr>
          <p:spPr>
            <a:xfrm>
              <a:off x="1657350" y="1638300"/>
              <a:ext cx="383117" cy="0"/>
            </a:xfrm>
            <a:prstGeom prst="straightConnector1">
              <a:avLst/>
            </a:prstGeom>
            <a:ln w="19050">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0E78F89A-0874-4E40-99D7-829CD66FF9D4}"/>
              </a:ext>
            </a:extLst>
          </p:cNvPr>
          <p:cNvGrpSpPr/>
          <p:nvPr/>
        </p:nvGrpSpPr>
        <p:grpSpPr>
          <a:xfrm>
            <a:off x="8450688" y="3793373"/>
            <a:ext cx="1114637" cy="365760"/>
            <a:chOff x="1657350" y="1455420"/>
            <a:chExt cx="1114637" cy="365760"/>
          </a:xfrm>
        </p:grpSpPr>
        <p:grpSp>
          <p:nvGrpSpPr>
            <p:cNvPr id="103" name="Group 102">
              <a:extLst>
                <a:ext uri="{FF2B5EF4-FFF2-40B4-BE49-F238E27FC236}">
                  <a16:creationId xmlns:a16="http://schemas.microsoft.com/office/drawing/2014/main" id="{514FCB17-F815-45D0-94F2-7B7D1363F940}"/>
                </a:ext>
              </a:extLst>
            </p:cNvPr>
            <p:cNvGrpSpPr/>
            <p:nvPr/>
          </p:nvGrpSpPr>
          <p:grpSpPr>
            <a:xfrm>
              <a:off x="2040467" y="1455420"/>
              <a:ext cx="731520" cy="365760"/>
              <a:chOff x="7281333" y="254000"/>
              <a:chExt cx="731520" cy="365760"/>
            </a:xfrm>
          </p:grpSpPr>
          <p:sp>
            <p:nvSpPr>
              <p:cNvPr id="105" name="Rectangle 104">
                <a:extLst>
                  <a:ext uri="{FF2B5EF4-FFF2-40B4-BE49-F238E27FC236}">
                    <a16:creationId xmlns:a16="http://schemas.microsoft.com/office/drawing/2014/main" id="{AFEEB206-0A52-4BCF-89F3-180318B20533}"/>
                  </a:ext>
                </a:extLst>
              </p:cNvPr>
              <p:cNvSpPr/>
              <p:nvPr/>
            </p:nvSpPr>
            <p:spPr>
              <a:xfrm>
                <a:off x="728133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95</a:t>
                </a:r>
              </a:p>
            </p:txBody>
          </p:sp>
          <p:sp>
            <p:nvSpPr>
              <p:cNvPr id="106" name="Rectangle 105">
                <a:extLst>
                  <a:ext uri="{FF2B5EF4-FFF2-40B4-BE49-F238E27FC236}">
                    <a16:creationId xmlns:a16="http://schemas.microsoft.com/office/drawing/2014/main" id="{31B2FDB9-6DEF-430B-AE60-FC24C8E35737}"/>
                  </a:ext>
                </a:extLst>
              </p:cNvPr>
              <p:cNvSpPr/>
              <p:nvPr/>
            </p:nvSpPr>
            <p:spPr>
              <a:xfrm>
                <a:off x="764709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a:t>
                </a:r>
              </a:p>
            </p:txBody>
          </p:sp>
        </p:grpSp>
        <p:cxnSp>
          <p:nvCxnSpPr>
            <p:cNvPr id="104" name="Straight Arrow Connector 103">
              <a:extLst>
                <a:ext uri="{FF2B5EF4-FFF2-40B4-BE49-F238E27FC236}">
                  <a16:creationId xmlns:a16="http://schemas.microsoft.com/office/drawing/2014/main" id="{3B8233F9-A37A-44FF-A6D0-C6FD4795486E}"/>
                </a:ext>
              </a:extLst>
            </p:cNvPr>
            <p:cNvCxnSpPr>
              <a:endCxn id="105" idx="1"/>
            </p:cNvCxnSpPr>
            <p:nvPr/>
          </p:nvCxnSpPr>
          <p:spPr>
            <a:xfrm>
              <a:off x="1657350" y="1638300"/>
              <a:ext cx="383117" cy="0"/>
            </a:xfrm>
            <a:prstGeom prst="straightConnector1">
              <a:avLst/>
            </a:prstGeom>
            <a:ln w="19050">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107" name="Group 106">
            <a:extLst>
              <a:ext uri="{FF2B5EF4-FFF2-40B4-BE49-F238E27FC236}">
                <a16:creationId xmlns:a16="http://schemas.microsoft.com/office/drawing/2014/main" id="{1C21FEC1-2694-4908-9C96-249342238041}"/>
              </a:ext>
            </a:extLst>
          </p:cNvPr>
          <p:cNvGrpSpPr/>
          <p:nvPr/>
        </p:nvGrpSpPr>
        <p:grpSpPr>
          <a:xfrm>
            <a:off x="5641658" y="4558759"/>
            <a:ext cx="1114637" cy="365760"/>
            <a:chOff x="1657350" y="1455420"/>
            <a:chExt cx="1114637" cy="365760"/>
          </a:xfrm>
        </p:grpSpPr>
        <p:grpSp>
          <p:nvGrpSpPr>
            <p:cNvPr id="108" name="Group 107">
              <a:extLst>
                <a:ext uri="{FF2B5EF4-FFF2-40B4-BE49-F238E27FC236}">
                  <a16:creationId xmlns:a16="http://schemas.microsoft.com/office/drawing/2014/main" id="{6E2CC78B-4F4C-4E61-9190-71065193348B}"/>
                </a:ext>
              </a:extLst>
            </p:cNvPr>
            <p:cNvGrpSpPr/>
            <p:nvPr/>
          </p:nvGrpSpPr>
          <p:grpSpPr>
            <a:xfrm>
              <a:off x="2040467" y="1455420"/>
              <a:ext cx="731520" cy="365760"/>
              <a:chOff x="7281333" y="254000"/>
              <a:chExt cx="731520" cy="365760"/>
            </a:xfrm>
          </p:grpSpPr>
          <p:sp>
            <p:nvSpPr>
              <p:cNvPr id="110" name="Rectangle 109">
                <a:extLst>
                  <a:ext uri="{FF2B5EF4-FFF2-40B4-BE49-F238E27FC236}">
                    <a16:creationId xmlns:a16="http://schemas.microsoft.com/office/drawing/2014/main" id="{4AC50C39-0CCE-479D-B34D-A551F5238C8E}"/>
                  </a:ext>
                </a:extLst>
              </p:cNvPr>
              <p:cNvSpPr/>
              <p:nvPr/>
            </p:nvSpPr>
            <p:spPr>
              <a:xfrm>
                <a:off x="728133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27</a:t>
                </a:r>
              </a:p>
            </p:txBody>
          </p:sp>
          <p:sp>
            <p:nvSpPr>
              <p:cNvPr id="111" name="Rectangle 110">
                <a:extLst>
                  <a:ext uri="{FF2B5EF4-FFF2-40B4-BE49-F238E27FC236}">
                    <a16:creationId xmlns:a16="http://schemas.microsoft.com/office/drawing/2014/main" id="{BEB582C3-D982-49A2-A14B-FB2293FCC690}"/>
                  </a:ext>
                </a:extLst>
              </p:cNvPr>
              <p:cNvSpPr/>
              <p:nvPr/>
            </p:nvSpPr>
            <p:spPr>
              <a:xfrm>
                <a:off x="764709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dirty="0">
                  <a:solidFill>
                    <a:sysClr val="windowText" lastClr="000000"/>
                  </a:solidFill>
                </a:endParaRPr>
              </a:p>
            </p:txBody>
          </p:sp>
        </p:grpSp>
        <p:cxnSp>
          <p:nvCxnSpPr>
            <p:cNvPr id="109" name="Straight Arrow Connector 108">
              <a:extLst>
                <a:ext uri="{FF2B5EF4-FFF2-40B4-BE49-F238E27FC236}">
                  <a16:creationId xmlns:a16="http://schemas.microsoft.com/office/drawing/2014/main" id="{0C29B77F-E56C-4671-B19E-228C414C1322}"/>
                </a:ext>
              </a:extLst>
            </p:cNvPr>
            <p:cNvCxnSpPr>
              <a:endCxn id="110" idx="1"/>
            </p:cNvCxnSpPr>
            <p:nvPr/>
          </p:nvCxnSpPr>
          <p:spPr>
            <a:xfrm>
              <a:off x="1657350" y="1638300"/>
              <a:ext cx="383117" cy="0"/>
            </a:xfrm>
            <a:prstGeom prst="straightConnector1">
              <a:avLst/>
            </a:prstGeom>
            <a:ln w="19050">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065B1F90-50A5-4369-80A6-77178940B3B7}"/>
              </a:ext>
            </a:extLst>
          </p:cNvPr>
          <p:cNvGrpSpPr/>
          <p:nvPr/>
        </p:nvGrpSpPr>
        <p:grpSpPr>
          <a:xfrm>
            <a:off x="6573415" y="4558759"/>
            <a:ext cx="1114637" cy="365760"/>
            <a:chOff x="1657350" y="1455420"/>
            <a:chExt cx="1114637" cy="365760"/>
          </a:xfrm>
        </p:grpSpPr>
        <p:grpSp>
          <p:nvGrpSpPr>
            <p:cNvPr id="113" name="Group 112">
              <a:extLst>
                <a:ext uri="{FF2B5EF4-FFF2-40B4-BE49-F238E27FC236}">
                  <a16:creationId xmlns:a16="http://schemas.microsoft.com/office/drawing/2014/main" id="{CE55A437-AB32-4E97-986A-C23183DB7FCF}"/>
                </a:ext>
              </a:extLst>
            </p:cNvPr>
            <p:cNvGrpSpPr/>
            <p:nvPr/>
          </p:nvGrpSpPr>
          <p:grpSpPr>
            <a:xfrm>
              <a:off x="2040467" y="1455420"/>
              <a:ext cx="731520" cy="365760"/>
              <a:chOff x="7281333" y="254000"/>
              <a:chExt cx="731520" cy="365760"/>
            </a:xfrm>
          </p:grpSpPr>
          <p:sp>
            <p:nvSpPr>
              <p:cNvPr id="115" name="Rectangle 114">
                <a:extLst>
                  <a:ext uri="{FF2B5EF4-FFF2-40B4-BE49-F238E27FC236}">
                    <a16:creationId xmlns:a16="http://schemas.microsoft.com/office/drawing/2014/main" id="{71554CA9-700E-4C9F-B411-7FF978E36D4C}"/>
                  </a:ext>
                </a:extLst>
              </p:cNvPr>
              <p:cNvSpPr/>
              <p:nvPr/>
            </p:nvSpPr>
            <p:spPr>
              <a:xfrm>
                <a:off x="728133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47</a:t>
                </a:r>
              </a:p>
            </p:txBody>
          </p:sp>
          <p:sp>
            <p:nvSpPr>
              <p:cNvPr id="116" name="Rectangle 115">
                <a:extLst>
                  <a:ext uri="{FF2B5EF4-FFF2-40B4-BE49-F238E27FC236}">
                    <a16:creationId xmlns:a16="http://schemas.microsoft.com/office/drawing/2014/main" id="{D2E53F68-C00E-448D-A7CF-1B0CD558D35B}"/>
                  </a:ext>
                </a:extLst>
              </p:cNvPr>
              <p:cNvSpPr/>
              <p:nvPr/>
            </p:nvSpPr>
            <p:spPr>
              <a:xfrm>
                <a:off x="764709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dirty="0">
                  <a:solidFill>
                    <a:sysClr val="windowText" lastClr="000000"/>
                  </a:solidFill>
                </a:endParaRPr>
              </a:p>
            </p:txBody>
          </p:sp>
        </p:grpSp>
        <p:cxnSp>
          <p:nvCxnSpPr>
            <p:cNvPr id="114" name="Straight Arrow Connector 113">
              <a:extLst>
                <a:ext uri="{FF2B5EF4-FFF2-40B4-BE49-F238E27FC236}">
                  <a16:creationId xmlns:a16="http://schemas.microsoft.com/office/drawing/2014/main" id="{07A1629C-A079-44BC-98A9-A6535D4E6066}"/>
                </a:ext>
              </a:extLst>
            </p:cNvPr>
            <p:cNvCxnSpPr>
              <a:endCxn id="115" idx="1"/>
            </p:cNvCxnSpPr>
            <p:nvPr/>
          </p:nvCxnSpPr>
          <p:spPr>
            <a:xfrm>
              <a:off x="1657350" y="1638300"/>
              <a:ext cx="383117" cy="0"/>
            </a:xfrm>
            <a:prstGeom prst="straightConnector1">
              <a:avLst/>
            </a:prstGeom>
            <a:ln w="19050">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117" name="Group 116">
            <a:extLst>
              <a:ext uri="{FF2B5EF4-FFF2-40B4-BE49-F238E27FC236}">
                <a16:creationId xmlns:a16="http://schemas.microsoft.com/office/drawing/2014/main" id="{CEF69850-0E22-4026-B244-EC16F6A08065}"/>
              </a:ext>
            </a:extLst>
          </p:cNvPr>
          <p:cNvGrpSpPr/>
          <p:nvPr/>
        </p:nvGrpSpPr>
        <p:grpSpPr>
          <a:xfrm>
            <a:off x="5641658" y="4941452"/>
            <a:ext cx="1114637" cy="365760"/>
            <a:chOff x="1657350" y="1455420"/>
            <a:chExt cx="1114637" cy="365760"/>
          </a:xfrm>
        </p:grpSpPr>
        <p:grpSp>
          <p:nvGrpSpPr>
            <p:cNvPr id="118" name="Group 117">
              <a:extLst>
                <a:ext uri="{FF2B5EF4-FFF2-40B4-BE49-F238E27FC236}">
                  <a16:creationId xmlns:a16="http://schemas.microsoft.com/office/drawing/2014/main" id="{417A72DC-D3C6-4303-A3A1-340A63073242}"/>
                </a:ext>
              </a:extLst>
            </p:cNvPr>
            <p:cNvGrpSpPr/>
            <p:nvPr/>
          </p:nvGrpSpPr>
          <p:grpSpPr>
            <a:xfrm>
              <a:off x="2040467" y="1455420"/>
              <a:ext cx="731520" cy="365760"/>
              <a:chOff x="7281333" y="254000"/>
              <a:chExt cx="731520" cy="365760"/>
            </a:xfrm>
          </p:grpSpPr>
          <p:sp>
            <p:nvSpPr>
              <p:cNvPr id="120" name="Rectangle 119">
                <a:extLst>
                  <a:ext uri="{FF2B5EF4-FFF2-40B4-BE49-F238E27FC236}">
                    <a16:creationId xmlns:a16="http://schemas.microsoft.com/office/drawing/2014/main" id="{115B2C19-0C19-4DF7-9E48-C665BCFA22D7}"/>
                  </a:ext>
                </a:extLst>
              </p:cNvPr>
              <p:cNvSpPr/>
              <p:nvPr/>
            </p:nvSpPr>
            <p:spPr>
              <a:xfrm>
                <a:off x="728133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88</a:t>
                </a:r>
              </a:p>
            </p:txBody>
          </p:sp>
          <p:sp>
            <p:nvSpPr>
              <p:cNvPr id="121" name="Rectangle 120">
                <a:extLst>
                  <a:ext uri="{FF2B5EF4-FFF2-40B4-BE49-F238E27FC236}">
                    <a16:creationId xmlns:a16="http://schemas.microsoft.com/office/drawing/2014/main" id="{0631E1FA-87D0-40C4-A730-BA1B6090A49C}"/>
                  </a:ext>
                </a:extLst>
              </p:cNvPr>
              <p:cNvSpPr/>
              <p:nvPr/>
            </p:nvSpPr>
            <p:spPr>
              <a:xfrm>
                <a:off x="764709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dirty="0">
                  <a:solidFill>
                    <a:sysClr val="windowText" lastClr="000000"/>
                  </a:solidFill>
                </a:endParaRPr>
              </a:p>
            </p:txBody>
          </p:sp>
        </p:grpSp>
        <p:cxnSp>
          <p:nvCxnSpPr>
            <p:cNvPr id="119" name="Straight Arrow Connector 118">
              <a:extLst>
                <a:ext uri="{FF2B5EF4-FFF2-40B4-BE49-F238E27FC236}">
                  <a16:creationId xmlns:a16="http://schemas.microsoft.com/office/drawing/2014/main" id="{217C32B7-D0DA-4963-92AA-B715AF1D8022}"/>
                </a:ext>
              </a:extLst>
            </p:cNvPr>
            <p:cNvCxnSpPr>
              <a:endCxn id="120" idx="1"/>
            </p:cNvCxnSpPr>
            <p:nvPr/>
          </p:nvCxnSpPr>
          <p:spPr>
            <a:xfrm>
              <a:off x="1657350" y="1638300"/>
              <a:ext cx="383117" cy="0"/>
            </a:xfrm>
            <a:prstGeom prst="straightConnector1">
              <a:avLst/>
            </a:prstGeom>
            <a:ln w="19050">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122" name="Group 121">
            <a:extLst>
              <a:ext uri="{FF2B5EF4-FFF2-40B4-BE49-F238E27FC236}">
                <a16:creationId xmlns:a16="http://schemas.microsoft.com/office/drawing/2014/main" id="{EA576910-A910-4F18-B051-1F6CC6E0B9B9}"/>
              </a:ext>
            </a:extLst>
          </p:cNvPr>
          <p:cNvGrpSpPr/>
          <p:nvPr/>
        </p:nvGrpSpPr>
        <p:grpSpPr>
          <a:xfrm>
            <a:off x="6573415" y="4941452"/>
            <a:ext cx="1114637" cy="365760"/>
            <a:chOff x="1657350" y="1455420"/>
            <a:chExt cx="1114637" cy="365760"/>
          </a:xfrm>
        </p:grpSpPr>
        <p:grpSp>
          <p:nvGrpSpPr>
            <p:cNvPr id="123" name="Group 122">
              <a:extLst>
                <a:ext uri="{FF2B5EF4-FFF2-40B4-BE49-F238E27FC236}">
                  <a16:creationId xmlns:a16="http://schemas.microsoft.com/office/drawing/2014/main" id="{B675393D-9742-4830-95DD-08CB66DC598F}"/>
                </a:ext>
              </a:extLst>
            </p:cNvPr>
            <p:cNvGrpSpPr/>
            <p:nvPr/>
          </p:nvGrpSpPr>
          <p:grpSpPr>
            <a:xfrm>
              <a:off x="2040467" y="1455420"/>
              <a:ext cx="731520" cy="365760"/>
              <a:chOff x="7281333" y="254000"/>
              <a:chExt cx="731520" cy="365760"/>
            </a:xfrm>
          </p:grpSpPr>
          <p:sp>
            <p:nvSpPr>
              <p:cNvPr id="125" name="Rectangle 124">
                <a:extLst>
                  <a:ext uri="{FF2B5EF4-FFF2-40B4-BE49-F238E27FC236}">
                    <a16:creationId xmlns:a16="http://schemas.microsoft.com/office/drawing/2014/main" id="{6D8CC319-0E7C-4883-9417-F11C4BE3D99E}"/>
                  </a:ext>
                </a:extLst>
              </p:cNvPr>
              <p:cNvSpPr/>
              <p:nvPr/>
            </p:nvSpPr>
            <p:spPr>
              <a:xfrm>
                <a:off x="728133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18</a:t>
                </a:r>
              </a:p>
            </p:txBody>
          </p:sp>
          <p:sp>
            <p:nvSpPr>
              <p:cNvPr id="126" name="Rectangle 125">
                <a:extLst>
                  <a:ext uri="{FF2B5EF4-FFF2-40B4-BE49-F238E27FC236}">
                    <a16:creationId xmlns:a16="http://schemas.microsoft.com/office/drawing/2014/main" id="{EE27A79C-DE68-481F-B760-AAEAFC06618B}"/>
                  </a:ext>
                </a:extLst>
              </p:cNvPr>
              <p:cNvSpPr/>
              <p:nvPr/>
            </p:nvSpPr>
            <p:spPr>
              <a:xfrm>
                <a:off x="764709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dirty="0">
                  <a:solidFill>
                    <a:sysClr val="windowText" lastClr="000000"/>
                  </a:solidFill>
                </a:endParaRPr>
              </a:p>
            </p:txBody>
          </p:sp>
        </p:grpSp>
        <p:cxnSp>
          <p:nvCxnSpPr>
            <p:cNvPr id="124" name="Straight Arrow Connector 123">
              <a:extLst>
                <a:ext uri="{FF2B5EF4-FFF2-40B4-BE49-F238E27FC236}">
                  <a16:creationId xmlns:a16="http://schemas.microsoft.com/office/drawing/2014/main" id="{30AC284B-562F-4CBF-8340-110927A1133A}"/>
                </a:ext>
              </a:extLst>
            </p:cNvPr>
            <p:cNvCxnSpPr>
              <a:endCxn id="125" idx="1"/>
            </p:cNvCxnSpPr>
            <p:nvPr/>
          </p:nvCxnSpPr>
          <p:spPr>
            <a:xfrm>
              <a:off x="1657350" y="1638300"/>
              <a:ext cx="383117" cy="0"/>
            </a:xfrm>
            <a:prstGeom prst="straightConnector1">
              <a:avLst/>
            </a:prstGeom>
            <a:ln w="19050">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127" name="Group 126">
            <a:extLst>
              <a:ext uri="{FF2B5EF4-FFF2-40B4-BE49-F238E27FC236}">
                <a16:creationId xmlns:a16="http://schemas.microsoft.com/office/drawing/2014/main" id="{629F0D68-B488-41A8-92A1-A7221E4F1A5D}"/>
              </a:ext>
            </a:extLst>
          </p:cNvPr>
          <p:cNvGrpSpPr/>
          <p:nvPr/>
        </p:nvGrpSpPr>
        <p:grpSpPr>
          <a:xfrm>
            <a:off x="7518931" y="4941452"/>
            <a:ext cx="1114637" cy="365760"/>
            <a:chOff x="1657350" y="1455420"/>
            <a:chExt cx="1114637" cy="365760"/>
          </a:xfrm>
        </p:grpSpPr>
        <p:grpSp>
          <p:nvGrpSpPr>
            <p:cNvPr id="128" name="Group 127">
              <a:extLst>
                <a:ext uri="{FF2B5EF4-FFF2-40B4-BE49-F238E27FC236}">
                  <a16:creationId xmlns:a16="http://schemas.microsoft.com/office/drawing/2014/main" id="{9320BB0A-E636-4741-94FF-DCAF117DC659}"/>
                </a:ext>
              </a:extLst>
            </p:cNvPr>
            <p:cNvGrpSpPr/>
            <p:nvPr/>
          </p:nvGrpSpPr>
          <p:grpSpPr>
            <a:xfrm>
              <a:off x="2040467" y="1455420"/>
              <a:ext cx="731520" cy="365760"/>
              <a:chOff x="7281333" y="254000"/>
              <a:chExt cx="731520" cy="365760"/>
            </a:xfrm>
          </p:grpSpPr>
          <p:sp>
            <p:nvSpPr>
              <p:cNvPr id="130" name="Rectangle 129">
                <a:extLst>
                  <a:ext uri="{FF2B5EF4-FFF2-40B4-BE49-F238E27FC236}">
                    <a16:creationId xmlns:a16="http://schemas.microsoft.com/office/drawing/2014/main" id="{BDE80110-992E-4953-B8A2-4CCFE8FC2EA3}"/>
                  </a:ext>
                </a:extLst>
              </p:cNvPr>
              <p:cNvSpPr/>
              <p:nvPr/>
            </p:nvSpPr>
            <p:spPr>
              <a:xfrm>
                <a:off x="728133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38</a:t>
                </a:r>
              </a:p>
            </p:txBody>
          </p:sp>
          <p:sp>
            <p:nvSpPr>
              <p:cNvPr id="131" name="Rectangle 130">
                <a:extLst>
                  <a:ext uri="{FF2B5EF4-FFF2-40B4-BE49-F238E27FC236}">
                    <a16:creationId xmlns:a16="http://schemas.microsoft.com/office/drawing/2014/main" id="{0E6C5832-6DF8-4158-857B-67319CF60AFF}"/>
                  </a:ext>
                </a:extLst>
              </p:cNvPr>
              <p:cNvSpPr/>
              <p:nvPr/>
            </p:nvSpPr>
            <p:spPr>
              <a:xfrm>
                <a:off x="764709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dirty="0">
                  <a:solidFill>
                    <a:sysClr val="windowText" lastClr="000000"/>
                  </a:solidFill>
                </a:endParaRPr>
              </a:p>
            </p:txBody>
          </p:sp>
        </p:grpSp>
        <p:cxnSp>
          <p:nvCxnSpPr>
            <p:cNvPr id="129" name="Straight Arrow Connector 128">
              <a:extLst>
                <a:ext uri="{FF2B5EF4-FFF2-40B4-BE49-F238E27FC236}">
                  <a16:creationId xmlns:a16="http://schemas.microsoft.com/office/drawing/2014/main" id="{30EFD0DE-BCB8-41D0-A869-2D7CD5B93C1E}"/>
                </a:ext>
              </a:extLst>
            </p:cNvPr>
            <p:cNvCxnSpPr>
              <a:endCxn id="130" idx="1"/>
            </p:cNvCxnSpPr>
            <p:nvPr/>
          </p:nvCxnSpPr>
          <p:spPr>
            <a:xfrm>
              <a:off x="1657350" y="1638300"/>
              <a:ext cx="383117" cy="0"/>
            </a:xfrm>
            <a:prstGeom prst="straightConnector1">
              <a:avLst/>
            </a:prstGeom>
            <a:ln w="19050">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86ECB388-96A7-43B9-A28E-331F3DD3E634}"/>
              </a:ext>
            </a:extLst>
          </p:cNvPr>
          <p:cNvGrpSpPr/>
          <p:nvPr/>
        </p:nvGrpSpPr>
        <p:grpSpPr>
          <a:xfrm>
            <a:off x="8450688" y="4941452"/>
            <a:ext cx="1114637" cy="365760"/>
            <a:chOff x="1657350" y="1455420"/>
            <a:chExt cx="1114637" cy="365760"/>
          </a:xfrm>
        </p:grpSpPr>
        <p:grpSp>
          <p:nvGrpSpPr>
            <p:cNvPr id="133" name="Group 132">
              <a:extLst>
                <a:ext uri="{FF2B5EF4-FFF2-40B4-BE49-F238E27FC236}">
                  <a16:creationId xmlns:a16="http://schemas.microsoft.com/office/drawing/2014/main" id="{9325EB48-0034-4287-A863-B8416F2A7DDE}"/>
                </a:ext>
              </a:extLst>
            </p:cNvPr>
            <p:cNvGrpSpPr/>
            <p:nvPr/>
          </p:nvGrpSpPr>
          <p:grpSpPr>
            <a:xfrm>
              <a:off x="2040467" y="1455420"/>
              <a:ext cx="731520" cy="365760"/>
              <a:chOff x="7281333" y="254000"/>
              <a:chExt cx="731520" cy="365760"/>
            </a:xfrm>
          </p:grpSpPr>
          <p:sp>
            <p:nvSpPr>
              <p:cNvPr id="135" name="Rectangle 134">
                <a:extLst>
                  <a:ext uri="{FF2B5EF4-FFF2-40B4-BE49-F238E27FC236}">
                    <a16:creationId xmlns:a16="http://schemas.microsoft.com/office/drawing/2014/main" id="{AC29C76C-300D-47C5-9131-4CDDE18291F9}"/>
                  </a:ext>
                </a:extLst>
              </p:cNvPr>
              <p:cNvSpPr/>
              <p:nvPr/>
            </p:nvSpPr>
            <p:spPr>
              <a:xfrm>
                <a:off x="728133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98</a:t>
                </a:r>
              </a:p>
            </p:txBody>
          </p:sp>
          <p:sp>
            <p:nvSpPr>
              <p:cNvPr id="136" name="Rectangle 135">
                <a:extLst>
                  <a:ext uri="{FF2B5EF4-FFF2-40B4-BE49-F238E27FC236}">
                    <a16:creationId xmlns:a16="http://schemas.microsoft.com/office/drawing/2014/main" id="{CE7C7B74-EFBE-444C-A0DE-7A851BE260D2}"/>
                  </a:ext>
                </a:extLst>
              </p:cNvPr>
              <p:cNvSpPr/>
              <p:nvPr/>
            </p:nvSpPr>
            <p:spPr>
              <a:xfrm>
                <a:off x="764709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a:t>
                </a:r>
              </a:p>
            </p:txBody>
          </p:sp>
        </p:grpSp>
        <p:cxnSp>
          <p:nvCxnSpPr>
            <p:cNvPr id="134" name="Straight Arrow Connector 133">
              <a:extLst>
                <a:ext uri="{FF2B5EF4-FFF2-40B4-BE49-F238E27FC236}">
                  <a16:creationId xmlns:a16="http://schemas.microsoft.com/office/drawing/2014/main" id="{CA92ACE3-4003-416A-83B0-4399257D25F6}"/>
                </a:ext>
              </a:extLst>
            </p:cNvPr>
            <p:cNvCxnSpPr>
              <a:endCxn id="135" idx="1"/>
            </p:cNvCxnSpPr>
            <p:nvPr/>
          </p:nvCxnSpPr>
          <p:spPr>
            <a:xfrm>
              <a:off x="1657350" y="1638300"/>
              <a:ext cx="383117" cy="0"/>
            </a:xfrm>
            <a:prstGeom prst="straightConnector1">
              <a:avLst/>
            </a:prstGeom>
            <a:ln w="19050">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137" name="Group 136">
            <a:extLst>
              <a:ext uri="{FF2B5EF4-FFF2-40B4-BE49-F238E27FC236}">
                <a16:creationId xmlns:a16="http://schemas.microsoft.com/office/drawing/2014/main" id="{FFCAFB55-6DC8-44FC-9069-7646500C1160}"/>
              </a:ext>
            </a:extLst>
          </p:cNvPr>
          <p:cNvGrpSpPr/>
          <p:nvPr/>
        </p:nvGrpSpPr>
        <p:grpSpPr>
          <a:xfrm>
            <a:off x="5641658" y="5324145"/>
            <a:ext cx="1114637" cy="365760"/>
            <a:chOff x="1657350" y="1455420"/>
            <a:chExt cx="1114637" cy="365760"/>
          </a:xfrm>
        </p:grpSpPr>
        <p:grpSp>
          <p:nvGrpSpPr>
            <p:cNvPr id="138" name="Group 137">
              <a:extLst>
                <a:ext uri="{FF2B5EF4-FFF2-40B4-BE49-F238E27FC236}">
                  <a16:creationId xmlns:a16="http://schemas.microsoft.com/office/drawing/2014/main" id="{91052539-1E6B-48E1-814B-C1176D392B63}"/>
                </a:ext>
              </a:extLst>
            </p:cNvPr>
            <p:cNvGrpSpPr/>
            <p:nvPr/>
          </p:nvGrpSpPr>
          <p:grpSpPr>
            <a:xfrm>
              <a:off x="2040467" y="1455420"/>
              <a:ext cx="731520" cy="365760"/>
              <a:chOff x="7281333" y="254000"/>
              <a:chExt cx="731520" cy="365760"/>
            </a:xfrm>
          </p:grpSpPr>
          <p:sp>
            <p:nvSpPr>
              <p:cNvPr id="140" name="Rectangle 139">
                <a:extLst>
                  <a:ext uri="{FF2B5EF4-FFF2-40B4-BE49-F238E27FC236}">
                    <a16:creationId xmlns:a16="http://schemas.microsoft.com/office/drawing/2014/main" id="{062A7A48-32FB-46F2-B48D-C554100D8C0A}"/>
                  </a:ext>
                </a:extLst>
              </p:cNvPr>
              <p:cNvSpPr/>
              <p:nvPr/>
            </p:nvSpPr>
            <p:spPr>
              <a:xfrm>
                <a:off x="728133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99</a:t>
                </a:r>
              </a:p>
            </p:txBody>
          </p:sp>
          <p:sp>
            <p:nvSpPr>
              <p:cNvPr id="141" name="Rectangle 140">
                <a:extLst>
                  <a:ext uri="{FF2B5EF4-FFF2-40B4-BE49-F238E27FC236}">
                    <a16:creationId xmlns:a16="http://schemas.microsoft.com/office/drawing/2014/main" id="{95D38836-51D3-4254-AF57-7C2119F0D709}"/>
                  </a:ext>
                </a:extLst>
              </p:cNvPr>
              <p:cNvSpPr/>
              <p:nvPr/>
            </p:nvSpPr>
            <p:spPr>
              <a:xfrm>
                <a:off x="7647093" y="254000"/>
                <a:ext cx="365760" cy="3657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dirty="0">
                    <a:solidFill>
                      <a:sysClr val="windowText" lastClr="000000"/>
                    </a:solidFill>
                  </a:rPr>
                  <a:t>/</a:t>
                </a:r>
              </a:p>
            </p:txBody>
          </p:sp>
        </p:grpSp>
        <p:cxnSp>
          <p:nvCxnSpPr>
            <p:cNvPr id="139" name="Straight Arrow Connector 138">
              <a:extLst>
                <a:ext uri="{FF2B5EF4-FFF2-40B4-BE49-F238E27FC236}">
                  <a16:creationId xmlns:a16="http://schemas.microsoft.com/office/drawing/2014/main" id="{B5E76F62-A8A5-40A7-8BCE-66ADC295D9DD}"/>
                </a:ext>
              </a:extLst>
            </p:cNvPr>
            <p:cNvCxnSpPr>
              <a:endCxn id="140" idx="1"/>
            </p:cNvCxnSpPr>
            <p:nvPr/>
          </p:nvCxnSpPr>
          <p:spPr>
            <a:xfrm>
              <a:off x="1657350" y="1638300"/>
              <a:ext cx="383117" cy="0"/>
            </a:xfrm>
            <a:prstGeom prst="straightConnector1">
              <a:avLst/>
            </a:prstGeom>
            <a:ln w="19050">
              <a:solidFill>
                <a:schemeClr val="tx2">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0122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FE01-3247-4CEF-9EEE-66CDF0A225FB}"/>
              </a:ext>
            </a:extLst>
          </p:cNvPr>
          <p:cNvSpPr>
            <a:spLocks noGrp="1"/>
          </p:cNvSpPr>
          <p:nvPr>
            <p:ph type="title"/>
          </p:nvPr>
        </p:nvSpPr>
        <p:spPr/>
        <p:txBody>
          <a:bodyPr/>
          <a:lstStyle/>
          <a:p>
            <a:r>
              <a:rPr lang="en-US" dirty="0"/>
              <a:t>Open Addressing</a:t>
            </a:r>
            <a:endParaRPr lang="en-IN" dirty="0"/>
          </a:p>
        </p:txBody>
      </p:sp>
      <p:sp>
        <p:nvSpPr>
          <p:cNvPr id="3" name="Content Placeholder 2">
            <a:extLst>
              <a:ext uri="{FF2B5EF4-FFF2-40B4-BE49-F238E27FC236}">
                <a16:creationId xmlns:a16="http://schemas.microsoft.com/office/drawing/2014/main" id="{66A7B287-C705-4CA5-8535-A9EAD8A76ADF}"/>
              </a:ext>
            </a:extLst>
          </p:cNvPr>
          <p:cNvSpPr>
            <a:spLocks noGrp="1"/>
          </p:cNvSpPr>
          <p:nvPr>
            <p:ph idx="1"/>
          </p:nvPr>
        </p:nvSpPr>
        <p:spPr/>
        <p:txBody>
          <a:bodyPr>
            <a:normAutofit/>
          </a:bodyPr>
          <a:lstStyle/>
          <a:p>
            <a:pPr marL="0" indent="0" algn="just">
              <a:buNone/>
            </a:pPr>
            <a:r>
              <a:rPr lang="en-US" sz="2000" dirty="0"/>
              <a:t>Separate chaining does not use all the space in the table. Why not use it?</a:t>
            </a:r>
          </a:p>
          <a:p>
            <a:pPr lvl="1"/>
            <a:r>
              <a:rPr lang="en-US" sz="1800" dirty="0"/>
              <a:t>Store directly in the array cell </a:t>
            </a:r>
          </a:p>
          <a:p>
            <a:pPr lvl="1"/>
            <a:r>
              <a:rPr lang="en-US" sz="1800" dirty="0"/>
              <a:t>No linked lists or buckets</a:t>
            </a:r>
          </a:p>
          <a:p>
            <a:pPr marL="0" indent="0" algn="just">
              <a:buNone/>
            </a:pPr>
            <a:r>
              <a:rPr lang="en-US" sz="2000" dirty="0"/>
              <a:t>Open addressing means resolving collisions by trying a sequence of other positions in the table</a:t>
            </a:r>
          </a:p>
          <a:p>
            <a:pPr marL="45720" indent="0" algn="just">
              <a:buNone/>
            </a:pPr>
            <a:r>
              <a:rPr lang="en-US" altLang="ko-KR" sz="2000" dirty="0">
                <a:ea typeface="굴림" panose="020B0600000101010101" pitchFamily="34" charset="-127"/>
              </a:rPr>
              <a:t>For a given hash function </a:t>
            </a:r>
            <a:r>
              <a:rPr lang="en-US" altLang="ko-KR" sz="2000" b="1" dirty="0">
                <a:ea typeface="굴림" panose="020B0600000101010101" pitchFamily="34" charset="-127"/>
              </a:rPr>
              <a:t>h(key)</a:t>
            </a:r>
            <a:r>
              <a:rPr lang="en-US" altLang="ko-KR" sz="2000" dirty="0">
                <a:ea typeface="굴림" panose="020B0600000101010101" pitchFamily="34" charset="-127"/>
              </a:rPr>
              <a:t>, the only difference in the open addressing collision resolution techniques (linear probing, quadratic probing and double hashing) is in the definition of the function </a:t>
            </a:r>
            <a:r>
              <a:rPr lang="en-US" altLang="ko-KR" sz="2000" b="1" dirty="0">
                <a:ea typeface="굴림" panose="020B0600000101010101" pitchFamily="34" charset="-127"/>
              </a:rPr>
              <a:t>c(</a:t>
            </a:r>
            <a:r>
              <a:rPr lang="en-US" altLang="ko-KR" sz="2000" b="1" dirty="0" err="1">
                <a:ea typeface="굴림" panose="020B0600000101010101" pitchFamily="34" charset="-127"/>
              </a:rPr>
              <a:t>i</a:t>
            </a:r>
            <a:r>
              <a:rPr lang="en-US" altLang="ko-KR" sz="2000" b="1" dirty="0">
                <a:ea typeface="굴림" panose="020B0600000101010101" pitchFamily="34" charset="-127"/>
              </a:rPr>
              <a:t>)</a:t>
            </a:r>
            <a:r>
              <a:rPr lang="en-US" altLang="ko-KR" sz="2000" dirty="0">
                <a:ea typeface="굴림" panose="020B0600000101010101" pitchFamily="34" charset="-127"/>
              </a:rPr>
              <a:t>.</a:t>
            </a:r>
          </a:p>
          <a:p>
            <a:pPr marL="45720" indent="0">
              <a:buNone/>
            </a:pPr>
            <a:r>
              <a:rPr lang="en-US" altLang="ko-KR" sz="2000" dirty="0">
                <a:ea typeface="굴림" panose="020B0600000101010101" pitchFamily="34" charset="-127"/>
              </a:rPr>
              <a:t>Common definitions of </a:t>
            </a:r>
            <a:r>
              <a:rPr lang="en-US" altLang="ko-KR" sz="2000" b="1" dirty="0">
                <a:solidFill>
                  <a:srgbClr val="000099"/>
                </a:solidFill>
                <a:ea typeface="굴림" panose="020B0600000101010101" pitchFamily="34" charset="-127"/>
              </a:rPr>
              <a:t>c(</a:t>
            </a:r>
            <a:r>
              <a:rPr lang="en-US" altLang="ko-KR" sz="2000" b="1" dirty="0" err="1">
                <a:solidFill>
                  <a:srgbClr val="000099"/>
                </a:solidFill>
                <a:ea typeface="굴림" panose="020B0600000101010101" pitchFamily="34" charset="-127"/>
              </a:rPr>
              <a:t>i</a:t>
            </a:r>
            <a:r>
              <a:rPr lang="en-US" altLang="ko-KR" sz="2000" b="1" dirty="0">
                <a:solidFill>
                  <a:srgbClr val="000099"/>
                </a:solidFill>
                <a:ea typeface="굴림" panose="020B0600000101010101" pitchFamily="34" charset="-127"/>
              </a:rPr>
              <a:t>)</a:t>
            </a:r>
            <a:r>
              <a:rPr lang="en-US" altLang="ko-KR" sz="2000" dirty="0">
                <a:ea typeface="굴림" panose="020B0600000101010101" pitchFamily="34" charset="-127"/>
              </a:rPr>
              <a:t> are:</a:t>
            </a:r>
          </a:p>
          <a:p>
            <a:endParaRPr lang="en-IN" sz="1600" dirty="0"/>
          </a:p>
        </p:txBody>
      </p:sp>
      <p:sp>
        <p:nvSpPr>
          <p:cNvPr id="4" name="Footer Placeholder 3">
            <a:extLst>
              <a:ext uri="{FF2B5EF4-FFF2-40B4-BE49-F238E27FC236}">
                <a16:creationId xmlns:a16="http://schemas.microsoft.com/office/drawing/2014/main" id="{88135483-AB78-47D1-BC8B-E6CB86A9BB01}"/>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476E799C-57E5-45A9-8E69-CBAEE9BB82A6}"/>
              </a:ext>
            </a:extLst>
          </p:cNvPr>
          <p:cNvSpPr>
            <a:spLocks noGrp="1"/>
          </p:cNvSpPr>
          <p:nvPr>
            <p:ph type="sldNum" sz="quarter" idx="12"/>
          </p:nvPr>
        </p:nvSpPr>
        <p:spPr/>
        <p:txBody>
          <a:bodyPr/>
          <a:lstStyle/>
          <a:p>
            <a:fld id="{1DE3944B-220D-4D9C-9C2A-B607A0FB2F6B}" type="slidenum">
              <a:rPr lang="en-IN" smtClean="0"/>
              <a:t>276</a:t>
            </a:fld>
            <a:endParaRPr lang="en-IN"/>
          </a:p>
        </p:txBody>
      </p:sp>
    </p:spTree>
    <p:extLst>
      <p:ext uri="{BB962C8B-B14F-4D97-AF65-F5344CB8AC3E}">
        <p14:creationId xmlns:p14="http://schemas.microsoft.com/office/powerpoint/2010/main" val="3658564230"/>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FE01-3247-4CEF-9EEE-66CDF0A225FB}"/>
              </a:ext>
            </a:extLst>
          </p:cNvPr>
          <p:cNvSpPr>
            <a:spLocks noGrp="1"/>
          </p:cNvSpPr>
          <p:nvPr>
            <p:ph type="title"/>
          </p:nvPr>
        </p:nvSpPr>
        <p:spPr/>
        <p:txBody>
          <a:bodyPr/>
          <a:lstStyle/>
          <a:p>
            <a:r>
              <a:rPr lang="en-US" dirty="0"/>
              <a:t>Open Addressing Contd.</a:t>
            </a:r>
            <a:endParaRPr lang="en-IN" dirty="0"/>
          </a:p>
        </p:txBody>
      </p:sp>
      <p:sp>
        <p:nvSpPr>
          <p:cNvPr id="3" name="Content Placeholder 2">
            <a:extLst>
              <a:ext uri="{FF2B5EF4-FFF2-40B4-BE49-F238E27FC236}">
                <a16:creationId xmlns:a16="http://schemas.microsoft.com/office/drawing/2014/main" id="{66A7B287-C705-4CA5-8535-A9EAD8A76ADF}"/>
              </a:ext>
            </a:extLst>
          </p:cNvPr>
          <p:cNvSpPr>
            <a:spLocks noGrp="1"/>
          </p:cNvSpPr>
          <p:nvPr>
            <p:ph idx="1"/>
          </p:nvPr>
        </p:nvSpPr>
        <p:spPr>
          <a:xfrm>
            <a:off x="581192" y="2180497"/>
            <a:ext cx="11029615" cy="1248504"/>
          </a:xfrm>
        </p:spPr>
        <p:txBody>
          <a:bodyPr>
            <a:normAutofit/>
          </a:bodyPr>
          <a:lstStyle/>
          <a:p>
            <a:pPr marL="45720" indent="0">
              <a:buNone/>
            </a:pPr>
            <a:r>
              <a:rPr lang="en-US" altLang="ko-KR" sz="2400" dirty="0">
                <a:ea typeface="굴림" panose="020B0600000101010101" pitchFamily="34" charset="-127"/>
              </a:rPr>
              <a:t>Common definitions of </a:t>
            </a:r>
            <a:r>
              <a:rPr lang="en-US" altLang="ko-KR" sz="2400" b="1" dirty="0">
                <a:solidFill>
                  <a:srgbClr val="000099"/>
                </a:solidFill>
                <a:ea typeface="굴림" panose="020B0600000101010101" pitchFamily="34" charset="-127"/>
              </a:rPr>
              <a:t>c(</a:t>
            </a:r>
            <a:r>
              <a:rPr lang="en-US" altLang="ko-KR" sz="2400" b="1" dirty="0" err="1">
                <a:solidFill>
                  <a:srgbClr val="000099"/>
                </a:solidFill>
                <a:ea typeface="굴림" panose="020B0600000101010101" pitchFamily="34" charset="-127"/>
              </a:rPr>
              <a:t>i</a:t>
            </a:r>
            <a:r>
              <a:rPr lang="en-US" altLang="ko-KR" sz="2400" b="1" dirty="0">
                <a:solidFill>
                  <a:srgbClr val="000099"/>
                </a:solidFill>
                <a:ea typeface="굴림" panose="020B0600000101010101" pitchFamily="34" charset="-127"/>
              </a:rPr>
              <a:t>)</a:t>
            </a:r>
            <a:r>
              <a:rPr lang="en-US" altLang="ko-KR" sz="2400" dirty="0">
                <a:ea typeface="굴림" panose="020B0600000101010101" pitchFamily="34" charset="-127"/>
              </a:rPr>
              <a:t> are: where hp(key) is another hash function</a:t>
            </a:r>
          </a:p>
          <a:p>
            <a:endParaRPr lang="en-IN" dirty="0"/>
          </a:p>
        </p:txBody>
      </p:sp>
      <p:sp>
        <p:nvSpPr>
          <p:cNvPr id="4" name="Footer Placeholder 3">
            <a:extLst>
              <a:ext uri="{FF2B5EF4-FFF2-40B4-BE49-F238E27FC236}">
                <a16:creationId xmlns:a16="http://schemas.microsoft.com/office/drawing/2014/main" id="{88135483-AB78-47D1-BC8B-E6CB86A9BB01}"/>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476E799C-57E5-45A9-8E69-CBAEE9BB82A6}"/>
              </a:ext>
            </a:extLst>
          </p:cNvPr>
          <p:cNvSpPr>
            <a:spLocks noGrp="1"/>
          </p:cNvSpPr>
          <p:nvPr>
            <p:ph type="sldNum" sz="quarter" idx="12"/>
          </p:nvPr>
        </p:nvSpPr>
        <p:spPr/>
        <p:txBody>
          <a:bodyPr/>
          <a:lstStyle/>
          <a:p>
            <a:fld id="{1DE3944B-220D-4D9C-9C2A-B607A0FB2F6B}" type="slidenum">
              <a:rPr lang="en-IN" smtClean="0"/>
              <a:t>277</a:t>
            </a:fld>
            <a:endParaRPr lang="en-IN"/>
          </a:p>
        </p:txBody>
      </p:sp>
      <p:pic>
        <p:nvPicPr>
          <p:cNvPr id="7" name="Picture 6">
            <a:extLst>
              <a:ext uri="{FF2B5EF4-FFF2-40B4-BE49-F238E27FC236}">
                <a16:creationId xmlns:a16="http://schemas.microsoft.com/office/drawing/2014/main" id="{2685DA79-DC58-44B6-9F87-8824B4A9BE97}"/>
              </a:ext>
            </a:extLst>
          </p:cNvPr>
          <p:cNvPicPr>
            <a:picLocks noChangeAspect="1"/>
          </p:cNvPicPr>
          <p:nvPr/>
        </p:nvPicPr>
        <p:blipFill>
          <a:blip r:embed="rId2"/>
          <a:stretch>
            <a:fillRect/>
          </a:stretch>
        </p:blipFill>
        <p:spPr>
          <a:xfrm>
            <a:off x="2124112" y="3014105"/>
            <a:ext cx="7943776" cy="2097206"/>
          </a:xfrm>
          <a:prstGeom prst="rect">
            <a:avLst/>
          </a:prstGeom>
        </p:spPr>
      </p:pic>
    </p:spTree>
    <p:extLst>
      <p:ext uri="{BB962C8B-B14F-4D97-AF65-F5344CB8AC3E}">
        <p14:creationId xmlns:p14="http://schemas.microsoft.com/office/powerpoint/2010/main" val="352466223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4C8DF-EFE8-4F16-95E9-DD390A98AF07}"/>
              </a:ext>
            </a:extLst>
          </p:cNvPr>
          <p:cNvSpPr>
            <a:spLocks noGrp="1"/>
          </p:cNvSpPr>
          <p:nvPr>
            <p:ph type="title"/>
          </p:nvPr>
        </p:nvSpPr>
        <p:spPr/>
        <p:txBody>
          <a:bodyPr/>
          <a:lstStyle/>
          <a:p>
            <a:r>
              <a:rPr lang="en-US" dirty="0"/>
              <a:t>Open Addressing Contd.</a:t>
            </a:r>
            <a:endParaRPr lang="en-IN" dirty="0"/>
          </a:p>
        </p:txBody>
      </p:sp>
      <p:sp>
        <p:nvSpPr>
          <p:cNvPr id="3" name="Content Placeholder 2">
            <a:extLst>
              <a:ext uri="{FF2B5EF4-FFF2-40B4-BE49-F238E27FC236}">
                <a16:creationId xmlns:a16="http://schemas.microsoft.com/office/drawing/2014/main" id="{AA2D2CE0-147F-4B79-980B-3839E1FF9894}"/>
              </a:ext>
            </a:extLst>
          </p:cNvPr>
          <p:cNvSpPr>
            <a:spLocks noGrp="1"/>
          </p:cNvSpPr>
          <p:nvPr>
            <p:ph idx="1"/>
          </p:nvPr>
        </p:nvSpPr>
        <p:spPr/>
        <p:txBody>
          <a:bodyPr>
            <a:normAutofit/>
          </a:bodyPr>
          <a:lstStyle/>
          <a:p>
            <a:pPr algn="just"/>
            <a:r>
              <a:rPr lang="en-US" altLang="ko-KR" b="1" dirty="0">
                <a:ea typeface="굴림" panose="020B0600000101010101" pitchFamily="34" charset="-127"/>
              </a:rPr>
              <a:t>Advantages of Open addressing:</a:t>
            </a:r>
            <a:endParaRPr lang="en-US" altLang="ko-KR" dirty="0">
              <a:ea typeface="굴림" panose="020B0600000101010101" pitchFamily="34" charset="-127"/>
            </a:endParaRPr>
          </a:p>
          <a:p>
            <a:pPr lvl="1" algn="just"/>
            <a:r>
              <a:rPr lang="en-US" altLang="ko-KR" sz="1800" dirty="0">
                <a:ea typeface="굴림" panose="020B0600000101010101" pitchFamily="34" charset="-127"/>
              </a:rPr>
              <a:t>All items are stored in the hash table itself.  There is no need for another data structure.</a:t>
            </a:r>
          </a:p>
          <a:p>
            <a:pPr lvl="1" algn="just"/>
            <a:r>
              <a:rPr lang="en-US" altLang="ko-KR" sz="1800" dirty="0">
                <a:ea typeface="굴림" panose="020B0600000101010101" pitchFamily="34" charset="-127"/>
              </a:rPr>
              <a:t>Open addressing is more efficient storage-wise.</a:t>
            </a:r>
          </a:p>
          <a:p>
            <a:pPr algn="just"/>
            <a:endParaRPr lang="en-US" altLang="ko-KR" dirty="0">
              <a:ea typeface="굴림" panose="020B0600000101010101" pitchFamily="34" charset="-127"/>
            </a:endParaRPr>
          </a:p>
          <a:p>
            <a:pPr algn="just"/>
            <a:r>
              <a:rPr lang="en-US" altLang="ko-KR" b="1" dirty="0">
                <a:ea typeface="굴림" panose="020B0600000101010101" pitchFamily="34" charset="-127"/>
              </a:rPr>
              <a:t>Disadvantages of Open Addressing:</a:t>
            </a:r>
            <a:endParaRPr lang="en-US" altLang="ko-KR" dirty="0">
              <a:ea typeface="굴림" panose="020B0600000101010101" pitchFamily="34" charset="-127"/>
            </a:endParaRPr>
          </a:p>
          <a:p>
            <a:pPr lvl="1" algn="just"/>
            <a:r>
              <a:rPr lang="en-US" altLang="ko-KR" sz="1800" dirty="0">
                <a:ea typeface="굴림" panose="020B0600000101010101" pitchFamily="34" charset="-127"/>
              </a:rPr>
              <a:t>The keys of the objects to be hashed must be distinct.</a:t>
            </a:r>
          </a:p>
          <a:p>
            <a:pPr lvl="1" algn="just"/>
            <a:r>
              <a:rPr lang="en-US" altLang="ko-KR" sz="1800" dirty="0">
                <a:ea typeface="굴림" panose="020B0600000101010101" pitchFamily="34" charset="-127"/>
              </a:rPr>
              <a:t>Dependent on choosing a proper table size.</a:t>
            </a:r>
          </a:p>
          <a:p>
            <a:pPr lvl="1" algn="just"/>
            <a:r>
              <a:rPr lang="en-US" altLang="ko-KR" sz="1800" dirty="0">
                <a:ea typeface="굴림" panose="020B0600000101010101" pitchFamily="34" charset="-127"/>
              </a:rPr>
              <a:t>Requires the use of a three-state (Occupied, Empty, or Deleted) flag in each cell.</a:t>
            </a:r>
            <a:endParaRPr lang="en-IN" sz="1400" dirty="0"/>
          </a:p>
        </p:txBody>
      </p:sp>
      <p:sp>
        <p:nvSpPr>
          <p:cNvPr id="4" name="Footer Placeholder 3">
            <a:extLst>
              <a:ext uri="{FF2B5EF4-FFF2-40B4-BE49-F238E27FC236}">
                <a16:creationId xmlns:a16="http://schemas.microsoft.com/office/drawing/2014/main" id="{61F82309-CD82-4CE6-AE11-420D978F9FC8}"/>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C831A1C1-1DFA-445D-8D8F-4D9B2BD0E501}"/>
              </a:ext>
            </a:extLst>
          </p:cNvPr>
          <p:cNvSpPr>
            <a:spLocks noGrp="1"/>
          </p:cNvSpPr>
          <p:nvPr>
            <p:ph type="sldNum" sz="quarter" idx="12"/>
          </p:nvPr>
        </p:nvSpPr>
        <p:spPr/>
        <p:txBody>
          <a:bodyPr/>
          <a:lstStyle/>
          <a:p>
            <a:fld id="{1DE3944B-220D-4D9C-9C2A-B607A0FB2F6B}" type="slidenum">
              <a:rPr lang="en-IN" smtClean="0"/>
              <a:t>278</a:t>
            </a:fld>
            <a:endParaRPr lang="en-IN"/>
          </a:p>
        </p:txBody>
      </p:sp>
    </p:spTree>
    <p:extLst>
      <p:ext uri="{BB962C8B-B14F-4D97-AF65-F5344CB8AC3E}">
        <p14:creationId xmlns:p14="http://schemas.microsoft.com/office/powerpoint/2010/main" val="244738872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FE01-3247-4CEF-9EEE-66CDF0A225FB}"/>
              </a:ext>
            </a:extLst>
          </p:cNvPr>
          <p:cNvSpPr>
            <a:spLocks noGrp="1"/>
          </p:cNvSpPr>
          <p:nvPr>
            <p:ph type="title"/>
          </p:nvPr>
        </p:nvSpPr>
        <p:spPr/>
        <p:txBody>
          <a:bodyPr/>
          <a:lstStyle/>
          <a:p>
            <a:r>
              <a:rPr lang="en-US" dirty="0"/>
              <a:t>Open Addressing: Linear Probing</a:t>
            </a:r>
            <a:endParaRPr lang="en-IN" dirty="0"/>
          </a:p>
        </p:txBody>
      </p:sp>
      <p:sp>
        <p:nvSpPr>
          <p:cNvPr id="3" name="Content Placeholder 2">
            <a:extLst>
              <a:ext uri="{FF2B5EF4-FFF2-40B4-BE49-F238E27FC236}">
                <a16:creationId xmlns:a16="http://schemas.microsoft.com/office/drawing/2014/main" id="{66A7B287-C705-4CA5-8535-A9EAD8A76ADF}"/>
              </a:ext>
            </a:extLst>
          </p:cNvPr>
          <p:cNvSpPr>
            <a:spLocks noGrp="1"/>
          </p:cNvSpPr>
          <p:nvPr>
            <p:ph idx="1"/>
          </p:nvPr>
        </p:nvSpPr>
        <p:spPr/>
        <p:txBody>
          <a:bodyPr>
            <a:normAutofit/>
          </a:bodyPr>
          <a:lstStyle/>
          <a:p>
            <a:pPr marL="0" indent="0">
              <a:buNone/>
            </a:pPr>
            <a:r>
              <a:rPr lang="en-US" dirty="0"/>
              <a:t>Trying the next spot is called probing: Linear probing: (h(key) + </a:t>
            </a:r>
            <a:r>
              <a:rPr lang="en-US" dirty="0" err="1"/>
              <a:t>i</a:t>
            </a:r>
            <a:r>
              <a:rPr lang="en-US" dirty="0"/>
              <a:t>) % </a:t>
            </a:r>
            <a:r>
              <a:rPr lang="en-US" dirty="0" err="1"/>
              <a:t>TableSize</a:t>
            </a:r>
            <a:endParaRPr lang="en-US" dirty="0"/>
          </a:p>
          <a:p>
            <a:pPr marL="0" indent="0" eaLnBrk="1" hangingPunct="1">
              <a:buNone/>
            </a:pPr>
            <a:r>
              <a:rPr lang="en-US" sz="2000" dirty="0"/>
              <a:t>How to deal with collisions?</a:t>
            </a:r>
          </a:p>
          <a:p>
            <a:pPr marL="225425" indent="0" eaLnBrk="1" hangingPunct="1">
              <a:buNone/>
            </a:pPr>
            <a:r>
              <a:rPr lang="en-US" dirty="0"/>
              <a:t>If </a:t>
            </a:r>
            <a:r>
              <a:rPr lang="en-US" b="1" dirty="0">
                <a:latin typeface="Courier New" pitchFamily="49" charset="0"/>
                <a:cs typeface="Courier New" pitchFamily="49" charset="0"/>
              </a:rPr>
              <a:t>h(key)</a:t>
            </a:r>
            <a:r>
              <a:rPr lang="en-US" dirty="0"/>
              <a:t> is already full, try </a:t>
            </a:r>
            <a:r>
              <a:rPr lang="en-US" b="1" dirty="0">
                <a:latin typeface="Courier New" pitchFamily="49" charset="0"/>
                <a:cs typeface="Courier New" pitchFamily="49" charset="0"/>
              </a:rPr>
              <a:t>(h(key) + 1) % </a:t>
            </a:r>
            <a:r>
              <a:rPr lang="en-US" b="1" dirty="0" err="1">
                <a:latin typeface="Courier New" pitchFamily="49" charset="0"/>
                <a:cs typeface="Courier New" pitchFamily="49" charset="0"/>
              </a:rPr>
              <a:t>TableSize</a:t>
            </a:r>
            <a:endParaRPr lang="en-US" dirty="0"/>
          </a:p>
          <a:p>
            <a:pPr marL="225425" indent="0" eaLnBrk="1" hangingPunct="1">
              <a:buNone/>
            </a:pPr>
            <a:r>
              <a:rPr lang="en-US" dirty="0"/>
              <a:t>If full, try </a:t>
            </a:r>
            <a:r>
              <a:rPr lang="en-US" b="1" dirty="0">
                <a:latin typeface="Courier New" pitchFamily="49" charset="0"/>
                <a:cs typeface="Courier New" pitchFamily="49" charset="0"/>
              </a:rPr>
              <a:t>(h(key) + 2) % </a:t>
            </a:r>
            <a:r>
              <a:rPr lang="en-US" b="1" dirty="0" err="1">
                <a:latin typeface="Courier New" pitchFamily="49" charset="0"/>
                <a:cs typeface="Courier New" pitchFamily="49" charset="0"/>
              </a:rPr>
              <a:t>TableSize</a:t>
            </a:r>
            <a:endParaRPr lang="en-US" dirty="0"/>
          </a:p>
          <a:p>
            <a:pPr marL="225425" indent="0" eaLnBrk="1" hangingPunct="1">
              <a:buNone/>
            </a:pPr>
            <a:r>
              <a:rPr lang="en-US" dirty="0"/>
              <a:t>If full, try </a:t>
            </a:r>
            <a:r>
              <a:rPr lang="en-US" b="1" dirty="0">
                <a:latin typeface="Courier New" pitchFamily="49" charset="0"/>
                <a:cs typeface="Courier New" pitchFamily="49" charset="0"/>
              </a:rPr>
              <a:t>(h(key) + 3) % </a:t>
            </a:r>
            <a:r>
              <a:rPr lang="en-US" b="1" dirty="0" err="1">
                <a:latin typeface="Courier New" pitchFamily="49" charset="0"/>
                <a:cs typeface="Courier New" pitchFamily="49" charset="0"/>
              </a:rPr>
              <a:t>TableSize</a:t>
            </a:r>
            <a:endParaRPr lang="en-US" dirty="0"/>
          </a:p>
          <a:p>
            <a:pPr marL="225425" indent="0" eaLnBrk="1" hangingPunct="1">
              <a:buNone/>
            </a:pPr>
            <a:r>
              <a:rPr lang="en-US" dirty="0"/>
              <a:t>If full…</a:t>
            </a:r>
          </a:p>
          <a:p>
            <a:pPr lvl="1" eaLnBrk="1" hangingPunct="1"/>
            <a:endParaRPr lang="en-US" sz="1800" dirty="0"/>
          </a:p>
          <a:p>
            <a:endParaRPr lang="en-IN" sz="1400" dirty="0"/>
          </a:p>
        </p:txBody>
      </p:sp>
      <p:sp>
        <p:nvSpPr>
          <p:cNvPr id="4" name="Footer Placeholder 3">
            <a:extLst>
              <a:ext uri="{FF2B5EF4-FFF2-40B4-BE49-F238E27FC236}">
                <a16:creationId xmlns:a16="http://schemas.microsoft.com/office/drawing/2014/main" id="{88135483-AB78-47D1-BC8B-E6CB86A9BB01}"/>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476E799C-57E5-45A9-8E69-CBAEE9BB82A6}"/>
              </a:ext>
            </a:extLst>
          </p:cNvPr>
          <p:cNvSpPr>
            <a:spLocks noGrp="1"/>
          </p:cNvSpPr>
          <p:nvPr>
            <p:ph type="sldNum" sz="quarter" idx="12"/>
          </p:nvPr>
        </p:nvSpPr>
        <p:spPr/>
        <p:txBody>
          <a:bodyPr/>
          <a:lstStyle/>
          <a:p>
            <a:fld id="{1DE3944B-220D-4D9C-9C2A-B607A0FB2F6B}" type="slidenum">
              <a:rPr lang="en-IN" smtClean="0"/>
              <a:t>279</a:t>
            </a:fld>
            <a:endParaRPr lang="en-IN"/>
          </a:p>
        </p:txBody>
      </p:sp>
    </p:spTree>
    <p:extLst>
      <p:ext uri="{BB962C8B-B14F-4D97-AF65-F5344CB8AC3E}">
        <p14:creationId xmlns:p14="http://schemas.microsoft.com/office/powerpoint/2010/main" val="22905724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 name="Footer Placeholder 18"/>
          <p:cNvSpPr>
            <a:spLocks noGrp="1"/>
          </p:cNvSpPr>
          <p:nvPr>
            <p:ph type="ftr" sz="quarter" idx="11"/>
          </p:nvPr>
        </p:nvSpPr>
        <p:spPr/>
        <p:txBody>
          <a:bodyPr/>
          <a:lstStyle/>
          <a:p>
            <a:r>
              <a:rPr lang="en-US"/>
              <a:t>Dr. Neepa Shah</a:t>
            </a:r>
          </a:p>
        </p:txBody>
      </p:sp>
      <p:sp>
        <p:nvSpPr>
          <p:cNvPr id="18" name="Slide Number Placeholder 17"/>
          <p:cNvSpPr>
            <a:spLocks noGrp="1"/>
          </p:cNvSpPr>
          <p:nvPr>
            <p:ph type="sldNum" sz="quarter" idx="12"/>
          </p:nvPr>
        </p:nvSpPr>
        <p:spPr/>
        <p:txBody>
          <a:bodyPr/>
          <a:lstStyle/>
          <a:p>
            <a:fld id="{B6F15528-21DE-4FAA-801E-634DDDAF4B2B}" type="slidenum">
              <a:rPr lang="en-US" smtClean="0"/>
              <a:pPr/>
              <a:t>28</a:t>
            </a:fld>
            <a:endParaRPr lang="en-US"/>
          </a:p>
        </p:txBody>
      </p:sp>
      <p:sp>
        <p:nvSpPr>
          <p:cNvPr id="63490" name="Rectangle 2"/>
          <p:cNvSpPr>
            <a:spLocks noGrp="1" noChangeArrowheads="1"/>
          </p:cNvSpPr>
          <p:nvPr>
            <p:ph type="title" idx="4294967295"/>
          </p:nvPr>
        </p:nvSpPr>
        <p:spPr>
          <a:xfrm>
            <a:off x="0" y="381000"/>
            <a:ext cx="7772400" cy="762000"/>
          </a:xfrm>
        </p:spPr>
        <p:txBody>
          <a:bodyPr/>
          <a:lstStyle/>
          <a:p>
            <a:r>
              <a:rPr lang="en-GB" dirty="0"/>
              <a:t>Bubble Sort Example Contd.</a:t>
            </a:r>
          </a:p>
        </p:txBody>
      </p:sp>
      <p:sp>
        <p:nvSpPr>
          <p:cNvPr id="63491" name="Text Box 3"/>
          <p:cNvSpPr txBox="1">
            <a:spLocks noChangeArrowheads="1"/>
          </p:cNvSpPr>
          <p:nvPr/>
        </p:nvSpPr>
        <p:spPr bwMode="auto">
          <a:xfrm>
            <a:off x="3048000" y="4419601"/>
            <a:ext cx="6705600" cy="823913"/>
          </a:xfrm>
          <a:prstGeom prst="rect">
            <a:avLst/>
          </a:prstGeom>
          <a:noFill/>
          <a:ln w="9525">
            <a:noFill/>
            <a:miter lim="800000"/>
            <a:headEnd/>
            <a:tailEnd/>
          </a:ln>
          <a:effectLst/>
        </p:spPr>
        <p:txBody>
          <a:bodyPr>
            <a:spAutoFit/>
          </a:bodyPr>
          <a:lstStyle/>
          <a:p>
            <a:pPr>
              <a:spcBef>
                <a:spcPct val="50000"/>
              </a:spcBef>
            </a:pPr>
            <a:r>
              <a:rPr lang="en-GB" sz="4800"/>
              <a:t>2,  6,  3,  7,  9,  9,  11,  12</a:t>
            </a:r>
            <a:endParaRPr lang="en-GB"/>
          </a:p>
        </p:txBody>
      </p:sp>
      <p:sp>
        <p:nvSpPr>
          <p:cNvPr id="63492" name="Text Box 4"/>
          <p:cNvSpPr txBox="1">
            <a:spLocks noChangeArrowheads="1"/>
          </p:cNvSpPr>
          <p:nvPr/>
        </p:nvSpPr>
        <p:spPr bwMode="auto">
          <a:xfrm>
            <a:off x="3048000" y="4419601"/>
            <a:ext cx="6705600" cy="823913"/>
          </a:xfrm>
          <a:prstGeom prst="rect">
            <a:avLst/>
          </a:prstGeom>
          <a:solidFill>
            <a:schemeClr val="bg1"/>
          </a:solidFill>
          <a:ln w="9525">
            <a:noFill/>
            <a:miter lim="800000"/>
            <a:headEnd/>
            <a:tailEnd/>
          </a:ln>
          <a:effectLst/>
        </p:spPr>
        <p:txBody>
          <a:bodyPr>
            <a:spAutoFit/>
          </a:bodyPr>
          <a:lstStyle/>
          <a:p>
            <a:pPr>
              <a:spcBef>
                <a:spcPct val="50000"/>
              </a:spcBef>
            </a:pPr>
            <a:r>
              <a:rPr lang="en-GB" sz="4800"/>
              <a:t>2,  3,  6,  7,  9,  9,  11,  12</a:t>
            </a:r>
            <a:endParaRPr lang="en-GB"/>
          </a:p>
        </p:txBody>
      </p:sp>
      <p:sp>
        <p:nvSpPr>
          <p:cNvPr id="63494" name="Oval 6"/>
          <p:cNvSpPr>
            <a:spLocks noChangeArrowheads="1"/>
          </p:cNvSpPr>
          <p:nvPr/>
        </p:nvSpPr>
        <p:spPr bwMode="auto">
          <a:xfrm>
            <a:off x="2819400" y="4419600"/>
            <a:ext cx="1600200" cy="838200"/>
          </a:xfrm>
          <a:prstGeom prst="ellipse">
            <a:avLst/>
          </a:prstGeom>
          <a:noFill/>
          <a:ln w="9525">
            <a:solidFill>
              <a:srgbClr val="FF0000"/>
            </a:solidFill>
            <a:round/>
            <a:headEnd/>
            <a:tailEnd/>
          </a:ln>
          <a:effectLst/>
        </p:spPr>
        <p:txBody>
          <a:bodyPr wrap="none" anchor="ctr"/>
          <a:lstStyle/>
          <a:p>
            <a:endParaRPr lang="en-US"/>
          </a:p>
        </p:txBody>
      </p:sp>
      <p:sp>
        <p:nvSpPr>
          <p:cNvPr id="63495" name="Oval 7"/>
          <p:cNvSpPr>
            <a:spLocks noChangeArrowheads="1"/>
          </p:cNvSpPr>
          <p:nvPr/>
        </p:nvSpPr>
        <p:spPr bwMode="auto">
          <a:xfrm>
            <a:off x="3657600" y="4419600"/>
            <a:ext cx="1600200" cy="838200"/>
          </a:xfrm>
          <a:prstGeom prst="ellipse">
            <a:avLst/>
          </a:prstGeom>
          <a:noFill/>
          <a:ln w="9525">
            <a:solidFill>
              <a:srgbClr val="FF0000"/>
            </a:solidFill>
            <a:round/>
            <a:headEnd/>
            <a:tailEnd/>
          </a:ln>
          <a:effectLst/>
        </p:spPr>
        <p:txBody>
          <a:bodyPr wrap="none" anchor="ctr"/>
          <a:lstStyle/>
          <a:p>
            <a:endParaRPr lang="en-US"/>
          </a:p>
        </p:txBody>
      </p:sp>
      <p:sp>
        <p:nvSpPr>
          <p:cNvPr id="63496" name="Oval 8"/>
          <p:cNvSpPr>
            <a:spLocks noChangeArrowheads="1"/>
          </p:cNvSpPr>
          <p:nvPr/>
        </p:nvSpPr>
        <p:spPr bwMode="auto">
          <a:xfrm>
            <a:off x="4495800" y="4419600"/>
            <a:ext cx="1600200" cy="838200"/>
          </a:xfrm>
          <a:prstGeom prst="ellipse">
            <a:avLst/>
          </a:prstGeom>
          <a:noFill/>
          <a:ln w="9525">
            <a:solidFill>
              <a:srgbClr val="FF0000"/>
            </a:solidFill>
            <a:round/>
            <a:headEnd/>
            <a:tailEnd/>
          </a:ln>
          <a:effectLst/>
        </p:spPr>
        <p:txBody>
          <a:bodyPr wrap="none" anchor="ctr"/>
          <a:lstStyle/>
          <a:p>
            <a:endParaRPr lang="en-US"/>
          </a:p>
        </p:txBody>
      </p:sp>
      <p:sp>
        <p:nvSpPr>
          <p:cNvPr id="63498" name="Text Box 10"/>
          <p:cNvSpPr txBox="1">
            <a:spLocks noChangeArrowheads="1"/>
          </p:cNvSpPr>
          <p:nvPr/>
        </p:nvSpPr>
        <p:spPr bwMode="auto">
          <a:xfrm>
            <a:off x="3048000" y="990601"/>
            <a:ext cx="6705600" cy="823913"/>
          </a:xfrm>
          <a:prstGeom prst="rect">
            <a:avLst/>
          </a:prstGeom>
          <a:noFill/>
          <a:ln w="9525">
            <a:noFill/>
            <a:miter lim="800000"/>
            <a:headEnd/>
            <a:tailEnd/>
          </a:ln>
          <a:effectLst/>
        </p:spPr>
        <p:txBody>
          <a:bodyPr>
            <a:spAutoFit/>
          </a:bodyPr>
          <a:lstStyle/>
          <a:p>
            <a:pPr>
              <a:spcBef>
                <a:spcPct val="50000"/>
              </a:spcBef>
            </a:pPr>
            <a:r>
              <a:rPr lang="en-GB" sz="4800"/>
              <a:t>6,  2,  9,  11,  9,  3,  7,  12</a:t>
            </a:r>
            <a:endParaRPr lang="en-GB"/>
          </a:p>
        </p:txBody>
      </p:sp>
      <p:sp>
        <p:nvSpPr>
          <p:cNvPr id="63499" name="Text Box 11"/>
          <p:cNvSpPr txBox="1">
            <a:spLocks noChangeArrowheads="1"/>
          </p:cNvSpPr>
          <p:nvPr/>
        </p:nvSpPr>
        <p:spPr bwMode="auto">
          <a:xfrm>
            <a:off x="3048000" y="1905001"/>
            <a:ext cx="6705600" cy="823913"/>
          </a:xfrm>
          <a:prstGeom prst="rect">
            <a:avLst/>
          </a:prstGeom>
          <a:noFill/>
          <a:ln w="9525">
            <a:noFill/>
            <a:miter lim="800000"/>
            <a:headEnd/>
            <a:tailEnd/>
          </a:ln>
          <a:effectLst/>
        </p:spPr>
        <p:txBody>
          <a:bodyPr>
            <a:spAutoFit/>
          </a:bodyPr>
          <a:lstStyle/>
          <a:p>
            <a:pPr>
              <a:spcBef>
                <a:spcPct val="50000"/>
              </a:spcBef>
            </a:pPr>
            <a:r>
              <a:rPr lang="en-GB" sz="4800"/>
              <a:t>2,  6,  9,  9,  3,  7,  11,  12</a:t>
            </a:r>
            <a:endParaRPr lang="en-GB"/>
          </a:p>
        </p:txBody>
      </p:sp>
      <p:sp>
        <p:nvSpPr>
          <p:cNvPr id="63500" name="Rectangle 12"/>
          <p:cNvSpPr>
            <a:spLocks noChangeArrowheads="1"/>
          </p:cNvSpPr>
          <p:nvPr/>
        </p:nvSpPr>
        <p:spPr bwMode="auto">
          <a:xfrm>
            <a:off x="1524000" y="1676400"/>
            <a:ext cx="1828800" cy="533400"/>
          </a:xfrm>
          <a:prstGeom prst="rect">
            <a:avLst/>
          </a:prstGeom>
          <a:noFill/>
          <a:ln w="9525">
            <a:noFill/>
            <a:miter lim="800000"/>
            <a:headEnd/>
            <a:tailEnd/>
          </a:ln>
          <a:effectLst/>
        </p:spPr>
        <p:txBody>
          <a:bodyPr anchor="ctr"/>
          <a:lstStyle/>
          <a:p>
            <a:pPr algn="ctr"/>
            <a:r>
              <a:rPr lang="en-GB">
                <a:solidFill>
                  <a:schemeClr val="tx2"/>
                </a:solidFill>
              </a:rPr>
              <a:t>Second Pass</a:t>
            </a:r>
          </a:p>
        </p:txBody>
      </p:sp>
      <p:sp>
        <p:nvSpPr>
          <p:cNvPr id="63501" name="Rectangle 13"/>
          <p:cNvSpPr>
            <a:spLocks noChangeArrowheads="1"/>
          </p:cNvSpPr>
          <p:nvPr/>
        </p:nvSpPr>
        <p:spPr bwMode="auto">
          <a:xfrm>
            <a:off x="1752600" y="914400"/>
            <a:ext cx="1828800" cy="533400"/>
          </a:xfrm>
          <a:prstGeom prst="rect">
            <a:avLst/>
          </a:prstGeom>
          <a:noFill/>
          <a:ln w="9525">
            <a:noFill/>
            <a:miter lim="800000"/>
            <a:headEnd/>
            <a:tailEnd/>
          </a:ln>
          <a:effectLst/>
        </p:spPr>
        <p:txBody>
          <a:bodyPr anchor="ctr"/>
          <a:lstStyle/>
          <a:p>
            <a:r>
              <a:rPr lang="en-GB">
                <a:solidFill>
                  <a:schemeClr val="tx2"/>
                </a:solidFill>
              </a:rPr>
              <a:t>First Pass</a:t>
            </a:r>
          </a:p>
        </p:txBody>
      </p:sp>
      <p:sp>
        <p:nvSpPr>
          <p:cNvPr id="63502" name="Rectangle 14"/>
          <p:cNvSpPr>
            <a:spLocks noChangeArrowheads="1"/>
          </p:cNvSpPr>
          <p:nvPr/>
        </p:nvSpPr>
        <p:spPr bwMode="auto">
          <a:xfrm>
            <a:off x="1524000" y="2438400"/>
            <a:ext cx="1828800" cy="533400"/>
          </a:xfrm>
          <a:prstGeom prst="rect">
            <a:avLst/>
          </a:prstGeom>
          <a:noFill/>
          <a:ln w="9525">
            <a:noFill/>
            <a:miter lim="800000"/>
            <a:headEnd/>
            <a:tailEnd/>
          </a:ln>
          <a:effectLst/>
        </p:spPr>
        <p:txBody>
          <a:bodyPr anchor="ctr"/>
          <a:lstStyle/>
          <a:p>
            <a:pPr algn="ctr"/>
            <a:r>
              <a:rPr lang="en-GB">
                <a:solidFill>
                  <a:schemeClr val="tx2"/>
                </a:solidFill>
              </a:rPr>
              <a:t>Third Pass</a:t>
            </a:r>
          </a:p>
        </p:txBody>
      </p:sp>
      <p:sp>
        <p:nvSpPr>
          <p:cNvPr id="63504" name="Text Box 16"/>
          <p:cNvSpPr txBox="1">
            <a:spLocks noChangeArrowheads="1"/>
          </p:cNvSpPr>
          <p:nvPr/>
        </p:nvSpPr>
        <p:spPr bwMode="auto">
          <a:xfrm>
            <a:off x="3048000" y="2743201"/>
            <a:ext cx="6705600" cy="823913"/>
          </a:xfrm>
          <a:prstGeom prst="rect">
            <a:avLst/>
          </a:prstGeom>
          <a:noFill/>
          <a:ln w="9525">
            <a:noFill/>
            <a:miter lim="800000"/>
            <a:headEnd/>
            <a:tailEnd/>
          </a:ln>
          <a:effectLst/>
        </p:spPr>
        <p:txBody>
          <a:bodyPr>
            <a:spAutoFit/>
          </a:bodyPr>
          <a:lstStyle/>
          <a:p>
            <a:pPr>
              <a:spcBef>
                <a:spcPct val="50000"/>
              </a:spcBef>
            </a:pPr>
            <a:r>
              <a:rPr lang="en-GB" sz="4800"/>
              <a:t>2,  6,  9,  3,  7,  9,  11,  12</a:t>
            </a:r>
            <a:endParaRPr lang="en-GB"/>
          </a:p>
        </p:txBody>
      </p:sp>
      <p:sp>
        <p:nvSpPr>
          <p:cNvPr id="63505" name="Rectangle 17"/>
          <p:cNvSpPr>
            <a:spLocks noChangeArrowheads="1"/>
          </p:cNvSpPr>
          <p:nvPr/>
        </p:nvSpPr>
        <p:spPr bwMode="auto">
          <a:xfrm>
            <a:off x="1524000" y="3200400"/>
            <a:ext cx="1828800" cy="533400"/>
          </a:xfrm>
          <a:prstGeom prst="rect">
            <a:avLst/>
          </a:prstGeom>
          <a:noFill/>
          <a:ln w="9525">
            <a:noFill/>
            <a:miter lim="800000"/>
            <a:headEnd/>
            <a:tailEnd/>
          </a:ln>
          <a:effectLst/>
        </p:spPr>
        <p:txBody>
          <a:bodyPr anchor="ctr"/>
          <a:lstStyle/>
          <a:p>
            <a:pPr algn="ctr"/>
            <a:r>
              <a:rPr lang="en-GB">
                <a:solidFill>
                  <a:schemeClr val="tx2"/>
                </a:solidFill>
              </a:rPr>
              <a:t>Fourth Pass</a:t>
            </a:r>
          </a:p>
        </p:txBody>
      </p:sp>
      <p:sp>
        <p:nvSpPr>
          <p:cNvPr id="63506" name="Text Box 18"/>
          <p:cNvSpPr txBox="1">
            <a:spLocks noChangeArrowheads="1"/>
          </p:cNvSpPr>
          <p:nvPr/>
        </p:nvSpPr>
        <p:spPr bwMode="auto">
          <a:xfrm>
            <a:off x="3048000" y="3581401"/>
            <a:ext cx="6705600" cy="823913"/>
          </a:xfrm>
          <a:prstGeom prst="rect">
            <a:avLst/>
          </a:prstGeom>
          <a:noFill/>
          <a:ln w="9525">
            <a:noFill/>
            <a:miter lim="800000"/>
            <a:headEnd/>
            <a:tailEnd/>
          </a:ln>
          <a:effectLst/>
        </p:spPr>
        <p:txBody>
          <a:bodyPr>
            <a:spAutoFit/>
          </a:bodyPr>
          <a:lstStyle/>
          <a:p>
            <a:pPr>
              <a:spcBef>
                <a:spcPct val="50000"/>
              </a:spcBef>
            </a:pPr>
            <a:r>
              <a:rPr lang="en-GB" sz="4800"/>
              <a:t>2,  6,  3,  7,  9,  9,  11,  12</a:t>
            </a:r>
            <a:endParaRPr lang="en-GB"/>
          </a:p>
        </p:txBody>
      </p:sp>
      <p:sp>
        <p:nvSpPr>
          <p:cNvPr id="63507" name="Rectangle 19"/>
          <p:cNvSpPr>
            <a:spLocks noChangeArrowheads="1"/>
          </p:cNvSpPr>
          <p:nvPr/>
        </p:nvSpPr>
        <p:spPr bwMode="auto">
          <a:xfrm>
            <a:off x="1524000" y="4114800"/>
            <a:ext cx="1828800" cy="533400"/>
          </a:xfrm>
          <a:prstGeom prst="rect">
            <a:avLst/>
          </a:prstGeom>
          <a:noFill/>
          <a:ln w="9525">
            <a:noFill/>
            <a:miter lim="800000"/>
            <a:headEnd/>
            <a:tailEnd/>
          </a:ln>
          <a:effectLst/>
        </p:spPr>
        <p:txBody>
          <a:bodyPr anchor="ctr"/>
          <a:lstStyle/>
          <a:p>
            <a:pPr algn="ctr"/>
            <a:r>
              <a:rPr lang="en-GB">
                <a:solidFill>
                  <a:schemeClr val="tx2"/>
                </a:solidFill>
              </a:rPr>
              <a:t>Fifth Pass</a:t>
            </a:r>
          </a:p>
        </p:txBody>
      </p:sp>
    </p:spTree>
    <p:extLst>
      <p:ext uri="{BB962C8B-B14F-4D97-AF65-F5344CB8AC3E}">
        <p14:creationId xmlns:p14="http://schemas.microsoft.com/office/powerpoint/2010/main" val="568596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63494"/>
                                        </p:tgtEl>
                                        <p:attrNameLst>
                                          <p:attrName>style.visibility</p:attrName>
                                        </p:attrNameLst>
                                      </p:cBhvr>
                                      <p:to>
                                        <p:strVal val="visible"/>
                                      </p:to>
                                    </p:set>
                                    <p:anim calcmode="lin" valueType="num">
                                      <p:cBhvr>
                                        <p:cTn id="7" dur="500" fill="hold"/>
                                        <p:tgtEl>
                                          <p:spTgt spid="63494"/>
                                        </p:tgtEl>
                                        <p:attrNameLst>
                                          <p:attrName>ppt_w</p:attrName>
                                        </p:attrNameLst>
                                      </p:cBhvr>
                                      <p:tavLst>
                                        <p:tav tm="0">
                                          <p:val>
                                            <p:fltVal val="0"/>
                                          </p:val>
                                        </p:tav>
                                        <p:tav tm="100000">
                                          <p:val>
                                            <p:strVal val="#ppt_w"/>
                                          </p:val>
                                        </p:tav>
                                      </p:tavLst>
                                    </p:anim>
                                    <p:anim calcmode="lin" valueType="num">
                                      <p:cBhvr>
                                        <p:cTn id="8" dur="500" fill="hold"/>
                                        <p:tgtEl>
                                          <p:spTgt spid="63494"/>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6349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63495"/>
                                        </p:tgtEl>
                                        <p:attrNameLst>
                                          <p:attrName>style.visibility</p:attrName>
                                        </p:attrNameLst>
                                      </p:cBhvr>
                                      <p:to>
                                        <p:strVal val="visible"/>
                                      </p:to>
                                    </p:set>
                                    <p:anim calcmode="lin" valueType="num">
                                      <p:cBhvr>
                                        <p:cTn id="13" dur="500" fill="hold"/>
                                        <p:tgtEl>
                                          <p:spTgt spid="63495"/>
                                        </p:tgtEl>
                                        <p:attrNameLst>
                                          <p:attrName>ppt_w</p:attrName>
                                        </p:attrNameLst>
                                      </p:cBhvr>
                                      <p:tavLst>
                                        <p:tav tm="0">
                                          <p:val>
                                            <p:fltVal val="0"/>
                                          </p:val>
                                        </p:tav>
                                        <p:tav tm="100000">
                                          <p:val>
                                            <p:strVal val="#ppt_w"/>
                                          </p:val>
                                        </p:tav>
                                      </p:tavLst>
                                    </p:anim>
                                    <p:anim calcmode="lin" valueType="num">
                                      <p:cBhvr>
                                        <p:cTn id="14" dur="500" fill="hold"/>
                                        <p:tgtEl>
                                          <p:spTgt spid="63495"/>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63495"/>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3492"/>
                                        </p:tgtEl>
                                        <p:attrNameLst>
                                          <p:attrName>style.visibility</p:attrName>
                                        </p:attrNameLst>
                                      </p:cBhvr>
                                      <p:to>
                                        <p:strVal val="visible"/>
                                      </p:to>
                                    </p:set>
                                  </p:childTnLst>
                                </p:cTn>
                              </p:par>
                            </p:childTnLst>
                          </p:cTn>
                        </p:par>
                        <p:par>
                          <p:cTn id="19" fill="hold">
                            <p:stCondLst>
                              <p:cond delay="500"/>
                            </p:stCondLst>
                            <p:childTnLst>
                              <p:par>
                                <p:cTn id="20" presetID="17" presetClass="entr" presetSubtype="10" fill="hold" grpId="0" nodeType="afterEffect">
                                  <p:stCondLst>
                                    <p:cond delay="0"/>
                                  </p:stCondLst>
                                  <p:childTnLst>
                                    <p:set>
                                      <p:cBhvr>
                                        <p:cTn id="21" dur="1" fill="hold">
                                          <p:stCondLst>
                                            <p:cond delay="0"/>
                                          </p:stCondLst>
                                        </p:cTn>
                                        <p:tgtEl>
                                          <p:spTgt spid="63496"/>
                                        </p:tgtEl>
                                        <p:attrNameLst>
                                          <p:attrName>style.visibility</p:attrName>
                                        </p:attrNameLst>
                                      </p:cBhvr>
                                      <p:to>
                                        <p:strVal val="visible"/>
                                      </p:to>
                                    </p:set>
                                    <p:anim calcmode="lin" valueType="num">
                                      <p:cBhvr>
                                        <p:cTn id="22" dur="500" fill="hold"/>
                                        <p:tgtEl>
                                          <p:spTgt spid="63496"/>
                                        </p:tgtEl>
                                        <p:attrNameLst>
                                          <p:attrName>ppt_w</p:attrName>
                                        </p:attrNameLst>
                                      </p:cBhvr>
                                      <p:tavLst>
                                        <p:tav tm="0">
                                          <p:val>
                                            <p:fltVal val="0"/>
                                          </p:val>
                                        </p:tav>
                                        <p:tav tm="100000">
                                          <p:val>
                                            <p:strVal val="#ppt_w"/>
                                          </p:val>
                                        </p:tav>
                                      </p:tavLst>
                                    </p:anim>
                                    <p:anim calcmode="lin" valueType="num">
                                      <p:cBhvr>
                                        <p:cTn id="23" dur="500" fill="hold"/>
                                        <p:tgtEl>
                                          <p:spTgt spid="63496"/>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6349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animBg="1" autoUpdateAnimBg="0"/>
      <p:bldP spid="63494" grpId="0" animBg="1"/>
      <p:bldP spid="63495" grpId="0" animBg="1"/>
      <p:bldP spid="63496" grpId="0" animBg="1"/>
    </p:bld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FE01-3247-4CEF-9EEE-66CDF0A225FB}"/>
              </a:ext>
            </a:extLst>
          </p:cNvPr>
          <p:cNvSpPr>
            <a:spLocks noGrp="1"/>
          </p:cNvSpPr>
          <p:nvPr>
            <p:ph type="title"/>
          </p:nvPr>
        </p:nvSpPr>
        <p:spPr>
          <a:xfrm>
            <a:off x="485938" y="609600"/>
            <a:ext cx="10959392" cy="1040427"/>
          </a:xfrm>
        </p:spPr>
        <p:txBody>
          <a:bodyPr>
            <a:normAutofit/>
          </a:bodyPr>
          <a:lstStyle/>
          <a:p>
            <a:r>
              <a:rPr lang="en-US" dirty="0"/>
              <a:t>Open Addressing: Linear Probing (insert 38, 19, 8, 79, 10)</a:t>
            </a:r>
            <a:endParaRPr lang="en-IN" dirty="0"/>
          </a:p>
        </p:txBody>
      </p:sp>
      <p:sp>
        <p:nvSpPr>
          <p:cNvPr id="4" name="Footer Placeholder 3">
            <a:extLst>
              <a:ext uri="{FF2B5EF4-FFF2-40B4-BE49-F238E27FC236}">
                <a16:creationId xmlns:a16="http://schemas.microsoft.com/office/drawing/2014/main" id="{88135483-AB78-47D1-BC8B-E6CB86A9BB01}"/>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476E799C-57E5-45A9-8E69-CBAEE9BB82A6}"/>
              </a:ext>
            </a:extLst>
          </p:cNvPr>
          <p:cNvSpPr>
            <a:spLocks noGrp="1"/>
          </p:cNvSpPr>
          <p:nvPr>
            <p:ph type="sldNum" sz="quarter" idx="12"/>
          </p:nvPr>
        </p:nvSpPr>
        <p:spPr/>
        <p:txBody>
          <a:bodyPr/>
          <a:lstStyle/>
          <a:p>
            <a:fld id="{1DE3944B-220D-4D9C-9C2A-B607A0FB2F6B}" type="slidenum">
              <a:rPr lang="en-IN" smtClean="0"/>
              <a:t>280</a:t>
            </a:fld>
            <a:endParaRPr lang="en-IN"/>
          </a:p>
        </p:txBody>
      </p:sp>
      <p:graphicFrame>
        <p:nvGraphicFramePr>
          <p:cNvPr id="6" name="Group 64">
            <a:extLst>
              <a:ext uri="{FF2B5EF4-FFF2-40B4-BE49-F238E27FC236}">
                <a16:creationId xmlns:a16="http://schemas.microsoft.com/office/drawing/2014/main" id="{D0DCDAAA-E750-418D-8730-3A641E60341D}"/>
              </a:ext>
            </a:extLst>
          </p:cNvPr>
          <p:cNvGraphicFramePr>
            <a:graphicFrameLocks noGrp="1"/>
          </p:cNvGraphicFramePr>
          <p:nvPr>
            <p:custDataLst>
              <p:tags r:id="rId1"/>
            </p:custDataLst>
          </p:nvPr>
        </p:nvGraphicFramePr>
        <p:xfrm>
          <a:off x="1992818" y="1857120"/>
          <a:ext cx="1219200" cy="3817938"/>
        </p:xfrm>
        <a:graphic>
          <a:graphicData uri="http://schemas.openxmlformats.org/drawingml/2006/table">
            <a:tbl>
              <a:tblPr/>
              <a:tblGrid>
                <a:gridCol w="638629">
                  <a:extLst>
                    <a:ext uri="{9D8B030D-6E8A-4147-A177-3AD203B41FA5}">
                      <a16:colId xmlns:a16="http://schemas.microsoft.com/office/drawing/2014/main" val="20000"/>
                    </a:ext>
                  </a:extLst>
                </a:gridCol>
                <a:gridCol w="580571">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0</a:t>
                      </a:r>
                    </a:p>
                  </a:txBody>
                  <a:tcPr anchor="ctr" anchorCtr="1"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1</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2</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3</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4</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5</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6</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7</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8</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9</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graphicFrame>
        <p:nvGraphicFramePr>
          <p:cNvPr id="7" name="Group 64">
            <a:extLst>
              <a:ext uri="{FF2B5EF4-FFF2-40B4-BE49-F238E27FC236}">
                <a16:creationId xmlns:a16="http://schemas.microsoft.com/office/drawing/2014/main" id="{6A9D8DF4-E8B1-4322-9628-7EFB628EABA8}"/>
              </a:ext>
            </a:extLst>
          </p:cNvPr>
          <p:cNvGraphicFramePr>
            <a:graphicFrameLocks noGrp="1"/>
          </p:cNvGraphicFramePr>
          <p:nvPr>
            <p:custDataLst>
              <p:tags r:id="rId2"/>
            </p:custDataLst>
          </p:nvPr>
        </p:nvGraphicFramePr>
        <p:xfrm>
          <a:off x="1992818" y="1841880"/>
          <a:ext cx="1219200" cy="3817938"/>
        </p:xfrm>
        <a:graphic>
          <a:graphicData uri="http://schemas.openxmlformats.org/drawingml/2006/table">
            <a:tbl>
              <a:tblPr/>
              <a:tblGrid>
                <a:gridCol w="638629">
                  <a:extLst>
                    <a:ext uri="{9D8B030D-6E8A-4147-A177-3AD203B41FA5}">
                      <a16:colId xmlns:a16="http://schemas.microsoft.com/office/drawing/2014/main" val="20000"/>
                    </a:ext>
                  </a:extLst>
                </a:gridCol>
                <a:gridCol w="580571">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0</a:t>
                      </a:r>
                    </a:p>
                  </a:txBody>
                  <a:tcPr anchor="ctr" anchorCtr="1"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1</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2</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3</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4</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5</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6</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7</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8</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2">
                              <a:lumMod val="75000"/>
                              <a:lumOff val="25000"/>
                            </a:schemeClr>
                          </a:solidFill>
                          <a:effectLst/>
                          <a:latin typeface="+mj-lt"/>
                        </a:rPr>
                        <a:t>38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9</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graphicFrame>
        <p:nvGraphicFramePr>
          <p:cNvPr id="8" name="Group 64">
            <a:extLst>
              <a:ext uri="{FF2B5EF4-FFF2-40B4-BE49-F238E27FC236}">
                <a16:creationId xmlns:a16="http://schemas.microsoft.com/office/drawing/2014/main" id="{1B7CADDA-8CE0-4737-951B-7BBD51DB0AB7}"/>
              </a:ext>
            </a:extLst>
          </p:cNvPr>
          <p:cNvGraphicFramePr>
            <a:graphicFrameLocks noGrp="1"/>
          </p:cNvGraphicFramePr>
          <p:nvPr>
            <p:custDataLst>
              <p:tags r:id="rId3"/>
            </p:custDataLst>
          </p:nvPr>
        </p:nvGraphicFramePr>
        <p:xfrm>
          <a:off x="3643260" y="1872360"/>
          <a:ext cx="1219200" cy="3802698"/>
        </p:xfrm>
        <a:graphic>
          <a:graphicData uri="http://schemas.openxmlformats.org/drawingml/2006/table">
            <a:tbl>
              <a:tblPr/>
              <a:tblGrid>
                <a:gridCol w="638629">
                  <a:extLst>
                    <a:ext uri="{9D8B030D-6E8A-4147-A177-3AD203B41FA5}">
                      <a16:colId xmlns:a16="http://schemas.microsoft.com/office/drawing/2014/main" val="20000"/>
                    </a:ext>
                  </a:extLst>
                </a:gridCol>
                <a:gridCol w="580571">
                  <a:extLst>
                    <a:ext uri="{9D8B030D-6E8A-4147-A177-3AD203B41FA5}">
                      <a16:colId xmlns:a16="http://schemas.microsoft.com/office/drawing/2014/main" val="20001"/>
                    </a:ext>
                  </a:extLst>
                </a:gridCol>
              </a:tblGrid>
              <a:tr h="3550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0</a:t>
                      </a:r>
                    </a:p>
                  </a:txBody>
                  <a:tcPr anchor="ctr" anchorCtr="1"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1</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2</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3</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4</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5</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6</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7</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8</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38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9</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2">
                              <a:lumMod val="75000"/>
                              <a:lumOff val="25000"/>
                            </a:schemeClr>
                          </a:solidFill>
                          <a:effectLst/>
                          <a:latin typeface="+mj-lt"/>
                        </a:rPr>
                        <a:t>19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graphicFrame>
        <p:nvGraphicFramePr>
          <p:cNvPr id="9" name="Group 64">
            <a:extLst>
              <a:ext uri="{FF2B5EF4-FFF2-40B4-BE49-F238E27FC236}">
                <a16:creationId xmlns:a16="http://schemas.microsoft.com/office/drawing/2014/main" id="{BD940ED4-3D8D-402D-AF04-8D41C931BB87}"/>
              </a:ext>
            </a:extLst>
          </p:cNvPr>
          <p:cNvGraphicFramePr>
            <a:graphicFrameLocks noGrp="1"/>
          </p:cNvGraphicFramePr>
          <p:nvPr>
            <p:custDataLst>
              <p:tags r:id="rId4"/>
            </p:custDataLst>
          </p:nvPr>
        </p:nvGraphicFramePr>
        <p:xfrm>
          <a:off x="5293702" y="1903920"/>
          <a:ext cx="1219200" cy="3817938"/>
        </p:xfrm>
        <a:graphic>
          <a:graphicData uri="http://schemas.openxmlformats.org/drawingml/2006/table">
            <a:tbl>
              <a:tblPr/>
              <a:tblGrid>
                <a:gridCol w="638629">
                  <a:extLst>
                    <a:ext uri="{9D8B030D-6E8A-4147-A177-3AD203B41FA5}">
                      <a16:colId xmlns:a16="http://schemas.microsoft.com/office/drawing/2014/main" val="20000"/>
                    </a:ext>
                  </a:extLst>
                </a:gridCol>
                <a:gridCol w="580571">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0</a:t>
                      </a:r>
                    </a:p>
                  </a:txBody>
                  <a:tcPr anchor="ctr" anchorCtr="1"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2">
                              <a:lumMod val="75000"/>
                              <a:lumOff val="25000"/>
                            </a:schemeClr>
                          </a:solidFill>
                          <a:effectLst/>
                          <a:latin typeface="+mj-lt"/>
                        </a:rPr>
                        <a:t>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1</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2</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3</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4</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5</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6</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7</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8</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38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9</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19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graphicFrame>
        <p:nvGraphicFramePr>
          <p:cNvPr id="10" name="Group 64">
            <a:extLst>
              <a:ext uri="{FF2B5EF4-FFF2-40B4-BE49-F238E27FC236}">
                <a16:creationId xmlns:a16="http://schemas.microsoft.com/office/drawing/2014/main" id="{7AEA5B42-F9FA-470F-9556-BCCD9B3AC862}"/>
              </a:ext>
            </a:extLst>
          </p:cNvPr>
          <p:cNvGraphicFramePr>
            <a:graphicFrameLocks noGrp="1"/>
          </p:cNvGraphicFramePr>
          <p:nvPr>
            <p:custDataLst>
              <p:tags r:id="rId5"/>
            </p:custDataLst>
          </p:nvPr>
        </p:nvGraphicFramePr>
        <p:xfrm>
          <a:off x="7038154" y="1911540"/>
          <a:ext cx="1219200" cy="3817938"/>
        </p:xfrm>
        <a:graphic>
          <a:graphicData uri="http://schemas.openxmlformats.org/drawingml/2006/table">
            <a:tbl>
              <a:tblPr/>
              <a:tblGrid>
                <a:gridCol w="638629">
                  <a:extLst>
                    <a:ext uri="{9D8B030D-6E8A-4147-A177-3AD203B41FA5}">
                      <a16:colId xmlns:a16="http://schemas.microsoft.com/office/drawing/2014/main" val="20000"/>
                    </a:ext>
                  </a:extLst>
                </a:gridCol>
                <a:gridCol w="580571">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0</a:t>
                      </a:r>
                    </a:p>
                  </a:txBody>
                  <a:tcPr anchor="ctr" anchorCtr="1"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2">
                              <a:lumMod val="75000"/>
                              <a:lumOff val="25000"/>
                            </a:schemeClr>
                          </a:solidFill>
                          <a:effectLst/>
                          <a:latin typeface="+mj-lt"/>
                        </a:rPr>
                        <a:t>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1</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2">
                              <a:lumMod val="75000"/>
                              <a:lumOff val="25000"/>
                            </a:schemeClr>
                          </a:solidFill>
                          <a:effectLst/>
                          <a:latin typeface="+mj-lt"/>
                        </a:rPr>
                        <a:t>79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2</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3</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4</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5</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6</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7</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8</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38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9</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19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graphicFrame>
        <p:nvGraphicFramePr>
          <p:cNvPr id="11" name="Group 64">
            <a:extLst>
              <a:ext uri="{FF2B5EF4-FFF2-40B4-BE49-F238E27FC236}">
                <a16:creationId xmlns:a16="http://schemas.microsoft.com/office/drawing/2014/main" id="{C7E95A2B-45C5-4C20-A7C9-E04FACA7AFF9}"/>
              </a:ext>
            </a:extLst>
          </p:cNvPr>
          <p:cNvGraphicFramePr>
            <a:graphicFrameLocks noGrp="1"/>
          </p:cNvGraphicFramePr>
          <p:nvPr>
            <p:custDataLst>
              <p:tags r:id="rId6"/>
            </p:custDataLst>
          </p:nvPr>
        </p:nvGraphicFramePr>
        <p:xfrm>
          <a:off x="9050302" y="1934940"/>
          <a:ext cx="1219200" cy="3817938"/>
        </p:xfrm>
        <a:graphic>
          <a:graphicData uri="http://schemas.openxmlformats.org/drawingml/2006/table">
            <a:tbl>
              <a:tblPr/>
              <a:tblGrid>
                <a:gridCol w="638629">
                  <a:extLst>
                    <a:ext uri="{9D8B030D-6E8A-4147-A177-3AD203B41FA5}">
                      <a16:colId xmlns:a16="http://schemas.microsoft.com/office/drawing/2014/main" val="20000"/>
                    </a:ext>
                  </a:extLst>
                </a:gridCol>
                <a:gridCol w="580571">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0</a:t>
                      </a:r>
                    </a:p>
                  </a:txBody>
                  <a:tcPr anchor="ctr" anchorCtr="1"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1</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79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2</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2">
                              <a:lumMod val="75000"/>
                              <a:lumOff val="25000"/>
                            </a:schemeClr>
                          </a:solidFill>
                          <a:effectLst/>
                          <a:latin typeface="+mj-lt"/>
                        </a:rPr>
                        <a:t>10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3</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4</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5</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6</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7</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8</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38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9</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j-lt"/>
                        </a:rPr>
                        <a:t>19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52820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E03DD-F5F2-41E8-B810-1CEE019EE0F4}"/>
              </a:ext>
            </a:extLst>
          </p:cNvPr>
          <p:cNvSpPr>
            <a:spLocks noGrp="1"/>
          </p:cNvSpPr>
          <p:nvPr>
            <p:ph type="title"/>
          </p:nvPr>
        </p:nvSpPr>
        <p:spPr/>
        <p:txBody>
          <a:bodyPr/>
          <a:lstStyle/>
          <a:p>
            <a:r>
              <a:rPr lang="en-US" dirty="0"/>
              <a:t>Open Addressing: Other Operations</a:t>
            </a:r>
            <a:endParaRPr lang="en-IN" dirty="0"/>
          </a:p>
        </p:txBody>
      </p:sp>
      <p:sp>
        <p:nvSpPr>
          <p:cNvPr id="3" name="Content Placeholder 2">
            <a:extLst>
              <a:ext uri="{FF2B5EF4-FFF2-40B4-BE49-F238E27FC236}">
                <a16:creationId xmlns:a16="http://schemas.microsoft.com/office/drawing/2014/main" id="{53738CA6-432A-4919-AE6C-4A1ED0FD8791}"/>
              </a:ext>
            </a:extLst>
          </p:cNvPr>
          <p:cNvSpPr>
            <a:spLocks noGrp="1"/>
          </p:cNvSpPr>
          <p:nvPr>
            <p:ph idx="1"/>
          </p:nvPr>
        </p:nvSpPr>
        <p:spPr/>
        <p:txBody>
          <a:bodyPr>
            <a:normAutofit/>
          </a:bodyPr>
          <a:lstStyle/>
          <a:p>
            <a:pPr algn="just"/>
            <a:r>
              <a:rPr lang="en-US" altLang="ko-KR" sz="2000" dirty="0">
                <a:ea typeface="굴림" panose="020B0600000101010101" pitchFamily="34" charset="-127"/>
              </a:rPr>
              <a:t>In addition to the cell data (if any), each cell keeps one of the three states: EMPTY, OCCUPIED, DELETED.</a:t>
            </a:r>
          </a:p>
          <a:p>
            <a:pPr algn="just"/>
            <a:r>
              <a:rPr lang="en-US" altLang="ko-KR" sz="2000" dirty="0">
                <a:ea typeface="굴림" panose="020B0600000101010101" pitchFamily="34" charset="-127"/>
              </a:rPr>
              <a:t>While inserting, if a collision occurs, alternative cells are tried until an empty cell is found. </a:t>
            </a:r>
          </a:p>
          <a:p>
            <a:pPr algn="just"/>
            <a:r>
              <a:rPr lang="en-US" altLang="ko-KR" sz="2000" b="1" dirty="0">
                <a:ea typeface="굴림" panose="020B0600000101010101" pitchFamily="34" charset="-127"/>
              </a:rPr>
              <a:t>Deletion</a:t>
            </a:r>
            <a:r>
              <a:rPr lang="en-US" altLang="ko-KR" sz="2000" dirty="0">
                <a:ea typeface="굴림" panose="020B0600000101010101" pitchFamily="34" charset="-127"/>
              </a:rPr>
              <a:t>: (lazy deletion): When a key is deleted the slot is marked as DELETED rather than EMPTY otherwise subsequent searches that hash at the deleted cell will fail.</a:t>
            </a:r>
          </a:p>
          <a:p>
            <a:pPr algn="just"/>
            <a:r>
              <a:rPr lang="en-US" altLang="ko-KR" sz="2000" b="1" dirty="0">
                <a:ea typeface="굴림" panose="020B0600000101010101" pitchFamily="34" charset="-127"/>
              </a:rPr>
              <a:t>Probe sequence</a:t>
            </a:r>
            <a:r>
              <a:rPr lang="en-US" altLang="ko-KR" sz="2000" dirty="0">
                <a:ea typeface="굴림" panose="020B0600000101010101" pitchFamily="34" charset="-127"/>
              </a:rPr>
              <a:t>: A probe sequence is the sequence of array indexes that is followed in searching for an empty cell during an insertion, or in searching for a key during find or delete operations.</a:t>
            </a:r>
            <a:endParaRPr lang="en-IN" sz="1600" dirty="0"/>
          </a:p>
        </p:txBody>
      </p:sp>
      <p:sp>
        <p:nvSpPr>
          <p:cNvPr id="4" name="Footer Placeholder 3">
            <a:extLst>
              <a:ext uri="{FF2B5EF4-FFF2-40B4-BE49-F238E27FC236}">
                <a16:creationId xmlns:a16="http://schemas.microsoft.com/office/drawing/2014/main" id="{51A6CA50-D31F-4D2D-93AC-F86ECABBF6DA}"/>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F80AE303-72CE-4463-8A4F-8F27236A3BD9}"/>
              </a:ext>
            </a:extLst>
          </p:cNvPr>
          <p:cNvSpPr>
            <a:spLocks noGrp="1"/>
          </p:cNvSpPr>
          <p:nvPr>
            <p:ph type="sldNum" sz="quarter" idx="12"/>
          </p:nvPr>
        </p:nvSpPr>
        <p:spPr/>
        <p:txBody>
          <a:bodyPr/>
          <a:lstStyle/>
          <a:p>
            <a:fld id="{1DE3944B-220D-4D9C-9C2A-B607A0FB2F6B}" type="slidenum">
              <a:rPr lang="en-IN" smtClean="0"/>
              <a:t>281</a:t>
            </a:fld>
            <a:endParaRPr lang="en-IN"/>
          </a:p>
        </p:txBody>
      </p:sp>
    </p:spTree>
    <p:extLst>
      <p:ext uri="{BB962C8B-B14F-4D97-AF65-F5344CB8AC3E}">
        <p14:creationId xmlns:p14="http://schemas.microsoft.com/office/powerpoint/2010/main" val="1514093805"/>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E03DD-F5F2-41E8-B810-1CEE019EE0F4}"/>
              </a:ext>
            </a:extLst>
          </p:cNvPr>
          <p:cNvSpPr>
            <a:spLocks noGrp="1"/>
          </p:cNvSpPr>
          <p:nvPr>
            <p:ph type="title"/>
          </p:nvPr>
        </p:nvSpPr>
        <p:spPr/>
        <p:txBody>
          <a:bodyPr/>
          <a:lstStyle/>
          <a:p>
            <a:r>
              <a:rPr lang="en-US" dirty="0"/>
              <a:t>Open Addressing: Other Operations</a:t>
            </a:r>
            <a:endParaRPr lang="en-IN" dirty="0"/>
          </a:p>
        </p:txBody>
      </p:sp>
      <p:sp>
        <p:nvSpPr>
          <p:cNvPr id="3" name="Content Placeholder 2">
            <a:extLst>
              <a:ext uri="{FF2B5EF4-FFF2-40B4-BE49-F238E27FC236}">
                <a16:creationId xmlns:a16="http://schemas.microsoft.com/office/drawing/2014/main" id="{53738CA6-432A-4919-AE6C-4A1ED0FD8791}"/>
              </a:ext>
            </a:extLst>
          </p:cNvPr>
          <p:cNvSpPr>
            <a:spLocks noGrp="1"/>
          </p:cNvSpPr>
          <p:nvPr>
            <p:ph idx="1"/>
          </p:nvPr>
        </p:nvSpPr>
        <p:spPr/>
        <p:txBody>
          <a:bodyPr>
            <a:normAutofit fontScale="77500" lnSpcReduction="20000"/>
          </a:bodyPr>
          <a:lstStyle/>
          <a:p>
            <a:pPr marL="0" indent="0">
              <a:buNone/>
            </a:pPr>
            <a:r>
              <a:rPr lang="en-US" sz="2400" dirty="0">
                <a:solidFill>
                  <a:schemeClr val="accent5">
                    <a:lumMod val="50000"/>
                  </a:schemeClr>
                </a:solidFill>
              </a:rPr>
              <a:t>insert</a:t>
            </a:r>
            <a:r>
              <a:rPr lang="en-US" sz="2400" dirty="0"/>
              <a:t> finds an open table position using a probe function</a:t>
            </a:r>
          </a:p>
          <a:p>
            <a:pPr marL="0" indent="0">
              <a:buNone/>
            </a:pPr>
            <a:endParaRPr lang="en-US" sz="1200" dirty="0"/>
          </a:p>
          <a:p>
            <a:pPr marL="0" indent="0">
              <a:buNone/>
            </a:pPr>
            <a:r>
              <a:rPr lang="en-US" sz="2400" dirty="0">
                <a:solidFill>
                  <a:schemeClr val="accent5">
                    <a:lumMod val="50000"/>
                  </a:schemeClr>
                </a:solidFill>
              </a:rPr>
              <a:t>find</a:t>
            </a:r>
            <a:r>
              <a:rPr lang="en-US" sz="2400" dirty="0"/>
              <a:t>?</a:t>
            </a:r>
          </a:p>
          <a:p>
            <a:pPr lvl="1"/>
            <a:r>
              <a:rPr lang="en-US" sz="2400" dirty="0"/>
              <a:t>Must use same probe function to "retrace the trail" for the data</a:t>
            </a:r>
          </a:p>
          <a:p>
            <a:pPr lvl="1"/>
            <a:r>
              <a:rPr lang="en-US" sz="2400" dirty="0"/>
              <a:t>Unsuccessful search when reach empty position</a:t>
            </a:r>
          </a:p>
          <a:p>
            <a:pPr marL="57150" indent="0">
              <a:buNone/>
            </a:pPr>
            <a:endParaRPr lang="en-US" sz="1200" dirty="0"/>
          </a:p>
          <a:p>
            <a:pPr marL="0" indent="0">
              <a:buNone/>
            </a:pPr>
            <a:r>
              <a:rPr lang="en-US" sz="2400" dirty="0">
                <a:solidFill>
                  <a:schemeClr val="accent5">
                    <a:lumMod val="50000"/>
                  </a:schemeClr>
                </a:solidFill>
              </a:rPr>
              <a:t>delete</a:t>
            </a:r>
            <a:r>
              <a:rPr lang="en-US" sz="2400" dirty="0"/>
              <a:t>?</a:t>
            </a:r>
          </a:p>
          <a:p>
            <a:r>
              <a:rPr lang="en-US" sz="2400" dirty="0"/>
              <a:t>"lazy" deletion (Just mark the items as inactive rather than removing it.)</a:t>
            </a:r>
          </a:p>
          <a:p>
            <a:pPr marL="0" indent="0">
              <a:buNone/>
            </a:pPr>
            <a:endParaRPr lang="en-US" sz="3600" dirty="0"/>
          </a:p>
          <a:p>
            <a:r>
              <a:rPr lang="en-US" sz="2400" dirty="0"/>
              <a:t>Marker indicates "data was here, keep on probing"</a:t>
            </a:r>
          </a:p>
          <a:p>
            <a:endParaRPr lang="en-IN" dirty="0"/>
          </a:p>
        </p:txBody>
      </p:sp>
      <p:sp>
        <p:nvSpPr>
          <p:cNvPr id="4" name="Footer Placeholder 3">
            <a:extLst>
              <a:ext uri="{FF2B5EF4-FFF2-40B4-BE49-F238E27FC236}">
                <a16:creationId xmlns:a16="http://schemas.microsoft.com/office/drawing/2014/main" id="{51A6CA50-D31F-4D2D-93AC-F86ECABBF6DA}"/>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F80AE303-72CE-4463-8A4F-8F27236A3BD9}"/>
              </a:ext>
            </a:extLst>
          </p:cNvPr>
          <p:cNvSpPr>
            <a:spLocks noGrp="1"/>
          </p:cNvSpPr>
          <p:nvPr>
            <p:ph type="sldNum" sz="quarter" idx="12"/>
          </p:nvPr>
        </p:nvSpPr>
        <p:spPr/>
        <p:txBody>
          <a:bodyPr/>
          <a:lstStyle/>
          <a:p>
            <a:fld id="{1DE3944B-220D-4D9C-9C2A-B607A0FB2F6B}" type="slidenum">
              <a:rPr lang="en-IN" smtClean="0"/>
              <a:t>282</a:t>
            </a:fld>
            <a:endParaRPr lang="en-IN"/>
          </a:p>
        </p:txBody>
      </p:sp>
      <p:graphicFrame>
        <p:nvGraphicFramePr>
          <p:cNvPr id="6" name="Group 193">
            <a:extLst>
              <a:ext uri="{FF2B5EF4-FFF2-40B4-BE49-F238E27FC236}">
                <a16:creationId xmlns:a16="http://schemas.microsoft.com/office/drawing/2014/main" id="{B06E4076-5298-4D7E-B572-C379CAB23070}"/>
              </a:ext>
            </a:extLst>
          </p:cNvPr>
          <p:cNvGraphicFramePr>
            <a:graphicFrameLocks noGrp="1"/>
          </p:cNvGraphicFramePr>
          <p:nvPr>
            <p:custDataLst>
              <p:tags r:id="rId1"/>
            </p:custDataLst>
          </p:nvPr>
        </p:nvGraphicFramePr>
        <p:xfrm>
          <a:off x="2788209" y="4810717"/>
          <a:ext cx="5486400" cy="396240"/>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tblGrid>
              <a:tr h="314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10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FF0000"/>
                          </a:solidFill>
                          <a:effectLst/>
                          <a:latin typeface="Times New Roman" pitchFamily="18" charset="0"/>
                          <a:sym typeface="Wingdings"/>
                        </a:rPr>
                        <a:t></a:t>
                      </a:r>
                      <a:endParaRPr kumimoji="0" lang="en-US" sz="2000" b="1"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23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16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000" b="1" i="0" u="none" strike="noStrike" cap="none" normalizeH="0" baseline="0" dirty="0">
                          <a:ln>
                            <a:noFill/>
                          </a:ln>
                          <a:solidFill>
                            <a:srgbClr val="FF0000"/>
                          </a:solidFill>
                          <a:effectLst/>
                          <a:latin typeface="Times New Roman" pitchFamily="18" charset="0"/>
                          <a:sym typeface="Wingdings"/>
                        </a:rPr>
                        <a:t></a:t>
                      </a:r>
                      <a:endParaRPr kumimoji="0" lang="en-US" sz="2000" b="1" i="0" u="none" strike="noStrike" cap="none" normalizeH="0" baseline="0" dirty="0">
                        <a:ln>
                          <a:noFill/>
                        </a:ln>
                        <a:solidFill>
                          <a:srgbClr val="FF0000"/>
                        </a:solidFill>
                        <a:effectLst/>
                        <a:latin typeface="Times New Roman" pitchFamily="18"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26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5140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C05A5-FCC6-46DD-8255-28A6E1E70323}"/>
              </a:ext>
            </a:extLst>
          </p:cNvPr>
          <p:cNvSpPr>
            <a:spLocks noGrp="1"/>
          </p:cNvSpPr>
          <p:nvPr>
            <p:ph type="title"/>
          </p:nvPr>
        </p:nvSpPr>
        <p:spPr/>
        <p:txBody>
          <a:bodyPr/>
          <a:lstStyle/>
          <a:p>
            <a:r>
              <a:rPr lang="en-US" dirty="0"/>
              <a:t>Lazy delete example</a:t>
            </a:r>
            <a:endParaRPr lang="en-IN" dirty="0"/>
          </a:p>
        </p:txBody>
      </p:sp>
      <p:sp>
        <p:nvSpPr>
          <p:cNvPr id="3" name="Content Placeholder 2">
            <a:extLst>
              <a:ext uri="{FF2B5EF4-FFF2-40B4-BE49-F238E27FC236}">
                <a16:creationId xmlns:a16="http://schemas.microsoft.com/office/drawing/2014/main" id="{124A7F25-C3BD-4C6A-8488-DF150905F76E}"/>
              </a:ext>
            </a:extLst>
          </p:cNvPr>
          <p:cNvSpPr>
            <a:spLocks noGrp="1"/>
          </p:cNvSpPr>
          <p:nvPr>
            <p:ph idx="1"/>
          </p:nvPr>
        </p:nvSpPr>
        <p:spPr>
          <a:xfrm>
            <a:off x="673436" y="373763"/>
            <a:ext cx="11029615" cy="3678303"/>
          </a:xfrm>
        </p:spPr>
        <p:txBody>
          <a:bodyPr/>
          <a:lstStyle/>
          <a:p>
            <a:r>
              <a:rPr lang="en-US" dirty="0"/>
              <a:t>Naïve removal can leave gaps!</a:t>
            </a:r>
            <a:endParaRPr lang="en-IN" dirty="0"/>
          </a:p>
        </p:txBody>
      </p:sp>
      <p:sp>
        <p:nvSpPr>
          <p:cNvPr id="4" name="Footer Placeholder 3">
            <a:extLst>
              <a:ext uri="{FF2B5EF4-FFF2-40B4-BE49-F238E27FC236}">
                <a16:creationId xmlns:a16="http://schemas.microsoft.com/office/drawing/2014/main" id="{04086BA3-7D2A-43DF-B1AE-DEE65FBD8C84}"/>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5531F917-F240-4F51-8035-96C2E8F0008A}"/>
              </a:ext>
            </a:extLst>
          </p:cNvPr>
          <p:cNvSpPr>
            <a:spLocks noGrp="1"/>
          </p:cNvSpPr>
          <p:nvPr>
            <p:ph type="sldNum" sz="quarter" idx="12"/>
          </p:nvPr>
        </p:nvSpPr>
        <p:spPr/>
        <p:txBody>
          <a:bodyPr/>
          <a:lstStyle/>
          <a:p>
            <a:fld id="{1DE3944B-220D-4D9C-9C2A-B607A0FB2F6B}" type="slidenum">
              <a:rPr lang="en-IN" smtClean="0"/>
              <a:t>283</a:t>
            </a:fld>
            <a:endParaRPr lang="en-IN"/>
          </a:p>
        </p:txBody>
      </p:sp>
      <p:pic>
        <p:nvPicPr>
          <p:cNvPr id="7" name="Picture 6">
            <a:extLst>
              <a:ext uri="{FF2B5EF4-FFF2-40B4-BE49-F238E27FC236}">
                <a16:creationId xmlns:a16="http://schemas.microsoft.com/office/drawing/2014/main" id="{6222D066-A630-4AB4-8A97-5527B3A6F878}"/>
              </a:ext>
            </a:extLst>
          </p:cNvPr>
          <p:cNvPicPr>
            <a:picLocks noChangeAspect="1"/>
          </p:cNvPicPr>
          <p:nvPr/>
        </p:nvPicPr>
        <p:blipFill>
          <a:blip r:embed="rId2"/>
          <a:stretch>
            <a:fillRect/>
          </a:stretch>
        </p:blipFill>
        <p:spPr>
          <a:xfrm>
            <a:off x="1596507" y="3079376"/>
            <a:ext cx="4404575" cy="2743200"/>
          </a:xfrm>
          <a:prstGeom prst="rect">
            <a:avLst/>
          </a:prstGeom>
        </p:spPr>
      </p:pic>
      <p:pic>
        <p:nvPicPr>
          <p:cNvPr id="9" name="Picture 8">
            <a:extLst>
              <a:ext uri="{FF2B5EF4-FFF2-40B4-BE49-F238E27FC236}">
                <a16:creationId xmlns:a16="http://schemas.microsoft.com/office/drawing/2014/main" id="{E8744011-0C80-4082-8B61-CCCF76FE856E}"/>
              </a:ext>
            </a:extLst>
          </p:cNvPr>
          <p:cNvPicPr>
            <a:picLocks noChangeAspect="1"/>
          </p:cNvPicPr>
          <p:nvPr/>
        </p:nvPicPr>
        <p:blipFill>
          <a:blip r:embed="rId3"/>
          <a:stretch>
            <a:fillRect/>
          </a:stretch>
        </p:blipFill>
        <p:spPr>
          <a:xfrm>
            <a:off x="6908095" y="3111802"/>
            <a:ext cx="4353059" cy="2710774"/>
          </a:xfrm>
          <a:prstGeom prst="rect">
            <a:avLst/>
          </a:prstGeom>
        </p:spPr>
      </p:pic>
      <p:sp>
        <p:nvSpPr>
          <p:cNvPr id="10" name="Content Placeholder 2">
            <a:extLst>
              <a:ext uri="{FF2B5EF4-FFF2-40B4-BE49-F238E27FC236}">
                <a16:creationId xmlns:a16="http://schemas.microsoft.com/office/drawing/2014/main" id="{B29807DE-282A-41F8-9242-44657998E83C}"/>
              </a:ext>
            </a:extLst>
          </p:cNvPr>
          <p:cNvSpPr txBox="1">
            <a:spLocks/>
          </p:cNvSpPr>
          <p:nvPr/>
        </p:nvSpPr>
        <p:spPr>
          <a:xfrm>
            <a:off x="6206976" y="2074962"/>
            <a:ext cx="5311588" cy="403860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en-US" dirty="0"/>
              <a:t>Clever removal</a:t>
            </a:r>
            <a:endParaRPr lang="en-IN" dirty="0"/>
          </a:p>
        </p:txBody>
      </p:sp>
    </p:spTree>
    <p:extLst>
      <p:ext uri="{BB962C8B-B14F-4D97-AF65-F5344CB8AC3E}">
        <p14:creationId xmlns:p14="http://schemas.microsoft.com/office/powerpoint/2010/main" val="3352756413"/>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AC2CD-E9FF-45B8-8EB3-B4C859236D2F}"/>
              </a:ext>
            </a:extLst>
          </p:cNvPr>
          <p:cNvSpPr>
            <a:spLocks noGrp="1"/>
          </p:cNvSpPr>
          <p:nvPr>
            <p:ph type="title"/>
          </p:nvPr>
        </p:nvSpPr>
        <p:spPr/>
        <p:txBody>
          <a:bodyPr/>
          <a:lstStyle/>
          <a:p>
            <a:r>
              <a:rPr lang="en-US" dirty="0"/>
              <a:t>Linear Probing: Clustering</a:t>
            </a:r>
            <a:endParaRPr lang="en-IN" dirty="0"/>
          </a:p>
        </p:txBody>
      </p:sp>
      <p:sp>
        <p:nvSpPr>
          <p:cNvPr id="16" name="Content Placeholder 15">
            <a:extLst>
              <a:ext uri="{FF2B5EF4-FFF2-40B4-BE49-F238E27FC236}">
                <a16:creationId xmlns:a16="http://schemas.microsoft.com/office/drawing/2014/main" id="{FEC24CA3-AD36-A182-43ED-81C8DBAAEB97}"/>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4E918DDD-CBAA-42DE-A873-D7F395CCD987}"/>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98A625D9-E46B-49FC-9A4A-F4C81C972F64}"/>
              </a:ext>
            </a:extLst>
          </p:cNvPr>
          <p:cNvSpPr>
            <a:spLocks noGrp="1"/>
          </p:cNvSpPr>
          <p:nvPr>
            <p:ph type="sldNum" sz="quarter" idx="12"/>
          </p:nvPr>
        </p:nvSpPr>
        <p:spPr/>
        <p:txBody>
          <a:bodyPr/>
          <a:lstStyle/>
          <a:p>
            <a:fld id="{1DE3944B-220D-4D9C-9C2A-B607A0FB2F6B}" type="slidenum">
              <a:rPr lang="en-IN" smtClean="0"/>
              <a:t>284</a:t>
            </a:fld>
            <a:endParaRPr lang="en-IN"/>
          </a:p>
        </p:txBody>
      </p:sp>
      <p:pic>
        <p:nvPicPr>
          <p:cNvPr id="6" name="Picture 3" descr="lpclust">
            <a:extLst>
              <a:ext uri="{FF2B5EF4-FFF2-40B4-BE49-F238E27FC236}">
                <a16:creationId xmlns:a16="http://schemas.microsoft.com/office/drawing/2014/main" id="{9E7ADE2A-1D75-4A79-9DF4-F886E5E2C064}"/>
              </a:ext>
            </a:extLst>
          </p:cNvPr>
          <p:cNvPicPr>
            <a:picLocks noChangeAspect="1" noChangeArrowheads="1"/>
          </p:cNvPicPr>
          <p:nvPr>
            <p:custDataLst>
              <p:tags r:id="rId1"/>
            </p:custDataLst>
          </p:nvPr>
        </p:nvPicPr>
        <p:blipFill>
          <a:blip r:embed="rId12">
            <a:extLst>
              <a:ext uri="{28A0092B-C50C-407E-A947-70E740481C1C}">
                <a14:useLocalDpi xmlns:a14="http://schemas.microsoft.com/office/drawing/2010/main" val="0"/>
              </a:ext>
            </a:extLst>
          </a:blip>
          <a:srcRect/>
          <a:stretch>
            <a:fillRect/>
          </a:stretch>
        </p:blipFill>
        <p:spPr bwMode="auto">
          <a:xfrm>
            <a:off x="3391348" y="2158621"/>
            <a:ext cx="4619625" cy="389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4">
            <a:extLst>
              <a:ext uri="{FF2B5EF4-FFF2-40B4-BE49-F238E27FC236}">
                <a16:creationId xmlns:a16="http://schemas.microsoft.com/office/drawing/2014/main" id="{EE189E18-A0EA-4B84-9AA6-41CE6560DC12}"/>
              </a:ext>
            </a:extLst>
          </p:cNvPr>
          <p:cNvSpPr txBox="1">
            <a:spLocks noChangeArrowheads="1"/>
          </p:cNvSpPr>
          <p:nvPr>
            <p:custDataLst>
              <p:tags r:id="rId2"/>
            </p:custDataLst>
          </p:nvPr>
        </p:nvSpPr>
        <p:spPr bwMode="auto">
          <a:xfrm>
            <a:off x="7447411" y="5903533"/>
            <a:ext cx="1422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0" tIns="45717" rIns="0" bIns="45717"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1800" dirty="0"/>
              <a:t>[R. Sedgewick]</a:t>
            </a:r>
            <a:endParaRPr lang="en-US" altLang="en-US" dirty="0"/>
          </a:p>
        </p:txBody>
      </p:sp>
      <p:sp>
        <p:nvSpPr>
          <p:cNvPr id="8" name="Text Box 5">
            <a:extLst>
              <a:ext uri="{FF2B5EF4-FFF2-40B4-BE49-F238E27FC236}">
                <a16:creationId xmlns:a16="http://schemas.microsoft.com/office/drawing/2014/main" id="{4B6EFAAD-57E6-4B1A-B4D7-4CC60FDA791A}"/>
              </a:ext>
            </a:extLst>
          </p:cNvPr>
          <p:cNvSpPr txBox="1">
            <a:spLocks noChangeArrowheads="1"/>
          </p:cNvSpPr>
          <p:nvPr>
            <p:custDataLst>
              <p:tags r:id="rId3"/>
            </p:custDataLst>
          </p:nvPr>
        </p:nvSpPr>
        <p:spPr bwMode="auto">
          <a:xfrm>
            <a:off x="2097536" y="2741233"/>
            <a:ext cx="1141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a:solidFill>
                  <a:srgbClr val="FF0000"/>
                </a:solidFill>
              </a:rPr>
              <a:t>no collision</a:t>
            </a:r>
          </a:p>
        </p:txBody>
      </p:sp>
      <p:sp>
        <p:nvSpPr>
          <p:cNvPr id="9" name="Text Box 6">
            <a:extLst>
              <a:ext uri="{FF2B5EF4-FFF2-40B4-BE49-F238E27FC236}">
                <a16:creationId xmlns:a16="http://schemas.microsoft.com/office/drawing/2014/main" id="{319FFB62-4E04-4366-8002-C77459773240}"/>
              </a:ext>
            </a:extLst>
          </p:cNvPr>
          <p:cNvSpPr txBox="1">
            <a:spLocks noChangeArrowheads="1"/>
          </p:cNvSpPr>
          <p:nvPr>
            <p:custDataLst>
              <p:tags r:id="rId4"/>
            </p:custDataLst>
          </p:nvPr>
        </p:nvSpPr>
        <p:spPr bwMode="auto">
          <a:xfrm>
            <a:off x="2173736" y="3198433"/>
            <a:ext cx="1141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a:solidFill>
                  <a:srgbClr val="FF0000"/>
                </a:solidFill>
              </a:rPr>
              <a:t>no collision</a:t>
            </a:r>
          </a:p>
        </p:txBody>
      </p:sp>
      <p:sp>
        <p:nvSpPr>
          <p:cNvPr id="10" name="Line 7">
            <a:extLst>
              <a:ext uri="{FF2B5EF4-FFF2-40B4-BE49-F238E27FC236}">
                <a16:creationId xmlns:a16="http://schemas.microsoft.com/office/drawing/2014/main" id="{D0016BEE-0888-4FA1-BC62-8E9FCA6FACC1}"/>
              </a:ext>
            </a:extLst>
          </p:cNvPr>
          <p:cNvSpPr>
            <a:spLocks noChangeShapeType="1"/>
          </p:cNvSpPr>
          <p:nvPr>
            <p:custDataLst>
              <p:tags r:id="rId5"/>
            </p:custDataLst>
          </p:nvPr>
        </p:nvSpPr>
        <p:spPr bwMode="auto">
          <a:xfrm flipV="1">
            <a:off x="3238948" y="3382583"/>
            <a:ext cx="838200"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1" name="Line 8">
            <a:extLst>
              <a:ext uri="{FF2B5EF4-FFF2-40B4-BE49-F238E27FC236}">
                <a16:creationId xmlns:a16="http://schemas.microsoft.com/office/drawing/2014/main" id="{2FDDA461-8EAE-4775-828D-9266257A802C}"/>
              </a:ext>
            </a:extLst>
          </p:cNvPr>
          <p:cNvSpPr>
            <a:spLocks noChangeShapeType="1"/>
          </p:cNvSpPr>
          <p:nvPr>
            <p:custDataLst>
              <p:tags r:id="rId6"/>
            </p:custDataLst>
          </p:nvPr>
        </p:nvSpPr>
        <p:spPr bwMode="auto">
          <a:xfrm>
            <a:off x="3162748" y="2925383"/>
            <a:ext cx="685800" cy="762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2" name="Text Box 9">
            <a:extLst>
              <a:ext uri="{FF2B5EF4-FFF2-40B4-BE49-F238E27FC236}">
                <a16:creationId xmlns:a16="http://schemas.microsoft.com/office/drawing/2014/main" id="{F1F4804F-4379-45C6-8564-C368729A1B02}"/>
              </a:ext>
            </a:extLst>
          </p:cNvPr>
          <p:cNvSpPr txBox="1">
            <a:spLocks noChangeArrowheads="1"/>
          </p:cNvSpPr>
          <p:nvPr>
            <p:custDataLst>
              <p:tags r:id="rId7"/>
            </p:custDataLst>
          </p:nvPr>
        </p:nvSpPr>
        <p:spPr bwMode="auto">
          <a:xfrm>
            <a:off x="7963348" y="3046033"/>
            <a:ext cx="21859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a:solidFill>
                  <a:srgbClr val="FF0000"/>
                </a:solidFill>
              </a:rPr>
              <a:t>collision in small cluster</a:t>
            </a:r>
          </a:p>
        </p:txBody>
      </p:sp>
      <p:sp>
        <p:nvSpPr>
          <p:cNvPr id="13" name="Line 10">
            <a:extLst>
              <a:ext uri="{FF2B5EF4-FFF2-40B4-BE49-F238E27FC236}">
                <a16:creationId xmlns:a16="http://schemas.microsoft.com/office/drawing/2014/main" id="{78BF4412-6B36-4721-BD32-70CED1B2AFC0}"/>
              </a:ext>
            </a:extLst>
          </p:cNvPr>
          <p:cNvSpPr>
            <a:spLocks noChangeShapeType="1"/>
          </p:cNvSpPr>
          <p:nvPr>
            <p:custDataLst>
              <p:tags r:id="rId8"/>
            </p:custDataLst>
          </p:nvPr>
        </p:nvSpPr>
        <p:spPr bwMode="auto">
          <a:xfrm flipH="1">
            <a:off x="6896548" y="3230183"/>
            <a:ext cx="1066800" cy="1524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4" name="Text Box 11">
            <a:extLst>
              <a:ext uri="{FF2B5EF4-FFF2-40B4-BE49-F238E27FC236}">
                <a16:creationId xmlns:a16="http://schemas.microsoft.com/office/drawing/2014/main" id="{D57CBA77-DDF6-4899-80D0-CF8F63C85DFD}"/>
              </a:ext>
            </a:extLst>
          </p:cNvPr>
          <p:cNvSpPr txBox="1">
            <a:spLocks noChangeArrowheads="1"/>
          </p:cNvSpPr>
          <p:nvPr>
            <p:custDataLst>
              <p:tags r:id="rId9"/>
            </p:custDataLst>
          </p:nvPr>
        </p:nvSpPr>
        <p:spPr bwMode="auto">
          <a:xfrm>
            <a:off x="7982398" y="4951033"/>
            <a:ext cx="2151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a:solidFill>
                  <a:srgbClr val="FF0000"/>
                </a:solidFill>
              </a:rPr>
              <a:t>collision in large cluster</a:t>
            </a:r>
          </a:p>
        </p:txBody>
      </p:sp>
      <p:sp>
        <p:nvSpPr>
          <p:cNvPr id="15" name="Line 12">
            <a:extLst>
              <a:ext uri="{FF2B5EF4-FFF2-40B4-BE49-F238E27FC236}">
                <a16:creationId xmlns:a16="http://schemas.microsoft.com/office/drawing/2014/main" id="{458B13A5-8F9D-4DFD-99C4-CF33BD268F33}"/>
              </a:ext>
            </a:extLst>
          </p:cNvPr>
          <p:cNvSpPr>
            <a:spLocks noChangeShapeType="1"/>
          </p:cNvSpPr>
          <p:nvPr>
            <p:custDataLst>
              <p:tags r:id="rId10"/>
            </p:custDataLst>
          </p:nvPr>
        </p:nvSpPr>
        <p:spPr bwMode="auto">
          <a:xfrm flipH="1">
            <a:off x="6591748" y="5135183"/>
            <a:ext cx="1447800" cy="2286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Tree>
    <p:extLst>
      <p:ext uri="{BB962C8B-B14F-4D97-AF65-F5344CB8AC3E}">
        <p14:creationId xmlns:p14="http://schemas.microsoft.com/office/powerpoint/2010/main" val="1759683852"/>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39608-789E-453D-8D4F-876F65D27291}"/>
              </a:ext>
            </a:extLst>
          </p:cNvPr>
          <p:cNvSpPr>
            <a:spLocks noGrp="1"/>
          </p:cNvSpPr>
          <p:nvPr>
            <p:ph type="title"/>
          </p:nvPr>
        </p:nvSpPr>
        <p:spPr/>
        <p:txBody>
          <a:bodyPr/>
          <a:lstStyle/>
          <a:p>
            <a:r>
              <a:rPr lang="en-US" dirty="0"/>
              <a:t>Linear Probing: Clustering Contd.</a:t>
            </a:r>
            <a:endParaRPr lang="en-IN" dirty="0"/>
          </a:p>
        </p:txBody>
      </p:sp>
      <p:sp>
        <p:nvSpPr>
          <p:cNvPr id="3" name="Content Placeholder 2">
            <a:extLst>
              <a:ext uri="{FF2B5EF4-FFF2-40B4-BE49-F238E27FC236}">
                <a16:creationId xmlns:a16="http://schemas.microsoft.com/office/drawing/2014/main" id="{EA3B121A-1D98-4EDC-A727-90BE3180BA56}"/>
              </a:ext>
            </a:extLst>
          </p:cNvPr>
          <p:cNvSpPr>
            <a:spLocks noGrp="1"/>
          </p:cNvSpPr>
          <p:nvPr>
            <p:ph idx="1"/>
          </p:nvPr>
        </p:nvSpPr>
        <p:spPr/>
        <p:txBody>
          <a:bodyPr>
            <a:normAutofit fontScale="92500" lnSpcReduction="10000"/>
          </a:bodyPr>
          <a:lstStyle/>
          <a:p>
            <a:pPr algn="just"/>
            <a:r>
              <a:rPr lang="en-US" dirty="0"/>
              <a:t>Example of a primary cluster: Insert keys: 18, 41, 22, 44, 59, 32, 31, 73, in this order, in an originally empty hash table of size 13, using the hash function h(key) = key % 13 and c(</a:t>
            </a:r>
            <a:r>
              <a:rPr lang="en-US" dirty="0" err="1"/>
              <a:t>i</a:t>
            </a:r>
            <a:r>
              <a:rPr lang="en-US" dirty="0"/>
              <a:t>) = i:</a:t>
            </a:r>
          </a:p>
          <a:p>
            <a:r>
              <a:rPr lang="en-US" dirty="0"/>
              <a:t>h(18) = 5</a:t>
            </a:r>
          </a:p>
          <a:p>
            <a:r>
              <a:rPr lang="en-US" dirty="0"/>
              <a:t>h(41) = 2</a:t>
            </a:r>
          </a:p>
          <a:p>
            <a:r>
              <a:rPr lang="en-US" dirty="0"/>
              <a:t>h(22) = 9</a:t>
            </a:r>
          </a:p>
          <a:p>
            <a:r>
              <a:rPr lang="en-US" dirty="0"/>
              <a:t>h(44) = 5+1</a:t>
            </a:r>
          </a:p>
          <a:p>
            <a:r>
              <a:rPr lang="en-US" dirty="0"/>
              <a:t>h(59) = 7</a:t>
            </a:r>
          </a:p>
          <a:p>
            <a:r>
              <a:rPr lang="en-US" dirty="0"/>
              <a:t>h(32) = 6+1+1</a:t>
            </a:r>
          </a:p>
          <a:p>
            <a:r>
              <a:rPr lang="en-US" dirty="0"/>
              <a:t>h(31) = 5+1+1+1+1+1</a:t>
            </a:r>
          </a:p>
          <a:p>
            <a:r>
              <a:rPr lang="en-US" dirty="0"/>
              <a:t>h(73) = 8+1+1+1</a:t>
            </a:r>
          </a:p>
          <a:p>
            <a:endParaRPr lang="en-IN" dirty="0"/>
          </a:p>
        </p:txBody>
      </p:sp>
      <p:sp>
        <p:nvSpPr>
          <p:cNvPr id="4" name="Footer Placeholder 3">
            <a:extLst>
              <a:ext uri="{FF2B5EF4-FFF2-40B4-BE49-F238E27FC236}">
                <a16:creationId xmlns:a16="http://schemas.microsoft.com/office/drawing/2014/main" id="{A2403720-C073-4D4C-8D0D-B142EE2E2975}"/>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31BFCE95-CBBD-4204-ADAF-E01EAA572D79}"/>
              </a:ext>
            </a:extLst>
          </p:cNvPr>
          <p:cNvSpPr>
            <a:spLocks noGrp="1"/>
          </p:cNvSpPr>
          <p:nvPr>
            <p:ph type="sldNum" sz="quarter" idx="12"/>
          </p:nvPr>
        </p:nvSpPr>
        <p:spPr/>
        <p:txBody>
          <a:bodyPr/>
          <a:lstStyle/>
          <a:p>
            <a:fld id="{1DE3944B-220D-4D9C-9C2A-B607A0FB2F6B}" type="slidenum">
              <a:rPr lang="en-IN" smtClean="0"/>
              <a:t>285</a:t>
            </a:fld>
            <a:endParaRPr lang="en-IN"/>
          </a:p>
        </p:txBody>
      </p:sp>
      <p:pic>
        <p:nvPicPr>
          <p:cNvPr id="6" name="Picture 105">
            <a:extLst>
              <a:ext uri="{FF2B5EF4-FFF2-40B4-BE49-F238E27FC236}">
                <a16:creationId xmlns:a16="http://schemas.microsoft.com/office/drawing/2014/main" id="{5744BE59-434A-4938-BF44-5AB6FE12F3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4666" y="3781313"/>
            <a:ext cx="548005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82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CAFC0-4AE3-4D08-B1A1-C01F5F7460E8}"/>
              </a:ext>
            </a:extLst>
          </p:cNvPr>
          <p:cNvSpPr>
            <a:spLocks noGrp="1"/>
          </p:cNvSpPr>
          <p:nvPr>
            <p:ph type="title"/>
          </p:nvPr>
        </p:nvSpPr>
        <p:spPr/>
        <p:txBody>
          <a:bodyPr/>
          <a:lstStyle/>
          <a:p>
            <a:r>
              <a:rPr lang="en-US" dirty="0"/>
              <a:t>Linear Probing: Example</a:t>
            </a:r>
            <a:endParaRPr lang="en-IN" dirty="0"/>
          </a:p>
        </p:txBody>
      </p:sp>
      <p:sp>
        <p:nvSpPr>
          <p:cNvPr id="3" name="Content Placeholder 2">
            <a:extLst>
              <a:ext uri="{FF2B5EF4-FFF2-40B4-BE49-F238E27FC236}">
                <a16:creationId xmlns:a16="http://schemas.microsoft.com/office/drawing/2014/main" id="{8E5EB7D6-2542-4A66-A960-68E58FBE7576}"/>
              </a:ext>
            </a:extLst>
          </p:cNvPr>
          <p:cNvSpPr>
            <a:spLocks noGrp="1"/>
          </p:cNvSpPr>
          <p:nvPr>
            <p:ph idx="1"/>
          </p:nvPr>
        </p:nvSpPr>
        <p:spPr/>
        <p:txBody>
          <a:bodyPr/>
          <a:lstStyle/>
          <a:p>
            <a:pPr algn="just">
              <a:buFontTx/>
              <a:buNone/>
            </a:pPr>
            <a:r>
              <a:rPr lang="en-US" altLang="ko-KR" sz="2000" b="1" dirty="0">
                <a:ea typeface="굴림" panose="020B0600000101010101" pitchFamily="34" charset="-127"/>
              </a:rPr>
              <a:t>Example:</a:t>
            </a:r>
            <a:r>
              <a:rPr lang="en-US" altLang="ko-KR" sz="2000" dirty="0">
                <a:ea typeface="굴림" panose="020B0600000101010101" pitchFamily="34" charset="-127"/>
              </a:rPr>
              <a:t> Perform the operations given below, in the given order, on an initially empty hash table of size </a:t>
            </a:r>
            <a:r>
              <a:rPr lang="en-US" altLang="ko-KR" sz="2000" b="1" dirty="0">
                <a:ea typeface="굴림" panose="020B0600000101010101" pitchFamily="34" charset="-127"/>
              </a:rPr>
              <a:t>13</a:t>
            </a:r>
            <a:r>
              <a:rPr lang="en-US" altLang="ko-KR" sz="2000" dirty="0">
                <a:ea typeface="굴림" panose="020B0600000101010101" pitchFamily="34" charset="-127"/>
              </a:rPr>
              <a:t> using linear probing with </a:t>
            </a:r>
            <a:r>
              <a:rPr lang="en-US" altLang="ko-KR" sz="2000" b="1" dirty="0">
                <a:ea typeface="굴림" panose="020B0600000101010101" pitchFamily="34" charset="-127"/>
              </a:rPr>
              <a:t>c(</a:t>
            </a:r>
            <a:r>
              <a:rPr lang="en-US" altLang="ko-KR" sz="2000" b="1" dirty="0" err="1">
                <a:ea typeface="굴림" panose="020B0600000101010101" pitchFamily="34" charset="-127"/>
              </a:rPr>
              <a:t>i</a:t>
            </a:r>
            <a:r>
              <a:rPr lang="en-US" altLang="ko-KR" sz="2000" b="1" dirty="0">
                <a:ea typeface="굴림" panose="020B0600000101010101" pitchFamily="34" charset="-127"/>
              </a:rPr>
              <a:t>) = </a:t>
            </a:r>
            <a:r>
              <a:rPr lang="en-US" altLang="ko-KR" sz="2000" b="1" dirty="0" err="1">
                <a:ea typeface="굴림" panose="020B0600000101010101" pitchFamily="34" charset="-127"/>
              </a:rPr>
              <a:t>i</a:t>
            </a:r>
            <a:r>
              <a:rPr lang="en-US" altLang="ko-KR" sz="2000" dirty="0">
                <a:ea typeface="굴림" panose="020B0600000101010101" pitchFamily="34" charset="-127"/>
              </a:rPr>
              <a:t> and the hash function: </a:t>
            </a:r>
            <a:r>
              <a:rPr lang="en-US" altLang="ko-KR" sz="2000" b="1" dirty="0">
                <a:ea typeface="굴림" panose="020B0600000101010101" pitchFamily="34" charset="-127"/>
              </a:rPr>
              <a:t>h(key) = key % 13</a:t>
            </a:r>
            <a:r>
              <a:rPr lang="en-US" altLang="ko-KR" sz="2000" dirty="0">
                <a:ea typeface="굴림" panose="020B0600000101010101" pitchFamily="34" charset="-127"/>
              </a:rPr>
              <a:t>:</a:t>
            </a:r>
          </a:p>
          <a:p>
            <a:pPr algn="just">
              <a:buFontTx/>
              <a:buNone/>
            </a:pPr>
            <a:endParaRPr lang="en-US" altLang="ko-KR" sz="2000" dirty="0">
              <a:ea typeface="굴림" panose="020B0600000101010101" pitchFamily="34" charset="-127"/>
            </a:endParaRPr>
          </a:p>
          <a:p>
            <a:pPr algn="just">
              <a:buFontTx/>
              <a:buNone/>
            </a:pPr>
            <a:r>
              <a:rPr lang="en-US" altLang="ko-KR" sz="2000" dirty="0">
                <a:ea typeface="굴림" panose="020B0600000101010101" pitchFamily="34" charset="-127"/>
              </a:rPr>
              <a:t>insert(18), insert(26), insert(35), insert(9), find(15), find(48), delete(35), delete(40), find(9), insert(64), insert(47), find(35)</a:t>
            </a:r>
          </a:p>
          <a:p>
            <a:pPr algn="just">
              <a:buFontTx/>
              <a:buNone/>
            </a:pPr>
            <a:endParaRPr lang="en-US" altLang="ko-KR" sz="2000" dirty="0">
              <a:ea typeface="굴림" panose="020B0600000101010101" pitchFamily="34" charset="-127"/>
            </a:endParaRPr>
          </a:p>
          <a:p>
            <a:r>
              <a:rPr lang="en-US" altLang="ko-KR" sz="2000" dirty="0">
                <a:ea typeface="굴림" panose="020B0600000101010101" pitchFamily="34" charset="-127"/>
              </a:rPr>
              <a:t>The required probe sequences are given by: </a:t>
            </a:r>
          </a:p>
          <a:p>
            <a:pPr>
              <a:buFontTx/>
              <a:buNone/>
            </a:pPr>
            <a:r>
              <a:rPr lang="en-US" altLang="ko-KR" sz="2000" dirty="0">
                <a:solidFill>
                  <a:srgbClr val="000099"/>
                </a:solidFill>
                <a:ea typeface="굴림" panose="020B0600000101010101" pitchFamily="34" charset="-127"/>
              </a:rPr>
              <a:t>             </a:t>
            </a:r>
            <a:r>
              <a:rPr lang="en-US" altLang="ko-KR" sz="2000" b="1" dirty="0">
                <a:solidFill>
                  <a:srgbClr val="000099"/>
                </a:solidFill>
                <a:ea typeface="굴림" panose="020B0600000101010101" pitchFamily="34" charset="-127"/>
              </a:rPr>
              <a:t>h</a:t>
            </a:r>
            <a:r>
              <a:rPr lang="en-US" altLang="ko-KR" sz="2000" b="1" baseline="-25000" dirty="0">
                <a:solidFill>
                  <a:srgbClr val="000099"/>
                </a:solidFill>
                <a:ea typeface="굴림" panose="020B0600000101010101" pitchFamily="34" charset="-127"/>
              </a:rPr>
              <a:t>i</a:t>
            </a:r>
            <a:r>
              <a:rPr lang="en-US" altLang="ko-KR" sz="2000" b="1" dirty="0">
                <a:solidFill>
                  <a:srgbClr val="000099"/>
                </a:solidFill>
                <a:ea typeface="굴림" panose="020B0600000101010101" pitchFamily="34" charset="-127"/>
              </a:rPr>
              <a:t>(key) = (h(key) + </a:t>
            </a:r>
            <a:r>
              <a:rPr lang="en-US" altLang="ko-KR" sz="2000" b="1" dirty="0" err="1">
                <a:solidFill>
                  <a:srgbClr val="000099"/>
                </a:solidFill>
                <a:ea typeface="굴림" panose="020B0600000101010101" pitchFamily="34" charset="-127"/>
              </a:rPr>
              <a:t>i</a:t>
            </a:r>
            <a:r>
              <a:rPr lang="en-US" altLang="ko-KR" sz="2000" b="1" dirty="0">
                <a:solidFill>
                  <a:srgbClr val="000099"/>
                </a:solidFill>
                <a:ea typeface="굴림" panose="020B0600000101010101" pitchFamily="34" charset="-127"/>
              </a:rPr>
              <a:t>) % 13                 </a:t>
            </a:r>
            <a:r>
              <a:rPr lang="en-US" altLang="ko-KR" sz="2000" b="1" dirty="0" err="1">
                <a:solidFill>
                  <a:srgbClr val="000099"/>
                </a:solidFill>
                <a:ea typeface="굴림" panose="020B0600000101010101" pitchFamily="34" charset="-127"/>
              </a:rPr>
              <a:t>i</a:t>
            </a:r>
            <a:r>
              <a:rPr lang="en-US" altLang="ko-KR" sz="2000" b="1" dirty="0">
                <a:solidFill>
                  <a:srgbClr val="000099"/>
                </a:solidFill>
                <a:ea typeface="굴림" panose="020B0600000101010101" pitchFamily="34" charset="-127"/>
              </a:rPr>
              <a:t> = 0, 1, 2, . . ., 12</a:t>
            </a:r>
            <a:endParaRPr lang="en-US" altLang="ko-KR" sz="2000" b="1" dirty="0">
              <a:solidFill>
                <a:schemeClr val="tx2"/>
              </a:solidFill>
              <a:ea typeface="굴림" panose="020B0600000101010101" pitchFamily="34" charset="-127"/>
            </a:endParaRPr>
          </a:p>
        </p:txBody>
      </p:sp>
      <p:sp>
        <p:nvSpPr>
          <p:cNvPr id="4" name="Footer Placeholder 3">
            <a:extLst>
              <a:ext uri="{FF2B5EF4-FFF2-40B4-BE49-F238E27FC236}">
                <a16:creationId xmlns:a16="http://schemas.microsoft.com/office/drawing/2014/main" id="{703AC8D9-3E59-45A2-877E-1B716378DAB3}"/>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2770C47E-4BE2-4E74-80C7-4FD42DC77DE3}"/>
              </a:ext>
            </a:extLst>
          </p:cNvPr>
          <p:cNvSpPr>
            <a:spLocks noGrp="1"/>
          </p:cNvSpPr>
          <p:nvPr>
            <p:ph type="sldNum" sz="quarter" idx="12"/>
          </p:nvPr>
        </p:nvSpPr>
        <p:spPr/>
        <p:txBody>
          <a:bodyPr/>
          <a:lstStyle/>
          <a:p>
            <a:fld id="{1DE3944B-220D-4D9C-9C2A-B607A0FB2F6B}" type="slidenum">
              <a:rPr lang="en-IN" smtClean="0"/>
              <a:t>286</a:t>
            </a:fld>
            <a:endParaRPr lang="en-IN"/>
          </a:p>
        </p:txBody>
      </p:sp>
    </p:spTree>
    <p:extLst>
      <p:ext uri="{BB962C8B-B14F-4D97-AF65-F5344CB8AC3E}">
        <p14:creationId xmlns:p14="http://schemas.microsoft.com/office/powerpoint/2010/main" val="535489090"/>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0D328E3-0B77-4F4B-8F18-094C745E8819}"/>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A66316F5-CCD6-4C72-B123-73ABB2057EF4}"/>
              </a:ext>
            </a:extLst>
          </p:cNvPr>
          <p:cNvSpPr>
            <a:spLocks noGrp="1"/>
          </p:cNvSpPr>
          <p:nvPr>
            <p:ph type="sldNum" sz="quarter" idx="12"/>
          </p:nvPr>
        </p:nvSpPr>
        <p:spPr/>
        <p:txBody>
          <a:bodyPr/>
          <a:lstStyle/>
          <a:p>
            <a:fld id="{1DE3944B-220D-4D9C-9C2A-B607A0FB2F6B}" type="slidenum">
              <a:rPr lang="en-IN" smtClean="0"/>
              <a:t>287</a:t>
            </a:fld>
            <a:endParaRPr lang="en-IN"/>
          </a:p>
        </p:txBody>
      </p:sp>
      <p:pic>
        <p:nvPicPr>
          <p:cNvPr id="6" name="Picture 9">
            <a:extLst>
              <a:ext uri="{FF2B5EF4-FFF2-40B4-BE49-F238E27FC236}">
                <a16:creationId xmlns:a16="http://schemas.microsoft.com/office/drawing/2014/main" id="{6C8CACB2-7472-4D94-9219-FF4F0F2D21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775" y="642007"/>
            <a:ext cx="7239000" cy="611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Group 83">
            <a:extLst>
              <a:ext uri="{FF2B5EF4-FFF2-40B4-BE49-F238E27FC236}">
                <a16:creationId xmlns:a16="http://schemas.microsoft.com/office/drawing/2014/main" id="{DE9E8D1C-38D8-4A75-907A-BE84FBED90CD}"/>
              </a:ext>
            </a:extLst>
          </p:cNvPr>
          <p:cNvGraphicFramePr>
            <a:graphicFrameLocks noGrp="1"/>
          </p:cNvGraphicFramePr>
          <p:nvPr/>
        </p:nvGraphicFramePr>
        <p:xfrm>
          <a:off x="9297975" y="1553232"/>
          <a:ext cx="1600200" cy="4649153"/>
        </p:xfrm>
        <a:graphic>
          <a:graphicData uri="http://schemas.openxmlformats.org/drawingml/2006/table">
            <a:tbl>
              <a:tblPr/>
              <a:tblGrid>
                <a:gridCol w="533400">
                  <a:extLst>
                    <a:ext uri="{9D8B030D-6E8A-4147-A177-3AD203B41FA5}">
                      <a16:colId xmlns:a16="http://schemas.microsoft.com/office/drawing/2014/main" val="3278224894"/>
                    </a:ext>
                  </a:extLst>
                </a:gridCol>
                <a:gridCol w="533400">
                  <a:extLst>
                    <a:ext uri="{9D8B030D-6E8A-4147-A177-3AD203B41FA5}">
                      <a16:colId xmlns:a16="http://schemas.microsoft.com/office/drawing/2014/main" val="1492633854"/>
                    </a:ext>
                  </a:extLst>
                </a:gridCol>
                <a:gridCol w="533400">
                  <a:extLst>
                    <a:ext uri="{9D8B030D-6E8A-4147-A177-3AD203B41FA5}">
                      <a16:colId xmlns:a16="http://schemas.microsoft.com/office/drawing/2014/main" val="3897908811"/>
                    </a:ext>
                  </a:extLst>
                </a:gridCol>
              </a:tblGrid>
              <a:tr h="290513">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Index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Status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22449791"/>
                  </a:ext>
                </a:extLst>
              </a:tr>
              <a:tr h="290513">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26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00973448"/>
                  </a:ext>
                </a:extLst>
              </a:tr>
              <a:tr h="290513">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7083785"/>
                  </a:ext>
                </a:extLst>
              </a:tr>
              <a:tr h="28892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00571393"/>
                  </a:ext>
                </a:extLst>
              </a:tr>
              <a:tr h="290513">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03315236"/>
                  </a:ext>
                </a:extLst>
              </a:tr>
              <a:tr h="290513">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269885"/>
                  </a:ext>
                </a:extLst>
              </a:tr>
              <a:tr h="290513">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78311455"/>
                  </a:ext>
                </a:extLst>
              </a:tr>
              <a:tr h="290513">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9849394"/>
                  </a:ext>
                </a:extLst>
              </a:tr>
              <a:tr h="290513">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36575593"/>
                  </a:ext>
                </a:extLst>
              </a:tr>
              <a:tr h="290513">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47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02923932"/>
                  </a:ext>
                </a:extLst>
              </a:tr>
              <a:tr h="288925">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61725974"/>
                  </a:ext>
                </a:extLst>
              </a:tr>
              <a:tr h="290513">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86579055"/>
                  </a:ext>
                </a:extLst>
              </a:tr>
              <a:tr h="290513">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81499999"/>
                  </a:ext>
                </a:extLst>
              </a:tr>
              <a:tr h="290513">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Times New Roman" panose="02020603050405020304" pitchFamily="18" charset="0"/>
                          <a:cs typeface="Times New Roman" panose="02020603050405020304" pitchFamily="18" charset="0"/>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cs typeface="Times New Roman" panose="02020603050405020304" pitchFamily="18" charset="0"/>
                        </a:defRPr>
                      </a:lvl1pPr>
                      <a:lvl2pPr>
                        <a:spcBef>
                          <a:spcPct val="20000"/>
                        </a:spcBef>
                        <a:defRPr sz="2400">
                          <a:solidFill>
                            <a:schemeClr val="tx1"/>
                          </a:solidFill>
                          <a:latin typeface="Times New Roman" panose="02020603050405020304" pitchFamily="18" charset="0"/>
                          <a:cs typeface="Times New Roman" panose="02020603050405020304" pitchFamily="18" charset="0"/>
                        </a:defRPr>
                      </a:lvl2pPr>
                      <a:lvl3pPr>
                        <a:spcBef>
                          <a:spcPct val="20000"/>
                        </a:spcBef>
                        <a:defRPr sz="2000">
                          <a:solidFill>
                            <a:schemeClr val="tx1"/>
                          </a:solidFill>
                          <a:latin typeface="Times New Roman" panose="02020603050405020304" pitchFamily="18" charset="0"/>
                          <a:cs typeface="Times New Roman" panose="02020603050405020304" pitchFamily="18" charset="0"/>
                        </a:defRPr>
                      </a:lvl3pPr>
                      <a:lvl4pPr>
                        <a:spcBef>
                          <a:spcPct val="20000"/>
                        </a:spcBef>
                        <a:defRPr>
                          <a:solidFill>
                            <a:schemeClr val="tx1"/>
                          </a:solidFill>
                          <a:latin typeface="Times New Roman" panose="02020603050405020304" pitchFamily="18" charset="0"/>
                          <a:cs typeface="Times New Roman" panose="02020603050405020304" pitchFamily="18" charset="0"/>
                        </a:defRPr>
                      </a:lvl4pPr>
                      <a:lvl5pPr>
                        <a:spcBef>
                          <a:spcPct val="20000"/>
                        </a:spcBef>
                        <a:defRPr>
                          <a:solidFill>
                            <a:schemeClr val="tx1"/>
                          </a:solidFill>
                          <a:latin typeface="Times New Roman" panose="02020603050405020304" pitchFamily="18" charset="0"/>
                          <a:cs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accent2"/>
                          </a:solidFill>
                          <a:effectLst/>
                          <a:latin typeface="Times New Roman" panose="02020603050405020304" pitchFamily="18" charset="0"/>
                          <a:cs typeface="Times New Roman" panose="02020603050405020304" pitchFamily="18" charset="0"/>
                        </a:rPr>
                        <a:t>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62354006"/>
                  </a:ext>
                </a:extLst>
              </a:tr>
            </a:tbl>
          </a:graphicData>
        </a:graphic>
      </p:graphicFrame>
    </p:spTree>
    <p:extLst>
      <p:ext uri="{BB962C8B-B14F-4D97-AF65-F5344CB8AC3E}">
        <p14:creationId xmlns:p14="http://schemas.microsoft.com/office/powerpoint/2010/main" val="2251150319"/>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F34FA-40D2-4966-B990-D186635F09D6}"/>
              </a:ext>
            </a:extLst>
          </p:cNvPr>
          <p:cNvSpPr>
            <a:spLocks noGrp="1"/>
          </p:cNvSpPr>
          <p:nvPr>
            <p:ph type="title"/>
          </p:nvPr>
        </p:nvSpPr>
        <p:spPr>
          <a:xfrm>
            <a:off x="491246" y="321021"/>
            <a:ext cx="10399955" cy="1356360"/>
          </a:xfrm>
        </p:spPr>
        <p:txBody>
          <a:bodyPr/>
          <a:lstStyle/>
          <a:p>
            <a:r>
              <a:rPr lang="en-IN" dirty="0"/>
              <a:t>Separate Chaining versus Open-addressing</a:t>
            </a:r>
          </a:p>
        </p:txBody>
      </p:sp>
      <p:sp>
        <p:nvSpPr>
          <p:cNvPr id="3" name="Content Placeholder 2">
            <a:extLst>
              <a:ext uri="{FF2B5EF4-FFF2-40B4-BE49-F238E27FC236}">
                <a16:creationId xmlns:a16="http://schemas.microsoft.com/office/drawing/2014/main" id="{8900063B-A958-46AA-B09E-097FE828AE73}"/>
              </a:ext>
            </a:extLst>
          </p:cNvPr>
          <p:cNvSpPr>
            <a:spLocks noGrp="1"/>
          </p:cNvSpPr>
          <p:nvPr>
            <p:ph idx="1"/>
          </p:nvPr>
        </p:nvSpPr>
        <p:spPr>
          <a:xfrm>
            <a:off x="581192" y="2003898"/>
            <a:ext cx="11029615" cy="3947913"/>
          </a:xfrm>
        </p:spPr>
        <p:txBody>
          <a:bodyPr>
            <a:normAutofit fontScale="92500" lnSpcReduction="10000"/>
          </a:bodyPr>
          <a:lstStyle/>
          <a:p>
            <a:pPr algn="just">
              <a:lnSpc>
                <a:spcPct val="80000"/>
              </a:lnSpc>
              <a:buFontTx/>
              <a:buNone/>
            </a:pPr>
            <a:r>
              <a:rPr lang="en-US" altLang="ko-KR" sz="2000" dirty="0">
                <a:ea typeface="굴림" panose="020B0600000101010101" pitchFamily="34" charset="-127"/>
              </a:rPr>
              <a:t>Separate Chaining has several advantages over open addressing: </a:t>
            </a:r>
          </a:p>
          <a:p>
            <a:pPr lvl="1" algn="just">
              <a:lnSpc>
                <a:spcPct val="80000"/>
              </a:lnSpc>
            </a:pPr>
            <a:r>
              <a:rPr lang="en-US" altLang="ko-KR" sz="1800" dirty="0">
                <a:ea typeface="굴림" panose="020B0600000101010101" pitchFamily="34" charset="-127"/>
              </a:rPr>
              <a:t>Collision resolution is simple and efficient.</a:t>
            </a:r>
          </a:p>
          <a:p>
            <a:pPr lvl="1" algn="just">
              <a:lnSpc>
                <a:spcPct val="80000"/>
              </a:lnSpc>
            </a:pPr>
            <a:r>
              <a:rPr lang="en-US" altLang="ko-KR" sz="1800" dirty="0">
                <a:ea typeface="굴림" panose="020B0600000101010101" pitchFamily="34" charset="-127"/>
              </a:rPr>
              <a:t>The hash table can hold more elements without the large performance deterioration of open addressing</a:t>
            </a:r>
          </a:p>
          <a:p>
            <a:pPr lvl="1" algn="just">
              <a:lnSpc>
                <a:spcPct val="80000"/>
              </a:lnSpc>
            </a:pPr>
            <a:r>
              <a:rPr lang="en-US" altLang="ko-KR" sz="1800" dirty="0">
                <a:ea typeface="굴림" panose="020B0600000101010101" pitchFamily="34" charset="-127"/>
              </a:rPr>
              <a:t>The performance of chaining declines much more slowly than open addressing.</a:t>
            </a:r>
          </a:p>
          <a:p>
            <a:pPr lvl="1" algn="just">
              <a:lnSpc>
                <a:spcPct val="80000"/>
              </a:lnSpc>
            </a:pPr>
            <a:r>
              <a:rPr lang="en-US" altLang="ko-KR" sz="1800" dirty="0">
                <a:ea typeface="굴림" panose="020B0600000101010101" pitchFamily="34" charset="-127"/>
              </a:rPr>
              <a:t>Deletion is easy - no special flag values are necessary.</a:t>
            </a:r>
          </a:p>
          <a:p>
            <a:pPr lvl="1" algn="just">
              <a:lnSpc>
                <a:spcPct val="80000"/>
              </a:lnSpc>
            </a:pPr>
            <a:r>
              <a:rPr lang="en-US" altLang="ko-KR" sz="1800" dirty="0">
                <a:ea typeface="굴림" panose="020B0600000101010101" pitchFamily="34" charset="-127"/>
              </a:rPr>
              <a:t>Table size need not be a prime number.</a:t>
            </a:r>
          </a:p>
          <a:p>
            <a:pPr lvl="1" algn="just">
              <a:lnSpc>
                <a:spcPct val="80000"/>
              </a:lnSpc>
            </a:pPr>
            <a:r>
              <a:rPr lang="en-US" altLang="ko-KR" sz="1800" dirty="0">
                <a:ea typeface="굴림" panose="020B0600000101010101" pitchFamily="34" charset="-127"/>
              </a:rPr>
              <a:t>The keys of the objects to be hashed need not be unique.</a:t>
            </a:r>
          </a:p>
          <a:p>
            <a:pPr algn="just">
              <a:lnSpc>
                <a:spcPct val="80000"/>
              </a:lnSpc>
              <a:buFontTx/>
              <a:buNone/>
            </a:pPr>
            <a:r>
              <a:rPr lang="en-US" altLang="ko-KR" sz="2000" dirty="0">
                <a:ea typeface="굴림" panose="020B0600000101010101" pitchFamily="34" charset="-127"/>
              </a:rPr>
              <a:t>Disadvantages of Separate Chaining:</a:t>
            </a:r>
          </a:p>
          <a:p>
            <a:pPr lvl="1" algn="just">
              <a:lnSpc>
                <a:spcPct val="80000"/>
              </a:lnSpc>
            </a:pPr>
            <a:r>
              <a:rPr lang="en-US" altLang="ko-KR" sz="1800" dirty="0">
                <a:ea typeface="굴림" panose="020B0600000101010101" pitchFamily="34" charset="-127"/>
              </a:rPr>
              <a:t>It requires the implementation of a separate data structure for chains, and code to manage it.</a:t>
            </a:r>
          </a:p>
          <a:p>
            <a:pPr lvl="1" algn="just">
              <a:lnSpc>
                <a:spcPct val="80000"/>
              </a:lnSpc>
            </a:pPr>
            <a:r>
              <a:rPr lang="en-US" altLang="ko-KR" sz="1800" dirty="0">
                <a:ea typeface="굴림" panose="020B0600000101010101" pitchFamily="34" charset="-127"/>
              </a:rPr>
              <a:t>The main cost of chaining is the extra space required for the linked lists.</a:t>
            </a:r>
          </a:p>
          <a:p>
            <a:pPr lvl="1" algn="just">
              <a:lnSpc>
                <a:spcPct val="80000"/>
              </a:lnSpc>
            </a:pPr>
            <a:r>
              <a:rPr lang="en-US" altLang="ko-KR" sz="1800" dirty="0">
                <a:ea typeface="굴림" panose="020B0600000101010101" pitchFamily="34" charset="-127"/>
              </a:rPr>
              <a:t>For some languages, creating new nodes (for linked lists) is expensive and slows down the system.</a:t>
            </a:r>
          </a:p>
          <a:p>
            <a:pPr lvl="1" algn="just">
              <a:lnSpc>
                <a:spcPct val="80000"/>
              </a:lnSpc>
            </a:pPr>
            <a:r>
              <a:rPr lang="en-US" altLang="en-US" sz="1800" dirty="0">
                <a:ea typeface="굴림" panose="020B0600000101010101" pitchFamily="34" charset="-127"/>
              </a:rPr>
              <a:t>Worst case time for finding is linear (But only with really bad luck or bad hash function)</a:t>
            </a:r>
            <a:endParaRPr lang="en-IN" dirty="0"/>
          </a:p>
        </p:txBody>
      </p:sp>
      <p:sp>
        <p:nvSpPr>
          <p:cNvPr id="4" name="Footer Placeholder 3">
            <a:extLst>
              <a:ext uri="{FF2B5EF4-FFF2-40B4-BE49-F238E27FC236}">
                <a16:creationId xmlns:a16="http://schemas.microsoft.com/office/drawing/2014/main" id="{A52AD81F-0B12-4CBD-977B-0E65135D5C13}"/>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800505FF-37A7-40BF-A615-C86E2ECAE20C}"/>
              </a:ext>
            </a:extLst>
          </p:cNvPr>
          <p:cNvSpPr>
            <a:spLocks noGrp="1"/>
          </p:cNvSpPr>
          <p:nvPr>
            <p:ph type="sldNum" sz="quarter" idx="12"/>
          </p:nvPr>
        </p:nvSpPr>
        <p:spPr/>
        <p:txBody>
          <a:bodyPr/>
          <a:lstStyle/>
          <a:p>
            <a:fld id="{1DE3944B-220D-4D9C-9C2A-B607A0FB2F6B}" type="slidenum">
              <a:rPr lang="en-IN" smtClean="0"/>
              <a:t>288</a:t>
            </a:fld>
            <a:endParaRPr lang="en-IN"/>
          </a:p>
        </p:txBody>
      </p:sp>
    </p:spTree>
    <p:extLst>
      <p:ext uri="{BB962C8B-B14F-4D97-AF65-F5344CB8AC3E}">
        <p14:creationId xmlns:p14="http://schemas.microsoft.com/office/powerpoint/2010/main" val="1349321528"/>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3B67-662C-A24D-0129-10BFDC61DDCB}"/>
              </a:ext>
            </a:extLst>
          </p:cNvPr>
          <p:cNvSpPr>
            <a:spLocks noGrp="1"/>
          </p:cNvSpPr>
          <p:nvPr>
            <p:ph type="title"/>
          </p:nvPr>
        </p:nvSpPr>
        <p:spPr/>
        <p:txBody>
          <a:bodyPr/>
          <a:lstStyle/>
          <a:p>
            <a:r>
              <a:rPr lang="en-US" dirty="0"/>
              <a:t>rehashing</a:t>
            </a:r>
            <a:endParaRPr lang="en-IN" dirty="0"/>
          </a:p>
        </p:txBody>
      </p:sp>
      <p:sp>
        <p:nvSpPr>
          <p:cNvPr id="4" name="Footer Placeholder 3">
            <a:extLst>
              <a:ext uri="{FF2B5EF4-FFF2-40B4-BE49-F238E27FC236}">
                <a16:creationId xmlns:a16="http://schemas.microsoft.com/office/drawing/2014/main" id="{CE10A0D7-01C7-DEA4-4EA8-426AC5A3F900}"/>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EA2AA491-2E53-DFEA-EBC3-E4A4C233F740}"/>
              </a:ext>
            </a:extLst>
          </p:cNvPr>
          <p:cNvSpPr>
            <a:spLocks noGrp="1"/>
          </p:cNvSpPr>
          <p:nvPr>
            <p:ph type="sldNum" sz="quarter" idx="12"/>
          </p:nvPr>
        </p:nvSpPr>
        <p:spPr/>
        <p:txBody>
          <a:bodyPr/>
          <a:lstStyle/>
          <a:p>
            <a:fld id="{9F8B1569-332D-42CE-8401-CACEF6AD2DB0}" type="slidenum">
              <a:rPr lang="en-IN" smtClean="0"/>
              <a:t>289</a:t>
            </a:fld>
            <a:endParaRPr lang="en-IN"/>
          </a:p>
        </p:txBody>
      </p:sp>
      <p:sp>
        <p:nvSpPr>
          <p:cNvPr id="6" name="Content Placeholder 5">
            <a:extLst>
              <a:ext uri="{FF2B5EF4-FFF2-40B4-BE49-F238E27FC236}">
                <a16:creationId xmlns:a16="http://schemas.microsoft.com/office/drawing/2014/main" id="{B3ACA58B-C483-2FAA-199D-C40BA0D45DD0}"/>
              </a:ext>
            </a:extLst>
          </p:cNvPr>
          <p:cNvSpPr>
            <a:spLocks noGrp="1"/>
          </p:cNvSpPr>
          <p:nvPr>
            <p:ph idx="1"/>
          </p:nvPr>
        </p:nvSpPr>
        <p:spPr>
          <a:xfrm>
            <a:off x="581192" y="2180497"/>
            <a:ext cx="11029615" cy="1147166"/>
          </a:xfrm>
        </p:spPr>
        <p:txBody>
          <a:bodyPr/>
          <a:lstStyle/>
          <a:p>
            <a:r>
              <a:rPr lang="en-US" dirty="0"/>
              <a:t>When the number of items reaches 12, rehashing begins. (as 12 = 0.75 * 16)</a:t>
            </a:r>
            <a:endParaRPr lang="en-IN" dirty="0"/>
          </a:p>
        </p:txBody>
      </p:sp>
      <p:pic>
        <p:nvPicPr>
          <p:cNvPr id="7" name="Picture 2" descr="Rehashing in Java">
            <a:extLst>
              <a:ext uri="{FF2B5EF4-FFF2-40B4-BE49-F238E27FC236}">
                <a16:creationId xmlns:a16="http://schemas.microsoft.com/office/drawing/2014/main" id="{3BA64FB4-1110-BA6C-3851-C10B8BFA24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1818"/>
          <a:stretch/>
        </p:blipFill>
        <p:spPr bwMode="auto">
          <a:xfrm>
            <a:off x="2800350" y="2991425"/>
            <a:ext cx="6591300" cy="2057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431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 name="Footer Placeholder 18"/>
          <p:cNvSpPr>
            <a:spLocks noGrp="1"/>
          </p:cNvSpPr>
          <p:nvPr>
            <p:ph type="ftr" sz="quarter" idx="11"/>
          </p:nvPr>
        </p:nvSpPr>
        <p:spPr/>
        <p:txBody>
          <a:bodyPr/>
          <a:lstStyle/>
          <a:p>
            <a:r>
              <a:rPr lang="en-US"/>
              <a:t>Dr. Neepa Shah</a:t>
            </a:r>
          </a:p>
        </p:txBody>
      </p:sp>
      <p:sp>
        <p:nvSpPr>
          <p:cNvPr id="18" name="Slide Number Placeholder 17"/>
          <p:cNvSpPr>
            <a:spLocks noGrp="1"/>
          </p:cNvSpPr>
          <p:nvPr>
            <p:ph type="sldNum" sz="quarter" idx="12"/>
          </p:nvPr>
        </p:nvSpPr>
        <p:spPr/>
        <p:txBody>
          <a:bodyPr/>
          <a:lstStyle/>
          <a:p>
            <a:fld id="{B6F15528-21DE-4FAA-801E-634DDDAF4B2B}" type="slidenum">
              <a:rPr lang="en-US" smtClean="0"/>
              <a:pPr/>
              <a:t>29</a:t>
            </a:fld>
            <a:endParaRPr lang="en-US"/>
          </a:p>
        </p:txBody>
      </p:sp>
      <p:sp>
        <p:nvSpPr>
          <p:cNvPr id="64514" name="Rectangle 2"/>
          <p:cNvSpPr>
            <a:spLocks noGrp="1" noChangeArrowheads="1"/>
          </p:cNvSpPr>
          <p:nvPr>
            <p:ph type="title" idx="4294967295"/>
          </p:nvPr>
        </p:nvSpPr>
        <p:spPr>
          <a:xfrm>
            <a:off x="0" y="228600"/>
            <a:ext cx="7772400" cy="762000"/>
          </a:xfrm>
        </p:spPr>
        <p:txBody>
          <a:bodyPr/>
          <a:lstStyle/>
          <a:p>
            <a:r>
              <a:rPr lang="en-GB" dirty="0"/>
              <a:t>Bubble Sort Example Contd.</a:t>
            </a:r>
          </a:p>
        </p:txBody>
      </p:sp>
      <p:sp>
        <p:nvSpPr>
          <p:cNvPr id="64515" name="Text Box 3"/>
          <p:cNvSpPr txBox="1">
            <a:spLocks noChangeArrowheads="1"/>
          </p:cNvSpPr>
          <p:nvPr/>
        </p:nvSpPr>
        <p:spPr bwMode="auto">
          <a:xfrm>
            <a:off x="3048000" y="5334001"/>
            <a:ext cx="6705600" cy="823913"/>
          </a:xfrm>
          <a:prstGeom prst="rect">
            <a:avLst/>
          </a:prstGeom>
          <a:noFill/>
          <a:ln w="9525">
            <a:noFill/>
            <a:miter lim="800000"/>
            <a:headEnd/>
            <a:tailEnd/>
          </a:ln>
          <a:effectLst/>
        </p:spPr>
        <p:txBody>
          <a:bodyPr>
            <a:spAutoFit/>
          </a:bodyPr>
          <a:lstStyle/>
          <a:p>
            <a:pPr>
              <a:spcBef>
                <a:spcPct val="50000"/>
              </a:spcBef>
            </a:pPr>
            <a:r>
              <a:rPr lang="en-GB" sz="4800"/>
              <a:t>2,  3,  6,  7,  9,  9,  11,  12</a:t>
            </a:r>
            <a:endParaRPr lang="en-GB"/>
          </a:p>
        </p:txBody>
      </p:sp>
      <p:sp>
        <p:nvSpPr>
          <p:cNvPr id="64517" name="Oval 5"/>
          <p:cNvSpPr>
            <a:spLocks noChangeArrowheads="1"/>
          </p:cNvSpPr>
          <p:nvPr/>
        </p:nvSpPr>
        <p:spPr bwMode="auto">
          <a:xfrm>
            <a:off x="2819400" y="5334000"/>
            <a:ext cx="1600200" cy="838200"/>
          </a:xfrm>
          <a:prstGeom prst="ellipse">
            <a:avLst/>
          </a:prstGeom>
          <a:noFill/>
          <a:ln w="9525">
            <a:solidFill>
              <a:srgbClr val="FF0000"/>
            </a:solidFill>
            <a:round/>
            <a:headEnd/>
            <a:tailEnd/>
          </a:ln>
          <a:effectLst/>
        </p:spPr>
        <p:txBody>
          <a:bodyPr wrap="none" anchor="ctr"/>
          <a:lstStyle/>
          <a:p>
            <a:endParaRPr lang="en-US"/>
          </a:p>
        </p:txBody>
      </p:sp>
      <p:sp>
        <p:nvSpPr>
          <p:cNvPr id="64518" name="Oval 6"/>
          <p:cNvSpPr>
            <a:spLocks noChangeArrowheads="1"/>
          </p:cNvSpPr>
          <p:nvPr/>
        </p:nvSpPr>
        <p:spPr bwMode="auto">
          <a:xfrm>
            <a:off x="3657600" y="5334000"/>
            <a:ext cx="1600200" cy="838200"/>
          </a:xfrm>
          <a:prstGeom prst="ellipse">
            <a:avLst/>
          </a:prstGeom>
          <a:noFill/>
          <a:ln w="9525">
            <a:solidFill>
              <a:srgbClr val="FF0000"/>
            </a:solidFill>
            <a:round/>
            <a:headEnd/>
            <a:tailEnd/>
          </a:ln>
          <a:effectLst/>
        </p:spPr>
        <p:txBody>
          <a:bodyPr wrap="none" anchor="ctr"/>
          <a:lstStyle/>
          <a:p>
            <a:endParaRPr lang="en-US"/>
          </a:p>
        </p:txBody>
      </p:sp>
      <p:sp>
        <p:nvSpPr>
          <p:cNvPr id="64520" name="Text Box 8"/>
          <p:cNvSpPr txBox="1">
            <a:spLocks noChangeArrowheads="1"/>
          </p:cNvSpPr>
          <p:nvPr/>
        </p:nvSpPr>
        <p:spPr bwMode="auto">
          <a:xfrm>
            <a:off x="3048000" y="990601"/>
            <a:ext cx="6705600" cy="823913"/>
          </a:xfrm>
          <a:prstGeom prst="rect">
            <a:avLst/>
          </a:prstGeom>
          <a:noFill/>
          <a:ln w="9525">
            <a:noFill/>
            <a:miter lim="800000"/>
            <a:headEnd/>
            <a:tailEnd/>
          </a:ln>
          <a:effectLst/>
        </p:spPr>
        <p:txBody>
          <a:bodyPr>
            <a:spAutoFit/>
          </a:bodyPr>
          <a:lstStyle/>
          <a:p>
            <a:pPr>
              <a:spcBef>
                <a:spcPct val="50000"/>
              </a:spcBef>
            </a:pPr>
            <a:r>
              <a:rPr lang="en-GB" sz="4800"/>
              <a:t>6,  2,  9,  11,  9,  3,  7,  12</a:t>
            </a:r>
            <a:endParaRPr lang="en-GB"/>
          </a:p>
        </p:txBody>
      </p:sp>
      <p:sp>
        <p:nvSpPr>
          <p:cNvPr id="64521" name="Text Box 9"/>
          <p:cNvSpPr txBox="1">
            <a:spLocks noChangeArrowheads="1"/>
          </p:cNvSpPr>
          <p:nvPr/>
        </p:nvSpPr>
        <p:spPr bwMode="auto">
          <a:xfrm>
            <a:off x="3048000" y="1905001"/>
            <a:ext cx="6705600" cy="823913"/>
          </a:xfrm>
          <a:prstGeom prst="rect">
            <a:avLst/>
          </a:prstGeom>
          <a:noFill/>
          <a:ln w="9525">
            <a:noFill/>
            <a:miter lim="800000"/>
            <a:headEnd/>
            <a:tailEnd/>
          </a:ln>
          <a:effectLst/>
        </p:spPr>
        <p:txBody>
          <a:bodyPr>
            <a:spAutoFit/>
          </a:bodyPr>
          <a:lstStyle/>
          <a:p>
            <a:pPr>
              <a:spcBef>
                <a:spcPct val="50000"/>
              </a:spcBef>
            </a:pPr>
            <a:r>
              <a:rPr lang="en-GB" sz="4800"/>
              <a:t>2,  6,  9,  9,  3,  7,  11,  12</a:t>
            </a:r>
            <a:endParaRPr lang="en-GB"/>
          </a:p>
        </p:txBody>
      </p:sp>
      <p:sp>
        <p:nvSpPr>
          <p:cNvPr id="64522" name="Rectangle 10"/>
          <p:cNvSpPr>
            <a:spLocks noChangeArrowheads="1"/>
          </p:cNvSpPr>
          <p:nvPr/>
        </p:nvSpPr>
        <p:spPr bwMode="auto">
          <a:xfrm>
            <a:off x="1524000" y="1676400"/>
            <a:ext cx="1828800" cy="533400"/>
          </a:xfrm>
          <a:prstGeom prst="rect">
            <a:avLst/>
          </a:prstGeom>
          <a:noFill/>
          <a:ln w="9525">
            <a:noFill/>
            <a:miter lim="800000"/>
            <a:headEnd/>
            <a:tailEnd/>
          </a:ln>
          <a:effectLst/>
        </p:spPr>
        <p:txBody>
          <a:bodyPr anchor="ctr"/>
          <a:lstStyle/>
          <a:p>
            <a:pPr algn="ctr"/>
            <a:r>
              <a:rPr lang="en-GB">
                <a:solidFill>
                  <a:schemeClr val="tx2"/>
                </a:solidFill>
              </a:rPr>
              <a:t>Second Pass</a:t>
            </a:r>
          </a:p>
        </p:txBody>
      </p:sp>
      <p:sp>
        <p:nvSpPr>
          <p:cNvPr id="64523" name="Rectangle 11"/>
          <p:cNvSpPr>
            <a:spLocks noChangeArrowheads="1"/>
          </p:cNvSpPr>
          <p:nvPr/>
        </p:nvSpPr>
        <p:spPr bwMode="auto">
          <a:xfrm>
            <a:off x="1752600" y="914400"/>
            <a:ext cx="1828800" cy="533400"/>
          </a:xfrm>
          <a:prstGeom prst="rect">
            <a:avLst/>
          </a:prstGeom>
          <a:noFill/>
          <a:ln w="9525">
            <a:noFill/>
            <a:miter lim="800000"/>
            <a:headEnd/>
            <a:tailEnd/>
          </a:ln>
          <a:effectLst/>
        </p:spPr>
        <p:txBody>
          <a:bodyPr anchor="ctr"/>
          <a:lstStyle/>
          <a:p>
            <a:r>
              <a:rPr lang="en-GB">
                <a:solidFill>
                  <a:schemeClr val="tx2"/>
                </a:solidFill>
              </a:rPr>
              <a:t>First Pass</a:t>
            </a:r>
          </a:p>
        </p:txBody>
      </p:sp>
      <p:sp>
        <p:nvSpPr>
          <p:cNvPr id="64524" name="Rectangle 12"/>
          <p:cNvSpPr>
            <a:spLocks noChangeArrowheads="1"/>
          </p:cNvSpPr>
          <p:nvPr/>
        </p:nvSpPr>
        <p:spPr bwMode="auto">
          <a:xfrm>
            <a:off x="1524000" y="2438400"/>
            <a:ext cx="1828800" cy="533400"/>
          </a:xfrm>
          <a:prstGeom prst="rect">
            <a:avLst/>
          </a:prstGeom>
          <a:noFill/>
          <a:ln w="9525">
            <a:noFill/>
            <a:miter lim="800000"/>
            <a:headEnd/>
            <a:tailEnd/>
          </a:ln>
          <a:effectLst/>
        </p:spPr>
        <p:txBody>
          <a:bodyPr anchor="ctr"/>
          <a:lstStyle/>
          <a:p>
            <a:pPr algn="ctr"/>
            <a:r>
              <a:rPr lang="en-GB">
                <a:solidFill>
                  <a:schemeClr val="tx2"/>
                </a:solidFill>
              </a:rPr>
              <a:t>Third Pass</a:t>
            </a:r>
          </a:p>
        </p:txBody>
      </p:sp>
      <p:sp>
        <p:nvSpPr>
          <p:cNvPr id="64526" name="Text Box 14"/>
          <p:cNvSpPr txBox="1">
            <a:spLocks noChangeArrowheads="1"/>
          </p:cNvSpPr>
          <p:nvPr/>
        </p:nvSpPr>
        <p:spPr bwMode="auto">
          <a:xfrm>
            <a:off x="3048000" y="2743201"/>
            <a:ext cx="6705600" cy="823913"/>
          </a:xfrm>
          <a:prstGeom prst="rect">
            <a:avLst/>
          </a:prstGeom>
          <a:noFill/>
          <a:ln w="9525">
            <a:noFill/>
            <a:miter lim="800000"/>
            <a:headEnd/>
            <a:tailEnd/>
          </a:ln>
          <a:effectLst/>
        </p:spPr>
        <p:txBody>
          <a:bodyPr>
            <a:spAutoFit/>
          </a:bodyPr>
          <a:lstStyle/>
          <a:p>
            <a:pPr>
              <a:spcBef>
                <a:spcPct val="50000"/>
              </a:spcBef>
            </a:pPr>
            <a:r>
              <a:rPr lang="en-GB" sz="4800"/>
              <a:t>2,  6,  9,  3,  7,  9,  11,  12</a:t>
            </a:r>
            <a:endParaRPr lang="en-GB"/>
          </a:p>
        </p:txBody>
      </p:sp>
      <p:sp>
        <p:nvSpPr>
          <p:cNvPr id="64527" name="Rectangle 15"/>
          <p:cNvSpPr>
            <a:spLocks noChangeArrowheads="1"/>
          </p:cNvSpPr>
          <p:nvPr/>
        </p:nvSpPr>
        <p:spPr bwMode="auto">
          <a:xfrm>
            <a:off x="1524000" y="3200400"/>
            <a:ext cx="1828800" cy="533400"/>
          </a:xfrm>
          <a:prstGeom prst="rect">
            <a:avLst/>
          </a:prstGeom>
          <a:noFill/>
          <a:ln w="9525">
            <a:noFill/>
            <a:miter lim="800000"/>
            <a:headEnd/>
            <a:tailEnd/>
          </a:ln>
          <a:effectLst/>
        </p:spPr>
        <p:txBody>
          <a:bodyPr anchor="ctr"/>
          <a:lstStyle/>
          <a:p>
            <a:pPr algn="ctr"/>
            <a:r>
              <a:rPr lang="en-GB">
                <a:solidFill>
                  <a:schemeClr val="tx2"/>
                </a:solidFill>
              </a:rPr>
              <a:t>Fourth Pass</a:t>
            </a:r>
          </a:p>
        </p:txBody>
      </p:sp>
      <p:sp>
        <p:nvSpPr>
          <p:cNvPr id="64528" name="Text Box 16"/>
          <p:cNvSpPr txBox="1">
            <a:spLocks noChangeArrowheads="1"/>
          </p:cNvSpPr>
          <p:nvPr/>
        </p:nvSpPr>
        <p:spPr bwMode="auto">
          <a:xfrm>
            <a:off x="3048000" y="3581401"/>
            <a:ext cx="6705600" cy="823913"/>
          </a:xfrm>
          <a:prstGeom prst="rect">
            <a:avLst/>
          </a:prstGeom>
          <a:noFill/>
          <a:ln w="9525">
            <a:noFill/>
            <a:miter lim="800000"/>
            <a:headEnd/>
            <a:tailEnd/>
          </a:ln>
          <a:effectLst/>
        </p:spPr>
        <p:txBody>
          <a:bodyPr>
            <a:spAutoFit/>
          </a:bodyPr>
          <a:lstStyle/>
          <a:p>
            <a:pPr>
              <a:spcBef>
                <a:spcPct val="50000"/>
              </a:spcBef>
            </a:pPr>
            <a:r>
              <a:rPr lang="en-GB" sz="4800"/>
              <a:t>2,  6,  3,  7,  9,  9,  11,  12</a:t>
            </a:r>
            <a:endParaRPr lang="en-GB"/>
          </a:p>
        </p:txBody>
      </p:sp>
      <p:sp>
        <p:nvSpPr>
          <p:cNvPr id="64529" name="Rectangle 17"/>
          <p:cNvSpPr>
            <a:spLocks noChangeArrowheads="1"/>
          </p:cNvSpPr>
          <p:nvPr/>
        </p:nvSpPr>
        <p:spPr bwMode="auto">
          <a:xfrm>
            <a:off x="1524000" y="4114800"/>
            <a:ext cx="1828800" cy="533400"/>
          </a:xfrm>
          <a:prstGeom prst="rect">
            <a:avLst/>
          </a:prstGeom>
          <a:noFill/>
          <a:ln w="9525">
            <a:noFill/>
            <a:miter lim="800000"/>
            <a:headEnd/>
            <a:tailEnd/>
          </a:ln>
          <a:effectLst/>
        </p:spPr>
        <p:txBody>
          <a:bodyPr anchor="ctr"/>
          <a:lstStyle/>
          <a:p>
            <a:pPr algn="ctr"/>
            <a:r>
              <a:rPr lang="en-GB">
                <a:solidFill>
                  <a:schemeClr val="tx2"/>
                </a:solidFill>
              </a:rPr>
              <a:t>Fifth Pass</a:t>
            </a:r>
          </a:p>
        </p:txBody>
      </p:sp>
      <p:sp>
        <p:nvSpPr>
          <p:cNvPr id="64530" name="Rectangle 18"/>
          <p:cNvSpPr>
            <a:spLocks noChangeArrowheads="1"/>
          </p:cNvSpPr>
          <p:nvPr/>
        </p:nvSpPr>
        <p:spPr bwMode="auto">
          <a:xfrm>
            <a:off x="1524000" y="4876800"/>
            <a:ext cx="1828800" cy="533400"/>
          </a:xfrm>
          <a:prstGeom prst="rect">
            <a:avLst/>
          </a:prstGeom>
          <a:noFill/>
          <a:ln w="9525">
            <a:noFill/>
            <a:miter lim="800000"/>
            <a:headEnd/>
            <a:tailEnd/>
          </a:ln>
          <a:effectLst/>
        </p:spPr>
        <p:txBody>
          <a:bodyPr anchor="ctr"/>
          <a:lstStyle/>
          <a:p>
            <a:pPr algn="ctr"/>
            <a:r>
              <a:rPr lang="en-GB">
                <a:solidFill>
                  <a:schemeClr val="tx2"/>
                </a:solidFill>
              </a:rPr>
              <a:t>Sixth Pass</a:t>
            </a:r>
          </a:p>
        </p:txBody>
      </p:sp>
      <p:sp>
        <p:nvSpPr>
          <p:cNvPr id="64531" name="Text Box 19"/>
          <p:cNvSpPr txBox="1">
            <a:spLocks noChangeArrowheads="1"/>
          </p:cNvSpPr>
          <p:nvPr/>
        </p:nvSpPr>
        <p:spPr bwMode="auto">
          <a:xfrm>
            <a:off x="3048000" y="4419601"/>
            <a:ext cx="6705600" cy="823913"/>
          </a:xfrm>
          <a:prstGeom prst="rect">
            <a:avLst/>
          </a:prstGeom>
          <a:noFill/>
          <a:ln w="9525">
            <a:noFill/>
            <a:miter lim="800000"/>
            <a:headEnd/>
            <a:tailEnd/>
          </a:ln>
          <a:effectLst/>
        </p:spPr>
        <p:txBody>
          <a:bodyPr>
            <a:spAutoFit/>
          </a:bodyPr>
          <a:lstStyle/>
          <a:p>
            <a:pPr>
              <a:spcBef>
                <a:spcPct val="50000"/>
              </a:spcBef>
            </a:pPr>
            <a:r>
              <a:rPr lang="en-GB" sz="4800"/>
              <a:t>2,  3,  6,  7,  9,  9,  11,  12</a:t>
            </a:r>
            <a:endParaRPr lang="en-GB"/>
          </a:p>
        </p:txBody>
      </p:sp>
    </p:spTree>
    <p:extLst>
      <p:ext uri="{BB962C8B-B14F-4D97-AF65-F5344CB8AC3E}">
        <p14:creationId xmlns:p14="http://schemas.microsoft.com/office/powerpoint/2010/main" val="41996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64517"/>
                                        </p:tgtEl>
                                        <p:attrNameLst>
                                          <p:attrName>style.visibility</p:attrName>
                                        </p:attrNameLst>
                                      </p:cBhvr>
                                      <p:to>
                                        <p:strVal val="visible"/>
                                      </p:to>
                                    </p:set>
                                    <p:anim calcmode="lin" valueType="num">
                                      <p:cBhvr>
                                        <p:cTn id="7" dur="500" fill="hold"/>
                                        <p:tgtEl>
                                          <p:spTgt spid="64517"/>
                                        </p:tgtEl>
                                        <p:attrNameLst>
                                          <p:attrName>ppt_w</p:attrName>
                                        </p:attrNameLst>
                                      </p:cBhvr>
                                      <p:tavLst>
                                        <p:tav tm="0">
                                          <p:val>
                                            <p:fltVal val="0"/>
                                          </p:val>
                                        </p:tav>
                                        <p:tav tm="100000">
                                          <p:val>
                                            <p:strVal val="#ppt_w"/>
                                          </p:val>
                                        </p:tav>
                                      </p:tavLst>
                                    </p:anim>
                                    <p:anim calcmode="lin" valueType="num">
                                      <p:cBhvr>
                                        <p:cTn id="8" dur="500" fill="hold"/>
                                        <p:tgtEl>
                                          <p:spTgt spid="64517"/>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64517"/>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64518"/>
                                        </p:tgtEl>
                                        <p:attrNameLst>
                                          <p:attrName>style.visibility</p:attrName>
                                        </p:attrNameLst>
                                      </p:cBhvr>
                                      <p:to>
                                        <p:strVal val="visible"/>
                                      </p:to>
                                    </p:set>
                                    <p:anim calcmode="lin" valueType="num">
                                      <p:cBhvr>
                                        <p:cTn id="13" dur="500" fill="hold"/>
                                        <p:tgtEl>
                                          <p:spTgt spid="64518"/>
                                        </p:tgtEl>
                                        <p:attrNameLst>
                                          <p:attrName>ppt_w</p:attrName>
                                        </p:attrNameLst>
                                      </p:cBhvr>
                                      <p:tavLst>
                                        <p:tav tm="0">
                                          <p:val>
                                            <p:fltVal val="0"/>
                                          </p:val>
                                        </p:tav>
                                        <p:tav tm="100000">
                                          <p:val>
                                            <p:strVal val="#ppt_w"/>
                                          </p:val>
                                        </p:tav>
                                      </p:tavLst>
                                    </p:anim>
                                    <p:anim calcmode="lin" valueType="num">
                                      <p:cBhvr>
                                        <p:cTn id="14" dur="500" fill="hold"/>
                                        <p:tgtEl>
                                          <p:spTgt spid="64518"/>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6451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7" grpId="0" animBg="1"/>
      <p:bldP spid="64518" grpId="0" animBg="1"/>
    </p:bld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53AB6-0DBE-B5C2-A570-632DFD93752B}"/>
              </a:ext>
            </a:extLst>
          </p:cNvPr>
          <p:cNvSpPr>
            <a:spLocks noGrp="1"/>
          </p:cNvSpPr>
          <p:nvPr>
            <p:ph type="title"/>
          </p:nvPr>
        </p:nvSpPr>
        <p:spPr/>
        <p:txBody>
          <a:bodyPr/>
          <a:lstStyle/>
          <a:p>
            <a:r>
              <a:rPr lang="en-US" dirty="0"/>
              <a:t>Rehashing contd.</a:t>
            </a:r>
            <a:endParaRPr lang="en-IN" dirty="0"/>
          </a:p>
        </p:txBody>
      </p:sp>
      <p:sp>
        <p:nvSpPr>
          <p:cNvPr id="4" name="Footer Placeholder 3">
            <a:extLst>
              <a:ext uri="{FF2B5EF4-FFF2-40B4-BE49-F238E27FC236}">
                <a16:creationId xmlns:a16="http://schemas.microsoft.com/office/drawing/2014/main" id="{9CED00E6-183F-AF06-F41B-E04F732DF494}"/>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8691E988-E63E-62A2-DBF5-7E414B2A8EE4}"/>
              </a:ext>
            </a:extLst>
          </p:cNvPr>
          <p:cNvSpPr>
            <a:spLocks noGrp="1"/>
          </p:cNvSpPr>
          <p:nvPr>
            <p:ph type="sldNum" sz="quarter" idx="12"/>
          </p:nvPr>
        </p:nvSpPr>
        <p:spPr/>
        <p:txBody>
          <a:bodyPr/>
          <a:lstStyle/>
          <a:p>
            <a:fld id="{9F8B1569-332D-42CE-8401-CACEF6AD2DB0}" type="slidenum">
              <a:rPr lang="en-IN" smtClean="0"/>
              <a:t>290</a:t>
            </a:fld>
            <a:endParaRPr lang="en-IN"/>
          </a:p>
        </p:txBody>
      </p:sp>
      <p:sp>
        <p:nvSpPr>
          <p:cNvPr id="9" name="Content Placeholder 8">
            <a:extLst>
              <a:ext uri="{FF2B5EF4-FFF2-40B4-BE49-F238E27FC236}">
                <a16:creationId xmlns:a16="http://schemas.microsoft.com/office/drawing/2014/main" id="{E75EAC85-A635-2360-E56C-F66E10EB5F6A}"/>
              </a:ext>
            </a:extLst>
          </p:cNvPr>
          <p:cNvSpPr>
            <a:spLocks noGrp="1"/>
          </p:cNvSpPr>
          <p:nvPr>
            <p:ph idx="1"/>
          </p:nvPr>
        </p:nvSpPr>
        <p:spPr/>
        <p:txBody>
          <a:bodyPr/>
          <a:lstStyle/>
          <a:p>
            <a:r>
              <a:rPr lang="en-US" dirty="0"/>
              <a:t>Rehashing can be done in the following way:</a:t>
            </a:r>
          </a:p>
          <a:p>
            <a:pPr lvl="1"/>
            <a:r>
              <a:rPr lang="en-US" dirty="0"/>
              <a:t>Check the load factor after adding a new entry to the map.</a:t>
            </a:r>
          </a:p>
          <a:p>
            <a:pPr lvl="1"/>
            <a:r>
              <a:rPr lang="en-US" dirty="0"/>
              <a:t>Rehash if it is more than the pre-defined value (or the default value of 0.75 if none is specified).</a:t>
            </a:r>
          </a:p>
          <a:p>
            <a:pPr lvl="1"/>
            <a:r>
              <a:rPr lang="en-US" dirty="0"/>
              <a:t>Make a new bucket array that is double the size of the previous one for Rehash.</a:t>
            </a:r>
          </a:p>
          <a:p>
            <a:pPr lvl="1"/>
            <a:r>
              <a:rPr lang="en-US" dirty="0"/>
              <a:t>Then go through each element in the old bucket array, calling insert() on each to add it to the new larger bucket array.</a:t>
            </a:r>
            <a:endParaRPr lang="en-IN" dirty="0"/>
          </a:p>
        </p:txBody>
      </p:sp>
    </p:spTree>
    <p:extLst>
      <p:ext uri="{BB962C8B-B14F-4D97-AF65-F5344CB8AC3E}">
        <p14:creationId xmlns:p14="http://schemas.microsoft.com/office/powerpoint/2010/main" val="1789283045"/>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8367A6-D0F8-4032-934A-F494BCEE015B}"/>
              </a:ext>
            </a:extLst>
          </p:cNvPr>
          <p:cNvSpPr>
            <a:spLocks noGrp="1"/>
          </p:cNvSpPr>
          <p:nvPr>
            <p:ph type="title"/>
          </p:nvPr>
        </p:nvSpPr>
        <p:spPr/>
        <p:txBody>
          <a:bodyPr/>
          <a:lstStyle/>
          <a:p>
            <a:r>
              <a:rPr lang="en-US" dirty="0"/>
              <a:t>Rehashing (dynamic Table) Contd.</a:t>
            </a:r>
            <a:endParaRPr lang="en-IN" dirty="0"/>
          </a:p>
        </p:txBody>
      </p:sp>
      <p:pic>
        <p:nvPicPr>
          <p:cNvPr id="7" name="Content Placeholder 6">
            <a:extLst>
              <a:ext uri="{FF2B5EF4-FFF2-40B4-BE49-F238E27FC236}">
                <a16:creationId xmlns:a16="http://schemas.microsoft.com/office/drawing/2014/main" id="{55D535F5-7455-4B91-9957-85B269CE1585}"/>
              </a:ext>
            </a:extLst>
          </p:cNvPr>
          <p:cNvPicPr>
            <a:picLocks noGrp="1" noChangeAspect="1"/>
          </p:cNvPicPr>
          <p:nvPr>
            <p:ph idx="1"/>
          </p:nvPr>
        </p:nvPicPr>
        <p:blipFill>
          <a:blip r:embed="rId2"/>
          <a:stretch>
            <a:fillRect/>
          </a:stretch>
        </p:blipFill>
        <p:spPr>
          <a:xfrm>
            <a:off x="2651760" y="1996934"/>
            <a:ext cx="5540599" cy="4470848"/>
          </a:xfrm>
        </p:spPr>
      </p:pic>
      <p:sp>
        <p:nvSpPr>
          <p:cNvPr id="2" name="Footer Placeholder 1">
            <a:extLst>
              <a:ext uri="{FF2B5EF4-FFF2-40B4-BE49-F238E27FC236}">
                <a16:creationId xmlns:a16="http://schemas.microsoft.com/office/drawing/2014/main" id="{F31D51E6-77E4-4075-A6DB-C0D00F4751B7}"/>
              </a:ext>
            </a:extLst>
          </p:cNvPr>
          <p:cNvSpPr>
            <a:spLocks noGrp="1"/>
          </p:cNvSpPr>
          <p:nvPr>
            <p:ph type="ftr" sz="quarter" idx="11"/>
          </p:nvPr>
        </p:nvSpPr>
        <p:spPr/>
        <p:txBody>
          <a:bodyPr/>
          <a:lstStyle/>
          <a:p>
            <a:r>
              <a:rPr lang="en-IN"/>
              <a:t>Dr. Neepa Shah</a:t>
            </a:r>
          </a:p>
        </p:txBody>
      </p:sp>
      <p:sp>
        <p:nvSpPr>
          <p:cNvPr id="3" name="Slide Number Placeholder 2">
            <a:extLst>
              <a:ext uri="{FF2B5EF4-FFF2-40B4-BE49-F238E27FC236}">
                <a16:creationId xmlns:a16="http://schemas.microsoft.com/office/drawing/2014/main" id="{0729CD09-09F3-4988-B488-A3F9061517EC}"/>
              </a:ext>
            </a:extLst>
          </p:cNvPr>
          <p:cNvSpPr>
            <a:spLocks noGrp="1"/>
          </p:cNvSpPr>
          <p:nvPr>
            <p:ph type="sldNum" sz="quarter" idx="12"/>
          </p:nvPr>
        </p:nvSpPr>
        <p:spPr/>
        <p:txBody>
          <a:bodyPr/>
          <a:lstStyle/>
          <a:p>
            <a:fld id="{20A8BA06-14A5-4E5B-A9C1-A784D46C1249}" type="slidenum">
              <a:rPr lang="en-IN" smtClean="0"/>
              <a:t>291</a:t>
            </a:fld>
            <a:endParaRPr lang="en-IN"/>
          </a:p>
        </p:txBody>
      </p:sp>
    </p:spTree>
    <p:extLst>
      <p:ext uri="{BB962C8B-B14F-4D97-AF65-F5344CB8AC3E}">
        <p14:creationId xmlns:p14="http://schemas.microsoft.com/office/powerpoint/2010/main" val="2369793276"/>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1794" name="Rectangle 2">
            <a:extLst>
              <a:ext uri="{FF2B5EF4-FFF2-40B4-BE49-F238E27FC236}">
                <a16:creationId xmlns:a16="http://schemas.microsoft.com/office/drawing/2014/main" id="{28940B3A-38E1-AE7F-4C33-AF09ABFD31FB}"/>
              </a:ext>
            </a:extLst>
          </p:cNvPr>
          <p:cNvSpPr>
            <a:spLocks noGrp="1" noChangeArrowheads="1"/>
          </p:cNvSpPr>
          <p:nvPr>
            <p:ph type="title"/>
          </p:nvPr>
        </p:nvSpPr>
        <p:spPr/>
        <p:txBody>
          <a:bodyPr/>
          <a:lstStyle/>
          <a:p>
            <a:pPr>
              <a:defRPr/>
            </a:pPr>
            <a:r>
              <a:rPr lang="en-US"/>
              <a:t>Extendible</a:t>
            </a:r>
            <a:r>
              <a:rPr lang="en-US">
                <a:ea typeface="+mj-ea"/>
              </a:rPr>
              <a:t> Hashing</a:t>
            </a:r>
            <a:endParaRPr lang="en-US" dirty="0">
              <a:ea typeface="+mj-ea"/>
            </a:endParaRPr>
          </a:p>
        </p:txBody>
      </p:sp>
      <p:sp>
        <p:nvSpPr>
          <p:cNvPr id="65539" name="Rectangle 3">
            <a:extLst>
              <a:ext uri="{FF2B5EF4-FFF2-40B4-BE49-F238E27FC236}">
                <a16:creationId xmlns:a16="http://schemas.microsoft.com/office/drawing/2014/main" id="{A842E2F4-27F1-2D51-0AC7-6EE29B2C6127}"/>
              </a:ext>
            </a:extLst>
          </p:cNvPr>
          <p:cNvSpPr>
            <a:spLocks noGrp="1" noChangeArrowheads="1"/>
          </p:cNvSpPr>
          <p:nvPr>
            <p:ph idx="1"/>
          </p:nvPr>
        </p:nvSpPr>
        <p:spPr/>
        <p:txBody>
          <a:bodyPr>
            <a:normAutofit/>
          </a:bodyPr>
          <a:lstStyle/>
          <a:p>
            <a:pPr>
              <a:lnSpc>
                <a:spcPct val="90000"/>
              </a:lnSpc>
            </a:pPr>
            <a:r>
              <a:rPr lang="en-US" altLang="en-US" dirty="0"/>
              <a:t>Good for database that grows and shrinks in size</a:t>
            </a:r>
          </a:p>
          <a:p>
            <a:pPr>
              <a:lnSpc>
                <a:spcPct val="90000"/>
              </a:lnSpc>
            </a:pPr>
            <a:r>
              <a:rPr lang="en-US" altLang="en-US" dirty="0"/>
              <a:t>Allows the hash function to be modified dynamically</a:t>
            </a:r>
          </a:p>
          <a:p>
            <a:pPr>
              <a:lnSpc>
                <a:spcPct val="90000"/>
              </a:lnSpc>
            </a:pPr>
            <a:r>
              <a:rPr lang="en-US" altLang="en-US" b="1" dirty="0">
                <a:solidFill>
                  <a:srgbClr val="3366CC"/>
                </a:solidFill>
              </a:rPr>
              <a:t>Extendable hashing</a:t>
            </a:r>
            <a:r>
              <a:rPr lang="en-US" altLang="en-US" dirty="0"/>
              <a:t> – one form of dynamic hashing </a:t>
            </a:r>
          </a:p>
          <a:p>
            <a:pPr lvl="1">
              <a:lnSpc>
                <a:spcPct val="90000"/>
              </a:lnSpc>
            </a:pPr>
            <a:r>
              <a:rPr lang="en-US" altLang="en-US" dirty="0">
                <a:ea typeface="ＭＳ Ｐゴシック" panose="020B0600070205080204" pitchFamily="34" charset="-128"/>
              </a:rPr>
              <a:t>Hash function generates values over a large range — typically </a:t>
            </a:r>
            <a:r>
              <a:rPr lang="en-US" altLang="en-US" i="1" dirty="0">
                <a:ea typeface="ＭＳ Ｐゴシック" panose="020B0600070205080204" pitchFamily="34" charset="-128"/>
              </a:rPr>
              <a:t>b</a:t>
            </a:r>
            <a:r>
              <a:rPr lang="en-US" altLang="en-US" dirty="0">
                <a:ea typeface="ＭＳ Ｐゴシック" panose="020B0600070205080204" pitchFamily="34" charset="-128"/>
              </a:rPr>
              <a:t>-bit integers, with </a:t>
            </a:r>
            <a:r>
              <a:rPr lang="en-US" altLang="en-US" i="1" dirty="0">
                <a:ea typeface="ＭＳ Ｐゴシック" panose="020B0600070205080204" pitchFamily="34" charset="-128"/>
              </a:rPr>
              <a:t>b</a:t>
            </a:r>
            <a:r>
              <a:rPr lang="en-US" altLang="en-US" dirty="0">
                <a:ea typeface="ＭＳ Ｐゴシック" panose="020B0600070205080204" pitchFamily="34" charset="-128"/>
              </a:rPr>
              <a:t> = 32.</a:t>
            </a:r>
          </a:p>
          <a:p>
            <a:pPr lvl="1">
              <a:lnSpc>
                <a:spcPct val="90000"/>
              </a:lnSpc>
            </a:pPr>
            <a:r>
              <a:rPr lang="en-US" altLang="en-US" dirty="0">
                <a:ea typeface="ＭＳ Ｐゴシック" panose="020B0600070205080204" pitchFamily="34" charset="-128"/>
              </a:rPr>
              <a:t>At any time use only a prefix of the hash function to index into a table of bucket addresses.   </a:t>
            </a:r>
          </a:p>
          <a:p>
            <a:pPr lvl="1">
              <a:lnSpc>
                <a:spcPct val="90000"/>
              </a:lnSpc>
            </a:pPr>
            <a:r>
              <a:rPr lang="en-US" altLang="en-US" dirty="0">
                <a:ea typeface="ＭＳ Ｐゴシック" panose="020B0600070205080204" pitchFamily="34" charset="-128"/>
              </a:rPr>
              <a:t>Let the length of the prefix be </a:t>
            </a:r>
            <a:r>
              <a:rPr lang="en-US" altLang="en-US" i="1" dirty="0" err="1">
                <a:ea typeface="ＭＳ Ｐゴシック" panose="020B0600070205080204" pitchFamily="34" charset="-128"/>
              </a:rPr>
              <a:t>i</a:t>
            </a:r>
            <a:r>
              <a:rPr lang="en-US" altLang="en-US" dirty="0">
                <a:ea typeface="ＭＳ Ｐゴシック" panose="020B0600070205080204" pitchFamily="34" charset="-128"/>
              </a:rPr>
              <a:t> bits,  0 </a:t>
            </a:r>
            <a:r>
              <a:rPr lang="en-US" altLang="en-US" dirty="0">
                <a:ea typeface="ＭＳ Ｐゴシック" panose="020B0600070205080204" pitchFamily="34" charset="-128"/>
                <a:sym typeface="Symbol" panose="05050102010706020507" pitchFamily="18" charset="2"/>
              </a:rPr>
              <a:t> </a:t>
            </a:r>
            <a:r>
              <a:rPr lang="en-US" altLang="en-US" i="1" dirty="0" err="1">
                <a:ea typeface="ＭＳ Ｐゴシック" panose="020B0600070205080204" pitchFamily="34" charset="-128"/>
                <a:sym typeface="Symbol" panose="05050102010706020507" pitchFamily="18" charset="2"/>
              </a:rPr>
              <a:t>i</a:t>
            </a:r>
            <a:r>
              <a:rPr lang="en-US" altLang="en-US" dirty="0">
                <a:ea typeface="ＭＳ Ｐゴシック" panose="020B0600070205080204" pitchFamily="34" charset="-128"/>
                <a:sym typeface="Symbol" panose="05050102010706020507" pitchFamily="18" charset="2"/>
              </a:rPr>
              <a:t>  32.  </a:t>
            </a:r>
          </a:p>
          <a:p>
            <a:pPr lvl="2">
              <a:lnSpc>
                <a:spcPct val="90000"/>
              </a:lnSpc>
            </a:pPr>
            <a:r>
              <a:rPr lang="en-US" altLang="en-US" dirty="0">
                <a:ea typeface="ＭＳ Ｐゴシック" panose="020B0600070205080204" pitchFamily="34" charset="-128"/>
                <a:sym typeface="Symbol" panose="05050102010706020507" pitchFamily="18" charset="2"/>
              </a:rPr>
              <a:t>Bucket address table size = 2</a:t>
            </a:r>
            <a:r>
              <a:rPr lang="en-US" altLang="en-US" sz="2400" baseline="30000" dirty="0">
                <a:ea typeface="ＭＳ Ｐゴシック" panose="020B0600070205080204" pitchFamily="34" charset="-128"/>
                <a:sym typeface="Symbol" panose="05050102010706020507" pitchFamily="18" charset="2"/>
              </a:rPr>
              <a:t>i.</a:t>
            </a:r>
            <a:r>
              <a:rPr lang="en-US" altLang="en-US" sz="2400" dirty="0">
                <a:ea typeface="ＭＳ Ｐゴシック" panose="020B0600070205080204" pitchFamily="34" charset="-128"/>
                <a:sym typeface="Symbol" panose="05050102010706020507" pitchFamily="18" charset="2"/>
              </a:rPr>
              <a:t>  </a:t>
            </a:r>
            <a:r>
              <a:rPr lang="en-US" altLang="en-US" dirty="0">
                <a:ea typeface="ＭＳ Ｐゴシック" panose="020B0600070205080204" pitchFamily="34" charset="-128"/>
                <a:sym typeface="Symbol" panose="05050102010706020507" pitchFamily="18" charset="2"/>
              </a:rPr>
              <a:t>Initially </a:t>
            </a:r>
            <a:r>
              <a:rPr lang="en-US" altLang="en-US" i="1" dirty="0" err="1">
                <a:ea typeface="ＭＳ Ｐゴシック" panose="020B0600070205080204" pitchFamily="34" charset="-128"/>
                <a:sym typeface="Symbol" panose="05050102010706020507" pitchFamily="18" charset="2"/>
              </a:rPr>
              <a:t>i</a:t>
            </a:r>
            <a:r>
              <a:rPr lang="en-US" altLang="en-US" dirty="0">
                <a:ea typeface="ＭＳ Ｐゴシック" panose="020B0600070205080204" pitchFamily="34" charset="-128"/>
                <a:sym typeface="Symbol" panose="05050102010706020507" pitchFamily="18" charset="2"/>
              </a:rPr>
              <a:t> = 0</a:t>
            </a:r>
          </a:p>
          <a:p>
            <a:pPr lvl="2">
              <a:lnSpc>
                <a:spcPct val="90000"/>
              </a:lnSpc>
            </a:pPr>
            <a:r>
              <a:rPr lang="en-US" altLang="en-US" dirty="0">
                <a:ea typeface="ＭＳ Ｐゴシック" panose="020B0600070205080204" pitchFamily="34" charset="-128"/>
                <a:sym typeface="Symbol" panose="05050102010706020507" pitchFamily="18" charset="2"/>
              </a:rPr>
              <a:t>Value of </a:t>
            </a:r>
            <a:r>
              <a:rPr lang="en-US" altLang="en-US" i="1" dirty="0" err="1">
                <a:ea typeface="ＭＳ Ｐゴシック" panose="020B0600070205080204" pitchFamily="34" charset="-128"/>
                <a:sym typeface="Symbol" panose="05050102010706020507" pitchFamily="18" charset="2"/>
              </a:rPr>
              <a:t>i</a:t>
            </a:r>
            <a:r>
              <a:rPr lang="en-US" altLang="en-US" dirty="0">
                <a:ea typeface="ＭＳ Ｐゴシック" panose="020B0600070205080204" pitchFamily="34" charset="-128"/>
                <a:sym typeface="Symbol" panose="05050102010706020507" pitchFamily="18" charset="2"/>
              </a:rPr>
              <a:t> grows and shrinks as the size of the database grows and shrinks.</a:t>
            </a:r>
          </a:p>
          <a:p>
            <a:pPr>
              <a:lnSpc>
                <a:spcPct val="90000"/>
              </a:lnSpc>
            </a:pPr>
            <a:r>
              <a:rPr lang="en-US" altLang="en-US" dirty="0">
                <a:ea typeface="ＭＳ Ｐゴシック" panose="020B0600070205080204" pitchFamily="34" charset="-128"/>
                <a:sym typeface="Symbol" panose="05050102010706020507" pitchFamily="18" charset="2"/>
              </a:rPr>
              <a:t>Similar to dynamic arrays</a:t>
            </a:r>
          </a:p>
        </p:txBody>
      </p:sp>
      <p:sp>
        <p:nvSpPr>
          <p:cNvPr id="2" name="Footer Placeholder 1">
            <a:extLst>
              <a:ext uri="{FF2B5EF4-FFF2-40B4-BE49-F238E27FC236}">
                <a16:creationId xmlns:a16="http://schemas.microsoft.com/office/drawing/2014/main" id="{5CB54F49-96A6-62F6-9E04-7FE41D883B85}"/>
              </a:ext>
            </a:extLst>
          </p:cNvPr>
          <p:cNvSpPr>
            <a:spLocks noGrp="1"/>
          </p:cNvSpPr>
          <p:nvPr>
            <p:ph type="ftr" sz="quarter" idx="11"/>
          </p:nvPr>
        </p:nvSpPr>
        <p:spPr/>
        <p:txBody>
          <a:bodyPr/>
          <a:lstStyle/>
          <a:p>
            <a:r>
              <a:rPr lang="en-IN"/>
              <a:t>Dr. Neepa Shah</a:t>
            </a:r>
          </a:p>
        </p:txBody>
      </p:sp>
      <p:sp>
        <p:nvSpPr>
          <p:cNvPr id="3" name="Slide Number Placeholder 2">
            <a:extLst>
              <a:ext uri="{FF2B5EF4-FFF2-40B4-BE49-F238E27FC236}">
                <a16:creationId xmlns:a16="http://schemas.microsoft.com/office/drawing/2014/main" id="{0069901B-66EB-3EF1-0538-88DB2334D052}"/>
              </a:ext>
            </a:extLst>
          </p:cNvPr>
          <p:cNvSpPr>
            <a:spLocks noGrp="1"/>
          </p:cNvSpPr>
          <p:nvPr>
            <p:ph type="sldNum" sz="quarter" idx="12"/>
          </p:nvPr>
        </p:nvSpPr>
        <p:spPr/>
        <p:txBody>
          <a:bodyPr/>
          <a:lstStyle/>
          <a:p>
            <a:fld id="{9F8B1569-332D-42CE-8401-CACEF6AD2DB0}" type="slidenum">
              <a:rPr lang="en-IN" smtClean="0"/>
              <a:t>292</a:t>
            </a:fld>
            <a:endParaRPr lang="en-IN"/>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24A4B-16A0-A32D-C5A6-5C42F4F693BA}"/>
              </a:ext>
            </a:extLst>
          </p:cNvPr>
          <p:cNvSpPr>
            <a:spLocks noGrp="1"/>
          </p:cNvSpPr>
          <p:nvPr>
            <p:ph type="title"/>
          </p:nvPr>
        </p:nvSpPr>
        <p:spPr/>
        <p:txBody>
          <a:bodyPr/>
          <a:lstStyle/>
          <a:p>
            <a:r>
              <a:rPr lang="en-US" dirty="0"/>
              <a:t>Extendible hashing</a:t>
            </a:r>
            <a:endParaRPr lang="en-IN" dirty="0"/>
          </a:p>
        </p:txBody>
      </p:sp>
      <p:sp>
        <p:nvSpPr>
          <p:cNvPr id="3" name="Content Placeholder 2">
            <a:extLst>
              <a:ext uri="{FF2B5EF4-FFF2-40B4-BE49-F238E27FC236}">
                <a16:creationId xmlns:a16="http://schemas.microsoft.com/office/drawing/2014/main" id="{2D9076E7-0864-EC98-0F55-C8F35C26DB29}"/>
              </a:ext>
            </a:extLst>
          </p:cNvPr>
          <p:cNvSpPr>
            <a:spLocks noGrp="1"/>
          </p:cNvSpPr>
          <p:nvPr>
            <p:ph idx="1"/>
          </p:nvPr>
        </p:nvSpPr>
        <p:spPr/>
        <p:txBody>
          <a:bodyPr/>
          <a:lstStyle/>
          <a:p>
            <a:r>
              <a:rPr lang="en-US" dirty="0"/>
              <a:t>Dynamic hashing in DBMS:</a:t>
            </a:r>
          </a:p>
          <a:p>
            <a:pPr lvl="1"/>
            <a:r>
              <a:rPr lang="en-US" dirty="0"/>
              <a:t>Directories and buckets are used to hash data</a:t>
            </a:r>
            <a:endParaRPr lang="en-IN" dirty="0"/>
          </a:p>
        </p:txBody>
      </p:sp>
      <p:sp>
        <p:nvSpPr>
          <p:cNvPr id="4" name="Footer Placeholder 3">
            <a:extLst>
              <a:ext uri="{FF2B5EF4-FFF2-40B4-BE49-F238E27FC236}">
                <a16:creationId xmlns:a16="http://schemas.microsoft.com/office/drawing/2014/main" id="{7C986353-BE72-5425-B4F1-28A7C98A4DC2}"/>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93176E61-9A2A-CAE7-8C1C-B335A2B14051}"/>
              </a:ext>
            </a:extLst>
          </p:cNvPr>
          <p:cNvSpPr>
            <a:spLocks noGrp="1"/>
          </p:cNvSpPr>
          <p:nvPr>
            <p:ph type="sldNum" sz="quarter" idx="12"/>
          </p:nvPr>
        </p:nvSpPr>
        <p:spPr/>
        <p:txBody>
          <a:bodyPr/>
          <a:lstStyle/>
          <a:p>
            <a:fld id="{9F8B1569-332D-42CE-8401-CACEF6AD2DB0}" type="slidenum">
              <a:rPr lang="en-IN" smtClean="0"/>
              <a:t>293</a:t>
            </a:fld>
            <a:endParaRPr lang="en-IN"/>
          </a:p>
        </p:txBody>
      </p:sp>
      <p:pic>
        <p:nvPicPr>
          <p:cNvPr id="2050" name="Picture 2" descr="DBMS Dynamic Hashing">
            <a:extLst>
              <a:ext uri="{FF2B5EF4-FFF2-40B4-BE49-F238E27FC236}">
                <a16:creationId xmlns:a16="http://schemas.microsoft.com/office/drawing/2014/main" id="{DAFE6B0E-1A56-D479-2269-C46107F4E2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9073" y="2652809"/>
            <a:ext cx="4581525" cy="273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743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8424BCE-5CF2-48C3-B167-7F1169631D9B}"/>
              </a:ext>
            </a:extLst>
          </p:cNvPr>
          <p:cNvSpPr>
            <a:spLocks noGrp="1"/>
          </p:cNvSpPr>
          <p:nvPr>
            <p:ph type="title"/>
          </p:nvPr>
        </p:nvSpPr>
        <p:spPr/>
        <p:txBody>
          <a:bodyPr/>
          <a:lstStyle/>
          <a:p>
            <a:r>
              <a:rPr lang="en-US" dirty="0"/>
              <a:t>Linear Search</a:t>
            </a:r>
            <a:endParaRPr lang="en-IN" dirty="0"/>
          </a:p>
        </p:txBody>
      </p:sp>
      <p:sp>
        <p:nvSpPr>
          <p:cNvPr id="7" name="Content Placeholder 6">
            <a:extLst>
              <a:ext uri="{FF2B5EF4-FFF2-40B4-BE49-F238E27FC236}">
                <a16:creationId xmlns:a16="http://schemas.microsoft.com/office/drawing/2014/main" id="{930C236A-F79B-4A61-945F-0BC5FE840D36}"/>
              </a:ext>
            </a:extLst>
          </p:cNvPr>
          <p:cNvSpPr>
            <a:spLocks noGrp="1"/>
          </p:cNvSpPr>
          <p:nvPr>
            <p:ph idx="1"/>
          </p:nvPr>
        </p:nvSpPr>
        <p:spPr/>
        <p:txBody>
          <a:bodyPr/>
          <a:lstStyle/>
          <a:p>
            <a:r>
              <a:rPr lang="en-US" dirty="0"/>
              <a:t>Unordered List</a:t>
            </a:r>
          </a:p>
          <a:p>
            <a:r>
              <a:rPr lang="en-US" dirty="0"/>
              <a:t>One occurrence</a:t>
            </a:r>
          </a:p>
          <a:p>
            <a:r>
              <a:rPr lang="en-US" dirty="0"/>
              <a:t>All occurrences </a:t>
            </a:r>
            <a:endParaRPr lang="en-IN" dirty="0"/>
          </a:p>
        </p:txBody>
      </p:sp>
      <p:sp>
        <p:nvSpPr>
          <p:cNvPr id="4" name="Footer Placeholder 3">
            <a:extLst>
              <a:ext uri="{FF2B5EF4-FFF2-40B4-BE49-F238E27FC236}">
                <a16:creationId xmlns:a16="http://schemas.microsoft.com/office/drawing/2014/main" id="{8BE14571-98E3-4506-9A3F-04DF9629D76C}"/>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2259E3EF-B53E-4C45-BBA5-8067FC026BF5}"/>
              </a:ext>
            </a:extLst>
          </p:cNvPr>
          <p:cNvSpPr>
            <a:spLocks noGrp="1"/>
          </p:cNvSpPr>
          <p:nvPr>
            <p:ph type="sldNum" sz="quarter" idx="12"/>
          </p:nvPr>
        </p:nvSpPr>
        <p:spPr/>
        <p:txBody>
          <a:bodyPr/>
          <a:lstStyle/>
          <a:p>
            <a:fld id="{1DE3944B-220D-4D9C-9C2A-B607A0FB2F6B}" type="slidenum">
              <a:rPr lang="en-IN" smtClean="0"/>
              <a:t>3</a:t>
            </a:fld>
            <a:endParaRPr lang="en-IN"/>
          </a:p>
        </p:txBody>
      </p:sp>
    </p:spTree>
    <p:extLst>
      <p:ext uri="{BB962C8B-B14F-4D97-AF65-F5344CB8AC3E}">
        <p14:creationId xmlns:p14="http://schemas.microsoft.com/office/powerpoint/2010/main" val="1262869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Bubble Sort Procedure</a:t>
            </a:r>
          </a:p>
        </p:txBody>
      </p:sp>
      <p:sp>
        <p:nvSpPr>
          <p:cNvPr id="4" name="Content Placeholder 3"/>
          <p:cNvSpPr>
            <a:spLocks noGrp="1"/>
          </p:cNvSpPr>
          <p:nvPr>
            <p:ph idx="1"/>
          </p:nvPr>
        </p:nvSpPr>
        <p:spPr/>
        <p:txBody>
          <a:bodyPr/>
          <a:lstStyle/>
          <a:p>
            <a:pPr marL="624078" indent="-514350">
              <a:buFont typeface="+mj-lt"/>
              <a:buAutoNum type="arabicPeriod"/>
            </a:pPr>
            <a:r>
              <a:rPr lang="en-US" dirty="0"/>
              <a:t>Do steps 2-3 for </a:t>
            </a:r>
            <a:r>
              <a:rPr lang="en-US" dirty="0" err="1"/>
              <a:t>i</a:t>
            </a:r>
            <a:r>
              <a:rPr lang="en-US" dirty="0"/>
              <a:t>= n-1 down to 1</a:t>
            </a:r>
          </a:p>
          <a:p>
            <a:pPr marL="624078" indent="-514350">
              <a:buFont typeface="+mj-lt"/>
              <a:buAutoNum type="arabicPeriod"/>
            </a:pPr>
            <a:r>
              <a:rPr lang="en-US" dirty="0"/>
              <a:t>Do step 3 for j=0 </a:t>
            </a:r>
            <a:r>
              <a:rPr lang="en-US" dirty="0" err="1"/>
              <a:t>upto</a:t>
            </a:r>
            <a:r>
              <a:rPr lang="en-US" dirty="0"/>
              <a:t> i-1</a:t>
            </a:r>
          </a:p>
          <a:p>
            <a:pPr marL="624078" indent="-514350">
              <a:buFont typeface="+mj-lt"/>
              <a:buAutoNum type="arabicPeriod"/>
            </a:pPr>
            <a:r>
              <a:rPr lang="en-US" dirty="0"/>
              <a:t>If the 2 consecutive elements s</a:t>
            </a:r>
            <a:r>
              <a:rPr lang="en-US" baseline="-25000" dirty="0"/>
              <a:t>j</a:t>
            </a:r>
            <a:r>
              <a:rPr lang="en-US" dirty="0"/>
              <a:t> and s</a:t>
            </a:r>
            <a:r>
              <a:rPr lang="en-US" baseline="-25000" dirty="0"/>
              <a:t>j+1,</a:t>
            </a:r>
            <a:r>
              <a:rPr lang="en-US" dirty="0"/>
              <a:t> are out of order swap them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6" name="Footer Placeholder 5"/>
          <p:cNvSpPr>
            <a:spLocks noGrp="1"/>
          </p:cNvSpPr>
          <p:nvPr>
            <p:ph type="ftr" sz="quarter" idx="11"/>
          </p:nvPr>
        </p:nvSpPr>
        <p:spPr/>
        <p:txBody>
          <a:bodyPr/>
          <a:lstStyle/>
          <a:p>
            <a:r>
              <a:rPr lang="en-US"/>
              <a:t>Dr. Neepa Shah</a:t>
            </a:r>
            <a:endParaRPr lang="en-US" dirty="0"/>
          </a:p>
        </p:txBody>
      </p:sp>
    </p:spTree>
    <p:extLst>
      <p:ext uri="{BB962C8B-B14F-4D97-AF65-F5344CB8AC3E}">
        <p14:creationId xmlns:p14="http://schemas.microsoft.com/office/powerpoint/2010/main" val="3906202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 Algorithm</a:t>
            </a:r>
          </a:p>
        </p:txBody>
      </p:sp>
      <p:sp>
        <p:nvSpPr>
          <p:cNvPr id="3" name="Content Placeholder 2"/>
          <p:cNvSpPr>
            <a:spLocks noGrp="1"/>
          </p:cNvSpPr>
          <p:nvPr>
            <p:ph idx="1"/>
          </p:nvPr>
        </p:nvSpPr>
        <p:spPr>
          <a:xfrm>
            <a:off x="472687" y="2077763"/>
            <a:ext cx="4495239" cy="3678303"/>
          </a:xfrm>
        </p:spPr>
        <p:txBody>
          <a:bodyPr>
            <a:normAutofit fontScale="85000" lnSpcReduction="20000"/>
          </a:bodyPr>
          <a:lstStyle/>
          <a:p>
            <a:pPr>
              <a:lnSpc>
                <a:spcPct val="150000"/>
              </a:lnSpc>
              <a:spcBef>
                <a:spcPts val="0"/>
              </a:spcBef>
              <a:buNone/>
            </a:pPr>
            <a:r>
              <a:rPr lang="en-US" dirty="0"/>
              <a:t>  </a:t>
            </a:r>
            <a:r>
              <a:rPr lang="en-US" b="1" dirty="0"/>
              <a:t>for</a:t>
            </a:r>
            <a:r>
              <a:rPr lang="en-US" dirty="0"/>
              <a:t>(</a:t>
            </a:r>
            <a:r>
              <a:rPr lang="en-US" dirty="0" err="1"/>
              <a:t>i</a:t>
            </a:r>
            <a:r>
              <a:rPr lang="en-US" dirty="0"/>
              <a:t> = SIZE-1; </a:t>
            </a:r>
            <a:r>
              <a:rPr lang="en-US" dirty="0" err="1"/>
              <a:t>i</a:t>
            </a:r>
            <a:r>
              <a:rPr lang="en-US" dirty="0"/>
              <a:t> &gt; 0; </a:t>
            </a:r>
            <a:r>
              <a:rPr lang="en-US" dirty="0" err="1"/>
              <a:t>i</a:t>
            </a:r>
            <a:r>
              <a:rPr lang="en-US" dirty="0"/>
              <a:t>--) {</a:t>
            </a:r>
            <a:br>
              <a:rPr lang="en-US" dirty="0"/>
            </a:br>
            <a:r>
              <a:rPr lang="en-US" dirty="0"/>
              <a:t>	 </a:t>
            </a:r>
            <a:r>
              <a:rPr lang="en-US" b="1" dirty="0"/>
              <a:t>for</a:t>
            </a:r>
            <a:r>
              <a:rPr lang="en-US" dirty="0"/>
              <a:t>(j = 0; j &lt; </a:t>
            </a:r>
            <a:r>
              <a:rPr lang="en-US" dirty="0" err="1"/>
              <a:t>i</a:t>
            </a:r>
            <a:r>
              <a:rPr lang="en-US" dirty="0"/>
              <a:t>; j++) {</a:t>
            </a:r>
            <a:br>
              <a:rPr lang="en-US" dirty="0"/>
            </a:br>
            <a:r>
              <a:rPr lang="en-US" dirty="0"/>
              <a:t>		</a:t>
            </a:r>
            <a:r>
              <a:rPr lang="en-US" b="1" dirty="0"/>
              <a:t>if</a:t>
            </a:r>
            <a:r>
              <a:rPr lang="en-US" dirty="0"/>
              <a:t>(a[j] &gt; a[j+1]) {</a:t>
            </a:r>
          </a:p>
          <a:p>
            <a:pPr>
              <a:lnSpc>
                <a:spcPct val="150000"/>
              </a:lnSpc>
              <a:spcBef>
                <a:spcPts val="0"/>
              </a:spcBef>
              <a:buNone/>
            </a:pPr>
            <a:r>
              <a:rPr lang="en-US" dirty="0"/>
              <a:t>				 t = a[j];</a:t>
            </a:r>
            <a:br>
              <a:rPr lang="en-US" dirty="0"/>
            </a:br>
            <a:r>
              <a:rPr lang="en-US" dirty="0"/>
              <a:t>	                a[j]=a[j+1];</a:t>
            </a:r>
            <a:br>
              <a:rPr lang="en-US" dirty="0"/>
            </a:br>
            <a:r>
              <a:rPr lang="en-US" dirty="0"/>
              <a:t>	                a[j+1]=t;</a:t>
            </a:r>
            <a:br>
              <a:rPr lang="en-US" dirty="0"/>
            </a:br>
            <a:r>
              <a:rPr lang="en-US" dirty="0"/>
              <a:t>		}</a:t>
            </a:r>
            <a:br>
              <a:rPr lang="en-US" dirty="0"/>
            </a:br>
            <a:r>
              <a:rPr lang="en-US" dirty="0"/>
              <a:t>	}</a:t>
            </a:r>
          </a:p>
          <a:p>
            <a:pPr>
              <a:lnSpc>
                <a:spcPct val="150000"/>
              </a:lnSpc>
              <a:spcBef>
                <a:spcPts val="0"/>
              </a:spcBef>
              <a:buNone/>
            </a:pPr>
            <a:r>
              <a:rPr lang="en-US" dirty="0"/>
              <a:t>}</a:t>
            </a:r>
          </a:p>
          <a:p>
            <a:pPr>
              <a:lnSpc>
                <a:spcPct val="150000"/>
              </a:lnSpc>
              <a:spcBef>
                <a:spcPts val="0"/>
              </a:spcBef>
              <a:buNone/>
            </a:pPr>
            <a:br>
              <a:rPr lang="en-US" dirty="0"/>
            </a:b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5" name="Footer Placeholder 4"/>
          <p:cNvSpPr>
            <a:spLocks noGrp="1"/>
          </p:cNvSpPr>
          <p:nvPr>
            <p:ph type="ftr" sz="quarter" idx="11"/>
          </p:nvPr>
        </p:nvSpPr>
        <p:spPr/>
        <p:txBody>
          <a:bodyPr/>
          <a:lstStyle/>
          <a:p>
            <a:r>
              <a:rPr lang="en-US"/>
              <a:t>Dr. Neepa Shah</a:t>
            </a:r>
            <a:endParaRPr lang="en-US" dirty="0"/>
          </a:p>
        </p:txBody>
      </p:sp>
      <p:sp>
        <p:nvSpPr>
          <p:cNvPr id="6" name="Content Placeholder 2">
            <a:extLst>
              <a:ext uri="{FF2B5EF4-FFF2-40B4-BE49-F238E27FC236}">
                <a16:creationId xmlns:a16="http://schemas.microsoft.com/office/drawing/2014/main" id="{D9736E80-A2DB-1196-E04F-059F888CE481}"/>
              </a:ext>
            </a:extLst>
          </p:cNvPr>
          <p:cNvSpPr txBox="1">
            <a:spLocks/>
          </p:cNvSpPr>
          <p:nvPr/>
        </p:nvSpPr>
        <p:spPr>
          <a:xfrm>
            <a:off x="6193410" y="1715956"/>
            <a:ext cx="5087460" cy="3678303"/>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30000"/>
              </a:lnSpc>
              <a:spcBef>
                <a:spcPts val="0"/>
              </a:spcBef>
              <a:buNone/>
            </a:pPr>
            <a:r>
              <a:rPr lang="pt-BR" sz="1400" b="1" i="0" kern="1200" dirty="0">
                <a:solidFill>
                  <a:schemeClr val="tx1"/>
                </a:solidFill>
                <a:latin typeface="+mn-lt"/>
                <a:ea typeface="+mn-ea"/>
                <a:cs typeface="+mn-cs"/>
              </a:rPr>
              <a:t>for</a:t>
            </a:r>
            <a:r>
              <a:rPr lang="pt-BR" sz="1400" i="0" kern="1200" dirty="0">
                <a:solidFill>
                  <a:schemeClr val="tx1"/>
                </a:solidFill>
                <a:latin typeface="+mn-lt"/>
                <a:ea typeface="+mn-ea"/>
                <a:cs typeface="+mn-cs"/>
              </a:rPr>
              <a:t>(i = 0; i &lt; n; i++) {</a:t>
            </a:r>
            <a:br>
              <a:rPr lang="pt-BR" sz="1400" i="0" kern="1200" dirty="0">
                <a:solidFill>
                  <a:schemeClr val="tx1"/>
                </a:solidFill>
                <a:latin typeface="+mn-lt"/>
                <a:ea typeface="+mn-ea"/>
                <a:cs typeface="+mn-cs"/>
              </a:rPr>
            </a:br>
            <a:r>
              <a:rPr lang="pt-BR" sz="1400" i="0" kern="1200" dirty="0">
                <a:solidFill>
                  <a:schemeClr val="tx1"/>
                </a:solidFill>
                <a:latin typeface="+mn-lt"/>
                <a:ea typeface="+mn-ea"/>
                <a:cs typeface="+mn-cs"/>
              </a:rPr>
              <a:t>     </a:t>
            </a:r>
            <a:r>
              <a:rPr lang="pt-BR" sz="1400" b="1" i="0" kern="1200" dirty="0">
                <a:solidFill>
                  <a:schemeClr val="tx1"/>
                </a:solidFill>
                <a:latin typeface="+mn-lt"/>
                <a:ea typeface="+mn-ea"/>
                <a:cs typeface="+mn-cs"/>
              </a:rPr>
              <a:t>for</a:t>
            </a:r>
            <a:r>
              <a:rPr lang="pt-BR" sz="1400" i="0" kern="1200" dirty="0">
                <a:solidFill>
                  <a:schemeClr val="tx1"/>
                </a:solidFill>
                <a:latin typeface="+mn-lt"/>
                <a:ea typeface="+mn-ea"/>
                <a:cs typeface="+mn-cs"/>
              </a:rPr>
              <a:t>(j = 1; j &lt; (n-i); j++) {</a:t>
            </a:r>
            <a:br>
              <a:rPr lang="pt-BR" sz="1400" i="0" kern="1200" dirty="0">
                <a:solidFill>
                  <a:schemeClr val="tx1"/>
                </a:solidFill>
                <a:latin typeface="+mn-lt"/>
                <a:ea typeface="+mn-ea"/>
                <a:cs typeface="+mn-cs"/>
              </a:rPr>
            </a:br>
            <a:r>
              <a:rPr lang="pt-BR" sz="1400" i="0" kern="1200" dirty="0">
                <a:solidFill>
                  <a:schemeClr val="tx1"/>
                </a:solidFill>
                <a:latin typeface="+mn-lt"/>
                <a:ea typeface="+mn-ea"/>
                <a:cs typeface="+mn-cs"/>
              </a:rPr>
              <a:t>         </a:t>
            </a:r>
            <a:r>
              <a:rPr lang="pt-BR" sz="1400" b="1" i="0" kern="1200" dirty="0">
                <a:solidFill>
                  <a:schemeClr val="tx1"/>
                </a:solidFill>
                <a:latin typeface="+mn-lt"/>
                <a:ea typeface="+mn-ea"/>
                <a:cs typeface="+mn-cs"/>
              </a:rPr>
              <a:t>if</a:t>
            </a:r>
            <a:r>
              <a:rPr lang="pt-BR" sz="1400" i="0" kern="1200" dirty="0">
                <a:solidFill>
                  <a:schemeClr val="tx1"/>
                </a:solidFill>
                <a:latin typeface="+mn-lt"/>
                <a:ea typeface="+mn-ea"/>
                <a:cs typeface="+mn-cs"/>
              </a:rPr>
              <a:t>(a[j-1] &gt; a[j]) {</a:t>
            </a:r>
            <a:br>
              <a:rPr lang="pt-BR" sz="1400" i="0" kern="1200" dirty="0">
                <a:solidFill>
                  <a:schemeClr val="tx1"/>
                </a:solidFill>
                <a:latin typeface="+mn-lt"/>
                <a:ea typeface="+mn-ea"/>
                <a:cs typeface="+mn-cs"/>
              </a:rPr>
            </a:br>
            <a:r>
              <a:rPr lang="pt-BR" sz="1400" i="0" kern="1200" dirty="0">
                <a:solidFill>
                  <a:schemeClr val="tx1"/>
                </a:solidFill>
                <a:latin typeface="+mn-lt"/>
                <a:ea typeface="+mn-ea"/>
                <a:cs typeface="+mn-cs"/>
              </a:rPr>
              <a:t>   	       </a:t>
            </a:r>
            <a:r>
              <a:rPr lang="en-US" sz="1400" i="0" kern="1200" dirty="0">
                <a:solidFill>
                  <a:schemeClr val="tx1"/>
                </a:solidFill>
                <a:latin typeface="+mn-lt"/>
                <a:ea typeface="+mn-ea"/>
                <a:cs typeface="+mn-cs"/>
              </a:rPr>
              <a:t>t = a[j-1];</a:t>
            </a:r>
            <a:br>
              <a:rPr lang="en-US" sz="1400" i="0" kern="1200" dirty="0">
                <a:solidFill>
                  <a:schemeClr val="tx1"/>
                </a:solidFill>
                <a:latin typeface="+mn-lt"/>
                <a:ea typeface="+mn-ea"/>
                <a:cs typeface="+mn-cs"/>
              </a:rPr>
            </a:br>
            <a:r>
              <a:rPr lang="en-US" sz="1400" i="0" kern="1200" dirty="0">
                <a:solidFill>
                  <a:schemeClr val="tx1"/>
                </a:solidFill>
                <a:latin typeface="+mn-lt"/>
                <a:ea typeface="+mn-ea"/>
                <a:cs typeface="+mn-cs"/>
              </a:rPr>
              <a:t>	       a[j-1]=a[j];</a:t>
            </a:r>
            <a:br>
              <a:rPr lang="en-US" sz="1400" i="0" kern="1200" dirty="0">
                <a:solidFill>
                  <a:schemeClr val="tx1"/>
                </a:solidFill>
                <a:latin typeface="+mn-lt"/>
                <a:ea typeface="+mn-ea"/>
                <a:cs typeface="+mn-cs"/>
              </a:rPr>
            </a:br>
            <a:r>
              <a:rPr lang="en-US" sz="1400" i="0" kern="1200" dirty="0">
                <a:solidFill>
                  <a:schemeClr val="tx1"/>
                </a:solidFill>
                <a:latin typeface="+mn-lt"/>
                <a:ea typeface="+mn-ea"/>
                <a:cs typeface="+mn-cs"/>
              </a:rPr>
              <a:t>	       a[j]=t;</a:t>
            </a:r>
            <a:br>
              <a:rPr lang="en-US" sz="1400" i="0" kern="1200" dirty="0">
                <a:solidFill>
                  <a:schemeClr val="tx1"/>
                </a:solidFill>
                <a:latin typeface="+mn-lt"/>
                <a:ea typeface="+mn-ea"/>
                <a:cs typeface="+mn-cs"/>
              </a:rPr>
            </a:br>
            <a:r>
              <a:rPr lang="en-US" sz="1400" i="0" kern="1200" dirty="0">
                <a:solidFill>
                  <a:schemeClr val="tx1"/>
                </a:solidFill>
                <a:latin typeface="+mn-lt"/>
                <a:ea typeface="+mn-ea"/>
                <a:cs typeface="+mn-cs"/>
              </a:rPr>
              <a:t>	  }</a:t>
            </a:r>
            <a:br>
              <a:rPr lang="en-US" sz="1400" i="0" kern="1200" dirty="0">
                <a:solidFill>
                  <a:schemeClr val="tx1"/>
                </a:solidFill>
                <a:latin typeface="+mn-lt"/>
                <a:ea typeface="+mn-ea"/>
                <a:cs typeface="+mn-cs"/>
              </a:rPr>
            </a:br>
            <a:r>
              <a:rPr lang="en-US" sz="1400" i="0" kern="1200" dirty="0">
                <a:solidFill>
                  <a:schemeClr val="tx1"/>
                </a:solidFill>
                <a:latin typeface="+mn-lt"/>
                <a:ea typeface="+mn-ea"/>
                <a:cs typeface="+mn-cs"/>
              </a:rPr>
              <a:t>      }</a:t>
            </a:r>
            <a:br>
              <a:rPr lang="en-US" sz="1400" i="0" kern="1200" dirty="0">
                <a:solidFill>
                  <a:schemeClr val="tx1"/>
                </a:solidFill>
                <a:latin typeface="+mn-lt"/>
                <a:ea typeface="+mn-ea"/>
                <a:cs typeface="+mn-cs"/>
              </a:rPr>
            </a:br>
            <a:r>
              <a:rPr lang="en-US" sz="1400" i="0" kern="1200" dirty="0">
                <a:solidFill>
                  <a:schemeClr val="tx1"/>
                </a:solidFill>
                <a:latin typeface="+mn-lt"/>
                <a:ea typeface="+mn-ea"/>
                <a:cs typeface="+mn-cs"/>
              </a:rPr>
              <a:t>  }</a:t>
            </a:r>
            <a:endParaRPr lang="en-US" sz="1400" dirty="0"/>
          </a:p>
        </p:txBody>
      </p:sp>
    </p:spTree>
    <p:extLst>
      <p:ext uri="{BB962C8B-B14F-4D97-AF65-F5344CB8AC3E}">
        <p14:creationId xmlns:p14="http://schemas.microsoft.com/office/powerpoint/2010/main" val="3991792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Grp="1" noChangeArrowheads="1"/>
          </p:cNvSpPr>
          <p:nvPr>
            <p:ph type="title"/>
          </p:nvPr>
        </p:nvSpPr>
        <p:spPr>
          <a:ln/>
        </p:spPr>
        <p:txBody>
          <a:bodyPr/>
          <a:lstStyle/>
          <a:p>
            <a:pPr>
              <a:lnSpc>
                <a:spcPct val="75000"/>
              </a:lnSpc>
              <a:tabLst>
                <a:tab pos="0" algn="l"/>
                <a:tab pos="414683" algn="l"/>
                <a:tab pos="829366" algn="l"/>
                <a:tab pos="1244049" algn="l"/>
                <a:tab pos="1658732" algn="l"/>
                <a:tab pos="2073416" algn="l"/>
                <a:tab pos="2488099" algn="l"/>
                <a:tab pos="2902782" algn="l"/>
                <a:tab pos="3317465" algn="l"/>
                <a:tab pos="3732148" algn="l"/>
                <a:tab pos="4146831" algn="l"/>
                <a:tab pos="4561514" algn="l"/>
                <a:tab pos="4976197" algn="l"/>
                <a:tab pos="5390881" algn="l"/>
                <a:tab pos="5805564" algn="l"/>
                <a:tab pos="6220247" algn="l"/>
                <a:tab pos="6634930" algn="l"/>
                <a:tab pos="7049613" algn="l"/>
                <a:tab pos="7464296" algn="l"/>
                <a:tab pos="7878979" algn="l"/>
                <a:tab pos="8293662" algn="l"/>
              </a:tabLst>
            </a:pPr>
            <a:r>
              <a:rPr lang="en-GB" sz="2500" dirty="0">
                <a:latin typeface="Verdana" pitchFamily="32" charset="0"/>
              </a:rPr>
              <a:t> Bubble Sort</a:t>
            </a:r>
          </a:p>
        </p:txBody>
      </p:sp>
      <p:sp>
        <p:nvSpPr>
          <p:cNvPr id="54274" name="Rectangle 2"/>
          <p:cNvSpPr>
            <a:spLocks noGrp="1" noChangeArrowheads="1"/>
          </p:cNvSpPr>
          <p:nvPr>
            <p:ph idx="1"/>
          </p:nvPr>
        </p:nvSpPr>
        <p:spPr bwMode="auto">
          <a:prstGeom prst="rect">
            <a:avLst/>
          </a:prstGeom>
          <a:noFill/>
          <a:ln/>
        </p:spPr>
        <p:txBody>
          <a:bodyPr vert="horz" lIns="0" tIns="0" rIns="0" bIns="0" rtlCol="0" anchor="ctr">
            <a:normAutofit/>
          </a:bodyPr>
          <a:lstStyle/>
          <a:p>
            <a:pPr>
              <a:lnSpc>
                <a:spcPct val="95000"/>
              </a:lnSpc>
              <a:spcAft>
                <a:spcPct val="0"/>
              </a:spcAft>
              <a:buSzPct val="45000"/>
              <a:tabLst>
                <a:tab pos="0" algn="l"/>
                <a:tab pos="414683" algn="l"/>
                <a:tab pos="829366" algn="l"/>
                <a:tab pos="1244049" algn="l"/>
                <a:tab pos="1658732" algn="l"/>
                <a:tab pos="2073416" algn="l"/>
                <a:tab pos="2488099" algn="l"/>
                <a:tab pos="2902782" algn="l"/>
                <a:tab pos="3317465" algn="l"/>
                <a:tab pos="3732148" algn="l"/>
                <a:tab pos="4146831" algn="l"/>
                <a:tab pos="4561514" algn="l"/>
                <a:tab pos="4976197" algn="l"/>
                <a:tab pos="5390881" algn="l"/>
                <a:tab pos="5805564" algn="l"/>
                <a:tab pos="6220247" algn="l"/>
                <a:tab pos="6634930" algn="l"/>
                <a:tab pos="7049613" algn="l"/>
                <a:tab pos="7464296" algn="l"/>
                <a:tab pos="7878979" algn="l"/>
                <a:tab pos="8293662" algn="l"/>
              </a:tabLst>
            </a:pPr>
            <a:endParaRPr lang="en-US" dirty="0">
              <a:latin typeface="+mj-lt"/>
              <a:ea typeface="DejaVu Sans" pitchFamily="16" charset="0"/>
              <a:cs typeface="DejaVu Sans" pitchFamily="16" charset="0"/>
            </a:endParaRPr>
          </a:p>
          <a:p>
            <a:pPr>
              <a:lnSpc>
                <a:spcPct val="95000"/>
              </a:lnSpc>
              <a:spcAft>
                <a:spcPct val="0"/>
              </a:spcAft>
              <a:buSzPct val="45000"/>
              <a:tabLst>
                <a:tab pos="0" algn="l"/>
                <a:tab pos="414683" algn="l"/>
                <a:tab pos="829366" algn="l"/>
                <a:tab pos="1244049" algn="l"/>
                <a:tab pos="1658732" algn="l"/>
                <a:tab pos="2073416" algn="l"/>
                <a:tab pos="2488099" algn="l"/>
                <a:tab pos="2902782" algn="l"/>
                <a:tab pos="3317465" algn="l"/>
                <a:tab pos="3732148" algn="l"/>
                <a:tab pos="4146831" algn="l"/>
                <a:tab pos="4561514" algn="l"/>
                <a:tab pos="4976197" algn="l"/>
                <a:tab pos="5390881" algn="l"/>
                <a:tab pos="5805564" algn="l"/>
                <a:tab pos="6220247" algn="l"/>
                <a:tab pos="6634930" algn="l"/>
                <a:tab pos="7049613" algn="l"/>
                <a:tab pos="7464296" algn="l"/>
                <a:tab pos="7878979" algn="l"/>
                <a:tab pos="8293662" algn="l"/>
              </a:tabLst>
            </a:pPr>
            <a:endParaRPr lang="en-US" dirty="0">
              <a:latin typeface="+mj-lt"/>
              <a:ea typeface="DejaVu Sans" pitchFamily="16" charset="0"/>
              <a:cs typeface="DejaVu Sans" pitchFamily="16" charset="0"/>
            </a:endParaRPr>
          </a:p>
          <a:p>
            <a:pPr>
              <a:lnSpc>
                <a:spcPct val="80000"/>
              </a:lnSpc>
              <a:tabLst>
                <a:tab pos="0" algn="l"/>
                <a:tab pos="414683" algn="l"/>
                <a:tab pos="829366" algn="l"/>
                <a:tab pos="1244049" algn="l"/>
                <a:tab pos="1658732" algn="l"/>
                <a:tab pos="2073416" algn="l"/>
                <a:tab pos="2488099" algn="l"/>
                <a:tab pos="2902782" algn="l"/>
                <a:tab pos="3317465" algn="l"/>
                <a:tab pos="3732148" algn="l"/>
                <a:tab pos="4146831" algn="l"/>
                <a:tab pos="4561514" algn="l"/>
                <a:tab pos="4976197" algn="l"/>
                <a:tab pos="5390881" algn="l"/>
                <a:tab pos="5805564" algn="l"/>
                <a:tab pos="6220247" algn="l"/>
                <a:tab pos="6634930" algn="l"/>
                <a:tab pos="7049613" algn="l"/>
                <a:tab pos="7464296" algn="l"/>
                <a:tab pos="7878979" algn="l"/>
                <a:tab pos="8293662" algn="l"/>
              </a:tabLst>
            </a:pPr>
            <a:r>
              <a:rPr lang="en-US" sz="1700" dirty="0"/>
              <a:t>Pros: Simplicity and ease of implementation</a:t>
            </a:r>
          </a:p>
          <a:p>
            <a:pPr>
              <a:lnSpc>
                <a:spcPct val="80000"/>
              </a:lnSpc>
              <a:tabLst>
                <a:tab pos="0" algn="l"/>
                <a:tab pos="414683" algn="l"/>
                <a:tab pos="829366" algn="l"/>
                <a:tab pos="1244049" algn="l"/>
                <a:tab pos="1658732" algn="l"/>
                <a:tab pos="2073416" algn="l"/>
                <a:tab pos="2488099" algn="l"/>
                <a:tab pos="2902782" algn="l"/>
                <a:tab pos="3317465" algn="l"/>
                <a:tab pos="3732148" algn="l"/>
                <a:tab pos="4146831" algn="l"/>
                <a:tab pos="4561514" algn="l"/>
                <a:tab pos="4976197" algn="l"/>
                <a:tab pos="5390881" algn="l"/>
                <a:tab pos="5805564" algn="l"/>
                <a:tab pos="6220247" algn="l"/>
                <a:tab pos="6634930" algn="l"/>
                <a:tab pos="7049613" algn="l"/>
                <a:tab pos="7464296" algn="l"/>
                <a:tab pos="7878979" algn="l"/>
                <a:tab pos="8293662" algn="l"/>
              </a:tabLst>
            </a:pPr>
            <a:endParaRPr lang="en-US" sz="1700" dirty="0"/>
          </a:p>
          <a:p>
            <a:pPr>
              <a:lnSpc>
                <a:spcPct val="80000"/>
              </a:lnSpc>
              <a:tabLst>
                <a:tab pos="0" algn="l"/>
                <a:tab pos="414683" algn="l"/>
                <a:tab pos="829366" algn="l"/>
                <a:tab pos="1244049" algn="l"/>
                <a:tab pos="1658732" algn="l"/>
                <a:tab pos="2073416" algn="l"/>
                <a:tab pos="2488099" algn="l"/>
                <a:tab pos="2902782" algn="l"/>
                <a:tab pos="3317465" algn="l"/>
                <a:tab pos="3732148" algn="l"/>
                <a:tab pos="4146831" algn="l"/>
                <a:tab pos="4561514" algn="l"/>
                <a:tab pos="4976197" algn="l"/>
                <a:tab pos="5390881" algn="l"/>
                <a:tab pos="5805564" algn="l"/>
                <a:tab pos="6220247" algn="l"/>
                <a:tab pos="6634930" algn="l"/>
                <a:tab pos="7049613" algn="l"/>
                <a:tab pos="7464296" algn="l"/>
                <a:tab pos="7878979" algn="l"/>
                <a:tab pos="8293662" algn="l"/>
              </a:tabLst>
            </a:pPr>
            <a:r>
              <a:rPr lang="en-US" sz="1700" dirty="0"/>
              <a:t>Cons: Horribly Inefficient</a:t>
            </a:r>
          </a:p>
          <a:p>
            <a:pPr>
              <a:lnSpc>
                <a:spcPct val="95000"/>
              </a:lnSpc>
              <a:spcAft>
                <a:spcPct val="0"/>
              </a:spcAft>
              <a:buSzPct val="45000"/>
              <a:tabLst>
                <a:tab pos="0" algn="l"/>
                <a:tab pos="414683" algn="l"/>
                <a:tab pos="829366" algn="l"/>
                <a:tab pos="1244049" algn="l"/>
                <a:tab pos="1658732" algn="l"/>
                <a:tab pos="2073416" algn="l"/>
                <a:tab pos="2488099" algn="l"/>
                <a:tab pos="2902782" algn="l"/>
                <a:tab pos="3317465" algn="l"/>
                <a:tab pos="3732148" algn="l"/>
                <a:tab pos="4146831" algn="l"/>
                <a:tab pos="4561514" algn="l"/>
                <a:tab pos="4976197" algn="l"/>
                <a:tab pos="5390881" algn="l"/>
                <a:tab pos="5805564" algn="l"/>
                <a:tab pos="6220247" algn="l"/>
                <a:tab pos="6634930" algn="l"/>
                <a:tab pos="7049613" algn="l"/>
                <a:tab pos="7464296" algn="l"/>
                <a:tab pos="7878979" algn="l"/>
                <a:tab pos="8293662" algn="l"/>
              </a:tabLst>
            </a:pPr>
            <a:endParaRPr lang="en-GB" dirty="0">
              <a:latin typeface="+mj-lt"/>
              <a:ea typeface="DejaVu Sans" pitchFamily="16" charset="0"/>
              <a:cs typeface="DejaVu Sans" pitchFamily="16" charset="0"/>
            </a:endParaRPr>
          </a:p>
        </p:txBody>
      </p:sp>
      <p:sp>
        <p:nvSpPr>
          <p:cNvPr id="6" name="Footer Placeholder 5"/>
          <p:cNvSpPr>
            <a:spLocks noGrp="1"/>
          </p:cNvSpPr>
          <p:nvPr>
            <p:ph type="ftr" sz="quarter" idx="11"/>
          </p:nvPr>
        </p:nvSpPr>
        <p:spPr/>
        <p:txBody>
          <a:bodyPr/>
          <a:lstStyle/>
          <a:p>
            <a:r>
              <a:rPr lang="en-US"/>
              <a:t>Dr. Neepa Shah</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8370918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dirty="0"/>
              <a:t>Using a Boolean “Flag”</a:t>
            </a:r>
          </a:p>
        </p:txBody>
      </p:sp>
      <p:sp>
        <p:nvSpPr>
          <p:cNvPr id="226307" name="Rectangle 3"/>
          <p:cNvSpPr>
            <a:spLocks noGrp="1" noChangeArrowheads="1"/>
          </p:cNvSpPr>
          <p:nvPr>
            <p:ph type="body" idx="1"/>
          </p:nvPr>
        </p:nvSpPr>
        <p:spPr/>
        <p:txBody>
          <a:bodyPr/>
          <a:lstStyle/>
          <a:p>
            <a:pPr algn="just"/>
            <a:r>
              <a:rPr lang="en-US" dirty="0"/>
              <a:t>We can use a Boolean variable to determine if any swapping occurred during the “bubble up.”</a:t>
            </a:r>
          </a:p>
          <a:p>
            <a:pPr algn="just"/>
            <a:endParaRPr lang="en-US" dirty="0"/>
          </a:p>
          <a:p>
            <a:pPr algn="just"/>
            <a:r>
              <a:rPr lang="en-US" dirty="0"/>
              <a:t>If no swapping occurred, then we know that the collection is already sorted!</a:t>
            </a:r>
          </a:p>
          <a:p>
            <a:pPr algn="just"/>
            <a:endParaRPr lang="en-US" dirty="0">
              <a:solidFill>
                <a:srgbClr val="3333FF"/>
              </a:solidFill>
            </a:endParaRPr>
          </a:p>
          <a:p>
            <a:pPr algn="just"/>
            <a:r>
              <a:rPr lang="en-US" dirty="0"/>
              <a:t>This Boolean “flag” needs to be reset after each “bubble up.”</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
        <p:nvSpPr>
          <p:cNvPr id="5" name="Footer Placeholder 4"/>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dirty="0"/>
              <a:t>An Example</a:t>
            </a:r>
          </a:p>
        </p:txBody>
      </p:sp>
      <p:sp>
        <p:nvSpPr>
          <p:cNvPr id="227332" name="Text Box 4"/>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227333" name="Text Box 5"/>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27334" name="Text Box 6"/>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27335" name="Text Box 7"/>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27336" name="Text Box 8"/>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27337" name="Text Box 9"/>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27338" name="Text Box 10"/>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27339" name="Text Box 11"/>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27340"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27341" name="Text Box 13"/>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27342" name="Text Box 14"/>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27343" name="Text Box 15"/>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7</a:t>
            </a:r>
          </a:p>
        </p:txBody>
      </p:sp>
      <p:sp>
        <p:nvSpPr>
          <p:cNvPr id="227344" name="Text Box 16"/>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 </a:t>
            </a:r>
          </a:p>
        </p:txBody>
      </p:sp>
      <p:sp>
        <p:nvSpPr>
          <p:cNvPr id="227345" name="Text Box 17"/>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27346" name="Text Box 18"/>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sp>
        <p:nvSpPr>
          <p:cNvPr id="227347" name="Text Box 19"/>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27348" name="Text Box 20"/>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true</a:t>
            </a:r>
          </a:p>
        </p:txBody>
      </p:sp>
      <p:sp>
        <p:nvSpPr>
          <p:cNvPr id="20" name="Slide Number Placeholder 19"/>
          <p:cNvSpPr>
            <a:spLocks noGrp="1"/>
          </p:cNvSpPr>
          <p:nvPr>
            <p:ph type="sldNum" sz="quarter" idx="12"/>
          </p:nvPr>
        </p:nvSpPr>
        <p:spPr/>
        <p:txBody>
          <a:bodyPr/>
          <a:lstStyle/>
          <a:p>
            <a:fld id="{B6F15528-21DE-4FAA-801E-634DDDAF4B2B}" type="slidenum">
              <a:rPr lang="en-US" smtClean="0"/>
              <a:pPr/>
              <a:t>34</a:t>
            </a:fld>
            <a:endParaRPr lang="en-US"/>
          </a:p>
        </p:txBody>
      </p:sp>
      <p:sp>
        <p:nvSpPr>
          <p:cNvPr id="21" name="Footer Placeholder 20"/>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dirty="0"/>
              <a:t>An Example</a:t>
            </a:r>
          </a:p>
        </p:txBody>
      </p:sp>
      <p:sp>
        <p:nvSpPr>
          <p:cNvPr id="230403"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230404"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30405"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30406"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30407"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30408"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30409"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30410"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30412"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30413"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30414"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7</a:t>
            </a:r>
          </a:p>
        </p:txBody>
      </p:sp>
      <p:sp>
        <p:nvSpPr>
          <p:cNvPr id="230415"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1</a:t>
            </a:r>
          </a:p>
        </p:txBody>
      </p:sp>
      <p:sp>
        <p:nvSpPr>
          <p:cNvPr id="230416"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30417"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3667125" y="4138614"/>
            <a:ext cx="590550" cy="446087"/>
            <a:chOff x="1760" y="2424"/>
            <a:chExt cx="372" cy="502"/>
          </a:xfrm>
        </p:grpSpPr>
        <p:sp>
          <p:nvSpPr>
            <p:cNvPr id="230419"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30420"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30421"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30423" name="Text Box 23"/>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30424" name="Text Box 24"/>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false</a:t>
            </a:r>
          </a:p>
        </p:txBody>
      </p:sp>
      <p:sp>
        <p:nvSpPr>
          <p:cNvPr id="24"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5" name="Slide Number Placeholder 24"/>
          <p:cNvSpPr>
            <a:spLocks noGrp="1"/>
          </p:cNvSpPr>
          <p:nvPr>
            <p:ph type="sldNum" sz="quarter" idx="12"/>
          </p:nvPr>
        </p:nvSpPr>
        <p:spPr/>
        <p:txBody>
          <a:bodyPr/>
          <a:lstStyle/>
          <a:p>
            <a:fld id="{B6F15528-21DE-4FAA-801E-634DDDAF4B2B}" type="slidenum">
              <a:rPr lang="en-US" smtClean="0"/>
              <a:pPr/>
              <a:t>35</a:t>
            </a:fld>
            <a:endParaRPr lang="en-US"/>
          </a:p>
        </p:txBody>
      </p:sp>
      <p:sp>
        <p:nvSpPr>
          <p:cNvPr id="26" name="Footer Placeholder 25"/>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dirty="0"/>
              <a:t>An Example</a:t>
            </a:r>
          </a:p>
        </p:txBody>
      </p:sp>
      <p:sp>
        <p:nvSpPr>
          <p:cNvPr id="234499"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234500"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34501"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34502"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34503"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34504"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34505"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34506"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34508"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34509"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34510"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7</a:t>
            </a:r>
          </a:p>
        </p:txBody>
      </p:sp>
      <p:sp>
        <p:nvSpPr>
          <p:cNvPr id="234511"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1</a:t>
            </a:r>
          </a:p>
        </p:txBody>
      </p:sp>
      <p:sp>
        <p:nvSpPr>
          <p:cNvPr id="234512"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34513"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3667125" y="4138614"/>
            <a:ext cx="590550" cy="446087"/>
            <a:chOff x="1760" y="2424"/>
            <a:chExt cx="372" cy="502"/>
          </a:xfrm>
        </p:grpSpPr>
        <p:sp>
          <p:nvSpPr>
            <p:cNvPr id="234515"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34516"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34517"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34519" name="Text Box 23"/>
          <p:cNvSpPr txBox="1">
            <a:spLocks noChangeArrowheads="1"/>
          </p:cNvSpPr>
          <p:nvPr/>
        </p:nvSpPr>
        <p:spPr bwMode="auto">
          <a:xfrm>
            <a:off x="3452813" y="3643313"/>
            <a:ext cx="668132" cy="369332"/>
          </a:xfrm>
          <a:prstGeom prst="rect">
            <a:avLst/>
          </a:prstGeom>
          <a:noFill/>
          <a:ln w="38100">
            <a:solidFill>
              <a:srgbClr val="FF0033"/>
            </a:solidFill>
            <a:miter lim="800000"/>
            <a:headEnd type="none" w="sm" len="sm"/>
            <a:tailEnd type="none" w="sm" len="sm"/>
          </a:ln>
          <a:effectLst/>
        </p:spPr>
        <p:txBody>
          <a:bodyPr wrap="none">
            <a:spAutoFit/>
          </a:bodyPr>
          <a:lstStyle/>
          <a:p>
            <a:r>
              <a:rPr lang="en-US">
                <a:solidFill>
                  <a:srgbClr val="FF0033"/>
                </a:solidFill>
              </a:rPr>
              <a:t>Swap</a:t>
            </a:r>
          </a:p>
        </p:txBody>
      </p:sp>
      <p:sp>
        <p:nvSpPr>
          <p:cNvPr id="234520" name="Text Box 24"/>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34521" name="Text Box 25"/>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false</a:t>
            </a:r>
          </a:p>
        </p:txBody>
      </p:sp>
      <p:sp>
        <p:nvSpPr>
          <p:cNvPr id="26"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5" name="Slide Number Placeholder 24"/>
          <p:cNvSpPr>
            <a:spLocks noGrp="1"/>
          </p:cNvSpPr>
          <p:nvPr>
            <p:ph type="sldNum" sz="quarter" idx="12"/>
          </p:nvPr>
        </p:nvSpPr>
        <p:spPr/>
        <p:txBody>
          <a:bodyPr/>
          <a:lstStyle/>
          <a:p>
            <a:fld id="{B6F15528-21DE-4FAA-801E-634DDDAF4B2B}" type="slidenum">
              <a:rPr lang="en-US" smtClean="0"/>
              <a:pPr/>
              <a:t>36</a:t>
            </a:fld>
            <a:endParaRPr lang="en-US"/>
          </a:p>
        </p:txBody>
      </p:sp>
      <p:sp>
        <p:nvSpPr>
          <p:cNvPr id="27" name="Footer Placeholder 26"/>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dirty="0"/>
              <a:t>An Example</a:t>
            </a:r>
          </a:p>
        </p:txBody>
      </p:sp>
      <p:sp>
        <p:nvSpPr>
          <p:cNvPr id="231427"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231428"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31429"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FF0033"/>
                </a:solidFill>
                <a:latin typeface="Courier New" pitchFamily="49" charset="0"/>
              </a:rPr>
              <a:t>98</a:t>
            </a:r>
          </a:p>
        </p:txBody>
      </p:sp>
      <p:sp>
        <p:nvSpPr>
          <p:cNvPr id="231430"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31431"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31432"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31433"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FF0033"/>
                </a:solidFill>
                <a:latin typeface="Courier New" pitchFamily="49" charset="0"/>
              </a:rPr>
              <a:t>23</a:t>
            </a:r>
          </a:p>
        </p:txBody>
      </p:sp>
      <p:sp>
        <p:nvSpPr>
          <p:cNvPr id="231434"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31436"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31437"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31438"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7</a:t>
            </a:r>
          </a:p>
        </p:txBody>
      </p:sp>
      <p:sp>
        <p:nvSpPr>
          <p:cNvPr id="231439"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1</a:t>
            </a:r>
          </a:p>
        </p:txBody>
      </p:sp>
      <p:sp>
        <p:nvSpPr>
          <p:cNvPr id="231440"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31441"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3667125" y="4138614"/>
            <a:ext cx="590550" cy="446087"/>
            <a:chOff x="1760" y="2424"/>
            <a:chExt cx="372" cy="502"/>
          </a:xfrm>
        </p:grpSpPr>
        <p:sp>
          <p:nvSpPr>
            <p:cNvPr id="231443"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31444"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31445"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31446" name="Text Box 22"/>
          <p:cNvSpPr txBox="1">
            <a:spLocks noChangeArrowheads="1"/>
          </p:cNvSpPr>
          <p:nvPr/>
        </p:nvSpPr>
        <p:spPr bwMode="auto">
          <a:xfrm>
            <a:off x="3452813" y="3643313"/>
            <a:ext cx="668132" cy="369332"/>
          </a:xfrm>
          <a:prstGeom prst="rect">
            <a:avLst/>
          </a:prstGeom>
          <a:noFill/>
          <a:ln w="38100">
            <a:solidFill>
              <a:srgbClr val="FF0033"/>
            </a:solidFill>
            <a:miter lim="800000"/>
            <a:headEnd type="none" w="sm" len="sm"/>
            <a:tailEnd type="none" w="sm" len="sm"/>
          </a:ln>
          <a:effectLst/>
        </p:spPr>
        <p:txBody>
          <a:bodyPr wrap="none">
            <a:spAutoFit/>
          </a:bodyPr>
          <a:lstStyle/>
          <a:p>
            <a:r>
              <a:rPr lang="en-US">
                <a:solidFill>
                  <a:srgbClr val="FF0033"/>
                </a:solidFill>
              </a:rPr>
              <a:t>Swap</a:t>
            </a:r>
          </a:p>
        </p:txBody>
      </p:sp>
      <p:sp>
        <p:nvSpPr>
          <p:cNvPr id="231447" name="Text Box 23"/>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31448" name="Text Box 24"/>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true</a:t>
            </a:r>
          </a:p>
        </p:txBody>
      </p:sp>
      <p:sp>
        <p:nvSpPr>
          <p:cNvPr id="25"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37</a:t>
            </a:fld>
            <a:endParaRPr lang="en-US"/>
          </a:p>
        </p:txBody>
      </p:sp>
      <p:sp>
        <p:nvSpPr>
          <p:cNvPr id="27" name="Footer Placeholder 26"/>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dirty="0"/>
              <a:t>An Example</a:t>
            </a:r>
          </a:p>
        </p:txBody>
      </p:sp>
      <p:sp>
        <p:nvSpPr>
          <p:cNvPr id="232451"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232452"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32453"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32454"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32455"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32456"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32457"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32458"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32460"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32461"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32462"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7</a:t>
            </a:r>
          </a:p>
        </p:txBody>
      </p:sp>
      <p:sp>
        <p:nvSpPr>
          <p:cNvPr id="232463"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2</a:t>
            </a:r>
          </a:p>
        </p:txBody>
      </p:sp>
      <p:sp>
        <p:nvSpPr>
          <p:cNvPr id="232464"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32465"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4257675" y="4138614"/>
            <a:ext cx="590550" cy="446087"/>
            <a:chOff x="1760" y="2424"/>
            <a:chExt cx="372" cy="502"/>
          </a:xfrm>
        </p:grpSpPr>
        <p:sp>
          <p:nvSpPr>
            <p:cNvPr id="232467"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32468"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32469"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32471" name="Text Box 23"/>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32472" name="Text Box 24"/>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true</a:t>
            </a:r>
          </a:p>
        </p:txBody>
      </p:sp>
      <p:sp>
        <p:nvSpPr>
          <p:cNvPr id="24"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5" name="Slide Number Placeholder 24"/>
          <p:cNvSpPr>
            <a:spLocks noGrp="1"/>
          </p:cNvSpPr>
          <p:nvPr>
            <p:ph type="sldNum" sz="quarter" idx="12"/>
          </p:nvPr>
        </p:nvSpPr>
        <p:spPr/>
        <p:txBody>
          <a:bodyPr/>
          <a:lstStyle/>
          <a:p>
            <a:fld id="{B6F15528-21DE-4FAA-801E-634DDDAF4B2B}" type="slidenum">
              <a:rPr lang="en-US" smtClean="0"/>
              <a:pPr/>
              <a:t>38</a:t>
            </a:fld>
            <a:endParaRPr lang="en-US"/>
          </a:p>
        </p:txBody>
      </p:sp>
      <p:sp>
        <p:nvSpPr>
          <p:cNvPr id="26" name="Footer Placeholder 25"/>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dirty="0"/>
              <a:t>An Example</a:t>
            </a:r>
          </a:p>
        </p:txBody>
      </p:sp>
      <p:sp>
        <p:nvSpPr>
          <p:cNvPr id="233475"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233476"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33477"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33478"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33479"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33480"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33481"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33482"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33484"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33485"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33486"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7</a:t>
            </a:r>
          </a:p>
        </p:txBody>
      </p:sp>
      <p:sp>
        <p:nvSpPr>
          <p:cNvPr id="233487"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2</a:t>
            </a:r>
          </a:p>
        </p:txBody>
      </p:sp>
      <p:sp>
        <p:nvSpPr>
          <p:cNvPr id="233488"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33489"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4257675" y="4138614"/>
            <a:ext cx="590550" cy="446087"/>
            <a:chOff x="1760" y="2424"/>
            <a:chExt cx="372" cy="502"/>
          </a:xfrm>
        </p:grpSpPr>
        <p:sp>
          <p:nvSpPr>
            <p:cNvPr id="233491"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33492"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33493"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33494" name="Text Box 22"/>
          <p:cNvSpPr txBox="1">
            <a:spLocks noChangeArrowheads="1"/>
          </p:cNvSpPr>
          <p:nvPr/>
        </p:nvSpPr>
        <p:spPr bwMode="auto">
          <a:xfrm>
            <a:off x="4040188" y="3643313"/>
            <a:ext cx="668132" cy="369332"/>
          </a:xfrm>
          <a:prstGeom prst="rect">
            <a:avLst/>
          </a:prstGeom>
          <a:noFill/>
          <a:ln w="38100">
            <a:solidFill>
              <a:srgbClr val="FF0033"/>
            </a:solidFill>
            <a:miter lim="800000"/>
            <a:headEnd type="none" w="sm" len="sm"/>
            <a:tailEnd type="none" w="sm" len="sm"/>
          </a:ln>
          <a:effectLst/>
        </p:spPr>
        <p:txBody>
          <a:bodyPr wrap="none">
            <a:spAutoFit/>
          </a:bodyPr>
          <a:lstStyle/>
          <a:p>
            <a:r>
              <a:rPr lang="en-US">
                <a:solidFill>
                  <a:srgbClr val="FF0033"/>
                </a:solidFill>
              </a:rPr>
              <a:t>Swap</a:t>
            </a:r>
          </a:p>
        </p:txBody>
      </p:sp>
      <p:sp>
        <p:nvSpPr>
          <p:cNvPr id="233495" name="Text Box 23"/>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33496" name="Text Box 24"/>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true</a:t>
            </a:r>
          </a:p>
        </p:txBody>
      </p:sp>
      <p:sp>
        <p:nvSpPr>
          <p:cNvPr id="25"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39</a:t>
            </a:fld>
            <a:endParaRPr lang="en-US"/>
          </a:p>
        </p:txBody>
      </p:sp>
      <p:sp>
        <p:nvSpPr>
          <p:cNvPr id="27" name="Footer Placeholder 26"/>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endParaRPr lang="en-IN" dirty="0"/>
          </a:p>
        </p:txBody>
      </p:sp>
      <p:sp>
        <p:nvSpPr>
          <p:cNvPr id="3" name="Content Placeholder 2"/>
          <p:cNvSpPr>
            <a:spLocks noGrp="1"/>
          </p:cNvSpPr>
          <p:nvPr>
            <p:ph idx="1"/>
          </p:nvPr>
        </p:nvSpPr>
        <p:spPr/>
        <p:txBody>
          <a:bodyPr>
            <a:normAutofit lnSpcReduction="10000"/>
          </a:bodyPr>
          <a:lstStyle/>
          <a:p>
            <a:r>
              <a:rPr lang="en-US" dirty="0"/>
              <a:t>Linear Search ( Array </a:t>
            </a:r>
            <a:r>
              <a:rPr lang="en-US" dirty="0" err="1"/>
              <a:t>Arr</a:t>
            </a:r>
            <a:r>
              <a:rPr lang="en-US" dirty="0"/>
              <a:t>,  Value a )</a:t>
            </a:r>
          </a:p>
          <a:p>
            <a:pPr marL="0" indent="0">
              <a:buNone/>
            </a:pPr>
            <a:r>
              <a:rPr lang="en-US" dirty="0"/>
              <a:t>Step 1: Set </a:t>
            </a:r>
            <a:r>
              <a:rPr lang="en-US" dirty="0" err="1"/>
              <a:t>i</a:t>
            </a:r>
            <a:r>
              <a:rPr lang="en-US" dirty="0"/>
              <a:t> to 0</a:t>
            </a:r>
          </a:p>
          <a:p>
            <a:pPr marL="0" indent="0">
              <a:buNone/>
            </a:pPr>
            <a:r>
              <a:rPr lang="en-US" dirty="0"/>
              <a:t>Step 2: if </a:t>
            </a:r>
            <a:r>
              <a:rPr lang="en-US" dirty="0" err="1"/>
              <a:t>i</a:t>
            </a:r>
            <a:r>
              <a:rPr lang="en-US" dirty="0"/>
              <a:t> &gt; n then go to step 7</a:t>
            </a:r>
          </a:p>
          <a:p>
            <a:pPr marL="0" indent="0">
              <a:buNone/>
            </a:pPr>
            <a:r>
              <a:rPr lang="en-US" dirty="0"/>
              <a:t>Step 3: if </a:t>
            </a:r>
            <a:r>
              <a:rPr lang="en-US" dirty="0" err="1"/>
              <a:t>Arr</a:t>
            </a:r>
            <a:r>
              <a:rPr lang="en-US" dirty="0"/>
              <a:t>[</a:t>
            </a:r>
            <a:r>
              <a:rPr lang="en-US" dirty="0" err="1"/>
              <a:t>i</a:t>
            </a:r>
            <a:r>
              <a:rPr lang="en-US" dirty="0"/>
              <a:t>] = a then go to step 6</a:t>
            </a:r>
          </a:p>
          <a:p>
            <a:pPr marL="0" indent="0">
              <a:buNone/>
            </a:pPr>
            <a:r>
              <a:rPr lang="en-US" dirty="0"/>
              <a:t>Step 4: Set </a:t>
            </a:r>
            <a:r>
              <a:rPr lang="en-US" dirty="0" err="1"/>
              <a:t>i</a:t>
            </a:r>
            <a:r>
              <a:rPr lang="en-US" dirty="0"/>
              <a:t> to </a:t>
            </a:r>
            <a:r>
              <a:rPr lang="en-US" dirty="0" err="1"/>
              <a:t>i</a:t>
            </a:r>
            <a:r>
              <a:rPr lang="en-US" dirty="0"/>
              <a:t> + 1</a:t>
            </a:r>
          </a:p>
          <a:p>
            <a:pPr marL="0" indent="0">
              <a:buNone/>
            </a:pPr>
            <a:r>
              <a:rPr lang="en-US" dirty="0"/>
              <a:t>Step 5: </a:t>
            </a:r>
            <a:r>
              <a:rPr lang="en-US" dirty="0" err="1"/>
              <a:t>Goto</a:t>
            </a:r>
            <a:r>
              <a:rPr lang="en-US" dirty="0"/>
              <a:t> step 2</a:t>
            </a:r>
          </a:p>
          <a:p>
            <a:pPr marL="0" indent="0">
              <a:buNone/>
            </a:pPr>
            <a:r>
              <a:rPr lang="en-US" dirty="0"/>
              <a:t>Step 6: Print element a found at index </a:t>
            </a:r>
            <a:r>
              <a:rPr lang="en-US" dirty="0" err="1"/>
              <a:t>i</a:t>
            </a:r>
            <a:r>
              <a:rPr lang="en-US" dirty="0"/>
              <a:t> and go to step 8</a:t>
            </a:r>
          </a:p>
          <a:p>
            <a:pPr marL="0" indent="0">
              <a:buNone/>
            </a:pPr>
            <a:r>
              <a:rPr lang="en-US" dirty="0"/>
              <a:t>Step 7: Print element not found</a:t>
            </a:r>
          </a:p>
          <a:p>
            <a:pPr marL="0" indent="0">
              <a:buNone/>
            </a:pPr>
            <a:r>
              <a:rPr lang="en-US" dirty="0"/>
              <a:t>Step 8: Exit</a:t>
            </a:r>
          </a:p>
          <a:p>
            <a:endParaRPr lang="en-IN" dirty="0"/>
          </a:p>
        </p:txBody>
      </p:sp>
      <p:sp>
        <p:nvSpPr>
          <p:cNvPr id="4" name="Footer Placeholder 3"/>
          <p:cNvSpPr>
            <a:spLocks noGrp="1"/>
          </p:cNvSpPr>
          <p:nvPr>
            <p:ph type="ftr" sz="quarter" idx="11"/>
          </p:nvPr>
        </p:nvSpPr>
        <p:spPr/>
        <p:txBody>
          <a:bodyPr/>
          <a:lstStyle/>
          <a:p>
            <a:r>
              <a:rPr lang="en-IN"/>
              <a:t>Dr. Neepa Shah</a:t>
            </a:r>
          </a:p>
        </p:txBody>
      </p:sp>
      <p:sp>
        <p:nvSpPr>
          <p:cNvPr id="5" name="Slide Number Placeholder 4"/>
          <p:cNvSpPr>
            <a:spLocks noGrp="1"/>
          </p:cNvSpPr>
          <p:nvPr>
            <p:ph type="sldNum" sz="quarter" idx="12"/>
          </p:nvPr>
        </p:nvSpPr>
        <p:spPr/>
        <p:txBody>
          <a:bodyPr/>
          <a:lstStyle/>
          <a:p>
            <a:fld id="{9F8B1569-332D-42CE-8401-CACEF6AD2DB0}" type="slidenum">
              <a:rPr lang="en-IN" smtClean="0"/>
              <a:t>4</a:t>
            </a:fld>
            <a:endParaRPr lang="en-IN"/>
          </a:p>
        </p:txBody>
      </p:sp>
    </p:spTree>
    <p:extLst>
      <p:ext uri="{BB962C8B-B14F-4D97-AF65-F5344CB8AC3E}">
        <p14:creationId xmlns:p14="http://schemas.microsoft.com/office/powerpoint/2010/main" val="23487035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dirty="0"/>
              <a:t>An Example</a:t>
            </a:r>
          </a:p>
        </p:txBody>
      </p:sp>
      <p:sp>
        <p:nvSpPr>
          <p:cNvPr id="235523"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235524"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FF0033"/>
                </a:solidFill>
                <a:latin typeface="Courier New" pitchFamily="49" charset="0"/>
              </a:rPr>
              <a:t>98</a:t>
            </a:r>
          </a:p>
        </p:txBody>
      </p:sp>
      <p:sp>
        <p:nvSpPr>
          <p:cNvPr id="235525"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FF0033"/>
                </a:solidFill>
                <a:latin typeface="Courier New" pitchFamily="49" charset="0"/>
              </a:rPr>
              <a:t>45</a:t>
            </a:r>
          </a:p>
        </p:txBody>
      </p:sp>
      <p:sp>
        <p:nvSpPr>
          <p:cNvPr id="235526"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35527"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35528"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35529"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35530"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35532"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35533"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35534"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7</a:t>
            </a:r>
          </a:p>
        </p:txBody>
      </p:sp>
      <p:sp>
        <p:nvSpPr>
          <p:cNvPr id="235535"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2</a:t>
            </a:r>
          </a:p>
        </p:txBody>
      </p:sp>
      <p:sp>
        <p:nvSpPr>
          <p:cNvPr id="235536"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35537"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4257675" y="4138614"/>
            <a:ext cx="590550" cy="446087"/>
            <a:chOff x="1760" y="2424"/>
            <a:chExt cx="372" cy="502"/>
          </a:xfrm>
        </p:grpSpPr>
        <p:sp>
          <p:nvSpPr>
            <p:cNvPr id="235539"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35540"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35541"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35542" name="Text Box 22"/>
          <p:cNvSpPr txBox="1">
            <a:spLocks noChangeArrowheads="1"/>
          </p:cNvSpPr>
          <p:nvPr/>
        </p:nvSpPr>
        <p:spPr bwMode="auto">
          <a:xfrm>
            <a:off x="4040188" y="3643313"/>
            <a:ext cx="668132" cy="369332"/>
          </a:xfrm>
          <a:prstGeom prst="rect">
            <a:avLst/>
          </a:prstGeom>
          <a:noFill/>
          <a:ln w="38100">
            <a:solidFill>
              <a:srgbClr val="FF0033"/>
            </a:solidFill>
            <a:miter lim="800000"/>
            <a:headEnd type="none" w="sm" len="sm"/>
            <a:tailEnd type="none" w="sm" len="sm"/>
          </a:ln>
          <a:effectLst/>
        </p:spPr>
        <p:txBody>
          <a:bodyPr wrap="none">
            <a:spAutoFit/>
          </a:bodyPr>
          <a:lstStyle/>
          <a:p>
            <a:r>
              <a:rPr lang="en-US">
                <a:solidFill>
                  <a:srgbClr val="FF0033"/>
                </a:solidFill>
              </a:rPr>
              <a:t>Swap</a:t>
            </a:r>
          </a:p>
        </p:txBody>
      </p:sp>
      <p:sp>
        <p:nvSpPr>
          <p:cNvPr id="235543" name="Text Box 23"/>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35544" name="Text Box 24"/>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true</a:t>
            </a:r>
          </a:p>
        </p:txBody>
      </p:sp>
      <p:sp>
        <p:nvSpPr>
          <p:cNvPr id="25"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40</a:t>
            </a:fld>
            <a:endParaRPr lang="en-US"/>
          </a:p>
        </p:txBody>
      </p:sp>
      <p:sp>
        <p:nvSpPr>
          <p:cNvPr id="27" name="Footer Placeholder 26"/>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dirty="0"/>
              <a:t>An Example</a:t>
            </a:r>
          </a:p>
        </p:txBody>
      </p:sp>
      <p:sp>
        <p:nvSpPr>
          <p:cNvPr id="236547"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236548"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36549"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36550"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36551"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36552"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36553"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36554"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36556"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36557"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36558"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7</a:t>
            </a:r>
          </a:p>
        </p:txBody>
      </p:sp>
      <p:sp>
        <p:nvSpPr>
          <p:cNvPr id="236559"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3</a:t>
            </a:r>
          </a:p>
        </p:txBody>
      </p:sp>
      <p:sp>
        <p:nvSpPr>
          <p:cNvPr id="236560"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36561"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4843463" y="4138614"/>
            <a:ext cx="590550" cy="446087"/>
            <a:chOff x="1760" y="2424"/>
            <a:chExt cx="372" cy="502"/>
          </a:xfrm>
        </p:grpSpPr>
        <p:sp>
          <p:nvSpPr>
            <p:cNvPr id="236563"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36564"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36565"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36567" name="Text Box 23"/>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36568" name="Text Box 24"/>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true</a:t>
            </a:r>
          </a:p>
        </p:txBody>
      </p:sp>
      <p:sp>
        <p:nvSpPr>
          <p:cNvPr id="24"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5" name="Slide Number Placeholder 24"/>
          <p:cNvSpPr>
            <a:spLocks noGrp="1"/>
          </p:cNvSpPr>
          <p:nvPr>
            <p:ph type="sldNum" sz="quarter" idx="12"/>
          </p:nvPr>
        </p:nvSpPr>
        <p:spPr/>
        <p:txBody>
          <a:bodyPr/>
          <a:lstStyle/>
          <a:p>
            <a:fld id="{B6F15528-21DE-4FAA-801E-634DDDAF4B2B}" type="slidenum">
              <a:rPr lang="en-US" smtClean="0"/>
              <a:pPr/>
              <a:t>41</a:t>
            </a:fld>
            <a:endParaRPr lang="en-US"/>
          </a:p>
        </p:txBody>
      </p:sp>
      <p:sp>
        <p:nvSpPr>
          <p:cNvPr id="26" name="Footer Placeholder 25"/>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dirty="0"/>
              <a:t>An Example</a:t>
            </a:r>
          </a:p>
        </p:txBody>
      </p:sp>
      <p:sp>
        <p:nvSpPr>
          <p:cNvPr id="237571"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237572"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37573"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37574"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37575"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37576"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37577"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37578"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37580"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37581"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37582"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7</a:t>
            </a:r>
          </a:p>
        </p:txBody>
      </p:sp>
      <p:sp>
        <p:nvSpPr>
          <p:cNvPr id="237583"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3</a:t>
            </a:r>
          </a:p>
        </p:txBody>
      </p:sp>
      <p:sp>
        <p:nvSpPr>
          <p:cNvPr id="237584"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37585"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4843463" y="4138614"/>
            <a:ext cx="590550" cy="446087"/>
            <a:chOff x="1760" y="2424"/>
            <a:chExt cx="372" cy="502"/>
          </a:xfrm>
        </p:grpSpPr>
        <p:sp>
          <p:nvSpPr>
            <p:cNvPr id="237587"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37588"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37589"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37590" name="Text Box 22"/>
          <p:cNvSpPr txBox="1">
            <a:spLocks noChangeArrowheads="1"/>
          </p:cNvSpPr>
          <p:nvPr/>
        </p:nvSpPr>
        <p:spPr bwMode="auto">
          <a:xfrm>
            <a:off x="4627563" y="3643313"/>
            <a:ext cx="668132" cy="369332"/>
          </a:xfrm>
          <a:prstGeom prst="rect">
            <a:avLst/>
          </a:prstGeom>
          <a:noFill/>
          <a:ln w="38100">
            <a:solidFill>
              <a:srgbClr val="FF0033"/>
            </a:solidFill>
            <a:miter lim="800000"/>
            <a:headEnd type="none" w="sm" len="sm"/>
            <a:tailEnd type="none" w="sm" len="sm"/>
          </a:ln>
          <a:effectLst/>
        </p:spPr>
        <p:txBody>
          <a:bodyPr wrap="none">
            <a:spAutoFit/>
          </a:bodyPr>
          <a:lstStyle/>
          <a:p>
            <a:r>
              <a:rPr lang="en-US">
                <a:solidFill>
                  <a:srgbClr val="FF0033"/>
                </a:solidFill>
              </a:rPr>
              <a:t>Swap</a:t>
            </a:r>
          </a:p>
        </p:txBody>
      </p:sp>
      <p:sp>
        <p:nvSpPr>
          <p:cNvPr id="237591" name="Text Box 23"/>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37592" name="Text Box 24"/>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true</a:t>
            </a:r>
          </a:p>
        </p:txBody>
      </p:sp>
      <p:sp>
        <p:nvSpPr>
          <p:cNvPr id="25"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42</a:t>
            </a:fld>
            <a:endParaRPr lang="en-US"/>
          </a:p>
        </p:txBody>
      </p:sp>
      <p:sp>
        <p:nvSpPr>
          <p:cNvPr id="27" name="Footer Placeholder 26"/>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dirty="0"/>
              <a:t>An Example</a:t>
            </a:r>
          </a:p>
        </p:txBody>
      </p:sp>
      <p:sp>
        <p:nvSpPr>
          <p:cNvPr id="238595"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238596"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FF0033"/>
                </a:solidFill>
                <a:latin typeface="Courier New" pitchFamily="49" charset="0"/>
              </a:rPr>
              <a:t>14</a:t>
            </a:r>
          </a:p>
        </p:txBody>
      </p:sp>
      <p:sp>
        <p:nvSpPr>
          <p:cNvPr id="238597"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38598"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FF0033"/>
                </a:solidFill>
                <a:latin typeface="Courier New" pitchFamily="49" charset="0"/>
              </a:rPr>
              <a:t>98</a:t>
            </a:r>
          </a:p>
        </p:txBody>
      </p:sp>
      <p:sp>
        <p:nvSpPr>
          <p:cNvPr id="238599"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38600"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38601"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38602"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38604"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38605"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38606"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7</a:t>
            </a:r>
          </a:p>
        </p:txBody>
      </p:sp>
      <p:sp>
        <p:nvSpPr>
          <p:cNvPr id="238607"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3</a:t>
            </a:r>
          </a:p>
        </p:txBody>
      </p:sp>
      <p:sp>
        <p:nvSpPr>
          <p:cNvPr id="238608"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38609"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4843463" y="4138614"/>
            <a:ext cx="590550" cy="446087"/>
            <a:chOff x="1760" y="2424"/>
            <a:chExt cx="372" cy="502"/>
          </a:xfrm>
        </p:grpSpPr>
        <p:sp>
          <p:nvSpPr>
            <p:cNvPr id="238611"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38612"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38613"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38614" name="Text Box 22"/>
          <p:cNvSpPr txBox="1">
            <a:spLocks noChangeArrowheads="1"/>
          </p:cNvSpPr>
          <p:nvPr/>
        </p:nvSpPr>
        <p:spPr bwMode="auto">
          <a:xfrm>
            <a:off x="4627563" y="3643313"/>
            <a:ext cx="668132" cy="369332"/>
          </a:xfrm>
          <a:prstGeom prst="rect">
            <a:avLst/>
          </a:prstGeom>
          <a:noFill/>
          <a:ln w="38100">
            <a:solidFill>
              <a:srgbClr val="FF0033"/>
            </a:solidFill>
            <a:miter lim="800000"/>
            <a:headEnd type="none" w="sm" len="sm"/>
            <a:tailEnd type="none" w="sm" len="sm"/>
          </a:ln>
          <a:effectLst/>
        </p:spPr>
        <p:txBody>
          <a:bodyPr wrap="none">
            <a:spAutoFit/>
          </a:bodyPr>
          <a:lstStyle/>
          <a:p>
            <a:r>
              <a:rPr lang="en-US">
                <a:solidFill>
                  <a:srgbClr val="FF0033"/>
                </a:solidFill>
              </a:rPr>
              <a:t>Swap</a:t>
            </a:r>
          </a:p>
        </p:txBody>
      </p:sp>
      <p:sp>
        <p:nvSpPr>
          <p:cNvPr id="238615" name="Text Box 23"/>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38616" name="Text Box 24"/>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true</a:t>
            </a:r>
          </a:p>
        </p:txBody>
      </p:sp>
      <p:sp>
        <p:nvSpPr>
          <p:cNvPr id="25"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43</a:t>
            </a:fld>
            <a:endParaRPr lang="en-US"/>
          </a:p>
        </p:txBody>
      </p:sp>
      <p:sp>
        <p:nvSpPr>
          <p:cNvPr id="27" name="Footer Placeholder 26"/>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dirty="0"/>
              <a:t>An Example</a:t>
            </a:r>
          </a:p>
        </p:txBody>
      </p:sp>
      <p:sp>
        <p:nvSpPr>
          <p:cNvPr id="239619"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239620"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39621"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39622"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39623"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39624"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39625"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39626"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39628"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39629"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39630"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7</a:t>
            </a:r>
          </a:p>
        </p:txBody>
      </p:sp>
      <p:sp>
        <p:nvSpPr>
          <p:cNvPr id="239631"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4</a:t>
            </a:r>
          </a:p>
        </p:txBody>
      </p:sp>
      <p:sp>
        <p:nvSpPr>
          <p:cNvPr id="239632"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39633"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5429250" y="4138614"/>
            <a:ext cx="590550" cy="446087"/>
            <a:chOff x="1760" y="2424"/>
            <a:chExt cx="372" cy="502"/>
          </a:xfrm>
        </p:grpSpPr>
        <p:sp>
          <p:nvSpPr>
            <p:cNvPr id="239635"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39636"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39637"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39639" name="Text Box 23"/>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39640" name="Text Box 24"/>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true</a:t>
            </a:r>
          </a:p>
        </p:txBody>
      </p:sp>
      <p:sp>
        <p:nvSpPr>
          <p:cNvPr id="24"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5" name="Slide Number Placeholder 24"/>
          <p:cNvSpPr>
            <a:spLocks noGrp="1"/>
          </p:cNvSpPr>
          <p:nvPr>
            <p:ph type="sldNum" sz="quarter" idx="12"/>
          </p:nvPr>
        </p:nvSpPr>
        <p:spPr/>
        <p:txBody>
          <a:bodyPr/>
          <a:lstStyle/>
          <a:p>
            <a:fld id="{B6F15528-21DE-4FAA-801E-634DDDAF4B2B}" type="slidenum">
              <a:rPr lang="en-US" smtClean="0"/>
              <a:pPr/>
              <a:t>44</a:t>
            </a:fld>
            <a:endParaRPr lang="en-US"/>
          </a:p>
        </p:txBody>
      </p:sp>
      <p:sp>
        <p:nvSpPr>
          <p:cNvPr id="26" name="Footer Placeholder 25"/>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en-US" dirty="0"/>
              <a:t>An Example</a:t>
            </a:r>
          </a:p>
        </p:txBody>
      </p:sp>
      <p:sp>
        <p:nvSpPr>
          <p:cNvPr id="240643"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240644"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40645"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40646"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40647"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40648"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40649"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40650"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40652"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40653"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40654"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7</a:t>
            </a:r>
          </a:p>
        </p:txBody>
      </p:sp>
      <p:sp>
        <p:nvSpPr>
          <p:cNvPr id="240655"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4</a:t>
            </a:r>
          </a:p>
        </p:txBody>
      </p:sp>
      <p:sp>
        <p:nvSpPr>
          <p:cNvPr id="240656"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40657"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5429250" y="4138614"/>
            <a:ext cx="590550" cy="446087"/>
            <a:chOff x="1760" y="2424"/>
            <a:chExt cx="372" cy="502"/>
          </a:xfrm>
        </p:grpSpPr>
        <p:sp>
          <p:nvSpPr>
            <p:cNvPr id="240659"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40660"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40661"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40662" name="Text Box 22"/>
          <p:cNvSpPr txBox="1">
            <a:spLocks noChangeArrowheads="1"/>
          </p:cNvSpPr>
          <p:nvPr/>
        </p:nvSpPr>
        <p:spPr bwMode="auto">
          <a:xfrm>
            <a:off x="5214938" y="3643313"/>
            <a:ext cx="668132" cy="369332"/>
          </a:xfrm>
          <a:prstGeom prst="rect">
            <a:avLst/>
          </a:prstGeom>
          <a:noFill/>
          <a:ln w="38100">
            <a:solidFill>
              <a:srgbClr val="FF0033"/>
            </a:solidFill>
            <a:miter lim="800000"/>
            <a:headEnd type="none" w="sm" len="sm"/>
            <a:tailEnd type="none" w="sm" len="sm"/>
          </a:ln>
          <a:effectLst/>
        </p:spPr>
        <p:txBody>
          <a:bodyPr wrap="none">
            <a:spAutoFit/>
          </a:bodyPr>
          <a:lstStyle/>
          <a:p>
            <a:r>
              <a:rPr lang="en-US">
                <a:solidFill>
                  <a:srgbClr val="FF0033"/>
                </a:solidFill>
              </a:rPr>
              <a:t>Swap</a:t>
            </a:r>
          </a:p>
        </p:txBody>
      </p:sp>
      <p:sp>
        <p:nvSpPr>
          <p:cNvPr id="240663" name="Text Box 23"/>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40664" name="Text Box 24"/>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true</a:t>
            </a:r>
          </a:p>
        </p:txBody>
      </p:sp>
      <p:sp>
        <p:nvSpPr>
          <p:cNvPr id="25"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45</a:t>
            </a:fld>
            <a:endParaRPr lang="en-US"/>
          </a:p>
        </p:txBody>
      </p:sp>
      <p:sp>
        <p:nvSpPr>
          <p:cNvPr id="27" name="Footer Placeholder 26"/>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dirty="0"/>
              <a:t>An Example</a:t>
            </a:r>
          </a:p>
        </p:txBody>
      </p:sp>
      <p:sp>
        <p:nvSpPr>
          <p:cNvPr id="241667"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241668"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41669"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41670"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FF0033"/>
                </a:solidFill>
                <a:latin typeface="Courier New" pitchFamily="49" charset="0"/>
              </a:rPr>
              <a:t>6</a:t>
            </a:r>
          </a:p>
        </p:txBody>
      </p:sp>
      <p:sp>
        <p:nvSpPr>
          <p:cNvPr id="241671"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98</a:t>
            </a:r>
          </a:p>
        </p:txBody>
      </p:sp>
      <p:sp>
        <p:nvSpPr>
          <p:cNvPr id="241672"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41673"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41674"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41676"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41677"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41678"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7</a:t>
            </a:r>
          </a:p>
        </p:txBody>
      </p:sp>
      <p:sp>
        <p:nvSpPr>
          <p:cNvPr id="241679"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4</a:t>
            </a:r>
          </a:p>
        </p:txBody>
      </p:sp>
      <p:sp>
        <p:nvSpPr>
          <p:cNvPr id="241680"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41681"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5429250" y="4138614"/>
            <a:ext cx="590550" cy="446087"/>
            <a:chOff x="1760" y="2424"/>
            <a:chExt cx="372" cy="502"/>
          </a:xfrm>
        </p:grpSpPr>
        <p:sp>
          <p:nvSpPr>
            <p:cNvPr id="241683"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41684"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41685"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41686" name="Text Box 22"/>
          <p:cNvSpPr txBox="1">
            <a:spLocks noChangeArrowheads="1"/>
          </p:cNvSpPr>
          <p:nvPr/>
        </p:nvSpPr>
        <p:spPr bwMode="auto">
          <a:xfrm>
            <a:off x="5214938" y="3643313"/>
            <a:ext cx="668132" cy="369332"/>
          </a:xfrm>
          <a:prstGeom prst="rect">
            <a:avLst/>
          </a:prstGeom>
          <a:noFill/>
          <a:ln w="38100">
            <a:solidFill>
              <a:srgbClr val="FF0033"/>
            </a:solidFill>
            <a:miter lim="800000"/>
            <a:headEnd type="none" w="sm" len="sm"/>
            <a:tailEnd type="none" w="sm" len="sm"/>
          </a:ln>
          <a:effectLst/>
        </p:spPr>
        <p:txBody>
          <a:bodyPr wrap="none">
            <a:spAutoFit/>
          </a:bodyPr>
          <a:lstStyle/>
          <a:p>
            <a:r>
              <a:rPr lang="en-US">
                <a:solidFill>
                  <a:srgbClr val="FF0033"/>
                </a:solidFill>
              </a:rPr>
              <a:t>Swap</a:t>
            </a:r>
          </a:p>
        </p:txBody>
      </p:sp>
      <p:sp>
        <p:nvSpPr>
          <p:cNvPr id="241687" name="Text Box 23"/>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41688" name="Text Box 24"/>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true</a:t>
            </a:r>
          </a:p>
        </p:txBody>
      </p:sp>
      <p:sp>
        <p:nvSpPr>
          <p:cNvPr id="25"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46</a:t>
            </a:fld>
            <a:endParaRPr lang="en-US"/>
          </a:p>
        </p:txBody>
      </p:sp>
      <p:sp>
        <p:nvSpPr>
          <p:cNvPr id="27" name="Footer Placeholder 26"/>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a:t>An Example</a:t>
            </a:r>
          </a:p>
        </p:txBody>
      </p:sp>
      <p:sp>
        <p:nvSpPr>
          <p:cNvPr id="242691"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242692"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42693"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42694"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42695"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98</a:t>
            </a:r>
          </a:p>
        </p:txBody>
      </p:sp>
      <p:sp>
        <p:nvSpPr>
          <p:cNvPr id="242696"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42697"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42698"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42700"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42701"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42702"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7</a:t>
            </a:r>
          </a:p>
        </p:txBody>
      </p:sp>
      <p:sp>
        <p:nvSpPr>
          <p:cNvPr id="242703"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5</a:t>
            </a:r>
          </a:p>
        </p:txBody>
      </p:sp>
      <p:sp>
        <p:nvSpPr>
          <p:cNvPr id="242704"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42705"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6016625" y="4138614"/>
            <a:ext cx="590550" cy="446087"/>
            <a:chOff x="1760" y="2424"/>
            <a:chExt cx="372" cy="502"/>
          </a:xfrm>
        </p:grpSpPr>
        <p:sp>
          <p:nvSpPr>
            <p:cNvPr id="242707"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42708"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42709"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42711" name="Text Box 23"/>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42712" name="Text Box 24"/>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true</a:t>
            </a:r>
          </a:p>
        </p:txBody>
      </p:sp>
      <p:sp>
        <p:nvSpPr>
          <p:cNvPr id="24"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5" name="Slide Number Placeholder 24"/>
          <p:cNvSpPr>
            <a:spLocks noGrp="1"/>
          </p:cNvSpPr>
          <p:nvPr>
            <p:ph type="sldNum" sz="quarter" idx="12"/>
          </p:nvPr>
        </p:nvSpPr>
        <p:spPr/>
        <p:txBody>
          <a:bodyPr/>
          <a:lstStyle/>
          <a:p>
            <a:fld id="{B6F15528-21DE-4FAA-801E-634DDDAF4B2B}" type="slidenum">
              <a:rPr lang="en-US" smtClean="0"/>
              <a:pPr/>
              <a:t>47</a:t>
            </a:fld>
            <a:endParaRPr lang="en-US"/>
          </a:p>
        </p:txBody>
      </p:sp>
      <p:sp>
        <p:nvSpPr>
          <p:cNvPr id="26" name="Footer Placeholder 25"/>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dirty="0"/>
              <a:t>An Example</a:t>
            </a:r>
          </a:p>
        </p:txBody>
      </p:sp>
      <p:sp>
        <p:nvSpPr>
          <p:cNvPr id="243715"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243716"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43717"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43718"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43719"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98</a:t>
            </a:r>
          </a:p>
        </p:txBody>
      </p:sp>
      <p:sp>
        <p:nvSpPr>
          <p:cNvPr id="243720"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43721"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43722"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43724"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43725"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43726"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7</a:t>
            </a:r>
          </a:p>
        </p:txBody>
      </p:sp>
      <p:sp>
        <p:nvSpPr>
          <p:cNvPr id="243727"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5</a:t>
            </a:r>
          </a:p>
        </p:txBody>
      </p:sp>
      <p:sp>
        <p:nvSpPr>
          <p:cNvPr id="243728"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43729"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6016625" y="4138614"/>
            <a:ext cx="590550" cy="446087"/>
            <a:chOff x="1760" y="2424"/>
            <a:chExt cx="372" cy="502"/>
          </a:xfrm>
        </p:grpSpPr>
        <p:sp>
          <p:nvSpPr>
            <p:cNvPr id="243731"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43732"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43733"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43734" name="Text Box 22"/>
          <p:cNvSpPr txBox="1">
            <a:spLocks noChangeArrowheads="1"/>
          </p:cNvSpPr>
          <p:nvPr/>
        </p:nvSpPr>
        <p:spPr bwMode="auto">
          <a:xfrm>
            <a:off x="5802313" y="3643313"/>
            <a:ext cx="668132" cy="369332"/>
          </a:xfrm>
          <a:prstGeom prst="rect">
            <a:avLst/>
          </a:prstGeom>
          <a:noFill/>
          <a:ln w="38100">
            <a:solidFill>
              <a:srgbClr val="FF0033"/>
            </a:solidFill>
            <a:miter lim="800000"/>
            <a:headEnd type="none" w="sm" len="sm"/>
            <a:tailEnd type="none" w="sm" len="sm"/>
          </a:ln>
          <a:effectLst/>
        </p:spPr>
        <p:txBody>
          <a:bodyPr wrap="none">
            <a:spAutoFit/>
          </a:bodyPr>
          <a:lstStyle/>
          <a:p>
            <a:r>
              <a:rPr lang="en-US">
                <a:solidFill>
                  <a:srgbClr val="FF0033"/>
                </a:solidFill>
              </a:rPr>
              <a:t>Swap</a:t>
            </a:r>
          </a:p>
        </p:txBody>
      </p:sp>
      <p:sp>
        <p:nvSpPr>
          <p:cNvPr id="243735" name="Text Box 23"/>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43736" name="Text Box 24"/>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true</a:t>
            </a:r>
          </a:p>
        </p:txBody>
      </p:sp>
      <p:sp>
        <p:nvSpPr>
          <p:cNvPr id="25"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48</a:t>
            </a:fld>
            <a:endParaRPr lang="en-US"/>
          </a:p>
        </p:txBody>
      </p:sp>
      <p:sp>
        <p:nvSpPr>
          <p:cNvPr id="27" name="Footer Placeholder 26"/>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US" dirty="0"/>
              <a:t>An Example</a:t>
            </a:r>
          </a:p>
        </p:txBody>
      </p:sp>
      <p:sp>
        <p:nvSpPr>
          <p:cNvPr id="244739"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FF0033"/>
                </a:solidFill>
                <a:latin typeface="Courier New" pitchFamily="49" charset="0"/>
              </a:rPr>
              <a:t>98</a:t>
            </a:r>
          </a:p>
        </p:txBody>
      </p:sp>
      <p:sp>
        <p:nvSpPr>
          <p:cNvPr id="244740"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44741"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44742"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44743"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67</a:t>
            </a:r>
          </a:p>
        </p:txBody>
      </p:sp>
      <p:sp>
        <p:nvSpPr>
          <p:cNvPr id="244744"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44745"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44746"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44748"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44749"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44750"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7</a:t>
            </a:r>
          </a:p>
        </p:txBody>
      </p:sp>
      <p:sp>
        <p:nvSpPr>
          <p:cNvPr id="244751"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5</a:t>
            </a:r>
          </a:p>
        </p:txBody>
      </p:sp>
      <p:sp>
        <p:nvSpPr>
          <p:cNvPr id="244752"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44753"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6016625" y="4138614"/>
            <a:ext cx="590550" cy="446087"/>
            <a:chOff x="1760" y="2424"/>
            <a:chExt cx="372" cy="502"/>
          </a:xfrm>
        </p:grpSpPr>
        <p:sp>
          <p:nvSpPr>
            <p:cNvPr id="244755"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44756"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44757"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44758" name="Text Box 22"/>
          <p:cNvSpPr txBox="1">
            <a:spLocks noChangeArrowheads="1"/>
          </p:cNvSpPr>
          <p:nvPr/>
        </p:nvSpPr>
        <p:spPr bwMode="auto">
          <a:xfrm>
            <a:off x="5802313" y="3643313"/>
            <a:ext cx="668132" cy="369332"/>
          </a:xfrm>
          <a:prstGeom prst="rect">
            <a:avLst/>
          </a:prstGeom>
          <a:noFill/>
          <a:ln w="38100">
            <a:solidFill>
              <a:srgbClr val="FF0033"/>
            </a:solidFill>
            <a:miter lim="800000"/>
            <a:headEnd type="none" w="sm" len="sm"/>
            <a:tailEnd type="none" w="sm" len="sm"/>
          </a:ln>
          <a:effectLst/>
        </p:spPr>
        <p:txBody>
          <a:bodyPr wrap="none">
            <a:spAutoFit/>
          </a:bodyPr>
          <a:lstStyle/>
          <a:p>
            <a:r>
              <a:rPr lang="en-US">
                <a:solidFill>
                  <a:srgbClr val="FF0033"/>
                </a:solidFill>
              </a:rPr>
              <a:t>Swap</a:t>
            </a:r>
          </a:p>
        </p:txBody>
      </p:sp>
      <p:sp>
        <p:nvSpPr>
          <p:cNvPr id="244759" name="Text Box 23"/>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44760" name="Text Box 24"/>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true</a:t>
            </a:r>
          </a:p>
        </p:txBody>
      </p:sp>
      <p:sp>
        <p:nvSpPr>
          <p:cNvPr id="25"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49</a:t>
            </a:fld>
            <a:endParaRPr lang="en-US"/>
          </a:p>
        </p:txBody>
      </p:sp>
      <p:sp>
        <p:nvSpPr>
          <p:cNvPr id="27" name="Footer Placeholder 26"/>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8424BCE-5CF2-48C3-B167-7F1169631D9B}"/>
              </a:ext>
            </a:extLst>
          </p:cNvPr>
          <p:cNvSpPr>
            <a:spLocks noGrp="1"/>
          </p:cNvSpPr>
          <p:nvPr>
            <p:ph type="title"/>
          </p:nvPr>
        </p:nvSpPr>
        <p:spPr/>
        <p:txBody>
          <a:bodyPr/>
          <a:lstStyle/>
          <a:p>
            <a:r>
              <a:rPr lang="en-US" dirty="0"/>
              <a:t>Linear Search</a:t>
            </a:r>
            <a:endParaRPr lang="en-IN" dirty="0"/>
          </a:p>
        </p:txBody>
      </p:sp>
      <p:sp>
        <p:nvSpPr>
          <p:cNvPr id="7" name="Content Placeholder 6">
            <a:extLst>
              <a:ext uri="{FF2B5EF4-FFF2-40B4-BE49-F238E27FC236}">
                <a16:creationId xmlns:a16="http://schemas.microsoft.com/office/drawing/2014/main" id="{930C236A-F79B-4A61-945F-0BC5FE840D36}"/>
              </a:ext>
            </a:extLst>
          </p:cNvPr>
          <p:cNvSpPr>
            <a:spLocks noGrp="1"/>
          </p:cNvSpPr>
          <p:nvPr>
            <p:ph idx="1"/>
          </p:nvPr>
        </p:nvSpPr>
        <p:spPr>
          <a:xfrm>
            <a:off x="581192" y="2180496"/>
            <a:ext cx="4185361" cy="3678303"/>
          </a:xfrm>
        </p:spPr>
        <p:txBody>
          <a:bodyPr>
            <a:normAutofit fontScale="85000" lnSpcReduction="20000"/>
          </a:bodyPr>
          <a:lstStyle/>
          <a:p>
            <a:r>
              <a:rPr lang="en-US" dirty="0"/>
              <a:t>Unordered List</a:t>
            </a:r>
          </a:p>
          <a:p>
            <a:r>
              <a:rPr lang="en-US" dirty="0"/>
              <a:t>One occurrence (with function and without </a:t>
            </a:r>
            <a:r>
              <a:rPr lang="en-US" dirty="0">
                <a:latin typeface="+mj-lt"/>
              </a:rPr>
              <a:t>function)</a:t>
            </a:r>
          </a:p>
          <a:p>
            <a:pPr marL="0" indent="0">
              <a:lnSpc>
                <a:spcPct val="107000"/>
              </a:lnSpc>
              <a:spcAft>
                <a:spcPts val="800"/>
              </a:spcAft>
              <a:buNone/>
            </a:pPr>
            <a:r>
              <a:rPr lang="en-IN" dirty="0">
                <a:effectLst/>
                <a:latin typeface="+mj-lt"/>
                <a:ea typeface="Calibri" panose="020F0502020204030204" pitchFamily="34" charset="0"/>
                <a:cs typeface="Shruti" panose="020B0502040204020203" pitchFamily="34" charset="0"/>
              </a:rPr>
              <a:t>int search(int </a:t>
            </a:r>
            <a:r>
              <a:rPr lang="en-IN" dirty="0" err="1">
                <a:effectLst/>
                <a:latin typeface="+mj-lt"/>
                <a:ea typeface="Calibri" panose="020F0502020204030204" pitchFamily="34" charset="0"/>
                <a:cs typeface="Shruti" panose="020B0502040204020203" pitchFamily="34" charset="0"/>
              </a:rPr>
              <a:t>arr</a:t>
            </a:r>
            <a:r>
              <a:rPr lang="en-IN" dirty="0">
                <a:effectLst/>
                <a:latin typeface="+mj-lt"/>
                <a:ea typeface="Calibri" panose="020F0502020204030204" pitchFamily="34" charset="0"/>
                <a:cs typeface="Shruti" panose="020B0502040204020203" pitchFamily="34" charset="0"/>
              </a:rPr>
              <a:t>[], int n, int x)</a:t>
            </a:r>
          </a:p>
          <a:p>
            <a:pPr marL="0" indent="0">
              <a:lnSpc>
                <a:spcPct val="107000"/>
              </a:lnSpc>
              <a:spcAft>
                <a:spcPts val="800"/>
              </a:spcAft>
              <a:buNone/>
            </a:pPr>
            <a:r>
              <a:rPr lang="en-IN" dirty="0">
                <a:effectLst/>
                <a:latin typeface="+mj-lt"/>
                <a:ea typeface="Calibri" panose="020F0502020204030204" pitchFamily="34" charset="0"/>
                <a:cs typeface="Shruti" panose="020B0502040204020203" pitchFamily="34" charset="0"/>
              </a:rPr>
              <a:t>{</a:t>
            </a:r>
          </a:p>
          <a:p>
            <a:pPr marL="0" indent="0">
              <a:lnSpc>
                <a:spcPct val="107000"/>
              </a:lnSpc>
              <a:spcAft>
                <a:spcPts val="800"/>
              </a:spcAft>
              <a:buNone/>
            </a:pPr>
            <a:r>
              <a:rPr lang="en-IN" dirty="0">
                <a:effectLst/>
                <a:latin typeface="+mj-lt"/>
                <a:ea typeface="Calibri" panose="020F0502020204030204" pitchFamily="34" charset="0"/>
                <a:cs typeface="Shruti" panose="020B0502040204020203" pitchFamily="34" charset="0"/>
              </a:rPr>
              <a:t>    int </a:t>
            </a:r>
            <a:r>
              <a:rPr lang="en-IN" dirty="0" err="1">
                <a:effectLst/>
                <a:latin typeface="+mj-lt"/>
                <a:ea typeface="Calibri" panose="020F0502020204030204" pitchFamily="34" charset="0"/>
                <a:cs typeface="Shruti" panose="020B0502040204020203" pitchFamily="34" charset="0"/>
              </a:rPr>
              <a:t>i</a:t>
            </a:r>
            <a:r>
              <a:rPr lang="en-IN" dirty="0">
                <a:effectLst/>
                <a:latin typeface="+mj-lt"/>
                <a:ea typeface="Calibri" panose="020F0502020204030204" pitchFamily="34" charset="0"/>
                <a:cs typeface="Shruti" panose="020B0502040204020203" pitchFamily="34" charset="0"/>
              </a:rPr>
              <a:t>;</a:t>
            </a:r>
          </a:p>
          <a:p>
            <a:pPr marL="0" indent="0">
              <a:lnSpc>
                <a:spcPct val="107000"/>
              </a:lnSpc>
              <a:spcAft>
                <a:spcPts val="800"/>
              </a:spcAft>
              <a:buNone/>
            </a:pPr>
            <a:r>
              <a:rPr lang="en-IN" dirty="0">
                <a:effectLst/>
                <a:latin typeface="+mj-lt"/>
                <a:ea typeface="Calibri" panose="020F0502020204030204" pitchFamily="34" charset="0"/>
                <a:cs typeface="Shruti" panose="020B0502040204020203" pitchFamily="34" charset="0"/>
              </a:rPr>
              <a:t>    for (</a:t>
            </a:r>
            <a:r>
              <a:rPr lang="en-IN" dirty="0" err="1">
                <a:effectLst/>
                <a:latin typeface="+mj-lt"/>
                <a:ea typeface="Calibri" panose="020F0502020204030204" pitchFamily="34" charset="0"/>
                <a:cs typeface="Shruti" panose="020B0502040204020203" pitchFamily="34" charset="0"/>
              </a:rPr>
              <a:t>i</a:t>
            </a:r>
            <a:r>
              <a:rPr lang="en-IN" dirty="0">
                <a:effectLst/>
                <a:latin typeface="+mj-lt"/>
                <a:ea typeface="Calibri" panose="020F0502020204030204" pitchFamily="34" charset="0"/>
                <a:cs typeface="Shruti" panose="020B0502040204020203" pitchFamily="34" charset="0"/>
              </a:rPr>
              <a:t> = 0; </a:t>
            </a:r>
            <a:r>
              <a:rPr lang="en-IN" dirty="0" err="1">
                <a:effectLst/>
                <a:latin typeface="+mj-lt"/>
                <a:ea typeface="Calibri" panose="020F0502020204030204" pitchFamily="34" charset="0"/>
                <a:cs typeface="Shruti" panose="020B0502040204020203" pitchFamily="34" charset="0"/>
              </a:rPr>
              <a:t>i</a:t>
            </a:r>
            <a:r>
              <a:rPr lang="en-IN" dirty="0">
                <a:effectLst/>
                <a:latin typeface="+mj-lt"/>
                <a:ea typeface="Calibri" panose="020F0502020204030204" pitchFamily="34" charset="0"/>
                <a:cs typeface="Shruti" panose="020B0502040204020203" pitchFamily="34" charset="0"/>
              </a:rPr>
              <a:t> &lt; n; </a:t>
            </a:r>
            <a:r>
              <a:rPr lang="en-IN" dirty="0" err="1">
                <a:effectLst/>
                <a:latin typeface="+mj-lt"/>
                <a:ea typeface="Calibri" panose="020F0502020204030204" pitchFamily="34" charset="0"/>
                <a:cs typeface="Shruti" panose="020B0502040204020203" pitchFamily="34" charset="0"/>
              </a:rPr>
              <a:t>i</a:t>
            </a:r>
            <a:r>
              <a:rPr lang="en-IN" dirty="0">
                <a:effectLst/>
                <a:latin typeface="+mj-lt"/>
                <a:ea typeface="Calibri" panose="020F0502020204030204" pitchFamily="34" charset="0"/>
                <a:cs typeface="Shruti" panose="020B0502040204020203" pitchFamily="34" charset="0"/>
              </a:rPr>
              <a:t>++)</a:t>
            </a:r>
          </a:p>
          <a:p>
            <a:pPr marL="0" indent="0">
              <a:lnSpc>
                <a:spcPct val="107000"/>
              </a:lnSpc>
              <a:spcAft>
                <a:spcPts val="800"/>
              </a:spcAft>
              <a:buNone/>
            </a:pPr>
            <a:r>
              <a:rPr lang="en-IN" dirty="0">
                <a:effectLst/>
                <a:latin typeface="+mj-lt"/>
                <a:ea typeface="Calibri" panose="020F0502020204030204" pitchFamily="34" charset="0"/>
                <a:cs typeface="Shruti" panose="020B0502040204020203" pitchFamily="34" charset="0"/>
              </a:rPr>
              <a:t>        if (</a:t>
            </a:r>
            <a:r>
              <a:rPr lang="en-IN" dirty="0" err="1">
                <a:effectLst/>
                <a:latin typeface="+mj-lt"/>
                <a:ea typeface="Calibri" panose="020F0502020204030204" pitchFamily="34" charset="0"/>
                <a:cs typeface="Shruti" panose="020B0502040204020203" pitchFamily="34" charset="0"/>
              </a:rPr>
              <a:t>arr</a:t>
            </a:r>
            <a:r>
              <a:rPr lang="en-IN" dirty="0">
                <a:effectLst/>
                <a:latin typeface="+mj-lt"/>
                <a:ea typeface="Calibri" panose="020F0502020204030204" pitchFamily="34" charset="0"/>
                <a:cs typeface="Shruti" panose="020B0502040204020203" pitchFamily="34" charset="0"/>
              </a:rPr>
              <a:t>[</a:t>
            </a:r>
            <a:r>
              <a:rPr lang="en-IN" dirty="0" err="1">
                <a:effectLst/>
                <a:latin typeface="+mj-lt"/>
                <a:ea typeface="Calibri" panose="020F0502020204030204" pitchFamily="34" charset="0"/>
                <a:cs typeface="Shruti" panose="020B0502040204020203" pitchFamily="34" charset="0"/>
              </a:rPr>
              <a:t>i</a:t>
            </a:r>
            <a:r>
              <a:rPr lang="en-IN" dirty="0">
                <a:effectLst/>
                <a:latin typeface="+mj-lt"/>
                <a:ea typeface="Calibri" panose="020F0502020204030204" pitchFamily="34" charset="0"/>
                <a:cs typeface="Shruti" panose="020B0502040204020203" pitchFamily="34" charset="0"/>
              </a:rPr>
              <a:t>] == x)</a:t>
            </a:r>
          </a:p>
          <a:p>
            <a:pPr marL="0" indent="0">
              <a:lnSpc>
                <a:spcPct val="107000"/>
              </a:lnSpc>
              <a:spcAft>
                <a:spcPts val="800"/>
              </a:spcAft>
              <a:buNone/>
            </a:pPr>
            <a:r>
              <a:rPr lang="en-IN" dirty="0">
                <a:effectLst/>
                <a:latin typeface="+mj-lt"/>
                <a:ea typeface="Calibri" panose="020F0502020204030204" pitchFamily="34" charset="0"/>
                <a:cs typeface="Shruti" panose="020B0502040204020203" pitchFamily="34" charset="0"/>
              </a:rPr>
              <a:t>            return </a:t>
            </a:r>
            <a:r>
              <a:rPr lang="en-IN" dirty="0" err="1">
                <a:effectLst/>
                <a:latin typeface="+mj-lt"/>
                <a:ea typeface="Calibri" panose="020F0502020204030204" pitchFamily="34" charset="0"/>
                <a:cs typeface="Shruti" panose="020B0502040204020203" pitchFamily="34" charset="0"/>
              </a:rPr>
              <a:t>i</a:t>
            </a:r>
            <a:r>
              <a:rPr lang="en-IN" dirty="0">
                <a:effectLst/>
                <a:latin typeface="+mj-lt"/>
                <a:ea typeface="Calibri" panose="020F0502020204030204" pitchFamily="34" charset="0"/>
                <a:cs typeface="Shruti" panose="020B0502040204020203" pitchFamily="34" charset="0"/>
              </a:rPr>
              <a:t>;</a:t>
            </a:r>
          </a:p>
          <a:p>
            <a:pPr marL="0" indent="0">
              <a:lnSpc>
                <a:spcPct val="107000"/>
              </a:lnSpc>
              <a:spcAft>
                <a:spcPts val="800"/>
              </a:spcAft>
              <a:buNone/>
            </a:pPr>
            <a:r>
              <a:rPr lang="en-IN" dirty="0">
                <a:effectLst/>
                <a:latin typeface="+mj-lt"/>
                <a:ea typeface="Calibri" panose="020F0502020204030204" pitchFamily="34" charset="0"/>
                <a:cs typeface="Shruti" panose="020B0502040204020203" pitchFamily="34" charset="0"/>
              </a:rPr>
              <a:t>    return -1;</a:t>
            </a:r>
          </a:p>
          <a:p>
            <a:pPr marL="0" indent="0">
              <a:lnSpc>
                <a:spcPct val="107000"/>
              </a:lnSpc>
              <a:spcAft>
                <a:spcPts val="800"/>
              </a:spcAft>
              <a:buNone/>
            </a:pPr>
            <a:r>
              <a:rPr lang="en-IN" dirty="0">
                <a:effectLst/>
                <a:latin typeface="+mj-lt"/>
                <a:ea typeface="Calibri" panose="020F0502020204030204" pitchFamily="34" charset="0"/>
                <a:cs typeface="Shruti" panose="020B0502040204020203" pitchFamily="34" charset="0"/>
              </a:rPr>
              <a:t>}</a:t>
            </a:r>
          </a:p>
          <a:p>
            <a:pPr marL="0" indent="0">
              <a:buNone/>
            </a:pPr>
            <a:endParaRPr lang="en-US" dirty="0"/>
          </a:p>
        </p:txBody>
      </p:sp>
      <p:sp>
        <p:nvSpPr>
          <p:cNvPr id="4" name="Footer Placeholder 3">
            <a:extLst>
              <a:ext uri="{FF2B5EF4-FFF2-40B4-BE49-F238E27FC236}">
                <a16:creationId xmlns:a16="http://schemas.microsoft.com/office/drawing/2014/main" id="{8BE14571-98E3-4506-9A3F-04DF9629D76C}"/>
              </a:ext>
            </a:extLst>
          </p:cNvPr>
          <p:cNvSpPr>
            <a:spLocks noGrp="1"/>
          </p:cNvSpPr>
          <p:nvPr>
            <p:ph type="ftr" sz="quarter" idx="11"/>
          </p:nvPr>
        </p:nvSpPr>
        <p:spPr/>
        <p:txBody>
          <a:bodyPr/>
          <a:lstStyle/>
          <a:p>
            <a:r>
              <a:rPr lang="en-IN"/>
              <a:t>Dr. Neepa Shah</a:t>
            </a:r>
          </a:p>
        </p:txBody>
      </p:sp>
      <p:sp>
        <p:nvSpPr>
          <p:cNvPr id="5" name="Slide Number Placeholder 4">
            <a:extLst>
              <a:ext uri="{FF2B5EF4-FFF2-40B4-BE49-F238E27FC236}">
                <a16:creationId xmlns:a16="http://schemas.microsoft.com/office/drawing/2014/main" id="{2259E3EF-B53E-4C45-BBA5-8067FC026BF5}"/>
              </a:ext>
            </a:extLst>
          </p:cNvPr>
          <p:cNvSpPr>
            <a:spLocks noGrp="1"/>
          </p:cNvSpPr>
          <p:nvPr>
            <p:ph type="sldNum" sz="quarter" idx="12"/>
          </p:nvPr>
        </p:nvSpPr>
        <p:spPr/>
        <p:txBody>
          <a:bodyPr/>
          <a:lstStyle/>
          <a:p>
            <a:fld id="{1DE3944B-220D-4D9C-9C2A-B607A0FB2F6B}" type="slidenum">
              <a:rPr lang="en-IN" smtClean="0"/>
              <a:t>5</a:t>
            </a:fld>
            <a:endParaRPr lang="en-IN"/>
          </a:p>
        </p:txBody>
      </p:sp>
      <p:sp>
        <p:nvSpPr>
          <p:cNvPr id="8" name="Content Placeholder 6">
            <a:extLst>
              <a:ext uri="{FF2B5EF4-FFF2-40B4-BE49-F238E27FC236}">
                <a16:creationId xmlns:a16="http://schemas.microsoft.com/office/drawing/2014/main" id="{08017BC5-70CD-42AC-9D04-7092DC873C0F}"/>
              </a:ext>
            </a:extLst>
          </p:cNvPr>
          <p:cNvSpPr txBox="1">
            <a:spLocks/>
          </p:cNvSpPr>
          <p:nvPr/>
        </p:nvSpPr>
        <p:spPr>
          <a:xfrm>
            <a:off x="5860068" y="2178754"/>
            <a:ext cx="5044637" cy="4270684"/>
          </a:xfrm>
          <a:prstGeom prst="rect">
            <a:avLst/>
          </a:prstGeom>
        </p:spPr>
        <p:txBody>
          <a:bodyPr vert="horz" lIns="91440" tIns="45720" rIns="91440" bIns="45720" rtlCol="0" anchor="ct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All occurrences </a:t>
            </a:r>
          </a:p>
          <a:p>
            <a:pPr marL="0" indent="0">
              <a:buNone/>
            </a:pPr>
            <a:r>
              <a:rPr lang="en-IN" dirty="0"/>
              <a:t>int search(int </a:t>
            </a:r>
            <a:r>
              <a:rPr lang="en-IN" dirty="0" err="1"/>
              <a:t>arr</a:t>
            </a:r>
            <a:r>
              <a:rPr lang="en-IN" dirty="0"/>
              <a:t>[], int n, int x)</a:t>
            </a:r>
          </a:p>
          <a:p>
            <a:pPr marL="0" indent="0">
              <a:buNone/>
            </a:pPr>
            <a:r>
              <a:rPr lang="en-IN" dirty="0"/>
              <a:t>{</a:t>
            </a:r>
          </a:p>
          <a:p>
            <a:pPr marL="0" indent="0">
              <a:buNone/>
            </a:pPr>
            <a:r>
              <a:rPr lang="en-IN" dirty="0"/>
              <a:t>    int </a:t>
            </a:r>
            <a:r>
              <a:rPr lang="en-IN" dirty="0" err="1"/>
              <a:t>i</a:t>
            </a:r>
            <a:r>
              <a:rPr lang="en-IN" dirty="0"/>
              <a:t>, count = 0;</a:t>
            </a:r>
          </a:p>
          <a:p>
            <a:pPr marL="0" indent="0">
              <a:buNone/>
            </a:pPr>
            <a:r>
              <a:rPr lang="en-IN" dirty="0"/>
              <a:t>    for (</a:t>
            </a:r>
            <a:r>
              <a:rPr lang="en-IN" dirty="0" err="1"/>
              <a:t>i</a:t>
            </a:r>
            <a:r>
              <a:rPr lang="en-IN" dirty="0"/>
              <a:t> = 0; </a:t>
            </a:r>
            <a:r>
              <a:rPr lang="en-IN" dirty="0" err="1"/>
              <a:t>i</a:t>
            </a:r>
            <a:r>
              <a:rPr lang="en-IN" dirty="0"/>
              <a:t> &lt; n; </a:t>
            </a:r>
            <a:r>
              <a:rPr lang="en-IN" dirty="0" err="1"/>
              <a:t>i</a:t>
            </a:r>
            <a:r>
              <a:rPr lang="en-IN" dirty="0"/>
              <a:t>++)</a:t>
            </a:r>
          </a:p>
          <a:p>
            <a:pPr marL="0" indent="0">
              <a:buNone/>
            </a:pPr>
            <a:r>
              <a:rPr lang="en-IN" dirty="0"/>
              <a:t>    {</a:t>
            </a:r>
          </a:p>
          <a:p>
            <a:pPr marL="0" indent="0">
              <a:buNone/>
            </a:pPr>
            <a:r>
              <a:rPr lang="en-IN" dirty="0"/>
              <a:t>        if (</a:t>
            </a:r>
            <a:r>
              <a:rPr lang="en-IN" dirty="0" err="1"/>
              <a:t>arr</a:t>
            </a:r>
            <a:r>
              <a:rPr lang="en-IN" dirty="0"/>
              <a:t>[</a:t>
            </a:r>
            <a:r>
              <a:rPr lang="en-IN" dirty="0" err="1"/>
              <a:t>i</a:t>
            </a:r>
            <a:r>
              <a:rPr lang="en-IN" dirty="0"/>
              <a:t>] == x)</a:t>
            </a:r>
          </a:p>
          <a:p>
            <a:pPr marL="0" indent="0">
              <a:buNone/>
            </a:pPr>
            <a:r>
              <a:rPr lang="en-IN" dirty="0"/>
              <a:t>        {</a:t>
            </a:r>
          </a:p>
          <a:p>
            <a:pPr marL="0" indent="0">
              <a:buNone/>
            </a:pPr>
            <a:r>
              <a:rPr lang="en-IN" dirty="0"/>
              <a:t>        	    </a:t>
            </a:r>
            <a:r>
              <a:rPr lang="en-IN" dirty="0" err="1"/>
              <a:t>cout</a:t>
            </a:r>
            <a:r>
              <a:rPr lang="en-IN" dirty="0"/>
              <a:t> &lt;&lt;x&lt;&lt;“ is present at location ”&lt;&lt;i+1&lt;&lt;</a:t>
            </a:r>
            <a:r>
              <a:rPr lang="en-IN" dirty="0" err="1"/>
              <a:t>endl</a:t>
            </a:r>
            <a:r>
              <a:rPr lang="en-IN" dirty="0"/>
              <a:t>;</a:t>
            </a:r>
          </a:p>
          <a:p>
            <a:pPr marL="0" indent="0">
              <a:buNone/>
            </a:pPr>
            <a:r>
              <a:rPr lang="en-IN" dirty="0"/>
              <a:t>     	    count++;</a:t>
            </a:r>
          </a:p>
          <a:p>
            <a:pPr marL="0" indent="0">
              <a:buNone/>
            </a:pPr>
            <a:r>
              <a:rPr lang="en-IN" dirty="0"/>
              <a:t>  	}</a:t>
            </a:r>
          </a:p>
          <a:p>
            <a:pPr marL="0" indent="0">
              <a:buNone/>
            </a:pPr>
            <a:r>
              <a:rPr lang="en-IN" dirty="0"/>
              <a:t>    }   </a:t>
            </a:r>
          </a:p>
          <a:p>
            <a:pPr marL="0" indent="0">
              <a:buNone/>
            </a:pPr>
            <a:r>
              <a:rPr lang="en-IN" dirty="0"/>
              <a:t>    return count;</a:t>
            </a:r>
          </a:p>
          <a:p>
            <a:pPr marL="0" indent="0">
              <a:buNone/>
            </a:pPr>
            <a:r>
              <a:rPr lang="en-IN" dirty="0"/>
              <a:t>}</a:t>
            </a:r>
          </a:p>
        </p:txBody>
      </p:sp>
    </p:spTree>
    <p:extLst>
      <p:ext uri="{BB962C8B-B14F-4D97-AF65-F5344CB8AC3E}">
        <p14:creationId xmlns:p14="http://schemas.microsoft.com/office/powerpoint/2010/main" val="831433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n-US" dirty="0"/>
              <a:t>An Example</a:t>
            </a:r>
          </a:p>
        </p:txBody>
      </p:sp>
      <p:sp>
        <p:nvSpPr>
          <p:cNvPr id="245763"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45764"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45765"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45766"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45767"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67</a:t>
            </a:r>
          </a:p>
        </p:txBody>
      </p:sp>
      <p:sp>
        <p:nvSpPr>
          <p:cNvPr id="245768"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45769"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45770"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45772"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45773"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45774"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7</a:t>
            </a:r>
          </a:p>
        </p:txBody>
      </p:sp>
      <p:sp>
        <p:nvSpPr>
          <p:cNvPr id="245775"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6</a:t>
            </a:r>
          </a:p>
        </p:txBody>
      </p:sp>
      <p:sp>
        <p:nvSpPr>
          <p:cNvPr id="245776"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45777"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6604000" y="4138614"/>
            <a:ext cx="590550" cy="446087"/>
            <a:chOff x="1760" y="2424"/>
            <a:chExt cx="372" cy="502"/>
          </a:xfrm>
        </p:grpSpPr>
        <p:sp>
          <p:nvSpPr>
            <p:cNvPr id="245779"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45780"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45781"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45783" name="Text Box 23"/>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45784" name="Text Box 24"/>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true</a:t>
            </a:r>
          </a:p>
        </p:txBody>
      </p:sp>
      <p:sp>
        <p:nvSpPr>
          <p:cNvPr id="24"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5" name="Slide Number Placeholder 24"/>
          <p:cNvSpPr>
            <a:spLocks noGrp="1"/>
          </p:cNvSpPr>
          <p:nvPr>
            <p:ph type="sldNum" sz="quarter" idx="12"/>
          </p:nvPr>
        </p:nvSpPr>
        <p:spPr/>
        <p:txBody>
          <a:bodyPr/>
          <a:lstStyle/>
          <a:p>
            <a:fld id="{B6F15528-21DE-4FAA-801E-634DDDAF4B2B}" type="slidenum">
              <a:rPr lang="en-US" smtClean="0"/>
              <a:pPr/>
              <a:t>50</a:t>
            </a:fld>
            <a:endParaRPr lang="en-US"/>
          </a:p>
        </p:txBody>
      </p:sp>
      <p:sp>
        <p:nvSpPr>
          <p:cNvPr id="26" name="Footer Placeholder 25"/>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dirty="0"/>
              <a:t>An Example</a:t>
            </a:r>
          </a:p>
        </p:txBody>
      </p:sp>
      <p:sp>
        <p:nvSpPr>
          <p:cNvPr id="246787"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46788"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46789"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46790"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46791"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67</a:t>
            </a:r>
          </a:p>
        </p:txBody>
      </p:sp>
      <p:sp>
        <p:nvSpPr>
          <p:cNvPr id="246792"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46793"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46794"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46796"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46797"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46798"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7</a:t>
            </a:r>
          </a:p>
        </p:txBody>
      </p:sp>
      <p:sp>
        <p:nvSpPr>
          <p:cNvPr id="246799"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46800"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46801"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6604000" y="4138614"/>
            <a:ext cx="590550" cy="446087"/>
            <a:chOff x="1760" y="2424"/>
            <a:chExt cx="372" cy="502"/>
          </a:xfrm>
        </p:grpSpPr>
        <p:sp>
          <p:nvSpPr>
            <p:cNvPr id="246803"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46804"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46805"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46806" name="Text Box 22"/>
          <p:cNvSpPr txBox="1">
            <a:spLocks noChangeArrowheads="1"/>
          </p:cNvSpPr>
          <p:nvPr/>
        </p:nvSpPr>
        <p:spPr bwMode="auto">
          <a:xfrm>
            <a:off x="6389688" y="3643313"/>
            <a:ext cx="668132" cy="369332"/>
          </a:xfrm>
          <a:prstGeom prst="rect">
            <a:avLst/>
          </a:prstGeom>
          <a:noFill/>
          <a:ln w="38100">
            <a:solidFill>
              <a:srgbClr val="FF0033"/>
            </a:solidFill>
            <a:miter lim="800000"/>
            <a:headEnd type="none" w="sm" len="sm"/>
            <a:tailEnd type="none" w="sm" len="sm"/>
          </a:ln>
          <a:effectLst/>
        </p:spPr>
        <p:txBody>
          <a:bodyPr wrap="none">
            <a:spAutoFit/>
          </a:bodyPr>
          <a:lstStyle/>
          <a:p>
            <a:r>
              <a:rPr lang="en-US">
                <a:solidFill>
                  <a:srgbClr val="FF0033"/>
                </a:solidFill>
              </a:rPr>
              <a:t>Swap</a:t>
            </a:r>
          </a:p>
        </p:txBody>
      </p:sp>
      <p:sp>
        <p:nvSpPr>
          <p:cNvPr id="246807" name="Text Box 23"/>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46808" name="Text Box 24"/>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true</a:t>
            </a:r>
          </a:p>
        </p:txBody>
      </p:sp>
      <p:sp>
        <p:nvSpPr>
          <p:cNvPr id="25"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51</a:t>
            </a:fld>
            <a:endParaRPr lang="en-US"/>
          </a:p>
        </p:txBody>
      </p:sp>
      <p:sp>
        <p:nvSpPr>
          <p:cNvPr id="27" name="Footer Placeholder 26"/>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US" dirty="0"/>
              <a:t>An Example</a:t>
            </a:r>
          </a:p>
        </p:txBody>
      </p:sp>
      <p:sp>
        <p:nvSpPr>
          <p:cNvPr id="247811"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FF0033"/>
                </a:solidFill>
                <a:latin typeface="Courier New" pitchFamily="49" charset="0"/>
              </a:rPr>
              <a:t>33</a:t>
            </a:r>
          </a:p>
        </p:txBody>
      </p:sp>
      <p:sp>
        <p:nvSpPr>
          <p:cNvPr id="247812"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47813"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47814"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47815"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67</a:t>
            </a:r>
          </a:p>
        </p:txBody>
      </p:sp>
      <p:sp>
        <p:nvSpPr>
          <p:cNvPr id="247816"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FF0033"/>
                </a:solidFill>
                <a:latin typeface="Courier New" pitchFamily="49" charset="0"/>
              </a:rPr>
              <a:t>98</a:t>
            </a:r>
          </a:p>
        </p:txBody>
      </p:sp>
      <p:sp>
        <p:nvSpPr>
          <p:cNvPr id="247817"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47818"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47819" name="Text Box 11"/>
          <p:cNvSpPr txBox="1">
            <a:spLocks noChangeArrowheads="1"/>
          </p:cNvSpPr>
          <p:nvPr/>
        </p:nvSpPr>
        <p:spPr bwMode="auto">
          <a:xfrm>
            <a:off x="3535363" y="5292725"/>
            <a:ext cx="3288080" cy="369332"/>
          </a:xfrm>
          <a:prstGeom prst="rect">
            <a:avLst/>
          </a:prstGeom>
          <a:noFill/>
          <a:ln w="12700">
            <a:noFill/>
            <a:miter lim="800000"/>
            <a:headEnd type="none" w="sm" len="sm"/>
            <a:tailEnd type="none" w="sm" len="sm"/>
          </a:ln>
          <a:effectLst/>
        </p:spPr>
        <p:txBody>
          <a:bodyPr wrap="none">
            <a:spAutoFit/>
          </a:bodyPr>
          <a:lstStyle/>
          <a:p>
            <a:r>
              <a:rPr lang="en-US"/>
              <a:t>1     2    3     4      5    6     7     8</a:t>
            </a:r>
          </a:p>
        </p:txBody>
      </p:sp>
      <p:sp>
        <p:nvSpPr>
          <p:cNvPr id="247820"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47821"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47822"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7</a:t>
            </a:r>
          </a:p>
        </p:txBody>
      </p:sp>
      <p:sp>
        <p:nvSpPr>
          <p:cNvPr id="247823"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47824"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47825"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6604000" y="4138614"/>
            <a:ext cx="590550" cy="446087"/>
            <a:chOff x="1760" y="2424"/>
            <a:chExt cx="372" cy="502"/>
          </a:xfrm>
        </p:grpSpPr>
        <p:sp>
          <p:nvSpPr>
            <p:cNvPr id="247827"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47828"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47829"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47830" name="Text Box 22"/>
          <p:cNvSpPr txBox="1">
            <a:spLocks noChangeArrowheads="1"/>
          </p:cNvSpPr>
          <p:nvPr/>
        </p:nvSpPr>
        <p:spPr bwMode="auto">
          <a:xfrm>
            <a:off x="6389688" y="3643313"/>
            <a:ext cx="668132" cy="369332"/>
          </a:xfrm>
          <a:prstGeom prst="rect">
            <a:avLst/>
          </a:prstGeom>
          <a:noFill/>
          <a:ln w="38100">
            <a:solidFill>
              <a:srgbClr val="FF0033"/>
            </a:solidFill>
            <a:miter lim="800000"/>
            <a:headEnd type="none" w="sm" len="sm"/>
            <a:tailEnd type="none" w="sm" len="sm"/>
          </a:ln>
          <a:effectLst/>
        </p:spPr>
        <p:txBody>
          <a:bodyPr wrap="none">
            <a:spAutoFit/>
          </a:bodyPr>
          <a:lstStyle/>
          <a:p>
            <a:r>
              <a:rPr lang="en-US">
                <a:solidFill>
                  <a:srgbClr val="FF0033"/>
                </a:solidFill>
              </a:rPr>
              <a:t>Swap</a:t>
            </a:r>
          </a:p>
        </p:txBody>
      </p:sp>
      <p:sp>
        <p:nvSpPr>
          <p:cNvPr id="247831" name="Text Box 23"/>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47832" name="Text Box 24"/>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true</a:t>
            </a:r>
          </a:p>
        </p:txBody>
      </p:sp>
      <p:sp>
        <p:nvSpPr>
          <p:cNvPr id="25" name="Slide Number Placeholder 24"/>
          <p:cNvSpPr>
            <a:spLocks noGrp="1"/>
          </p:cNvSpPr>
          <p:nvPr>
            <p:ph type="sldNum" sz="quarter" idx="12"/>
          </p:nvPr>
        </p:nvSpPr>
        <p:spPr/>
        <p:txBody>
          <a:bodyPr/>
          <a:lstStyle/>
          <a:p>
            <a:fld id="{B6F15528-21DE-4FAA-801E-634DDDAF4B2B}" type="slidenum">
              <a:rPr lang="en-US" smtClean="0"/>
              <a:pPr/>
              <a:t>52</a:t>
            </a:fld>
            <a:endParaRPr lang="en-US"/>
          </a:p>
        </p:txBody>
      </p:sp>
      <p:sp>
        <p:nvSpPr>
          <p:cNvPr id="26" name="Footer Placeholder 25"/>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US" dirty="0"/>
              <a:t>An Example</a:t>
            </a:r>
          </a:p>
        </p:txBody>
      </p:sp>
      <p:sp>
        <p:nvSpPr>
          <p:cNvPr id="248835"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48836"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48837"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48838"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48839"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67</a:t>
            </a:r>
          </a:p>
        </p:txBody>
      </p:sp>
      <p:sp>
        <p:nvSpPr>
          <p:cNvPr id="248840"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48841"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48842"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48843" name="Text Box 11"/>
          <p:cNvSpPr txBox="1">
            <a:spLocks noChangeArrowheads="1"/>
          </p:cNvSpPr>
          <p:nvPr/>
        </p:nvSpPr>
        <p:spPr bwMode="auto">
          <a:xfrm>
            <a:off x="3535363" y="5292725"/>
            <a:ext cx="3288080" cy="369332"/>
          </a:xfrm>
          <a:prstGeom prst="rect">
            <a:avLst/>
          </a:prstGeom>
          <a:noFill/>
          <a:ln w="12700">
            <a:noFill/>
            <a:miter lim="800000"/>
            <a:headEnd type="none" w="sm" len="sm"/>
            <a:tailEnd type="none" w="sm" len="sm"/>
          </a:ln>
          <a:effectLst/>
        </p:spPr>
        <p:txBody>
          <a:bodyPr wrap="none">
            <a:spAutoFit/>
          </a:bodyPr>
          <a:lstStyle/>
          <a:p>
            <a:r>
              <a:rPr lang="en-US"/>
              <a:t>1     2    3     4      5    6     7     8</a:t>
            </a:r>
          </a:p>
        </p:txBody>
      </p:sp>
      <p:sp>
        <p:nvSpPr>
          <p:cNvPr id="248844"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48845"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48846"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7</a:t>
            </a:r>
          </a:p>
        </p:txBody>
      </p:sp>
      <p:sp>
        <p:nvSpPr>
          <p:cNvPr id="248847"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7</a:t>
            </a:r>
          </a:p>
        </p:txBody>
      </p:sp>
      <p:sp>
        <p:nvSpPr>
          <p:cNvPr id="248848"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48849"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7194550" y="4138614"/>
            <a:ext cx="590550" cy="446087"/>
            <a:chOff x="1760" y="2424"/>
            <a:chExt cx="372" cy="502"/>
          </a:xfrm>
        </p:grpSpPr>
        <p:sp>
          <p:nvSpPr>
            <p:cNvPr id="248851"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48852"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48853"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48855" name="Text Box 23"/>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48856" name="Text Box 24"/>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true</a:t>
            </a:r>
          </a:p>
        </p:txBody>
      </p:sp>
      <p:sp>
        <p:nvSpPr>
          <p:cNvPr id="24" name="Slide Number Placeholder 23"/>
          <p:cNvSpPr>
            <a:spLocks noGrp="1"/>
          </p:cNvSpPr>
          <p:nvPr>
            <p:ph type="sldNum" sz="quarter" idx="12"/>
          </p:nvPr>
        </p:nvSpPr>
        <p:spPr/>
        <p:txBody>
          <a:bodyPr/>
          <a:lstStyle/>
          <a:p>
            <a:fld id="{B6F15528-21DE-4FAA-801E-634DDDAF4B2B}" type="slidenum">
              <a:rPr lang="en-US" smtClean="0"/>
              <a:pPr/>
              <a:t>53</a:t>
            </a:fld>
            <a:endParaRPr lang="en-US"/>
          </a:p>
        </p:txBody>
      </p:sp>
      <p:sp>
        <p:nvSpPr>
          <p:cNvPr id="25" name="Footer Placeholder 24"/>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dirty="0"/>
              <a:t>An Example</a:t>
            </a:r>
          </a:p>
        </p:txBody>
      </p:sp>
      <p:sp>
        <p:nvSpPr>
          <p:cNvPr id="249859"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49860"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49861"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49862"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49863"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67</a:t>
            </a:r>
          </a:p>
        </p:txBody>
      </p:sp>
      <p:sp>
        <p:nvSpPr>
          <p:cNvPr id="249864"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49865"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49866"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49867" name="Text Box 11"/>
          <p:cNvSpPr txBox="1">
            <a:spLocks noChangeArrowheads="1"/>
          </p:cNvSpPr>
          <p:nvPr/>
        </p:nvSpPr>
        <p:spPr bwMode="auto">
          <a:xfrm>
            <a:off x="3535363" y="5292725"/>
            <a:ext cx="3288080" cy="369332"/>
          </a:xfrm>
          <a:prstGeom prst="rect">
            <a:avLst/>
          </a:prstGeom>
          <a:noFill/>
          <a:ln w="12700">
            <a:noFill/>
            <a:miter lim="800000"/>
            <a:headEnd type="none" w="sm" len="sm"/>
            <a:tailEnd type="none" w="sm" len="sm"/>
          </a:ln>
          <a:effectLst/>
        </p:spPr>
        <p:txBody>
          <a:bodyPr wrap="none">
            <a:spAutoFit/>
          </a:bodyPr>
          <a:lstStyle/>
          <a:p>
            <a:r>
              <a:rPr lang="en-US"/>
              <a:t>1     2    3     4      5    6     7     8</a:t>
            </a:r>
          </a:p>
        </p:txBody>
      </p:sp>
      <p:sp>
        <p:nvSpPr>
          <p:cNvPr id="249868"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49869"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49870"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7</a:t>
            </a:r>
          </a:p>
        </p:txBody>
      </p:sp>
      <p:sp>
        <p:nvSpPr>
          <p:cNvPr id="249871"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7</a:t>
            </a:r>
          </a:p>
        </p:txBody>
      </p:sp>
      <p:sp>
        <p:nvSpPr>
          <p:cNvPr id="249872"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49873"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7194550" y="4138614"/>
            <a:ext cx="590550" cy="446087"/>
            <a:chOff x="1760" y="2424"/>
            <a:chExt cx="372" cy="502"/>
          </a:xfrm>
        </p:grpSpPr>
        <p:sp>
          <p:nvSpPr>
            <p:cNvPr id="249875"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49876"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49877"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49878" name="Text Box 22"/>
          <p:cNvSpPr txBox="1">
            <a:spLocks noChangeArrowheads="1"/>
          </p:cNvSpPr>
          <p:nvPr/>
        </p:nvSpPr>
        <p:spPr bwMode="auto">
          <a:xfrm>
            <a:off x="6977063" y="3643313"/>
            <a:ext cx="668132" cy="369332"/>
          </a:xfrm>
          <a:prstGeom prst="rect">
            <a:avLst/>
          </a:prstGeom>
          <a:noFill/>
          <a:ln w="38100">
            <a:solidFill>
              <a:srgbClr val="FF0033"/>
            </a:solidFill>
            <a:miter lim="800000"/>
            <a:headEnd type="none" w="sm" len="sm"/>
            <a:tailEnd type="none" w="sm" len="sm"/>
          </a:ln>
          <a:effectLst/>
        </p:spPr>
        <p:txBody>
          <a:bodyPr wrap="none">
            <a:spAutoFit/>
          </a:bodyPr>
          <a:lstStyle/>
          <a:p>
            <a:r>
              <a:rPr lang="en-US">
                <a:solidFill>
                  <a:srgbClr val="FF0033"/>
                </a:solidFill>
              </a:rPr>
              <a:t>Swap</a:t>
            </a:r>
          </a:p>
        </p:txBody>
      </p:sp>
      <p:sp>
        <p:nvSpPr>
          <p:cNvPr id="249879" name="Text Box 23"/>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49880" name="Text Box 24"/>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true</a:t>
            </a:r>
          </a:p>
        </p:txBody>
      </p:sp>
      <p:sp>
        <p:nvSpPr>
          <p:cNvPr id="25" name="Slide Number Placeholder 24"/>
          <p:cNvSpPr>
            <a:spLocks noGrp="1"/>
          </p:cNvSpPr>
          <p:nvPr>
            <p:ph type="sldNum" sz="quarter" idx="12"/>
          </p:nvPr>
        </p:nvSpPr>
        <p:spPr/>
        <p:txBody>
          <a:bodyPr/>
          <a:lstStyle/>
          <a:p>
            <a:fld id="{B6F15528-21DE-4FAA-801E-634DDDAF4B2B}" type="slidenum">
              <a:rPr lang="en-US" smtClean="0"/>
              <a:pPr/>
              <a:t>54</a:t>
            </a:fld>
            <a:endParaRPr lang="en-US"/>
          </a:p>
        </p:txBody>
      </p:sp>
      <p:sp>
        <p:nvSpPr>
          <p:cNvPr id="26" name="Footer Placeholder 25"/>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r>
              <a:rPr lang="en-US" dirty="0"/>
              <a:t>An Example</a:t>
            </a:r>
          </a:p>
        </p:txBody>
      </p:sp>
      <p:sp>
        <p:nvSpPr>
          <p:cNvPr id="250883"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50884"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50885"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50886"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50887"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67</a:t>
            </a:r>
          </a:p>
        </p:txBody>
      </p:sp>
      <p:sp>
        <p:nvSpPr>
          <p:cNvPr id="250888"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FF0033"/>
                </a:solidFill>
                <a:latin typeface="Courier New" pitchFamily="49" charset="0"/>
              </a:rPr>
              <a:t>42</a:t>
            </a:r>
          </a:p>
        </p:txBody>
      </p:sp>
      <p:sp>
        <p:nvSpPr>
          <p:cNvPr id="250889"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50890"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FF0033"/>
                </a:solidFill>
                <a:latin typeface="Courier New" pitchFamily="49" charset="0"/>
              </a:rPr>
              <a:t>98</a:t>
            </a:r>
          </a:p>
        </p:txBody>
      </p:sp>
      <p:sp>
        <p:nvSpPr>
          <p:cNvPr id="250892"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50893"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50894"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7</a:t>
            </a:r>
          </a:p>
        </p:txBody>
      </p:sp>
      <p:sp>
        <p:nvSpPr>
          <p:cNvPr id="250895"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7</a:t>
            </a:r>
          </a:p>
        </p:txBody>
      </p:sp>
      <p:sp>
        <p:nvSpPr>
          <p:cNvPr id="250896"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50897"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7194550" y="4138614"/>
            <a:ext cx="590550" cy="446087"/>
            <a:chOff x="1760" y="2424"/>
            <a:chExt cx="372" cy="502"/>
          </a:xfrm>
        </p:grpSpPr>
        <p:sp>
          <p:nvSpPr>
            <p:cNvPr id="250899"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50900"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50901"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50902" name="Text Box 22"/>
          <p:cNvSpPr txBox="1">
            <a:spLocks noChangeArrowheads="1"/>
          </p:cNvSpPr>
          <p:nvPr/>
        </p:nvSpPr>
        <p:spPr bwMode="auto">
          <a:xfrm>
            <a:off x="6977063" y="3643313"/>
            <a:ext cx="668132" cy="369332"/>
          </a:xfrm>
          <a:prstGeom prst="rect">
            <a:avLst/>
          </a:prstGeom>
          <a:noFill/>
          <a:ln w="38100">
            <a:solidFill>
              <a:srgbClr val="FF0033"/>
            </a:solidFill>
            <a:miter lim="800000"/>
            <a:headEnd type="none" w="sm" len="sm"/>
            <a:tailEnd type="none" w="sm" len="sm"/>
          </a:ln>
          <a:effectLst/>
        </p:spPr>
        <p:txBody>
          <a:bodyPr wrap="none">
            <a:spAutoFit/>
          </a:bodyPr>
          <a:lstStyle/>
          <a:p>
            <a:r>
              <a:rPr lang="en-US">
                <a:solidFill>
                  <a:srgbClr val="FF0033"/>
                </a:solidFill>
              </a:rPr>
              <a:t>Swap</a:t>
            </a:r>
          </a:p>
        </p:txBody>
      </p:sp>
      <p:sp>
        <p:nvSpPr>
          <p:cNvPr id="250903" name="Text Box 23"/>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50904" name="Text Box 24"/>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true</a:t>
            </a:r>
          </a:p>
        </p:txBody>
      </p:sp>
      <p:sp>
        <p:nvSpPr>
          <p:cNvPr id="25"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55</a:t>
            </a:fld>
            <a:endParaRPr lang="en-US"/>
          </a:p>
        </p:txBody>
      </p:sp>
      <p:sp>
        <p:nvSpPr>
          <p:cNvPr id="27" name="Footer Placeholder 26"/>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a:t>After First Pass of Outer Loop</a:t>
            </a:r>
          </a:p>
        </p:txBody>
      </p:sp>
      <p:sp>
        <p:nvSpPr>
          <p:cNvPr id="251907"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51908"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51909"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51910"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51911"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67</a:t>
            </a:r>
          </a:p>
        </p:txBody>
      </p:sp>
      <p:sp>
        <p:nvSpPr>
          <p:cNvPr id="251912"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51913"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51914"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51916"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51917"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51918"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7</a:t>
            </a:r>
          </a:p>
        </p:txBody>
      </p:sp>
      <p:sp>
        <p:nvSpPr>
          <p:cNvPr id="251919"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8</a:t>
            </a:r>
          </a:p>
        </p:txBody>
      </p:sp>
      <p:sp>
        <p:nvSpPr>
          <p:cNvPr id="251920"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51921"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7778750" y="4138614"/>
            <a:ext cx="590550" cy="446087"/>
            <a:chOff x="1760" y="2424"/>
            <a:chExt cx="372" cy="502"/>
          </a:xfrm>
        </p:grpSpPr>
        <p:sp>
          <p:nvSpPr>
            <p:cNvPr id="251923"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51924"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51925"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51927" name="Text Box 23"/>
          <p:cNvSpPr txBox="1">
            <a:spLocks noChangeArrowheads="1"/>
          </p:cNvSpPr>
          <p:nvPr/>
        </p:nvSpPr>
        <p:spPr bwMode="auto">
          <a:xfrm>
            <a:off x="4652964" y="2809875"/>
            <a:ext cx="2590133" cy="369332"/>
          </a:xfrm>
          <a:prstGeom prst="rect">
            <a:avLst/>
          </a:prstGeom>
          <a:noFill/>
          <a:ln w="12700">
            <a:noFill/>
            <a:miter lim="800000"/>
            <a:headEnd type="none" w="sm" len="sm"/>
            <a:tailEnd type="none" w="sm" len="sm"/>
          </a:ln>
          <a:effectLst/>
        </p:spPr>
        <p:txBody>
          <a:bodyPr wrap="none">
            <a:spAutoFit/>
          </a:bodyPr>
          <a:lstStyle/>
          <a:p>
            <a:r>
              <a:rPr lang="en-US">
                <a:solidFill>
                  <a:srgbClr val="3333FF"/>
                </a:solidFill>
              </a:rPr>
              <a:t>Finished first “Bubble Up”</a:t>
            </a:r>
          </a:p>
        </p:txBody>
      </p:sp>
      <p:sp>
        <p:nvSpPr>
          <p:cNvPr id="251928" name="Text Box 24"/>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51929" name="Text Box 25"/>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true</a:t>
            </a:r>
          </a:p>
        </p:txBody>
      </p:sp>
      <p:sp>
        <p:nvSpPr>
          <p:cNvPr id="25"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56</a:t>
            </a:fld>
            <a:endParaRPr lang="en-US"/>
          </a:p>
        </p:txBody>
      </p:sp>
      <p:sp>
        <p:nvSpPr>
          <p:cNvPr id="27" name="Footer Placeholder 26"/>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en-US"/>
              <a:t>The Second “Bubble Up”</a:t>
            </a:r>
          </a:p>
        </p:txBody>
      </p:sp>
      <p:sp>
        <p:nvSpPr>
          <p:cNvPr id="252931"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52932"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52933"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52934"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52935"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67</a:t>
            </a:r>
          </a:p>
        </p:txBody>
      </p:sp>
      <p:sp>
        <p:nvSpPr>
          <p:cNvPr id="252936"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52937"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52938"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52940"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52941"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52942"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6</a:t>
            </a:r>
          </a:p>
        </p:txBody>
      </p:sp>
      <p:sp>
        <p:nvSpPr>
          <p:cNvPr id="252943"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1</a:t>
            </a:r>
          </a:p>
        </p:txBody>
      </p:sp>
      <p:sp>
        <p:nvSpPr>
          <p:cNvPr id="252944"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52945"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3667125" y="4152900"/>
            <a:ext cx="590550" cy="446088"/>
            <a:chOff x="1760" y="2424"/>
            <a:chExt cx="372" cy="502"/>
          </a:xfrm>
        </p:grpSpPr>
        <p:sp>
          <p:nvSpPr>
            <p:cNvPr id="252947"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52948"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52949"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52951" name="Text Box 23"/>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52952" name="Text Box 24"/>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false</a:t>
            </a:r>
          </a:p>
        </p:txBody>
      </p:sp>
      <p:sp>
        <p:nvSpPr>
          <p:cNvPr id="24"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5" name="Slide Number Placeholder 24"/>
          <p:cNvSpPr>
            <a:spLocks noGrp="1"/>
          </p:cNvSpPr>
          <p:nvPr>
            <p:ph type="sldNum" sz="quarter" idx="12"/>
          </p:nvPr>
        </p:nvSpPr>
        <p:spPr/>
        <p:txBody>
          <a:bodyPr/>
          <a:lstStyle/>
          <a:p>
            <a:fld id="{B6F15528-21DE-4FAA-801E-634DDDAF4B2B}" type="slidenum">
              <a:rPr lang="en-US" smtClean="0"/>
              <a:pPr/>
              <a:t>57</a:t>
            </a:fld>
            <a:endParaRPr lang="en-US"/>
          </a:p>
        </p:txBody>
      </p:sp>
      <p:sp>
        <p:nvSpPr>
          <p:cNvPr id="26" name="Footer Placeholder 25"/>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a:t>The Second “Bubble Up”</a:t>
            </a:r>
          </a:p>
        </p:txBody>
      </p:sp>
      <p:sp>
        <p:nvSpPr>
          <p:cNvPr id="253955"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53956"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53957"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53958"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53959"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67</a:t>
            </a:r>
          </a:p>
        </p:txBody>
      </p:sp>
      <p:sp>
        <p:nvSpPr>
          <p:cNvPr id="253960"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53961"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53962"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53964"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53965"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53966"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53967"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1</a:t>
            </a:r>
          </a:p>
        </p:txBody>
      </p:sp>
      <p:sp>
        <p:nvSpPr>
          <p:cNvPr id="253968"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53969"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3667125" y="4152900"/>
            <a:ext cx="590550" cy="446088"/>
            <a:chOff x="1760" y="2424"/>
            <a:chExt cx="372" cy="502"/>
          </a:xfrm>
        </p:grpSpPr>
        <p:sp>
          <p:nvSpPr>
            <p:cNvPr id="253971"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53972"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53973"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53974"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53975"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false</a:t>
            </a:r>
          </a:p>
        </p:txBody>
      </p:sp>
      <p:sp>
        <p:nvSpPr>
          <p:cNvPr id="253976" name="Text Box 24"/>
          <p:cNvSpPr txBox="1">
            <a:spLocks noChangeArrowheads="1"/>
          </p:cNvSpPr>
          <p:nvPr/>
        </p:nvSpPr>
        <p:spPr bwMode="auto">
          <a:xfrm>
            <a:off x="3219450" y="3657600"/>
            <a:ext cx="1038426" cy="369332"/>
          </a:xfrm>
          <a:prstGeom prst="rect">
            <a:avLst/>
          </a:prstGeom>
          <a:noFill/>
          <a:ln w="38100">
            <a:solidFill>
              <a:srgbClr val="3333FF"/>
            </a:solidFill>
            <a:miter lim="800000"/>
            <a:headEnd type="none" w="sm" len="sm"/>
            <a:tailEnd type="none" w="sm" len="sm"/>
          </a:ln>
          <a:effectLst/>
        </p:spPr>
        <p:txBody>
          <a:bodyPr wrap="none">
            <a:spAutoFit/>
          </a:bodyPr>
          <a:lstStyle/>
          <a:p>
            <a:r>
              <a:rPr lang="en-US">
                <a:solidFill>
                  <a:srgbClr val="3333FF"/>
                </a:solidFill>
              </a:rPr>
              <a:t>No Swap</a:t>
            </a:r>
          </a:p>
        </p:txBody>
      </p:sp>
      <p:sp>
        <p:nvSpPr>
          <p:cNvPr id="25"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58</a:t>
            </a:fld>
            <a:endParaRPr lang="en-US"/>
          </a:p>
        </p:txBody>
      </p:sp>
      <p:sp>
        <p:nvSpPr>
          <p:cNvPr id="27" name="Footer Placeholder 26"/>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t>The Second “Bubble Up”</a:t>
            </a:r>
          </a:p>
        </p:txBody>
      </p:sp>
      <p:sp>
        <p:nvSpPr>
          <p:cNvPr id="256003"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56004"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56005"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56006"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56007"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67</a:t>
            </a:r>
          </a:p>
        </p:txBody>
      </p:sp>
      <p:sp>
        <p:nvSpPr>
          <p:cNvPr id="256008"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56009"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56010"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56012"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56013"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56014"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56015"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2</a:t>
            </a:r>
          </a:p>
        </p:txBody>
      </p:sp>
      <p:sp>
        <p:nvSpPr>
          <p:cNvPr id="256016"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56017"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4257675" y="4152900"/>
            <a:ext cx="590550" cy="446088"/>
            <a:chOff x="1760" y="2424"/>
            <a:chExt cx="372" cy="502"/>
          </a:xfrm>
        </p:grpSpPr>
        <p:sp>
          <p:nvSpPr>
            <p:cNvPr id="256019"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56020"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56021"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56022"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56023"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false</a:t>
            </a:r>
          </a:p>
        </p:txBody>
      </p:sp>
      <p:sp>
        <p:nvSpPr>
          <p:cNvPr id="24"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5" name="Slide Number Placeholder 24"/>
          <p:cNvSpPr>
            <a:spLocks noGrp="1"/>
          </p:cNvSpPr>
          <p:nvPr>
            <p:ph type="sldNum" sz="quarter" idx="12"/>
          </p:nvPr>
        </p:nvSpPr>
        <p:spPr/>
        <p:txBody>
          <a:bodyPr/>
          <a:lstStyle/>
          <a:p>
            <a:fld id="{B6F15528-21DE-4FAA-801E-634DDDAF4B2B}" type="slidenum">
              <a:rPr lang="en-US" smtClean="0"/>
              <a:pPr/>
              <a:t>59</a:t>
            </a:fld>
            <a:endParaRPr lang="en-US"/>
          </a:p>
        </p:txBody>
      </p:sp>
      <p:sp>
        <p:nvSpPr>
          <p:cNvPr id="26" name="Footer Placeholder 25"/>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7A37F-BFBC-4855-A22C-97F96EF14D97}"/>
              </a:ext>
            </a:extLst>
          </p:cNvPr>
          <p:cNvSpPr>
            <a:spLocks noGrp="1"/>
          </p:cNvSpPr>
          <p:nvPr>
            <p:ph type="title"/>
          </p:nvPr>
        </p:nvSpPr>
        <p:spPr/>
        <p:txBody>
          <a:bodyPr/>
          <a:lstStyle/>
          <a:p>
            <a:pPr>
              <a:defRPr/>
            </a:pPr>
            <a:r>
              <a:rPr lang="en-US" dirty="0"/>
              <a:t>Binary search</a:t>
            </a:r>
          </a:p>
        </p:txBody>
      </p:sp>
      <p:sp>
        <p:nvSpPr>
          <p:cNvPr id="93187" name="Content Placeholder 2">
            <a:extLst>
              <a:ext uri="{FF2B5EF4-FFF2-40B4-BE49-F238E27FC236}">
                <a16:creationId xmlns:a16="http://schemas.microsoft.com/office/drawing/2014/main" id="{03F7327F-18CA-4B4A-BFA2-64EE8F39AAE8}"/>
              </a:ext>
            </a:extLst>
          </p:cNvPr>
          <p:cNvSpPr>
            <a:spLocks noGrp="1"/>
          </p:cNvSpPr>
          <p:nvPr>
            <p:ph idx="1"/>
          </p:nvPr>
        </p:nvSpPr>
        <p:spPr/>
        <p:txBody>
          <a:bodyPr>
            <a:normAutofit/>
          </a:bodyPr>
          <a:lstStyle/>
          <a:p>
            <a:pPr algn="just"/>
            <a:r>
              <a:rPr lang="en-US" altLang="en-US" sz="2000" dirty="0"/>
              <a:t>Given an integer X and integers A0 , A1 , …, AN-1, which are </a:t>
            </a:r>
            <a:r>
              <a:rPr lang="en-US" altLang="en-US" sz="2000" dirty="0">
                <a:highlight>
                  <a:srgbClr val="FFFF00"/>
                </a:highlight>
              </a:rPr>
              <a:t>presorted</a:t>
            </a:r>
            <a:r>
              <a:rPr lang="en-US" altLang="en-US" sz="2000" dirty="0"/>
              <a:t>, find </a:t>
            </a:r>
            <a:r>
              <a:rPr lang="en-US" altLang="en-US" sz="2000" dirty="0" err="1"/>
              <a:t>i</a:t>
            </a:r>
            <a:r>
              <a:rPr lang="en-US" altLang="en-US" sz="2000" dirty="0"/>
              <a:t> such that A</a:t>
            </a:r>
            <a:r>
              <a:rPr lang="en-US" altLang="en-US" sz="2000" baseline="-25000" dirty="0"/>
              <a:t>i</a:t>
            </a:r>
            <a:r>
              <a:rPr lang="en-US" altLang="en-US" sz="2000" dirty="0"/>
              <a:t> = X, or return </a:t>
            </a:r>
            <a:r>
              <a:rPr lang="en-US" altLang="en-US" sz="2000" dirty="0" err="1"/>
              <a:t>i</a:t>
            </a:r>
            <a:r>
              <a:rPr lang="en-US" altLang="en-US" sz="2000" dirty="0"/>
              <a:t> = -1 if X is not in the input.</a:t>
            </a:r>
          </a:p>
        </p:txBody>
      </p:sp>
      <p:sp>
        <p:nvSpPr>
          <p:cNvPr id="93188" name="Slide Number Placeholder 3">
            <a:extLst>
              <a:ext uri="{FF2B5EF4-FFF2-40B4-BE49-F238E27FC236}">
                <a16:creationId xmlns:a16="http://schemas.microsoft.com/office/drawing/2014/main" id="{5290392C-3DCC-42DA-B9F2-F7330F32840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fontAlgn="base">
              <a:spcBef>
                <a:spcPct val="0"/>
              </a:spcBef>
              <a:spcAft>
                <a:spcPct val="0"/>
              </a:spcAft>
              <a:buClrTx/>
              <a:buSzTx/>
              <a:buNone/>
            </a:pPr>
            <a:fld id="{C21DBC45-ACD0-40FB-BE95-313A605A7922}" type="slidenum">
              <a:rPr lang="en-US" altLang="en-US" sz="1400">
                <a:solidFill>
                  <a:srgbClr val="FFFFFF"/>
                </a:solidFill>
              </a:rPr>
              <a:pPr fontAlgn="base">
                <a:spcBef>
                  <a:spcPct val="0"/>
                </a:spcBef>
                <a:spcAft>
                  <a:spcPct val="0"/>
                </a:spcAft>
                <a:buClrTx/>
                <a:buSzTx/>
                <a:buNone/>
              </a:pPr>
              <a:t>6</a:t>
            </a:fld>
            <a:endParaRPr lang="en-US" altLang="en-US" sz="1400">
              <a:solidFill>
                <a:srgbClr val="FFFFFF"/>
              </a:solidFill>
            </a:endParaRPr>
          </a:p>
        </p:txBody>
      </p:sp>
      <p:sp>
        <p:nvSpPr>
          <p:cNvPr id="6" name="Footer Placeholder 3">
            <a:extLst>
              <a:ext uri="{FF2B5EF4-FFF2-40B4-BE49-F238E27FC236}">
                <a16:creationId xmlns:a16="http://schemas.microsoft.com/office/drawing/2014/main" id="{74B4C7BA-ADC4-F4A1-F723-C35744461D93}"/>
              </a:ext>
            </a:extLst>
          </p:cNvPr>
          <p:cNvSpPr>
            <a:spLocks noGrp="1"/>
          </p:cNvSpPr>
          <p:nvPr>
            <p:ph type="ftr" sz="quarter" idx="11"/>
          </p:nvPr>
        </p:nvSpPr>
        <p:spPr>
          <a:xfrm>
            <a:off x="733592" y="6104211"/>
            <a:ext cx="6917210" cy="365125"/>
          </a:xfrm>
        </p:spPr>
        <p:txBody>
          <a:bodyPr/>
          <a:lstStyle/>
          <a:p>
            <a:r>
              <a:rPr lang="en-IN"/>
              <a:t>Dr. Neepa Shah</a:t>
            </a:r>
          </a:p>
        </p:txBody>
      </p:sp>
      <p:sp>
        <p:nvSpPr>
          <p:cNvPr id="7" name="Slide Number Placeholder 4">
            <a:extLst>
              <a:ext uri="{FF2B5EF4-FFF2-40B4-BE49-F238E27FC236}">
                <a16:creationId xmlns:a16="http://schemas.microsoft.com/office/drawing/2014/main" id="{C730FC01-7478-0061-FF63-D7BBD14FE044}"/>
              </a:ext>
            </a:extLst>
          </p:cNvPr>
          <p:cNvSpPr txBox="1">
            <a:spLocks/>
          </p:cNvSpPr>
          <p:nvPr/>
        </p:nvSpPr>
        <p:spPr>
          <a:xfrm>
            <a:off x="10710700" y="6108537"/>
            <a:ext cx="105250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DE3944B-220D-4D9C-9C2A-B607A0FB2F6B}" type="slidenum">
              <a:rPr lang="en-IN" smtClean="0"/>
              <a:pPr/>
              <a:t>6</a:t>
            </a:fld>
            <a:endParaRPr lang="en-IN"/>
          </a:p>
        </p:txBody>
      </p:sp>
    </p:spTree>
    <p:extLst>
      <p:ext uri="{BB962C8B-B14F-4D97-AF65-F5344CB8AC3E}">
        <p14:creationId xmlns:p14="http://schemas.microsoft.com/office/powerpoint/2010/main" val="29658559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a:t>The Second “Bubble Up”</a:t>
            </a:r>
          </a:p>
        </p:txBody>
      </p:sp>
      <p:sp>
        <p:nvSpPr>
          <p:cNvPr id="257027"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57028"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57029"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57030"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57031"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67</a:t>
            </a:r>
          </a:p>
        </p:txBody>
      </p:sp>
      <p:sp>
        <p:nvSpPr>
          <p:cNvPr id="257032"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57033"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57034"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57036"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57037"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57038"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57039"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2</a:t>
            </a:r>
          </a:p>
        </p:txBody>
      </p:sp>
      <p:sp>
        <p:nvSpPr>
          <p:cNvPr id="257040"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57041"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4257675" y="4152900"/>
            <a:ext cx="590550" cy="446088"/>
            <a:chOff x="1760" y="2424"/>
            <a:chExt cx="372" cy="502"/>
          </a:xfrm>
        </p:grpSpPr>
        <p:sp>
          <p:nvSpPr>
            <p:cNvPr id="257043"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57044"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57045"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57046"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57047"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false</a:t>
            </a:r>
          </a:p>
        </p:txBody>
      </p:sp>
      <p:sp>
        <p:nvSpPr>
          <p:cNvPr id="257048" name="Text Box 24"/>
          <p:cNvSpPr txBox="1">
            <a:spLocks noChangeArrowheads="1"/>
          </p:cNvSpPr>
          <p:nvPr/>
        </p:nvSpPr>
        <p:spPr bwMode="auto">
          <a:xfrm>
            <a:off x="4040188" y="3657600"/>
            <a:ext cx="668132" cy="369332"/>
          </a:xfrm>
          <a:prstGeom prst="rect">
            <a:avLst/>
          </a:prstGeom>
          <a:noFill/>
          <a:ln w="38100">
            <a:solidFill>
              <a:srgbClr val="FF0033"/>
            </a:solidFill>
            <a:miter lim="800000"/>
            <a:headEnd type="none" w="sm" len="sm"/>
            <a:tailEnd type="none" w="sm" len="sm"/>
          </a:ln>
          <a:effectLst/>
        </p:spPr>
        <p:txBody>
          <a:bodyPr wrap="none">
            <a:spAutoFit/>
          </a:bodyPr>
          <a:lstStyle/>
          <a:p>
            <a:r>
              <a:rPr lang="en-US">
                <a:solidFill>
                  <a:srgbClr val="FF0033"/>
                </a:solidFill>
              </a:rPr>
              <a:t>Swap</a:t>
            </a:r>
          </a:p>
        </p:txBody>
      </p:sp>
      <p:sp>
        <p:nvSpPr>
          <p:cNvPr id="25"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60</a:t>
            </a:fld>
            <a:endParaRPr lang="en-US"/>
          </a:p>
        </p:txBody>
      </p:sp>
      <p:sp>
        <p:nvSpPr>
          <p:cNvPr id="27" name="Footer Placeholder 26"/>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US"/>
              <a:t>The Second “Bubble Up”</a:t>
            </a:r>
          </a:p>
        </p:txBody>
      </p:sp>
      <p:sp>
        <p:nvSpPr>
          <p:cNvPr id="258051"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58052"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FF0033"/>
                </a:solidFill>
                <a:latin typeface="Courier New" pitchFamily="49" charset="0"/>
              </a:rPr>
              <a:t>45</a:t>
            </a:r>
          </a:p>
        </p:txBody>
      </p:sp>
      <p:sp>
        <p:nvSpPr>
          <p:cNvPr id="258053"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FF0033"/>
                </a:solidFill>
                <a:latin typeface="Courier New" pitchFamily="49" charset="0"/>
              </a:rPr>
              <a:t>14</a:t>
            </a:r>
          </a:p>
        </p:txBody>
      </p:sp>
      <p:sp>
        <p:nvSpPr>
          <p:cNvPr id="258054"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58055"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67</a:t>
            </a:r>
          </a:p>
        </p:txBody>
      </p:sp>
      <p:sp>
        <p:nvSpPr>
          <p:cNvPr id="258056"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58057"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58058"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58060"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58061"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58062"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58063"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2</a:t>
            </a:r>
          </a:p>
        </p:txBody>
      </p:sp>
      <p:sp>
        <p:nvSpPr>
          <p:cNvPr id="258064"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58065"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4257675" y="4152900"/>
            <a:ext cx="590550" cy="446088"/>
            <a:chOff x="1760" y="2424"/>
            <a:chExt cx="372" cy="502"/>
          </a:xfrm>
        </p:grpSpPr>
        <p:sp>
          <p:nvSpPr>
            <p:cNvPr id="258067"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58068"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58069"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58070"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58071"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true</a:t>
            </a:r>
          </a:p>
        </p:txBody>
      </p:sp>
      <p:sp>
        <p:nvSpPr>
          <p:cNvPr id="258072" name="Text Box 24"/>
          <p:cNvSpPr txBox="1">
            <a:spLocks noChangeArrowheads="1"/>
          </p:cNvSpPr>
          <p:nvPr/>
        </p:nvSpPr>
        <p:spPr bwMode="auto">
          <a:xfrm>
            <a:off x="4040188" y="3657600"/>
            <a:ext cx="668132" cy="369332"/>
          </a:xfrm>
          <a:prstGeom prst="rect">
            <a:avLst/>
          </a:prstGeom>
          <a:noFill/>
          <a:ln w="38100">
            <a:solidFill>
              <a:srgbClr val="FF0033"/>
            </a:solidFill>
            <a:miter lim="800000"/>
            <a:headEnd type="none" w="sm" len="sm"/>
            <a:tailEnd type="none" w="sm" len="sm"/>
          </a:ln>
          <a:effectLst/>
        </p:spPr>
        <p:txBody>
          <a:bodyPr wrap="none">
            <a:spAutoFit/>
          </a:bodyPr>
          <a:lstStyle/>
          <a:p>
            <a:r>
              <a:rPr lang="en-US">
                <a:solidFill>
                  <a:srgbClr val="FF0033"/>
                </a:solidFill>
              </a:rPr>
              <a:t>Swap</a:t>
            </a:r>
          </a:p>
        </p:txBody>
      </p:sp>
      <p:sp>
        <p:nvSpPr>
          <p:cNvPr id="25"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61</a:t>
            </a:fld>
            <a:endParaRPr lang="en-US"/>
          </a:p>
        </p:txBody>
      </p:sp>
      <p:sp>
        <p:nvSpPr>
          <p:cNvPr id="27" name="Footer Placeholder 26"/>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t>The Second “Bubble Up”</a:t>
            </a:r>
          </a:p>
        </p:txBody>
      </p:sp>
      <p:sp>
        <p:nvSpPr>
          <p:cNvPr id="259075"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59076"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59077"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59078"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59079"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67</a:t>
            </a:r>
          </a:p>
        </p:txBody>
      </p:sp>
      <p:sp>
        <p:nvSpPr>
          <p:cNvPr id="259080"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59081"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59082"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59084"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59085"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59086"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59087"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3</a:t>
            </a:r>
          </a:p>
        </p:txBody>
      </p:sp>
      <p:sp>
        <p:nvSpPr>
          <p:cNvPr id="259088"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59089"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4841875" y="4152900"/>
            <a:ext cx="590550" cy="446088"/>
            <a:chOff x="1760" y="2424"/>
            <a:chExt cx="372" cy="502"/>
          </a:xfrm>
        </p:grpSpPr>
        <p:sp>
          <p:nvSpPr>
            <p:cNvPr id="259091"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59092"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59093"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59094"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59095"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true</a:t>
            </a:r>
          </a:p>
        </p:txBody>
      </p:sp>
      <p:sp>
        <p:nvSpPr>
          <p:cNvPr id="24"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5" name="Slide Number Placeholder 24"/>
          <p:cNvSpPr>
            <a:spLocks noGrp="1"/>
          </p:cNvSpPr>
          <p:nvPr>
            <p:ph type="sldNum" sz="quarter" idx="12"/>
          </p:nvPr>
        </p:nvSpPr>
        <p:spPr/>
        <p:txBody>
          <a:bodyPr/>
          <a:lstStyle/>
          <a:p>
            <a:fld id="{B6F15528-21DE-4FAA-801E-634DDDAF4B2B}" type="slidenum">
              <a:rPr lang="en-US" smtClean="0"/>
              <a:pPr/>
              <a:t>62</a:t>
            </a:fld>
            <a:endParaRPr lang="en-US"/>
          </a:p>
        </p:txBody>
      </p:sp>
      <p:sp>
        <p:nvSpPr>
          <p:cNvPr id="26" name="Footer Placeholder 25"/>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a:t>The Second “Bubble Up”</a:t>
            </a:r>
          </a:p>
        </p:txBody>
      </p:sp>
      <p:sp>
        <p:nvSpPr>
          <p:cNvPr id="260099"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60100"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60101"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60102"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60103"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67</a:t>
            </a:r>
          </a:p>
        </p:txBody>
      </p:sp>
      <p:sp>
        <p:nvSpPr>
          <p:cNvPr id="260104"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60105"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60106"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60108"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60109"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60110"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60111"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3</a:t>
            </a:r>
          </a:p>
        </p:txBody>
      </p:sp>
      <p:sp>
        <p:nvSpPr>
          <p:cNvPr id="260112"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60113"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4841875" y="4152900"/>
            <a:ext cx="590550" cy="446088"/>
            <a:chOff x="1760" y="2424"/>
            <a:chExt cx="372" cy="502"/>
          </a:xfrm>
        </p:grpSpPr>
        <p:sp>
          <p:nvSpPr>
            <p:cNvPr id="260115"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60116"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60117"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60118"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60119"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true</a:t>
            </a:r>
          </a:p>
        </p:txBody>
      </p:sp>
      <p:sp>
        <p:nvSpPr>
          <p:cNvPr id="260120" name="Text Box 24"/>
          <p:cNvSpPr txBox="1">
            <a:spLocks noChangeArrowheads="1"/>
          </p:cNvSpPr>
          <p:nvPr/>
        </p:nvSpPr>
        <p:spPr bwMode="auto">
          <a:xfrm>
            <a:off x="4627563" y="3657600"/>
            <a:ext cx="668132" cy="369332"/>
          </a:xfrm>
          <a:prstGeom prst="rect">
            <a:avLst/>
          </a:prstGeom>
          <a:noFill/>
          <a:ln w="38100">
            <a:solidFill>
              <a:srgbClr val="FF0033"/>
            </a:solidFill>
            <a:miter lim="800000"/>
            <a:headEnd type="none" w="sm" len="sm"/>
            <a:tailEnd type="none" w="sm" len="sm"/>
          </a:ln>
          <a:effectLst/>
        </p:spPr>
        <p:txBody>
          <a:bodyPr wrap="none">
            <a:spAutoFit/>
          </a:bodyPr>
          <a:lstStyle/>
          <a:p>
            <a:r>
              <a:rPr lang="en-US">
                <a:solidFill>
                  <a:srgbClr val="FF0033"/>
                </a:solidFill>
              </a:rPr>
              <a:t>Swap</a:t>
            </a:r>
          </a:p>
        </p:txBody>
      </p:sp>
      <p:sp>
        <p:nvSpPr>
          <p:cNvPr id="25"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63</a:t>
            </a:fld>
            <a:endParaRPr lang="en-US"/>
          </a:p>
        </p:txBody>
      </p:sp>
      <p:sp>
        <p:nvSpPr>
          <p:cNvPr id="27" name="Footer Placeholder 26"/>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en-US"/>
              <a:t>The Second “Bubble Up”</a:t>
            </a:r>
          </a:p>
        </p:txBody>
      </p:sp>
      <p:sp>
        <p:nvSpPr>
          <p:cNvPr id="261123"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61124"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FF0033"/>
                </a:solidFill>
                <a:latin typeface="Courier New" pitchFamily="49" charset="0"/>
              </a:rPr>
              <a:t>6</a:t>
            </a:r>
          </a:p>
        </p:txBody>
      </p:sp>
      <p:sp>
        <p:nvSpPr>
          <p:cNvPr id="261125"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61126"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FF0033"/>
                </a:solidFill>
                <a:latin typeface="Courier New" pitchFamily="49" charset="0"/>
              </a:rPr>
              <a:t>45</a:t>
            </a:r>
          </a:p>
        </p:txBody>
      </p:sp>
      <p:sp>
        <p:nvSpPr>
          <p:cNvPr id="261127"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67</a:t>
            </a:r>
          </a:p>
        </p:txBody>
      </p:sp>
      <p:sp>
        <p:nvSpPr>
          <p:cNvPr id="261128"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61129"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61130"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61132"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61133"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61134"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61135"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3</a:t>
            </a:r>
          </a:p>
        </p:txBody>
      </p:sp>
      <p:sp>
        <p:nvSpPr>
          <p:cNvPr id="261136"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61137"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4841875" y="4152900"/>
            <a:ext cx="590550" cy="446088"/>
            <a:chOff x="1760" y="2424"/>
            <a:chExt cx="372" cy="502"/>
          </a:xfrm>
        </p:grpSpPr>
        <p:sp>
          <p:nvSpPr>
            <p:cNvPr id="261139"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61140"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61141"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61142"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61143"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true</a:t>
            </a:r>
          </a:p>
        </p:txBody>
      </p:sp>
      <p:sp>
        <p:nvSpPr>
          <p:cNvPr id="261144" name="Text Box 24"/>
          <p:cNvSpPr txBox="1">
            <a:spLocks noChangeArrowheads="1"/>
          </p:cNvSpPr>
          <p:nvPr/>
        </p:nvSpPr>
        <p:spPr bwMode="auto">
          <a:xfrm>
            <a:off x="4627563" y="3657600"/>
            <a:ext cx="668132" cy="369332"/>
          </a:xfrm>
          <a:prstGeom prst="rect">
            <a:avLst/>
          </a:prstGeom>
          <a:noFill/>
          <a:ln w="38100">
            <a:solidFill>
              <a:srgbClr val="FF0033"/>
            </a:solidFill>
            <a:miter lim="800000"/>
            <a:headEnd type="none" w="sm" len="sm"/>
            <a:tailEnd type="none" w="sm" len="sm"/>
          </a:ln>
          <a:effectLst/>
        </p:spPr>
        <p:txBody>
          <a:bodyPr wrap="none">
            <a:spAutoFit/>
          </a:bodyPr>
          <a:lstStyle/>
          <a:p>
            <a:r>
              <a:rPr lang="en-US">
                <a:solidFill>
                  <a:srgbClr val="FF0033"/>
                </a:solidFill>
              </a:rPr>
              <a:t>Swap</a:t>
            </a:r>
          </a:p>
        </p:txBody>
      </p:sp>
      <p:sp>
        <p:nvSpPr>
          <p:cNvPr id="25"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64</a:t>
            </a:fld>
            <a:endParaRPr lang="en-US"/>
          </a:p>
        </p:txBody>
      </p:sp>
      <p:sp>
        <p:nvSpPr>
          <p:cNvPr id="27" name="Footer Placeholder 26"/>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en-US"/>
              <a:t>The Second “Bubble Up”</a:t>
            </a:r>
          </a:p>
        </p:txBody>
      </p:sp>
      <p:sp>
        <p:nvSpPr>
          <p:cNvPr id="262147"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62148"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62149"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62150"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62151"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67</a:t>
            </a:r>
          </a:p>
        </p:txBody>
      </p:sp>
      <p:sp>
        <p:nvSpPr>
          <p:cNvPr id="262152"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62153"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62154"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62156"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62157"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62158"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62159"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4</a:t>
            </a:r>
          </a:p>
        </p:txBody>
      </p:sp>
      <p:sp>
        <p:nvSpPr>
          <p:cNvPr id="262160"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62161"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5432425" y="4152900"/>
            <a:ext cx="590550" cy="446088"/>
            <a:chOff x="1760" y="2424"/>
            <a:chExt cx="372" cy="502"/>
          </a:xfrm>
        </p:grpSpPr>
        <p:sp>
          <p:nvSpPr>
            <p:cNvPr id="262163"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62164"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62165"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62166"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62167"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true</a:t>
            </a:r>
          </a:p>
        </p:txBody>
      </p:sp>
      <p:sp>
        <p:nvSpPr>
          <p:cNvPr id="24"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5" name="Slide Number Placeholder 24"/>
          <p:cNvSpPr>
            <a:spLocks noGrp="1"/>
          </p:cNvSpPr>
          <p:nvPr>
            <p:ph type="sldNum" sz="quarter" idx="12"/>
          </p:nvPr>
        </p:nvSpPr>
        <p:spPr/>
        <p:txBody>
          <a:bodyPr/>
          <a:lstStyle/>
          <a:p>
            <a:fld id="{B6F15528-21DE-4FAA-801E-634DDDAF4B2B}" type="slidenum">
              <a:rPr lang="en-US" smtClean="0"/>
              <a:pPr/>
              <a:t>65</a:t>
            </a:fld>
            <a:endParaRPr lang="en-US"/>
          </a:p>
        </p:txBody>
      </p:sp>
      <p:sp>
        <p:nvSpPr>
          <p:cNvPr id="26" name="Footer Placeholder 25"/>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en-US"/>
              <a:t>The Second “Bubble Up”</a:t>
            </a:r>
          </a:p>
        </p:txBody>
      </p:sp>
      <p:sp>
        <p:nvSpPr>
          <p:cNvPr id="263171"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63172"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63173"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63174"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63175"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67</a:t>
            </a:r>
          </a:p>
        </p:txBody>
      </p:sp>
      <p:sp>
        <p:nvSpPr>
          <p:cNvPr id="263176"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63177"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63178"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63180"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63181"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63182"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63183"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4</a:t>
            </a:r>
          </a:p>
        </p:txBody>
      </p:sp>
      <p:sp>
        <p:nvSpPr>
          <p:cNvPr id="263184"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63185"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5432425" y="4152900"/>
            <a:ext cx="590550" cy="446088"/>
            <a:chOff x="1760" y="2424"/>
            <a:chExt cx="372" cy="502"/>
          </a:xfrm>
        </p:grpSpPr>
        <p:sp>
          <p:nvSpPr>
            <p:cNvPr id="263187"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63188"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63189"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63190"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63191"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true</a:t>
            </a:r>
          </a:p>
        </p:txBody>
      </p:sp>
      <p:sp>
        <p:nvSpPr>
          <p:cNvPr id="263192" name="Text Box 24"/>
          <p:cNvSpPr txBox="1">
            <a:spLocks noChangeArrowheads="1"/>
          </p:cNvSpPr>
          <p:nvPr/>
        </p:nvSpPr>
        <p:spPr bwMode="auto">
          <a:xfrm>
            <a:off x="5005388" y="3657600"/>
            <a:ext cx="1038426" cy="369332"/>
          </a:xfrm>
          <a:prstGeom prst="rect">
            <a:avLst/>
          </a:prstGeom>
          <a:noFill/>
          <a:ln w="38100">
            <a:solidFill>
              <a:srgbClr val="3333FF"/>
            </a:solidFill>
            <a:miter lim="800000"/>
            <a:headEnd type="none" w="sm" len="sm"/>
            <a:tailEnd type="none" w="sm" len="sm"/>
          </a:ln>
          <a:effectLst/>
        </p:spPr>
        <p:txBody>
          <a:bodyPr wrap="none">
            <a:spAutoFit/>
          </a:bodyPr>
          <a:lstStyle/>
          <a:p>
            <a:r>
              <a:rPr lang="en-US">
                <a:solidFill>
                  <a:srgbClr val="3333FF"/>
                </a:solidFill>
              </a:rPr>
              <a:t>No Swap</a:t>
            </a:r>
          </a:p>
        </p:txBody>
      </p:sp>
      <p:sp>
        <p:nvSpPr>
          <p:cNvPr id="25"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66</a:t>
            </a:fld>
            <a:endParaRPr lang="en-US"/>
          </a:p>
        </p:txBody>
      </p:sp>
      <p:sp>
        <p:nvSpPr>
          <p:cNvPr id="27" name="Footer Placeholder 26"/>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a:t>The Second “Bubble Up”</a:t>
            </a:r>
          </a:p>
        </p:txBody>
      </p:sp>
      <p:sp>
        <p:nvSpPr>
          <p:cNvPr id="264195"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64196"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64197"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64198"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64199"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67</a:t>
            </a:r>
          </a:p>
        </p:txBody>
      </p:sp>
      <p:sp>
        <p:nvSpPr>
          <p:cNvPr id="264200"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64201"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64202"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64204"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64205"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64206"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64207"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5</a:t>
            </a:r>
          </a:p>
        </p:txBody>
      </p:sp>
      <p:sp>
        <p:nvSpPr>
          <p:cNvPr id="264208"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64209"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6022975" y="4152900"/>
            <a:ext cx="590550" cy="446088"/>
            <a:chOff x="1760" y="2424"/>
            <a:chExt cx="372" cy="502"/>
          </a:xfrm>
        </p:grpSpPr>
        <p:sp>
          <p:nvSpPr>
            <p:cNvPr id="264211"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64212"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64213"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64214"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64215"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true</a:t>
            </a:r>
          </a:p>
        </p:txBody>
      </p:sp>
      <p:sp>
        <p:nvSpPr>
          <p:cNvPr id="24"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5" name="Slide Number Placeholder 24"/>
          <p:cNvSpPr>
            <a:spLocks noGrp="1"/>
          </p:cNvSpPr>
          <p:nvPr>
            <p:ph type="sldNum" sz="quarter" idx="12"/>
          </p:nvPr>
        </p:nvSpPr>
        <p:spPr/>
        <p:txBody>
          <a:bodyPr/>
          <a:lstStyle/>
          <a:p>
            <a:fld id="{B6F15528-21DE-4FAA-801E-634DDDAF4B2B}" type="slidenum">
              <a:rPr lang="en-US" smtClean="0"/>
              <a:pPr/>
              <a:t>67</a:t>
            </a:fld>
            <a:endParaRPr lang="en-US"/>
          </a:p>
        </p:txBody>
      </p:sp>
      <p:sp>
        <p:nvSpPr>
          <p:cNvPr id="26" name="Footer Placeholder 25"/>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en-US"/>
              <a:t>The Second “Bubble Up”</a:t>
            </a:r>
          </a:p>
        </p:txBody>
      </p:sp>
      <p:sp>
        <p:nvSpPr>
          <p:cNvPr id="265219"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65220"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65221"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65222"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65223"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67</a:t>
            </a:r>
          </a:p>
        </p:txBody>
      </p:sp>
      <p:sp>
        <p:nvSpPr>
          <p:cNvPr id="265224"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65225"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65226"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65228"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65229"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65230"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65231"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5</a:t>
            </a:r>
          </a:p>
        </p:txBody>
      </p:sp>
      <p:sp>
        <p:nvSpPr>
          <p:cNvPr id="265232"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65233"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6022975" y="4152900"/>
            <a:ext cx="590550" cy="446088"/>
            <a:chOff x="1760" y="2424"/>
            <a:chExt cx="372" cy="502"/>
          </a:xfrm>
        </p:grpSpPr>
        <p:sp>
          <p:nvSpPr>
            <p:cNvPr id="265235"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65236"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65237"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65238"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65239"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true</a:t>
            </a:r>
          </a:p>
        </p:txBody>
      </p:sp>
      <p:sp>
        <p:nvSpPr>
          <p:cNvPr id="265240" name="Text Box 24"/>
          <p:cNvSpPr txBox="1">
            <a:spLocks noChangeArrowheads="1"/>
          </p:cNvSpPr>
          <p:nvPr/>
        </p:nvSpPr>
        <p:spPr bwMode="auto">
          <a:xfrm>
            <a:off x="5857875" y="3657600"/>
            <a:ext cx="668132" cy="369332"/>
          </a:xfrm>
          <a:prstGeom prst="rect">
            <a:avLst/>
          </a:prstGeom>
          <a:noFill/>
          <a:ln w="38100">
            <a:solidFill>
              <a:srgbClr val="FF0033"/>
            </a:solidFill>
            <a:miter lim="800000"/>
            <a:headEnd type="none" w="sm" len="sm"/>
            <a:tailEnd type="none" w="sm" len="sm"/>
          </a:ln>
          <a:effectLst/>
        </p:spPr>
        <p:txBody>
          <a:bodyPr wrap="none">
            <a:spAutoFit/>
          </a:bodyPr>
          <a:lstStyle/>
          <a:p>
            <a:r>
              <a:rPr lang="en-US">
                <a:solidFill>
                  <a:srgbClr val="FF0033"/>
                </a:solidFill>
              </a:rPr>
              <a:t>Swap</a:t>
            </a:r>
          </a:p>
        </p:txBody>
      </p:sp>
      <p:sp>
        <p:nvSpPr>
          <p:cNvPr id="25"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68</a:t>
            </a:fld>
            <a:endParaRPr lang="en-US"/>
          </a:p>
        </p:txBody>
      </p:sp>
      <p:sp>
        <p:nvSpPr>
          <p:cNvPr id="27" name="Footer Placeholder 26"/>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a:t>The Second “Bubble Up”</a:t>
            </a:r>
          </a:p>
        </p:txBody>
      </p:sp>
      <p:sp>
        <p:nvSpPr>
          <p:cNvPr id="266243"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FF0033"/>
                </a:solidFill>
                <a:latin typeface="Courier New" pitchFamily="49" charset="0"/>
              </a:rPr>
              <a:t>67</a:t>
            </a:r>
          </a:p>
        </p:txBody>
      </p:sp>
      <p:sp>
        <p:nvSpPr>
          <p:cNvPr id="266244"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66245"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66246"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66247"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33</a:t>
            </a:r>
          </a:p>
        </p:txBody>
      </p:sp>
      <p:sp>
        <p:nvSpPr>
          <p:cNvPr id="266248"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66249"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66250"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66252"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66253"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66254"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66255"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5</a:t>
            </a:r>
          </a:p>
        </p:txBody>
      </p:sp>
      <p:sp>
        <p:nvSpPr>
          <p:cNvPr id="266256"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66257"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6022975" y="4152900"/>
            <a:ext cx="590550" cy="446088"/>
            <a:chOff x="1760" y="2424"/>
            <a:chExt cx="372" cy="502"/>
          </a:xfrm>
        </p:grpSpPr>
        <p:sp>
          <p:nvSpPr>
            <p:cNvPr id="266259"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66260"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66261"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66262"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66263"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true</a:t>
            </a:r>
          </a:p>
        </p:txBody>
      </p:sp>
      <p:sp>
        <p:nvSpPr>
          <p:cNvPr id="266264" name="Text Box 24"/>
          <p:cNvSpPr txBox="1">
            <a:spLocks noChangeArrowheads="1"/>
          </p:cNvSpPr>
          <p:nvPr/>
        </p:nvSpPr>
        <p:spPr bwMode="auto">
          <a:xfrm>
            <a:off x="5857875" y="3657600"/>
            <a:ext cx="668132" cy="369332"/>
          </a:xfrm>
          <a:prstGeom prst="rect">
            <a:avLst/>
          </a:prstGeom>
          <a:noFill/>
          <a:ln w="38100">
            <a:solidFill>
              <a:srgbClr val="FF0033"/>
            </a:solidFill>
            <a:miter lim="800000"/>
            <a:headEnd type="none" w="sm" len="sm"/>
            <a:tailEnd type="none" w="sm" len="sm"/>
          </a:ln>
          <a:effectLst/>
        </p:spPr>
        <p:txBody>
          <a:bodyPr wrap="none">
            <a:spAutoFit/>
          </a:bodyPr>
          <a:lstStyle/>
          <a:p>
            <a:r>
              <a:rPr lang="en-US">
                <a:solidFill>
                  <a:srgbClr val="FF0033"/>
                </a:solidFill>
              </a:rPr>
              <a:t>Swap</a:t>
            </a:r>
          </a:p>
        </p:txBody>
      </p:sp>
      <p:sp>
        <p:nvSpPr>
          <p:cNvPr id="25"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69</a:t>
            </a:fld>
            <a:endParaRPr lang="en-US"/>
          </a:p>
        </p:txBody>
      </p:sp>
      <p:sp>
        <p:nvSpPr>
          <p:cNvPr id="27" name="Footer Placeholder 26"/>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88F81-5DF3-4ADE-B00F-713876615C5D}"/>
              </a:ext>
            </a:extLst>
          </p:cNvPr>
          <p:cNvSpPr>
            <a:spLocks noGrp="1"/>
          </p:cNvSpPr>
          <p:nvPr>
            <p:ph type="title"/>
          </p:nvPr>
        </p:nvSpPr>
        <p:spPr/>
        <p:txBody>
          <a:bodyPr/>
          <a:lstStyle/>
          <a:p>
            <a:pPr>
              <a:defRPr/>
            </a:pPr>
            <a:r>
              <a:rPr lang="en-US" dirty="0"/>
              <a:t>Binary search: Example </a:t>
            </a:r>
          </a:p>
        </p:txBody>
      </p:sp>
      <p:pic>
        <p:nvPicPr>
          <p:cNvPr id="95235" name="Content Placeholder 5" descr="binarray0.gif">
            <a:extLst>
              <a:ext uri="{FF2B5EF4-FFF2-40B4-BE49-F238E27FC236}">
                <a16:creationId xmlns:a16="http://schemas.microsoft.com/office/drawing/2014/main" id="{53EB92E9-593A-40AC-8E6E-8F96E54050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74294" y="2929618"/>
            <a:ext cx="4410075" cy="857250"/>
          </a:xfrm>
        </p:spPr>
      </p:pic>
      <p:sp>
        <p:nvSpPr>
          <p:cNvPr id="95236" name="Slide Number Placeholder 3">
            <a:extLst>
              <a:ext uri="{FF2B5EF4-FFF2-40B4-BE49-F238E27FC236}">
                <a16:creationId xmlns:a16="http://schemas.microsoft.com/office/drawing/2014/main" id="{B0122812-9D49-4BD1-95CC-330F9B5CBA9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fontAlgn="base">
              <a:spcBef>
                <a:spcPct val="0"/>
              </a:spcBef>
              <a:spcAft>
                <a:spcPct val="0"/>
              </a:spcAft>
              <a:buClrTx/>
              <a:buSzTx/>
              <a:buNone/>
            </a:pPr>
            <a:fld id="{B437499C-5078-4EE0-B1F9-17A268308198}" type="slidenum">
              <a:rPr lang="en-US" altLang="en-US" sz="1400">
                <a:solidFill>
                  <a:srgbClr val="FFFFFF"/>
                </a:solidFill>
              </a:rPr>
              <a:pPr fontAlgn="base">
                <a:spcBef>
                  <a:spcPct val="0"/>
                </a:spcBef>
                <a:spcAft>
                  <a:spcPct val="0"/>
                </a:spcAft>
                <a:buClrTx/>
                <a:buSzTx/>
                <a:buNone/>
              </a:pPr>
              <a:t>7</a:t>
            </a:fld>
            <a:endParaRPr lang="en-US" altLang="en-US" sz="1400">
              <a:solidFill>
                <a:srgbClr val="FFFFFF"/>
              </a:solidFill>
            </a:endParaRPr>
          </a:p>
        </p:txBody>
      </p:sp>
      <p:pic>
        <p:nvPicPr>
          <p:cNvPr id="7" name="Picture 6" descr="binarray1.gif">
            <a:extLst>
              <a:ext uri="{FF2B5EF4-FFF2-40B4-BE49-F238E27FC236}">
                <a16:creationId xmlns:a16="http://schemas.microsoft.com/office/drawing/2014/main" id="{ED07CD17-99B0-481F-B719-A2B1FC3673C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1" y="1948543"/>
            <a:ext cx="454342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binarray2.gif">
            <a:extLst>
              <a:ext uri="{FF2B5EF4-FFF2-40B4-BE49-F238E27FC236}">
                <a16:creationId xmlns:a16="http://schemas.microsoft.com/office/drawing/2014/main" id="{66918169-8C47-425F-87FA-46CAF166959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3929743"/>
            <a:ext cx="457200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3">
            <a:extLst>
              <a:ext uri="{FF2B5EF4-FFF2-40B4-BE49-F238E27FC236}">
                <a16:creationId xmlns:a16="http://schemas.microsoft.com/office/drawing/2014/main" id="{1DCA89D2-7704-EAB5-4CF9-E9222F360D41}"/>
              </a:ext>
            </a:extLst>
          </p:cNvPr>
          <p:cNvSpPr>
            <a:spLocks noGrp="1"/>
          </p:cNvSpPr>
          <p:nvPr>
            <p:ph type="ftr" sz="quarter" idx="11"/>
          </p:nvPr>
        </p:nvSpPr>
        <p:spPr>
          <a:xfrm>
            <a:off x="733592" y="6104211"/>
            <a:ext cx="6917210" cy="365125"/>
          </a:xfrm>
        </p:spPr>
        <p:txBody>
          <a:bodyPr/>
          <a:lstStyle/>
          <a:p>
            <a:r>
              <a:rPr lang="en-IN"/>
              <a:t>Dr. Neepa Shah</a:t>
            </a:r>
          </a:p>
        </p:txBody>
      </p:sp>
      <p:sp>
        <p:nvSpPr>
          <p:cNvPr id="10" name="Slide Number Placeholder 4">
            <a:extLst>
              <a:ext uri="{FF2B5EF4-FFF2-40B4-BE49-F238E27FC236}">
                <a16:creationId xmlns:a16="http://schemas.microsoft.com/office/drawing/2014/main" id="{55087520-FA48-54DE-BA73-8B2B3260195F}"/>
              </a:ext>
            </a:extLst>
          </p:cNvPr>
          <p:cNvSpPr txBox="1">
            <a:spLocks/>
          </p:cNvSpPr>
          <p:nvPr/>
        </p:nvSpPr>
        <p:spPr>
          <a:xfrm>
            <a:off x="10710700" y="6108537"/>
            <a:ext cx="105250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DE3944B-220D-4D9C-9C2A-B607A0FB2F6B}" type="slidenum">
              <a:rPr lang="en-IN" smtClean="0"/>
              <a:pPr/>
              <a:t>7</a:t>
            </a:fld>
            <a:endParaRPr lang="en-IN"/>
          </a:p>
        </p:txBody>
      </p:sp>
    </p:spTree>
    <p:extLst>
      <p:ext uri="{BB962C8B-B14F-4D97-AF65-F5344CB8AC3E}">
        <p14:creationId xmlns:p14="http://schemas.microsoft.com/office/powerpoint/2010/main" val="14859456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en-US"/>
              <a:t>The Second “Bubble Up”</a:t>
            </a:r>
          </a:p>
        </p:txBody>
      </p:sp>
      <p:sp>
        <p:nvSpPr>
          <p:cNvPr id="267267"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267268"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67269"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67270"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67271"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33</a:t>
            </a:r>
          </a:p>
        </p:txBody>
      </p:sp>
      <p:sp>
        <p:nvSpPr>
          <p:cNvPr id="267272"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67273"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67274"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67276"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67277"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67278"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67279"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6</a:t>
            </a:r>
          </a:p>
        </p:txBody>
      </p:sp>
      <p:sp>
        <p:nvSpPr>
          <p:cNvPr id="267280"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67281"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6580188" y="4152900"/>
            <a:ext cx="590550" cy="446088"/>
            <a:chOff x="1760" y="2424"/>
            <a:chExt cx="372" cy="502"/>
          </a:xfrm>
        </p:grpSpPr>
        <p:sp>
          <p:nvSpPr>
            <p:cNvPr id="267283"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67284"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67285"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67286"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67287"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true</a:t>
            </a:r>
          </a:p>
        </p:txBody>
      </p:sp>
      <p:sp>
        <p:nvSpPr>
          <p:cNvPr id="24"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5" name="Slide Number Placeholder 24"/>
          <p:cNvSpPr>
            <a:spLocks noGrp="1"/>
          </p:cNvSpPr>
          <p:nvPr>
            <p:ph type="sldNum" sz="quarter" idx="12"/>
          </p:nvPr>
        </p:nvSpPr>
        <p:spPr/>
        <p:txBody>
          <a:bodyPr/>
          <a:lstStyle/>
          <a:p>
            <a:fld id="{B6F15528-21DE-4FAA-801E-634DDDAF4B2B}" type="slidenum">
              <a:rPr lang="en-US" smtClean="0"/>
              <a:pPr/>
              <a:t>70</a:t>
            </a:fld>
            <a:endParaRPr lang="en-US"/>
          </a:p>
        </p:txBody>
      </p:sp>
      <p:sp>
        <p:nvSpPr>
          <p:cNvPr id="26" name="Footer Placeholder 25"/>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en-US"/>
              <a:t>The Second “Bubble Up”</a:t>
            </a:r>
          </a:p>
        </p:txBody>
      </p:sp>
      <p:sp>
        <p:nvSpPr>
          <p:cNvPr id="268291"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268292"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68293"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68294"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68295"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33</a:t>
            </a:r>
          </a:p>
        </p:txBody>
      </p:sp>
      <p:sp>
        <p:nvSpPr>
          <p:cNvPr id="268296"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68297"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68298"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68300"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68301"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68302"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68303"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68304"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68305"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6580188" y="4152900"/>
            <a:ext cx="590550" cy="446088"/>
            <a:chOff x="1760" y="2424"/>
            <a:chExt cx="372" cy="502"/>
          </a:xfrm>
        </p:grpSpPr>
        <p:sp>
          <p:nvSpPr>
            <p:cNvPr id="268307"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68308"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68309"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68310"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68311"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true</a:t>
            </a:r>
          </a:p>
        </p:txBody>
      </p:sp>
      <p:sp>
        <p:nvSpPr>
          <p:cNvPr id="268312" name="Text Box 24"/>
          <p:cNvSpPr txBox="1">
            <a:spLocks noChangeArrowheads="1"/>
          </p:cNvSpPr>
          <p:nvPr/>
        </p:nvSpPr>
        <p:spPr bwMode="auto">
          <a:xfrm>
            <a:off x="6365875" y="3657600"/>
            <a:ext cx="668132" cy="369332"/>
          </a:xfrm>
          <a:prstGeom prst="rect">
            <a:avLst/>
          </a:prstGeom>
          <a:noFill/>
          <a:ln w="38100">
            <a:solidFill>
              <a:srgbClr val="FF0033"/>
            </a:solidFill>
            <a:miter lim="800000"/>
            <a:headEnd type="none" w="sm" len="sm"/>
            <a:tailEnd type="none" w="sm" len="sm"/>
          </a:ln>
          <a:effectLst/>
        </p:spPr>
        <p:txBody>
          <a:bodyPr wrap="none">
            <a:spAutoFit/>
          </a:bodyPr>
          <a:lstStyle/>
          <a:p>
            <a:r>
              <a:rPr lang="en-US">
                <a:solidFill>
                  <a:srgbClr val="FF0033"/>
                </a:solidFill>
              </a:rPr>
              <a:t>Swap</a:t>
            </a:r>
          </a:p>
        </p:txBody>
      </p:sp>
      <p:sp>
        <p:nvSpPr>
          <p:cNvPr id="25"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71</a:t>
            </a:fld>
            <a:endParaRPr lang="en-US"/>
          </a:p>
        </p:txBody>
      </p:sp>
      <p:sp>
        <p:nvSpPr>
          <p:cNvPr id="27" name="Footer Placeholder 26"/>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t>The Second “Bubble Up”</a:t>
            </a:r>
          </a:p>
        </p:txBody>
      </p:sp>
      <p:sp>
        <p:nvSpPr>
          <p:cNvPr id="269315"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FF0033"/>
                </a:solidFill>
                <a:latin typeface="Courier New" pitchFamily="49" charset="0"/>
              </a:rPr>
              <a:t>42</a:t>
            </a:r>
          </a:p>
        </p:txBody>
      </p:sp>
      <p:sp>
        <p:nvSpPr>
          <p:cNvPr id="269316"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69317"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69318"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69319"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33</a:t>
            </a:r>
          </a:p>
        </p:txBody>
      </p:sp>
      <p:sp>
        <p:nvSpPr>
          <p:cNvPr id="269320"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FF0033"/>
                </a:solidFill>
                <a:latin typeface="Courier New" pitchFamily="49" charset="0"/>
              </a:rPr>
              <a:t>67</a:t>
            </a:r>
          </a:p>
        </p:txBody>
      </p:sp>
      <p:sp>
        <p:nvSpPr>
          <p:cNvPr id="269321"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69322"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69324"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69325"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69326"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69327"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69328"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69329"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6580188" y="4152900"/>
            <a:ext cx="590550" cy="446088"/>
            <a:chOff x="1760" y="2424"/>
            <a:chExt cx="372" cy="502"/>
          </a:xfrm>
        </p:grpSpPr>
        <p:sp>
          <p:nvSpPr>
            <p:cNvPr id="269331"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69332"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69333"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69334"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69335"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true</a:t>
            </a:r>
          </a:p>
        </p:txBody>
      </p:sp>
      <p:sp>
        <p:nvSpPr>
          <p:cNvPr id="269336" name="Text Box 24"/>
          <p:cNvSpPr txBox="1">
            <a:spLocks noChangeArrowheads="1"/>
          </p:cNvSpPr>
          <p:nvPr/>
        </p:nvSpPr>
        <p:spPr bwMode="auto">
          <a:xfrm>
            <a:off x="6365875" y="3657600"/>
            <a:ext cx="668132" cy="369332"/>
          </a:xfrm>
          <a:prstGeom prst="rect">
            <a:avLst/>
          </a:prstGeom>
          <a:noFill/>
          <a:ln w="38100">
            <a:solidFill>
              <a:srgbClr val="FF0033"/>
            </a:solidFill>
            <a:miter lim="800000"/>
            <a:headEnd type="none" w="sm" len="sm"/>
            <a:tailEnd type="none" w="sm" len="sm"/>
          </a:ln>
          <a:effectLst/>
        </p:spPr>
        <p:txBody>
          <a:bodyPr wrap="none">
            <a:spAutoFit/>
          </a:bodyPr>
          <a:lstStyle/>
          <a:p>
            <a:r>
              <a:rPr lang="en-US">
                <a:solidFill>
                  <a:srgbClr val="FF0033"/>
                </a:solidFill>
              </a:rPr>
              <a:t>Swap</a:t>
            </a:r>
          </a:p>
        </p:txBody>
      </p:sp>
      <p:sp>
        <p:nvSpPr>
          <p:cNvPr id="25"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72</a:t>
            </a:fld>
            <a:endParaRPr lang="en-US"/>
          </a:p>
        </p:txBody>
      </p:sp>
      <p:sp>
        <p:nvSpPr>
          <p:cNvPr id="27" name="Footer Placeholder 26"/>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r>
              <a:rPr lang="en-US"/>
              <a:t>After Second Pass of Outer Loop</a:t>
            </a:r>
          </a:p>
        </p:txBody>
      </p:sp>
      <p:sp>
        <p:nvSpPr>
          <p:cNvPr id="270339"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70340"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70341"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70342"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70343"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33</a:t>
            </a:r>
          </a:p>
        </p:txBody>
      </p:sp>
      <p:sp>
        <p:nvSpPr>
          <p:cNvPr id="270344"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270345"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70346"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70348"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70349"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70350"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6</a:t>
            </a:r>
          </a:p>
        </p:txBody>
      </p:sp>
      <p:sp>
        <p:nvSpPr>
          <p:cNvPr id="270351"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7</a:t>
            </a:r>
          </a:p>
        </p:txBody>
      </p:sp>
      <p:sp>
        <p:nvSpPr>
          <p:cNvPr id="270352"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70353"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7191375" y="4152900"/>
            <a:ext cx="590550" cy="446088"/>
            <a:chOff x="1760" y="2424"/>
            <a:chExt cx="372" cy="502"/>
          </a:xfrm>
        </p:grpSpPr>
        <p:sp>
          <p:nvSpPr>
            <p:cNvPr id="270355"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70356"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70357"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70358"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70359"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true</a:t>
            </a:r>
          </a:p>
        </p:txBody>
      </p:sp>
      <p:sp>
        <p:nvSpPr>
          <p:cNvPr id="270361" name="Text Box 25"/>
          <p:cNvSpPr txBox="1">
            <a:spLocks noChangeArrowheads="1"/>
          </p:cNvSpPr>
          <p:nvPr/>
        </p:nvSpPr>
        <p:spPr bwMode="auto">
          <a:xfrm>
            <a:off x="4652963" y="2809875"/>
            <a:ext cx="2883482" cy="369332"/>
          </a:xfrm>
          <a:prstGeom prst="rect">
            <a:avLst/>
          </a:prstGeom>
          <a:noFill/>
          <a:ln w="12700">
            <a:noFill/>
            <a:miter lim="800000"/>
            <a:headEnd type="none" w="sm" len="sm"/>
            <a:tailEnd type="none" w="sm" len="sm"/>
          </a:ln>
          <a:effectLst/>
        </p:spPr>
        <p:txBody>
          <a:bodyPr wrap="none">
            <a:spAutoFit/>
          </a:bodyPr>
          <a:lstStyle/>
          <a:p>
            <a:r>
              <a:rPr lang="en-US">
                <a:solidFill>
                  <a:srgbClr val="FF0033"/>
                </a:solidFill>
              </a:rPr>
              <a:t>Finished second “Bubble Up”</a:t>
            </a:r>
          </a:p>
        </p:txBody>
      </p:sp>
      <p:sp>
        <p:nvSpPr>
          <p:cNvPr id="25"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73</a:t>
            </a:fld>
            <a:endParaRPr lang="en-US"/>
          </a:p>
        </p:txBody>
      </p:sp>
      <p:sp>
        <p:nvSpPr>
          <p:cNvPr id="27" name="Footer Placeholder 26"/>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t>The Third “Bubble Up”</a:t>
            </a:r>
          </a:p>
        </p:txBody>
      </p:sp>
      <p:sp>
        <p:nvSpPr>
          <p:cNvPr id="271363"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71364"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71365"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71366"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71367"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33</a:t>
            </a:r>
          </a:p>
        </p:txBody>
      </p:sp>
      <p:sp>
        <p:nvSpPr>
          <p:cNvPr id="271368"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67</a:t>
            </a:r>
          </a:p>
        </p:txBody>
      </p:sp>
      <p:sp>
        <p:nvSpPr>
          <p:cNvPr id="271369"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71370"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71372"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71373"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71374"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5</a:t>
            </a:r>
          </a:p>
        </p:txBody>
      </p:sp>
      <p:sp>
        <p:nvSpPr>
          <p:cNvPr id="271375"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1</a:t>
            </a:r>
          </a:p>
        </p:txBody>
      </p:sp>
      <p:sp>
        <p:nvSpPr>
          <p:cNvPr id="271376"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71377"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3667125" y="4152900"/>
            <a:ext cx="590550" cy="446088"/>
            <a:chOff x="1760" y="2424"/>
            <a:chExt cx="372" cy="502"/>
          </a:xfrm>
        </p:grpSpPr>
        <p:sp>
          <p:nvSpPr>
            <p:cNvPr id="271379"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71380"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71381"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71382"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71383"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false</a:t>
            </a:r>
          </a:p>
        </p:txBody>
      </p:sp>
      <p:sp>
        <p:nvSpPr>
          <p:cNvPr id="24"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5" name="Slide Number Placeholder 24"/>
          <p:cNvSpPr>
            <a:spLocks noGrp="1"/>
          </p:cNvSpPr>
          <p:nvPr>
            <p:ph type="sldNum" sz="quarter" idx="12"/>
          </p:nvPr>
        </p:nvSpPr>
        <p:spPr/>
        <p:txBody>
          <a:bodyPr/>
          <a:lstStyle/>
          <a:p>
            <a:fld id="{B6F15528-21DE-4FAA-801E-634DDDAF4B2B}" type="slidenum">
              <a:rPr lang="en-US" smtClean="0"/>
              <a:pPr/>
              <a:t>74</a:t>
            </a:fld>
            <a:endParaRPr lang="en-US"/>
          </a:p>
        </p:txBody>
      </p:sp>
      <p:sp>
        <p:nvSpPr>
          <p:cNvPr id="26" name="Footer Placeholder 25"/>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r>
              <a:rPr lang="en-US"/>
              <a:t>The Third “Bubble Up”</a:t>
            </a:r>
          </a:p>
        </p:txBody>
      </p:sp>
      <p:sp>
        <p:nvSpPr>
          <p:cNvPr id="272387"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72388"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72389"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72390"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72391"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33</a:t>
            </a:r>
          </a:p>
        </p:txBody>
      </p:sp>
      <p:sp>
        <p:nvSpPr>
          <p:cNvPr id="272392"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67</a:t>
            </a:r>
          </a:p>
        </p:txBody>
      </p:sp>
      <p:sp>
        <p:nvSpPr>
          <p:cNvPr id="272393"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72394"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72396"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72397"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72398"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5</a:t>
            </a:r>
          </a:p>
        </p:txBody>
      </p:sp>
      <p:sp>
        <p:nvSpPr>
          <p:cNvPr id="272399"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1</a:t>
            </a:r>
          </a:p>
        </p:txBody>
      </p:sp>
      <p:sp>
        <p:nvSpPr>
          <p:cNvPr id="272400"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72401"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3667125" y="4152900"/>
            <a:ext cx="590550" cy="446088"/>
            <a:chOff x="1760" y="2424"/>
            <a:chExt cx="372" cy="502"/>
          </a:xfrm>
        </p:grpSpPr>
        <p:sp>
          <p:nvSpPr>
            <p:cNvPr id="272403"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72404"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72405"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72406"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72407"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false</a:t>
            </a:r>
          </a:p>
        </p:txBody>
      </p:sp>
      <p:sp>
        <p:nvSpPr>
          <p:cNvPr id="272408" name="Text Box 24"/>
          <p:cNvSpPr txBox="1">
            <a:spLocks noChangeArrowheads="1"/>
          </p:cNvSpPr>
          <p:nvPr/>
        </p:nvSpPr>
        <p:spPr bwMode="auto">
          <a:xfrm>
            <a:off x="3452813" y="3657600"/>
            <a:ext cx="668132" cy="369332"/>
          </a:xfrm>
          <a:prstGeom prst="rect">
            <a:avLst/>
          </a:prstGeom>
          <a:noFill/>
          <a:ln w="38100">
            <a:solidFill>
              <a:srgbClr val="FF0033"/>
            </a:solidFill>
            <a:miter lim="800000"/>
            <a:headEnd type="none" w="sm" len="sm"/>
            <a:tailEnd type="none" w="sm" len="sm"/>
          </a:ln>
          <a:effectLst/>
        </p:spPr>
        <p:txBody>
          <a:bodyPr wrap="none">
            <a:spAutoFit/>
          </a:bodyPr>
          <a:lstStyle/>
          <a:p>
            <a:r>
              <a:rPr lang="en-US">
                <a:solidFill>
                  <a:srgbClr val="FF0033"/>
                </a:solidFill>
              </a:rPr>
              <a:t>Swap</a:t>
            </a:r>
          </a:p>
        </p:txBody>
      </p:sp>
      <p:sp>
        <p:nvSpPr>
          <p:cNvPr id="25"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75</a:t>
            </a:fld>
            <a:endParaRPr lang="en-US"/>
          </a:p>
        </p:txBody>
      </p:sp>
      <p:sp>
        <p:nvSpPr>
          <p:cNvPr id="27" name="Footer Placeholder 26"/>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r>
              <a:rPr lang="en-US"/>
              <a:t>The Third “Bubble Up”</a:t>
            </a:r>
          </a:p>
        </p:txBody>
      </p:sp>
      <p:sp>
        <p:nvSpPr>
          <p:cNvPr id="273411"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73412"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73413"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FF0033"/>
                </a:solidFill>
                <a:latin typeface="Courier New" pitchFamily="49" charset="0"/>
              </a:rPr>
              <a:t>23</a:t>
            </a:r>
          </a:p>
        </p:txBody>
      </p:sp>
      <p:sp>
        <p:nvSpPr>
          <p:cNvPr id="273414"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73415"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33</a:t>
            </a:r>
          </a:p>
        </p:txBody>
      </p:sp>
      <p:sp>
        <p:nvSpPr>
          <p:cNvPr id="273416"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67</a:t>
            </a:r>
          </a:p>
        </p:txBody>
      </p:sp>
      <p:sp>
        <p:nvSpPr>
          <p:cNvPr id="273417"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FF0033"/>
                </a:solidFill>
                <a:latin typeface="Courier New" pitchFamily="49" charset="0"/>
              </a:rPr>
              <a:t>14</a:t>
            </a:r>
          </a:p>
        </p:txBody>
      </p:sp>
      <p:sp>
        <p:nvSpPr>
          <p:cNvPr id="273418"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73420"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73421"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73422"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5</a:t>
            </a:r>
          </a:p>
        </p:txBody>
      </p:sp>
      <p:sp>
        <p:nvSpPr>
          <p:cNvPr id="273423"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1</a:t>
            </a:r>
          </a:p>
        </p:txBody>
      </p:sp>
      <p:sp>
        <p:nvSpPr>
          <p:cNvPr id="273424"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73425"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3667125" y="4152900"/>
            <a:ext cx="590550" cy="446088"/>
            <a:chOff x="1760" y="2424"/>
            <a:chExt cx="372" cy="502"/>
          </a:xfrm>
        </p:grpSpPr>
        <p:sp>
          <p:nvSpPr>
            <p:cNvPr id="273427"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73428"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73429"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73430"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73431"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true</a:t>
            </a:r>
          </a:p>
        </p:txBody>
      </p:sp>
      <p:sp>
        <p:nvSpPr>
          <p:cNvPr id="273432" name="Text Box 24"/>
          <p:cNvSpPr txBox="1">
            <a:spLocks noChangeArrowheads="1"/>
          </p:cNvSpPr>
          <p:nvPr/>
        </p:nvSpPr>
        <p:spPr bwMode="auto">
          <a:xfrm>
            <a:off x="3452813" y="3657600"/>
            <a:ext cx="668132" cy="369332"/>
          </a:xfrm>
          <a:prstGeom prst="rect">
            <a:avLst/>
          </a:prstGeom>
          <a:noFill/>
          <a:ln w="38100">
            <a:solidFill>
              <a:srgbClr val="FF0033"/>
            </a:solidFill>
            <a:miter lim="800000"/>
            <a:headEnd type="none" w="sm" len="sm"/>
            <a:tailEnd type="none" w="sm" len="sm"/>
          </a:ln>
          <a:effectLst/>
        </p:spPr>
        <p:txBody>
          <a:bodyPr wrap="none">
            <a:spAutoFit/>
          </a:bodyPr>
          <a:lstStyle/>
          <a:p>
            <a:r>
              <a:rPr lang="en-US">
                <a:solidFill>
                  <a:srgbClr val="FF0033"/>
                </a:solidFill>
              </a:rPr>
              <a:t>Swap</a:t>
            </a:r>
          </a:p>
        </p:txBody>
      </p:sp>
      <p:sp>
        <p:nvSpPr>
          <p:cNvPr id="25"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76</a:t>
            </a:fld>
            <a:endParaRPr lang="en-US"/>
          </a:p>
        </p:txBody>
      </p:sp>
      <p:sp>
        <p:nvSpPr>
          <p:cNvPr id="27" name="Footer Placeholder 26"/>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r>
              <a:rPr lang="en-US"/>
              <a:t>The Third “Bubble Up”</a:t>
            </a:r>
          </a:p>
        </p:txBody>
      </p:sp>
      <p:sp>
        <p:nvSpPr>
          <p:cNvPr id="274435"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74436"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74437"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74438"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74439"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33</a:t>
            </a:r>
          </a:p>
        </p:txBody>
      </p:sp>
      <p:sp>
        <p:nvSpPr>
          <p:cNvPr id="274440"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67</a:t>
            </a:r>
          </a:p>
        </p:txBody>
      </p:sp>
      <p:sp>
        <p:nvSpPr>
          <p:cNvPr id="274441"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74442"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74444"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74445"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74446"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5</a:t>
            </a:r>
          </a:p>
        </p:txBody>
      </p:sp>
      <p:sp>
        <p:nvSpPr>
          <p:cNvPr id="274447"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2</a:t>
            </a:r>
          </a:p>
        </p:txBody>
      </p:sp>
      <p:sp>
        <p:nvSpPr>
          <p:cNvPr id="274448"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74449"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4257675" y="4152900"/>
            <a:ext cx="590550" cy="446088"/>
            <a:chOff x="1760" y="2424"/>
            <a:chExt cx="372" cy="502"/>
          </a:xfrm>
        </p:grpSpPr>
        <p:sp>
          <p:nvSpPr>
            <p:cNvPr id="274451"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74452"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74453"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74454"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74455"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true</a:t>
            </a:r>
          </a:p>
        </p:txBody>
      </p:sp>
      <p:sp>
        <p:nvSpPr>
          <p:cNvPr id="24"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5" name="Slide Number Placeholder 24"/>
          <p:cNvSpPr>
            <a:spLocks noGrp="1"/>
          </p:cNvSpPr>
          <p:nvPr>
            <p:ph type="sldNum" sz="quarter" idx="12"/>
          </p:nvPr>
        </p:nvSpPr>
        <p:spPr/>
        <p:txBody>
          <a:bodyPr/>
          <a:lstStyle/>
          <a:p>
            <a:fld id="{B6F15528-21DE-4FAA-801E-634DDDAF4B2B}" type="slidenum">
              <a:rPr lang="en-US" smtClean="0"/>
              <a:pPr/>
              <a:t>77</a:t>
            </a:fld>
            <a:endParaRPr lang="en-US"/>
          </a:p>
        </p:txBody>
      </p:sp>
      <p:sp>
        <p:nvSpPr>
          <p:cNvPr id="26" name="Footer Placeholder 25"/>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r>
              <a:rPr lang="en-US"/>
              <a:t>The Third “Bubble Up”</a:t>
            </a:r>
          </a:p>
        </p:txBody>
      </p:sp>
      <p:sp>
        <p:nvSpPr>
          <p:cNvPr id="275459"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75460"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75461"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75462"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75463"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33</a:t>
            </a:r>
          </a:p>
        </p:txBody>
      </p:sp>
      <p:sp>
        <p:nvSpPr>
          <p:cNvPr id="275464"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67</a:t>
            </a:r>
          </a:p>
        </p:txBody>
      </p:sp>
      <p:sp>
        <p:nvSpPr>
          <p:cNvPr id="275465"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75466"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75468"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75469"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75470"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5</a:t>
            </a:r>
          </a:p>
        </p:txBody>
      </p:sp>
      <p:sp>
        <p:nvSpPr>
          <p:cNvPr id="275471"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2</a:t>
            </a:r>
          </a:p>
        </p:txBody>
      </p:sp>
      <p:sp>
        <p:nvSpPr>
          <p:cNvPr id="275472"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75473"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4257675" y="4152900"/>
            <a:ext cx="590550" cy="446088"/>
            <a:chOff x="1760" y="2424"/>
            <a:chExt cx="372" cy="502"/>
          </a:xfrm>
        </p:grpSpPr>
        <p:sp>
          <p:nvSpPr>
            <p:cNvPr id="275475"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75476"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75477"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75478"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75479"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true</a:t>
            </a:r>
          </a:p>
        </p:txBody>
      </p:sp>
      <p:sp>
        <p:nvSpPr>
          <p:cNvPr id="275480" name="Text Box 24"/>
          <p:cNvSpPr txBox="1">
            <a:spLocks noChangeArrowheads="1"/>
          </p:cNvSpPr>
          <p:nvPr/>
        </p:nvSpPr>
        <p:spPr bwMode="auto">
          <a:xfrm>
            <a:off x="4040188" y="3657600"/>
            <a:ext cx="668132" cy="369332"/>
          </a:xfrm>
          <a:prstGeom prst="rect">
            <a:avLst/>
          </a:prstGeom>
          <a:noFill/>
          <a:ln w="38100">
            <a:solidFill>
              <a:srgbClr val="FF0033"/>
            </a:solidFill>
            <a:miter lim="800000"/>
            <a:headEnd type="none" w="sm" len="sm"/>
            <a:tailEnd type="none" w="sm" len="sm"/>
          </a:ln>
          <a:effectLst/>
        </p:spPr>
        <p:txBody>
          <a:bodyPr wrap="none">
            <a:spAutoFit/>
          </a:bodyPr>
          <a:lstStyle/>
          <a:p>
            <a:r>
              <a:rPr lang="en-US">
                <a:solidFill>
                  <a:srgbClr val="FF0033"/>
                </a:solidFill>
              </a:rPr>
              <a:t>Swap</a:t>
            </a:r>
          </a:p>
        </p:txBody>
      </p:sp>
      <p:sp>
        <p:nvSpPr>
          <p:cNvPr id="25"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78</a:t>
            </a:fld>
            <a:endParaRPr lang="en-US"/>
          </a:p>
        </p:txBody>
      </p:sp>
      <p:sp>
        <p:nvSpPr>
          <p:cNvPr id="27" name="Footer Placeholder 26"/>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en-US"/>
              <a:t>The Third “Bubble Up”</a:t>
            </a:r>
          </a:p>
        </p:txBody>
      </p:sp>
      <p:sp>
        <p:nvSpPr>
          <p:cNvPr id="276483"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76484"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FF0033"/>
                </a:solidFill>
                <a:latin typeface="Courier New" pitchFamily="49" charset="0"/>
              </a:rPr>
              <a:t>23</a:t>
            </a:r>
          </a:p>
        </p:txBody>
      </p:sp>
      <p:sp>
        <p:nvSpPr>
          <p:cNvPr id="276485"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FF0033"/>
                </a:solidFill>
                <a:latin typeface="Courier New" pitchFamily="49" charset="0"/>
              </a:rPr>
              <a:t>6</a:t>
            </a:r>
          </a:p>
        </p:txBody>
      </p:sp>
      <p:sp>
        <p:nvSpPr>
          <p:cNvPr id="276486"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76487"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33</a:t>
            </a:r>
          </a:p>
        </p:txBody>
      </p:sp>
      <p:sp>
        <p:nvSpPr>
          <p:cNvPr id="276488"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67</a:t>
            </a:r>
          </a:p>
        </p:txBody>
      </p:sp>
      <p:sp>
        <p:nvSpPr>
          <p:cNvPr id="276489"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76490"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76492"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76493"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76494"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5</a:t>
            </a:r>
          </a:p>
        </p:txBody>
      </p:sp>
      <p:sp>
        <p:nvSpPr>
          <p:cNvPr id="276495"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2</a:t>
            </a:r>
          </a:p>
        </p:txBody>
      </p:sp>
      <p:sp>
        <p:nvSpPr>
          <p:cNvPr id="276496"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76497"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4257675" y="4152900"/>
            <a:ext cx="590550" cy="446088"/>
            <a:chOff x="1760" y="2424"/>
            <a:chExt cx="372" cy="502"/>
          </a:xfrm>
        </p:grpSpPr>
        <p:sp>
          <p:nvSpPr>
            <p:cNvPr id="276499"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76500"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76501"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76502"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76503"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true</a:t>
            </a:r>
          </a:p>
        </p:txBody>
      </p:sp>
      <p:sp>
        <p:nvSpPr>
          <p:cNvPr id="276504" name="Text Box 24"/>
          <p:cNvSpPr txBox="1">
            <a:spLocks noChangeArrowheads="1"/>
          </p:cNvSpPr>
          <p:nvPr/>
        </p:nvSpPr>
        <p:spPr bwMode="auto">
          <a:xfrm>
            <a:off x="4040188" y="3657600"/>
            <a:ext cx="668132" cy="369332"/>
          </a:xfrm>
          <a:prstGeom prst="rect">
            <a:avLst/>
          </a:prstGeom>
          <a:noFill/>
          <a:ln w="38100">
            <a:solidFill>
              <a:srgbClr val="FF0033"/>
            </a:solidFill>
            <a:miter lim="800000"/>
            <a:headEnd type="none" w="sm" len="sm"/>
            <a:tailEnd type="none" w="sm" len="sm"/>
          </a:ln>
          <a:effectLst/>
        </p:spPr>
        <p:txBody>
          <a:bodyPr wrap="none">
            <a:spAutoFit/>
          </a:bodyPr>
          <a:lstStyle/>
          <a:p>
            <a:r>
              <a:rPr lang="en-US">
                <a:solidFill>
                  <a:srgbClr val="FF0033"/>
                </a:solidFill>
              </a:rPr>
              <a:t>Swap</a:t>
            </a:r>
          </a:p>
        </p:txBody>
      </p:sp>
      <p:sp>
        <p:nvSpPr>
          <p:cNvPr id="25"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79</a:t>
            </a:fld>
            <a:endParaRPr lang="en-US"/>
          </a:p>
        </p:txBody>
      </p:sp>
      <p:sp>
        <p:nvSpPr>
          <p:cNvPr id="27" name="Footer Placeholder 26"/>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E7C67-8B7A-4088-93D6-4E6F0C0D3177}"/>
              </a:ext>
            </a:extLst>
          </p:cNvPr>
          <p:cNvSpPr>
            <a:spLocks noGrp="1"/>
          </p:cNvSpPr>
          <p:nvPr>
            <p:ph type="title"/>
          </p:nvPr>
        </p:nvSpPr>
        <p:spPr/>
        <p:txBody>
          <a:bodyPr/>
          <a:lstStyle/>
          <a:p>
            <a:pPr>
              <a:defRPr/>
            </a:pPr>
            <a:r>
              <a:rPr lang="en-US" dirty="0"/>
              <a:t>Binary search: Example contd.</a:t>
            </a:r>
          </a:p>
        </p:txBody>
      </p:sp>
      <p:pic>
        <p:nvPicPr>
          <p:cNvPr id="6" name="Content Placeholder 5" descr="binarray3.gif">
            <a:extLst>
              <a:ext uri="{FF2B5EF4-FFF2-40B4-BE49-F238E27FC236}">
                <a16:creationId xmlns:a16="http://schemas.microsoft.com/office/drawing/2014/main" id="{C1BBB420-643D-4907-ACEE-24288EB512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5719" y="2752724"/>
            <a:ext cx="4467225" cy="1733550"/>
          </a:xfrm>
        </p:spPr>
      </p:pic>
      <p:sp>
        <p:nvSpPr>
          <p:cNvPr id="96260" name="Slide Number Placeholder 3">
            <a:extLst>
              <a:ext uri="{FF2B5EF4-FFF2-40B4-BE49-F238E27FC236}">
                <a16:creationId xmlns:a16="http://schemas.microsoft.com/office/drawing/2014/main" id="{85D067E0-EB96-4879-AD0E-7DDF2B939A2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fontAlgn="base">
              <a:spcBef>
                <a:spcPct val="0"/>
              </a:spcBef>
              <a:spcAft>
                <a:spcPct val="0"/>
              </a:spcAft>
              <a:buClrTx/>
              <a:buSzTx/>
              <a:buNone/>
            </a:pPr>
            <a:fld id="{08A40195-B557-4634-89BF-7F29CC2B6E47}" type="slidenum">
              <a:rPr lang="en-US" altLang="en-US" sz="1400">
                <a:solidFill>
                  <a:srgbClr val="FFFFFF"/>
                </a:solidFill>
              </a:rPr>
              <a:pPr fontAlgn="base">
                <a:spcBef>
                  <a:spcPct val="0"/>
                </a:spcBef>
                <a:spcAft>
                  <a:spcPct val="0"/>
                </a:spcAft>
                <a:buClrTx/>
                <a:buSzTx/>
                <a:buNone/>
              </a:pPr>
              <a:t>8</a:t>
            </a:fld>
            <a:endParaRPr lang="en-US" altLang="en-US" sz="1400">
              <a:solidFill>
                <a:srgbClr val="FFFFFF"/>
              </a:solidFill>
            </a:endParaRPr>
          </a:p>
        </p:txBody>
      </p:sp>
      <p:pic>
        <p:nvPicPr>
          <p:cNvPr id="7" name="Picture 6" descr="binarray4.gif">
            <a:extLst>
              <a:ext uri="{FF2B5EF4-FFF2-40B4-BE49-F238E27FC236}">
                <a16:creationId xmlns:a16="http://schemas.microsoft.com/office/drawing/2014/main" id="{F888268A-0A0A-4EFA-8196-7ED5BE5315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428999"/>
            <a:ext cx="4724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3">
            <a:extLst>
              <a:ext uri="{FF2B5EF4-FFF2-40B4-BE49-F238E27FC236}">
                <a16:creationId xmlns:a16="http://schemas.microsoft.com/office/drawing/2014/main" id="{BA274BF6-9973-18FA-8D39-CAD63A3DF032}"/>
              </a:ext>
            </a:extLst>
          </p:cNvPr>
          <p:cNvSpPr>
            <a:spLocks noGrp="1"/>
          </p:cNvSpPr>
          <p:nvPr>
            <p:ph type="ftr" sz="quarter" idx="11"/>
          </p:nvPr>
        </p:nvSpPr>
        <p:spPr>
          <a:xfrm>
            <a:off x="733592" y="6104211"/>
            <a:ext cx="6917210" cy="365125"/>
          </a:xfrm>
        </p:spPr>
        <p:txBody>
          <a:bodyPr/>
          <a:lstStyle/>
          <a:p>
            <a:r>
              <a:rPr lang="en-IN"/>
              <a:t>Dr. Neepa Shah</a:t>
            </a:r>
          </a:p>
        </p:txBody>
      </p:sp>
      <p:sp>
        <p:nvSpPr>
          <p:cNvPr id="9" name="Slide Number Placeholder 4">
            <a:extLst>
              <a:ext uri="{FF2B5EF4-FFF2-40B4-BE49-F238E27FC236}">
                <a16:creationId xmlns:a16="http://schemas.microsoft.com/office/drawing/2014/main" id="{17EA64A2-1CCA-E5F0-B37A-201573B69C82}"/>
              </a:ext>
            </a:extLst>
          </p:cNvPr>
          <p:cNvSpPr txBox="1">
            <a:spLocks/>
          </p:cNvSpPr>
          <p:nvPr/>
        </p:nvSpPr>
        <p:spPr>
          <a:xfrm>
            <a:off x="10710700" y="6108537"/>
            <a:ext cx="105250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DE3944B-220D-4D9C-9C2A-B607A0FB2F6B}" type="slidenum">
              <a:rPr lang="en-IN" smtClean="0"/>
              <a:pPr/>
              <a:t>8</a:t>
            </a:fld>
            <a:endParaRPr lang="en-IN"/>
          </a:p>
        </p:txBody>
      </p:sp>
    </p:spTree>
    <p:extLst>
      <p:ext uri="{BB962C8B-B14F-4D97-AF65-F5344CB8AC3E}">
        <p14:creationId xmlns:p14="http://schemas.microsoft.com/office/powerpoint/2010/main" val="18153080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r>
              <a:rPr lang="en-US"/>
              <a:t>The Third “Bubble Up”</a:t>
            </a:r>
          </a:p>
        </p:txBody>
      </p:sp>
      <p:sp>
        <p:nvSpPr>
          <p:cNvPr id="277507"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77508"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77509"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77510"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77511"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33</a:t>
            </a:r>
          </a:p>
        </p:txBody>
      </p:sp>
      <p:sp>
        <p:nvSpPr>
          <p:cNvPr id="277512"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67</a:t>
            </a:r>
          </a:p>
        </p:txBody>
      </p:sp>
      <p:sp>
        <p:nvSpPr>
          <p:cNvPr id="277513"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77514"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77516"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77517"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77518"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5</a:t>
            </a:r>
          </a:p>
        </p:txBody>
      </p:sp>
      <p:sp>
        <p:nvSpPr>
          <p:cNvPr id="277519"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3</a:t>
            </a:r>
          </a:p>
        </p:txBody>
      </p:sp>
      <p:sp>
        <p:nvSpPr>
          <p:cNvPr id="277520"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77521"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4848225" y="4152900"/>
            <a:ext cx="590550" cy="446088"/>
            <a:chOff x="1760" y="2424"/>
            <a:chExt cx="372" cy="502"/>
          </a:xfrm>
        </p:grpSpPr>
        <p:sp>
          <p:nvSpPr>
            <p:cNvPr id="277523"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77524"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77525"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77526"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77527"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true</a:t>
            </a:r>
          </a:p>
        </p:txBody>
      </p:sp>
      <p:sp>
        <p:nvSpPr>
          <p:cNvPr id="24"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5" name="Slide Number Placeholder 24"/>
          <p:cNvSpPr>
            <a:spLocks noGrp="1"/>
          </p:cNvSpPr>
          <p:nvPr>
            <p:ph type="sldNum" sz="quarter" idx="12"/>
          </p:nvPr>
        </p:nvSpPr>
        <p:spPr/>
        <p:txBody>
          <a:bodyPr/>
          <a:lstStyle/>
          <a:p>
            <a:fld id="{B6F15528-21DE-4FAA-801E-634DDDAF4B2B}" type="slidenum">
              <a:rPr lang="en-US" smtClean="0"/>
              <a:pPr/>
              <a:t>80</a:t>
            </a:fld>
            <a:endParaRPr lang="en-US"/>
          </a:p>
        </p:txBody>
      </p:sp>
      <p:sp>
        <p:nvSpPr>
          <p:cNvPr id="26" name="Footer Placeholder 25"/>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en-US"/>
              <a:t>The Third “Bubble Up”</a:t>
            </a:r>
          </a:p>
        </p:txBody>
      </p:sp>
      <p:sp>
        <p:nvSpPr>
          <p:cNvPr id="278531"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78532"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78533"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78534"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78535"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33</a:t>
            </a:r>
          </a:p>
        </p:txBody>
      </p:sp>
      <p:sp>
        <p:nvSpPr>
          <p:cNvPr id="278536"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67</a:t>
            </a:r>
          </a:p>
        </p:txBody>
      </p:sp>
      <p:sp>
        <p:nvSpPr>
          <p:cNvPr id="278537"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78538"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78540"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78541"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78542"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5</a:t>
            </a:r>
          </a:p>
        </p:txBody>
      </p:sp>
      <p:sp>
        <p:nvSpPr>
          <p:cNvPr id="278543"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3</a:t>
            </a:r>
          </a:p>
        </p:txBody>
      </p:sp>
      <p:sp>
        <p:nvSpPr>
          <p:cNvPr id="278544"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78545"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4848225" y="4152900"/>
            <a:ext cx="590550" cy="446088"/>
            <a:chOff x="1760" y="2424"/>
            <a:chExt cx="372" cy="502"/>
          </a:xfrm>
        </p:grpSpPr>
        <p:sp>
          <p:nvSpPr>
            <p:cNvPr id="278547"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78548"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78549"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78550"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78551"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true</a:t>
            </a:r>
          </a:p>
        </p:txBody>
      </p:sp>
      <p:sp>
        <p:nvSpPr>
          <p:cNvPr id="278552" name="Text Box 24"/>
          <p:cNvSpPr txBox="1">
            <a:spLocks noChangeArrowheads="1"/>
          </p:cNvSpPr>
          <p:nvPr/>
        </p:nvSpPr>
        <p:spPr bwMode="auto">
          <a:xfrm>
            <a:off x="4383088" y="3657600"/>
            <a:ext cx="1038426" cy="369332"/>
          </a:xfrm>
          <a:prstGeom prst="rect">
            <a:avLst/>
          </a:prstGeom>
          <a:noFill/>
          <a:ln w="38100">
            <a:solidFill>
              <a:srgbClr val="3333FF"/>
            </a:solidFill>
            <a:miter lim="800000"/>
            <a:headEnd type="none" w="sm" len="sm"/>
            <a:tailEnd type="none" w="sm" len="sm"/>
          </a:ln>
          <a:effectLst/>
        </p:spPr>
        <p:txBody>
          <a:bodyPr wrap="none">
            <a:spAutoFit/>
          </a:bodyPr>
          <a:lstStyle/>
          <a:p>
            <a:r>
              <a:rPr lang="en-US">
                <a:solidFill>
                  <a:srgbClr val="3333FF"/>
                </a:solidFill>
              </a:rPr>
              <a:t>No Swap</a:t>
            </a:r>
          </a:p>
        </p:txBody>
      </p:sp>
      <p:sp>
        <p:nvSpPr>
          <p:cNvPr id="25"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81</a:t>
            </a:fld>
            <a:endParaRPr lang="en-US"/>
          </a:p>
        </p:txBody>
      </p:sp>
      <p:sp>
        <p:nvSpPr>
          <p:cNvPr id="27" name="Footer Placeholder 26"/>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r>
              <a:rPr lang="en-US"/>
              <a:t>The Third “Bubble Up”</a:t>
            </a:r>
          </a:p>
        </p:txBody>
      </p:sp>
      <p:sp>
        <p:nvSpPr>
          <p:cNvPr id="279555"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79556"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79557"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79558"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79559"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33</a:t>
            </a:r>
          </a:p>
        </p:txBody>
      </p:sp>
      <p:sp>
        <p:nvSpPr>
          <p:cNvPr id="279560"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67</a:t>
            </a:r>
          </a:p>
        </p:txBody>
      </p:sp>
      <p:sp>
        <p:nvSpPr>
          <p:cNvPr id="279561"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79562"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79564"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79565"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79566"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5</a:t>
            </a:r>
          </a:p>
        </p:txBody>
      </p:sp>
      <p:sp>
        <p:nvSpPr>
          <p:cNvPr id="279567"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4</a:t>
            </a:r>
          </a:p>
        </p:txBody>
      </p:sp>
      <p:sp>
        <p:nvSpPr>
          <p:cNvPr id="279568"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79569"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5438775" y="4152900"/>
            <a:ext cx="590550" cy="446088"/>
            <a:chOff x="1760" y="2424"/>
            <a:chExt cx="372" cy="502"/>
          </a:xfrm>
        </p:grpSpPr>
        <p:sp>
          <p:nvSpPr>
            <p:cNvPr id="279571"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79572"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79573"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79574"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79575"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true</a:t>
            </a:r>
          </a:p>
        </p:txBody>
      </p:sp>
      <p:sp>
        <p:nvSpPr>
          <p:cNvPr id="24"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5" name="Slide Number Placeholder 24"/>
          <p:cNvSpPr>
            <a:spLocks noGrp="1"/>
          </p:cNvSpPr>
          <p:nvPr>
            <p:ph type="sldNum" sz="quarter" idx="12"/>
          </p:nvPr>
        </p:nvSpPr>
        <p:spPr/>
        <p:txBody>
          <a:bodyPr/>
          <a:lstStyle/>
          <a:p>
            <a:fld id="{B6F15528-21DE-4FAA-801E-634DDDAF4B2B}" type="slidenum">
              <a:rPr lang="en-US" smtClean="0"/>
              <a:pPr/>
              <a:t>82</a:t>
            </a:fld>
            <a:endParaRPr lang="en-US"/>
          </a:p>
        </p:txBody>
      </p:sp>
      <p:sp>
        <p:nvSpPr>
          <p:cNvPr id="26" name="Footer Placeholder 25"/>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en-US"/>
              <a:t>The Third “Bubble Up”</a:t>
            </a:r>
          </a:p>
        </p:txBody>
      </p:sp>
      <p:sp>
        <p:nvSpPr>
          <p:cNvPr id="280579"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80580"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80581"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80582"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80583"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33</a:t>
            </a:r>
          </a:p>
        </p:txBody>
      </p:sp>
      <p:sp>
        <p:nvSpPr>
          <p:cNvPr id="280584"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67</a:t>
            </a:r>
          </a:p>
        </p:txBody>
      </p:sp>
      <p:sp>
        <p:nvSpPr>
          <p:cNvPr id="280585"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80586"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80588"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80589"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80590"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5</a:t>
            </a:r>
          </a:p>
        </p:txBody>
      </p:sp>
      <p:sp>
        <p:nvSpPr>
          <p:cNvPr id="280591"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4</a:t>
            </a:r>
          </a:p>
        </p:txBody>
      </p:sp>
      <p:sp>
        <p:nvSpPr>
          <p:cNvPr id="280592"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80593"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5438775" y="4152900"/>
            <a:ext cx="590550" cy="446088"/>
            <a:chOff x="1760" y="2424"/>
            <a:chExt cx="372" cy="502"/>
          </a:xfrm>
        </p:grpSpPr>
        <p:sp>
          <p:nvSpPr>
            <p:cNvPr id="280595"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80596"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80597"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80598"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80599"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true</a:t>
            </a:r>
          </a:p>
        </p:txBody>
      </p:sp>
      <p:sp>
        <p:nvSpPr>
          <p:cNvPr id="280600" name="Text Box 24"/>
          <p:cNvSpPr txBox="1">
            <a:spLocks noChangeArrowheads="1"/>
          </p:cNvSpPr>
          <p:nvPr/>
        </p:nvSpPr>
        <p:spPr bwMode="auto">
          <a:xfrm>
            <a:off x="5214938" y="3657600"/>
            <a:ext cx="668132" cy="369332"/>
          </a:xfrm>
          <a:prstGeom prst="rect">
            <a:avLst/>
          </a:prstGeom>
          <a:noFill/>
          <a:ln w="38100">
            <a:solidFill>
              <a:srgbClr val="FF0033"/>
            </a:solidFill>
            <a:miter lim="800000"/>
            <a:headEnd type="none" w="sm" len="sm"/>
            <a:tailEnd type="none" w="sm" len="sm"/>
          </a:ln>
          <a:effectLst/>
        </p:spPr>
        <p:txBody>
          <a:bodyPr wrap="none">
            <a:spAutoFit/>
          </a:bodyPr>
          <a:lstStyle/>
          <a:p>
            <a:r>
              <a:rPr lang="en-US">
                <a:solidFill>
                  <a:srgbClr val="FF0033"/>
                </a:solidFill>
              </a:rPr>
              <a:t>Swap</a:t>
            </a:r>
          </a:p>
        </p:txBody>
      </p:sp>
      <p:sp>
        <p:nvSpPr>
          <p:cNvPr id="25"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83</a:t>
            </a:fld>
            <a:endParaRPr lang="en-US"/>
          </a:p>
        </p:txBody>
      </p:sp>
      <p:sp>
        <p:nvSpPr>
          <p:cNvPr id="27" name="Footer Placeholder 26"/>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en-US"/>
              <a:t>The Third “Bubble Up”</a:t>
            </a:r>
          </a:p>
        </p:txBody>
      </p:sp>
      <p:sp>
        <p:nvSpPr>
          <p:cNvPr id="281603"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81604"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81605"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81606"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FF0033"/>
                </a:solidFill>
                <a:latin typeface="Courier New" pitchFamily="49" charset="0"/>
              </a:rPr>
              <a:t>33</a:t>
            </a:r>
          </a:p>
        </p:txBody>
      </p:sp>
      <p:sp>
        <p:nvSpPr>
          <p:cNvPr id="281607"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45</a:t>
            </a:r>
          </a:p>
        </p:txBody>
      </p:sp>
      <p:sp>
        <p:nvSpPr>
          <p:cNvPr id="281608"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67</a:t>
            </a:r>
          </a:p>
        </p:txBody>
      </p:sp>
      <p:sp>
        <p:nvSpPr>
          <p:cNvPr id="281609"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81610"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81612"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81613"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81614"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5</a:t>
            </a:r>
          </a:p>
        </p:txBody>
      </p:sp>
      <p:sp>
        <p:nvSpPr>
          <p:cNvPr id="281615"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4</a:t>
            </a:r>
          </a:p>
        </p:txBody>
      </p:sp>
      <p:sp>
        <p:nvSpPr>
          <p:cNvPr id="281616"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81617"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5438775" y="4152900"/>
            <a:ext cx="590550" cy="446088"/>
            <a:chOff x="1760" y="2424"/>
            <a:chExt cx="372" cy="502"/>
          </a:xfrm>
        </p:grpSpPr>
        <p:sp>
          <p:nvSpPr>
            <p:cNvPr id="281619"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81620"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81621"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81622"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81623"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true</a:t>
            </a:r>
          </a:p>
        </p:txBody>
      </p:sp>
      <p:sp>
        <p:nvSpPr>
          <p:cNvPr id="281624" name="Text Box 24"/>
          <p:cNvSpPr txBox="1">
            <a:spLocks noChangeArrowheads="1"/>
          </p:cNvSpPr>
          <p:nvPr/>
        </p:nvSpPr>
        <p:spPr bwMode="auto">
          <a:xfrm>
            <a:off x="5214938" y="3657600"/>
            <a:ext cx="668132" cy="369332"/>
          </a:xfrm>
          <a:prstGeom prst="rect">
            <a:avLst/>
          </a:prstGeom>
          <a:noFill/>
          <a:ln w="38100">
            <a:solidFill>
              <a:srgbClr val="FF0033"/>
            </a:solidFill>
            <a:miter lim="800000"/>
            <a:headEnd type="none" w="sm" len="sm"/>
            <a:tailEnd type="none" w="sm" len="sm"/>
          </a:ln>
          <a:effectLst/>
        </p:spPr>
        <p:txBody>
          <a:bodyPr wrap="none">
            <a:spAutoFit/>
          </a:bodyPr>
          <a:lstStyle/>
          <a:p>
            <a:r>
              <a:rPr lang="en-US">
                <a:solidFill>
                  <a:srgbClr val="FF0033"/>
                </a:solidFill>
              </a:rPr>
              <a:t>Swap</a:t>
            </a:r>
          </a:p>
        </p:txBody>
      </p:sp>
      <p:sp>
        <p:nvSpPr>
          <p:cNvPr id="25"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84</a:t>
            </a:fld>
            <a:endParaRPr lang="en-US"/>
          </a:p>
        </p:txBody>
      </p:sp>
      <p:sp>
        <p:nvSpPr>
          <p:cNvPr id="27" name="Footer Placeholder 26"/>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en-US"/>
              <a:t>The Third “Bubble Up”</a:t>
            </a:r>
          </a:p>
        </p:txBody>
      </p:sp>
      <p:sp>
        <p:nvSpPr>
          <p:cNvPr id="282627"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82628"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82629"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82630"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82631"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45</a:t>
            </a:r>
          </a:p>
        </p:txBody>
      </p:sp>
      <p:sp>
        <p:nvSpPr>
          <p:cNvPr id="282632"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67</a:t>
            </a:r>
          </a:p>
        </p:txBody>
      </p:sp>
      <p:sp>
        <p:nvSpPr>
          <p:cNvPr id="282633"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82634"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82636"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82637"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82638"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5</a:t>
            </a:r>
          </a:p>
        </p:txBody>
      </p:sp>
      <p:sp>
        <p:nvSpPr>
          <p:cNvPr id="282639"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5</a:t>
            </a:r>
          </a:p>
        </p:txBody>
      </p:sp>
      <p:sp>
        <p:nvSpPr>
          <p:cNvPr id="282640"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82641"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6029325" y="4152900"/>
            <a:ext cx="590550" cy="446088"/>
            <a:chOff x="1760" y="2424"/>
            <a:chExt cx="372" cy="502"/>
          </a:xfrm>
        </p:grpSpPr>
        <p:sp>
          <p:nvSpPr>
            <p:cNvPr id="282643"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82644"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82645"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82646"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82647"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true</a:t>
            </a:r>
          </a:p>
        </p:txBody>
      </p:sp>
      <p:sp>
        <p:nvSpPr>
          <p:cNvPr id="24"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5" name="Slide Number Placeholder 24"/>
          <p:cNvSpPr>
            <a:spLocks noGrp="1"/>
          </p:cNvSpPr>
          <p:nvPr>
            <p:ph type="sldNum" sz="quarter" idx="12"/>
          </p:nvPr>
        </p:nvSpPr>
        <p:spPr/>
        <p:txBody>
          <a:bodyPr/>
          <a:lstStyle/>
          <a:p>
            <a:fld id="{B6F15528-21DE-4FAA-801E-634DDDAF4B2B}" type="slidenum">
              <a:rPr lang="en-US" smtClean="0"/>
              <a:pPr/>
              <a:t>85</a:t>
            </a:fld>
            <a:endParaRPr lang="en-US"/>
          </a:p>
        </p:txBody>
      </p:sp>
      <p:sp>
        <p:nvSpPr>
          <p:cNvPr id="26" name="Footer Placeholder 25"/>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r>
              <a:rPr lang="en-US"/>
              <a:t>The Third “Bubble Up”</a:t>
            </a:r>
          </a:p>
        </p:txBody>
      </p:sp>
      <p:sp>
        <p:nvSpPr>
          <p:cNvPr id="283651"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83652"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83653"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83654"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83655"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45</a:t>
            </a:r>
          </a:p>
        </p:txBody>
      </p:sp>
      <p:sp>
        <p:nvSpPr>
          <p:cNvPr id="283656"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67</a:t>
            </a:r>
          </a:p>
        </p:txBody>
      </p:sp>
      <p:sp>
        <p:nvSpPr>
          <p:cNvPr id="283657"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83658"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83660"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83661"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83662"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5</a:t>
            </a:r>
          </a:p>
        </p:txBody>
      </p:sp>
      <p:sp>
        <p:nvSpPr>
          <p:cNvPr id="283663"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5</a:t>
            </a:r>
          </a:p>
        </p:txBody>
      </p:sp>
      <p:sp>
        <p:nvSpPr>
          <p:cNvPr id="283664"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83665"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6029325" y="4152900"/>
            <a:ext cx="590550" cy="446088"/>
            <a:chOff x="1760" y="2424"/>
            <a:chExt cx="372" cy="502"/>
          </a:xfrm>
        </p:grpSpPr>
        <p:sp>
          <p:nvSpPr>
            <p:cNvPr id="283667"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83668"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83669"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83670"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83671"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true</a:t>
            </a:r>
          </a:p>
        </p:txBody>
      </p:sp>
      <p:sp>
        <p:nvSpPr>
          <p:cNvPr id="283672" name="Text Box 24"/>
          <p:cNvSpPr txBox="1">
            <a:spLocks noChangeArrowheads="1"/>
          </p:cNvSpPr>
          <p:nvPr/>
        </p:nvSpPr>
        <p:spPr bwMode="auto">
          <a:xfrm>
            <a:off x="5802313" y="3657600"/>
            <a:ext cx="668132" cy="369332"/>
          </a:xfrm>
          <a:prstGeom prst="rect">
            <a:avLst/>
          </a:prstGeom>
          <a:noFill/>
          <a:ln w="38100">
            <a:solidFill>
              <a:srgbClr val="FF0033"/>
            </a:solidFill>
            <a:miter lim="800000"/>
            <a:headEnd type="none" w="sm" len="sm"/>
            <a:tailEnd type="none" w="sm" len="sm"/>
          </a:ln>
          <a:effectLst/>
        </p:spPr>
        <p:txBody>
          <a:bodyPr wrap="none">
            <a:spAutoFit/>
          </a:bodyPr>
          <a:lstStyle/>
          <a:p>
            <a:r>
              <a:rPr lang="en-US">
                <a:solidFill>
                  <a:srgbClr val="FF0033"/>
                </a:solidFill>
              </a:rPr>
              <a:t>Swap</a:t>
            </a:r>
          </a:p>
        </p:txBody>
      </p:sp>
      <p:sp>
        <p:nvSpPr>
          <p:cNvPr id="25"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86</a:t>
            </a:fld>
            <a:endParaRPr lang="en-US"/>
          </a:p>
        </p:txBody>
      </p:sp>
      <p:sp>
        <p:nvSpPr>
          <p:cNvPr id="27" name="Footer Placeholder 26"/>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US"/>
              <a:t>The Third “Bubble Up”</a:t>
            </a:r>
          </a:p>
        </p:txBody>
      </p:sp>
      <p:sp>
        <p:nvSpPr>
          <p:cNvPr id="284675"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FF0033"/>
                </a:solidFill>
                <a:latin typeface="Courier New" pitchFamily="49" charset="0"/>
              </a:rPr>
              <a:t>45</a:t>
            </a:r>
          </a:p>
        </p:txBody>
      </p:sp>
      <p:sp>
        <p:nvSpPr>
          <p:cNvPr id="284676"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84677"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84678"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84679"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42</a:t>
            </a:r>
          </a:p>
        </p:txBody>
      </p:sp>
      <p:sp>
        <p:nvSpPr>
          <p:cNvPr id="284680"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67</a:t>
            </a:r>
          </a:p>
        </p:txBody>
      </p:sp>
      <p:sp>
        <p:nvSpPr>
          <p:cNvPr id="284681"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84682"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84684"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84685"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84686"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5</a:t>
            </a:r>
          </a:p>
        </p:txBody>
      </p:sp>
      <p:sp>
        <p:nvSpPr>
          <p:cNvPr id="284687"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5</a:t>
            </a:r>
          </a:p>
        </p:txBody>
      </p:sp>
      <p:sp>
        <p:nvSpPr>
          <p:cNvPr id="284688"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84689"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6029325" y="4152900"/>
            <a:ext cx="590550" cy="446088"/>
            <a:chOff x="1760" y="2424"/>
            <a:chExt cx="372" cy="502"/>
          </a:xfrm>
        </p:grpSpPr>
        <p:sp>
          <p:nvSpPr>
            <p:cNvPr id="284691"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84692"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84693"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84694"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84695"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true</a:t>
            </a:r>
          </a:p>
        </p:txBody>
      </p:sp>
      <p:sp>
        <p:nvSpPr>
          <p:cNvPr id="284696" name="Text Box 24"/>
          <p:cNvSpPr txBox="1">
            <a:spLocks noChangeArrowheads="1"/>
          </p:cNvSpPr>
          <p:nvPr/>
        </p:nvSpPr>
        <p:spPr bwMode="auto">
          <a:xfrm>
            <a:off x="5802313" y="3657600"/>
            <a:ext cx="668132" cy="369332"/>
          </a:xfrm>
          <a:prstGeom prst="rect">
            <a:avLst/>
          </a:prstGeom>
          <a:noFill/>
          <a:ln w="38100">
            <a:solidFill>
              <a:srgbClr val="FF0033"/>
            </a:solidFill>
            <a:miter lim="800000"/>
            <a:headEnd type="none" w="sm" len="sm"/>
            <a:tailEnd type="none" w="sm" len="sm"/>
          </a:ln>
          <a:effectLst/>
        </p:spPr>
        <p:txBody>
          <a:bodyPr wrap="none">
            <a:spAutoFit/>
          </a:bodyPr>
          <a:lstStyle/>
          <a:p>
            <a:r>
              <a:rPr lang="en-US">
                <a:solidFill>
                  <a:srgbClr val="FF0033"/>
                </a:solidFill>
              </a:rPr>
              <a:t>Swap</a:t>
            </a:r>
          </a:p>
        </p:txBody>
      </p:sp>
      <p:sp>
        <p:nvSpPr>
          <p:cNvPr id="25"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87</a:t>
            </a:fld>
            <a:endParaRPr lang="en-US"/>
          </a:p>
        </p:txBody>
      </p:sp>
      <p:sp>
        <p:nvSpPr>
          <p:cNvPr id="27" name="Footer Placeholder 26"/>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US"/>
              <a:t>After Third Pass of Outer Loop</a:t>
            </a:r>
          </a:p>
        </p:txBody>
      </p:sp>
      <p:sp>
        <p:nvSpPr>
          <p:cNvPr id="285699"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85700"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85701"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85702"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85703"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42</a:t>
            </a:r>
          </a:p>
        </p:txBody>
      </p:sp>
      <p:sp>
        <p:nvSpPr>
          <p:cNvPr id="285704"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67</a:t>
            </a:r>
          </a:p>
        </p:txBody>
      </p:sp>
      <p:sp>
        <p:nvSpPr>
          <p:cNvPr id="285705"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85706"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85708"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85709"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85710"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5</a:t>
            </a:r>
          </a:p>
        </p:txBody>
      </p:sp>
      <p:sp>
        <p:nvSpPr>
          <p:cNvPr id="285711"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6</a:t>
            </a:r>
          </a:p>
        </p:txBody>
      </p:sp>
      <p:sp>
        <p:nvSpPr>
          <p:cNvPr id="285712"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85713"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6619875" y="4152900"/>
            <a:ext cx="590550" cy="446088"/>
            <a:chOff x="1760" y="2424"/>
            <a:chExt cx="372" cy="502"/>
          </a:xfrm>
        </p:grpSpPr>
        <p:sp>
          <p:nvSpPr>
            <p:cNvPr id="285715"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85716"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85717"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85718"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85719"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true</a:t>
            </a:r>
          </a:p>
        </p:txBody>
      </p:sp>
      <p:sp>
        <p:nvSpPr>
          <p:cNvPr id="285721" name="Text Box 25"/>
          <p:cNvSpPr txBox="1">
            <a:spLocks noChangeArrowheads="1"/>
          </p:cNvSpPr>
          <p:nvPr/>
        </p:nvSpPr>
        <p:spPr bwMode="auto">
          <a:xfrm>
            <a:off x="4652963" y="2809875"/>
            <a:ext cx="2673232" cy="369332"/>
          </a:xfrm>
          <a:prstGeom prst="rect">
            <a:avLst/>
          </a:prstGeom>
          <a:noFill/>
          <a:ln w="12700">
            <a:noFill/>
            <a:miter lim="800000"/>
            <a:headEnd type="none" w="sm" len="sm"/>
            <a:tailEnd type="none" w="sm" len="sm"/>
          </a:ln>
          <a:effectLst/>
        </p:spPr>
        <p:txBody>
          <a:bodyPr wrap="none">
            <a:spAutoFit/>
          </a:bodyPr>
          <a:lstStyle/>
          <a:p>
            <a:r>
              <a:rPr lang="en-US">
                <a:solidFill>
                  <a:srgbClr val="FF0033"/>
                </a:solidFill>
              </a:rPr>
              <a:t>Finished third “Bubble Up”</a:t>
            </a:r>
          </a:p>
        </p:txBody>
      </p:sp>
      <p:sp>
        <p:nvSpPr>
          <p:cNvPr id="25"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88</a:t>
            </a:fld>
            <a:endParaRPr lang="en-US"/>
          </a:p>
        </p:txBody>
      </p:sp>
      <p:sp>
        <p:nvSpPr>
          <p:cNvPr id="27" name="Footer Placeholder 26"/>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r>
              <a:rPr lang="en-US"/>
              <a:t>The Fourth “Bubble Up”</a:t>
            </a:r>
          </a:p>
        </p:txBody>
      </p:sp>
      <p:sp>
        <p:nvSpPr>
          <p:cNvPr id="286723"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45</a:t>
            </a:r>
          </a:p>
        </p:txBody>
      </p:sp>
      <p:sp>
        <p:nvSpPr>
          <p:cNvPr id="286724"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86725"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86726"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86727"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42</a:t>
            </a:r>
          </a:p>
        </p:txBody>
      </p:sp>
      <p:sp>
        <p:nvSpPr>
          <p:cNvPr id="286728"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67</a:t>
            </a:r>
          </a:p>
        </p:txBody>
      </p:sp>
      <p:sp>
        <p:nvSpPr>
          <p:cNvPr id="286729"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86730"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86732"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86733"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86734"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4</a:t>
            </a:r>
          </a:p>
        </p:txBody>
      </p:sp>
      <p:sp>
        <p:nvSpPr>
          <p:cNvPr id="286735"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1</a:t>
            </a:r>
          </a:p>
        </p:txBody>
      </p:sp>
      <p:sp>
        <p:nvSpPr>
          <p:cNvPr id="286736"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86737"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3667125" y="4152900"/>
            <a:ext cx="590550" cy="446088"/>
            <a:chOff x="1760" y="2424"/>
            <a:chExt cx="372" cy="502"/>
          </a:xfrm>
        </p:grpSpPr>
        <p:sp>
          <p:nvSpPr>
            <p:cNvPr id="286739"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86740"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86741"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86742"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86743"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false</a:t>
            </a:r>
          </a:p>
        </p:txBody>
      </p:sp>
      <p:sp>
        <p:nvSpPr>
          <p:cNvPr id="24"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5" name="Slide Number Placeholder 24"/>
          <p:cNvSpPr>
            <a:spLocks noGrp="1"/>
          </p:cNvSpPr>
          <p:nvPr>
            <p:ph type="sldNum" sz="quarter" idx="12"/>
          </p:nvPr>
        </p:nvSpPr>
        <p:spPr/>
        <p:txBody>
          <a:bodyPr/>
          <a:lstStyle/>
          <a:p>
            <a:fld id="{B6F15528-21DE-4FAA-801E-634DDDAF4B2B}" type="slidenum">
              <a:rPr lang="en-US" smtClean="0"/>
              <a:pPr/>
              <a:t>89</a:t>
            </a:fld>
            <a:endParaRPr lang="en-US"/>
          </a:p>
        </p:txBody>
      </p:sp>
      <p:sp>
        <p:nvSpPr>
          <p:cNvPr id="26" name="Footer Placeholder 25"/>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Iterative</a:t>
            </a:r>
            <a:endParaRPr lang="en-IN" dirty="0"/>
          </a:p>
        </p:txBody>
      </p:sp>
      <p:sp>
        <p:nvSpPr>
          <p:cNvPr id="3" name="Content Placeholder 2"/>
          <p:cNvSpPr>
            <a:spLocks noGrp="1"/>
          </p:cNvSpPr>
          <p:nvPr>
            <p:ph idx="1"/>
          </p:nvPr>
        </p:nvSpPr>
        <p:spPr/>
        <p:txBody>
          <a:bodyPr/>
          <a:lstStyle/>
          <a:p>
            <a:r>
              <a:rPr lang="en-US" dirty="0"/>
              <a:t>do until the pointers low and high meet each other.</a:t>
            </a:r>
          </a:p>
          <a:p>
            <a:pPr marL="0" indent="0">
              <a:buNone/>
            </a:pPr>
            <a:r>
              <a:rPr lang="en-US" dirty="0"/>
              <a:t>    mid = (low + high)/2</a:t>
            </a:r>
          </a:p>
          <a:p>
            <a:pPr marL="0" indent="0">
              <a:buNone/>
            </a:pPr>
            <a:r>
              <a:rPr lang="en-US" dirty="0"/>
              <a:t>    if (x = </a:t>
            </a:r>
            <a:r>
              <a:rPr lang="en-US" dirty="0" err="1"/>
              <a:t>arr</a:t>
            </a:r>
            <a:r>
              <a:rPr lang="en-US" dirty="0"/>
              <a:t>[mid])</a:t>
            </a:r>
          </a:p>
          <a:p>
            <a:pPr marL="0" indent="0">
              <a:buNone/>
            </a:pPr>
            <a:r>
              <a:rPr lang="en-US" dirty="0"/>
              <a:t>        return mid</a:t>
            </a:r>
          </a:p>
          <a:p>
            <a:pPr marL="0" indent="0">
              <a:buNone/>
            </a:pPr>
            <a:r>
              <a:rPr lang="en-US" dirty="0"/>
              <a:t>    else if (x &gt; </a:t>
            </a:r>
            <a:r>
              <a:rPr lang="en-US" dirty="0" err="1"/>
              <a:t>arr</a:t>
            </a:r>
            <a:r>
              <a:rPr lang="en-US" dirty="0"/>
              <a:t>[mid]) // x is on the right side</a:t>
            </a:r>
          </a:p>
          <a:p>
            <a:pPr marL="0" indent="0">
              <a:buNone/>
            </a:pPr>
            <a:r>
              <a:rPr lang="en-US" dirty="0"/>
              <a:t>        low = mid + 1</a:t>
            </a:r>
          </a:p>
          <a:p>
            <a:pPr marL="0" indent="0">
              <a:buNone/>
            </a:pPr>
            <a:r>
              <a:rPr lang="en-US" dirty="0"/>
              <a:t>    else                       // x is on the left side</a:t>
            </a:r>
          </a:p>
          <a:p>
            <a:pPr marL="0" indent="0">
              <a:buNone/>
            </a:pPr>
            <a:r>
              <a:rPr lang="en-US" dirty="0"/>
              <a:t>        high = mid - 1</a:t>
            </a:r>
            <a:endParaRPr lang="en-IN" dirty="0"/>
          </a:p>
        </p:txBody>
      </p:sp>
      <p:sp>
        <p:nvSpPr>
          <p:cNvPr id="4" name="Footer Placeholder 3"/>
          <p:cNvSpPr>
            <a:spLocks noGrp="1"/>
          </p:cNvSpPr>
          <p:nvPr>
            <p:ph type="ftr" sz="quarter" idx="11"/>
          </p:nvPr>
        </p:nvSpPr>
        <p:spPr/>
        <p:txBody>
          <a:bodyPr/>
          <a:lstStyle/>
          <a:p>
            <a:r>
              <a:rPr lang="en-IN"/>
              <a:t>Dr. Neepa Shah</a:t>
            </a:r>
          </a:p>
        </p:txBody>
      </p:sp>
      <p:sp>
        <p:nvSpPr>
          <p:cNvPr id="5" name="Slide Number Placeholder 4"/>
          <p:cNvSpPr>
            <a:spLocks noGrp="1"/>
          </p:cNvSpPr>
          <p:nvPr>
            <p:ph type="sldNum" sz="quarter" idx="12"/>
          </p:nvPr>
        </p:nvSpPr>
        <p:spPr/>
        <p:txBody>
          <a:bodyPr/>
          <a:lstStyle/>
          <a:p>
            <a:fld id="{9F8B1569-332D-42CE-8401-CACEF6AD2DB0}" type="slidenum">
              <a:rPr lang="en-IN" smtClean="0"/>
              <a:t>9</a:t>
            </a:fld>
            <a:endParaRPr lang="en-IN"/>
          </a:p>
        </p:txBody>
      </p:sp>
    </p:spTree>
    <p:extLst>
      <p:ext uri="{BB962C8B-B14F-4D97-AF65-F5344CB8AC3E}">
        <p14:creationId xmlns:p14="http://schemas.microsoft.com/office/powerpoint/2010/main" val="369254705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a:t>The Fourth “Bubble Up”</a:t>
            </a:r>
          </a:p>
        </p:txBody>
      </p:sp>
      <p:sp>
        <p:nvSpPr>
          <p:cNvPr id="287747"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45</a:t>
            </a:r>
          </a:p>
        </p:txBody>
      </p:sp>
      <p:sp>
        <p:nvSpPr>
          <p:cNvPr id="287748"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87749"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87750"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87751"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42</a:t>
            </a:r>
          </a:p>
        </p:txBody>
      </p:sp>
      <p:sp>
        <p:nvSpPr>
          <p:cNvPr id="287752"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67</a:t>
            </a:r>
          </a:p>
        </p:txBody>
      </p:sp>
      <p:sp>
        <p:nvSpPr>
          <p:cNvPr id="287753"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87754"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87756"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87757"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87758"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4</a:t>
            </a:r>
          </a:p>
        </p:txBody>
      </p:sp>
      <p:sp>
        <p:nvSpPr>
          <p:cNvPr id="287759"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1</a:t>
            </a:r>
          </a:p>
        </p:txBody>
      </p:sp>
      <p:sp>
        <p:nvSpPr>
          <p:cNvPr id="287760"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87761"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3667125" y="4152900"/>
            <a:ext cx="590550" cy="446088"/>
            <a:chOff x="1760" y="2424"/>
            <a:chExt cx="372" cy="502"/>
          </a:xfrm>
        </p:grpSpPr>
        <p:sp>
          <p:nvSpPr>
            <p:cNvPr id="287763"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87764"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87765"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87766"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87767"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false</a:t>
            </a:r>
          </a:p>
        </p:txBody>
      </p:sp>
      <p:sp>
        <p:nvSpPr>
          <p:cNvPr id="287768" name="Text Box 24"/>
          <p:cNvSpPr txBox="1">
            <a:spLocks noChangeArrowheads="1"/>
          </p:cNvSpPr>
          <p:nvPr/>
        </p:nvSpPr>
        <p:spPr bwMode="auto">
          <a:xfrm>
            <a:off x="3452813" y="3657600"/>
            <a:ext cx="668132" cy="369332"/>
          </a:xfrm>
          <a:prstGeom prst="rect">
            <a:avLst/>
          </a:prstGeom>
          <a:noFill/>
          <a:ln w="38100">
            <a:solidFill>
              <a:srgbClr val="FF0033"/>
            </a:solidFill>
            <a:miter lim="800000"/>
            <a:headEnd type="none" w="sm" len="sm"/>
            <a:tailEnd type="none" w="sm" len="sm"/>
          </a:ln>
          <a:effectLst/>
        </p:spPr>
        <p:txBody>
          <a:bodyPr wrap="none">
            <a:spAutoFit/>
          </a:bodyPr>
          <a:lstStyle/>
          <a:p>
            <a:r>
              <a:rPr lang="en-US">
                <a:solidFill>
                  <a:srgbClr val="FF0033"/>
                </a:solidFill>
              </a:rPr>
              <a:t>Swap</a:t>
            </a:r>
          </a:p>
        </p:txBody>
      </p:sp>
      <p:sp>
        <p:nvSpPr>
          <p:cNvPr id="25"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90</a:t>
            </a:fld>
            <a:endParaRPr lang="en-US"/>
          </a:p>
        </p:txBody>
      </p:sp>
      <p:sp>
        <p:nvSpPr>
          <p:cNvPr id="27" name="Footer Placeholder 26"/>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en-US"/>
              <a:t>The Fourth “Bubble Up”</a:t>
            </a:r>
          </a:p>
        </p:txBody>
      </p:sp>
      <p:sp>
        <p:nvSpPr>
          <p:cNvPr id="288771"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45</a:t>
            </a:r>
          </a:p>
        </p:txBody>
      </p:sp>
      <p:sp>
        <p:nvSpPr>
          <p:cNvPr id="288772"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88773"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FF0033"/>
                </a:solidFill>
                <a:latin typeface="Courier New" pitchFamily="49" charset="0"/>
              </a:rPr>
              <a:t>14</a:t>
            </a:r>
          </a:p>
        </p:txBody>
      </p:sp>
      <p:sp>
        <p:nvSpPr>
          <p:cNvPr id="288774"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88775"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42</a:t>
            </a:r>
          </a:p>
        </p:txBody>
      </p:sp>
      <p:sp>
        <p:nvSpPr>
          <p:cNvPr id="288776"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67</a:t>
            </a:r>
          </a:p>
        </p:txBody>
      </p:sp>
      <p:sp>
        <p:nvSpPr>
          <p:cNvPr id="288777"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FF0033"/>
                </a:solidFill>
                <a:latin typeface="Courier New" pitchFamily="49" charset="0"/>
              </a:rPr>
              <a:t>6</a:t>
            </a:r>
          </a:p>
        </p:txBody>
      </p:sp>
      <p:sp>
        <p:nvSpPr>
          <p:cNvPr id="288778"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88780"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88781"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88782"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4</a:t>
            </a:r>
          </a:p>
        </p:txBody>
      </p:sp>
      <p:sp>
        <p:nvSpPr>
          <p:cNvPr id="288783"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1</a:t>
            </a:r>
          </a:p>
        </p:txBody>
      </p:sp>
      <p:sp>
        <p:nvSpPr>
          <p:cNvPr id="288784"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88785"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3667125" y="4152900"/>
            <a:ext cx="590550" cy="446088"/>
            <a:chOff x="1760" y="2424"/>
            <a:chExt cx="372" cy="502"/>
          </a:xfrm>
        </p:grpSpPr>
        <p:sp>
          <p:nvSpPr>
            <p:cNvPr id="288787"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88788"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88789"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88790"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88791"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true</a:t>
            </a:r>
          </a:p>
        </p:txBody>
      </p:sp>
      <p:sp>
        <p:nvSpPr>
          <p:cNvPr id="288792" name="Text Box 24"/>
          <p:cNvSpPr txBox="1">
            <a:spLocks noChangeArrowheads="1"/>
          </p:cNvSpPr>
          <p:nvPr/>
        </p:nvSpPr>
        <p:spPr bwMode="auto">
          <a:xfrm>
            <a:off x="3452813" y="3657600"/>
            <a:ext cx="668132" cy="369332"/>
          </a:xfrm>
          <a:prstGeom prst="rect">
            <a:avLst/>
          </a:prstGeom>
          <a:noFill/>
          <a:ln w="38100">
            <a:solidFill>
              <a:srgbClr val="FF0033"/>
            </a:solidFill>
            <a:miter lim="800000"/>
            <a:headEnd type="none" w="sm" len="sm"/>
            <a:tailEnd type="none" w="sm" len="sm"/>
          </a:ln>
          <a:effectLst/>
        </p:spPr>
        <p:txBody>
          <a:bodyPr wrap="none">
            <a:spAutoFit/>
          </a:bodyPr>
          <a:lstStyle/>
          <a:p>
            <a:r>
              <a:rPr lang="en-US">
                <a:solidFill>
                  <a:srgbClr val="FF0033"/>
                </a:solidFill>
              </a:rPr>
              <a:t>Swap</a:t>
            </a:r>
          </a:p>
        </p:txBody>
      </p:sp>
      <p:sp>
        <p:nvSpPr>
          <p:cNvPr id="25"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91</a:t>
            </a:fld>
            <a:endParaRPr lang="en-US"/>
          </a:p>
        </p:txBody>
      </p:sp>
      <p:sp>
        <p:nvSpPr>
          <p:cNvPr id="27" name="Footer Placeholder 26"/>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en-US"/>
              <a:t>The Fourth “Bubble Up”</a:t>
            </a:r>
          </a:p>
        </p:txBody>
      </p:sp>
      <p:sp>
        <p:nvSpPr>
          <p:cNvPr id="289795"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45</a:t>
            </a:r>
          </a:p>
        </p:txBody>
      </p:sp>
      <p:sp>
        <p:nvSpPr>
          <p:cNvPr id="289796"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89797"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89798"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89799"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42</a:t>
            </a:r>
          </a:p>
        </p:txBody>
      </p:sp>
      <p:sp>
        <p:nvSpPr>
          <p:cNvPr id="289800"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67</a:t>
            </a:r>
          </a:p>
        </p:txBody>
      </p:sp>
      <p:sp>
        <p:nvSpPr>
          <p:cNvPr id="289801"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89802"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89804"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89805"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89806"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4</a:t>
            </a:r>
          </a:p>
        </p:txBody>
      </p:sp>
      <p:sp>
        <p:nvSpPr>
          <p:cNvPr id="289807"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2</a:t>
            </a:r>
          </a:p>
        </p:txBody>
      </p:sp>
      <p:sp>
        <p:nvSpPr>
          <p:cNvPr id="289808"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89809"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4257675" y="4152900"/>
            <a:ext cx="590550" cy="446088"/>
            <a:chOff x="1760" y="2424"/>
            <a:chExt cx="372" cy="502"/>
          </a:xfrm>
        </p:grpSpPr>
        <p:sp>
          <p:nvSpPr>
            <p:cNvPr id="289811"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89812"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89813"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89814"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89815"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true</a:t>
            </a:r>
          </a:p>
        </p:txBody>
      </p:sp>
      <p:sp>
        <p:nvSpPr>
          <p:cNvPr id="24"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5" name="Slide Number Placeholder 24"/>
          <p:cNvSpPr>
            <a:spLocks noGrp="1"/>
          </p:cNvSpPr>
          <p:nvPr>
            <p:ph type="sldNum" sz="quarter" idx="12"/>
          </p:nvPr>
        </p:nvSpPr>
        <p:spPr/>
        <p:txBody>
          <a:bodyPr/>
          <a:lstStyle/>
          <a:p>
            <a:fld id="{B6F15528-21DE-4FAA-801E-634DDDAF4B2B}" type="slidenum">
              <a:rPr lang="en-US" smtClean="0"/>
              <a:pPr/>
              <a:t>92</a:t>
            </a:fld>
            <a:endParaRPr lang="en-US"/>
          </a:p>
        </p:txBody>
      </p:sp>
      <p:sp>
        <p:nvSpPr>
          <p:cNvPr id="26" name="Footer Placeholder 25"/>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en-US"/>
              <a:t>The Fourth “Bubble Up”</a:t>
            </a:r>
          </a:p>
        </p:txBody>
      </p:sp>
      <p:sp>
        <p:nvSpPr>
          <p:cNvPr id="290819"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45</a:t>
            </a:r>
          </a:p>
        </p:txBody>
      </p:sp>
      <p:sp>
        <p:nvSpPr>
          <p:cNvPr id="290820"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90821"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90822"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90823"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42</a:t>
            </a:r>
          </a:p>
        </p:txBody>
      </p:sp>
      <p:sp>
        <p:nvSpPr>
          <p:cNvPr id="290824"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67</a:t>
            </a:r>
          </a:p>
        </p:txBody>
      </p:sp>
      <p:sp>
        <p:nvSpPr>
          <p:cNvPr id="290825"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90826"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90828"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90829"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90830"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4</a:t>
            </a:r>
          </a:p>
        </p:txBody>
      </p:sp>
      <p:sp>
        <p:nvSpPr>
          <p:cNvPr id="290831"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2</a:t>
            </a:r>
          </a:p>
        </p:txBody>
      </p:sp>
      <p:sp>
        <p:nvSpPr>
          <p:cNvPr id="290832"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90833"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4257675" y="4152900"/>
            <a:ext cx="590550" cy="446088"/>
            <a:chOff x="1760" y="2424"/>
            <a:chExt cx="372" cy="502"/>
          </a:xfrm>
        </p:grpSpPr>
        <p:sp>
          <p:nvSpPr>
            <p:cNvPr id="290835"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90836"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90837"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90838"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90839"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true</a:t>
            </a:r>
          </a:p>
        </p:txBody>
      </p:sp>
      <p:sp>
        <p:nvSpPr>
          <p:cNvPr id="290840" name="Text Box 24"/>
          <p:cNvSpPr txBox="1">
            <a:spLocks noChangeArrowheads="1"/>
          </p:cNvSpPr>
          <p:nvPr/>
        </p:nvSpPr>
        <p:spPr bwMode="auto">
          <a:xfrm>
            <a:off x="3795713" y="3657600"/>
            <a:ext cx="1038426" cy="369332"/>
          </a:xfrm>
          <a:prstGeom prst="rect">
            <a:avLst/>
          </a:prstGeom>
          <a:noFill/>
          <a:ln w="38100">
            <a:solidFill>
              <a:srgbClr val="3333FF"/>
            </a:solidFill>
            <a:miter lim="800000"/>
            <a:headEnd type="none" w="sm" len="sm"/>
            <a:tailEnd type="none" w="sm" len="sm"/>
          </a:ln>
          <a:effectLst/>
        </p:spPr>
        <p:txBody>
          <a:bodyPr wrap="none">
            <a:spAutoFit/>
          </a:bodyPr>
          <a:lstStyle/>
          <a:p>
            <a:r>
              <a:rPr lang="en-US">
                <a:solidFill>
                  <a:srgbClr val="3333FF"/>
                </a:solidFill>
              </a:rPr>
              <a:t>No Swap</a:t>
            </a:r>
          </a:p>
        </p:txBody>
      </p:sp>
      <p:sp>
        <p:nvSpPr>
          <p:cNvPr id="25"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93</a:t>
            </a:fld>
            <a:endParaRPr lang="en-US"/>
          </a:p>
        </p:txBody>
      </p:sp>
      <p:sp>
        <p:nvSpPr>
          <p:cNvPr id="27" name="Footer Placeholder 26"/>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en-US"/>
              <a:t>The Fourth “Bubble Up”</a:t>
            </a:r>
          </a:p>
        </p:txBody>
      </p:sp>
      <p:sp>
        <p:nvSpPr>
          <p:cNvPr id="291843"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45</a:t>
            </a:r>
          </a:p>
        </p:txBody>
      </p:sp>
      <p:sp>
        <p:nvSpPr>
          <p:cNvPr id="291844"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91845"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91846"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91847"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42</a:t>
            </a:r>
          </a:p>
        </p:txBody>
      </p:sp>
      <p:sp>
        <p:nvSpPr>
          <p:cNvPr id="291848"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67</a:t>
            </a:r>
          </a:p>
        </p:txBody>
      </p:sp>
      <p:sp>
        <p:nvSpPr>
          <p:cNvPr id="291849"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91850"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91852"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91853"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91854"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4</a:t>
            </a:r>
          </a:p>
        </p:txBody>
      </p:sp>
      <p:sp>
        <p:nvSpPr>
          <p:cNvPr id="291855"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3</a:t>
            </a:r>
          </a:p>
        </p:txBody>
      </p:sp>
      <p:sp>
        <p:nvSpPr>
          <p:cNvPr id="291856"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91857"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4848225" y="4152900"/>
            <a:ext cx="590550" cy="446088"/>
            <a:chOff x="1760" y="2424"/>
            <a:chExt cx="372" cy="502"/>
          </a:xfrm>
        </p:grpSpPr>
        <p:sp>
          <p:nvSpPr>
            <p:cNvPr id="291859"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91860"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91861"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91862"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91863"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true</a:t>
            </a:r>
          </a:p>
        </p:txBody>
      </p:sp>
      <p:sp>
        <p:nvSpPr>
          <p:cNvPr id="24"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5" name="Slide Number Placeholder 24"/>
          <p:cNvSpPr>
            <a:spLocks noGrp="1"/>
          </p:cNvSpPr>
          <p:nvPr>
            <p:ph type="sldNum" sz="quarter" idx="12"/>
          </p:nvPr>
        </p:nvSpPr>
        <p:spPr/>
        <p:txBody>
          <a:bodyPr/>
          <a:lstStyle/>
          <a:p>
            <a:fld id="{B6F15528-21DE-4FAA-801E-634DDDAF4B2B}" type="slidenum">
              <a:rPr lang="en-US" smtClean="0"/>
              <a:pPr/>
              <a:t>94</a:t>
            </a:fld>
            <a:endParaRPr lang="en-US"/>
          </a:p>
        </p:txBody>
      </p:sp>
      <p:sp>
        <p:nvSpPr>
          <p:cNvPr id="26" name="Footer Placeholder 25"/>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r>
              <a:rPr lang="en-US"/>
              <a:t>The Fourth “Bubble Up”</a:t>
            </a:r>
          </a:p>
        </p:txBody>
      </p:sp>
      <p:sp>
        <p:nvSpPr>
          <p:cNvPr id="292867"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45</a:t>
            </a:r>
          </a:p>
        </p:txBody>
      </p:sp>
      <p:sp>
        <p:nvSpPr>
          <p:cNvPr id="292868"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92869"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92870"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92871"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42</a:t>
            </a:r>
          </a:p>
        </p:txBody>
      </p:sp>
      <p:sp>
        <p:nvSpPr>
          <p:cNvPr id="292872"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67</a:t>
            </a:r>
          </a:p>
        </p:txBody>
      </p:sp>
      <p:sp>
        <p:nvSpPr>
          <p:cNvPr id="292873"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92874"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92876"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92877"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92878"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4</a:t>
            </a:r>
          </a:p>
        </p:txBody>
      </p:sp>
      <p:sp>
        <p:nvSpPr>
          <p:cNvPr id="292879"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3</a:t>
            </a:r>
          </a:p>
        </p:txBody>
      </p:sp>
      <p:sp>
        <p:nvSpPr>
          <p:cNvPr id="292880"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92881"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4848225" y="4152900"/>
            <a:ext cx="590550" cy="446088"/>
            <a:chOff x="1760" y="2424"/>
            <a:chExt cx="372" cy="502"/>
          </a:xfrm>
        </p:grpSpPr>
        <p:sp>
          <p:nvSpPr>
            <p:cNvPr id="292883"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92884"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92885"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92886"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92887"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true</a:t>
            </a:r>
          </a:p>
        </p:txBody>
      </p:sp>
      <p:sp>
        <p:nvSpPr>
          <p:cNvPr id="292888" name="Text Box 24"/>
          <p:cNvSpPr txBox="1">
            <a:spLocks noChangeArrowheads="1"/>
          </p:cNvSpPr>
          <p:nvPr/>
        </p:nvSpPr>
        <p:spPr bwMode="auto">
          <a:xfrm>
            <a:off x="4383088" y="3657600"/>
            <a:ext cx="1038426" cy="369332"/>
          </a:xfrm>
          <a:prstGeom prst="rect">
            <a:avLst/>
          </a:prstGeom>
          <a:noFill/>
          <a:ln w="38100">
            <a:solidFill>
              <a:srgbClr val="3333FF"/>
            </a:solidFill>
            <a:miter lim="800000"/>
            <a:headEnd type="none" w="sm" len="sm"/>
            <a:tailEnd type="none" w="sm" len="sm"/>
          </a:ln>
          <a:effectLst/>
        </p:spPr>
        <p:txBody>
          <a:bodyPr wrap="none">
            <a:spAutoFit/>
          </a:bodyPr>
          <a:lstStyle/>
          <a:p>
            <a:r>
              <a:rPr lang="en-US">
                <a:solidFill>
                  <a:srgbClr val="3333FF"/>
                </a:solidFill>
              </a:rPr>
              <a:t>No Swap</a:t>
            </a:r>
          </a:p>
        </p:txBody>
      </p:sp>
      <p:sp>
        <p:nvSpPr>
          <p:cNvPr id="25"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95</a:t>
            </a:fld>
            <a:endParaRPr lang="en-US"/>
          </a:p>
        </p:txBody>
      </p:sp>
      <p:sp>
        <p:nvSpPr>
          <p:cNvPr id="27" name="Footer Placeholder 26"/>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r>
              <a:rPr lang="en-US"/>
              <a:t>The Fourth “Bubble Up”</a:t>
            </a:r>
          </a:p>
        </p:txBody>
      </p:sp>
      <p:sp>
        <p:nvSpPr>
          <p:cNvPr id="293891"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45</a:t>
            </a:r>
          </a:p>
        </p:txBody>
      </p:sp>
      <p:sp>
        <p:nvSpPr>
          <p:cNvPr id="293892"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93893"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93894"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93895"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42</a:t>
            </a:r>
          </a:p>
        </p:txBody>
      </p:sp>
      <p:sp>
        <p:nvSpPr>
          <p:cNvPr id="293896"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67</a:t>
            </a:r>
          </a:p>
        </p:txBody>
      </p:sp>
      <p:sp>
        <p:nvSpPr>
          <p:cNvPr id="293897"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93898"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93900"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93901"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93902"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4</a:t>
            </a:r>
          </a:p>
        </p:txBody>
      </p:sp>
      <p:sp>
        <p:nvSpPr>
          <p:cNvPr id="293903"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4</a:t>
            </a:r>
          </a:p>
        </p:txBody>
      </p:sp>
      <p:sp>
        <p:nvSpPr>
          <p:cNvPr id="293904"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93905"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5438775" y="4152900"/>
            <a:ext cx="590550" cy="446088"/>
            <a:chOff x="1760" y="2424"/>
            <a:chExt cx="372" cy="502"/>
          </a:xfrm>
        </p:grpSpPr>
        <p:sp>
          <p:nvSpPr>
            <p:cNvPr id="293907"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93908"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93909"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93910"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93911"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true</a:t>
            </a:r>
          </a:p>
        </p:txBody>
      </p:sp>
      <p:sp>
        <p:nvSpPr>
          <p:cNvPr id="24"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5" name="Slide Number Placeholder 24"/>
          <p:cNvSpPr>
            <a:spLocks noGrp="1"/>
          </p:cNvSpPr>
          <p:nvPr>
            <p:ph type="sldNum" sz="quarter" idx="12"/>
          </p:nvPr>
        </p:nvSpPr>
        <p:spPr/>
        <p:txBody>
          <a:bodyPr/>
          <a:lstStyle/>
          <a:p>
            <a:fld id="{B6F15528-21DE-4FAA-801E-634DDDAF4B2B}" type="slidenum">
              <a:rPr lang="en-US" smtClean="0"/>
              <a:pPr/>
              <a:t>96</a:t>
            </a:fld>
            <a:endParaRPr lang="en-US"/>
          </a:p>
        </p:txBody>
      </p:sp>
      <p:sp>
        <p:nvSpPr>
          <p:cNvPr id="26" name="Footer Placeholder 25"/>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r>
              <a:rPr lang="en-US"/>
              <a:t>The Fourth “Bubble Up”</a:t>
            </a:r>
          </a:p>
        </p:txBody>
      </p:sp>
      <p:sp>
        <p:nvSpPr>
          <p:cNvPr id="294915"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45</a:t>
            </a:r>
          </a:p>
        </p:txBody>
      </p:sp>
      <p:sp>
        <p:nvSpPr>
          <p:cNvPr id="294916"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94917"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94918"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94919"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42</a:t>
            </a:r>
          </a:p>
        </p:txBody>
      </p:sp>
      <p:sp>
        <p:nvSpPr>
          <p:cNvPr id="294920"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67</a:t>
            </a:r>
          </a:p>
        </p:txBody>
      </p:sp>
      <p:sp>
        <p:nvSpPr>
          <p:cNvPr id="294921"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94922"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94924"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94925"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94926"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4</a:t>
            </a:r>
          </a:p>
        </p:txBody>
      </p:sp>
      <p:sp>
        <p:nvSpPr>
          <p:cNvPr id="294927"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4</a:t>
            </a:r>
          </a:p>
        </p:txBody>
      </p:sp>
      <p:sp>
        <p:nvSpPr>
          <p:cNvPr id="294928"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94929"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5438775" y="4152900"/>
            <a:ext cx="590550" cy="446088"/>
            <a:chOff x="1760" y="2424"/>
            <a:chExt cx="372" cy="502"/>
          </a:xfrm>
        </p:grpSpPr>
        <p:sp>
          <p:nvSpPr>
            <p:cNvPr id="294931"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94932"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94933"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94934"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94935"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true</a:t>
            </a:r>
          </a:p>
        </p:txBody>
      </p:sp>
      <p:sp>
        <p:nvSpPr>
          <p:cNvPr id="294936" name="Text Box 24"/>
          <p:cNvSpPr txBox="1">
            <a:spLocks noChangeArrowheads="1"/>
          </p:cNvSpPr>
          <p:nvPr/>
        </p:nvSpPr>
        <p:spPr bwMode="auto">
          <a:xfrm>
            <a:off x="4970463" y="3657600"/>
            <a:ext cx="1038426" cy="369332"/>
          </a:xfrm>
          <a:prstGeom prst="rect">
            <a:avLst/>
          </a:prstGeom>
          <a:noFill/>
          <a:ln w="38100">
            <a:solidFill>
              <a:srgbClr val="3333FF"/>
            </a:solidFill>
            <a:miter lim="800000"/>
            <a:headEnd type="none" w="sm" len="sm"/>
            <a:tailEnd type="none" w="sm" len="sm"/>
          </a:ln>
          <a:effectLst/>
        </p:spPr>
        <p:txBody>
          <a:bodyPr wrap="none">
            <a:spAutoFit/>
          </a:bodyPr>
          <a:lstStyle/>
          <a:p>
            <a:r>
              <a:rPr lang="en-US">
                <a:solidFill>
                  <a:srgbClr val="3333FF"/>
                </a:solidFill>
              </a:rPr>
              <a:t>No Swap</a:t>
            </a:r>
          </a:p>
        </p:txBody>
      </p:sp>
      <p:sp>
        <p:nvSpPr>
          <p:cNvPr id="25"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97</a:t>
            </a:fld>
            <a:endParaRPr lang="en-US"/>
          </a:p>
        </p:txBody>
      </p:sp>
      <p:sp>
        <p:nvSpPr>
          <p:cNvPr id="27" name="Footer Placeholder 26"/>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r>
              <a:rPr lang="en-US"/>
              <a:t>After Fourth Pass of Outer Loop</a:t>
            </a:r>
          </a:p>
        </p:txBody>
      </p:sp>
      <p:sp>
        <p:nvSpPr>
          <p:cNvPr id="295939"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45</a:t>
            </a:r>
          </a:p>
        </p:txBody>
      </p:sp>
      <p:sp>
        <p:nvSpPr>
          <p:cNvPr id="295940"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95941"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95942"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95943"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42</a:t>
            </a:r>
          </a:p>
        </p:txBody>
      </p:sp>
      <p:sp>
        <p:nvSpPr>
          <p:cNvPr id="295944"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67</a:t>
            </a:r>
          </a:p>
        </p:txBody>
      </p:sp>
      <p:sp>
        <p:nvSpPr>
          <p:cNvPr id="295945"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95946"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95948"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95949"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95950"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4</a:t>
            </a:r>
          </a:p>
        </p:txBody>
      </p:sp>
      <p:sp>
        <p:nvSpPr>
          <p:cNvPr id="295951"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5</a:t>
            </a:r>
          </a:p>
        </p:txBody>
      </p:sp>
      <p:sp>
        <p:nvSpPr>
          <p:cNvPr id="295952"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95953"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6016625" y="4152900"/>
            <a:ext cx="590550" cy="446088"/>
            <a:chOff x="1760" y="2424"/>
            <a:chExt cx="372" cy="502"/>
          </a:xfrm>
        </p:grpSpPr>
        <p:sp>
          <p:nvSpPr>
            <p:cNvPr id="295955"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95956"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95957"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95958"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95959"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true</a:t>
            </a:r>
          </a:p>
        </p:txBody>
      </p:sp>
      <p:sp>
        <p:nvSpPr>
          <p:cNvPr id="295961" name="Text Box 25"/>
          <p:cNvSpPr txBox="1">
            <a:spLocks noChangeArrowheads="1"/>
          </p:cNvSpPr>
          <p:nvPr/>
        </p:nvSpPr>
        <p:spPr bwMode="auto">
          <a:xfrm>
            <a:off x="4652964" y="2809875"/>
            <a:ext cx="2810513" cy="369332"/>
          </a:xfrm>
          <a:prstGeom prst="rect">
            <a:avLst/>
          </a:prstGeom>
          <a:noFill/>
          <a:ln w="12700">
            <a:noFill/>
            <a:miter lim="800000"/>
            <a:headEnd type="none" w="sm" len="sm"/>
            <a:tailEnd type="none" w="sm" len="sm"/>
          </a:ln>
          <a:effectLst/>
        </p:spPr>
        <p:txBody>
          <a:bodyPr wrap="none">
            <a:spAutoFit/>
          </a:bodyPr>
          <a:lstStyle/>
          <a:p>
            <a:r>
              <a:rPr lang="en-US">
                <a:solidFill>
                  <a:srgbClr val="FF0033"/>
                </a:solidFill>
              </a:rPr>
              <a:t>Finished fourth “Bubble Up”</a:t>
            </a:r>
          </a:p>
        </p:txBody>
      </p:sp>
      <p:sp>
        <p:nvSpPr>
          <p:cNvPr id="25"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6" name="Slide Number Placeholder 25"/>
          <p:cNvSpPr>
            <a:spLocks noGrp="1"/>
          </p:cNvSpPr>
          <p:nvPr>
            <p:ph type="sldNum" sz="quarter" idx="12"/>
          </p:nvPr>
        </p:nvSpPr>
        <p:spPr/>
        <p:txBody>
          <a:bodyPr/>
          <a:lstStyle/>
          <a:p>
            <a:fld id="{B6F15528-21DE-4FAA-801E-634DDDAF4B2B}" type="slidenum">
              <a:rPr lang="en-US" smtClean="0"/>
              <a:pPr/>
              <a:t>98</a:t>
            </a:fld>
            <a:endParaRPr lang="en-US"/>
          </a:p>
        </p:txBody>
      </p:sp>
      <p:sp>
        <p:nvSpPr>
          <p:cNvPr id="27" name="Footer Placeholder 26"/>
          <p:cNvSpPr>
            <a:spLocks noGrp="1"/>
          </p:cNvSpPr>
          <p:nvPr>
            <p:ph type="ftr" sz="quarter" idx="11"/>
          </p:nvPr>
        </p:nvSpPr>
        <p:spPr/>
        <p:txBody>
          <a:bodyPr/>
          <a:lstStyle/>
          <a:p>
            <a:r>
              <a:rPr lang="en-US"/>
              <a:t>Dr. Neepa Shah</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r>
              <a:rPr lang="en-US"/>
              <a:t>The Fifth “Bubble Up”</a:t>
            </a:r>
          </a:p>
        </p:txBody>
      </p:sp>
      <p:sp>
        <p:nvSpPr>
          <p:cNvPr id="296963" name="Text Box 3"/>
          <p:cNvSpPr txBox="1">
            <a:spLocks noChangeArrowheads="1"/>
          </p:cNvSpPr>
          <p:nvPr/>
        </p:nvSpPr>
        <p:spPr bwMode="auto">
          <a:xfrm>
            <a:off x="63119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45</a:t>
            </a:r>
          </a:p>
        </p:txBody>
      </p:sp>
      <p:sp>
        <p:nvSpPr>
          <p:cNvPr id="296964" name="Text Box 4"/>
          <p:cNvSpPr txBox="1">
            <a:spLocks noChangeArrowheads="1"/>
          </p:cNvSpPr>
          <p:nvPr/>
        </p:nvSpPr>
        <p:spPr bwMode="auto">
          <a:xfrm>
            <a:off x="45497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96965" name="Text Box 5"/>
          <p:cNvSpPr txBox="1">
            <a:spLocks noChangeArrowheads="1"/>
          </p:cNvSpPr>
          <p:nvPr/>
        </p:nvSpPr>
        <p:spPr bwMode="auto">
          <a:xfrm>
            <a:off x="396240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96966" name="Text Box 6"/>
          <p:cNvSpPr txBox="1">
            <a:spLocks noChangeArrowheads="1"/>
          </p:cNvSpPr>
          <p:nvPr/>
        </p:nvSpPr>
        <p:spPr bwMode="auto">
          <a:xfrm>
            <a:off x="51371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96967" name="Text Box 7"/>
          <p:cNvSpPr txBox="1">
            <a:spLocks noChangeArrowheads="1"/>
          </p:cNvSpPr>
          <p:nvPr/>
        </p:nvSpPr>
        <p:spPr bwMode="auto">
          <a:xfrm>
            <a:off x="5724526" y="47148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3333FF"/>
                </a:solidFill>
                <a:latin typeface="Courier New" pitchFamily="49" charset="0"/>
              </a:rPr>
              <a:t>42</a:t>
            </a:r>
          </a:p>
        </p:txBody>
      </p:sp>
      <p:sp>
        <p:nvSpPr>
          <p:cNvPr id="296968" name="Text Box 8"/>
          <p:cNvSpPr txBox="1">
            <a:spLocks noChangeArrowheads="1"/>
          </p:cNvSpPr>
          <p:nvPr/>
        </p:nvSpPr>
        <p:spPr bwMode="auto">
          <a:xfrm>
            <a:off x="689927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67</a:t>
            </a:r>
          </a:p>
        </p:txBody>
      </p:sp>
      <p:sp>
        <p:nvSpPr>
          <p:cNvPr id="296969" name="Text Box 9"/>
          <p:cNvSpPr txBox="1">
            <a:spLocks noChangeArrowheads="1"/>
          </p:cNvSpPr>
          <p:nvPr/>
        </p:nvSpPr>
        <p:spPr bwMode="auto">
          <a:xfrm>
            <a:off x="3375026"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a:t>
            </a:r>
          </a:p>
        </p:txBody>
      </p:sp>
      <p:sp>
        <p:nvSpPr>
          <p:cNvPr id="296970" name="Text Box 10"/>
          <p:cNvSpPr txBox="1">
            <a:spLocks noChangeArrowheads="1"/>
          </p:cNvSpPr>
          <p:nvPr/>
        </p:nvSpPr>
        <p:spPr bwMode="auto">
          <a:xfrm>
            <a:off x="7486651" y="4714875"/>
            <a:ext cx="587375" cy="495300"/>
          </a:xfrm>
          <a:prstGeom prst="rect">
            <a:avLst/>
          </a:prstGeom>
          <a:noFill/>
          <a:ln w="38100">
            <a:solidFill>
              <a:schemeClr val="tx1"/>
            </a:solidFill>
            <a:miter lim="800000"/>
            <a:headEnd type="none" w="sm" len="sm"/>
            <a:tailEnd type="none" w="sm" len="sm"/>
          </a:ln>
          <a:effectLst/>
        </p:spPr>
        <p:txBody>
          <a:bodyPr wrap="none"/>
          <a:lstStyle/>
          <a:p>
            <a:r>
              <a:rPr lang="en-US">
                <a:solidFill>
                  <a:srgbClr val="3333FF"/>
                </a:solidFill>
                <a:latin typeface="Courier New" pitchFamily="49" charset="0"/>
              </a:rPr>
              <a:t>98</a:t>
            </a:r>
          </a:p>
        </p:txBody>
      </p:sp>
      <p:sp>
        <p:nvSpPr>
          <p:cNvPr id="296972" name="Text Box 12"/>
          <p:cNvSpPr txBox="1">
            <a:spLocks noChangeArrowheads="1"/>
          </p:cNvSpPr>
          <p:nvPr/>
        </p:nvSpPr>
        <p:spPr bwMode="auto">
          <a:xfrm>
            <a:off x="2130426" y="24050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to_do</a:t>
            </a:r>
          </a:p>
        </p:txBody>
      </p:sp>
      <p:sp>
        <p:nvSpPr>
          <p:cNvPr id="296973" name="Text Box 13"/>
          <p:cNvSpPr txBox="1">
            <a:spLocks noChangeArrowheads="1"/>
          </p:cNvSpPr>
          <p:nvPr/>
        </p:nvSpPr>
        <p:spPr bwMode="auto">
          <a:xfrm>
            <a:off x="2130426" y="29003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index</a:t>
            </a:r>
          </a:p>
        </p:txBody>
      </p:sp>
      <p:sp>
        <p:nvSpPr>
          <p:cNvPr id="296974" name="Text Box 14"/>
          <p:cNvSpPr txBox="1">
            <a:spLocks noChangeArrowheads="1"/>
          </p:cNvSpPr>
          <p:nvPr/>
        </p:nvSpPr>
        <p:spPr bwMode="auto">
          <a:xfrm>
            <a:off x="3273426" y="24050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3</a:t>
            </a:r>
          </a:p>
        </p:txBody>
      </p:sp>
      <p:sp>
        <p:nvSpPr>
          <p:cNvPr id="296975" name="Text Box 15"/>
          <p:cNvSpPr txBox="1">
            <a:spLocks noChangeArrowheads="1"/>
          </p:cNvSpPr>
          <p:nvPr/>
        </p:nvSpPr>
        <p:spPr bwMode="auto">
          <a:xfrm>
            <a:off x="3273426" y="2900363"/>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1</a:t>
            </a:r>
          </a:p>
        </p:txBody>
      </p:sp>
      <p:sp>
        <p:nvSpPr>
          <p:cNvPr id="296976" name="Text Box 16"/>
          <p:cNvSpPr txBox="1">
            <a:spLocks noChangeArrowheads="1"/>
          </p:cNvSpPr>
          <p:nvPr/>
        </p:nvSpPr>
        <p:spPr bwMode="auto">
          <a:xfrm>
            <a:off x="2122489" y="1909763"/>
            <a:ext cx="873957"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N    </a:t>
            </a:r>
          </a:p>
        </p:txBody>
      </p:sp>
      <p:sp>
        <p:nvSpPr>
          <p:cNvPr id="296977" name="Text Box 17"/>
          <p:cNvSpPr txBox="1">
            <a:spLocks noChangeArrowheads="1"/>
          </p:cNvSpPr>
          <p:nvPr/>
        </p:nvSpPr>
        <p:spPr bwMode="auto">
          <a:xfrm>
            <a:off x="3263900" y="1909763"/>
            <a:ext cx="596900"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8</a:t>
            </a:r>
          </a:p>
        </p:txBody>
      </p:sp>
      <p:grpSp>
        <p:nvGrpSpPr>
          <p:cNvPr id="2" name="Group 18"/>
          <p:cNvGrpSpPr>
            <a:grpSpLocks/>
          </p:cNvGrpSpPr>
          <p:nvPr/>
        </p:nvGrpSpPr>
        <p:grpSpPr bwMode="auto">
          <a:xfrm flipV="1">
            <a:off x="3667125" y="4152900"/>
            <a:ext cx="590550" cy="446088"/>
            <a:chOff x="1760" y="2424"/>
            <a:chExt cx="372" cy="502"/>
          </a:xfrm>
        </p:grpSpPr>
        <p:sp>
          <p:nvSpPr>
            <p:cNvPr id="296979" name="Line 19"/>
            <p:cNvSpPr>
              <a:spLocks noChangeShapeType="1"/>
            </p:cNvSpPr>
            <p:nvPr/>
          </p:nvSpPr>
          <p:spPr bwMode="auto">
            <a:xfrm>
              <a:off x="1760"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96980" name="Line 20"/>
            <p:cNvSpPr>
              <a:spLocks noChangeShapeType="1"/>
            </p:cNvSpPr>
            <p:nvPr/>
          </p:nvSpPr>
          <p:spPr bwMode="auto">
            <a:xfrm>
              <a:off x="2132" y="2424"/>
              <a:ext cx="0" cy="502"/>
            </a:xfrm>
            <a:prstGeom prst="line">
              <a:avLst/>
            </a:prstGeom>
            <a:noFill/>
            <a:ln w="38100">
              <a:solidFill>
                <a:srgbClr val="FF0033"/>
              </a:solidFill>
              <a:round/>
              <a:headEnd type="triangle" w="med" len="med"/>
              <a:tailEnd/>
            </a:ln>
            <a:effectLst/>
          </p:spPr>
          <p:txBody>
            <a:bodyPr wrap="none" anchor="ctr"/>
            <a:lstStyle/>
            <a:p>
              <a:endParaRPr lang="en-US"/>
            </a:p>
          </p:txBody>
        </p:sp>
        <p:sp>
          <p:nvSpPr>
            <p:cNvPr id="296981" name="Line 21"/>
            <p:cNvSpPr>
              <a:spLocks noChangeShapeType="1"/>
            </p:cNvSpPr>
            <p:nvPr/>
          </p:nvSpPr>
          <p:spPr bwMode="auto">
            <a:xfrm>
              <a:off x="1760" y="2926"/>
              <a:ext cx="372" cy="0"/>
            </a:xfrm>
            <a:prstGeom prst="line">
              <a:avLst/>
            </a:prstGeom>
            <a:noFill/>
            <a:ln w="38100">
              <a:solidFill>
                <a:srgbClr val="FF0033"/>
              </a:solidFill>
              <a:round/>
              <a:headEnd type="none" w="sm" len="sm"/>
              <a:tailEnd type="none" w="sm" len="sm"/>
            </a:ln>
            <a:effectLst/>
          </p:spPr>
          <p:txBody>
            <a:bodyPr wrap="none" anchor="ctr"/>
            <a:lstStyle/>
            <a:p>
              <a:endParaRPr lang="en-US"/>
            </a:p>
          </p:txBody>
        </p:sp>
      </p:grpSp>
      <p:sp>
        <p:nvSpPr>
          <p:cNvPr id="296982" name="Text Box 22"/>
          <p:cNvSpPr txBox="1">
            <a:spLocks noChangeArrowheads="1"/>
          </p:cNvSpPr>
          <p:nvPr/>
        </p:nvSpPr>
        <p:spPr bwMode="auto">
          <a:xfrm>
            <a:off x="5137151" y="1947863"/>
            <a:ext cx="1838965" cy="369332"/>
          </a:xfrm>
          <a:prstGeom prst="rect">
            <a:avLst/>
          </a:prstGeom>
          <a:noFill/>
          <a:ln w="38100">
            <a:noFill/>
            <a:miter lim="800000"/>
            <a:headEnd type="none" w="sm" len="sm"/>
            <a:tailEnd type="none" w="sm" len="sm"/>
          </a:ln>
          <a:effectLst/>
        </p:spPr>
        <p:txBody>
          <a:bodyPr wrap="none">
            <a:spAutoFit/>
          </a:bodyPr>
          <a:lstStyle/>
          <a:p>
            <a:r>
              <a:rPr lang="en-US">
                <a:latin typeface="Courier New" pitchFamily="49" charset="0"/>
              </a:rPr>
              <a:t>did_swap    </a:t>
            </a:r>
          </a:p>
        </p:txBody>
      </p:sp>
      <p:sp>
        <p:nvSpPr>
          <p:cNvPr id="296983" name="Text Box 23"/>
          <p:cNvSpPr txBox="1">
            <a:spLocks noChangeArrowheads="1"/>
          </p:cNvSpPr>
          <p:nvPr/>
        </p:nvSpPr>
        <p:spPr bwMode="auto">
          <a:xfrm>
            <a:off x="6875464" y="1909763"/>
            <a:ext cx="1063625" cy="495300"/>
          </a:xfrm>
          <a:prstGeom prst="rect">
            <a:avLst/>
          </a:prstGeom>
          <a:noFill/>
          <a:ln w="38100">
            <a:solidFill>
              <a:schemeClr val="tx1"/>
            </a:solidFill>
            <a:miter lim="800000"/>
            <a:headEnd type="none" w="sm" len="sm"/>
            <a:tailEnd type="none" w="sm" len="sm"/>
          </a:ln>
          <a:effectLst/>
        </p:spPr>
        <p:txBody>
          <a:bodyPr wrap="none"/>
          <a:lstStyle/>
          <a:p>
            <a:pPr algn="ctr"/>
            <a:r>
              <a:rPr lang="en-US">
                <a:solidFill>
                  <a:srgbClr val="FF0033"/>
                </a:solidFill>
                <a:latin typeface="Courier New" pitchFamily="49" charset="0"/>
              </a:rPr>
              <a:t>false</a:t>
            </a:r>
          </a:p>
        </p:txBody>
      </p:sp>
      <p:sp>
        <p:nvSpPr>
          <p:cNvPr id="24" name="Text Box 12"/>
          <p:cNvSpPr txBox="1">
            <a:spLocks noChangeArrowheads="1"/>
          </p:cNvSpPr>
          <p:nvPr/>
        </p:nvSpPr>
        <p:spPr bwMode="auto">
          <a:xfrm>
            <a:off x="3535364" y="5292725"/>
            <a:ext cx="4891083" cy="369332"/>
          </a:xfrm>
          <a:prstGeom prst="rect">
            <a:avLst/>
          </a:prstGeom>
          <a:noFill/>
          <a:ln w="12700">
            <a:noFill/>
            <a:miter lim="800000"/>
            <a:headEnd type="none" w="sm" len="sm"/>
            <a:tailEnd type="none" w="sm" len="sm"/>
          </a:ln>
          <a:effectLst/>
        </p:spPr>
        <p:txBody>
          <a:bodyPr wrap="none">
            <a:spAutoFit/>
          </a:bodyPr>
          <a:lstStyle/>
          <a:p>
            <a:r>
              <a:rPr lang="en-US" dirty="0"/>
              <a:t>1         2        3         4         5       6         7        8</a:t>
            </a:r>
          </a:p>
        </p:txBody>
      </p:sp>
      <p:sp>
        <p:nvSpPr>
          <p:cNvPr id="25" name="Slide Number Placeholder 24"/>
          <p:cNvSpPr>
            <a:spLocks noGrp="1"/>
          </p:cNvSpPr>
          <p:nvPr>
            <p:ph type="sldNum" sz="quarter" idx="12"/>
          </p:nvPr>
        </p:nvSpPr>
        <p:spPr/>
        <p:txBody>
          <a:bodyPr/>
          <a:lstStyle/>
          <a:p>
            <a:fld id="{B6F15528-21DE-4FAA-801E-634DDDAF4B2B}" type="slidenum">
              <a:rPr lang="en-US" smtClean="0"/>
              <a:pPr/>
              <a:t>99</a:t>
            </a:fld>
            <a:endParaRPr lang="en-US"/>
          </a:p>
        </p:txBody>
      </p:sp>
      <p:sp>
        <p:nvSpPr>
          <p:cNvPr id="26" name="Footer Placeholder 25"/>
          <p:cNvSpPr>
            <a:spLocks noGrp="1"/>
          </p:cNvSpPr>
          <p:nvPr>
            <p:ph type="ftr" sz="quarter" idx="11"/>
          </p:nvPr>
        </p:nvSpPr>
        <p:spPr/>
        <p:txBody>
          <a:bodyPr/>
          <a:lstStyle/>
          <a:p>
            <a:r>
              <a:rPr lang="en-US"/>
              <a:t>Dr. Neepa Shah</a:t>
            </a: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321</TotalTime>
  <Words>17777</Words>
  <Application>Microsoft Office PowerPoint</Application>
  <PresentationFormat>Widescreen</PresentationFormat>
  <Paragraphs>6188</Paragraphs>
  <Slides>293</Slides>
  <Notes>72</Notes>
  <HiddenSlides>1</HiddenSlides>
  <MMClips>0</MMClips>
  <ScaleCrop>false</ScaleCrop>
  <HeadingPairs>
    <vt:vector size="8" baseType="variant">
      <vt:variant>
        <vt:lpstr>Fonts Used</vt:lpstr>
      </vt:variant>
      <vt:variant>
        <vt:i4>21</vt:i4>
      </vt:variant>
      <vt:variant>
        <vt:lpstr>Theme</vt:lpstr>
      </vt:variant>
      <vt:variant>
        <vt:i4>1</vt:i4>
      </vt:variant>
      <vt:variant>
        <vt:lpstr>Embedded OLE Servers</vt:lpstr>
      </vt:variant>
      <vt:variant>
        <vt:i4>3</vt:i4>
      </vt:variant>
      <vt:variant>
        <vt:lpstr>Slide Titles</vt:lpstr>
      </vt:variant>
      <vt:variant>
        <vt:i4>293</vt:i4>
      </vt:variant>
    </vt:vector>
  </HeadingPairs>
  <TitlesOfParts>
    <vt:vector size="318" baseType="lpstr">
      <vt:lpstr>굴림</vt:lpstr>
      <vt:lpstr>ＭＳ Ｐゴシック</vt:lpstr>
      <vt:lpstr>Arial</vt:lpstr>
      <vt:lpstr>Calibri</vt:lpstr>
      <vt:lpstr>Cambria Math</vt:lpstr>
      <vt:lpstr>Comic Sans MS</vt:lpstr>
      <vt:lpstr>Courier New</vt:lpstr>
      <vt:lpstr>DejaVu Sans</vt:lpstr>
      <vt:lpstr>Georgia</vt:lpstr>
      <vt:lpstr>Gill Sans MT</vt:lpstr>
      <vt:lpstr>Monotype Sorts</vt:lpstr>
      <vt:lpstr>Symbol</vt:lpstr>
      <vt:lpstr>Tahoma</vt:lpstr>
      <vt:lpstr>Times</vt:lpstr>
      <vt:lpstr>Times New Roman</vt:lpstr>
      <vt:lpstr>Trebuchet MS</vt:lpstr>
      <vt:lpstr>TT10Ft00</vt:lpstr>
      <vt:lpstr>TT183t00</vt:lpstr>
      <vt:lpstr>Verdana</vt:lpstr>
      <vt:lpstr>Wingdings</vt:lpstr>
      <vt:lpstr>Wingdings 2</vt:lpstr>
      <vt:lpstr>Dividend</vt:lpstr>
      <vt:lpstr>Paint Shop Pro Image</vt:lpstr>
      <vt:lpstr>Bitmap Image</vt:lpstr>
      <vt:lpstr>文件</vt:lpstr>
      <vt:lpstr>Unit 7</vt:lpstr>
      <vt:lpstr>Syllabus content</vt:lpstr>
      <vt:lpstr>Linear Search</vt:lpstr>
      <vt:lpstr>Algorithm</vt:lpstr>
      <vt:lpstr>Linear Search</vt:lpstr>
      <vt:lpstr>Binary search</vt:lpstr>
      <vt:lpstr>Binary search: Example </vt:lpstr>
      <vt:lpstr>Binary search: Example contd.</vt:lpstr>
      <vt:lpstr>Algorithm: Iterative</vt:lpstr>
      <vt:lpstr>Binary search: Iterative</vt:lpstr>
      <vt:lpstr>Binary search: recursive</vt:lpstr>
      <vt:lpstr>Binary search: analysis</vt:lpstr>
      <vt:lpstr>Binary search: analysis Contd</vt:lpstr>
      <vt:lpstr>Fibonacci search</vt:lpstr>
      <vt:lpstr>Fibonacci search process</vt:lpstr>
      <vt:lpstr>Fibonacci search algorithm</vt:lpstr>
      <vt:lpstr>example</vt:lpstr>
      <vt:lpstr>Example contd.</vt:lpstr>
      <vt:lpstr>example</vt:lpstr>
      <vt:lpstr>What is sorting?</vt:lpstr>
      <vt:lpstr>Classification</vt:lpstr>
      <vt:lpstr>Sorting Algorithms</vt:lpstr>
      <vt:lpstr>Bubble Sort</vt:lpstr>
      <vt:lpstr>Bubble Sort Example</vt:lpstr>
      <vt:lpstr>Bubble Sort Example Contd.</vt:lpstr>
      <vt:lpstr>Bubble Sort Example Contd.</vt:lpstr>
      <vt:lpstr>Bubble Sort Example Contd.</vt:lpstr>
      <vt:lpstr>Bubble Sort Example Contd.</vt:lpstr>
      <vt:lpstr>Bubble Sort Example Contd.</vt:lpstr>
      <vt:lpstr>Bubble Sort Procedure</vt:lpstr>
      <vt:lpstr>Bubble Sort Algorithm</vt:lpstr>
      <vt:lpstr> Bubble Sort</vt:lpstr>
      <vt:lpstr>Using a Boolean “Flag”</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An Example</vt:lpstr>
      <vt:lpstr>After First Pass of Outer Loop</vt:lpstr>
      <vt:lpstr>The Second “Bubble Up”</vt:lpstr>
      <vt:lpstr>The Second “Bubble Up”</vt:lpstr>
      <vt:lpstr>The Second “Bubble Up”</vt:lpstr>
      <vt:lpstr>The Second “Bubble Up”</vt:lpstr>
      <vt:lpstr>The Second “Bubble Up”</vt:lpstr>
      <vt:lpstr>The Second “Bubble Up”</vt:lpstr>
      <vt:lpstr>The Second “Bubble Up”</vt:lpstr>
      <vt:lpstr>The Second “Bubble Up”</vt:lpstr>
      <vt:lpstr>The Second “Bubble Up”</vt:lpstr>
      <vt:lpstr>The Second “Bubble Up”</vt:lpstr>
      <vt:lpstr>The Second “Bubble Up”</vt:lpstr>
      <vt:lpstr>The Second “Bubble Up”</vt:lpstr>
      <vt:lpstr>The Second “Bubble Up”</vt:lpstr>
      <vt:lpstr>The Second “Bubble Up”</vt:lpstr>
      <vt:lpstr>The Second “Bubble Up”</vt:lpstr>
      <vt:lpstr>The Second “Bubble Up”</vt:lpstr>
      <vt:lpstr>After Second Pass of Outer Loop</vt:lpstr>
      <vt:lpstr>The Third “Bubble Up”</vt:lpstr>
      <vt:lpstr>The Third “Bubble Up”</vt:lpstr>
      <vt:lpstr>The Third “Bubble Up”</vt:lpstr>
      <vt:lpstr>The Third “Bubble Up”</vt:lpstr>
      <vt:lpstr>The Third “Bubble Up”</vt:lpstr>
      <vt:lpstr>The Third “Bubble Up”</vt:lpstr>
      <vt:lpstr>The Third “Bubble Up”</vt:lpstr>
      <vt:lpstr>The Third “Bubble Up”</vt:lpstr>
      <vt:lpstr>The Third “Bubble Up”</vt:lpstr>
      <vt:lpstr>The Third “Bubble Up”</vt:lpstr>
      <vt:lpstr>The Third “Bubble Up”</vt:lpstr>
      <vt:lpstr>The Third “Bubble Up”</vt:lpstr>
      <vt:lpstr>The Third “Bubble Up”</vt:lpstr>
      <vt:lpstr>The Third “Bubble Up”</vt:lpstr>
      <vt:lpstr>After Third Pass of Outer Loop</vt:lpstr>
      <vt:lpstr>The Fourth “Bubble Up”</vt:lpstr>
      <vt:lpstr>The Fourth “Bubble Up”</vt:lpstr>
      <vt:lpstr>The Fourth “Bubble Up”</vt:lpstr>
      <vt:lpstr>The Fourth “Bubble Up”</vt:lpstr>
      <vt:lpstr>The Fourth “Bubble Up”</vt:lpstr>
      <vt:lpstr>The Fourth “Bubble Up”</vt:lpstr>
      <vt:lpstr>The Fourth “Bubble Up”</vt:lpstr>
      <vt:lpstr>The Fourth “Bubble Up”</vt:lpstr>
      <vt:lpstr>The Fourth “Bubble Up”</vt:lpstr>
      <vt:lpstr>After Fourth Pass of Outer Loop</vt:lpstr>
      <vt:lpstr>The Fifth “Bubble Up”</vt:lpstr>
      <vt:lpstr>The Fifth “Bubble Up”</vt:lpstr>
      <vt:lpstr>The Fifth “Bubble Up”</vt:lpstr>
      <vt:lpstr>The Fifth “Bubble Up”</vt:lpstr>
      <vt:lpstr>The Fifth “Bubble Up”</vt:lpstr>
      <vt:lpstr>The Fifth “Bubble Up”</vt:lpstr>
      <vt:lpstr>After Fifth Pass of Outer Loop</vt:lpstr>
      <vt:lpstr>Finished “Early”</vt:lpstr>
      <vt:lpstr>Efficient bubble sort</vt:lpstr>
      <vt:lpstr>Summary</vt:lpstr>
      <vt:lpstr>Selection sort</vt:lpstr>
      <vt:lpstr>Selection Sort - Example</vt:lpstr>
      <vt:lpstr>Selection Sort - Example</vt:lpstr>
      <vt:lpstr>Selection Sort - Example</vt:lpstr>
      <vt:lpstr>Selection Sort - Example</vt:lpstr>
      <vt:lpstr>Selection Sort - Example</vt:lpstr>
      <vt:lpstr>Selection Sort - Example</vt:lpstr>
      <vt:lpstr>Selection Sort - Example</vt:lpstr>
      <vt:lpstr>Selection Sort - Example</vt:lpstr>
      <vt:lpstr>Selection Sort - Example</vt:lpstr>
      <vt:lpstr>Selection Sort - Example</vt:lpstr>
      <vt:lpstr>Selection Sort - Example</vt:lpstr>
      <vt:lpstr>Selection Sort - Example</vt:lpstr>
      <vt:lpstr>Selection Sort - Example</vt:lpstr>
      <vt:lpstr>Selection Sort - Example</vt:lpstr>
      <vt:lpstr>Selection Sort Procedure</vt:lpstr>
      <vt:lpstr>Selection Sort algorithm</vt:lpstr>
      <vt:lpstr>Selection Sort Algorithm</vt:lpstr>
      <vt:lpstr>Insertion sort</vt:lpstr>
      <vt:lpstr>Insertion Sort contd.</vt:lpstr>
      <vt:lpstr>Review: One step of insertion sort</vt:lpstr>
      <vt:lpstr>Insertion Sort contd.</vt:lpstr>
      <vt:lpstr>Example of insertion sort</vt:lpstr>
      <vt:lpstr>Example of Insertion Sort</vt:lpstr>
      <vt:lpstr>Example of insertion sort</vt:lpstr>
      <vt:lpstr>Example of insertion sort</vt:lpstr>
      <vt:lpstr>Example of insertion sort</vt:lpstr>
      <vt:lpstr>Example of insertion sort</vt:lpstr>
      <vt:lpstr>Example of insertion sort</vt:lpstr>
      <vt:lpstr>Example of Insertion Sort</vt:lpstr>
      <vt:lpstr>Example of insertion sort</vt:lpstr>
      <vt:lpstr>Example of insertion sort</vt:lpstr>
      <vt:lpstr>Example of insertion sort</vt:lpstr>
      <vt:lpstr>Insertion Sort Example </vt:lpstr>
      <vt:lpstr>PowerPoint Presentation</vt:lpstr>
      <vt:lpstr>Insertion Sort Procedure </vt:lpstr>
      <vt:lpstr>Insertion Sort algorithm</vt:lpstr>
      <vt:lpstr>Insertion Sort Algorithm</vt:lpstr>
      <vt:lpstr>Insertion Sort: Number of Comparisons</vt:lpstr>
      <vt:lpstr>Divide and Conquer Strategy</vt:lpstr>
      <vt:lpstr>Divide-and-Conquer</vt:lpstr>
      <vt:lpstr>Merge-Sort</vt:lpstr>
      <vt:lpstr>Merge-Sort Example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Merge Sort Algorithm</vt:lpstr>
      <vt:lpstr>Merge Sort Procedure</vt:lpstr>
      <vt:lpstr>Merge Sort Algorithm </vt:lpstr>
      <vt:lpstr>Merge function</vt:lpstr>
      <vt:lpstr>Merge function contd.</vt:lpstr>
      <vt:lpstr>Running Time of Merge-Sort</vt:lpstr>
      <vt:lpstr>Quick-Sort</vt:lpstr>
      <vt:lpstr>Idea of Quick Sort</vt:lpstr>
      <vt:lpstr>Quick-Sort Tree</vt:lpstr>
      <vt:lpstr>In-Place Quick-Sort</vt:lpstr>
      <vt:lpstr>In Place Quick Sort (cont’d)</vt:lpstr>
      <vt:lpstr>Quick Sort Procedure / Algorithm</vt:lpstr>
      <vt:lpstr>Quick Sort Procedure / Algorithm</vt:lpstr>
      <vt:lpstr>Partition Algorithm</vt:lpstr>
      <vt:lpstr>Why study Heapsort?</vt:lpstr>
      <vt:lpstr>What is a “heap”?</vt:lpstr>
      <vt:lpstr>Balanced binary trees</vt:lpstr>
      <vt:lpstr>Left-justified binary trees</vt:lpstr>
      <vt:lpstr>Approach: Heap Sort</vt:lpstr>
      <vt:lpstr>The heap property</vt:lpstr>
      <vt:lpstr>siftUp</vt:lpstr>
      <vt:lpstr>Constructing a heap I</vt:lpstr>
      <vt:lpstr>Constructing a heap II</vt:lpstr>
      <vt:lpstr>Constructing a heap III</vt:lpstr>
      <vt:lpstr>Other children are not affected</vt:lpstr>
      <vt:lpstr>A sample heap</vt:lpstr>
      <vt:lpstr>Removing the root</vt:lpstr>
      <vt:lpstr>The reHeap method</vt:lpstr>
      <vt:lpstr>The reHeap method contd</vt:lpstr>
      <vt:lpstr>The reHeap method contd.</vt:lpstr>
      <vt:lpstr>The reHeap method contd.</vt:lpstr>
      <vt:lpstr>Sorting</vt:lpstr>
      <vt:lpstr>Mapping into an array</vt:lpstr>
      <vt:lpstr>Removing and replacing the root</vt:lpstr>
      <vt:lpstr>Reheap and repeat</vt:lpstr>
      <vt:lpstr>code</vt:lpstr>
      <vt:lpstr>Code contd.</vt:lpstr>
      <vt:lpstr>Analysis I</vt:lpstr>
      <vt:lpstr>Analysis II</vt:lpstr>
      <vt:lpstr>Analysis III</vt:lpstr>
      <vt:lpstr>Analysis IV</vt:lpstr>
      <vt:lpstr>Classification of Sorting algorithms</vt:lpstr>
      <vt:lpstr>How Fast Can We Sort?</vt:lpstr>
      <vt:lpstr>Radix Sort</vt:lpstr>
      <vt:lpstr>Radix Sort</vt:lpstr>
      <vt:lpstr>Radix Sort Example</vt:lpstr>
      <vt:lpstr>Radix Sort Example</vt:lpstr>
      <vt:lpstr>Radix Sort Example</vt:lpstr>
      <vt:lpstr>Radix Sort Example</vt:lpstr>
      <vt:lpstr>Radix Sort Example</vt:lpstr>
      <vt:lpstr>Radix Sort Example</vt:lpstr>
      <vt:lpstr>Radix Sort Example</vt:lpstr>
      <vt:lpstr>Radix Sort Example</vt:lpstr>
      <vt:lpstr>Classification of Radix Sort</vt:lpstr>
      <vt:lpstr>RADIX-SORT Contd.</vt:lpstr>
      <vt:lpstr>Radix Sort Example</vt:lpstr>
      <vt:lpstr>Radix Sort Contd.</vt:lpstr>
      <vt:lpstr>PowerPoint Presentation</vt:lpstr>
      <vt:lpstr>PowerPoint Presentation</vt:lpstr>
      <vt:lpstr>PowerPoint Presentation</vt:lpstr>
      <vt:lpstr>Radix Sort</vt:lpstr>
      <vt:lpstr>Radix Sort Contd.</vt:lpstr>
      <vt:lpstr>Steps / Procedure</vt:lpstr>
      <vt:lpstr>Algorithm</vt:lpstr>
      <vt:lpstr>Comparison of sorting algorithms</vt:lpstr>
      <vt:lpstr>Why do we need hashing?</vt:lpstr>
      <vt:lpstr>Hash Tables: Concept</vt:lpstr>
      <vt:lpstr>Examples: Integer</vt:lpstr>
      <vt:lpstr>Hash Function</vt:lpstr>
      <vt:lpstr>Sample Hash Function: Strings</vt:lpstr>
      <vt:lpstr>Example: Strings</vt:lpstr>
      <vt:lpstr>Collisions</vt:lpstr>
      <vt:lpstr>Collision Avoidance</vt:lpstr>
      <vt:lpstr>Collision Avoidance contd.</vt:lpstr>
      <vt:lpstr>Collision Resolution Techniques</vt:lpstr>
      <vt:lpstr>Separate Chaining</vt:lpstr>
      <vt:lpstr>Separate Chaining Contd. (10, 22, 86, 12, 42)</vt:lpstr>
      <vt:lpstr>Separate Chaining Contd. (10, 22, 86, 12, 42)</vt:lpstr>
      <vt:lpstr>Example</vt:lpstr>
      <vt:lpstr>Separate Chaining with String Keys</vt:lpstr>
      <vt:lpstr>PowerPoint Presentation</vt:lpstr>
      <vt:lpstr>Load Factor</vt:lpstr>
      <vt:lpstr>Load Factor Contd.</vt:lpstr>
      <vt:lpstr>Open Addressing</vt:lpstr>
      <vt:lpstr>Open Addressing Contd.</vt:lpstr>
      <vt:lpstr>Open Addressing Contd.</vt:lpstr>
      <vt:lpstr>Open Addressing: Linear Probing</vt:lpstr>
      <vt:lpstr>Open Addressing: Linear Probing (insert 38, 19, 8, 79, 10)</vt:lpstr>
      <vt:lpstr>Open Addressing: Other Operations</vt:lpstr>
      <vt:lpstr>Open Addressing: Other Operations</vt:lpstr>
      <vt:lpstr>Lazy delete example</vt:lpstr>
      <vt:lpstr>Linear Probing: Clustering</vt:lpstr>
      <vt:lpstr>Linear Probing: Clustering Contd.</vt:lpstr>
      <vt:lpstr>Linear Probing: Example</vt:lpstr>
      <vt:lpstr>PowerPoint Presentation</vt:lpstr>
      <vt:lpstr>Separate Chaining versus Open-addressing</vt:lpstr>
      <vt:lpstr>rehashing</vt:lpstr>
      <vt:lpstr>Rehashing contd.</vt:lpstr>
      <vt:lpstr>Rehashing (dynamic Table) Contd.</vt:lpstr>
      <vt:lpstr>Extendible Hashing</vt:lpstr>
      <vt:lpstr>Extendible hashing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Neepa Shah</dc:creator>
  <cp:lastModifiedBy>Varun gupta</cp:lastModifiedBy>
  <cp:revision>40</cp:revision>
  <dcterms:created xsi:type="dcterms:W3CDTF">2022-12-13T07:15:26Z</dcterms:created>
  <dcterms:modified xsi:type="dcterms:W3CDTF">2024-11-11T19:02:28Z</dcterms:modified>
</cp:coreProperties>
</file>