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8"/>
  </p:notesMasterIdLst>
  <p:sldIdLst>
    <p:sldId id="256" r:id="rId2"/>
    <p:sldId id="257" r:id="rId3"/>
    <p:sldId id="258" r:id="rId4"/>
    <p:sldId id="259" r:id="rId5"/>
    <p:sldId id="260" r:id="rId6"/>
    <p:sldId id="261" r:id="rId7"/>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A34CFD9-0BEB-44B6-B71F-A91ADB031133}" v="1" dt="2024-06-15T11:41:32.66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69" d="100"/>
          <a:sy n="69" d="100"/>
        </p:scale>
        <p:origin x="677" y="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arun gupta" userId="d2d377138ca38db3" providerId="LiveId" clId="{6A34CFD9-0BEB-44B6-B71F-A91ADB031133}"/>
    <pc:docChg chg="custSel modSld">
      <pc:chgData name="Varun gupta" userId="d2d377138ca38db3" providerId="LiveId" clId="{6A34CFD9-0BEB-44B6-B71F-A91ADB031133}" dt="2024-06-15T11:50:24.239" v="109" actId="113"/>
      <pc:docMkLst>
        <pc:docMk/>
      </pc:docMkLst>
      <pc:sldChg chg="addSp delSp modSp mod">
        <pc:chgData name="Varun gupta" userId="d2d377138ca38db3" providerId="LiveId" clId="{6A34CFD9-0BEB-44B6-B71F-A91ADB031133}" dt="2024-06-15T11:50:24.239" v="109" actId="113"/>
        <pc:sldMkLst>
          <pc:docMk/>
          <pc:sldMk cId="0" sldId="256"/>
        </pc:sldMkLst>
        <pc:spChg chg="mod">
          <ac:chgData name="Varun gupta" userId="d2d377138ca38db3" providerId="LiveId" clId="{6A34CFD9-0BEB-44B6-B71F-A91ADB031133}" dt="2024-06-15T11:39:19.517" v="6" actId="1076"/>
          <ac:spMkLst>
            <pc:docMk/>
            <pc:sldMk cId="0" sldId="256"/>
            <ac:spMk id="5" creationId="{00000000-0000-0000-0000-000000000000}"/>
          </ac:spMkLst>
        </pc:spChg>
        <pc:spChg chg="mod">
          <ac:chgData name="Varun gupta" userId="d2d377138ca38db3" providerId="LiveId" clId="{6A34CFD9-0BEB-44B6-B71F-A91ADB031133}" dt="2024-06-15T11:45:22.264" v="57" actId="255"/>
          <ac:spMkLst>
            <pc:docMk/>
            <pc:sldMk cId="0" sldId="256"/>
            <ac:spMk id="6" creationId="{00000000-0000-0000-0000-000000000000}"/>
          </ac:spMkLst>
        </pc:spChg>
        <pc:spChg chg="add mod">
          <ac:chgData name="Varun gupta" userId="d2d377138ca38db3" providerId="LiveId" clId="{6A34CFD9-0BEB-44B6-B71F-A91ADB031133}" dt="2024-06-15T11:50:24.239" v="109" actId="113"/>
          <ac:spMkLst>
            <pc:docMk/>
            <pc:sldMk cId="0" sldId="256"/>
            <ac:spMk id="8" creationId="{C9CD0B7E-3153-FD1A-2598-4BCF3DBC1AB0}"/>
          </ac:spMkLst>
        </pc:spChg>
        <pc:picChg chg="del">
          <ac:chgData name="Varun gupta" userId="d2d377138ca38db3" providerId="LiveId" clId="{6A34CFD9-0BEB-44B6-B71F-A91ADB031133}" dt="2024-06-15T11:36:01.166" v="0" actId="478"/>
          <ac:picMkLst>
            <pc:docMk/>
            <pc:sldMk cId="0" sldId="256"/>
            <ac:picMk id="7" creationId="{00000000-0000-0000-0000-000000000000}"/>
          </ac:picMkLst>
        </pc:picChg>
      </pc:sldChg>
      <pc:sldChg chg="delSp mod">
        <pc:chgData name="Varun gupta" userId="d2d377138ca38db3" providerId="LiveId" clId="{6A34CFD9-0BEB-44B6-B71F-A91ADB031133}" dt="2024-06-15T11:36:37.404" v="1" actId="478"/>
        <pc:sldMkLst>
          <pc:docMk/>
          <pc:sldMk cId="0" sldId="257"/>
        </pc:sldMkLst>
        <pc:picChg chg="del">
          <ac:chgData name="Varun gupta" userId="d2d377138ca38db3" providerId="LiveId" clId="{6A34CFD9-0BEB-44B6-B71F-A91ADB031133}" dt="2024-06-15T11:36:37.404" v="1" actId="478"/>
          <ac:picMkLst>
            <pc:docMk/>
            <pc:sldMk cId="0" sldId="257"/>
            <ac:picMk id="21" creationId="{00000000-0000-0000-0000-000000000000}"/>
          </ac:picMkLst>
        </pc:picChg>
      </pc:sldChg>
      <pc:sldChg chg="delSp modSp mod">
        <pc:chgData name="Varun gupta" userId="d2d377138ca38db3" providerId="LiveId" clId="{6A34CFD9-0BEB-44B6-B71F-A91ADB031133}" dt="2024-06-15T11:49:32.744" v="102" actId="14100"/>
        <pc:sldMkLst>
          <pc:docMk/>
          <pc:sldMk cId="0" sldId="258"/>
        </pc:sldMkLst>
        <pc:spChg chg="mod">
          <ac:chgData name="Varun gupta" userId="d2d377138ca38db3" providerId="LiveId" clId="{6A34CFD9-0BEB-44B6-B71F-A91ADB031133}" dt="2024-06-15T11:48:32.331" v="91" actId="14100"/>
          <ac:spMkLst>
            <pc:docMk/>
            <pc:sldMk cId="0" sldId="258"/>
            <ac:spMk id="6" creationId="{00000000-0000-0000-0000-000000000000}"/>
          </ac:spMkLst>
        </pc:spChg>
        <pc:spChg chg="mod">
          <ac:chgData name="Varun gupta" userId="d2d377138ca38db3" providerId="LiveId" clId="{6A34CFD9-0BEB-44B6-B71F-A91ADB031133}" dt="2024-06-15T11:49:17.820" v="99" actId="14100"/>
          <ac:spMkLst>
            <pc:docMk/>
            <pc:sldMk cId="0" sldId="258"/>
            <ac:spMk id="7" creationId="{00000000-0000-0000-0000-000000000000}"/>
          </ac:spMkLst>
        </pc:spChg>
        <pc:spChg chg="mod">
          <ac:chgData name="Varun gupta" userId="d2d377138ca38db3" providerId="LiveId" clId="{6A34CFD9-0BEB-44B6-B71F-A91ADB031133}" dt="2024-06-15T11:49:04.312" v="97" actId="1076"/>
          <ac:spMkLst>
            <pc:docMk/>
            <pc:sldMk cId="0" sldId="258"/>
            <ac:spMk id="8" creationId="{00000000-0000-0000-0000-000000000000}"/>
          </ac:spMkLst>
        </pc:spChg>
        <pc:spChg chg="mod">
          <ac:chgData name="Varun gupta" userId="d2d377138ca38db3" providerId="LiveId" clId="{6A34CFD9-0BEB-44B6-B71F-A91ADB031133}" dt="2024-06-15T11:49:32.744" v="102" actId="14100"/>
          <ac:spMkLst>
            <pc:docMk/>
            <pc:sldMk cId="0" sldId="258"/>
            <ac:spMk id="9" creationId="{00000000-0000-0000-0000-000000000000}"/>
          </ac:spMkLst>
        </pc:spChg>
        <pc:spChg chg="mod">
          <ac:chgData name="Varun gupta" userId="d2d377138ca38db3" providerId="LiveId" clId="{6A34CFD9-0BEB-44B6-B71F-A91ADB031133}" dt="2024-06-15T11:48:39.573" v="92" actId="14100"/>
          <ac:spMkLst>
            <pc:docMk/>
            <pc:sldMk cId="0" sldId="258"/>
            <ac:spMk id="11" creationId="{00000000-0000-0000-0000-000000000000}"/>
          </ac:spMkLst>
        </pc:spChg>
        <pc:spChg chg="mod">
          <ac:chgData name="Varun gupta" userId="d2d377138ca38db3" providerId="LiveId" clId="{6A34CFD9-0BEB-44B6-B71F-A91ADB031133}" dt="2024-06-15T11:48:49.456" v="94" actId="14100"/>
          <ac:spMkLst>
            <pc:docMk/>
            <pc:sldMk cId="0" sldId="258"/>
            <ac:spMk id="15" creationId="{00000000-0000-0000-0000-000000000000}"/>
          </ac:spMkLst>
        </pc:spChg>
        <pc:spChg chg="mod">
          <ac:chgData name="Varun gupta" userId="d2d377138ca38db3" providerId="LiveId" clId="{6A34CFD9-0BEB-44B6-B71F-A91ADB031133}" dt="2024-06-15T11:48:45.540" v="93" actId="14100"/>
          <ac:spMkLst>
            <pc:docMk/>
            <pc:sldMk cId="0" sldId="258"/>
            <ac:spMk id="16" creationId="{00000000-0000-0000-0000-000000000000}"/>
          </ac:spMkLst>
        </pc:spChg>
        <pc:picChg chg="del">
          <ac:chgData name="Varun gupta" userId="d2d377138ca38db3" providerId="LiveId" clId="{6A34CFD9-0BEB-44B6-B71F-A91ADB031133}" dt="2024-06-15T11:36:40.649" v="2" actId="478"/>
          <ac:picMkLst>
            <pc:docMk/>
            <pc:sldMk cId="0" sldId="258"/>
            <ac:picMk id="20" creationId="{00000000-0000-0000-0000-000000000000}"/>
          </ac:picMkLst>
        </pc:picChg>
      </pc:sldChg>
      <pc:sldChg chg="delSp modSp mod">
        <pc:chgData name="Varun gupta" userId="d2d377138ca38db3" providerId="LiveId" clId="{6A34CFD9-0BEB-44B6-B71F-A91ADB031133}" dt="2024-06-15T11:50:04.259" v="107" actId="14100"/>
        <pc:sldMkLst>
          <pc:docMk/>
          <pc:sldMk cId="0" sldId="259"/>
        </pc:sldMkLst>
        <pc:spChg chg="mod">
          <ac:chgData name="Varun gupta" userId="d2d377138ca38db3" providerId="LiveId" clId="{6A34CFD9-0BEB-44B6-B71F-A91ADB031133}" dt="2024-06-15T11:47:27.354" v="83" actId="14100"/>
          <ac:spMkLst>
            <pc:docMk/>
            <pc:sldMk cId="0" sldId="259"/>
            <ac:spMk id="13" creationId="{00000000-0000-0000-0000-000000000000}"/>
          </ac:spMkLst>
        </pc:spChg>
        <pc:spChg chg="mod">
          <ac:chgData name="Varun gupta" userId="d2d377138ca38db3" providerId="LiveId" clId="{6A34CFD9-0BEB-44B6-B71F-A91ADB031133}" dt="2024-06-15T11:49:59.161" v="106" actId="14100"/>
          <ac:spMkLst>
            <pc:docMk/>
            <pc:sldMk cId="0" sldId="259"/>
            <ac:spMk id="20" creationId="{00000000-0000-0000-0000-000000000000}"/>
          </ac:spMkLst>
        </pc:spChg>
        <pc:spChg chg="mod">
          <ac:chgData name="Varun gupta" userId="d2d377138ca38db3" providerId="LiveId" clId="{6A34CFD9-0BEB-44B6-B71F-A91ADB031133}" dt="2024-06-15T11:49:54.942" v="105" actId="14100"/>
          <ac:spMkLst>
            <pc:docMk/>
            <pc:sldMk cId="0" sldId="259"/>
            <ac:spMk id="21" creationId="{00000000-0000-0000-0000-000000000000}"/>
          </ac:spMkLst>
        </pc:spChg>
        <pc:spChg chg="mod">
          <ac:chgData name="Varun gupta" userId="d2d377138ca38db3" providerId="LiveId" clId="{6A34CFD9-0BEB-44B6-B71F-A91ADB031133}" dt="2024-06-15T11:50:04.259" v="107" actId="14100"/>
          <ac:spMkLst>
            <pc:docMk/>
            <pc:sldMk cId="0" sldId="259"/>
            <ac:spMk id="22" creationId="{00000000-0000-0000-0000-000000000000}"/>
          </ac:spMkLst>
        </pc:spChg>
        <pc:picChg chg="del">
          <ac:chgData name="Varun gupta" userId="d2d377138ca38db3" providerId="LiveId" clId="{6A34CFD9-0BEB-44B6-B71F-A91ADB031133}" dt="2024-06-15T11:36:43.421" v="3" actId="478"/>
          <ac:picMkLst>
            <pc:docMk/>
            <pc:sldMk cId="0" sldId="259"/>
            <ac:picMk id="23" creationId="{00000000-0000-0000-0000-000000000000}"/>
          </ac:picMkLst>
        </pc:picChg>
      </pc:sldChg>
      <pc:sldChg chg="delSp modSp mod">
        <pc:chgData name="Varun gupta" userId="d2d377138ca38db3" providerId="LiveId" clId="{6A34CFD9-0BEB-44B6-B71F-A91ADB031133}" dt="2024-06-15T11:47:51.759" v="85" actId="14100"/>
        <pc:sldMkLst>
          <pc:docMk/>
          <pc:sldMk cId="0" sldId="260"/>
        </pc:sldMkLst>
        <pc:spChg chg="mod">
          <ac:chgData name="Varun gupta" userId="d2d377138ca38db3" providerId="LiveId" clId="{6A34CFD9-0BEB-44B6-B71F-A91ADB031133}" dt="2024-06-15T11:47:51.759" v="85" actId="14100"/>
          <ac:spMkLst>
            <pc:docMk/>
            <pc:sldMk cId="0" sldId="260"/>
            <ac:spMk id="11" creationId="{00000000-0000-0000-0000-000000000000}"/>
          </ac:spMkLst>
        </pc:spChg>
        <pc:picChg chg="del">
          <ac:chgData name="Varun gupta" userId="d2d377138ca38db3" providerId="LiveId" clId="{6A34CFD9-0BEB-44B6-B71F-A91ADB031133}" dt="2024-06-15T11:36:46.129" v="4" actId="478"/>
          <ac:picMkLst>
            <pc:docMk/>
            <pc:sldMk cId="0" sldId="260"/>
            <ac:picMk id="17" creationId="{00000000-0000-0000-0000-000000000000}"/>
          </ac:picMkLst>
        </pc:picChg>
      </pc:sldChg>
      <pc:sldChg chg="delSp mod">
        <pc:chgData name="Varun gupta" userId="d2d377138ca38db3" providerId="LiveId" clId="{6A34CFD9-0BEB-44B6-B71F-A91ADB031133}" dt="2024-06-15T11:36:49.363" v="5" actId="478"/>
        <pc:sldMkLst>
          <pc:docMk/>
          <pc:sldMk cId="0" sldId="261"/>
        </pc:sldMkLst>
        <pc:picChg chg="del">
          <ac:chgData name="Varun gupta" userId="d2d377138ca38db3" providerId="LiveId" clId="{6A34CFD9-0BEB-44B6-B71F-A91ADB031133}" dt="2024-06-15T11:36:49.363" v="5" actId="478"/>
          <ac:picMkLst>
            <pc:docMk/>
            <pc:sldMk cId="0" sldId="261"/>
            <ac:picMk id="18" creationId="{00000000-0000-0000-0000-000000000000}"/>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367218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9151A">
              <a:alpha val="75000"/>
            </a:srgbClr>
          </a:solidFill>
          <a:ln/>
        </p:spPr>
      </p:sp>
      <p:pic>
        <p:nvPicPr>
          <p:cNvPr id="4" name="Image 1" descr="preencoded.png"/>
          <p:cNvPicPr>
            <a:picLocks noChangeAspect="1"/>
          </p:cNvPicPr>
          <p:nvPr/>
        </p:nvPicPr>
        <p:blipFill>
          <a:blip r:embed="rId4"/>
          <a:stretch>
            <a:fillRect/>
          </a:stretch>
        </p:blipFill>
        <p:spPr>
          <a:xfrm>
            <a:off x="0" y="0"/>
            <a:ext cx="5486400" cy="8229600"/>
          </a:xfrm>
          <a:prstGeom prst="rect">
            <a:avLst/>
          </a:prstGeom>
        </p:spPr>
      </p:pic>
      <p:sp>
        <p:nvSpPr>
          <p:cNvPr id="5" name="Text 1"/>
          <p:cNvSpPr/>
          <p:nvPr/>
        </p:nvSpPr>
        <p:spPr>
          <a:xfrm>
            <a:off x="6319599" y="180830"/>
            <a:ext cx="7477601" cy="2613184"/>
          </a:xfrm>
          <a:prstGeom prst="rect">
            <a:avLst/>
          </a:prstGeom>
          <a:noFill/>
          <a:ln/>
        </p:spPr>
        <p:txBody>
          <a:bodyPr wrap="square" rtlCol="0" anchor="t"/>
          <a:lstStyle/>
          <a:p>
            <a:pPr marL="0" indent="0">
              <a:lnSpc>
                <a:spcPts val="6859"/>
              </a:lnSpc>
              <a:buNone/>
            </a:pPr>
            <a:r>
              <a:rPr lang="en-US" sz="5487" dirty="0">
                <a:solidFill>
                  <a:srgbClr val="F5F0F0"/>
                </a:solidFill>
                <a:latin typeface="adonis-web" pitchFamily="34" charset="0"/>
                <a:ea typeface="adonis-web" pitchFamily="34" charset="-122"/>
                <a:cs typeface="adonis-web" pitchFamily="34" charset="-120"/>
              </a:rPr>
              <a:t>Introduction to Object-Oriented Programming (OOP) in Python</a:t>
            </a:r>
            <a:endParaRPr lang="en-US" sz="5487" dirty="0"/>
          </a:p>
        </p:txBody>
      </p:sp>
      <p:sp>
        <p:nvSpPr>
          <p:cNvPr id="6" name="Text 2"/>
          <p:cNvSpPr/>
          <p:nvPr/>
        </p:nvSpPr>
        <p:spPr>
          <a:xfrm>
            <a:off x="6319599" y="3261084"/>
            <a:ext cx="7477601" cy="3764184"/>
          </a:xfrm>
          <a:prstGeom prst="rect">
            <a:avLst/>
          </a:prstGeom>
          <a:noFill/>
          <a:ln/>
        </p:spPr>
        <p:txBody>
          <a:bodyPr wrap="square" rtlCol="0" anchor="t"/>
          <a:lstStyle/>
          <a:p>
            <a:pPr marL="0" indent="0">
              <a:lnSpc>
                <a:spcPts val="2100"/>
              </a:lnSpc>
              <a:buNone/>
            </a:pPr>
            <a:r>
              <a:rPr lang="en-US" sz="2800" dirty="0">
                <a:solidFill>
                  <a:srgbClr val="E2E6E9"/>
                </a:solidFill>
                <a:latin typeface="adonis-web" pitchFamily="34" charset="0"/>
                <a:ea typeface="adonis-web" pitchFamily="34" charset="-122"/>
                <a:cs typeface="adonis-web" pitchFamily="34" charset="-120"/>
              </a:rPr>
              <a:t>Object-Oriented Programming (OOP) is a programming paradigm that utilizes "objects" to structure data and code. This paradigm emphasizes the importance of data and methods working together as a single unit, promoting code reusability and maintainability. Python, a versatile and widely used programming language, embraces OOP principles, allowing developers to craft robust and efficient software solutions. The fundamental concepts of OOP, including classes, objects, inheritance, and polymorphism, form the bedrock of this paradigm, providing a structured approach to software design.</a:t>
            </a:r>
            <a:endParaRPr lang="en-US" sz="2800" dirty="0"/>
          </a:p>
        </p:txBody>
      </p:sp>
      <p:sp>
        <p:nvSpPr>
          <p:cNvPr id="8" name="TextBox 7">
            <a:extLst>
              <a:ext uri="{FF2B5EF4-FFF2-40B4-BE49-F238E27FC236}">
                <a16:creationId xmlns:a16="http://schemas.microsoft.com/office/drawing/2014/main" id="{C9CD0B7E-3153-FD1A-2598-4BCF3DBC1AB0}"/>
              </a:ext>
            </a:extLst>
          </p:cNvPr>
          <p:cNvSpPr txBox="1"/>
          <p:nvPr/>
        </p:nvSpPr>
        <p:spPr>
          <a:xfrm>
            <a:off x="11359952" y="7767935"/>
            <a:ext cx="3270448" cy="461665"/>
          </a:xfrm>
          <a:prstGeom prst="rect">
            <a:avLst/>
          </a:prstGeom>
          <a:noFill/>
        </p:spPr>
        <p:txBody>
          <a:bodyPr wrap="square" rtlCol="0">
            <a:spAutoFit/>
          </a:bodyPr>
          <a:lstStyle/>
          <a:p>
            <a:r>
              <a:rPr lang="en-US" sz="2400" b="1" u="sng" dirty="0">
                <a:solidFill>
                  <a:schemeClr val="bg2"/>
                </a:solidFill>
                <a:latin typeface="adonis-web"/>
              </a:rPr>
              <a:t>Made By</a:t>
            </a:r>
            <a:r>
              <a:rPr lang="en-US" sz="2400" dirty="0">
                <a:solidFill>
                  <a:schemeClr val="bg2"/>
                </a:solidFill>
                <a:latin typeface="adonis-web"/>
              </a:rPr>
              <a:t> - </a:t>
            </a:r>
            <a:r>
              <a:rPr lang="en-US" sz="2400" dirty="0">
                <a:solidFill>
                  <a:srgbClr val="FF0000"/>
                </a:solidFill>
                <a:latin typeface="adonis-web"/>
              </a:rPr>
              <a:t> Varun Gupta</a:t>
            </a:r>
            <a:endParaRPr lang="en-IN" sz="2400" dirty="0">
              <a:solidFill>
                <a:srgbClr val="FF0000"/>
              </a:solidFill>
              <a:latin typeface="adonis-web"/>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9151A">
              <a:alpha val="75000"/>
            </a:srgbClr>
          </a:solidFill>
          <a:ln/>
        </p:spPr>
      </p:sp>
      <p:sp>
        <p:nvSpPr>
          <p:cNvPr id="4" name="Text 1"/>
          <p:cNvSpPr/>
          <p:nvPr/>
        </p:nvSpPr>
        <p:spPr>
          <a:xfrm>
            <a:off x="3320415" y="509468"/>
            <a:ext cx="7989570" cy="1051322"/>
          </a:xfrm>
          <a:prstGeom prst="rect">
            <a:avLst/>
          </a:prstGeom>
          <a:noFill/>
          <a:ln/>
        </p:spPr>
        <p:txBody>
          <a:bodyPr wrap="square" rtlCol="0" anchor="t"/>
          <a:lstStyle/>
          <a:p>
            <a:pPr marL="0" indent="0">
              <a:lnSpc>
                <a:spcPts val="4139"/>
              </a:lnSpc>
              <a:buNone/>
            </a:pPr>
            <a:r>
              <a:rPr lang="en-US" sz="3311" dirty="0">
                <a:solidFill>
                  <a:srgbClr val="F5F0F0"/>
                </a:solidFill>
                <a:latin typeface="adonis-web" pitchFamily="34" charset="0"/>
                <a:ea typeface="adonis-web" pitchFamily="34" charset="-122"/>
                <a:cs typeface="adonis-web" pitchFamily="34" charset="-120"/>
              </a:rPr>
              <a:t>Fundamental Concepts of OOP: Classes, Objects, Inheritance, Polymorphism</a:t>
            </a:r>
            <a:endParaRPr lang="en-US" sz="3311" dirty="0"/>
          </a:p>
        </p:txBody>
      </p:sp>
      <p:sp>
        <p:nvSpPr>
          <p:cNvPr id="5" name="Shape 2"/>
          <p:cNvSpPr/>
          <p:nvPr/>
        </p:nvSpPr>
        <p:spPr>
          <a:xfrm>
            <a:off x="3320415" y="2138958"/>
            <a:ext cx="416243" cy="416243"/>
          </a:xfrm>
          <a:prstGeom prst="roundRect">
            <a:avLst>
              <a:gd name="adj" fmla="val 20003"/>
            </a:avLst>
          </a:prstGeom>
          <a:solidFill>
            <a:srgbClr val="003180"/>
          </a:solidFill>
          <a:ln w="7620">
            <a:solidFill>
              <a:srgbClr val="194A99"/>
            </a:solidFill>
            <a:prstDash val="solid"/>
          </a:ln>
        </p:spPr>
      </p:sp>
      <p:sp>
        <p:nvSpPr>
          <p:cNvPr id="6" name="Text 3"/>
          <p:cNvSpPr/>
          <p:nvPr/>
        </p:nvSpPr>
        <p:spPr>
          <a:xfrm>
            <a:off x="3459599" y="2220873"/>
            <a:ext cx="137755" cy="252293"/>
          </a:xfrm>
          <a:prstGeom prst="rect">
            <a:avLst/>
          </a:prstGeom>
          <a:noFill/>
          <a:ln/>
        </p:spPr>
        <p:txBody>
          <a:bodyPr wrap="none" rtlCol="0" anchor="t"/>
          <a:lstStyle/>
          <a:p>
            <a:pPr marL="0" indent="0" algn="ctr">
              <a:lnSpc>
                <a:spcPts val="1987"/>
              </a:lnSpc>
              <a:buNone/>
            </a:pPr>
            <a:r>
              <a:rPr lang="en-US" sz="1987" dirty="0">
                <a:solidFill>
                  <a:srgbClr val="E2E6E9"/>
                </a:solidFill>
                <a:latin typeface="adonis-web" pitchFamily="34" charset="0"/>
                <a:ea typeface="adonis-web" pitchFamily="34" charset="-122"/>
                <a:cs typeface="adonis-web" pitchFamily="34" charset="-120"/>
              </a:rPr>
              <a:t>1</a:t>
            </a:r>
            <a:endParaRPr lang="en-US" sz="1987" dirty="0"/>
          </a:p>
        </p:txBody>
      </p:sp>
      <p:sp>
        <p:nvSpPr>
          <p:cNvPr id="7" name="Text 4"/>
          <p:cNvSpPr/>
          <p:nvPr/>
        </p:nvSpPr>
        <p:spPr>
          <a:xfrm>
            <a:off x="3921681" y="2138958"/>
            <a:ext cx="2102525" cy="262771"/>
          </a:xfrm>
          <a:prstGeom prst="rect">
            <a:avLst/>
          </a:prstGeom>
          <a:noFill/>
          <a:ln/>
        </p:spPr>
        <p:txBody>
          <a:bodyPr wrap="none" rtlCol="0" anchor="t"/>
          <a:lstStyle/>
          <a:p>
            <a:pPr marL="0" indent="0">
              <a:lnSpc>
                <a:spcPts val="2069"/>
              </a:lnSpc>
              <a:buNone/>
            </a:pPr>
            <a:r>
              <a:rPr lang="en-US" sz="1656" dirty="0">
                <a:solidFill>
                  <a:srgbClr val="E2E6E9"/>
                </a:solidFill>
                <a:latin typeface="adonis-web" pitchFamily="34" charset="0"/>
                <a:ea typeface="adonis-web" pitchFamily="34" charset="-122"/>
                <a:cs typeface="adonis-web" pitchFamily="34" charset="-120"/>
              </a:rPr>
              <a:t>Classes</a:t>
            </a:r>
            <a:endParaRPr lang="en-US" sz="1656" dirty="0"/>
          </a:p>
        </p:txBody>
      </p:sp>
      <p:sp>
        <p:nvSpPr>
          <p:cNvPr id="8" name="Text 5"/>
          <p:cNvSpPr/>
          <p:nvPr/>
        </p:nvSpPr>
        <p:spPr>
          <a:xfrm>
            <a:off x="3921681" y="2512695"/>
            <a:ext cx="3301008" cy="1942743"/>
          </a:xfrm>
          <a:prstGeom prst="rect">
            <a:avLst/>
          </a:prstGeom>
          <a:noFill/>
          <a:ln/>
        </p:spPr>
        <p:txBody>
          <a:bodyPr wrap="square" rtlCol="0" anchor="t"/>
          <a:lstStyle/>
          <a:p>
            <a:pPr marL="0" indent="0">
              <a:lnSpc>
                <a:spcPts val="2185"/>
              </a:lnSpc>
              <a:buNone/>
            </a:pPr>
            <a:r>
              <a:rPr lang="en-US" sz="1457" dirty="0">
                <a:solidFill>
                  <a:srgbClr val="E2E6E9"/>
                </a:solidFill>
                <a:latin typeface="adonis-web" pitchFamily="34" charset="0"/>
                <a:ea typeface="adonis-web" pitchFamily="34" charset="-122"/>
                <a:cs typeface="adonis-web" pitchFamily="34" charset="-120"/>
              </a:rPr>
              <a:t>Classes serve as blueprints for creating objects. They define the attributes (data) and methods (functions) that objects of that class will possess. For instance, a "Dog" class might define attributes like "breed" and "age," and methods like "bark" and "fetch."</a:t>
            </a:r>
            <a:endParaRPr lang="en-US" sz="1457" dirty="0"/>
          </a:p>
        </p:txBody>
      </p:sp>
      <p:sp>
        <p:nvSpPr>
          <p:cNvPr id="9" name="Shape 6"/>
          <p:cNvSpPr/>
          <p:nvPr/>
        </p:nvSpPr>
        <p:spPr>
          <a:xfrm>
            <a:off x="7407712" y="2138958"/>
            <a:ext cx="416243" cy="416243"/>
          </a:xfrm>
          <a:prstGeom prst="roundRect">
            <a:avLst>
              <a:gd name="adj" fmla="val 20003"/>
            </a:avLst>
          </a:prstGeom>
          <a:solidFill>
            <a:srgbClr val="003180"/>
          </a:solidFill>
          <a:ln w="7620">
            <a:solidFill>
              <a:srgbClr val="194A99"/>
            </a:solidFill>
            <a:prstDash val="solid"/>
          </a:ln>
        </p:spPr>
      </p:sp>
      <p:sp>
        <p:nvSpPr>
          <p:cNvPr id="10" name="Text 7"/>
          <p:cNvSpPr/>
          <p:nvPr/>
        </p:nvSpPr>
        <p:spPr>
          <a:xfrm>
            <a:off x="7546896" y="2220873"/>
            <a:ext cx="137755" cy="252293"/>
          </a:xfrm>
          <a:prstGeom prst="rect">
            <a:avLst/>
          </a:prstGeom>
          <a:noFill/>
          <a:ln/>
        </p:spPr>
        <p:txBody>
          <a:bodyPr wrap="none" rtlCol="0" anchor="t"/>
          <a:lstStyle/>
          <a:p>
            <a:pPr marL="0" indent="0" algn="ctr">
              <a:lnSpc>
                <a:spcPts val="1987"/>
              </a:lnSpc>
              <a:buNone/>
            </a:pPr>
            <a:r>
              <a:rPr lang="en-US" sz="1987" dirty="0">
                <a:solidFill>
                  <a:srgbClr val="E2E6E9"/>
                </a:solidFill>
                <a:latin typeface="adonis-web" pitchFamily="34" charset="0"/>
                <a:ea typeface="adonis-web" pitchFamily="34" charset="-122"/>
                <a:cs typeface="adonis-web" pitchFamily="34" charset="-120"/>
              </a:rPr>
              <a:t>2</a:t>
            </a:r>
            <a:endParaRPr lang="en-US" sz="1987" dirty="0"/>
          </a:p>
        </p:txBody>
      </p:sp>
      <p:sp>
        <p:nvSpPr>
          <p:cNvPr id="11" name="Text 8"/>
          <p:cNvSpPr/>
          <p:nvPr/>
        </p:nvSpPr>
        <p:spPr>
          <a:xfrm>
            <a:off x="8008977" y="2138958"/>
            <a:ext cx="2102525" cy="262771"/>
          </a:xfrm>
          <a:prstGeom prst="rect">
            <a:avLst/>
          </a:prstGeom>
          <a:noFill/>
          <a:ln/>
        </p:spPr>
        <p:txBody>
          <a:bodyPr wrap="none" rtlCol="0" anchor="t"/>
          <a:lstStyle/>
          <a:p>
            <a:pPr marL="0" indent="0">
              <a:lnSpc>
                <a:spcPts val="2069"/>
              </a:lnSpc>
              <a:buNone/>
            </a:pPr>
            <a:r>
              <a:rPr lang="en-US" sz="1656" dirty="0">
                <a:solidFill>
                  <a:srgbClr val="E2E6E9"/>
                </a:solidFill>
                <a:latin typeface="adonis-web" pitchFamily="34" charset="0"/>
                <a:ea typeface="adonis-web" pitchFamily="34" charset="-122"/>
                <a:cs typeface="adonis-web" pitchFamily="34" charset="-120"/>
              </a:rPr>
              <a:t>Objects</a:t>
            </a:r>
            <a:endParaRPr lang="en-US" sz="1656" dirty="0"/>
          </a:p>
        </p:txBody>
      </p:sp>
      <p:sp>
        <p:nvSpPr>
          <p:cNvPr id="12" name="Text 9"/>
          <p:cNvSpPr/>
          <p:nvPr/>
        </p:nvSpPr>
        <p:spPr>
          <a:xfrm>
            <a:off x="8008977" y="2512695"/>
            <a:ext cx="3301008" cy="1942743"/>
          </a:xfrm>
          <a:prstGeom prst="rect">
            <a:avLst/>
          </a:prstGeom>
          <a:noFill/>
          <a:ln/>
        </p:spPr>
        <p:txBody>
          <a:bodyPr wrap="square" rtlCol="0" anchor="t"/>
          <a:lstStyle/>
          <a:p>
            <a:pPr marL="0" indent="0">
              <a:lnSpc>
                <a:spcPts val="2185"/>
              </a:lnSpc>
              <a:buNone/>
            </a:pPr>
            <a:r>
              <a:rPr lang="en-US" sz="1457" dirty="0">
                <a:solidFill>
                  <a:srgbClr val="E2E6E9"/>
                </a:solidFill>
                <a:latin typeface="adonis-web" pitchFamily="34" charset="0"/>
                <a:ea typeface="adonis-web" pitchFamily="34" charset="-122"/>
                <a:cs typeface="adonis-web" pitchFamily="34" charset="-120"/>
              </a:rPr>
              <a:t>Objects are instances of classes, embodying the specific data and methods defined within the class. In our "Dog" example, "Buddy" and "Lucy" could be individual objects, each with unique values for their breed and age, and the ability to execute the "bark" and "fetch" methods.</a:t>
            </a:r>
            <a:endParaRPr lang="en-US" sz="1457" dirty="0"/>
          </a:p>
        </p:txBody>
      </p:sp>
      <p:sp>
        <p:nvSpPr>
          <p:cNvPr id="13" name="Shape 10"/>
          <p:cNvSpPr/>
          <p:nvPr/>
        </p:nvSpPr>
        <p:spPr>
          <a:xfrm>
            <a:off x="3320415" y="4848582"/>
            <a:ext cx="416243" cy="416243"/>
          </a:xfrm>
          <a:prstGeom prst="roundRect">
            <a:avLst>
              <a:gd name="adj" fmla="val 20003"/>
            </a:avLst>
          </a:prstGeom>
          <a:solidFill>
            <a:srgbClr val="003180"/>
          </a:solidFill>
          <a:ln w="7620">
            <a:solidFill>
              <a:srgbClr val="194A99"/>
            </a:solidFill>
            <a:prstDash val="solid"/>
          </a:ln>
        </p:spPr>
      </p:sp>
      <p:sp>
        <p:nvSpPr>
          <p:cNvPr id="14" name="Text 11"/>
          <p:cNvSpPr/>
          <p:nvPr/>
        </p:nvSpPr>
        <p:spPr>
          <a:xfrm>
            <a:off x="3459599" y="4930497"/>
            <a:ext cx="137755" cy="252293"/>
          </a:xfrm>
          <a:prstGeom prst="rect">
            <a:avLst/>
          </a:prstGeom>
          <a:noFill/>
          <a:ln/>
        </p:spPr>
        <p:txBody>
          <a:bodyPr wrap="none" rtlCol="0" anchor="t"/>
          <a:lstStyle/>
          <a:p>
            <a:pPr marL="0" indent="0" algn="ctr">
              <a:lnSpc>
                <a:spcPts val="1987"/>
              </a:lnSpc>
              <a:buNone/>
            </a:pPr>
            <a:r>
              <a:rPr lang="en-US" sz="1987" dirty="0">
                <a:solidFill>
                  <a:srgbClr val="E2E6E9"/>
                </a:solidFill>
                <a:latin typeface="adonis-web" pitchFamily="34" charset="0"/>
                <a:ea typeface="adonis-web" pitchFamily="34" charset="-122"/>
                <a:cs typeface="adonis-web" pitchFamily="34" charset="-120"/>
              </a:rPr>
              <a:t>3</a:t>
            </a:r>
            <a:endParaRPr lang="en-US" sz="1987" dirty="0"/>
          </a:p>
        </p:txBody>
      </p:sp>
      <p:sp>
        <p:nvSpPr>
          <p:cNvPr id="15" name="Text 12"/>
          <p:cNvSpPr/>
          <p:nvPr/>
        </p:nvSpPr>
        <p:spPr>
          <a:xfrm>
            <a:off x="3921681" y="4848582"/>
            <a:ext cx="2102525" cy="262771"/>
          </a:xfrm>
          <a:prstGeom prst="rect">
            <a:avLst/>
          </a:prstGeom>
          <a:noFill/>
          <a:ln/>
        </p:spPr>
        <p:txBody>
          <a:bodyPr wrap="none" rtlCol="0" anchor="t"/>
          <a:lstStyle/>
          <a:p>
            <a:pPr marL="0" indent="0">
              <a:lnSpc>
                <a:spcPts val="2069"/>
              </a:lnSpc>
              <a:buNone/>
            </a:pPr>
            <a:r>
              <a:rPr lang="en-US" sz="1656" dirty="0">
                <a:solidFill>
                  <a:srgbClr val="E2E6E9"/>
                </a:solidFill>
                <a:latin typeface="adonis-web" pitchFamily="34" charset="0"/>
                <a:ea typeface="adonis-web" pitchFamily="34" charset="-122"/>
                <a:cs typeface="adonis-web" pitchFamily="34" charset="-120"/>
              </a:rPr>
              <a:t>Inheritance</a:t>
            </a:r>
            <a:endParaRPr lang="en-US" sz="1656" dirty="0"/>
          </a:p>
        </p:txBody>
      </p:sp>
      <p:sp>
        <p:nvSpPr>
          <p:cNvPr id="16" name="Text 13"/>
          <p:cNvSpPr/>
          <p:nvPr/>
        </p:nvSpPr>
        <p:spPr>
          <a:xfrm>
            <a:off x="3921681" y="5222319"/>
            <a:ext cx="3301008" cy="2220278"/>
          </a:xfrm>
          <a:prstGeom prst="rect">
            <a:avLst/>
          </a:prstGeom>
          <a:noFill/>
          <a:ln/>
        </p:spPr>
        <p:txBody>
          <a:bodyPr wrap="square" rtlCol="0" anchor="t"/>
          <a:lstStyle/>
          <a:p>
            <a:pPr marL="0" indent="0">
              <a:lnSpc>
                <a:spcPts val="2185"/>
              </a:lnSpc>
              <a:buNone/>
            </a:pPr>
            <a:r>
              <a:rPr lang="en-US" sz="1457" dirty="0">
                <a:solidFill>
                  <a:srgbClr val="E2E6E9"/>
                </a:solidFill>
                <a:latin typeface="adonis-web" pitchFamily="34" charset="0"/>
                <a:ea typeface="adonis-web" pitchFamily="34" charset="-122"/>
                <a:cs typeface="adonis-web" pitchFamily="34" charset="-120"/>
              </a:rPr>
              <a:t>Inheritance enables a class to inherit attributes and methods from a parent class. This promotes code reuse and organization. For example, a "GoldenRetriever" class could inherit from the "Dog" class, gaining all the "Dog" features, with the potential to add unique retriever-specific attributes and methods.</a:t>
            </a:r>
            <a:endParaRPr lang="en-US" sz="1457" dirty="0"/>
          </a:p>
        </p:txBody>
      </p:sp>
      <p:sp>
        <p:nvSpPr>
          <p:cNvPr id="17" name="Shape 14"/>
          <p:cNvSpPr/>
          <p:nvPr/>
        </p:nvSpPr>
        <p:spPr>
          <a:xfrm>
            <a:off x="7407712" y="4848582"/>
            <a:ext cx="416243" cy="416243"/>
          </a:xfrm>
          <a:prstGeom prst="roundRect">
            <a:avLst>
              <a:gd name="adj" fmla="val 20003"/>
            </a:avLst>
          </a:prstGeom>
          <a:solidFill>
            <a:srgbClr val="003180"/>
          </a:solidFill>
          <a:ln w="7620">
            <a:solidFill>
              <a:srgbClr val="194A99"/>
            </a:solidFill>
            <a:prstDash val="solid"/>
          </a:ln>
        </p:spPr>
      </p:sp>
      <p:sp>
        <p:nvSpPr>
          <p:cNvPr id="18" name="Text 15"/>
          <p:cNvSpPr/>
          <p:nvPr/>
        </p:nvSpPr>
        <p:spPr>
          <a:xfrm>
            <a:off x="7546896" y="4930497"/>
            <a:ext cx="137755" cy="252293"/>
          </a:xfrm>
          <a:prstGeom prst="rect">
            <a:avLst/>
          </a:prstGeom>
          <a:noFill/>
          <a:ln/>
        </p:spPr>
        <p:txBody>
          <a:bodyPr wrap="none" rtlCol="0" anchor="t"/>
          <a:lstStyle/>
          <a:p>
            <a:pPr marL="0" indent="0" algn="ctr">
              <a:lnSpc>
                <a:spcPts val="1987"/>
              </a:lnSpc>
              <a:buNone/>
            </a:pPr>
            <a:r>
              <a:rPr lang="en-US" sz="1987" dirty="0">
                <a:solidFill>
                  <a:srgbClr val="E2E6E9"/>
                </a:solidFill>
                <a:latin typeface="adonis-web" pitchFamily="34" charset="0"/>
                <a:ea typeface="adonis-web" pitchFamily="34" charset="-122"/>
                <a:cs typeface="adonis-web" pitchFamily="34" charset="-120"/>
              </a:rPr>
              <a:t>4</a:t>
            </a:r>
            <a:endParaRPr lang="en-US" sz="1987" dirty="0"/>
          </a:p>
        </p:txBody>
      </p:sp>
      <p:sp>
        <p:nvSpPr>
          <p:cNvPr id="19" name="Text 16"/>
          <p:cNvSpPr/>
          <p:nvPr/>
        </p:nvSpPr>
        <p:spPr>
          <a:xfrm>
            <a:off x="8008977" y="4848582"/>
            <a:ext cx="2102525" cy="262771"/>
          </a:xfrm>
          <a:prstGeom prst="rect">
            <a:avLst/>
          </a:prstGeom>
          <a:noFill/>
          <a:ln/>
        </p:spPr>
        <p:txBody>
          <a:bodyPr wrap="none" rtlCol="0" anchor="t"/>
          <a:lstStyle/>
          <a:p>
            <a:pPr marL="0" indent="0">
              <a:lnSpc>
                <a:spcPts val="2069"/>
              </a:lnSpc>
              <a:buNone/>
            </a:pPr>
            <a:r>
              <a:rPr lang="en-US" sz="1656" dirty="0">
                <a:solidFill>
                  <a:srgbClr val="E2E6E9"/>
                </a:solidFill>
                <a:latin typeface="adonis-web" pitchFamily="34" charset="0"/>
                <a:ea typeface="adonis-web" pitchFamily="34" charset="-122"/>
                <a:cs typeface="adonis-web" pitchFamily="34" charset="-120"/>
              </a:rPr>
              <a:t>Polymorphism</a:t>
            </a:r>
            <a:endParaRPr lang="en-US" sz="1656" dirty="0"/>
          </a:p>
        </p:txBody>
      </p:sp>
      <p:sp>
        <p:nvSpPr>
          <p:cNvPr id="20" name="Text 17"/>
          <p:cNvSpPr/>
          <p:nvPr/>
        </p:nvSpPr>
        <p:spPr>
          <a:xfrm>
            <a:off x="8008977" y="5222319"/>
            <a:ext cx="3301008" cy="2497812"/>
          </a:xfrm>
          <a:prstGeom prst="rect">
            <a:avLst/>
          </a:prstGeom>
          <a:noFill/>
          <a:ln/>
        </p:spPr>
        <p:txBody>
          <a:bodyPr wrap="square" rtlCol="0" anchor="t"/>
          <a:lstStyle/>
          <a:p>
            <a:pPr marL="0" indent="0">
              <a:lnSpc>
                <a:spcPts val="2185"/>
              </a:lnSpc>
              <a:buNone/>
            </a:pPr>
            <a:r>
              <a:rPr lang="en-US" sz="1457" dirty="0">
                <a:solidFill>
                  <a:srgbClr val="E2E6E9"/>
                </a:solidFill>
                <a:latin typeface="adonis-web" pitchFamily="34" charset="0"/>
                <a:ea typeface="adonis-web" pitchFamily="34" charset="-122"/>
                <a:cs typeface="adonis-web" pitchFamily="34" charset="-120"/>
              </a:rPr>
              <a:t>Polymorphism allows objects of different classes to be treated in a uniform way, based on shared interfaces. This enables code flexibility and adaptability. For example, a "Pet" class can handle both "Dog" and "Cat" objects, regardless of their specific attributes or methods, as long as they share essential "Pet" behaviors, such as "feed" or "play."</a:t>
            </a:r>
            <a:endParaRPr lang="en-US" sz="1457"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9151A">
              <a:alpha val="75000"/>
            </a:srgbClr>
          </a:solidFill>
          <a:ln/>
        </p:spPr>
      </p:sp>
      <p:sp>
        <p:nvSpPr>
          <p:cNvPr id="4" name="Text 1"/>
          <p:cNvSpPr/>
          <p:nvPr/>
        </p:nvSpPr>
        <p:spPr>
          <a:xfrm>
            <a:off x="2982992" y="553283"/>
            <a:ext cx="7466171" cy="569952"/>
          </a:xfrm>
          <a:prstGeom prst="rect">
            <a:avLst/>
          </a:prstGeom>
          <a:noFill/>
          <a:ln/>
        </p:spPr>
        <p:txBody>
          <a:bodyPr wrap="none" rtlCol="0" anchor="t"/>
          <a:lstStyle/>
          <a:p>
            <a:pPr marL="0" indent="0">
              <a:lnSpc>
                <a:spcPts val="4488"/>
              </a:lnSpc>
              <a:buNone/>
            </a:pPr>
            <a:r>
              <a:rPr lang="en-US" sz="3591" dirty="0">
                <a:solidFill>
                  <a:srgbClr val="F5F0F0"/>
                </a:solidFill>
                <a:latin typeface="adonis-web" pitchFamily="34" charset="0"/>
                <a:ea typeface="adonis-web" pitchFamily="34" charset="-122"/>
                <a:cs typeface="adonis-web" pitchFamily="34" charset="-120"/>
              </a:rPr>
              <a:t>Creating Classes and Objects in Python</a:t>
            </a:r>
            <a:endParaRPr lang="en-US" sz="3591" dirty="0"/>
          </a:p>
        </p:txBody>
      </p:sp>
      <p:sp>
        <p:nvSpPr>
          <p:cNvPr id="5" name="Text 2"/>
          <p:cNvSpPr/>
          <p:nvPr/>
        </p:nvSpPr>
        <p:spPr>
          <a:xfrm>
            <a:off x="2982992" y="1624727"/>
            <a:ext cx="2280047" cy="284917"/>
          </a:xfrm>
          <a:prstGeom prst="rect">
            <a:avLst/>
          </a:prstGeom>
          <a:noFill/>
          <a:ln/>
        </p:spPr>
        <p:txBody>
          <a:bodyPr wrap="none" rtlCol="0" anchor="t"/>
          <a:lstStyle/>
          <a:p>
            <a:pPr marL="0" indent="0">
              <a:lnSpc>
                <a:spcPts val="2244"/>
              </a:lnSpc>
              <a:buNone/>
            </a:pPr>
            <a:r>
              <a:rPr lang="en-US" sz="1795" dirty="0">
                <a:solidFill>
                  <a:srgbClr val="F5F0F0"/>
                </a:solidFill>
                <a:latin typeface="adonis-web" pitchFamily="34" charset="0"/>
                <a:ea typeface="adonis-web" pitchFamily="34" charset="-122"/>
                <a:cs typeface="adonis-web" pitchFamily="34" charset="-120"/>
              </a:rPr>
              <a:t>Defining a Class</a:t>
            </a:r>
            <a:endParaRPr lang="en-US" sz="1795" dirty="0"/>
          </a:p>
        </p:txBody>
      </p:sp>
      <p:sp>
        <p:nvSpPr>
          <p:cNvPr id="6" name="Text 3"/>
          <p:cNvSpPr/>
          <p:nvPr/>
        </p:nvSpPr>
        <p:spPr>
          <a:xfrm>
            <a:off x="2553629" y="2122765"/>
            <a:ext cx="2990874" cy="2106097"/>
          </a:xfrm>
          <a:prstGeom prst="rect">
            <a:avLst/>
          </a:prstGeom>
          <a:noFill/>
          <a:ln/>
        </p:spPr>
        <p:txBody>
          <a:bodyPr wrap="square" rtlCol="0" anchor="t"/>
          <a:lstStyle/>
          <a:p>
            <a:pPr marL="0" indent="0">
              <a:lnSpc>
                <a:spcPts val="2370"/>
              </a:lnSpc>
              <a:buNone/>
            </a:pPr>
            <a:r>
              <a:rPr lang="en-US" sz="1580" dirty="0">
                <a:solidFill>
                  <a:srgbClr val="E2E6E9"/>
                </a:solidFill>
                <a:latin typeface="adonis-web" pitchFamily="34" charset="0"/>
                <a:ea typeface="adonis-web" pitchFamily="34" charset="-122"/>
                <a:cs typeface="adonis-web" pitchFamily="34" charset="-120"/>
              </a:rPr>
              <a:t>In Python, classes are defined using the "class" keyword. The class name is capitalized by convention. Inside the class definition, attributes are defined as variables and methods as functions.</a:t>
            </a:r>
            <a:endParaRPr lang="en-US" sz="1580" dirty="0"/>
          </a:p>
        </p:txBody>
      </p:sp>
      <p:sp>
        <p:nvSpPr>
          <p:cNvPr id="7" name="Shape 4"/>
          <p:cNvSpPr/>
          <p:nvPr/>
        </p:nvSpPr>
        <p:spPr>
          <a:xfrm>
            <a:off x="2629229" y="4366730"/>
            <a:ext cx="2561511" cy="3008590"/>
          </a:xfrm>
          <a:prstGeom prst="roundRect">
            <a:avLst>
              <a:gd name="adj" fmla="val 3525"/>
            </a:avLst>
          </a:prstGeom>
          <a:solidFill>
            <a:srgbClr val="001D4D"/>
          </a:solidFill>
          <a:ln/>
        </p:spPr>
      </p:sp>
      <p:sp>
        <p:nvSpPr>
          <p:cNvPr id="8" name="Shape 5"/>
          <p:cNvSpPr/>
          <p:nvPr/>
        </p:nvSpPr>
        <p:spPr>
          <a:xfrm>
            <a:off x="2609982" y="4441983"/>
            <a:ext cx="2581513" cy="3008590"/>
          </a:xfrm>
          <a:prstGeom prst="roundRect">
            <a:avLst>
              <a:gd name="adj" fmla="val 1166"/>
            </a:avLst>
          </a:prstGeom>
          <a:solidFill>
            <a:srgbClr val="001D4D"/>
          </a:solidFill>
          <a:ln/>
        </p:spPr>
      </p:sp>
      <p:sp>
        <p:nvSpPr>
          <p:cNvPr id="9" name="Text 6"/>
          <p:cNvSpPr/>
          <p:nvPr/>
        </p:nvSpPr>
        <p:spPr>
          <a:xfrm>
            <a:off x="2553629" y="4449979"/>
            <a:ext cx="2709409" cy="3000594"/>
          </a:xfrm>
          <a:prstGeom prst="rect">
            <a:avLst/>
          </a:prstGeom>
          <a:noFill/>
          <a:ln/>
        </p:spPr>
        <p:txBody>
          <a:bodyPr wrap="square" rtlCol="0" anchor="t"/>
          <a:lstStyle/>
          <a:p>
            <a:pPr marL="0" indent="0">
              <a:lnSpc>
                <a:spcPts val="2370"/>
              </a:lnSpc>
              <a:buNone/>
            </a:pPr>
            <a:r>
              <a:rPr lang="en-US" sz="1580" dirty="0">
                <a:solidFill>
                  <a:srgbClr val="E2E6E9"/>
                </a:solidFill>
                <a:highlight>
                  <a:srgbClr val="001D4D"/>
                </a:highlight>
                <a:latin typeface="Consolas" pitchFamily="34" charset="0"/>
                <a:ea typeface="Consolas" pitchFamily="34" charset="-122"/>
                <a:cs typeface="Consolas" pitchFamily="34" charset="-120"/>
              </a:rPr>
              <a:t>class Dog:
    def __init__(self, breed, age):
        self.breed = breed
        self.age = age
    def bark(self):
        print("Woof!")
</a:t>
            </a:r>
            <a:endParaRPr lang="en-US" sz="1580" dirty="0"/>
          </a:p>
        </p:txBody>
      </p:sp>
      <p:sp>
        <p:nvSpPr>
          <p:cNvPr id="10" name="Text 7"/>
          <p:cNvSpPr/>
          <p:nvPr/>
        </p:nvSpPr>
        <p:spPr>
          <a:xfrm>
            <a:off x="6041469" y="1624727"/>
            <a:ext cx="2280047" cy="284917"/>
          </a:xfrm>
          <a:prstGeom prst="rect">
            <a:avLst/>
          </a:prstGeom>
          <a:noFill/>
          <a:ln/>
        </p:spPr>
        <p:txBody>
          <a:bodyPr wrap="none" rtlCol="0" anchor="t"/>
          <a:lstStyle/>
          <a:p>
            <a:pPr marL="0" indent="0">
              <a:lnSpc>
                <a:spcPts val="2244"/>
              </a:lnSpc>
              <a:buNone/>
            </a:pPr>
            <a:r>
              <a:rPr lang="en-US" sz="1795" dirty="0">
                <a:solidFill>
                  <a:srgbClr val="F5F0F0"/>
                </a:solidFill>
                <a:latin typeface="adonis-web" pitchFamily="34" charset="0"/>
                <a:ea typeface="adonis-web" pitchFamily="34" charset="-122"/>
                <a:cs typeface="adonis-web" pitchFamily="34" charset="-120"/>
              </a:rPr>
              <a:t>Creating Objects</a:t>
            </a:r>
            <a:endParaRPr lang="en-US" sz="1795" dirty="0"/>
          </a:p>
        </p:txBody>
      </p:sp>
      <p:sp>
        <p:nvSpPr>
          <p:cNvPr id="11" name="Text 8"/>
          <p:cNvSpPr/>
          <p:nvPr/>
        </p:nvSpPr>
        <p:spPr>
          <a:xfrm>
            <a:off x="5776333" y="2110264"/>
            <a:ext cx="2826648" cy="2106097"/>
          </a:xfrm>
          <a:prstGeom prst="rect">
            <a:avLst/>
          </a:prstGeom>
          <a:noFill/>
          <a:ln/>
        </p:spPr>
        <p:txBody>
          <a:bodyPr wrap="square" rtlCol="0" anchor="t"/>
          <a:lstStyle/>
          <a:p>
            <a:pPr marL="0" indent="0">
              <a:lnSpc>
                <a:spcPts val="2370"/>
              </a:lnSpc>
              <a:buNone/>
            </a:pPr>
            <a:r>
              <a:rPr lang="en-US" sz="1580" dirty="0">
                <a:solidFill>
                  <a:srgbClr val="E2E6E9"/>
                </a:solidFill>
                <a:latin typeface="adonis-web" pitchFamily="34" charset="0"/>
                <a:ea typeface="adonis-web" pitchFamily="34" charset="-122"/>
                <a:cs typeface="adonis-web" pitchFamily="34" charset="-120"/>
              </a:rPr>
              <a:t>Objects are created by calling the class name like a function. The "self" parameter in methods refers to the object itself. The "init" method (constructor) initializes the object's attributes.</a:t>
            </a:r>
            <a:endParaRPr lang="en-US" sz="1580" dirty="0"/>
          </a:p>
        </p:txBody>
      </p:sp>
      <p:sp>
        <p:nvSpPr>
          <p:cNvPr id="12" name="Shape 9"/>
          <p:cNvSpPr/>
          <p:nvPr/>
        </p:nvSpPr>
        <p:spPr>
          <a:xfrm>
            <a:off x="6041469" y="4441984"/>
            <a:ext cx="2561511" cy="2406848"/>
          </a:xfrm>
          <a:prstGeom prst="roundRect">
            <a:avLst>
              <a:gd name="adj" fmla="val 3751"/>
            </a:avLst>
          </a:prstGeom>
          <a:solidFill>
            <a:srgbClr val="001D4D"/>
          </a:solidFill>
          <a:ln/>
        </p:spPr>
      </p:sp>
      <p:sp>
        <p:nvSpPr>
          <p:cNvPr id="13" name="Shape 10"/>
          <p:cNvSpPr/>
          <p:nvPr/>
        </p:nvSpPr>
        <p:spPr>
          <a:xfrm>
            <a:off x="6031468" y="4441984"/>
            <a:ext cx="2581513" cy="2406848"/>
          </a:xfrm>
          <a:prstGeom prst="roundRect">
            <a:avLst>
              <a:gd name="adj" fmla="val 1250"/>
            </a:avLst>
          </a:prstGeom>
          <a:solidFill>
            <a:srgbClr val="001D4D"/>
          </a:solidFill>
          <a:ln/>
        </p:spPr>
      </p:sp>
      <p:sp>
        <p:nvSpPr>
          <p:cNvPr id="14" name="Text 11"/>
          <p:cNvSpPr/>
          <p:nvPr/>
        </p:nvSpPr>
        <p:spPr>
          <a:xfrm>
            <a:off x="6232088" y="4592360"/>
            <a:ext cx="2180273" cy="2106097"/>
          </a:xfrm>
          <a:prstGeom prst="rect">
            <a:avLst/>
          </a:prstGeom>
          <a:noFill/>
          <a:ln/>
        </p:spPr>
        <p:txBody>
          <a:bodyPr wrap="square" rtlCol="0" anchor="t"/>
          <a:lstStyle/>
          <a:p>
            <a:pPr marL="0" indent="0">
              <a:lnSpc>
                <a:spcPts val="2370"/>
              </a:lnSpc>
              <a:buNone/>
            </a:pPr>
            <a:r>
              <a:rPr lang="en-US" sz="1580" dirty="0">
                <a:solidFill>
                  <a:srgbClr val="E2E6E9"/>
                </a:solidFill>
                <a:highlight>
                  <a:srgbClr val="001D4D"/>
                </a:highlight>
                <a:latin typeface="Consolas" pitchFamily="34" charset="0"/>
                <a:ea typeface="Consolas" pitchFamily="34" charset="-122"/>
                <a:cs typeface="Consolas" pitchFamily="34" charset="-120"/>
              </a:rPr>
              <a:t>buddy = Dog("Golden Retriever", 3)
lucy = Dog("Labrador", 5)
buddy.bark() # Output: "Woof!"
</a:t>
            </a:r>
            <a:endParaRPr lang="en-US" sz="1580" dirty="0"/>
          </a:p>
        </p:txBody>
      </p:sp>
      <p:sp>
        <p:nvSpPr>
          <p:cNvPr id="15" name="Text 12"/>
          <p:cNvSpPr/>
          <p:nvPr/>
        </p:nvSpPr>
        <p:spPr>
          <a:xfrm>
            <a:off x="9099947" y="1624727"/>
            <a:ext cx="2826648" cy="569833"/>
          </a:xfrm>
          <a:prstGeom prst="rect">
            <a:avLst/>
          </a:prstGeom>
          <a:noFill/>
          <a:ln/>
        </p:spPr>
        <p:txBody>
          <a:bodyPr wrap="square" rtlCol="0" anchor="t"/>
          <a:lstStyle/>
          <a:p>
            <a:pPr marL="0" indent="0">
              <a:lnSpc>
                <a:spcPts val="2244"/>
              </a:lnSpc>
              <a:buNone/>
            </a:pPr>
            <a:r>
              <a:rPr lang="en-US" sz="1795" dirty="0">
                <a:solidFill>
                  <a:srgbClr val="F5F0F0"/>
                </a:solidFill>
                <a:latin typeface="adonis-web" pitchFamily="34" charset="0"/>
                <a:ea typeface="adonis-web" pitchFamily="34" charset="-122"/>
                <a:cs typeface="adonis-web" pitchFamily="34" charset="-120"/>
              </a:rPr>
              <a:t>Using Object Attributes and Methods</a:t>
            </a:r>
            <a:endParaRPr lang="en-US" sz="1795" dirty="0"/>
          </a:p>
        </p:txBody>
      </p:sp>
      <p:sp>
        <p:nvSpPr>
          <p:cNvPr id="16" name="Text 13"/>
          <p:cNvSpPr/>
          <p:nvPr/>
        </p:nvSpPr>
        <p:spPr>
          <a:xfrm>
            <a:off x="9099947" y="2395180"/>
            <a:ext cx="2826648" cy="1805226"/>
          </a:xfrm>
          <a:prstGeom prst="rect">
            <a:avLst/>
          </a:prstGeom>
          <a:noFill/>
          <a:ln/>
        </p:spPr>
        <p:txBody>
          <a:bodyPr wrap="square" rtlCol="0" anchor="t"/>
          <a:lstStyle/>
          <a:p>
            <a:pPr marL="0" indent="0">
              <a:lnSpc>
                <a:spcPts val="2370"/>
              </a:lnSpc>
              <a:buNone/>
            </a:pPr>
            <a:r>
              <a:rPr lang="en-US" sz="1580" dirty="0">
                <a:solidFill>
                  <a:srgbClr val="E2E6E9"/>
                </a:solidFill>
                <a:latin typeface="adonis-web" pitchFamily="34" charset="0"/>
                <a:ea typeface="adonis-web" pitchFamily="34" charset="-122"/>
                <a:cs typeface="adonis-web" pitchFamily="34" charset="-120"/>
              </a:rPr>
              <a:t>Once an object is created, its attributes can be accessed using the dot notation (object.attribute) and its methods can be called (object.method()).</a:t>
            </a:r>
            <a:endParaRPr lang="en-US" sz="1580" dirty="0"/>
          </a:p>
        </p:txBody>
      </p:sp>
      <p:sp>
        <p:nvSpPr>
          <p:cNvPr id="17" name="Shape 14"/>
          <p:cNvSpPr/>
          <p:nvPr/>
        </p:nvSpPr>
        <p:spPr>
          <a:xfrm>
            <a:off x="9099947" y="4426029"/>
            <a:ext cx="2561511" cy="2105978"/>
          </a:xfrm>
          <a:prstGeom prst="roundRect">
            <a:avLst>
              <a:gd name="adj" fmla="val 4287"/>
            </a:avLst>
          </a:prstGeom>
          <a:solidFill>
            <a:srgbClr val="001D4D"/>
          </a:solidFill>
          <a:ln/>
        </p:spPr>
      </p:sp>
      <p:sp>
        <p:nvSpPr>
          <p:cNvPr id="18" name="Shape 15"/>
          <p:cNvSpPr/>
          <p:nvPr/>
        </p:nvSpPr>
        <p:spPr>
          <a:xfrm>
            <a:off x="9089946" y="4426029"/>
            <a:ext cx="2581513" cy="2105978"/>
          </a:xfrm>
          <a:prstGeom prst="roundRect">
            <a:avLst>
              <a:gd name="adj" fmla="val 1429"/>
            </a:avLst>
          </a:prstGeom>
          <a:solidFill>
            <a:srgbClr val="001D4D"/>
          </a:solidFill>
          <a:ln/>
        </p:spPr>
      </p:sp>
      <p:sp>
        <p:nvSpPr>
          <p:cNvPr id="19" name="Text 16"/>
          <p:cNvSpPr/>
          <p:nvPr/>
        </p:nvSpPr>
        <p:spPr>
          <a:xfrm>
            <a:off x="9290566" y="4576405"/>
            <a:ext cx="2180273" cy="1805226"/>
          </a:xfrm>
          <a:prstGeom prst="rect">
            <a:avLst/>
          </a:prstGeom>
          <a:noFill/>
          <a:ln/>
        </p:spPr>
        <p:txBody>
          <a:bodyPr wrap="square" rtlCol="0" anchor="t"/>
          <a:lstStyle/>
          <a:p>
            <a:pPr marL="0" indent="0">
              <a:lnSpc>
                <a:spcPts val="2370"/>
              </a:lnSpc>
              <a:buNone/>
            </a:pPr>
            <a:r>
              <a:rPr lang="en-US" sz="1580" dirty="0">
                <a:solidFill>
                  <a:srgbClr val="E2E6E9"/>
                </a:solidFill>
                <a:highlight>
                  <a:srgbClr val="001D4D"/>
                </a:highlight>
                <a:latin typeface="Consolas" pitchFamily="34" charset="0"/>
                <a:ea typeface="Consolas" pitchFamily="34" charset="-122"/>
                <a:cs typeface="Consolas" pitchFamily="34" charset="-120"/>
              </a:rPr>
              <a:t>print(buddy.breed) # Output: "Golden Retriever"
lucy.age += 1 # Increase Lucy's age
</a:t>
            </a:r>
            <a:endParaRPr lang="en-US" sz="158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10326291"/>
          </a:xfrm>
          <a:prstGeom prst="rect">
            <a:avLst/>
          </a:prstGeom>
          <a:solidFill>
            <a:srgbClr val="09151A">
              <a:alpha val="75000"/>
            </a:srgbClr>
          </a:solidFill>
          <a:ln/>
        </p:spPr>
      </p:sp>
      <p:sp>
        <p:nvSpPr>
          <p:cNvPr id="4" name="Text 1"/>
          <p:cNvSpPr/>
          <p:nvPr/>
        </p:nvSpPr>
        <p:spPr>
          <a:xfrm>
            <a:off x="3956923" y="427673"/>
            <a:ext cx="6041350" cy="441841"/>
          </a:xfrm>
          <a:prstGeom prst="rect">
            <a:avLst/>
          </a:prstGeom>
          <a:noFill/>
          <a:ln/>
        </p:spPr>
        <p:txBody>
          <a:bodyPr wrap="none" rtlCol="0" anchor="t"/>
          <a:lstStyle/>
          <a:p>
            <a:pPr marL="0" indent="0">
              <a:lnSpc>
                <a:spcPts val="3479"/>
              </a:lnSpc>
              <a:buNone/>
            </a:pPr>
            <a:r>
              <a:rPr lang="en-US" sz="2783" dirty="0">
                <a:solidFill>
                  <a:srgbClr val="F5F0F0"/>
                </a:solidFill>
                <a:latin typeface="adonis-web" pitchFamily="34" charset="0"/>
                <a:ea typeface="adonis-web" pitchFamily="34" charset="-122"/>
                <a:cs typeface="adonis-web" pitchFamily="34" charset="-120"/>
              </a:rPr>
              <a:t>Inheritance and Polymorphism in Python</a:t>
            </a:r>
            <a:endParaRPr lang="en-US" sz="2783" dirty="0"/>
          </a:p>
        </p:txBody>
      </p:sp>
      <p:pic>
        <p:nvPicPr>
          <p:cNvPr id="5" name="Image 1" descr="preencoded.png"/>
          <p:cNvPicPr>
            <a:picLocks noChangeAspect="1"/>
          </p:cNvPicPr>
          <p:nvPr/>
        </p:nvPicPr>
        <p:blipFill>
          <a:blip r:embed="rId4"/>
          <a:stretch>
            <a:fillRect/>
          </a:stretch>
        </p:blipFill>
        <p:spPr>
          <a:xfrm>
            <a:off x="3956923" y="1180505"/>
            <a:ext cx="1679019" cy="622102"/>
          </a:xfrm>
          <a:prstGeom prst="rect">
            <a:avLst/>
          </a:prstGeom>
        </p:spPr>
      </p:pic>
      <p:sp>
        <p:nvSpPr>
          <p:cNvPr id="6" name="Text 2"/>
          <p:cNvSpPr/>
          <p:nvPr/>
        </p:nvSpPr>
        <p:spPr>
          <a:xfrm>
            <a:off x="4112419" y="2035850"/>
            <a:ext cx="1368028" cy="220980"/>
          </a:xfrm>
          <a:prstGeom prst="rect">
            <a:avLst/>
          </a:prstGeom>
          <a:noFill/>
          <a:ln/>
        </p:spPr>
        <p:txBody>
          <a:bodyPr wrap="none" rtlCol="0" anchor="t"/>
          <a:lstStyle/>
          <a:p>
            <a:pPr marL="0" indent="0" algn="l">
              <a:lnSpc>
                <a:spcPts val="1740"/>
              </a:lnSpc>
              <a:buNone/>
            </a:pPr>
            <a:r>
              <a:rPr lang="en-US" sz="1392" dirty="0">
                <a:solidFill>
                  <a:srgbClr val="E2E6E9"/>
                </a:solidFill>
                <a:latin typeface="adonis-web" pitchFamily="34" charset="0"/>
                <a:ea typeface="adonis-web" pitchFamily="34" charset="-122"/>
                <a:cs typeface="adonis-web" pitchFamily="34" charset="-120"/>
              </a:rPr>
              <a:t>Inheritance</a:t>
            </a:r>
            <a:endParaRPr lang="en-US" sz="1392" dirty="0"/>
          </a:p>
        </p:txBody>
      </p:sp>
      <p:sp>
        <p:nvSpPr>
          <p:cNvPr id="7" name="Text 3"/>
          <p:cNvSpPr/>
          <p:nvPr/>
        </p:nvSpPr>
        <p:spPr>
          <a:xfrm>
            <a:off x="4112419" y="2350056"/>
            <a:ext cx="1368028" cy="2798921"/>
          </a:xfrm>
          <a:prstGeom prst="rect">
            <a:avLst/>
          </a:prstGeom>
          <a:noFill/>
          <a:ln/>
        </p:spPr>
        <p:txBody>
          <a:bodyPr wrap="square" rtlCol="0" anchor="t"/>
          <a:lstStyle/>
          <a:p>
            <a:pPr marL="0" indent="0" algn="l">
              <a:lnSpc>
                <a:spcPts val="1837"/>
              </a:lnSpc>
              <a:buNone/>
            </a:pPr>
            <a:r>
              <a:rPr lang="en-US" sz="1225" dirty="0">
                <a:solidFill>
                  <a:srgbClr val="E2E6E9"/>
                </a:solidFill>
                <a:latin typeface="adonis-web" pitchFamily="34" charset="0"/>
                <a:ea typeface="adonis-web" pitchFamily="34" charset="-122"/>
                <a:cs typeface="adonis-web" pitchFamily="34" charset="-120"/>
              </a:rPr>
              <a:t>Inheritance is a key aspect of OOP, allowing a class to inherit attributes and methods from a parent class. This promotes code reusability and organization, enabling classes to build upon existing functionalities.</a:t>
            </a:r>
            <a:endParaRPr lang="en-US" sz="1225" dirty="0"/>
          </a:p>
        </p:txBody>
      </p:sp>
      <p:pic>
        <p:nvPicPr>
          <p:cNvPr id="8" name="Image 2" descr="preencoded.png"/>
          <p:cNvPicPr>
            <a:picLocks noChangeAspect="1"/>
          </p:cNvPicPr>
          <p:nvPr/>
        </p:nvPicPr>
        <p:blipFill>
          <a:blip r:embed="rId5"/>
          <a:stretch>
            <a:fillRect/>
          </a:stretch>
        </p:blipFill>
        <p:spPr>
          <a:xfrm>
            <a:off x="5635943" y="1180505"/>
            <a:ext cx="1679138" cy="622102"/>
          </a:xfrm>
          <a:prstGeom prst="rect">
            <a:avLst/>
          </a:prstGeom>
        </p:spPr>
      </p:pic>
      <p:sp>
        <p:nvSpPr>
          <p:cNvPr id="9" name="Text 4"/>
          <p:cNvSpPr/>
          <p:nvPr/>
        </p:nvSpPr>
        <p:spPr>
          <a:xfrm>
            <a:off x="5791438" y="2035850"/>
            <a:ext cx="1368147" cy="441960"/>
          </a:xfrm>
          <a:prstGeom prst="rect">
            <a:avLst/>
          </a:prstGeom>
          <a:noFill/>
          <a:ln/>
        </p:spPr>
        <p:txBody>
          <a:bodyPr wrap="square" rtlCol="0" anchor="t"/>
          <a:lstStyle/>
          <a:p>
            <a:pPr marL="0" indent="0" algn="l">
              <a:lnSpc>
                <a:spcPts val="1740"/>
              </a:lnSpc>
              <a:buNone/>
            </a:pPr>
            <a:r>
              <a:rPr lang="en-US" sz="1392" dirty="0">
                <a:solidFill>
                  <a:srgbClr val="E2E6E9"/>
                </a:solidFill>
                <a:latin typeface="adonis-web" pitchFamily="34" charset="0"/>
                <a:ea typeface="adonis-web" pitchFamily="34" charset="-122"/>
                <a:cs typeface="adonis-web" pitchFamily="34" charset="-120"/>
              </a:rPr>
              <a:t>Example: Animal and Dog</a:t>
            </a:r>
            <a:endParaRPr lang="en-US" sz="1392" dirty="0"/>
          </a:p>
        </p:txBody>
      </p:sp>
      <p:sp>
        <p:nvSpPr>
          <p:cNvPr id="10" name="Text 5"/>
          <p:cNvSpPr/>
          <p:nvPr/>
        </p:nvSpPr>
        <p:spPr>
          <a:xfrm>
            <a:off x="5791438" y="2571036"/>
            <a:ext cx="1368147" cy="1865948"/>
          </a:xfrm>
          <a:prstGeom prst="rect">
            <a:avLst/>
          </a:prstGeom>
          <a:noFill/>
          <a:ln/>
        </p:spPr>
        <p:txBody>
          <a:bodyPr wrap="square" rtlCol="0" anchor="t"/>
          <a:lstStyle/>
          <a:p>
            <a:pPr marL="0" indent="0" algn="l">
              <a:lnSpc>
                <a:spcPts val="1837"/>
              </a:lnSpc>
              <a:buNone/>
            </a:pPr>
            <a:r>
              <a:rPr lang="en-US" sz="1225" dirty="0">
                <a:solidFill>
                  <a:srgbClr val="E2E6E9"/>
                </a:solidFill>
                <a:latin typeface="adonis-web" pitchFamily="34" charset="0"/>
                <a:ea typeface="adonis-web" pitchFamily="34" charset="-122"/>
                <a:cs typeface="adonis-web" pitchFamily="34" charset="-120"/>
              </a:rPr>
              <a:t>In this example, the "Dog" class inherits from the "Animal" class, acquiring the "eat" method. The "Dog" class also defines its own "bark" method.</a:t>
            </a:r>
            <a:endParaRPr lang="en-US" sz="1225" dirty="0"/>
          </a:p>
        </p:txBody>
      </p:sp>
      <p:sp>
        <p:nvSpPr>
          <p:cNvPr id="11" name="Shape 6"/>
          <p:cNvSpPr/>
          <p:nvPr/>
        </p:nvSpPr>
        <p:spPr>
          <a:xfrm>
            <a:off x="5791438" y="4611886"/>
            <a:ext cx="1368147" cy="3265289"/>
          </a:xfrm>
          <a:prstGeom prst="roundRect">
            <a:avLst>
              <a:gd name="adj" fmla="val 5116"/>
            </a:avLst>
          </a:prstGeom>
          <a:solidFill>
            <a:srgbClr val="001D4D"/>
          </a:solidFill>
          <a:ln/>
        </p:spPr>
      </p:sp>
      <p:sp>
        <p:nvSpPr>
          <p:cNvPr id="12" name="Shape 7"/>
          <p:cNvSpPr/>
          <p:nvPr/>
        </p:nvSpPr>
        <p:spPr>
          <a:xfrm>
            <a:off x="5783699" y="4611886"/>
            <a:ext cx="1383625" cy="3265289"/>
          </a:xfrm>
          <a:prstGeom prst="roundRect">
            <a:avLst>
              <a:gd name="adj" fmla="val 1686"/>
            </a:avLst>
          </a:prstGeom>
          <a:solidFill>
            <a:srgbClr val="001D4D"/>
          </a:solidFill>
          <a:ln/>
        </p:spPr>
      </p:sp>
      <p:sp>
        <p:nvSpPr>
          <p:cNvPr id="13" name="Text 8"/>
          <p:cNvSpPr/>
          <p:nvPr/>
        </p:nvSpPr>
        <p:spPr>
          <a:xfrm>
            <a:off x="5480448" y="4728448"/>
            <a:ext cx="1834633" cy="2798921"/>
          </a:xfrm>
          <a:prstGeom prst="rect">
            <a:avLst/>
          </a:prstGeom>
          <a:noFill/>
          <a:ln/>
        </p:spPr>
        <p:txBody>
          <a:bodyPr wrap="square" rtlCol="0" anchor="t"/>
          <a:lstStyle/>
          <a:p>
            <a:pPr marL="0" indent="0" algn="l">
              <a:lnSpc>
                <a:spcPts val="1837"/>
              </a:lnSpc>
              <a:buNone/>
            </a:pPr>
            <a:r>
              <a:rPr lang="en-US" sz="1225" dirty="0">
                <a:solidFill>
                  <a:srgbClr val="E2E6E9"/>
                </a:solidFill>
                <a:highlight>
                  <a:srgbClr val="001D4D"/>
                </a:highlight>
                <a:latin typeface="Consolas" pitchFamily="34" charset="0"/>
                <a:ea typeface="Consolas" pitchFamily="34" charset="-122"/>
                <a:cs typeface="Consolas" pitchFamily="34" charset="-120"/>
              </a:rPr>
              <a:t>class Animal:
    def eat(self):    </a:t>
            </a:r>
          </a:p>
          <a:p>
            <a:pPr marL="0" indent="0" algn="l">
              <a:lnSpc>
                <a:spcPts val="1837"/>
              </a:lnSpc>
              <a:buNone/>
            </a:pPr>
            <a:endParaRPr lang="en-US" sz="1225" dirty="0">
              <a:solidFill>
                <a:srgbClr val="E2E6E9"/>
              </a:solidFill>
              <a:highlight>
                <a:srgbClr val="001D4D"/>
              </a:highlight>
              <a:latin typeface="Consolas" pitchFamily="34" charset="0"/>
              <a:ea typeface="Consolas" pitchFamily="34" charset="-122"/>
              <a:cs typeface="Consolas" pitchFamily="34" charset="-120"/>
            </a:endParaRPr>
          </a:p>
          <a:p>
            <a:pPr marL="0" indent="0" algn="l">
              <a:lnSpc>
                <a:spcPts val="1837"/>
              </a:lnSpc>
              <a:buNone/>
            </a:pPr>
            <a:r>
              <a:rPr lang="en-US" sz="1225" dirty="0">
                <a:solidFill>
                  <a:srgbClr val="E2E6E9"/>
                </a:solidFill>
                <a:highlight>
                  <a:srgbClr val="001D4D"/>
                </a:highlight>
                <a:latin typeface="Consolas" pitchFamily="34" charset="0"/>
                <a:ea typeface="Consolas" pitchFamily="34" charset="-122"/>
                <a:cs typeface="Consolas" pitchFamily="34" charset="-120"/>
              </a:rPr>
              <a:t>print("Eating...")
</a:t>
            </a:r>
          </a:p>
          <a:p>
            <a:pPr marL="0" indent="0" algn="l">
              <a:lnSpc>
                <a:spcPts val="1837"/>
              </a:lnSpc>
              <a:buNone/>
            </a:pPr>
            <a:r>
              <a:rPr lang="en-US" sz="1225" dirty="0">
                <a:solidFill>
                  <a:srgbClr val="E2E6E9"/>
                </a:solidFill>
                <a:highlight>
                  <a:srgbClr val="001D4D"/>
                </a:highlight>
                <a:latin typeface="Consolas" pitchFamily="34" charset="0"/>
                <a:ea typeface="Consolas" pitchFamily="34" charset="-122"/>
                <a:cs typeface="Consolas" pitchFamily="34" charset="-120"/>
              </a:rPr>
              <a:t>class Dog(Animal):
</a:t>
            </a:r>
          </a:p>
          <a:p>
            <a:pPr marL="0" indent="0" algn="l">
              <a:lnSpc>
                <a:spcPts val="1837"/>
              </a:lnSpc>
              <a:buNone/>
            </a:pPr>
            <a:r>
              <a:rPr lang="en-US" sz="1225" dirty="0">
                <a:solidFill>
                  <a:srgbClr val="E2E6E9"/>
                </a:solidFill>
                <a:highlight>
                  <a:srgbClr val="001D4D"/>
                </a:highlight>
                <a:latin typeface="Consolas" pitchFamily="34" charset="0"/>
                <a:ea typeface="Consolas" pitchFamily="34" charset="-122"/>
                <a:cs typeface="Consolas" pitchFamily="34" charset="-120"/>
              </a:rPr>
              <a:t>    def bark(self):       </a:t>
            </a:r>
          </a:p>
          <a:p>
            <a:pPr marL="0" indent="0" algn="l">
              <a:lnSpc>
                <a:spcPts val="1837"/>
              </a:lnSpc>
              <a:buNone/>
            </a:pPr>
            <a:endParaRPr lang="en-US" sz="1225" dirty="0">
              <a:solidFill>
                <a:srgbClr val="E2E6E9"/>
              </a:solidFill>
              <a:highlight>
                <a:srgbClr val="001D4D"/>
              </a:highlight>
              <a:latin typeface="Consolas" pitchFamily="34" charset="0"/>
              <a:ea typeface="Consolas" pitchFamily="34" charset="-122"/>
              <a:cs typeface="Consolas" pitchFamily="34" charset="-120"/>
            </a:endParaRPr>
          </a:p>
          <a:p>
            <a:pPr marL="0" indent="0" algn="l">
              <a:lnSpc>
                <a:spcPts val="1837"/>
              </a:lnSpc>
              <a:buNone/>
            </a:pPr>
            <a:r>
              <a:rPr lang="en-US" sz="1225" dirty="0">
                <a:solidFill>
                  <a:srgbClr val="E2E6E9"/>
                </a:solidFill>
                <a:highlight>
                  <a:srgbClr val="001D4D"/>
                </a:highlight>
                <a:latin typeface="Consolas" pitchFamily="34" charset="0"/>
                <a:ea typeface="Consolas" pitchFamily="34" charset="-122"/>
                <a:cs typeface="Consolas" pitchFamily="34" charset="-120"/>
              </a:rPr>
              <a:t>print("Woof!")
</a:t>
            </a:r>
            <a:endParaRPr lang="en-US" sz="1225" dirty="0"/>
          </a:p>
        </p:txBody>
      </p:sp>
      <p:pic>
        <p:nvPicPr>
          <p:cNvPr id="14" name="Image 3" descr="preencoded.png"/>
          <p:cNvPicPr>
            <a:picLocks noChangeAspect="1"/>
          </p:cNvPicPr>
          <p:nvPr/>
        </p:nvPicPr>
        <p:blipFill>
          <a:blip r:embed="rId6"/>
          <a:stretch>
            <a:fillRect/>
          </a:stretch>
        </p:blipFill>
        <p:spPr>
          <a:xfrm>
            <a:off x="7315081" y="1180505"/>
            <a:ext cx="1679138" cy="622102"/>
          </a:xfrm>
          <a:prstGeom prst="rect">
            <a:avLst/>
          </a:prstGeom>
        </p:spPr>
      </p:pic>
      <p:sp>
        <p:nvSpPr>
          <p:cNvPr id="15" name="Text 9"/>
          <p:cNvSpPr/>
          <p:nvPr/>
        </p:nvSpPr>
        <p:spPr>
          <a:xfrm>
            <a:off x="7470577" y="2035850"/>
            <a:ext cx="1368147" cy="220980"/>
          </a:xfrm>
          <a:prstGeom prst="rect">
            <a:avLst/>
          </a:prstGeom>
          <a:noFill/>
          <a:ln/>
        </p:spPr>
        <p:txBody>
          <a:bodyPr wrap="none" rtlCol="0" anchor="t"/>
          <a:lstStyle/>
          <a:p>
            <a:pPr marL="0" indent="0" algn="l">
              <a:lnSpc>
                <a:spcPts val="1740"/>
              </a:lnSpc>
              <a:buNone/>
            </a:pPr>
            <a:r>
              <a:rPr lang="en-US" sz="1392" dirty="0">
                <a:solidFill>
                  <a:srgbClr val="E2E6E9"/>
                </a:solidFill>
                <a:latin typeface="adonis-web" pitchFamily="34" charset="0"/>
                <a:ea typeface="adonis-web" pitchFamily="34" charset="-122"/>
                <a:cs typeface="adonis-web" pitchFamily="34" charset="-120"/>
              </a:rPr>
              <a:t>Polymorphism</a:t>
            </a:r>
            <a:endParaRPr lang="en-US" sz="1392" dirty="0"/>
          </a:p>
        </p:txBody>
      </p:sp>
      <p:sp>
        <p:nvSpPr>
          <p:cNvPr id="16" name="Text 10"/>
          <p:cNvSpPr/>
          <p:nvPr/>
        </p:nvSpPr>
        <p:spPr>
          <a:xfrm>
            <a:off x="7470577" y="2350056"/>
            <a:ext cx="1368147" cy="2798921"/>
          </a:xfrm>
          <a:prstGeom prst="rect">
            <a:avLst/>
          </a:prstGeom>
          <a:noFill/>
          <a:ln/>
        </p:spPr>
        <p:txBody>
          <a:bodyPr wrap="square" rtlCol="0" anchor="t"/>
          <a:lstStyle/>
          <a:p>
            <a:pPr marL="0" indent="0" algn="l">
              <a:lnSpc>
                <a:spcPts val="1837"/>
              </a:lnSpc>
              <a:buNone/>
            </a:pPr>
            <a:r>
              <a:rPr lang="en-US" sz="1225" dirty="0">
                <a:solidFill>
                  <a:srgbClr val="E2E6E9"/>
                </a:solidFill>
                <a:latin typeface="adonis-web" pitchFamily="34" charset="0"/>
                <a:ea typeface="adonis-web" pitchFamily="34" charset="-122"/>
                <a:cs typeface="adonis-web" pitchFamily="34" charset="-120"/>
              </a:rPr>
              <a:t>Polymorphism allows objects of different classes to be treated uniformly, based on shared interfaces. This enables code flexibility and adaptability, allowing different objects to be handled in a generalized manner.</a:t>
            </a:r>
            <a:endParaRPr lang="en-US" sz="1225" dirty="0"/>
          </a:p>
        </p:txBody>
      </p:sp>
      <p:pic>
        <p:nvPicPr>
          <p:cNvPr id="17" name="Image 4" descr="preencoded.png"/>
          <p:cNvPicPr>
            <a:picLocks noChangeAspect="1"/>
          </p:cNvPicPr>
          <p:nvPr/>
        </p:nvPicPr>
        <p:blipFill>
          <a:blip r:embed="rId7"/>
          <a:stretch>
            <a:fillRect/>
          </a:stretch>
        </p:blipFill>
        <p:spPr>
          <a:xfrm>
            <a:off x="8994219" y="1180505"/>
            <a:ext cx="1679138" cy="622102"/>
          </a:xfrm>
          <a:prstGeom prst="rect">
            <a:avLst/>
          </a:prstGeom>
        </p:spPr>
      </p:pic>
      <p:sp>
        <p:nvSpPr>
          <p:cNvPr id="18" name="Text 11"/>
          <p:cNvSpPr/>
          <p:nvPr/>
        </p:nvSpPr>
        <p:spPr>
          <a:xfrm>
            <a:off x="9149715" y="2035850"/>
            <a:ext cx="1368147" cy="441960"/>
          </a:xfrm>
          <a:prstGeom prst="rect">
            <a:avLst/>
          </a:prstGeom>
          <a:noFill/>
          <a:ln/>
        </p:spPr>
        <p:txBody>
          <a:bodyPr wrap="square" rtlCol="0" anchor="t"/>
          <a:lstStyle/>
          <a:p>
            <a:pPr marL="0" indent="0" algn="l">
              <a:lnSpc>
                <a:spcPts val="1740"/>
              </a:lnSpc>
              <a:buNone/>
            </a:pPr>
            <a:r>
              <a:rPr lang="en-US" sz="1392" dirty="0">
                <a:solidFill>
                  <a:srgbClr val="E2E6E9"/>
                </a:solidFill>
                <a:latin typeface="adonis-web" pitchFamily="34" charset="0"/>
                <a:ea typeface="adonis-web" pitchFamily="34" charset="-122"/>
                <a:cs typeface="adonis-web" pitchFamily="34" charset="-120"/>
              </a:rPr>
              <a:t>Example: Animal and its Subclasses</a:t>
            </a:r>
            <a:endParaRPr lang="en-US" sz="1392" dirty="0"/>
          </a:p>
        </p:txBody>
      </p:sp>
      <p:sp>
        <p:nvSpPr>
          <p:cNvPr id="19" name="Text 12"/>
          <p:cNvSpPr/>
          <p:nvPr/>
        </p:nvSpPr>
        <p:spPr>
          <a:xfrm>
            <a:off x="9149715" y="2571036"/>
            <a:ext cx="1368147" cy="2332434"/>
          </a:xfrm>
          <a:prstGeom prst="rect">
            <a:avLst/>
          </a:prstGeom>
          <a:noFill/>
          <a:ln/>
        </p:spPr>
        <p:txBody>
          <a:bodyPr wrap="square" rtlCol="0" anchor="t"/>
          <a:lstStyle/>
          <a:p>
            <a:pPr marL="0" indent="0" algn="l">
              <a:lnSpc>
                <a:spcPts val="1837"/>
              </a:lnSpc>
              <a:buNone/>
            </a:pPr>
            <a:r>
              <a:rPr lang="en-US" sz="1225" dirty="0">
                <a:solidFill>
                  <a:srgbClr val="E2E6E9"/>
                </a:solidFill>
                <a:latin typeface="adonis-web" pitchFamily="34" charset="0"/>
                <a:ea typeface="adonis-web" pitchFamily="34" charset="-122"/>
                <a:cs typeface="adonis-web" pitchFamily="34" charset="-120"/>
              </a:rPr>
              <a:t>This example demonstrates polymorphism with a "Pet" class that handles both "Dog" and "Cat" objects, as long as they share essential "Pet" methods, such as "feed" and "play."</a:t>
            </a:r>
            <a:endParaRPr lang="en-US" sz="1225" dirty="0"/>
          </a:p>
        </p:txBody>
      </p:sp>
      <p:sp>
        <p:nvSpPr>
          <p:cNvPr id="20" name="Shape 13"/>
          <p:cNvSpPr/>
          <p:nvPr/>
        </p:nvSpPr>
        <p:spPr>
          <a:xfrm>
            <a:off x="9149715" y="5078373"/>
            <a:ext cx="1368147" cy="3151227"/>
          </a:xfrm>
          <a:prstGeom prst="roundRect">
            <a:avLst>
              <a:gd name="adj" fmla="val 5116"/>
            </a:avLst>
          </a:prstGeom>
          <a:solidFill>
            <a:srgbClr val="001D4D"/>
          </a:solidFill>
          <a:ln/>
        </p:spPr>
      </p:sp>
      <p:sp>
        <p:nvSpPr>
          <p:cNvPr id="21" name="Shape 14"/>
          <p:cNvSpPr/>
          <p:nvPr/>
        </p:nvSpPr>
        <p:spPr>
          <a:xfrm>
            <a:off x="9141976" y="5148977"/>
            <a:ext cx="1383625" cy="3080623"/>
          </a:xfrm>
          <a:prstGeom prst="roundRect">
            <a:avLst>
              <a:gd name="adj" fmla="val 1686"/>
            </a:avLst>
          </a:prstGeom>
          <a:solidFill>
            <a:srgbClr val="001D4D"/>
          </a:solidFill>
          <a:ln/>
        </p:spPr>
      </p:sp>
      <p:sp>
        <p:nvSpPr>
          <p:cNvPr id="22" name="Text 15"/>
          <p:cNvSpPr/>
          <p:nvPr/>
        </p:nvSpPr>
        <p:spPr>
          <a:xfrm>
            <a:off x="8838726" y="5194935"/>
            <a:ext cx="1944504" cy="3034665"/>
          </a:xfrm>
          <a:prstGeom prst="rect">
            <a:avLst/>
          </a:prstGeom>
          <a:noFill/>
          <a:ln/>
        </p:spPr>
        <p:txBody>
          <a:bodyPr wrap="square" rtlCol="0" anchor="t"/>
          <a:lstStyle/>
          <a:p>
            <a:pPr marL="0" indent="0" algn="l">
              <a:lnSpc>
                <a:spcPts val="1837"/>
              </a:lnSpc>
              <a:buNone/>
            </a:pPr>
            <a:r>
              <a:rPr lang="en-US" sz="1225" dirty="0">
                <a:solidFill>
                  <a:srgbClr val="E2E6E9"/>
                </a:solidFill>
                <a:highlight>
                  <a:srgbClr val="001D4D"/>
                </a:highlight>
                <a:latin typeface="Consolas" pitchFamily="34" charset="0"/>
                <a:ea typeface="Consolas" pitchFamily="34" charset="-122"/>
                <a:cs typeface="Consolas" pitchFamily="34" charset="-120"/>
              </a:rPr>
              <a:t>class Pet:
    def feed(self):
        print("Feeding...")
    def play(self):
        print("Playing...")
class Dog(Pet):
    # ...
class Cat(Pet):
    # ...
</a:t>
            </a:r>
            <a:endParaRPr lang="en-US" sz="1225"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30672"/>
          </a:xfrm>
          <a:prstGeom prst="rect">
            <a:avLst/>
          </a:prstGeom>
          <a:solidFill>
            <a:srgbClr val="09151A">
              <a:alpha val="75000"/>
            </a:srgbClr>
          </a:solidFill>
          <a:ln/>
        </p:spPr>
      </p:sp>
      <p:sp>
        <p:nvSpPr>
          <p:cNvPr id="4" name="Text 1"/>
          <p:cNvSpPr/>
          <p:nvPr/>
        </p:nvSpPr>
        <p:spPr>
          <a:xfrm>
            <a:off x="2742128" y="582454"/>
            <a:ext cx="9146024" cy="1203246"/>
          </a:xfrm>
          <a:prstGeom prst="rect">
            <a:avLst/>
          </a:prstGeom>
          <a:noFill/>
          <a:ln/>
        </p:spPr>
        <p:txBody>
          <a:bodyPr wrap="square" rtlCol="0" anchor="t"/>
          <a:lstStyle/>
          <a:p>
            <a:pPr marL="0" indent="0">
              <a:lnSpc>
                <a:spcPts val="4738"/>
              </a:lnSpc>
              <a:buNone/>
            </a:pPr>
            <a:r>
              <a:rPr lang="en-US" sz="3790" dirty="0">
                <a:solidFill>
                  <a:srgbClr val="F5F0F0"/>
                </a:solidFill>
                <a:latin typeface="adonis-web" pitchFamily="34" charset="0"/>
                <a:ea typeface="adonis-web" pitchFamily="34" charset="-122"/>
                <a:cs typeface="adonis-web" pitchFamily="34" charset="-120"/>
              </a:rPr>
              <a:t>Encapsulation and Data Abstraction in Python</a:t>
            </a:r>
            <a:endParaRPr lang="en-US" sz="3790" dirty="0"/>
          </a:p>
        </p:txBody>
      </p:sp>
      <p:sp>
        <p:nvSpPr>
          <p:cNvPr id="5" name="Shape 2"/>
          <p:cNvSpPr/>
          <p:nvPr/>
        </p:nvSpPr>
        <p:spPr>
          <a:xfrm>
            <a:off x="2742128" y="2209205"/>
            <a:ext cx="4467225" cy="2772489"/>
          </a:xfrm>
          <a:prstGeom prst="roundRect">
            <a:avLst>
              <a:gd name="adj" fmla="val 3438"/>
            </a:avLst>
          </a:prstGeom>
          <a:solidFill>
            <a:srgbClr val="003180"/>
          </a:solidFill>
          <a:ln w="7620">
            <a:solidFill>
              <a:srgbClr val="194A99"/>
            </a:solidFill>
            <a:prstDash val="solid"/>
          </a:ln>
        </p:spPr>
      </p:sp>
      <p:sp>
        <p:nvSpPr>
          <p:cNvPr id="6" name="Text 3"/>
          <p:cNvSpPr/>
          <p:nvPr/>
        </p:nvSpPr>
        <p:spPr>
          <a:xfrm>
            <a:off x="2961442" y="2428518"/>
            <a:ext cx="2406848" cy="300871"/>
          </a:xfrm>
          <a:prstGeom prst="rect">
            <a:avLst/>
          </a:prstGeom>
          <a:noFill/>
          <a:ln/>
        </p:spPr>
        <p:txBody>
          <a:bodyPr wrap="none" rtlCol="0" anchor="t"/>
          <a:lstStyle/>
          <a:p>
            <a:pPr marL="0" indent="0">
              <a:lnSpc>
                <a:spcPts val="2369"/>
              </a:lnSpc>
              <a:buNone/>
            </a:pPr>
            <a:r>
              <a:rPr lang="en-US" sz="1895" dirty="0">
                <a:solidFill>
                  <a:srgbClr val="E2E6E9"/>
                </a:solidFill>
                <a:latin typeface="adonis-web" pitchFamily="34" charset="0"/>
                <a:ea typeface="adonis-web" pitchFamily="34" charset="-122"/>
                <a:cs typeface="adonis-web" pitchFamily="34" charset="-120"/>
              </a:rPr>
              <a:t>Encapsulation</a:t>
            </a:r>
            <a:endParaRPr lang="en-US" sz="1895" dirty="0"/>
          </a:p>
        </p:txBody>
      </p:sp>
      <p:sp>
        <p:nvSpPr>
          <p:cNvPr id="7" name="Text 4"/>
          <p:cNvSpPr/>
          <p:nvPr/>
        </p:nvSpPr>
        <p:spPr>
          <a:xfrm>
            <a:off x="2961442" y="2856428"/>
            <a:ext cx="4028599" cy="1588294"/>
          </a:xfrm>
          <a:prstGeom prst="rect">
            <a:avLst/>
          </a:prstGeom>
          <a:noFill/>
          <a:ln/>
        </p:spPr>
        <p:txBody>
          <a:bodyPr wrap="square" rtlCol="0" anchor="t"/>
          <a:lstStyle/>
          <a:p>
            <a:pPr marL="0" indent="0">
              <a:lnSpc>
                <a:spcPts val="2502"/>
              </a:lnSpc>
              <a:buNone/>
            </a:pPr>
            <a:r>
              <a:rPr lang="en-US" sz="1668" dirty="0">
                <a:solidFill>
                  <a:srgbClr val="E2E6E9"/>
                </a:solidFill>
                <a:latin typeface="adonis-web" pitchFamily="34" charset="0"/>
                <a:ea typeface="adonis-web" pitchFamily="34" charset="-122"/>
                <a:cs typeface="adonis-web" pitchFamily="34" charset="-120"/>
              </a:rPr>
              <a:t>Encapsulation is the practice of bundling data and methods together within a class, protecting the internal data from direct external access. It promotes data integrity and prevents accidental modification.</a:t>
            </a:r>
            <a:endParaRPr lang="en-US" sz="1668" dirty="0"/>
          </a:p>
        </p:txBody>
      </p:sp>
      <p:sp>
        <p:nvSpPr>
          <p:cNvPr id="8" name="Shape 5"/>
          <p:cNvSpPr/>
          <p:nvPr/>
        </p:nvSpPr>
        <p:spPr>
          <a:xfrm>
            <a:off x="7421047" y="2209205"/>
            <a:ext cx="4467225" cy="2772489"/>
          </a:xfrm>
          <a:prstGeom prst="roundRect">
            <a:avLst>
              <a:gd name="adj" fmla="val 3438"/>
            </a:avLst>
          </a:prstGeom>
          <a:solidFill>
            <a:srgbClr val="003180"/>
          </a:solidFill>
          <a:ln w="7620">
            <a:solidFill>
              <a:srgbClr val="194A99"/>
            </a:solidFill>
            <a:prstDash val="solid"/>
          </a:ln>
        </p:spPr>
      </p:sp>
      <p:sp>
        <p:nvSpPr>
          <p:cNvPr id="9" name="Text 6"/>
          <p:cNvSpPr/>
          <p:nvPr/>
        </p:nvSpPr>
        <p:spPr>
          <a:xfrm>
            <a:off x="7640360" y="2428518"/>
            <a:ext cx="2406848" cy="300871"/>
          </a:xfrm>
          <a:prstGeom prst="rect">
            <a:avLst/>
          </a:prstGeom>
          <a:noFill/>
          <a:ln/>
        </p:spPr>
        <p:txBody>
          <a:bodyPr wrap="none" rtlCol="0" anchor="t"/>
          <a:lstStyle/>
          <a:p>
            <a:pPr marL="0" indent="0">
              <a:lnSpc>
                <a:spcPts val="2369"/>
              </a:lnSpc>
              <a:buNone/>
            </a:pPr>
            <a:r>
              <a:rPr lang="en-US" sz="1895" dirty="0">
                <a:solidFill>
                  <a:srgbClr val="E2E6E9"/>
                </a:solidFill>
                <a:latin typeface="adonis-web" pitchFamily="34" charset="0"/>
                <a:ea typeface="adonis-web" pitchFamily="34" charset="-122"/>
                <a:cs typeface="adonis-web" pitchFamily="34" charset="-120"/>
              </a:rPr>
              <a:t>Data Abstraction</a:t>
            </a:r>
            <a:endParaRPr lang="en-US" sz="1895" dirty="0"/>
          </a:p>
        </p:txBody>
      </p:sp>
      <p:sp>
        <p:nvSpPr>
          <p:cNvPr id="10" name="Text 7"/>
          <p:cNvSpPr/>
          <p:nvPr/>
        </p:nvSpPr>
        <p:spPr>
          <a:xfrm>
            <a:off x="7640360" y="2856428"/>
            <a:ext cx="4028599" cy="1905952"/>
          </a:xfrm>
          <a:prstGeom prst="rect">
            <a:avLst/>
          </a:prstGeom>
          <a:noFill/>
          <a:ln/>
        </p:spPr>
        <p:txBody>
          <a:bodyPr wrap="square" rtlCol="0" anchor="t"/>
          <a:lstStyle/>
          <a:p>
            <a:pPr marL="0" indent="0">
              <a:lnSpc>
                <a:spcPts val="2502"/>
              </a:lnSpc>
              <a:buNone/>
            </a:pPr>
            <a:r>
              <a:rPr lang="en-US" sz="1668" dirty="0">
                <a:solidFill>
                  <a:srgbClr val="E2E6E9"/>
                </a:solidFill>
                <a:latin typeface="adonis-web" pitchFamily="34" charset="0"/>
                <a:ea typeface="adonis-web" pitchFamily="34" charset="-122"/>
                <a:cs typeface="adonis-web" pitchFamily="34" charset="-120"/>
              </a:rPr>
              <a:t>Data abstraction involves hiding the implementation details of a class from the outside world. This provides a simpler interface for users, focusing on the essential functionality of the object without exposing its internal workings.</a:t>
            </a:r>
            <a:endParaRPr lang="en-US" sz="1668" dirty="0"/>
          </a:p>
        </p:txBody>
      </p:sp>
      <p:sp>
        <p:nvSpPr>
          <p:cNvPr id="11" name="Shape 8"/>
          <p:cNvSpPr/>
          <p:nvPr/>
        </p:nvSpPr>
        <p:spPr>
          <a:xfrm>
            <a:off x="2742128" y="5193387"/>
            <a:ext cx="4467225" cy="2601315"/>
          </a:xfrm>
          <a:prstGeom prst="roundRect">
            <a:avLst>
              <a:gd name="adj" fmla="val 3883"/>
            </a:avLst>
          </a:prstGeom>
          <a:solidFill>
            <a:srgbClr val="003180"/>
          </a:solidFill>
          <a:ln w="7620">
            <a:solidFill>
              <a:srgbClr val="194A99"/>
            </a:solidFill>
            <a:prstDash val="solid"/>
          </a:ln>
        </p:spPr>
      </p:sp>
      <p:sp>
        <p:nvSpPr>
          <p:cNvPr id="12" name="Text 9"/>
          <p:cNvSpPr/>
          <p:nvPr/>
        </p:nvSpPr>
        <p:spPr>
          <a:xfrm>
            <a:off x="2961442" y="5412700"/>
            <a:ext cx="2406848" cy="300871"/>
          </a:xfrm>
          <a:prstGeom prst="rect">
            <a:avLst/>
          </a:prstGeom>
          <a:noFill/>
          <a:ln/>
        </p:spPr>
        <p:txBody>
          <a:bodyPr wrap="none" rtlCol="0" anchor="t"/>
          <a:lstStyle/>
          <a:p>
            <a:pPr marL="0" indent="0">
              <a:lnSpc>
                <a:spcPts val="2369"/>
              </a:lnSpc>
              <a:buNone/>
            </a:pPr>
            <a:r>
              <a:rPr lang="en-US" sz="1895" dirty="0">
                <a:solidFill>
                  <a:srgbClr val="E2E6E9"/>
                </a:solidFill>
                <a:latin typeface="adonis-web" pitchFamily="34" charset="0"/>
                <a:ea typeface="adonis-web" pitchFamily="34" charset="-122"/>
                <a:cs typeface="adonis-web" pitchFamily="34" charset="-120"/>
              </a:rPr>
              <a:t>Private Attributes</a:t>
            </a:r>
            <a:endParaRPr lang="en-US" sz="1895" dirty="0"/>
          </a:p>
        </p:txBody>
      </p:sp>
      <p:sp>
        <p:nvSpPr>
          <p:cNvPr id="13" name="Text 10"/>
          <p:cNvSpPr/>
          <p:nvPr/>
        </p:nvSpPr>
        <p:spPr>
          <a:xfrm>
            <a:off x="2961442" y="5840611"/>
            <a:ext cx="4028599" cy="1588294"/>
          </a:xfrm>
          <a:prstGeom prst="rect">
            <a:avLst/>
          </a:prstGeom>
          <a:noFill/>
          <a:ln/>
        </p:spPr>
        <p:txBody>
          <a:bodyPr wrap="square" rtlCol="0" anchor="t"/>
          <a:lstStyle/>
          <a:p>
            <a:pPr marL="0" indent="0">
              <a:lnSpc>
                <a:spcPts val="2502"/>
              </a:lnSpc>
              <a:buNone/>
            </a:pPr>
            <a:r>
              <a:rPr lang="en-US" sz="1668" dirty="0">
                <a:solidFill>
                  <a:srgbClr val="E2E6E9"/>
                </a:solidFill>
                <a:latin typeface="adonis-web" pitchFamily="34" charset="0"/>
                <a:ea typeface="adonis-web" pitchFamily="34" charset="-122"/>
                <a:cs typeface="adonis-web" pitchFamily="34" charset="-120"/>
              </a:rPr>
              <a:t>In Python, encapsulation can be achieved using "private" attributes, denoted by a double underscore prefix (e.g., "__age"). Private attributes are not directly accessible outside the class, enforcing data protection.</a:t>
            </a:r>
            <a:endParaRPr lang="en-US" sz="1668" dirty="0"/>
          </a:p>
        </p:txBody>
      </p:sp>
      <p:sp>
        <p:nvSpPr>
          <p:cNvPr id="14" name="Shape 11"/>
          <p:cNvSpPr/>
          <p:nvPr/>
        </p:nvSpPr>
        <p:spPr>
          <a:xfrm>
            <a:off x="7421047" y="5193387"/>
            <a:ext cx="4467225" cy="2454831"/>
          </a:xfrm>
          <a:prstGeom prst="roundRect">
            <a:avLst>
              <a:gd name="adj" fmla="val 3883"/>
            </a:avLst>
          </a:prstGeom>
          <a:solidFill>
            <a:srgbClr val="003180"/>
          </a:solidFill>
          <a:ln w="7620">
            <a:solidFill>
              <a:srgbClr val="194A99"/>
            </a:solidFill>
            <a:prstDash val="solid"/>
          </a:ln>
        </p:spPr>
      </p:sp>
      <p:sp>
        <p:nvSpPr>
          <p:cNvPr id="15" name="Text 12"/>
          <p:cNvSpPr/>
          <p:nvPr/>
        </p:nvSpPr>
        <p:spPr>
          <a:xfrm>
            <a:off x="7640360" y="5412700"/>
            <a:ext cx="2682597" cy="300871"/>
          </a:xfrm>
          <a:prstGeom prst="rect">
            <a:avLst/>
          </a:prstGeom>
          <a:noFill/>
          <a:ln/>
        </p:spPr>
        <p:txBody>
          <a:bodyPr wrap="none" rtlCol="0" anchor="t"/>
          <a:lstStyle/>
          <a:p>
            <a:pPr marL="0" indent="0">
              <a:lnSpc>
                <a:spcPts val="2369"/>
              </a:lnSpc>
              <a:buNone/>
            </a:pPr>
            <a:r>
              <a:rPr lang="en-US" sz="1895" dirty="0">
                <a:solidFill>
                  <a:srgbClr val="E2E6E9"/>
                </a:solidFill>
                <a:latin typeface="adonis-web" pitchFamily="34" charset="0"/>
                <a:ea typeface="adonis-web" pitchFamily="34" charset="-122"/>
                <a:cs typeface="adonis-web" pitchFamily="34" charset="-120"/>
              </a:rPr>
              <a:t>Getter and Setter Methods</a:t>
            </a:r>
            <a:endParaRPr lang="en-US" sz="1895" dirty="0"/>
          </a:p>
        </p:txBody>
      </p:sp>
      <p:sp>
        <p:nvSpPr>
          <p:cNvPr id="16" name="Text 13"/>
          <p:cNvSpPr/>
          <p:nvPr/>
        </p:nvSpPr>
        <p:spPr>
          <a:xfrm>
            <a:off x="7640360" y="5840611"/>
            <a:ext cx="4028599" cy="1588294"/>
          </a:xfrm>
          <a:prstGeom prst="rect">
            <a:avLst/>
          </a:prstGeom>
          <a:noFill/>
          <a:ln/>
        </p:spPr>
        <p:txBody>
          <a:bodyPr wrap="square" rtlCol="0" anchor="t"/>
          <a:lstStyle/>
          <a:p>
            <a:pPr marL="0" indent="0">
              <a:lnSpc>
                <a:spcPts val="2502"/>
              </a:lnSpc>
              <a:buNone/>
            </a:pPr>
            <a:r>
              <a:rPr lang="en-US" sz="1668" dirty="0">
                <a:solidFill>
                  <a:srgbClr val="E2E6E9"/>
                </a:solidFill>
                <a:latin typeface="adonis-web" pitchFamily="34" charset="0"/>
                <a:ea typeface="adonis-web" pitchFamily="34" charset="-122"/>
                <a:cs typeface="adonis-web" pitchFamily="34" charset="-120"/>
              </a:rPr>
              <a:t>Getter methods are used to access private attributes, while setter methods are used to modify them. This ensures controlled access to the internal data, promoting data integrity and maintainability.</a:t>
            </a:r>
            <a:endParaRPr lang="en-US" sz="1668"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38172"/>
          </a:xfrm>
          <a:prstGeom prst="rect">
            <a:avLst/>
          </a:prstGeom>
          <a:solidFill>
            <a:srgbClr val="09151A">
              <a:alpha val="75000"/>
            </a:srgbClr>
          </a:solidFill>
          <a:ln/>
        </p:spPr>
      </p:sp>
      <p:sp>
        <p:nvSpPr>
          <p:cNvPr id="4" name="Text 1"/>
          <p:cNvSpPr/>
          <p:nvPr/>
        </p:nvSpPr>
        <p:spPr>
          <a:xfrm>
            <a:off x="3116461" y="534710"/>
            <a:ext cx="8397478" cy="1104900"/>
          </a:xfrm>
          <a:prstGeom prst="rect">
            <a:avLst/>
          </a:prstGeom>
          <a:noFill/>
          <a:ln/>
        </p:spPr>
        <p:txBody>
          <a:bodyPr wrap="square" rtlCol="0" anchor="t"/>
          <a:lstStyle/>
          <a:p>
            <a:pPr marL="0" indent="0">
              <a:lnSpc>
                <a:spcPts val="4350"/>
              </a:lnSpc>
              <a:buNone/>
            </a:pPr>
            <a:r>
              <a:rPr lang="en-US" sz="3480" dirty="0">
                <a:solidFill>
                  <a:srgbClr val="F5F0F0"/>
                </a:solidFill>
                <a:latin typeface="adonis-web" pitchFamily="34" charset="0"/>
                <a:ea typeface="adonis-web" pitchFamily="34" charset="-122"/>
                <a:cs typeface="adonis-web" pitchFamily="34" charset="-120"/>
              </a:rPr>
              <a:t>Practical Applications and Best Practices of OOP in Python</a:t>
            </a:r>
            <a:endParaRPr lang="en-US" sz="3480" dirty="0"/>
          </a:p>
        </p:txBody>
      </p:sp>
      <p:sp>
        <p:nvSpPr>
          <p:cNvPr id="5" name="Shape 2"/>
          <p:cNvSpPr/>
          <p:nvPr/>
        </p:nvSpPr>
        <p:spPr>
          <a:xfrm>
            <a:off x="3116461" y="2028468"/>
            <a:ext cx="8397478" cy="5674995"/>
          </a:xfrm>
          <a:prstGeom prst="roundRect">
            <a:avLst>
              <a:gd name="adj" fmla="val 1542"/>
            </a:avLst>
          </a:prstGeom>
          <a:noFill/>
          <a:ln w="7620">
            <a:solidFill>
              <a:srgbClr val="FFFFFF">
                <a:alpha val="24000"/>
              </a:srgbClr>
            </a:solidFill>
            <a:prstDash val="solid"/>
          </a:ln>
        </p:spPr>
      </p:sp>
      <p:sp>
        <p:nvSpPr>
          <p:cNvPr id="6" name="Shape 3"/>
          <p:cNvSpPr/>
          <p:nvPr/>
        </p:nvSpPr>
        <p:spPr>
          <a:xfrm>
            <a:off x="3124081" y="2036088"/>
            <a:ext cx="8382238" cy="1414939"/>
          </a:xfrm>
          <a:prstGeom prst="rect">
            <a:avLst/>
          </a:prstGeom>
          <a:solidFill>
            <a:srgbClr val="FFFFFF">
              <a:alpha val="4000"/>
            </a:srgbClr>
          </a:solidFill>
          <a:ln/>
        </p:spPr>
      </p:sp>
      <p:sp>
        <p:nvSpPr>
          <p:cNvPr id="7" name="Text 4"/>
          <p:cNvSpPr/>
          <p:nvPr/>
        </p:nvSpPr>
        <p:spPr>
          <a:xfrm>
            <a:off x="3318510" y="2160389"/>
            <a:ext cx="3798451" cy="291584"/>
          </a:xfrm>
          <a:prstGeom prst="rect">
            <a:avLst/>
          </a:prstGeom>
          <a:noFill/>
          <a:ln/>
        </p:spPr>
        <p:txBody>
          <a:bodyPr wrap="none" rtlCol="0" anchor="t"/>
          <a:lstStyle/>
          <a:p>
            <a:pPr marL="0" indent="0">
              <a:lnSpc>
                <a:spcPts val="2297"/>
              </a:lnSpc>
              <a:buNone/>
            </a:pPr>
            <a:r>
              <a:rPr lang="en-US" sz="1531" dirty="0">
                <a:solidFill>
                  <a:srgbClr val="E2E6E9"/>
                </a:solidFill>
                <a:latin typeface="adonis-web" pitchFamily="34" charset="0"/>
                <a:ea typeface="adonis-web" pitchFamily="34" charset="-122"/>
                <a:cs typeface="adonis-web" pitchFamily="34" charset="-120"/>
              </a:rPr>
              <a:t>Code Reusability</a:t>
            </a:r>
            <a:endParaRPr lang="en-US" sz="1531" dirty="0"/>
          </a:p>
        </p:txBody>
      </p:sp>
      <p:sp>
        <p:nvSpPr>
          <p:cNvPr id="8" name="Text 5"/>
          <p:cNvSpPr/>
          <p:nvPr/>
        </p:nvSpPr>
        <p:spPr>
          <a:xfrm>
            <a:off x="7513439" y="2160389"/>
            <a:ext cx="3798451" cy="1166336"/>
          </a:xfrm>
          <a:prstGeom prst="rect">
            <a:avLst/>
          </a:prstGeom>
          <a:noFill/>
          <a:ln/>
        </p:spPr>
        <p:txBody>
          <a:bodyPr wrap="square" rtlCol="0" anchor="t"/>
          <a:lstStyle/>
          <a:p>
            <a:pPr marL="0" indent="0">
              <a:lnSpc>
                <a:spcPts val="2297"/>
              </a:lnSpc>
              <a:buNone/>
            </a:pPr>
            <a:r>
              <a:rPr lang="en-US" sz="1531" dirty="0">
                <a:solidFill>
                  <a:srgbClr val="E2E6E9"/>
                </a:solidFill>
                <a:latin typeface="adonis-web" pitchFamily="34" charset="0"/>
                <a:ea typeface="adonis-web" pitchFamily="34" charset="-122"/>
                <a:cs typeface="adonis-web" pitchFamily="34" charset="-120"/>
              </a:rPr>
              <a:t>OOP facilitates code reuse by allowing inheritance, where classes inherit from parent classes, reducing redundant code and promoting maintainability.</a:t>
            </a:r>
            <a:endParaRPr lang="en-US" sz="1531" dirty="0"/>
          </a:p>
        </p:txBody>
      </p:sp>
      <p:sp>
        <p:nvSpPr>
          <p:cNvPr id="9" name="Shape 6"/>
          <p:cNvSpPr/>
          <p:nvPr/>
        </p:nvSpPr>
        <p:spPr>
          <a:xfrm>
            <a:off x="3124081" y="3451027"/>
            <a:ext cx="8382238" cy="1414939"/>
          </a:xfrm>
          <a:prstGeom prst="rect">
            <a:avLst/>
          </a:prstGeom>
          <a:solidFill>
            <a:srgbClr val="000000">
              <a:alpha val="4000"/>
            </a:srgbClr>
          </a:solidFill>
          <a:ln/>
        </p:spPr>
      </p:sp>
      <p:sp>
        <p:nvSpPr>
          <p:cNvPr id="10" name="Text 7"/>
          <p:cNvSpPr/>
          <p:nvPr/>
        </p:nvSpPr>
        <p:spPr>
          <a:xfrm>
            <a:off x="3318510" y="3575328"/>
            <a:ext cx="3798451" cy="291584"/>
          </a:xfrm>
          <a:prstGeom prst="rect">
            <a:avLst/>
          </a:prstGeom>
          <a:noFill/>
          <a:ln/>
        </p:spPr>
        <p:txBody>
          <a:bodyPr wrap="none" rtlCol="0" anchor="t"/>
          <a:lstStyle/>
          <a:p>
            <a:pPr marL="0" indent="0">
              <a:lnSpc>
                <a:spcPts val="2297"/>
              </a:lnSpc>
              <a:buNone/>
            </a:pPr>
            <a:r>
              <a:rPr lang="en-US" sz="1531" dirty="0">
                <a:solidFill>
                  <a:srgbClr val="E2E6E9"/>
                </a:solidFill>
                <a:latin typeface="adonis-web" pitchFamily="34" charset="0"/>
                <a:ea typeface="adonis-web" pitchFamily="34" charset="-122"/>
                <a:cs typeface="adonis-web" pitchFamily="34" charset="-120"/>
              </a:rPr>
              <a:t>Modular Design</a:t>
            </a:r>
            <a:endParaRPr lang="en-US" sz="1531" dirty="0"/>
          </a:p>
        </p:txBody>
      </p:sp>
      <p:sp>
        <p:nvSpPr>
          <p:cNvPr id="11" name="Text 8"/>
          <p:cNvSpPr/>
          <p:nvPr/>
        </p:nvSpPr>
        <p:spPr>
          <a:xfrm>
            <a:off x="7513439" y="3575328"/>
            <a:ext cx="3798451" cy="1166336"/>
          </a:xfrm>
          <a:prstGeom prst="rect">
            <a:avLst/>
          </a:prstGeom>
          <a:noFill/>
          <a:ln/>
        </p:spPr>
        <p:txBody>
          <a:bodyPr wrap="square" rtlCol="0" anchor="t"/>
          <a:lstStyle/>
          <a:p>
            <a:pPr marL="0" indent="0">
              <a:lnSpc>
                <a:spcPts val="2297"/>
              </a:lnSpc>
              <a:buNone/>
            </a:pPr>
            <a:r>
              <a:rPr lang="en-US" sz="1531" dirty="0">
                <a:solidFill>
                  <a:srgbClr val="E2E6E9"/>
                </a:solidFill>
                <a:latin typeface="adonis-web" pitchFamily="34" charset="0"/>
                <a:ea typeface="adonis-web" pitchFamily="34" charset="-122"/>
                <a:cs typeface="adonis-web" pitchFamily="34" charset="-120"/>
              </a:rPr>
              <a:t>OOP encourages modular design, breaking down a complex problem into smaller, manageable classes, making it easier to understand, maintain, and debug code.</a:t>
            </a:r>
            <a:endParaRPr lang="en-US" sz="1531" dirty="0"/>
          </a:p>
        </p:txBody>
      </p:sp>
      <p:sp>
        <p:nvSpPr>
          <p:cNvPr id="12" name="Shape 9"/>
          <p:cNvSpPr/>
          <p:nvPr/>
        </p:nvSpPr>
        <p:spPr>
          <a:xfrm>
            <a:off x="3124081" y="4865965"/>
            <a:ext cx="8382238" cy="1414939"/>
          </a:xfrm>
          <a:prstGeom prst="rect">
            <a:avLst/>
          </a:prstGeom>
          <a:solidFill>
            <a:srgbClr val="FFFFFF">
              <a:alpha val="4000"/>
            </a:srgbClr>
          </a:solidFill>
          <a:ln/>
        </p:spPr>
      </p:sp>
      <p:sp>
        <p:nvSpPr>
          <p:cNvPr id="13" name="Text 10"/>
          <p:cNvSpPr/>
          <p:nvPr/>
        </p:nvSpPr>
        <p:spPr>
          <a:xfrm>
            <a:off x="3318510" y="4990267"/>
            <a:ext cx="3798451" cy="291584"/>
          </a:xfrm>
          <a:prstGeom prst="rect">
            <a:avLst/>
          </a:prstGeom>
          <a:noFill/>
          <a:ln/>
        </p:spPr>
        <p:txBody>
          <a:bodyPr wrap="none" rtlCol="0" anchor="t"/>
          <a:lstStyle/>
          <a:p>
            <a:pPr marL="0" indent="0">
              <a:lnSpc>
                <a:spcPts val="2297"/>
              </a:lnSpc>
              <a:buNone/>
            </a:pPr>
            <a:r>
              <a:rPr lang="en-US" sz="1531" dirty="0">
                <a:solidFill>
                  <a:srgbClr val="E2E6E9"/>
                </a:solidFill>
                <a:latin typeface="adonis-web" pitchFamily="34" charset="0"/>
                <a:ea typeface="adonis-web" pitchFamily="34" charset="-122"/>
                <a:cs typeface="adonis-web" pitchFamily="34" charset="-120"/>
              </a:rPr>
              <a:t>Data Security</a:t>
            </a:r>
            <a:endParaRPr lang="en-US" sz="1531" dirty="0"/>
          </a:p>
        </p:txBody>
      </p:sp>
      <p:sp>
        <p:nvSpPr>
          <p:cNvPr id="14" name="Text 11"/>
          <p:cNvSpPr/>
          <p:nvPr/>
        </p:nvSpPr>
        <p:spPr>
          <a:xfrm>
            <a:off x="7513439" y="4990267"/>
            <a:ext cx="3798451" cy="1166336"/>
          </a:xfrm>
          <a:prstGeom prst="rect">
            <a:avLst/>
          </a:prstGeom>
          <a:noFill/>
          <a:ln/>
        </p:spPr>
        <p:txBody>
          <a:bodyPr wrap="square" rtlCol="0" anchor="t"/>
          <a:lstStyle/>
          <a:p>
            <a:pPr marL="0" indent="0">
              <a:lnSpc>
                <a:spcPts val="2297"/>
              </a:lnSpc>
              <a:buNone/>
            </a:pPr>
            <a:r>
              <a:rPr lang="en-US" sz="1531" dirty="0">
                <a:solidFill>
                  <a:srgbClr val="E2E6E9"/>
                </a:solidFill>
                <a:latin typeface="adonis-web" pitchFamily="34" charset="0"/>
                <a:ea typeface="adonis-web" pitchFamily="34" charset="-122"/>
                <a:cs typeface="adonis-web" pitchFamily="34" charset="-120"/>
              </a:rPr>
              <a:t>Encapsulation helps safeguard data by restricting direct access to internal attributes, promoting data integrity and preventing accidental modifications.</a:t>
            </a:r>
            <a:endParaRPr lang="en-US" sz="1531" dirty="0"/>
          </a:p>
        </p:txBody>
      </p:sp>
      <p:sp>
        <p:nvSpPr>
          <p:cNvPr id="15" name="Shape 12"/>
          <p:cNvSpPr/>
          <p:nvPr/>
        </p:nvSpPr>
        <p:spPr>
          <a:xfrm>
            <a:off x="3124081" y="6280904"/>
            <a:ext cx="8382238" cy="1414939"/>
          </a:xfrm>
          <a:prstGeom prst="rect">
            <a:avLst/>
          </a:prstGeom>
          <a:solidFill>
            <a:srgbClr val="000000">
              <a:alpha val="4000"/>
            </a:srgbClr>
          </a:solidFill>
          <a:ln/>
        </p:spPr>
      </p:sp>
      <p:sp>
        <p:nvSpPr>
          <p:cNvPr id="16" name="Text 13"/>
          <p:cNvSpPr/>
          <p:nvPr/>
        </p:nvSpPr>
        <p:spPr>
          <a:xfrm>
            <a:off x="3318510" y="6405205"/>
            <a:ext cx="3798451" cy="291584"/>
          </a:xfrm>
          <a:prstGeom prst="rect">
            <a:avLst/>
          </a:prstGeom>
          <a:noFill/>
          <a:ln/>
        </p:spPr>
        <p:txBody>
          <a:bodyPr wrap="none" rtlCol="0" anchor="t"/>
          <a:lstStyle/>
          <a:p>
            <a:pPr marL="0" indent="0">
              <a:lnSpc>
                <a:spcPts val="2297"/>
              </a:lnSpc>
              <a:buNone/>
            </a:pPr>
            <a:r>
              <a:rPr lang="en-US" sz="1531" dirty="0">
                <a:solidFill>
                  <a:srgbClr val="E2E6E9"/>
                </a:solidFill>
                <a:latin typeface="adonis-web" pitchFamily="34" charset="0"/>
                <a:ea typeface="adonis-web" pitchFamily="34" charset="-122"/>
                <a:cs typeface="adonis-web" pitchFamily="34" charset="-120"/>
              </a:rPr>
              <a:t>Flexibility and Extensibility</a:t>
            </a:r>
            <a:endParaRPr lang="en-US" sz="1531" dirty="0"/>
          </a:p>
        </p:txBody>
      </p:sp>
      <p:sp>
        <p:nvSpPr>
          <p:cNvPr id="17" name="Text 14"/>
          <p:cNvSpPr/>
          <p:nvPr/>
        </p:nvSpPr>
        <p:spPr>
          <a:xfrm>
            <a:off x="7513439" y="6405205"/>
            <a:ext cx="3798451" cy="1166336"/>
          </a:xfrm>
          <a:prstGeom prst="rect">
            <a:avLst/>
          </a:prstGeom>
          <a:noFill/>
          <a:ln/>
        </p:spPr>
        <p:txBody>
          <a:bodyPr wrap="square" rtlCol="0" anchor="t"/>
          <a:lstStyle/>
          <a:p>
            <a:pPr marL="0" indent="0">
              <a:lnSpc>
                <a:spcPts val="2297"/>
              </a:lnSpc>
              <a:buNone/>
            </a:pPr>
            <a:r>
              <a:rPr lang="en-US" sz="1531" dirty="0">
                <a:solidFill>
                  <a:srgbClr val="E2E6E9"/>
                </a:solidFill>
                <a:latin typeface="adonis-web" pitchFamily="34" charset="0"/>
                <a:ea typeface="adonis-web" pitchFamily="34" charset="-122"/>
                <a:cs typeface="adonis-web" pitchFamily="34" charset="-120"/>
              </a:rPr>
              <a:t>Polymorphism enables code flexibility, allowing objects of different classes to be treated uniformly, while inheritance allows for easy extension of existing functionalities.</a:t>
            </a:r>
            <a:endParaRPr lang="en-US" sz="1531"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TotalTime>
  <Words>1127</Words>
  <Application>Microsoft Office PowerPoint</Application>
  <PresentationFormat>Custom</PresentationFormat>
  <Paragraphs>67</Paragraphs>
  <Slides>6</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adonis-web</vt:lpstr>
      <vt:lpstr>Arial</vt:lpstr>
      <vt:lpstr>Consolas</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Varun gupta</cp:lastModifiedBy>
  <cp:revision>1</cp:revision>
  <dcterms:created xsi:type="dcterms:W3CDTF">2024-06-15T11:35:03Z</dcterms:created>
  <dcterms:modified xsi:type="dcterms:W3CDTF">2024-06-15T11:50:32Z</dcterms:modified>
</cp:coreProperties>
</file>