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9474A3-0D01-426B-9B89-B974C0A71D99}">
  <a:tblStyle styleId="{D49474A3-0D01-426B-9B89-B974C0A71D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6d0f8362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16d0f836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16d0f836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16d0f8362_1_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ctrTitle"/>
          </p:nvPr>
        </p:nvSpPr>
        <p:spPr>
          <a:xfrm>
            <a:off x="5141025" y="3004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Hand Signs Detection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6105525" y="3562950"/>
            <a:ext cx="25812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Arbaz Sayed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21070243043</a:t>
            </a:r>
            <a:endParaRPr sz="1300"/>
          </a:p>
        </p:txBody>
      </p:sp>
      <p:grpSp>
        <p:nvGrpSpPr>
          <p:cNvPr id="77" name="Google Shape;77;p2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78" name="Google Shape;78;p2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2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80" name="Google Shape;80;p2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3297249" y="1109874"/>
            <a:ext cx="2653489" cy="596100"/>
            <a:chOff x="3297249" y="1109874"/>
            <a:chExt cx="2653489" cy="596100"/>
          </a:xfrm>
        </p:grpSpPr>
        <p:sp>
          <p:nvSpPr>
            <p:cNvPr id="266" name="Google Shape;266;p2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67" name="Google Shape;267;p26"/>
            <p:cNvGrpSpPr/>
            <p:nvPr/>
          </p:nvGrpSpPr>
          <p:grpSpPr>
            <a:xfrm>
              <a:off x="3969538" y="1201038"/>
              <a:ext cx="1981200" cy="500275"/>
              <a:chOff x="3969538" y="1281800"/>
              <a:chExt cx="1981200" cy="500275"/>
            </a:xfrm>
          </p:grpSpPr>
          <p:sp>
            <p:nvSpPr>
              <p:cNvPr id="268" name="Google Shape;268;p26"/>
              <p:cNvSpPr txBox="1"/>
              <p:nvPr/>
            </p:nvSpPr>
            <p:spPr>
              <a:xfrm>
                <a:off x="3969538" y="128180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MediaPipe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9" name="Google Shape;269;p2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0" name="Google Shape;270;p2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71" name="Google Shape;271;p2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5859000" y="2671550"/>
            <a:ext cx="2653477" cy="596100"/>
            <a:chOff x="6033350" y="1109875"/>
            <a:chExt cx="2653477" cy="596100"/>
          </a:xfrm>
        </p:grpSpPr>
        <p:sp>
          <p:nvSpPr>
            <p:cNvPr id="329" name="Google Shape;329;p26"/>
            <p:cNvSpPr txBox="1"/>
            <p:nvPr/>
          </p:nvSpPr>
          <p:spPr>
            <a:xfrm>
              <a:off x="6705627" y="12010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3297248" y="2589598"/>
            <a:ext cx="2656704" cy="596100"/>
            <a:chOff x="3297248" y="2589598"/>
            <a:chExt cx="2656704" cy="596100"/>
          </a:xfrm>
        </p:grpSpPr>
        <p:sp>
          <p:nvSpPr>
            <p:cNvPr id="332" name="Google Shape;332;p26"/>
            <p:cNvSpPr txBox="1"/>
            <p:nvPr/>
          </p:nvSpPr>
          <p:spPr>
            <a:xfrm>
              <a:off x="3972752" y="27217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TensorFlow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3297248" y="4055023"/>
            <a:ext cx="2656704" cy="596100"/>
            <a:chOff x="3297248" y="4055023"/>
            <a:chExt cx="2656704" cy="596100"/>
          </a:xfrm>
        </p:grpSpPr>
        <p:sp>
          <p:nvSpPr>
            <p:cNvPr id="335" name="Google Shape;335;p26"/>
            <p:cNvSpPr txBox="1"/>
            <p:nvPr/>
          </p:nvSpPr>
          <p:spPr>
            <a:xfrm>
              <a:off x="3972752" y="418718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OpenCV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37" name="Google Shape;337;p26"/>
          <p:cNvCxnSpPr>
            <a:stCxn id="266" idx="4"/>
            <a:endCxn id="333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6"/>
          <p:cNvCxnSpPr>
            <a:stCxn id="333" idx="4"/>
            <a:endCxn id="336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/>
          <p:nvPr/>
        </p:nvSpPr>
        <p:spPr>
          <a:xfrm>
            <a:off x="48672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4572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A5A5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4787863" y="1359644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MediaPipe</a:t>
            </a:r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4929325" y="1515988"/>
            <a:ext cx="472142" cy="472112"/>
            <a:chOff x="-44512325" y="3176075"/>
            <a:chExt cx="300900" cy="300900"/>
          </a:xfrm>
        </p:grpSpPr>
        <p:sp>
          <p:nvSpPr>
            <p:cNvPr id="349" name="Google Shape;349;p2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571500" y="2163037"/>
            <a:ext cx="3819600" cy="1458805"/>
            <a:chOff x="695359" y="2302076"/>
            <a:chExt cx="3343229" cy="1488799"/>
          </a:xfrm>
        </p:grpSpPr>
        <p:sp>
          <p:nvSpPr>
            <p:cNvPr id="353" name="Google Shape;353;p2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MediaPipe?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Media Pipe is a Framework for building machine learning pipelines for processing time-series data like video, audio, etc. This cross-platform Framework works in Desktop/Server, Android, iOS, and embedded devices like Raspberry Pi and Jetson Nano.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5153039" y="2040608"/>
            <a:ext cx="3343200" cy="1598591"/>
            <a:chOff x="5115000" y="2186493"/>
            <a:chExt cx="3343200" cy="1598591"/>
          </a:xfrm>
        </p:grpSpPr>
        <p:sp>
          <p:nvSpPr>
            <p:cNvPr id="356" name="Google Shape;356;p27"/>
            <p:cNvSpPr txBox="1"/>
            <p:nvPr/>
          </p:nvSpPr>
          <p:spPr>
            <a:xfrm>
              <a:off x="5115000" y="2186493"/>
              <a:ext cx="2743129" cy="879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Media Pipe Solutions:</a:t>
              </a:r>
              <a:endParaRPr b="1" i="0" sz="18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5115000" y="2651684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C3C3C"/>
                  </a:solidFill>
                  <a:latin typeface="Roboto"/>
                  <a:ea typeface="Roboto"/>
                  <a:cs typeface="Roboto"/>
                  <a:sym typeface="Roboto"/>
                </a:rPr>
                <a:t>Solutions are open-source based on a specific</a:t>
              </a:r>
              <a:r>
                <a:rPr lang="en"/>
                <a:t> </a:t>
              </a:r>
              <a:r>
                <a:rPr b="0" i="0" lang="en" sz="1400" u="none" cap="none" strike="noStrike">
                  <a:solidFill>
                    <a:srgbClr val="3C3C3C"/>
                  </a:solidFill>
                  <a:latin typeface="Roboto"/>
                  <a:ea typeface="Roboto"/>
                  <a:cs typeface="Roboto"/>
                  <a:sym typeface="Roboto"/>
                </a:rPr>
                <a:t>pre-trained TensorFlow or TF Lite model. Media Pipe Solutions are built on top of the Framework. 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Icon&#10;&#10;Description automatically generated" id="358" name="Google Shape;3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46" y="1396286"/>
            <a:ext cx="506702" cy="50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 flipH="1" rot="394">
            <a:off x="3518559" y="50865"/>
            <a:ext cx="261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 Key Points</a:t>
            </a:r>
            <a:endParaRPr/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7900"/>
            <a:ext cx="91440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69525" y="3360038"/>
            <a:ext cx="3251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can be used for a variety of tasks, but it focuses on deep neural networks in particular.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Artificial neural networks are another name for neural networks. It's a branch of machine learning that's at the heart of deep learning algorithms.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666666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</a:t>
            </a:r>
            <a:endParaRPr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501085" y="1211750"/>
            <a:ext cx="2268129" cy="3178613"/>
            <a:chOff x="501085" y="1211750"/>
            <a:chExt cx="2268129" cy="3178613"/>
          </a:xfrm>
        </p:grpSpPr>
        <p:sp>
          <p:nvSpPr>
            <p:cNvPr id="373" name="Google Shape;373;p2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4" name="Google Shape;374;p29"/>
            <p:cNvSpPr txBox="1"/>
            <p:nvPr/>
          </p:nvSpPr>
          <p:spPr>
            <a:xfrm>
              <a:off x="501085" y="39007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88025" y="1211750"/>
              <a:ext cx="18792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tensorflow?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6" name="Google Shape;376;p2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377" name="Google Shape;377;p2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2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6429378" y="1211750"/>
              <a:ext cx="19152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Initializing Tensorflow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0" name="Google Shape;380;p2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381" name="Google Shape;381;p2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382" name="Google Shape;382;p2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" name="Google Shape;400;p2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2" name="Google Shape;402;p29"/>
          <p:cNvCxnSpPr>
            <a:stCxn id="375" idx="6"/>
            <a:endCxn id="400" idx="2"/>
          </p:cNvCxnSpPr>
          <p:nvPr/>
        </p:nvCxnSpPr>
        <p:spPr>
          <a:xfrm>
            <a:off x="2667225" y="1604150"/>
            <a:ext cx="14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3" name="Google Shape;403;p29"/>
          <p:cNvCxnSpPr>
            <a:stCxn id="379" idx="2"/>
            <a:endCxn id="401" idx="6"/>
          </p:cNvCxnSpPr>
          <p:nvPr/>
        </p:nvCxnSpPr>
        <p:spPr>
          <a:xfrm rot="10800000">
            <a:off x="4567278" y="1604150"/>
            <a:ext cx="1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04" name="Google Shape;404;p29"/>
          <p:cNvSpPr txBox="1"/>
          <p:nvPr/>
        </p:nvSpPr>
        <p:spPr>
          <a:xfrm>
            <a:off x="5451675" y="2827450"/>
            <a:ext cx="3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-1953050" y="3493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</a:t>
            </a:r>
            <a:endParaRPr/>
          </a:p>
        </p:txBody>
      </p:sp>
      <p:grpSp>
        <p:nvGrpSpPr>
          <p:cNvPr id="410" name="Google Shape;410;p30"/>
          <p:cNvGrpSpPr/>
          <p:nvPr/>
        </p:nvGrpSpPr>
        <p:grpSpPr>
          <a:xfrm>
            <a:off x="6021223" y="658463"/>
            <a:ext cx="1981200" cy="1257463"/>
            <a:chOff x="6021223" y="658463"/>
            <a:chExt cx="1981200" cy="1257463"/>
          </a:xfrm>
        </p:grpSpPr>
        <p:sp>
          <p:nvSpPr>
            <p:cNvPr id="411" name="Google Shape;411;p30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6021223" y="658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Open Source Computer Vision Library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30"/>
          <p:cNvGrpSpPr/>
          <p:nvPr/>
        </p:nvGrpSpPr>
        <p:grpSpPr>
          <a:xfrm>
            <a:off x="4733200" y="1823925"/>
            <a:ext cx="2103600" cy="1017658"/>
            <a:chOff x="4968141" y="2064692"/>
            <a:chExt cx="2103600" cy="1017658"/>
          </a:xfrm>
        </p:grpSpPr>
        <p:sp>
          <p:nvSpPr>
            <p:cNvPr id="414" name="Google Shape;414;p30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4968141" y="2064692"/>
              <a:ext cx="2103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Originally developed by Intel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30"/>
          <p:cNvGrpSpPr/>
          <p:nvPr/>
        </p:nvGrpSpPr>
        <p:grpSpPr>
          <a:xfrm>
            <a:off x="3359877" y="2775763"/>
            <a:ext cx="2270700" cy="991479"/>
            <a:chOff x="4991810" y="2090871"/>
            <a:chExt cx="2270700" cy="991479"/>
          </a:xfrm>
        </p:grpSpPr>
        <p:sp>
          <p:nvSpPr>
            <p:cNvPr id="417" name="Google Shape;417;p30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8" name="Google Shape;418;p30"/>
            <p:cNvSpPr txBox="1"/>
            <p:nvPr/>
          </p:nvSpPr>
          <p:spPr>
            <a:xfrm>
              <a:off x="4991810" y="2090871"/>
              <a:ext cx="22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 detect realtime frames from the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30"/>
          <p:cNvGrpSpPr/>
          <p:nvPr/>
        </p:nvGrpSpPr>
        <p:grpSpPr>
          <a:xfrm>
            <a:off x="2027338" y="3582000"/>
            <a:ext cx="2276100" cy="1110900"/>
            <a:chOff x="5056263" y="1971450"/>
            <a:chExt cx="2276100" cy="1110900"/>
          </a:xfrm>
        </p:grpSpPr>
        <p:sp>
          <p:nvSpPr>
            <p:cNvPr id="420" name="Google Shape;420;p30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30"/>
            <p:cNvSpPr txBox="1"/>
            <p:nvPr/>
          </p:nvSpPr>
          <p:spPr>
            <a:xfrm>
              <a:off x="5056263" y="1971450"/>
              <a:ext cx="2276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 is a cross platform Library (Also Available for Ios and Android)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2" name="Google Shape;422;p30"/>
          <p:cNvCxnSpPr>
            <a:stCxn id="420" idx="6"/>
            <a:endCxn id="4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0"/>
          <p:cNvCxnSpPr>
            <a:stCxn id="417" idx="6"/>
            <a:endCxn id="414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0"/>
          <p:cNvCxnSpPr>
            <a:stCxn id="414" idx="6"/>
            <a:endCxn id="411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5" name="Google Shape;425;p30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426" name="Google Shape;426;p30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0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431" name="Google Shape;431;p30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5193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 Real time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6297325" y="1020350"/>
            <a:ext cx="23895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where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tensorflow’s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deep learning component “keras” comes in.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766025" y="1198550"/>
            <a:ext cx="22032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hand points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detected through mediapipe is stored in an empty list as x and y coordinates.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452" name="Google Shape;452;p31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31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Predefined labels for 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detected signs.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31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455" name="Google Shape;455;p31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Reading Frames from Webcam.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57" name="Google Shape;457;p31"/>
          <p:cNvCxnSpPr>
            <a:stCxn id="455" idx="1"/>
            <a:endCxn id="458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9" name="Google Shape;459;p31"/>
          <p:cNvCxnSpPr>
            <a:stCxn id="452" idx="3"/>
            <a:endCxn id="460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1" name="Google Shape;461;p31"/>
          <p:cNvCxnSpPr>
            <a:stCxn id="446" idx="1"/>
            <a:endCxn id="462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63" name="Google Shape;463;p31"/>
          <p:cNvGrpSpPr/>
          <p:nvPr/>
        </p:nvGrpSpPr>
        <p:grpSpPr>
          <a:xfrm>
            <a:off x="3542850" y="1110125"/>
            <a:ext cx="2058325" cy="2474946"/>
            <a:chOff x="3542850" y="1110125"/>
            <a:chExt cx="2058325" cy="2474946"/>
          </a:xfrm>
        </p:grpSpPr>
        <p:sp>
          <p:nvSpPr>
            <p:cNvPr id="458" name="Google Shape;458;p31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31"/>
            <p:cNvGrpSpPr/>
            <p:nvPr/>
          </p:nvGrpSpPr>
          <p:grpSpPr>
            <a:xfrm>
              <a:off x="3668838" y="1110125"/>
              <a:ext cx="1780692" cy="2474946"/>
              <a:chOff x="457200" y="1110125"/>
              <a:chExt cx="1780692" cy="2474946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569789" y="33535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943941" y="2975116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summarize the working of real time model</a:t>
            </a:r>
            <a:endParaRPr/>
          </a:p>
        </p:txBody>
      </p:sp>
      <p:graphicFrame>
        <p:nvGraphicFramePr>
          <p:cNvPr id="513" name="Google Shape;513;p32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{D49474A3-0D01-426B-9B89-B974C0A71D99}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Initializing the computer vision algorithm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Recognizing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hand points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and reading the frames from webcam using Mediapipe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Storing the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hand points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coordinates  in a list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Recognizing the hand gestures by using the training model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Predicting the hand signs by tensorflow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14" name="Google Shape;514;p32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515" name="Google Shape;515;p32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