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61" r:id="rId3"/>
    <p:sldId id="292" r:id="rId4"/>
    <p:sldId id="257" r:id="rId5"/>
    <p:sldId id="287" r:id="rId6"/>
    <p:sldId id="288" r:id="rId7"/>
    <p:sldId id="290" r:id="rId8"/>
    <p:sldId id="294" r:id="rId9"/>
    <p:sldId id="262" r:id="rId10"/>
    <p:sldId id="280" r:id="rId11"/>
  </p:sldIdLst>
  <p:sldSz cx="9144000" cy="5143500" type="screen16x9"/>
  <p:notesSz cx="6858000" cy="9144000"/>
  <p:embeddedFontLst>
    <p:embeddedFont>
      <p:font typeface="Lora" pitchFamily="2" charset="77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9D8A03-5AD3-4820-9022-A115C576472E}">
  <a:tblStyle styleId="{629D8A03-5AD3-4820-9022-A115C5764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74"/>
  </p:normalViewPr>
  <p:slideViewPr>
    <p:cSldViewPr snapToGrid="0">
      <p:cViewPr>
        <p:scale>
          <a:sx n="167" d="100"/>
          <a:sy n="167" d="100"/>
        </p:scale>
        <p:origin x="90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3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96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693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27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07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CjjCSdCla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8" y="970059"/>
            <a:ext cx="7439705" cy="21936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highlight>
                  <a:srgbClr val="FFCD00"/>
                </a:highlight>
              </a:rPr>
              <a:t>Volksinitiative zur</a:t>
            </a:r>
            <a:br>
              <a:rPr lang="de-CH" dirty="0">
                <a:highlight>
                  <a:srgbClr val="FFCD00"/>
                </a:highlight>
              </a:rPr>
            </a:br>
            <a:r>
              <a:rPr lang="de-CH" dirty="0">
                <a:highlight>
                  <a:srgbClr val="FFCD00"/>
                </a:highlight>
              </a:rPr>
              <a:t>Körperlichen Unversehrtheit</a:t>
            </a:r>
            <a:br>
              <a:rPr lang="en" dirty="0"/>
            </a:br>
            <a:r>
              <a:rPr lang="en" dirty="0"/>
              <a:t>09. </a:t>
            </a:r>
            <a:r>
              <a:rPr lang="en" dirty="0" err="1"/>
              <a:t>Juni</a:t>
            </a:r>
            <a:r>
              <a:rPr lang="en" dirty="0"/>
              <a:t> 2024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0C12FAEA-7469-4139-8836-6F13953FB0E5}"/>
              </a:ext>
            </a:extLst>
          </p:cNvPr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94;p13">
            <a:extLst>
              <a:ext uri="{FF2B5EF4-FFF2-40B4-BE49-F238E27FC236}">
                <a16:creationId xmlns:a16="http://schemas.microsoft.com/office/drawing/2014/main" id="{23D53FA5-7D7B-4802-B451-FE34FAEAF143}"/>
              </a:ext>
            </a:extLst>
          </p:cNvPr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CH" sz="1100" i="1" u="sng" dirty="0">
                <a:latin typeface="Lora"/>
                <a:ea typeface="Lora"/>
                <a:cs typeface="Lora"/>
                <a:sym typeface="Lora"/>
              </a:rPr>
              <a:t>Yannick Morgenthaler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" name="Google Shape;94;p13">
            <a:extLst>
              <a:ext uri="{FF2B5EF4-FFF2-40B4-BE49-F238E27FC236}">
                <a16:creationId xmlns:a16="http://schemas.microsoft.com/office/drawing/2014/main" id="{02E2C296-424E-3CF5-E206-730D4715E19C}"/>
              </a:ext>
            </a:extLst>
          </p:cNvPr>
          <p:cNvSpPr txBox="1"/>
          <p:nvPr/>
        </p:nvSpPr>
        <p:spPr>
          <a:xfrm>
            <a:off x="8059634" y="4668114"/>
            <a:ext cx="1403916" cy="58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CH" sz="1100" i="1" u="sng" dirty="0">
                <a:latin typeface="Lora"/>
                <a:ea typeface="Lora"/>
                <a:cs typeface="Lora"/>
                <a:sym typeface="Lora"/>
              </a:rPr>
              <a:t>Rush B </a:t>
            </a:r>
            <a:r>
              <a:rPr lang="de-CH" sz="1100" i="1" u="sng" dirty="0" err="1">
                <a:latin typeface="Lora"/>
                <a:ea typeface="Lora"/>
                <a:cs typeface="Lora"/>
                <a:sym typeface="Lora"/>
              </a:rPr>
              <a:t>edition</a:t>
            </a:r>
            <a:endParaRPr lang="de-CH" sz="1100" i="1" u="sng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 dirty="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Haben Sie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Fragen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cxnSp>
        <p:nvCxnSpPr>
          <p:cNvPr id="395" name="Google Shape;395;p36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36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Danke!</a:t>
            </a:r>
            <a:endParaRPr sz="6000"/>
          </a:p>
        </p:txBody>
      </p:sp>
      <p:cxnSp>
        <p:nvCxnSpPr>
          <p:cNvPr id="397" name="Google Shape;397;p36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36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36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400" name="Google Shape;400;p3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 </a:t>
            </a:r>
            <a:r>
              <a:rPr lang="en">
                <a:highlight>
                  <a:srgbClr val="FFCD00"/>
                </a:highlight>
              </a:rPr>
              <a:t>Inhaltsverzeichnis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32237" y="1358268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CH" dirty="0"/>
              <a:t>Um was geht es bei dieser Abstimmung?</a:t>
            </a:r>
          </a:p>
          <a:p>
            <a:r>
              <a:rPr lang="de-CH" dirty="0"/>
              <a:t>Weshalb eine Abstimmung?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Wer ist Gegner? Wer ist Befürworter?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Argumente der Gegner und Befürworter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Infovideo </a:t>
            </a:r>
            <a:r>
              <a:rPr lang="de-CH" dirty="0" err="1"/>
              <a:t>easyvote.ch</a:t>
            </a:r>
            <a:endParaRPr lang="de-CH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Eigene Meinung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Fragen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was geht es bei dieser </a:t>
            </a:r>
            <a:r>
              <a:rPr lang="en">
                <a:highlight>
                  <a:srgbClr val="FFCD00"/>
                </a:highlight>
              </a:rPr>
              <a:t>Abstimmung?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Eine Person muss jedem Eingriff in ihre körperliche und geistige Unversehrtheit zustimmen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Bei Verweigerung darf sie weder gesellschaftlich noch beruflich benachteiligt werden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Eine Verweigerung darf nicht bestraft werden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CH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CH"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684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2677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Weshalb muss eine Abstimmung durchgeführt werden?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675651" y="1578150"/>
            <a:ext cx="816756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de-CH" sz="1600">
              <a:latin typeface="Quattrocento Sans" panose="020B0502050000020003" pitchFamily="34" charset="0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CH" sz="1100" b="1" i="1">
                <a:latin typeface="Lora"/>
                <a:ea typeface="Lora"/>
                <a:cs typeface="Lora"/>
                <a:sym typeface="Lora"/>
              </a:rPr>
              <a:t>Mehr Informationen finden Sie auf </a:t>
            </a:r>
            <a:r>
              <a:rPr lang="de-CH" sz="1100" b="1" i="1" u="sng">
                <a:latin typeface="Lora"/>
                <a:ea typeface="Lora"/>
                <a:cs typeface="Lora"/>
                <a:sym typeface="Lora"/>
              </a:rPr>
              <a:t>admin.ch </a:t>
            </a:r>
            <a:r>
              <a:rPr lang="de-CH" sz="1100" b="1" i="1">
                <a:latin typeface="Lora"/>
                <a:ea typeface="Lora"/>
                <a:cs typeface="Lora"/>
                <a:sym typeface="Lora"/>
              </a:rPr>
              <a:t>oder </a:t>
            </a:r>
            <a:r>
              <a:rPr lang="de-CH" sz="1100" b="1" i="1" u="sng">
                <a:latin typeface="Lora"/>
                <a:ea typeface="Lora"/>
                <a:cs typeface="Lora"/>
                <a:sym typeface="Lora"/>
              </a:rPr>
              <a:t>easyvote.ch</a:t>
            </a:r>
            <a:endParaRPr lang="de-CH" sz="1100" i="1" u="sng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Google Shape;125;p17">
            <a:extLst>
              <a:ext uri="{FF2B5EF4-FFF2-40B4-BE49-F238E27FC236}">
                <a16:creationId xmlns:a16="http://schemas.microsoft.com/office/drawing/2014/main" id="{D8397476-251C-E51E-C52D-CFE0FDC82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Während der Pandemie wurden nicht geimpfte Personen benachteiligt und eingeschränkt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Ein Teil der Bevölkerung sah dies als Einschränkung ihrer Rechte auf körperliche und geistige Unversehrtheit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dirty="0"/>
              <a:t>Es wurde eine Volksinitiative eingereicht, um diese Grundrechte genauer festzulegen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-CH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de-CH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426771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Gegner und Befürworter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13"/>
          <p:cNvSpPr txBox="1"/>
          <p:nvPr/>
        </p:nvSpPr>
        <p:spPr>
          <a:xfrm>
            <a:off x="1388023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Gegner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EVP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FDP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Grüne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GLP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Mitte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</a:rPr>
              <a:t>SP</a:t>
            </a:r>
          </a:p>
        </p:txBody>
      </p:sp>
      <p:sp>
        <p:nvSpPr>
          <p:cNvPr id="93" name="Google Shape;93;p13"/>
          <p:cNvSpPr txBox="1"/>
          <p:nvPr/>
        </p:nvSpPr>
        <p:spPr>
          <a:xfrm>
            <a:off x="5044602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CH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Befürworter</a:t>
            </a:r>
            <a:endParaRPr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EDU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e-CH" sz="1200" b="1" dirty="0">
                <a:latin typeface="Quattrocento Sans"/>
                <a:ea typeface="Quattrocento Sans"/>
                <a:cs typeface="Quattrocento Sans"/>
              </a:rPr>
              <a:t>SVP</a:t>
            </a:r>
            <a:endParaRPr lang="de-CH" sz="12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675650" y="4134525"/>
            <a:ext cx="78462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CH" sz="1100" b="1" i="1">
                <a:latin typeface="Lora"/>
                <a:ea typeface="Lora"/>
                <a:cs typeface="Lora"/>
                <a:sym typeface="Lora"/>
              </a:rPr>
              <a:t>Mehr Informationen finden Sie auf </a:t>
            </a:r>
            <a:r>
              <a:rPr lang="de-CH" sz="1100" b="1" i="1" u="sng">
                <a:latin typeface="Lora"/>
                <a:ea typeface="Lora"/>
                <a:cs typeface="Lora"/>
                <a:sym typeface="Lora"/>
              </a:rPr>
              <a:t>admin.ch </a:t>
            </a:r>
            <a:r>
              <a:rPr lang="de-CH" sz="1100" b="1" i="1">
                <a:latin typeface="Lora"/>
                <a:ea typeface="Lora"/>
                <a:cs typeface="Lora"/>
                <a:sym typeface="Lora"/>
              </a:rPr>
              <a:t>oder </a:t>
            </a:r>
            <a:r>
              <a:rPr lang="de-CH" sz="1100" b="1" i="1" u="sng">
                <a:latin typeface="Lora"/>
                <a:ea typeface="Lora"/>
                <a:cs typeface="Lora"/>
                <a:sym typeface="Lora"/>
              </a:rPr>
              <a:t>easyvote.ch</a:t>
            </a:r>
            <a:endParaRPr lang="de-CH" sz="1100" i="1" u="sng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8357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Argumente der </a:t>
            </a:r>
            <a:r>
              <a:rPr lang="en">
                <a:highlight>
                  <a:srgbClr val="FFCD00"/>
                </a:highlight>
              </a:rPr>
              <a:t>Gegner</a:t>
            </a:r>
            <a:endParaRPr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Die Unversehrtheit ist bereits als Grundrecht in der Bundesverfassung und darf nur in äusserst wichtigen Gründen eingeschränkt werden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Impfungen helfen die Bevölkerung zu schützen und bereits heute darf niemand dazu gezwungen werden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◉"/>
            </a:pPr>
            <a:r>
              <a:rPr lang="de-CH" sz="2000" dirty="0"/>
              <a:t>Ungeimpfte dürfen nur in Ausnahmefällen und für bestimmte Zeit eingeschränkt werden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0789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Argumente</a:t>
            </a:r>
            <a:r>
              <a:rPr lang="en"/>
              <a:t> der </a:t>
            </a:r>
            <a:r>
              <a:rPr lang="en">
                <a:highlight>
                  <a:srgbClr val="FFCD00"/>
                </a:highlight>
              </a:rPr>
              <a:t>Befürworter</a:t>
            </a:r>
            <a:endParaRPr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09A81-0DDF-708B-5AD9-5EC26B6FF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2000" dirty="0"/>
              <a:t>Politik, Pharmaindustrie und Organisationen dürfen nicht entscheiden was in die Körper der Bürger/-innen gerät</a:t>
            </a:r>
          </a:p>
          <a:p>
            <a:r>
              <a:rPr lang="de-DE" sz="2000" dirty="0"/>
              <a:t>EU Parlament hat eine Studie zu Chip-Implantaten erstellen lassen. Erster Schritt in Richtung Überwachung</a:t>
            </a:r>
          </a:p>
          <a:p>
            <a:r>
              <a:rPr lang="de-DE" sz="2000" dirty="0"/>
              <a:t>Legt die Unversehrtheit in der Verfassung genauer fest. So können Gesetze dazu ausgearbeitet werden </a:t>
            </a:r>
          </a:p>
        </p:txBody>
      </p:sp>
    </p:spTree>
    <p:extLst>
      <p:ext uri="{BB962C8B-B14F-4D97-AF65-F5344CB8AC3E}">
        <p14:creationId xmlns:p14="http://schemas.microsoft.com/office/powerpoint/2010/main" val="17189798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493681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>
                <a:highlight>
                  <a:srgbClr val="FFCD00"/>
                </a:highlight>
              </a:rPr>
              <a:t>I</a:t>
            </a:r>
            <a:r>
              <a:rPr lang="en" dirty="0" err="1">
                <a:highlight>
                  <a:srgbClr val="FFCD00"/>
                </a:highlight>
              </a:rPr>
              <a:t>nfovideo</a:t>
            </a:r>
            <a:r>
              <a:rPr lang="en" dirty="0">
                <a:highlight>
                  <a:srgbClr val="FFCD00"/>
                </a:highlight>
              </a:rPr>
              <a:t> </a:t>
            </a:r>
            <a:r>
              <a:rPr lang="en" dirty="0">
                <a:highlight>
                  <a:srgbClr val="FFCD00"/>
                </a:highlight>
                <a:hlinkClick r:id="rId3"/>
              </a:rPr>
              <a:t>easyvote.ch</a:t>
            </a:r>
            <a:r>
              <a:rPr lang="en" dirty="0">
                <a:hlinkClick r:id="rId3"/>
              </a:rPr>
              <a:t> 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891457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rgbClr val="FFCD00"/>
                </a:highlight>
              </a:rPr>
              <a:t>Unsere Meinung</a:t>
            </a:r>
            <a:endParaRPr sz="4800">
              <a:highlight>
                <a:srgbClr val="FFCD00"/>
              </a:highlight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" name="Google Shape;598;p39">
            <a:extLst>
              <a:ext uri="{FF2B5EF4-FFF2-40B4-BE49-F238E27FC236}">
                <a16:creationId xmlns:a16="http://schemas.microsoft.com/office/drawing/2014/main" id="{266CC0CA-A2C9-4BDD-AE65-04682B498DF9}"/>
              </a:ext>
            </a:extLst>
          </p:cNvPr>
          <p:cNvGrpSpPr/>
          <p:nvPr/>
        </p:nvGrpSpPr>
        <p:grpSpPr>
          <a:xfrm>
            <a:off x="4150974" y="1227730"/>
            <a:ext cx="841951" cy="881902"/>
            <a:chOff x="3951850" y="2985350"/>
            <a:chExt cx="407950" cy="416500"/>
          </a:xfrm>
        </p:grpSpPr>
        <p:sp>
          <p:nvSpPr>
            <p:cNvPr id="28" name="Google Shape;599;p39">
              <a:extLst>
                <a:ext uri="{FF2B5EF4-FFF2-40B4-BE49-F238E27FC236}">
                  <a16:creationId xmlns:a16="http://schemas.microsoft.com/office/drawing/2014/main" id="{59408021-4BD6-43C0-B5BC-74D558CC2A5E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00;p39">
              <a:extLst>
                <a:ext uri="{FF2B5EF4-FFF2-40B4-BE49-F238E27FC236}">
                  <a16:creationId xmlns:a16="http://schemas.microsoft.com/office/drawing/2014/main" id="{0C3EC315-F38F-40C5-80E1-2753EE213BBA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1;p39">
              <a:extLst>
                <a:ext uri="{FF2B5EF4-FFF2-40B4-BE49-F238E27FC236}">
                  <a16:creationId xmlns:a16="http://schemas.microsoft.com/office/drawing/2014/main" id="{7024341A-9ECD-4DD6-8801-641AC48C418C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2;p39">
              <a:extLst>
                <a:ext uri="{FF2B5EF4-FFF2-40B4-BE49-F238E27FC236}">
                  <a16:creationId xmlns:a16="http://schemas.microsoft.com/office/drawing/2014/main" id="{A6E17137-A11F-4991-B1E3-1EF0BC0EDFD9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ola · SlidesCarnival.pptx" id="{FA1C4353-E173-40AC-A175-F800DB79AA36}" vid="{018C081A-6592-49A5-9957-9EDF02C09C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Viola-SlidesCarnival</Template>
  <TotalTime>0</TotalTime>
  <Words>282</Words>
  <Application>Microsoft Macintosh PowerPoint</Application>
  <PresentationFormat>Bildschirmpräsentation (16:9)</PresentationFormat>
  <Paragraphs>53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Quattrocento Sans</vt:lpstr>
      <vt:lpstr>Lora</vt:lpstr>
      <vt:lpstr>Viola template</vt:lpstr>
      <vt:lpstr>Volksinitiative zur Körperlichen Unversehrtheit 09. Juni 2024</vt:lpstr>
      <vt:lpstr>Das Inhaltsverzeichnis</vt:lpstr>
      <vt:lpstr>Um was geht es bei dieser Abstimmung?</vt:lpstr>
      <vt:lpstr>Weshalb muss eine Abstimmung durchgeführt werden?</vt:lpstr>
      <vt:lpstr>Gegner und Befürworter</vt:lpstr>
      <vt:lpstr>Argumente der Gegner</vt:lpstr>
      <vt:lpstr>Argumente der Befürworter</vt:lpstr>
      <vt:lpstr>Infovideo easyvote.ch </vt:lpstr>
      <vt:lpstr>Unsere Meinung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Verantwortungsvolle Unternehmen</dc:title>
  <dc:creator>Severin Stöckli</dc:creator>
  <cp:lastModifiedBy>Morgenthaler, Yannick (BBZBL)</cp:lastModifiedBy>
  <cp:revision>4</cp:revision>
  <dcterms:created xsi:type="dcterms:W3CDTF">2020-11-18T19:12:05Z</dcterms:created>
  <dcterms:modified xsi:type="dcterms:W3CDTF">2024-06-04T14:38:05Z</dcterms:modified>
</cp:coreProperties>
</file>