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88" r:id="rId6"/>
    <p:sldId id="257" r:id="rId7"/>
    <p:sldId id="289" r:id="rId8"/>
    <p:sldId id="290" r:id="rId9"/>
    <p:sldId id="286" r:id="rId10"/>
    <p:sldId id="287" r:id="rId11"/>
    <p:sldId id="258" r:id="rId12"/>
    <p:sldId id="261" r:id="rId13"/>
    <p:sldId id="262" r:id="rId14"/>
    <p:sldId id="283" r:id="rId15"/>
    <p:sldId id="264" r:id="rId16"/>
    <p:sldId id="266" r:id="rId17"/>
    <p:sldId id="284" r:id="rId18"/>
    <p:sldId id="267" r:id="rId19"/>
    <p:sldId id="269" r:id="rId20"/>
    <p:sldId id="268" r:id="rId21"/>
    <p:sldId id="285" r:id="rId22"/>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09.03.2023</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09.03.2023</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28851866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4202573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46188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56614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4014961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219669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451169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184112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hyperlink" Target="https://support.office.com/de-de/article/bearbeiten-einer-pr%c3%a4sentation-ff353d37-742a-4aa8-8bdd-6b1f488127a2?omkt=de-DE&amp;ui=de-DE&amp;rs=de-DE&amp;ad=DE"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dirty="0"/>
              <a:t>Versicherungen</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lstStyle/>
          <a:p>
            <a:pPr marL="0" indent="0" rtl="0">
              <a:buNone/>
            </a:pPr>
            <a:r>
              <a:rPr lang="de-DE" dirty="0"/>
              <a:t>S. Stöckli, Y. Morgenthaler</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14</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Angebot wird hier angezeigt </a:t>
            </a:r>
            <a:br>
              <a:rPr lang="de-DE" dirty="0"/>
            </a:br>
            <a:r>
              <a:rPr lang="de-DE" dirty="0"/>
              <a:t>Lorem ipsum dolor sit amet, consectetuer adipiscing elit.” </a:t>
            </a:r>
            <a:br>
              <a:rPr lang="de-DE" dirty="0"/>
            </a:br>
            <a:r>
              <a:rPr lang="de-DE" dirty="0"/>
              <a:t>- </a:t>
            </a:r>
            <a:r>
              <a:rPr lang="de-DE" sz="2400" dirty="0"/>
              <a:t>Autor</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de-DE"/>
              <a:t>Vielen Dank</a:t>
            </a: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p:txBody>
          <a:bodyPr rtlCol="0"/>
          <a:lstStyle/>
          <a:p>
            <a:pPr rtl="0"/>
            <a:r>
              <a:rPr lang="de-DE"/>
              <a:t>Vielen Dank</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98DCA46-603B-4178-8707-30E192CE6B8D}"/>
              </a:ext>
            </a:extLst>
          </p:cNvPr>
          <p:cNvSpPr>
            <a:spLocks noGrp="1"/>
          </p:cNvSpPr>
          <p:nvPr>
            <p:ph type="title"/>
          </p:nvPr>
        </p:nvSpPr>
        <p:spPr/>
        <p:txBody>
          <a:bodyPr rtlCol="0"/>
          <a:lstStyle/>
          <a:p>
            <a:pPr rtl="0"/>
            <a:r>
              <a:rPr lang="de-DE"/>
              <a:t>Diese Vorlage anpassen</a:t>
            </a:r>
          </a:p>
        </p:txBody>
      </p:sp>
      <p:sp>
        <p:nvSpPr>
          <p:cNvPr id="8" name="Textfeld 7">
            <a:hlinkClick r:id="rId3"/>
            <a:extLst>
              <a:ext uri="{FF2B5EF4-FFF2-40B4-BE49-F238E27FC236}">
                <a16:creationId xmlns:a16="http://schemas.microsoft.com/office/drawing/2014/main" id="{5FC6C278-4035-446A-A94B-030E792FDDF5}"/>
              </a:ext>
            </a:extLst>
          </p:cNvPr>
          <p:cNvSpPr txBox="1"/>
          <p:nvPr/>
        </p:nvSpPr>
        <p:spPr>
          <a:xfrm>
            <a:off x="1154545" y="2459504"/>
            <a:ext cx="9882910" cy="1938992"/>
          </a:xfrm>
          <a:prstGeom prst="rect">
            <a:avLst/>
          </a:prstGeom>
          <a:noFill/>
        </p:spPr>
        <p:txBody>
          <a:bodyPr wrap="square" rtlCol="0">
            <a:spAutoFit/>
          </a:bodyPr>
          <a:lstStyle/>
          <a:p>
            <a:pPr algn="ctr" rtl="0"/>
            <a:r>
              <a:rPr lang="de-DE" sz="6000" u="sng" dirty="0">
                <a:solidFill>
                  <a:schemeClr val="bg1"/>
                </a:solidFill>
              </a:rPr>
              <a:t>Anweisungen und Feedback zum Bearbeiten der Vorlage</a:t>
            </a:r>
          </a:p>
        </p:txBody>
      </p:sp>
      <p:sp>
        <p:nvSpPr>
          <p:cNvPr id="2" name="Foliennummernplatzhalt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dirty="0"/>
              <a:t>Agenda</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lnSpc>
                <a:spcPct val="250000"/>
              </a:lnSpc>
            </a:pPr>
            <a:r>
              <a:rPr lang="de-DE" sz="2500" dirty="0"/>
              <a:t>3 Säulen-Prinzip</a:t>
            </a:r>
          </a:p>
          <a:p>
            <a:pPr rtl="0">
              <a:lnSpc>
                <a:spcPct val="250000"/>
              </a:lnSpc>
            </a:pPr>
            <a:r>
              <a:rPr lang="de-DE" sz="2500" dirty="0"/>
              <a:t>AHV</a:t>
            </a:r>
          </a:p>
          <a:p>
            <a:pPr rtl="0">
              <a:lnSpc>
                <a:spcPct val="250000"/>
              </a:lnSpc>
            </a:pPr>
            <a:r>
              <a:rPr lang="de-DE" sz="2500" dirty="0"/>
              <a:t>Berufliche Vorsorge (BVG)</a:t>
            </a:r>
          </a:p>
          <a:p>
            <a:pPr rtl="0">
              <a:lnSpc>
                <a:spcPct val="250000"/>
              </a:lnSpc>
            </a:pPr>
            <a:r>
              <a:rPr lang="de-DE" sz="2500" dirty="0"/>
              <a:t>Private Vorsorge (3. Säule)</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909770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8247241" cy="859055"/>
          </a:xfrm>
        </p:spPr>
        <p:txBody>
          <a:bodyPr rtlCol="0"/>
          <a:lstStyle/>
          <a:p>
            <a:pPr rtl="0"/>
            <a:r>
              <a:rPr lang="de-DE" dirty="0"/>
              <a:t>3 Säulen-Prinzip</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dirty="0"/>
              <a:t>3 Säulen-Prinzip</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a:xfrm>
            <a:off x="444500" y="2034559"/>
            <a:ext cx="5157787" cy="3684588"/>
          </a:xfrm>
        </p:spPr>
        <p:txBody>
          <a:bodyPr rtlCol="0">
            <a:normAutofit/>
          </a:bodyPr>
          <a:lstStyle/>
          <a:p>
            <a:pPr rtl="0"/>
            <a:r>
              <a:rPr lang="de-DE" sz="2500" dirty="0"/>
              <a:t>In der Verfassung verankert</a:t>
            </a:r>
          </a:p>
          <a:p>
            <a:pPr rtl="0"/>
            <a:r>
              <a:rPr lang="de-DE" sz="2500" dirty="0"/>
              <a:t>Finanzielle vorsorge für:</a:t>
            </a:r>
          </a:p>
          <a:p>
            <a:pPr lvl="1"/>
            <a:r>
              <a:rPr lang="de-DE" sz="2500" dirty="0"/>
              <a:t>Im Alter</a:t>
            </a:r>
          </a:p>
          <a:p>
            <a:pPr lvl="1"/>
            <a:r>
              <a:rPr lang="de-DE" sz="2500" dirty="0"/>
              <a:t>Hinterbliebene</a:t>
            </a:r>
          </a:p>
          <a:p>
            <a:pPr lvl="1"/>
            <a:r>
              <a:rPr lang="de-DE" sz="2500" dirty="0"/>
              <a:t>Invalidität</a:t>
            </a:r>
          </a:p>
          <a:p>
            <a:pPr lvl="1"/>
            <a:endParaRPr lang="de-DE" sz="2500" dirty="0"/>
          </a:p>
          <a:p>
            <a:pPr rtl="0"/>
            <a:r>
              <a:rPr lang="de-DE" sz="2500" dirty="0"/>
              <a:t>Art. 111 Bundesverfassung</a:t>
            </a:r>
          </a:p>
          <a:p>
            <a:pPr rtl="0"/>
            <a:endParaRPr lang="de-DE" sz="2500" dirty="0"/>
          </a:p>
        </p:txBody>
      </p:sp>
      <p:pic>
        <p:nvPicPr>
          <p:cNvPr id="13" name="Grafik 12">
            <a:extLst>
              <a:ext uri="{FF2B5EF4-FFF2-40B4-BE49-F238E27FC236}">
                <a16:creationId xmlns:a16="http://schemas.microsoft.com/office/drawing/2014/main" id="{1EBF6D52-5531-D907-7425-4694C36D3310}"/>
              </a:ext>
            </a:extLst>
          </p:cNvPr>
          <p:cNvPicPr>
            <a:picLocks noChangeAspect="1"/>
          </p:cNvPicPr>
          <p:nvPr/>
        </p:nvPicPr>
        <p:blipFill>
          <a:blip r:embed="rId3"/>
          <a:stretch>
            <a:fillRect/>
          </a:stretch>
        </p:blipFill>
        <p:spPr>
          <a:xfrm>
            <a:off x="5861411" y="1583732"/>
            <a:ext cx="5462506" cy="4413750"/>
          </a:xfrm>
          <a:prstGeom prst="rect">
            <a:avLst/>
          </a:prstGeom>
        </p:spPr>
      </p:pic>
    </p:spTree>
    <p:extLst>
      <p:ext uri="{BB962C8B-B14F-4D97-AF65-F5344CB8AC3E}">
        <p14:creationId xmlns:p14="http://schemas.microsoft.com/office/powerpoint/2010/main" val="2969517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8247241" cy="859055"/>
          </a:xfrm>
        </p:spPr>
        <p:txBody>
          <a:bodyPr rtlCol="0"/>
          <a:lstStyle/>
          <a:p>
            <a:pPr rtl="0"/>
            <a:r>
              <a:rPr lang="de-DE" dirty="0"/>
              <a:t>AHV</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410068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8201060" cy="859055"/>
          </a:xfrm>
        </p:spPr>
        <p:txBody>
          <a:bodyPr rtlCol="0">
            <a:normAutofit fontScale="90000"/>
          </a:bodyPr>
          <a:lstStyle/>
          <a:p>
            <a:pPr rtl="0"/>
            <a:r>
              <a:rPr lang="de-DE" dirty="0"/>
              <a:t>Berufliche Vorsorge (BVG)</a:t>
            </a:r>
          </a:p>
        </p:txBody>
      </p:sp>
      <p:sp>
        <p:nvSpPr>
          <p:cNvPr id="5" name="Textplatzhalter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spTree>
    <p:extLst>
      <p:ext uri="{BB962C8B-B14F-4D97-AF65-F5344CB8AC3E}">
        <p14:creationId xmlns:p14="http://schemas.microsoft.com/office/powerpoint/2010/main" val="37609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D179B88-D43C-4A31-9A52-3498E9430782}"/>
              </a:ext>
            </a:extLst>
          </p:cNvPr>
          <p:cNvSpPr>
            <a:spLocks noGrp="1"/>
          </p:cNvSpPr>
          <p:nvPr>
            <p:ph type="title"/>
          </p:nvPr>
        </p:nvSpPr>
        <p:spPr>
          <a:xfrm>
            <a:off x="832104" y="3886200"/>
            <a:ext cx="8201060" cy="859055"/>
          </a:xfrm>
        </p:spPr>
        <p:txBody>
          <a:bodyPr rtlCol="0">
            <a:normAutofit fontScale="90000"/>
          </a:bodyPr>
          <a:lstStyle/>
          <a:p>
            <a:pPr rtl="0"/>
            <a:r>
              <a:rPr lang="de-DE" dirty="0"/>
              <a:t>Private Vorsorge (3. Säule)</a:t>
            </a:r>
          </a:p>
        </p:txBody>
      </p:sp>
      <p:sp>
        <p:nvSpPr>
          <p:cNvPr id="5" name="Textplatzhalter 4">
            <a:extLst>
              <a:ext uri="{FF2B5EF4-FFF2-40B4-BE49-F238E27FC236}">
                <a16:creationId xmlns:a16="http://schemas.microsoft.com/office/drawing/2014/main" id="{DCDDBE65-9AB1-4989-AF86-726591A6A128}"/>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230188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473</Words>
  <Application>Microsoft Office PowerPoint</Application>
  <PresentationFormat>Breitbild</PresentationFormat>
  <Paragraphs>91</Paragraphs>
  <Slides>18</Slides>
  <Notes>18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18</vt:i4>
      </vt:variant>
    </vt:vector>
  </HeadingPairs>
  <TitlesOfParts>
    <vt:vector size="23" baseType="lpstr">
      <vt:lpstr>Arial</vt:lpstr>
      <vt:lpstr>Calibri</vt:lpstr>
      <vt:lpstr>Trade Gothic LT Pro</vt:lpstr>
      <vt:lpstr>Trebuchet MS</vt:lpstr>
      <vt:lpstr>Office-Design</vt:lpstr>
      <vt:lpstr>Versicherungen</vt:lpstr>
      <vt:lpstr>Agenda</vt:lpstr>
      <vt:lpstr>3 Säulen-Prinzip</vt:lpstr>
      <vt:lpstr>3 Säulen-Prinzip</vt:lpstr>
      <vt:lpstr>AHV</vt:lpstr>
      <vt:lpstr>Berufliche Vorsorge (BVG)</vt:lpstr>
      <vt:lpstr>Private Vorsorge (3. Säule)</vt:lpstr>
      <vt:lpstr>Titel des Inhalts</vt:lpstr>
      <vt:lpstr>Titel des Inhalts</vt:lpstr>
      <vt:lpstr>Titel des Inhalts</vt:lpstr>
      <vt:lpstr>Titel des Inhalts</vt:lpstr>
      <vt:lpstr>Titel des Inhalts</vt:lpstr>
      <vt:lpstr>Tabelle</vt:lpstr>
      <vt:lpstr>Diagramm</vt:lpstr>
      <vt:lpstr>Angebot wird hier angezeigt  Lorem ipsum dolor sit amet, consectetuer adipiscing elit.”  - Autor</vt:lpstr>
      <vt:lpstr>Vielen Dank</vt:lpstr>
      <vt:lpstr>Vielen Dank</vt:lpstr>
      <vt:lpstr>Diese Vorlage anpassen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Versicherungen</dc:title>
  <dc:creator>Morgenthaler, Yannick (GIBM)</dc:creator>
  <cp:lastModifiedBy>Morgenthaler, Yannick (GIBM)</cp:lastModifiedBy>
  <cp:revision>2</cp:revision>
  <dcterms:created xsi:type="dcterms:W3CDTF">2023-03-09T08:18:02Z</dcterms:created>
  <dcterms:modified xsi:type="dcterms:W3CDTF">2023-03-09T08:40:01Z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