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1" r:id="rId3"/>
    <p:sldId id="284" r:id="rId4"/>
    <p:sldId id="277" r:id="rId5"/>
    <p:sldId id="285" r:id="rId6"/>
    <p:sldId id="287" r:id="rId7"/>
    <p:sldId id="288" r:id="rId8"/>
    <p:sldId id="286" r:id="rId9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51" autoAdjust="0"/>
  </p:normalViewPr>
  <p:slideViewPr>
    <p:cSldViewPr>
      <p:cViewPr varScale="1">
        <p:scale>
          <a:sx n="58" d="100"/>
          <a:sy n="58" d="100"/>
        </p:scale>
        <p:origin x="1169" y="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94" y="-8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416C1A5A-260D-403E-B145-2E88339CBC60}" type="datetimeFigureOut">
              <a:rPr lang="de-CH" smtClean="0"/>
              <a:pPr/>
              <a:t>06.11.2023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4538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2" tIns="46081" rIns="92162" bIns="46081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</p:spPr>
        <p:txBody>
          <a:bodyPr vert="horz" lIns="92162" tIns="46081" rIns="92162" bIns="46081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663F015F-AE3F-4DCC-9843-033CCDB2EF8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217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025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89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508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526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853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08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261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3 Tests</a:t>
            </a:r>
          </a:p>
          <a:p>
            <a:r>
              <a:rPr lang="de-CH" dirty="0"/>
              <a:t>Regeln</a:t>
            </a:r>
          </a:p>
          <a:p>
            <a:r>
              <a:rPr lang="de-CH" dirty="0"/>
              <a:t>- Zimmerordnung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F015F-AE3F-4DCC-9843-033CCDB2EF8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61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095-67CF-4686-9D5B-2E7430669D4D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CA4CDD-9CE4-4374-A831-8D19CE84FFB7}"/>
              </a:ext>
            </a:extLst>
          </p:cNvPr>
          <p:cNvSpPr txBox="1"/>
          <p:nvPr userDrawn="1"/>
        </p:nvSpPr>
        <p:spPr>
          <a:xfrm>
            <a:off x="490942" y="188640"/>
            <a:ext cx="357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+mn-lt"/>
                <a:cs typeface="Times New Roman" pitchFamily="18" charset="0"/>
              </a:rPr>
              <a:t>Fach/Modul:	BWL III / C. Kammermann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C2393E-06C6-4BD6-BCBA-2EF2AC775209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b="12739"/>
          <a:stretch/>
        </p:blipFill>
        <p:spPr>
          <a:xfrm>
            <a:off x="5223352" y="188641"/>
            <a:ext cx="3667277" cy="7508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580A-7322-4D6F-8439-6A87A64863F6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AC04-2D9D-4EE2-AFDC-4E30BCFA7F53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1C91-BBBE-42FC-A678-C7847608A5B1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6ADC-CD4B-4B79-8F3D-A562AB740F78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0D1-B018-432B-B3E4-176E76DFCAAD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8A9-A6EF-408B-B103-BC0996DC2DEF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8B16-9BC7-4878-B83D-EE2CCE037353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5C67-F743-4F69-8137-D56CC57F8107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C0B2-3008-4DFF-AC86-D4576E0DCD40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7630-24C6-4FE7-8EBA-57FC07A61C51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0A15-FD2D-49F4-B1FD-A943C4E1EBDF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6AE2-96A4-48B3-8170-9AA95B62D2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de/geldkoffer-geld-gewinn-euros-reich-593212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D03DB-A3FB-4ADF-A419-632E87F1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EF0A-4B9C-417F-B20D-2396B29F9576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6017FC-3BC6-41F0-BE8A-45E270E0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1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2D6D0F-2A96-0125-0475-8099BF8C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92" y="2411321"/>
            <a:ext cx="5761048" cy="38979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61A5A2-CE42-77A1-7155-11A316FEB311}"/>
              </a:ext>
            </a:extLst>
          </p:cNvPr>
          <p:cNvSpPr txBox="1"/>
          <p:nvPr/>
        </p:nvSpPr>
        <p:spPr>
          <a:xfrm>
            <a:off x="755576" y="1268760"/>
            <a:ext cx="617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dirty="0"/>
              <a:t>Herzlich Willkommen</a:t>
            </a:r>
          </a:p>
        </p:txBody>
      </p:sp>
    </p:spTree>
    <p:extLst>
      <p:ext uri="{BB962C8B-B14F-4D97-AF65-F5344CB8AC3E}">
        <p14:creationId xmlns:p14="http://schemas.microsoft.com/office/powerpoint/2010/main" val="39289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539552" y="1061864"/>
            <a:ext cx="792088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endParaRPr lang="de-CH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61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Agenda heute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D06299-0F64-42B7-BA9B-13CDE8D55175}"/>
              </a:ext>
            </a:extLst>
          </p:cNvPr>
          <p:cNvSpPr txBox="1"/>
          <p:nvPr/>
        </p:nvSpPr>
        <p:spPr>
          <a:xfrm>
            <a:off x="457200" y="2060848"/>
            <a:ext cx="69231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Besprechung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Ausblick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Schlussbilanz 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Repetition Bilanz/ER Abschluss 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Übung Gesamtaufgabe 19.2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800" dirty="0"/>
              <a:t>Übung zum Jahresabschluss / Einfluss von Branche und Grösse</a:t>
            </a:r>
            <a:endParaRPr lang="de-CH" sz="2000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CB1DC-D2A7-4F33-B9C5-D1711039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4F0D-E268-4760-882E-9C0D2D9A26C2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2C78B5A-88B8-4362-BD1E-D04E4847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4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7200" y="2348880"/>
            <a:ext cx="7920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Sie können die Schlussbilanz II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Sie nennen die Einflüsse zum Thema Jahresabschluss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Lernziele heute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604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D03DB-A3FB-4ADF-A419-632E87F1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EF0A-4B9C-417F-B20D-2396B29F9576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6017FC-3BC6-41F0-BE8A-45E270E0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A99E7B-EF88-CAC5-49C4-4050C6DDC0F4}"/>
              </a:ext>
            </a:extLst>
          </p:cNvPr>
          <p:cNvSpPr txBox="1"/>
          <p:nvPr/>
        </p:nvSpPr>
        <p:spPr>
          <a:xfrm>
            <a:off x="683568" y="69269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Schlussbilanz II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AA0005-97CC-9DBC-9863-30A0B4448F99}"/>
              </a:ext>
            </a:extLst>
          </p:cNvPr>
          <p:cNvSpPr txBox="1"/>
          <p:nvPr/>
        </p:nvSpPr>
        <p:spPr>
          <a:xfrm>
            <a:off x="827584" y="1951672"/>
            <a:ext cx="669882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Beim Jahresabschluss haben wir den Erfolg ermittelt</a:t>
            </a:r>
          </a:p>
          <a:p>
            <a:r>
              <a:rPr lang="de-CH" sz="2400" dirty="0"/>
              <a:t> = Schlussbilanz I</a:t>
            </a:r>
          </a:p>
          <a:p>
            <a:endParaRPr lang="de-CH" sz="2400" dirty="0"/>
          </a:p>
          <a:p>
            <a:endParaRPr lang="de-CH" dirty="0"/>
          </a:p>
          <a:p>
            <a:r>
              <a:rPr lang="de-CH" sz="2400" dirty="0"/>
              <a:t>Kernfrage: Was tun wir mit Gewinn oder Verlust?</a:t>
            </a:r>
          </a:p>
          <a:p>
            <a:endParaRPr lang="de-CH" sz="2400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AC082D-BB1E-5816-98C2-700C79D9D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80384" y="4141241"/>
            <a:ext cx="3048000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Schlussbilanz II / </a:t>
            </a:r>
            <a:r>
              <a:rPr lang="de-CH" sz="3600" dirty="0">
                <a:solidFill>
                  <a:schemeClr val="accent3">
                    <a:lumMod val="50000"/>
                  </a:schemeClr>
                </a:solidFill>
              </a:rPr>
              <a:t>Gewinn</a:t>
            </a:r>
            <a:r>
              <a:rPr lang="de-CH" sz="3600" dirty="0"/>
              <a:t>  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CDF686-E2C7-1A55-86CC-0E6D3E6D5067}"/>
              </a:ext>
            </a:extLst>
          </p:cNvPr>
          <p:cNvSpPr txBox="1"/>
          <p:nvPr/>
        </p:nvSpPr>
        <p:spPr>
          <a:xfrm>
            <a:off x="683568" y="2564904"/>
            <a:ext cx="7643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Möglichkeiten: </a:t>
            </a:r>
          </a:p>
          <a:p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Ausbezahlung an Aktionäre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EK Erhöhung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Rückstellungen für Investitionen/Risiken gebildet werden</a:t>
            </a:r>
          </a:p>
        </p:txBody>
      </p:sp>
    </p:spTree>
    <p:extLst>
      <p:ext uri="{BB962C8B-B14F-4D97-AF65-F5344CB8AC3E}">
        <p14:creationId xmlns:p14="http://schemas.microsoft.com/office/powerpoint/2010/main" val="20151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Schlussbilanz II / </a:t>
            </a:r>
            <a:r>
              <a:rPr lang="de-CH" sz="3600" dirty="0">
                <a:solidFill>
                  <a:srgbClr val="FF0000"/>
                </a:solidFill>
              </a:rPr>
              <a:t>Verlust</a:t>
            </a:r>
            <a:r>
              <a:rPr lang="de-CH" sz="3600" dirty="0"/>
              <a:t>  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CDF686-E2C7-1A55-86CC-0E6D3E6D5067}"/>
              </a:ext>
            </a:extLst>
          </p:cNvPr>
          <p:cNvSpPr txBox="1"/>
          <p:nvPr/>
        </p:nvSpPr>
        <p:spPr>
          <a:xfrm>
            <a:off x="683568" y="2564904"/>
            <a:ext cx="60944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Möglichkeiten: </a:t>
            </a:r>
          </a:p>
          <a:p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Verlust mit EK tilgen (=Verrechnen)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Aktienkapital erhöhen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Auf Reserven / Rückstellungen zurückgreifen</a:t>
            </a:r>
          </a:p>
        </p:txBody>
      </p:sp>
    </p:spTree>
    <p:extLst>
      <p:ext uri="{BB962C8B-B14F-4D97-AF65-F5344CB8AC3E}">
        <p14:creationId xmlns:p14="http://schemas.microsoft.com/office/powerpoint/2010/main" val="315526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3600" dirty="0"/>
              <a:t>Bildung Schlussbilanz II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129C69-5BEA-954C-8450-193A1604FD47}"/>
              </a:ext>
            </a:extLst>
          </p:cNvPr>
          <p:cNvSpPr txBox="1"/>
          <p:nvPr/>
        </p:nvSpPr>
        <p:spPr>
          <a:xfrm>
            <a:off x="755576" y="2348880"/>
            <a:ext cx="803508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Nach Entscheid</a:t>
            </a:r>
          </a:p>
          <a:p>
            <a:endParaRPr lang="de-CH" dirty="0"/>
          </a:p>
          <a:p>
            <a:r>
              <a:rPr lang="de-CH" sz="2400" dirty="0"/>
              <a:t>Entsprechende «Korrekturbuchung» durchführen</a:t>
            </a:r>
          </a:p>
          <a:p>
            <a:endParaRPr lang="de-CH" sz="2400" dirty="0"/>
          </a:p>
          <a:p>
            <a:r>
              <a:rPr lang="de-CH" sz="2400" dirty="0"/>
              <a:t>Heisst: alle betroffenen Konti wieder saldieren und zusammen-</a:t>
            </a:r>
          </a:p>
          <a:p>
            <a:r>
              <a:rPr lang="de-CH" sz="2400" dirty="0"/>
              <a:t>Führen = Schlussbilanz II</a:t>
            </a:r>
          </a:p>
        </p:txBody>
      </p:sp>
    </p:spTree>
    <p:extLst>
      <p:ext uri="{BB962C8B-B14F-4D97-AF65-F5344CB8AC3E}">
        <p14:creationId xmlns:p14="http://schemas.microsoft.com/office/powerpoint/2010/main" val="19281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3B92E06-765B-4AE9-847A-775963715855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4800" dirty="0"/>
              <a:t>Gesamtaufgabe 19.2</a:t>
            </a:r>
          </a:p>
          <a:p>
            <a:pPr algn="l"/>
            <a:endParaRPr lang="de-CH" sz="3600" dirty="0"/>
          </a:p>
          <a:p>
            <a:pPr algn="l"/>
            <a:r>
              <a:rPr lang="de-CH" sz="3600" dirty="0"/>
              <a:t>Übung 4.4.1 S.31 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15E679-9F41-48C8-8D74-ED7D75A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AFAB-84BA-4811-AA04-2263183D07F5}" type="datetime1">
              <a:rPr lang="de-CH" smtClean="0"/>
              <a:t>06.11.2023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191084-BF06-485D-9454-2012672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6AE2-96A4-48B3-8170-9AA95B62D2E5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9472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Bildschirmpräsentation 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</dc:creator>
  <cp:lastModifiedBy>Catherine Kammermann</cp:lastModifiedBy>
  <cp:revision>127</cp:revision>
  <cp:lastPrinted>2021-08-09T15:33:01Z</cp:lastPrinted>
  <dcterms:created xsi:type="dcterms:W3CDTF">2011-10-24T12:01:07Z</dcterms:created>
  <dcterms:modified xsi:type="dcterms:W3CDTF">2023-11-06T10:51:43Z</dcterms:modified>
</cp:coreProperties>
</file>