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1" r:id="rId17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7C7EB-6E91-0610-8B2A-C847D7EE3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D6097C-E572-BFDB-AEC8-3B4BA8EF4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69F0B3-F333-3055-1F72-1A3C40CC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B06-F308-40B8-AF0D-32AFEFFBB998}" type="datetimeFigureOut">
              <a:rPr lang="de-CH" smtClean="0"/>
              <a:t>27.05.2024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3BD7D6-9A82-EDEC-76EF-B7CEB1F0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3A1FAD-C9C2-04E4-7E26-6756AC35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962B-004A-4595-8BAC-573F3F263F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398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6F7DF-B424-CE50-99DF-D42982DE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E03C4B-E802-BC6B-BA22-6AB9620B2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C0AC33-FE77-3CD8-CC05-C9E467E8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B06-F308-40B8-AF0D-32AFEFFBB998}" type="datetimeFigureOut">
              <a:rPr lang="de-CH" smtClean="0"/>
              <a:t>27.05.2024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74A89-32D9-0A7C-3E93-CC7077D8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5C62C-2B71-31AF-EA2F-4BB6B809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962B-004A-4595-8BAC-573F3F263F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814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5E412D-2DD9-2BD8-89C0-25EBDC827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5685B4-1B86-CB05-DF93-4393B5C3C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7215D8-374D-660B-B3CB-3E8420A5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B06-F308-40B8-AF0D-32AFEFFBB998}" type="datetimeFigureOut">
              <a:rPr lang="de-CH" smtClean="0"/>
              <a:t>27.05.2024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4FD5D-AB8A-DE92-729E-C3FE21EB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C2E39-AFC2-33CF-DBEA-E88C403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962B-004A-4595-8BAC-573F3F263F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158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F7F39-24FF-A26F-DE18-E30A2ADA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A485AF-FF8C-D3FF-616E-338BA4B3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860B74-65C6-10E2-9931-9E3D311B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B06-F308-40B8-AF0D-32AFEFFBB998}" type="datetimeFigureOut">
              <a:rPr lang="de-CH" smtClean="0"/>
              <a:t>27.05.2024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48610-8B0B-7F18-02FC-BEB57307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5F0E3-E89A-8B21-3A93-2D0FF898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962B-004A-4595-8BAC-573F3F263F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854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3236F-B632-5D19-B1A4-27FD64E1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D4AF2B-0B91-3E95-6112-F85ACD2AF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2CF3CC-2E7A-A21B-72B6-9F4E067F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B06-F308-40B8-AF0D-32AFEFFBB998}" type="datetimeFigureOut">
              <a:rPr lang="de-CH" smtClean="0"/>
              <a:t>27.05.2024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D2AE4-3575-A0A8-F0EF-B7755920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573840-A873-ACA8-887B-5978A5F4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962B-004A-4595-8BAC-573F3F263F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99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97EB9-CA36-81BE-0239-0CC7AE72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CF590-E8CB-CCA1-E36E-1E6BF2B73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EF898E-839F-5EFC-0801-FF714AC49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144BD8-6DD6-B403-AA37-75F957AE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B06-F308-40B8-AF0D-32AFEFFBB998}" type="datetimeFigureOut">
              <a:rPr lang="de-CH" smtClean="0"/>
              <a:t>27.05.2024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F51617-1849-88D2-662D-222D86E6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2E4DCD-FC3D-DE2D-440B-E74C3DB7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962B-004A-4595-8BAC-573F3F263F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677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ECFE8-ACB0-0F32-D96C-12169516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5465AA-7184-2C64-702D-B10FBE166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BDF98B-5BE6-824D-9CC4-4E52901D6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08A7B1-1CD7-7889-49D2-56488FA1D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B3C9C8-1DDD-6E55-DBEA-046B39F2B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4537BB-E904-CB12-BEE5-0D94B8EF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B06-F308-40B8-AF0D-32AFEFFBB998}" type="datetimeFigureOut">
              <a:rPr lang="de-CH" smtClean="0"/>
              <a:t>27.05.2024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99D14F-BFF4-1F15-510B-B42DBED1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ECC5BA-6A7B-B728-6468-74F143D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962B-004A-4595-8BAC-573F3F263F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997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CBDBD-878D-38FE-9363-02930E0F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EF386-21FE-1FE1-3114-201C24AF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B06-F308-40B8-AF0D-32AFEFFBB998}" type="datetimeFigureOut">
              <a:rPr lang="de-CH" smtClean="0"/>
              <a:t>27.05.2024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578AC2-27EF-2C8E-80DD-EE05F344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585B87-86DB-4DCC-8B82-7494F34D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962B-004A-4595-8BAC-573F3F263F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57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D84976-A321-6C10-FC91-0184EAD8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B06-F308-40B8-AF0D-32AFEFFBB998}" type="datetimeFigureOut">
              <a:rPr lang="de-CH" smtClean="0"/>
              <a:t>27.05.2024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9F7B24-EF9D-42E7-4484-7BCEE6D5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AD4BAC-A1F7-413A-ABC4-C55516A0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962B-004A-4595-8BAC-573F3F263F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90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985FF-6591-3015-2D0A-CA8B5644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BA540-D8CD-EE63-49FF-B1C5555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9E7670-A22C-42F7-6306-D356EFD67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0B02-3ECD-F0FB-4BC5-8F4B8BD4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B06-F308-40B8-AF0D-32AFEFFBB998}" type="datetimeFigureOut">
              <a:rPr lang="de-CH" smtClean="0"/>
              <a:t>27.05.2024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B34718-964B-1BB4-076E-E7EC900E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E58E0-E3BA-4FA2-4DE0-919D90EB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962B-004A-4595-8BAC-573F3F263F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791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FE44E-E9EB-FD09-CFB8-94FF9FED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90751F-2181-0FC0-80FF-3E03BFCFE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E2EE28-553E-F358-99E3-350A0E429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DB59EE-8A9D-30EE-C47A-E2BA63B5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2B06-F308-40B8-AF0D-32AFEFFBB998}" type="datetimeFigureOut">
              <a:rPr lang="de-CH" smtClean="0"/>
              <a:t>27.05.2024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2B66F7-FA1B-1B31-5441-B6CF324A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C2A6B9-DB0A-9E24-FCF4-B2267805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C962B-004A-4595-8BAC-573F3F263F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7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991AA8-66A4-8088-A06A-41994839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50B817-EA15-F51C-44D5-CA505002F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F6F67-493E-2EF7-46A8-834262D09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D2B06-F308-40B8-AF0D-32AFEFFBB998}" type="datetimeFigureOut">
              <a:rPr lang="de-CH" smtClean="0"/>
              <a:t>27.05.2024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25506-0982-6F31-634E-1B7526B31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EFE0DA-9728-DBB0-0D90-24FC3EF7B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2C962B-004A-4595-8BAC-573F3F263F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617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88D72E-1C6C-F114-BBE1-C691D5F0385C}"/>
              </a:ext>
            </a:extLst>
          </p:cNvPr>
          <p:cNvSpPr/>
          <p:nvPr/>
        </p:nvSpPr>
        <p:spPr>
          <a:xfrm>
            <a:off x="0" y="3429000"/>
            <a:ext cx="12192000" cy="3497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818BD625-00ED-3FA9-88CB-E6DDC42E0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795" y="2259330"/>
            <a:ext cx="5058410" cy="233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Midnight </a:t>
            </a:r>
            <a:r>
              <a:rPr lang="de-CH" sz="7500" kern="10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Project</a:t>
            </a:r>
            <a:endParaRPr lang="de-CH" sz="11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B9ADCA93-3E3F-A803-FC47-58D6BC85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2" y="5768340"/>
            <a:ext cx="66198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5000" kern="100">
                <a:solidFill>
                  <a:srgbClr val="FFFFFF"/>
                </a:solidFill>
                <a:effectLst/>
                <a:latin typeface="Parchment" panose="03040602040708040804" pitchFamily="66" charset="0"/>
                <a:ea typeface="Aptos" panose="020B0004020202020204" pitchFamily="34" charset="0"/>
                <a:cs typeface="Times New Roman" panose="02020603050405020304" pitchFamily="18" charset="0"/>
              </a:rPr>
              <a:t>Mika Schweingruber Yannick Morgenthaler</a:t>
            </a:r>
            <a:endParaRPr lang="de-CH" sz="11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Grafik 8" descr="Ein Bild, das Schrift, Text, Symbol, Logo enthält.&#10;&#10;Automatisch generierte Beschreibung">
            <a:extLst>
              <a:ext uri="{FF2B5EF4-FFF2-40B4-BE49-F238E27FC236}">
                <a16:creationId xmlns:a16="http://schemas.microsoft.com/office/drawing/2014/main" id="{BAC46180-4AA2-F144-C8B2-01F07734F3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11715" r="35048" b="41237"/>
          <a:stretch/>
        </p:blipFill>
        <p:spPr bwMode="auto">
          <a:xfrm>
            <a:off x="5248909" y="659447"/>
            <a:ext cx="1694180" cy="13735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feld 2">
            <a:extLst>
              <a:ext uri="{FF2B5EF4-FFF2-40B4-BE49-F238E27FC236}">
                <a16:creationId xmlns:a16="http://schemas.microsoft.com/office/drawing/2014/main" id="{E095503E-B7E3-0C9A-93C2-F68789A827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2524579" y="2755900"/>
            <a:ext cx="3702957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Inhalt</a:t>
            </a:r>
            <a:endParaRPr lang="de-CH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23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88D72E-1C6C-F114-BBE1-C691D5F0385C}"/>
              </a:ext>
            </a:extLst>
          </p:cNvPr>
          <p:cNvSpPr/>
          <p:nvPr/>
        </p:nvSpPr>
        <p:spPr>
          <a:xfrm>
            <a:off x="-131536" y="-34132"/>
            <a:ext cx="3439886" cy="6926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pic>
        <p:nvPicPr>
          <p:cNvPr id="3" name="Grafik 2" descr="Ein Bild, das Schrift, Text, Symbol, Logo enthält.&#10;&#10;Automatisch generierte Beschreibung">
            <a:extLst>
              <a:ext uri="{FF2B5EF4-FFF2-40B4-BE49-F238E27FC236}">
                <a16:creationId xmlns:a16="http://schemas.microsoft.com/office/drawing/2014/main" id="{6E951E1A-DEC8-586B-53A6-49F82121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11715" r="35048" b="41237"/>
          <a:stretch/>
        </p:blipFill>
        <p:spPr bwMode="auto">
          <a:xfrm>
            <a:off x="11016342" y="1"/>
            <a:ext cx="1175657" cy="953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9B1B17D7-E0BD-7DE6-6292-C3909243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440" y="2330888"/>
            <a:ext cx="8276360" cy="2196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Schwächen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Hohe Anfangsinvestition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Abhängigkeit von spezifischen Kundenwünschen</a:t>
            </a:r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35ACD8B5-EE0C-45E9-D338-ACC6889A12C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2598625" y="2928370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SWOT Analyse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D86877D0-1C01-6421-BED7-DBAE8E4A1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-1296763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05E9D5D4-4A69-65DC-5BA7-C88C196F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2928368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43A3EE39-55B0-5E62-A705-17E94B272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6892126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2">
            <a:extLst>
              <a:ext uri="{FF2B5EF4-FFF2-40B4-BE49-F238E27FC236}">
                <a16:creationId xmlns:a16="http://schemas.microsoft.com/office/drawing/2014/main" id="{372FC494-D3E0-8A62-BE8B-D0C8CCB7A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7862432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34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88D72E-1C6C-F114-BBE1-C691D5F0385C}"/>
              </a:ext>
            </a:extLst>
          </p:cNvPr>
          <p:cNvSpPr/>
          <p:nvPr/>
        </p:nvSpPr>
        <p:spPr>
          <a:xfrm>
            <a:off x="-131536" y="-34132"/>
            <a:ext cx="3439886" cy="6926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pic>
        <p:nvPicPr>
          <p:cNvPr id="3" name="Grafik 2" descr="Ein Bild, das Schrift, Text, Symbol, Logo enthält.&#10;&#10;Automatisch generierte Beschreibung">
            <a:extLst>
              <a:ext uri="{FF2B5EF4-FFF2-40B4-BE49-F238E27FC236}">
                <a16:creationId xmlns:a16="http://schemas.microsoft.com/office/drawing/2014/main" id="{6E951E1A-DEC8-586B-53A6-49F82121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11715" r="35048" b="41237"/>
          <a:stretch/>
        </p:blipFill>
        <p:spPr bwMode="auto">
          <a:xfrm>
            <a:off x="11016342" y="1"/>
            <a:ext cx="1175657" cy="953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9B1B17D7-E0BD-7DE6-6292-C3909243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440" y="2330888"/>
            <a:ext cx="8276360" cy="2196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Chancen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Wachsende Motorrad-Community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Trends zu Individualisierung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Expansion in europäische Märkte</a:t>
            </a:r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35ACD8B5-EE0C-45E9-D338-ACC6889A12C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2598625" y="2928370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SWOT Analyse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D86877D0-1C01-6421-BED7-DBAE8E4A1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-2642963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05E9D5D4-4A69-65DC-5BA7-C88C196F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-1505067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43A3EE39-55B0-5E62-A705-17E94B272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2928368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2">
            <a:extLst>
              <a:ext uri="{FF2B5EF4-FFF2-40B4-BE49-F238E27FC236}">
                <a16:creationId xmlns:a16="http://schemas.microsoft.com/office/drawing/2014/main" id="{372FC494-D3E0-8A62-BE8B-D0C8CCB7A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6892126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652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88D72E-1C6C-F114-BBE1-C691D5F0385C}"/>
              </a:ext>
            </a:extLst>
          </p:cNvPr>
          <p:cNvSpPr/>
          <p:nvPr/>
        </p:nvSpPr>
        <p:spPr>
          <a:xfrm>
            <a:off x="-131536" y="-34132"/>
            <a:ext cx="3439886" cy="6926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pic>
        <p:nvPicPr>
          <p:cNvPr id="3" name="Grafik 2" descr="Ein Bild, das Schrift, Text, Symbol, Logo enthält.&#10;&#10;Automatisch generierte Beschreibung">
            <a:extLst>
              <a:ext uri="{FF2B5EF4-FFF2-40B4-BE49-F238E27FC236}">
                <a16:creationId xmlns:a16="http://schemas.microsoft.com/office/drawing/2014/main" id="{6E951E1A-DEC8-586B-53A6-49F82121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11715" r="35048" b="41237"/>
          <a:stretch/>
        </p:blipFill>
        <p:spPr bwMode="auto">
          <a:xfrm>
            <a:off x="11016342" y="1"/>
            <a:ext cx="1175657" cy="953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9B1B17D7-E0BD-7DE6-6292-C3909243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440" y="2330888"/>
            <a:ext cx="8276360" cy="2196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Risiken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Wirtschaftliche Schwankungen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Technologische Veränderungen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Konkurrenz durch etablierte Marken</a:t>
            </a:r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35ACD8B5-EE0C-45E9-D338-ACC6889A12C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2598625" y="2928370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SWOT Analyse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D86877D0-1C01-6421-BED7-DBAE8E4A1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-3722855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05E9D5D4-4A69-65DC-5BA7-C88C196F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-2584959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43A3EE39-55B0-5E62-A705-17E94B272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-1309546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2">
            <a:extLst>
              <a:ext uri="{FF2B5EF4-FFF2-40B4-BE49-F238E27FC236}">
                <a16:creationId xmlns:a16="http://schemas.microsoft.com/office/drawing/2014/main" id="{372FC494-D3E0-8A62-BE8B-D0C8CCB7A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2928368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34C177B5-0E97-EBB2-6895-24204CB40FE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686211" y="2928371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59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Bilanz</a:t>
            </a:r>
            <a:endParaRPr lang="de-CH" sz="5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47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88D72E-1C6C-F114-BBE1-C691D5F0385C}"/>
              </a:ext>
            </a:extLst>
          </p:cNvPr>
          <p:cNvSpPr/>
          <p:nvPr/>
        </p:nvSpPr>
        <p:spPr>
          <a:xfrm>
            <a:off x="-131536" y="-34132"/>
            <a:ext cx="3439886" cy="6926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pic>
        <p:nvPicPr>
          <p:cNvPr id="3" name="Grafik 2" descr="Ein Bild, das Schrift, Text, Symbol, Logo enthält.&#10;&#10;Automatisch generierte Beschreibung">
            <a:extLst>
              <a:ext uri="{FF2B5EF4-FFF2-40B4-BE49-F238E27FC236}">
                <a16:creationId xmlns:a16="http://schemas.microsoft.com/office/drawing/2014/main" id="{6E951E1A-DEC8-586B-53A6-49F82121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11715" r="35048" b="41237"/>
          <a:stretch/>
        </p:blipFill>
        <p:spPr bwMode="auto">
          <a:xfrm>
            <a:off x="11016342" y="1"/>
            <a:ext cx="1175657" cy="953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9B1B17D7-E0BD-7DE6-6292-C3909243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750" y="917729"/>
            <a:ext cx="6397192" cy="502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2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| **Bilanzposition**                            | **Betrag (CHF)** || -------------------------------------------- | ---------------- || **Aktiva**                                   |                  || Anlagevermögen                               | 600.000          || - Gebäude und Grundstücke                    | 300.000          || - Maschinen und Werkzeuge                    | 200.000          || - Fahrzeuge                                  | 100.000          || Umlaufvermögen                               | 1.450.000        || - Vorräte                                    | 400.000          || - Forderungen aus Lieferungen und Leistungen | 200.000          || - Bankguthaben                               | 850.000          || **Aktiva gesamt**                            | 2.050.000        |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CH" sz="1200" kern="100" dirty="0">
              <a:latin typeface="OCR A Extended" panose="02010509020102010303" pitchFamily="50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2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| **Passiva**                                  | **Betrag (CHF)** || ------------------------------------------- | ---------------- || Eigenkapital                                       | 1.200.000        || - Gezeichnetes Kapital                             | 1.000.000        || - Jahresüberschuss                                 | 200.000          || Fremdkapital                                       | 850.000          || - Verbindlichkeiten aus Lieferungen und Leistungen | 150.000          || - Bankkredite                                      | 700.000          || **Passiva gesamt**                                 | 2.050.000        |</a:t>
            </a:r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35ACD8B5-EE0C-45E9-D338-ACC6889A12C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637225" y="2928368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SWOT Analyse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D86877D0-1C01-6421-BED7-DBAE8E4A1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-4655354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05E9D5D4-4A69-65DC-5BA7-C88C196F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-3517458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43A3EE39-55B0-5E62-A705-17E94B272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-2242045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2">
            <a:extLst>
              <a:ext uri="{FF2B5EF4-FFF2-40B4-BE49-F238E27FC236}">
                <a16:creationId xmlns:a16="http://schemas.microsoft.com/office/drawing/2014/main" id="{372FC494-D3E0-8A62-BE8B-D0C8CCB7A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-1172028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90B8D6F2-B74A-3E74-DBA4-FD21C04B01C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74725" y="2928371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59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Bilanz</a:t>
            </a:r>
            <a:endParaRPr lang="de-CH" sz="5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feld 2">
            <a:extLst>
              <a:ext uri="{FF2B5EF4-FFF2-40B4-BE49-F238E27FC236}">
                <a16:creationId xmlns:a16="http://schemas.microsoft.com/office/drawing/2014/main" id="{FE971C77-E7B9-6F3C-95B4-32A6390A600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309525" y="2928366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Gründerteam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70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88D72E-1C6C-F114-BBE1-C691D5F0385C}"/>
              </a:ext>
            </a:extLst>
          </p:cNvPr>
          <p:cNvSpPr/>
          <p:nvPr/>
        </p:nvSpPr>
        <p:spPr>
          <a:xfrm>
            <a:off x="-131536" y="-34132"/>
            <a:ext cx="3439886" cy="6926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pic>
        <p:nvPicPr>
          <p:cNvPr id="3" name="Grafik 2" descr="Ein Bild, das Schrift, Text, Symbol, Logo enthält.&#10;&#10;Automatisch generierte Beschreibung">
            <a:extLst>
              <a:ext uri="{FF2B5EF4-FFF2-40B4-BE49-F238E27FC236}">
                <a16:creationId xmlns:a16="http://schemas.microsoft.com/office/drawing/2014/main" id="{6E951E1A-DEC8-586B-53A6-49F82121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11715" r="35048" b="41237"/>
          <a:stretch/>
        </p:blipFill>
        <p:spPr bwMode="auto">
          <a:xfrm>
            <a:off x="11016342" y="1"/>
            <a:ext cx="1175657" cy="953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9B1B17D7-E0BD-7DE6-6292-C3909243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750" y="917729"/>
            <a:ext cx="6397192" cy="502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2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| **Bilanzposition**                            | **Betrag (CHF)** || -------------------------------------------- | ---------------- || **Aktiva**                                   |                  || Anlagevermögen                               | 650.000          || - Gebäude und Grundstücke                    | 300.000          || - Maschinen und Werkzeuge                    | 250.000          || - Fahrzeuge                                  | 100.000          || Umlaufvermögen                               | 1.750.000        || - Vorräte                                    | 450.000          || - Forderungen aus Lieferungen und Leistungen | 250.000          || - Bankguthaben                               | 1.050.000        || **Aktiva gesamt**                            | 2.400.000        |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CH" sz="1200" kern="100" dirty="0">
              <a:latin typeface="OCR A Extended" panose="02010509020102010303" pitchFamily="50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2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|**Passiva**                                   |**Betrag (CHF)** ||---------------------------------------------|-------------------||Eigenkapital                                 | 1.450.000        ||- Gezeichnetes Kapital                       | 1.000.000        ||- Jahresüberschuss                           | 450.000 ||Fremdkapital                                 | 950.000          ||- Verbindlichkeiten aus Lieferungen</a:t>
            </a:r>
            <a:br>
              <a:rPr lang="de-CH" sz="12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de-CH" sz="12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    und Leistungen                             | 200.000         ||- Bankkredite                                | 750.000  ||**Passiva gesamt**                           | 2.400.000          |</a:t>
            </a:r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90B8D6F2-B74A-3E74-DBA4-FD21C04B01C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74725" y="2425071"/>
            <a:ext cx="6926263" cy="200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59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Bilanz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59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Prognose</a:t>
            </a:r>
            <a:endParaRPr lang="de-CH" sz="5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feld 2">
            <a:extLst>
              <a:ext uri="{FF2B5EF4-FFF2-40B4-BE49-F238E27FC236}">
                <a16:creationId xmlns:a16="http://schemas.microsoft.com/office/drawing/2014/main" id="{FE971C77-E7B9-6F3C-95B4-32A6390A600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309525" y="2928366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Gründerteam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2">
            <a:extLst>
              <a:ext uri="{FF2B5EF4-FFF2-40B4-BE49-F238E27FC236}">
                <a16:creationId xmlns:a16="http://schemas.microsoft.com/office/drawing/2014/main" id="{67861685-080E-4D59-BF3C-CE1A7AEB5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8525" y="181290"/>
            <a:ext cx="26674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2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Bilanz für 2025 (Prognose)</a:t>
            </a:r>
          </a:p>
        </p:txBody>
      </p:sp>
    </p:spTree>
    <p:extLst>
      <p:ext uri="{BB962C8B-B14F-4D97-AF65-F5344CB8AC3E}">
        <p14:creationId xmlns:p14="http://schemas.microsoft.com/office/powerpoint/2010/main" val="4181688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88D72E-1C6C-F114-BBE1-C691D5F0385C}"/>
              </a:ext>
            </a:extLst>
          </p:cNvPr>
          <p:cNvSpPr/>
          <p:nvPr/>
        </p:nvSpPr>
        <p:spPr>
          <a:xfrm>
            <a:off x="-131536" y="-34132"/>
            <a:ext cx="3439886" cy="6926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pic>
        <p:nvPicPr>
          <p:cNvPr id="3" name="Grafik 2" descr="Ein Bild, das Schrift, Text, Symbol, Logo enthält.&#10;&#10;Automatisch generierte Beschreibung">
            <a:extLst>
              <a:ext uri="{FF2B5EF4-FFF2-40B4-BE49-F238E27FC236}">
                <a16:creationId xmlns:a16="http://schemas.microsoft.com/office/drawing/2014/main" id="{6E951E1A-DEC8-586B-53A6-49F82121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11715" r="35048" b="41237"/>
          <a:stretch/>
        </p:blipFill>
        <p:spPr bwMode="auto">
          <a:xfrm>
            <a:off x="11016342" y="1"/>
            <a:ext cx="1175657" cy="953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9B1B17D7-E0BD-7DE6-6292-C3909243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750" y="917729"/>
            <a:ext cx="6397192" cy="522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2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|**Bilanzposition**                            |**Betrag (CHF)** ||---------------------------------------------|-----------------||**Aktiva**                                   |    ||Anlagevermögen                               | 700.000         ||- Gebäude und Grundstücke                    | 300.000         ||- Maschinen und Werkzeuge                    | 300.000         ||- Fahrzeuge                                  | 100.000 ||Umlaufvermögen                               | 2.050.000       ||- Vorräte                                    | 500.000         ||- Forderungen aus Lieferungen und Leistungen | 300.000         ||- Bankguthaben                               | 1.250.000 ||**Aktiva gesamt**                            | 2.750.000         |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CH" sz="1200" kern="100" dirty="0">
              <a:latin typeface="OCR A Extended" panose="02010509020102010303" pitchFamily="50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2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|**Passiva**                                   |**</a:t>
            </a:r>
            <a:r>
              <a:rPr lang="de-CH" sz="1200" kern="10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Betrag (CHF)** </a:t>
            </a:r>
            <a:r>
              <a:rPr lang="de-CH" sz="12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||---------------------------------------------|----------------- || Eigenkapital                                | 1.750.000       ||- Gezeichnetes Kapital                       | 1.000.000       ||- Jahresüberschuss                           | 750.000     ||Fremdkapital                                 | 1.000.000       ||- Verbindlichkeiten aus Lieferungen</a:t>
            </a:r>
            <a:br>
              <a:rPr lang="de-CH" sz="12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de-CH" sz="12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    und Leistungen                             | 250.000          ||- Bankkredite                                | 750.000 ||**Passiva gesamt**                           | 2.750.000</a:t>
            </a:r>
            <a:br>
              <a:rPr lang="de-CH" sz="12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de-CH" sz="12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|</a:t>
            </a:r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90B8D6F2-B74A-3E74-DBA4-FD21C04B01C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74725" y="2425071"/>
            <a:ext cx="6926263" cy="200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59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Bilanz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59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Prognose</a:t>
            </a:r>
            <a:endParaRPr lang="de-CH" sz="5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feld 2">
            <a:extLst>
              <a:ext uri="{FF2B5EF4-FFF2-40B4-BE49-F238E27FC236}">
                <a16:creationId xmlns:a16="http://schemas.microsoft.com/office/drawing/2014/main" id="{FE971C77-E7B9-6F3C-95B4-32A6390A600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309525" y="2928366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Gründerteam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2">
            <a:extLst>
              <a:ext uri="{FF2B5EF4-FFF2-40B4-BE49-F238E27FC236}">
                <a16:creationId xmlns:a16="http://schemas.microsoft.com/office/drawing/2014/main" id="{67861685-080E-4D59-BF3C-CE1A7AEB5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8525" y="181290"/>
            <a:ext cx="26674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CH" sz="12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Bilanz für 2026 (Prognose)</a:t>
            </a:r>
          </a:p>
        </p:txBody>
      </p:sp>
    </p:spTree>
    <p:extLst>
      <p:ext uri="{BB962C8B-B14F-4D97-AF65-F5344CB8AC3E}">
        <p14:creationId xmlns:p14="http://schemas.microsoft.com/office/powerpoint/2010/main" val="1555496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88D72E-1C6C-F114-BBE1-C691D5F0385C}"/>
              </a:ext>
            </a:extLst>
          </p:cNvPr>
          <p:cNvSpPr/>
          <p:nvPr/>
        </p:nvSpPr>
        <p:spPr>
          <a:xfrm>
            <a:off x="-131536" y="-34132"/>
            <a:ext cx="3439886" cy="6926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pic>
        <p:nvPicPr>
          <p:cNvPr id="3" name="Grafik 2" descr="Ein Bild, das Schrift, Text, Symbol, Logo enthält.&#10;&#10;Automatisch generierte Beschreibung">
            <a:extLst>
              <a:ext uri="{FF2B5EF4-FFF2-40B4-BE49-F238E27FC236}">
                <a16:creationId xmlns:a16="http://schemas.microsoft.com/office/drawing/2014/main" id="{6E951E1A-DEC8-586B-53A6-49F82121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11715" r="35048" b="41237"/>
          <a:stretch/>
        </p:blipFill>
        <p:spPr bwMode="auto">
          <a:xfrm>
            <a:off x="11016342" y="1"/>
            <a:ext cx="1175657" cy="953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feld 2">
            <a:extLst>
              <a:ext uri="{FF2B5EF4-FFF2-40B4-BE49-F238E27FC236}">
                <a16:creationId xmlns:a16="http://schemas.microsoft.com/office/drawing/2014/main" id="{35ACD8B5-EE0C-45E9-D338-ACC6889A12C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74724" y="2928367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Gründerteam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90B8D6F2-B74A-3E74-DBA4-FD21C04B01C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309525" y="2928369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59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Bilanz</a:t>
            </a:r>
            <a:endParaRPr lang="de-CH" sz="5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2">
            <a:extLst>
              <a:ext uri="{FF2B5EF4-FFF2-40B4-BE49-F238E27FC236}">
                <a16:creationId xmlns:a16="http://schemas.microsoft.com/office/drawing/2014/main" id="{F21361FC-3977-6E6A-EA53-1CCCB6041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2740" y="995466"/>
            <a:ext cx="8276360" cy="486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Mika Schweingruber (CEO)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Langjährige Erfahrung in Unternehmensführung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Erfahrung in Design und Umbauten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Yannick Morgenthaler (CTO)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Langjährige Erfahrung im Umbau von Motorrädern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Erfahrung in Design und Customizing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Erfahrung bei Diagnosen und Reparaturen</a:t>
            </a:r>
          </a:p>
        </p:txBody>
      </p:sp>
    </p:spTree>
    <p:extLst>
      <p:ext uri="{BB962C8B-B14F-4D97-AF65-F5344CB8AC3E}">
        <p14:creationId xmlns:p14="http://schemas.microsoft.com/office/powerpoint/2010/main" val="3949659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88D72E-1C6C-F114-BBE1-C691D5F0385C}"/>
              </a:ext>
            </a:extLst>
          </p:cNvPr>
          <p:cNvSpPr/>
          <p:nvPr/>
        </p:nvSpPr>
        <p:spPr>
          <a:xfrm>
            <a:off x="-131536" y="-34132"/>
            <a:ext cx="3439886" cy="6926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818BD625-00ED-3FA9-88CB-E6DDC42E0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7024" y="2259330"/>
            <a:ext cx="5058410" cy="233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Midnight </a:t>
            </a: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Project</a:t>
            </a:r>
            <a:endParaRPr lang="de-CH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B9ADCA93-3E3F-A803-FC47-58D6BC85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2" y="6962549"/>
            <a:ext cx="66198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5000" kern="100" dirty="0">
                <a:solidFill>
                  <a:srgbClr val="FFFFFF"/>
                </a:solidFill>
                <a:effectLst/>
                <a:latin typeface="Parchment" panose="03040602040708040804" pitchFamily="66" charset="0"/>
                <a:ea typeface="Aptos" panose="020B0004020202020204" pitchFamily="34" charset="0"/>
                <a:cs typeface="Times New Roman" panose="02020603050405020304" pitchFamily="18" charset="0"/>
              </a:rPr>
              <a:t>Mika Schweingruber Yannick Morgenthaler</a:t>
            </a:r>
            <a:endParaRPr lang="de-CH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63003625-97AB-CFB8-D195-A2B3CFEDBD3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40594" y="2755899"/>
            <a:ext cx="6858001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Inhalt</a:t>
            </a:r>
            <a:endParaRPr lang="de-CH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Schrift, Text, Symbol, Logo enthält.&#10;&#10;Automatisch generierte Beschreibung">
            <a:extLst>
              <a:ext uri="{FF2B5EF4-FFF2-40B4-BE49-F238E27FC236}">
                <a16:creationId xmlns:a16="http://schemas.microsoft.com/office/drawing/2014/main" id="{6E951E1A-DEC8-586B-53A6-49F82121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11715" r="35048" b="41237"/>
          <a:stretch/>
        </p:blipFill>
        <p:spPr bwMode="auto">
          <a:xfrm>
            <a:off x="11016342" y="1"/>
            <a:ext cx="1175657" cy="953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9B1B17D7-E0BD-7DE6-6292-C3909243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044" y="710156"/>
            <a:ext cx="7550650" cy="543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kern="100" dirty="0">
                <a:effectLst/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Summary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Idee / Steckbrief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kern="100" dirty="0">
                <a:effectLst/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Dienstleistungen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Vision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kern="100" dirty="0">
                <a:effectLst/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Geschäftsmodell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Marketingkonzept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kern="100" dirty="0">
                <a:effectLst/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SWOT</a:t>
            </a:r>
            <a:r>
              <a:rPr lang="de-CH" sz="30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-Analyse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kern="100" dirty="0">
                <a:effectLst/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Bilanz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Gründer</a:t>
            </a:r>
            <a:endParaRPr lang="de-CH" sz="3000" kern="100" dirty="0">
              <a:effectLst/>
              <a:latin typeface="OCR A Extended" panose="02010509020102010303" pitchFamily="50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9E8161BC-083C-2B89-1A3B-B29DE894AD9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5266033" y="2721769"/>
            <a:ext cx="6926263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Summary</a:t>
            </a:r>
            <a:endParaRPr lang="de-CH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81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88D72E-1C6C-F114-BBE1-C691D5F0385C}"/>
              </a:ext>
            </a:extLst>
          </p:cNvPr>
          <p:cNvSpPr/>
          <p:nvPr/>
        </p:nvSpPr>
        <p:spPr>
          <a:xfrm>
            <a:off x="-131536" y="-34132"/>
            <a:ext cx="3439886" cy="6926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63003625-97AB-CFB8-D195-A2B3CFEDBD3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74725" y="2755900"/>
            <a:ext cx="6926263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Summary</a:t>
            </a:r>
            <a:endParaRPr lang="de-CH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Schrift, Text, Symbol, Logo enthält.&#10;&#10;Automatisch generierte Beschreibung">
            <a:extLst>
              <a:ext uri="{FF2B5EF4-FFF2-40B4-BE49-F238E27FC236}">
                <a16:creationId xmlns:a16="http://schemas.microsoft.com/office/drawing/2014/main" id="{6E951E1A-DEC8-586B-53A6-49F82121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11715" r="35048" b="41237"/>
          <a:stretch/>
        </p:blipFill>
        <p:spPr bwMode="auto">
          <a:xfrm>
            <a:off x="11016342" y="1"/>
            <a:ext cx="1175657" cy="953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9B1B17D7-E0BD-7DE6-6292-C3909243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044" y="2259329"/>
            <a:ext cx="7550650" cy="233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kern="100" dirty="0">
                <a:effectLst/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Design und Umbau von Motorrädern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Motorrad-Handel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kern="100" dirty="0">
                <a:effectLst/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Motorrad Reparaturwerkstatt</a:t>
            </a: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9F926755-EA22-963A-AD59-7D26270F6C9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5430158" y="2721769"/>
            <a:ext cx="6858001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Inhalt</a:t>
            </a:r>
            <a:endParaRPr lang="de-CH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2">
            <a:extLst>
              <a:ext uri="{FF2B5EF4-FFF2-40B4-BE49-F238E27FC236}">
                <a16:creationId xmlns:a16="http://schemas.microsoft.com/office/drawing/2014/main" id="{8A43F7B1-A58E-7C5A-F810-E8D2AF3DE0F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182384" y="2222498"/>
            <a:ext cx="6858001" cy="241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Idee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Steckbrief</a:t>
            </a:r>
            <a:endParaRPr lang="de-CH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68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88D72E-1C6C-F114-BBE1-C691D5F0385C}"/>
              </a:ext>
            </a:extLst>
          </p:cNvPr>
          <p:cNvSpPr/>
          <p:nvPr/>
        </p:nvSpPr>
        <p:spPr>
          <a:xfrm>
            <a:off x="-131536" y="-34132"/>
            <a:ext cx="3439886" cy="6926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63003625-97AB-CFB8-D195-A2B3CFEDBD3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8350592" y="2687637"/>
            <a:ext cx="6926263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Summary</a:t>
            </a:r>
            <a:endParaRPr lang="de-CH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Schrift, Text, Symbol, Logo enthält.&#10;&#10;Automatisch generierte Beschreibung">
            <a:extLst>
              <a:ext uri="{FF2B5EF4-FFF2-40B4-BE49-F238E27FC236}">
                <a16:creationId xmlns:a16="http://schemas.microsoft.com/office/drawing/2014/main" id="{6E951E1A-DEC8-586B-53A6-49F82121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11715" r="35048" b="41237"/>
          <a:stretch/>
        </p:blipFill>
        <p:spPr bwMode="auto">
          <a:xfrm>
            <a:off x="11016342" y="1"/>
            <a:ext cx="1175657" cy="953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9B1B17D7-E0BD-7DE6-6292-C3909243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839" y="1288413"/>
            <a:ext cx="8708160" cy="428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b="1" kern="100" dirty="0">
                <a:effectLst/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Firmenname</a:t>
            </a:r>
            <a:r>
              <a:rPr lang="de-CH" sz="3000" kern="100" dirty="0">
                <a:effectLst/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: Midnight Project GmbH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b="1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Gründungsjahr</a:t>
            </a:r>
            <a:r>
              <a:rPr lang="de-CH" sz="30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: 2024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b="1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Standort</a:t>
            </a:r>
            <a:r>
              <a:rPr lang="de-CH" sz="30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: Bern, Schweiz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b="1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Branche</a:t>
            </a:r>
            <a:r>
              <a:rPr lang="de-CH" sz="30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Motorraddesign und –umbau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Motorrad-Händler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30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Reparaturwerkstatt</a:t>
            </a: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9F926755-EA22-963A-AD59-7D26270F6C9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40594" y="2154236"/>
            <a:ext cx="6858001" cy="241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Idee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Steckbrief</a:t>
            </a:r>
            <a:endParaRPr lang="de-CH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2B64E02-A239-CBDF-0B4B-30D38353233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849963" y="2996634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60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Dienstleistungen</a:t>
            </a:r>
            <a:endParaRPr lang="de-CH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03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88D72E-1C6C-F114-BBE1-C691D5F0385C}"/>
              </a:ext>
            </a:extLst>
          </p:cNvPr>
          <p:cNvSpPr/>
          <p:nvPr/>
        </p:nvSpPr>
        <p:spPr>
          <a:xfrm>
            <a:off x="-131536" y="-34132"/>
            <a:ext cx="3439886" cy="6926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63003625-97AB-CFB8-D195-A2B3CFEDBD3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74724" y="2928368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60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Dienstleistungen</a:t>
            </a:r>
            <a:endParaRPr lang="de-CH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Schrift, Text, Symbol, Logo enthält.&#10;&#10;Automatisch generierte Beschreibung">
            <a:extLst>
              <a:ext uri="{FF2B5EF4-FFF2-40B4-BE49-F238E27FC236}">
                <a16:creationId xmlns:a16="http://schemas.microsoft.com/office/drawing/2014/main" id="{6E951E1A-DEC8-586B-53A6-49F82121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11715" r="35048" b="41237"/>
          <a:stretch/>
        </p:blipFill>
        <p:spPr bwMode="auto">
          <a:xfrm>
            <a:off x="11016342" y="1"/>
            <a:ext cx="1175657" cy="953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9B1B17D7-E0BD-7DE6-6292-C3909243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839" y="899948"/>
            <a:ext cx="8708160" cy="505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Individuelles Motorraddesign und Umbau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Verkauf von neuen und gebrauchten Motorrädern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Reparatur- und Wartungsservice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e-CH" sz="2500" kern="100" dirty="0">
              <a:latin typeface="OCR A Extended" panose="02010509020102010303" pitchFamily="50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Zielgruppe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Enthusiasten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Individualisten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Sammler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Fans</a:t>
            </a: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9F926755-EA22-963A-AD59-7D26270F6C9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8250921" y="2222500"/>
            <a:ext cx="6858001" cy="241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Idee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Steckbrief</a:t>
            </a:r>
            <a:endParaRPr lang="de-CH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93EE9E1A-FB81-CF82-E417-ACB569CAC0B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360918" y="2755895"/>
            <a:ext cx="6926263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Vision</a:t>
            </a:r>
            <a:endParaRPr lang="de-CH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10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88D72E-1C6C-F114-BBE1-C691D5F0385C}"/>
              </a:ext>
            </a:extLst>
          </p:cNvPr>
          <p:cNvSpPr/>
          <p:nvPr/>
        </p:nvSpPr>
        <p:spPr>
          <a:xfrm>
            <a:off x="-131536" y="-34132"/>
            <a:ext cx="3439886" cy="6926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63003625-97AB-CFB8-D195-A2B3CFEDBD3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8090376" y="2996634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60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Dienstleistungen</a:t>
            </a:r>
            <a:endParaRPr lang="de-CH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Schrift, Text, Symbol, Logo enthält.&#10;&#10;Automatisch generierte Beschreibung">
            <a:extLst>
              <a:ext uri="{FF2B5EF4-FFF2-40B4-BE49-F238E27FC236}">
                <a16:creationId xmlns:a16="http://schemas.microsoft.com/office/drawing/2014/main" id="{6E951E1A-DEC8-586B-53A6-49F82121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11715" r="35048" b="41237"/>
          <a:stretch/>
        </p:blipFill>
        <p:spPr bwMode="auto">
          <a:xfrm>
            <a:off x="11016342" y="1"/>
            <a:ext cx="1175657" cy="953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9B1B17D7-E0BD-7DE6-6292-C3909243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839" y="1019531"/>
            <a:ext cx="8708160" cy="495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Führendes Unternehmen im Bereich Custom Motorraddesigns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Hauptsitz in der Schweiz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Unvergleichliche Marke national sowie International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e-CH" sz="2500" kern="100" dirty="0">
              <a:latin typeface="OCR A Extended" panose="02010509020102010303" pitchFamily="50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Wir streben nach: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Kreativität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Präzision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Leidenschaft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63003625-97AB-CFB8-D195-A2B3CFEDBD3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74724" y="2755896"/>
            <a:ext cx="6926263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Vision</a:t>
            </a:r>
            <a:endParaRPr lang="de-CH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795666F9-630B-8AB0-3DD8-A399848E752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8090376" y="2996634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60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Geschäftsmodell</a:t>
            </a:r>
            <a:endParaRPr lang="de-CH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5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88D72E-1C6C-F114-BBE1-C691D5F0385C}"/>
              </a:ext>
            </a:extLst>
          </p:cNvPr>
          <p:cNvSpPr/>
          <p:nvPr/>
        </p:nvSpPr>
        <p:spPr>
          <a:xfrm>
            <a:off x="-131536" y="-34132"/>
            <a:ext cx="3439886" cy="6926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63003625-97AB-CFB8-D195-A2B3CFEDBD3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74724" y="2928370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60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Geschäftsmodell</a:t>
            </a:r>
            <a:endParaRPr lang="de-CH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Schrift, Text, Symbol, Logo enthält.&#10;&#10;Automatisch generierte Beschreibung">
            <a:extLst>
              <a:ext uri="{FF2B5EF4-FFF2-40B4-BE49-F238E27FC236}">
                <a16:creationId xmlns:a16="http://schemas.microsoft.com/office/drawing/2014/main" id="{6E951E1A-DEC8-586B-53A6-49F82121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11715" r="35048" b="41237"/>
          <a:stretch/>
        </p:blipFill>
        <p:spPr bwMode="auto">
          <a:xfrm>
            <a:off x="11016342" y="1"/>
            <a:ext cx="1175657" cy="953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9B1B17D7-E0BD-7DE6-6292-C3909243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840" y="636764"/>
            <a:ext cx="8708160" cy="558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Motorrad-Design und Umbau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Individuelle Gestaltung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Umbau nach Kundenwunsch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Motorradhändler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Verkauf von Neufahrzeugen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Verkauf von Gebrauchtfahrzeugen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Verkauf von exklusiven Custom-Bikes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Reparaturwerkstatt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Umfangreiche Reparaturen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Wartungsdienstleistung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Instandsetzungsarbeiten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63003625-97AB-CFB8-D195-A2B3CFEDBD3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922258" y="2755900"/>
            <a:ext cx="6926263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Vision</a:t>
            </a:r>
            <a:endParaRPr lang="de-CH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AAE877A9-CFA4-CA5C-A580-0D44AB155BB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861548" y="2928371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59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Marketingkonzept</a:t>
            </a:r>
            <a:endParaRPr lang="de-CH" sz="5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26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88D72E-1C6C-F114-BBE1-C691D5F0385C}"/>
              </a:ext>
            </a:extLst>
          </p:cNvPr>
          <p:cNvSpPr/>
          <p:nvPr/>
        </p:nvSpPr>
        <p:spPr>
          <a:xfrm>
            <a:off x="-131536" y="-34132"/>
            <a:ext cx="3439886" cy="6926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63003625-97AB-CFB8-D195-A2B3CFEDBD3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74724" y="2928370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59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Marketingkonzept</a:t>
            </a:r>
            <a:endParaRPr lang="de-CH" sz="5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Schrift, Text, Symbol, Logo enthält.&#10;&#10;Automatisch generierte Beschreibung">
            <a:extLst>
              <a:ext uri="{FF2B5EF4-FFF2-40B4-BE49-F238E27FC236}">
                <a16:creationId xmlns:a16="http://schemas.microsoft.com/office/drawing/2014/main" id="{6E951E1A-DEC8-586B-53A6-49F82121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11715" r="35048" b="41237"/>
          <a:stretch/>
        </p:blipFill>
        <p:spPr bwMode="auto">
          <a:xfrm>
            <a:off x="11016342" y="1"/>
            <a:ext cx="1175657" cy="953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9B1B17D7-E0BD-7DE6-6292-C3909243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840" y="381881"/>
            <a:ext cx="8708160" cy="609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Online-Präsenz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Website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Social-Media-Kanäle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Events und Messen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Motorradshows und Ausstellungen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Kundenerfahrungen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Kundenfeedback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Mund-zu-Mund-Propaganda</a:t>
            </a:r>
          </a:p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Partnerschaften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Motorradclubs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Motorrad Marken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Andere Branchen relevante Partner</a:t>
            </a:r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35ACD8B5-EE0C-45E9-D338-ACC6889A12C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749786" y="2894239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60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Geschäftsmodell</a:t>
            </a:r>
            <a:endParaRPr lang="de-CH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973AAEDE-8559-6309-3CB4-D0B99FB5766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749786" y="2928369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SWOT Analyse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084419F6-CFE1-73FC-6CCC-A23E89D5D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7035234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336EC0BE-72D9-6471-9E46-614BE768D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8036492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2">
            <a:extLst>
              <a:ext uri="{FF2B5EF4-FFF2-40B4-BE49-F238E27FC236}">
                <a16:creationId xmlns:a16="http://schemas.microsoft.com/office/drawing/2014/main" id="{2D807840-F766-777E-A50A-C35EDB5B5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9027433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2">
            <a:extLst>
              <a:ext uri="{FF2B5EF4-FFF2-40B4-BE49-F238E27FC236}">
                <a16:creationId xmlns:a16="http://schemas.microsoft.com/office/drawing/2014/main" id="{2B302210-70D2-FB75-E69D-AAA3AD40E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9997739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54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588D72E-1C6C-F114-BBE1-C691D5F0385C}"/>
              </a:ext>
            </a:extLst>
          </p:cNvPr>
          <p:cNvSpPr/>
          <p:nvPr/>
        </p:nvSpPr>
        <p:spPr>
          <a:xfrm>
            <a:off x="-131536" y="-34132"/>
            <a:ext cx="3439886" cy="69262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CH"/>
          </a:p>
        </p:txBody>
      </p:sp>
      <p:sp>
        <p:nvSpPr>
          <p:cNvPr id="2" name="Textfeld 2">
            <a:extLst>
              <a:ext uri="{FF2B5EF4-FFF2-40B4-BE49-F238E27FC236}">
                <a16:creationId xmlns:a16="http://schemas.microsoft.com/office/drawing/2014/main" id="{63003625-97AB-CFB8-D195-A2B3CFEDBD3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7448663" y="2928369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59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Marketingkonzept</a:t>
            </a:r>
            <a:endParaRPr lang="de-CH" sz="5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Schrift, Text, Symbol, Logo enthält.&#10;&#10;Automatisch generierte Beschreibung">
            <a:extLst>
              <a:ext uri="{FF2B5EF4-FFF2-40B4-BE49-F238E27FC236}">
                <a16:creationId xmlns:a16="http://schemas.microsoft.com/office/drawing/2014/main" id="{6E951E1A-DEC8-586B-53A6-49F8212191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11715" r="35048" b="41237"/>
          <a:stretch/>
        </p:blipFill>
        <p:spPr bwMode="auto">
          <a:xfrm>
            <a:off x="11016342" y="1"/>
            <a:ext cx="1175657" cy="9531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feld 2">
            <a:extLst>
              <a:ext uri="{FF2B5EF4-FFF2-40B4-BE49-F238E27FC236}">
                <a16:creationId xmlns:a16="http://schemas.microsoft.com/office/drawing/2014/main" id="{9B1B17D7-E0BD-7DE6-6292-C3909243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440" y="2330888"/>
            <a:ext cx="8276360" cy="2196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 err="1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Särken</a:t>
            </a:r>
            <a:endParaRPr lang="de-CH" sz="2500" kern="100" dirty="0">
              <a:latin typeface="OCR A Extended" panose="02010509020102010303" pitchFamily="50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Kreativ und erfahren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Umfassender Service</a:t>
            </a:r>
          </a:p>
          <a:p>
            <a:pPr marL="1143000" lvl="1" indent="-6858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500" kern="100" dirty="0">
                <a:latin typeface="OCR A Extended" panose="02010509020102010303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Hohe Qualität und Individualität</a:t>
            </a:r>
          </a:p>
        </p:txBody>
      </p:sp>
      <p:sp>
        <p:nvSpPr>
          <p:cNvPr id="6" name="Textfeld 2">
            <a:extLst>
              <a:ext uri="{FF2B5EF4-FFF2-40B4-BE49-F238E27FC236}">
                <a16:creationId xmlns:a16="http://schemas.microsoft.com/office/drawing/2014/main" id="{35ACD8B5-EE0C-45E9-D338-ACC6889A12C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2598625" y="2928370"/>
            <a:ext cx="6926263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SWOT Analyse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D86877D0-1C01-6421-BED7-DBAE8E4A1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2928368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05E9D5D4-4A69-65DC-5BA7-C88C196F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6871496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43A3EE39-55B0-5E62-A705-17E94B272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7862437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effectLst/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2">
            <a:extLst>
              <a:ext uri="{FF2B5EF4-FFF2-40B4-BE49-F238E27FC236}">
                <a16:creationId xmlns:a16="http://schemas.microsoft.com/office/drawing/2014/main" id="{372FC494-D3E0-8A62-BE8B-D0C8CCB7A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699" y="8832743"/>
            <a:ext cx="816088" cy="10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CH" sz="7500" kern="100" dirty="0">
                <a:solidFill>
                  <a:srgbClr val="FFFFFF"/>
                </a:solidFill>
                <a:latin typeface="Offsett Dem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endParaRPr lang="de-CH" sz="7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64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Breitbild</PresentationFormat>
  <Paragraphs>161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OCR A Extended</vt:lpstr>
      <vt:lpstr>Offsett Demo</vt:lpstr>
      <vt:lpstr>Parchment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Morgenthaler, Yannick (BBZBL)</dc:creator>
  <cp:lastModifiedBy>Morgenthaler, Yannick (BBZBL)</cp:lastModifiedBy>
  <cp:revision>11</cp:revision>
  <dcterms:created xsi:type="dcterms:W3CDTF">2024-05-27T11:55:01Z</dcterms:created>
  <dcterms:modified xsi:type="dcterms:W3CDTF">2024-05-27T16:03:25Z</dcterms:modified>
</cp:coreProperties>
</file>