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media/image3.jpg" ContentType="image/png"/>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56" r:id="rId2"/>
    <p:sldId id="269" r:id="rId3"/>
    <p:sldId id="274" r:id="rId4"/>
    <p:sldId id="281" r:id="rId5"/>
    <p:sldId id="282" r:id="rId6"/>
    <p:sldId id="283" r:id="rId7"/>
    <p:sldId id="285" r:id="rId8"/>
    <p:sldId id="284" r:id="rId9"/>
    <p:sldId id="280" r:id="rId10"/>
    <p:sldId id="278" r:id="rId11"/>
    <p:sldId id="277" r:id="rId12"/>
    <p:sldId id="267" r:id="rId13"/>
    <p:sldId id="268" r:id="rId14"/>
    <p:sldId id="266" r:id="rId15"/>
    <p:sldId id="265" r:id="rId16"/>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836"/>
    <p:restoredTop sz="94643"/>
  </p:normalViewPr>
  <p:slideViewPr>
    <p:cSldViewPr snapToGrid="0" snapToObjects="1">
      <p:cViewPr varScale="1">
        <p:scale>
          <a:sx n="62" d="100"/>
          <a:sy n="62" d="100"/>
        </p:scale>
        <p:origin x="68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3B26B0-F097-D743-AF35-02A4A2653E1C}" type="datetimeFigureOut">
              <a:rPr lang="de-DE" smtClean="0"/>
              <a:t>27.08.2021</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3EC6CD-9FB8-6645-A315-5220F66BD4DE}" type="slidenum">
              <a:rPr lang="de-DE" smtClean="0"/>
              <a:t>‹Nr.›</a:t>
            </a:fld>
            <a:endParaRPr lang="de-DE"/>
          </a:p>
        </p:txBody>
      </p:sp>
    </p:spTree>
    <p:extLst>
      <p:ext uri="{BB962C8B-B14F-4D97-AF65-F5344CB8AC3E}">
        <p14:creationId xmlns:p14="http://schemas.microsoft.com/office/powerpoint/2010/main" val="13111462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7B3EC6CD-9FB8-6645-A315-5220F66BD4DE}" type="slidenum">
              <a:rPr lang="de-DE" smtClean="0"/>
              <a:t>10</a:t>
            </a:fld>
            <a:endParaRPr lang="de-DE"/>
          </a:p>
        </p:txBody>
      </p:sp>
    </p:spTree>
    <p:extLst>
      <p:ext uri="{BB962C8B-B14F-4D97-AF65-F5344CB8AC3E}">
        <p14:creationId xmlns:p14="http://schemas.microsoft.com/office/powerpoint/2010/main" val="17874102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p:cNvSpPr>
            <a:spLocks noGrp="1"/>
          </p:cNvSpPr>
          <p:nvPr>
            <p:ph type="dt" sz="half" idx="10"/>
          </p:nvPr>
        </p:nvSpPr>
        <p:spPr/>
        <p:txBody>
          <a:bodyPr/>
          <a:lstStyle/>
          <a:p>
            <a:fld id="{A9CCD1C8-3E47-674D-AB49-58BA3B296D18}" type="datetimeFigureOut">
              <a:rPr lang="de-DE" smtClean="0"/>
              <a:t>27.08.2021</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BD5F6C5B-BB95-094E-94B8-46F67596B3EA}" type="slidenum">
              <a:rPr lang="de-DE" smtClean="0"/>
              <a:t>‹Nr.›</a:t>
            </a:fld>
            <a:endParaRPr lang="de-DE"/>
          </a:p>
        </p:txBody>
      </p:sp>
    </p:spTree>
    <p:extLst>
      <p:ext uri="{BB962C8B-B14F-4D97-AF65-F5344CB8AC3E}">
        <p14:creationId xmlns:p14="http://schemas.microsoft.com/office/powerpoint/2010/main" val="9521333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
        <p:nvSpPr>
          <p:cNvPr id="3" name="Platzhalter für vertikalen Text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A9CCD1C8-3E47-674D-AB49-58BA3B296D18}" type="datetimeFigureOut">
              <a:rPr lang="de-DE" smtClean="0"/>
              <a:t>27.08.2021</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BD5F6C5B-BB95-094E-94B8-46F67596B3EA}" type="slidenum">
              <a:rPr lang="de-DE" smtClean="0"/>
              <a:t>‹Nr.›</a:t>
            </a:fld>
            <a:endParaRPr lang="de-DE"/>
          </a:p>
        </p:txBody>
      </p:sp>
    </p:spTree>
    <p:extLst>
      <p:ext uri="{BB962C8B-B14F-4D97-AF65-F5344CB8AC3E}">
        <p14:creationId xmlns:p14="http://schemas.microsoft.com/office/powerpoint/2010/main" val="15833173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Platzhalter für vertikalen Text 2"/>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A9CCD1C8-3E47-674D-AB49-58BA3B296D18}" type="datetimeFigureOut">
              <a:rPr lang="de-DE" smtClean="0"/>
              <a:t>27.08.2021</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BD5F6C5B-BB95-094E-94B8-46F67596B3EA}" type="slidenum">
              <a:rPr lang="de-DE" smtClean="0"/>
              <a:t>‹Nr.›</a:t>
            </a:fld>
            <a:endParaRPr lang="de-DE"/>
          </a:p>
        </p:txBody>
      </p:sp>
    </p:spTree>
    <p:extLst>
      <p:ext uri="{BB962C8B-B14F-4D97-AF65-F5344CB8AC3E}">
        <p14:creationId xmlns:p14="http://schemas.microsoft.com/office/powerpoint/2010/main" val="13455541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
        <p:nvSpPr>
          <p:cNvPr id="3" name="Inhaltsplatzhalt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A9CCD1C8-3E47-674D-AB49-58BA3B296D18}" type="datetimeFigureOut">
              <a:rPr lang="de-DE" smtClean="0"/>
              <a:t>27.08.2021</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BD5F6C5B-BB95-094E-94B8-46F67596B3EA}" type="slidenum">
              <a:rPr lang="de-DE" smtClean="0"/>
              <a:t>‹Nr.›</a:t>
            </a:fld>
            <a:endParaRPr lang="de-DE"/>
          </a:p>
        </p:txBody>
      </p:sp>
    </p:spTree>
    <p:extLst>
      <p:ext uri="{BB962C8B-B14F-4D97-AF65-F5344CB8AC3E}">
        <p14:creationId xmlns:p14="http://schemas.microsoft.com/office/powerpoint/2010/main" val="15013818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p:cNvSpPr>
            <a:spLocks noGrp="1"/>
          </p:cNvSpPr>
          <p:nvPr>
            <p:ph type="dt" sz="half" idx="10"/>
          </p:nvPr>
        </p:nvSpPr>
        <p:spPr/>
        <p:txBody>
          <a:bodyPr/>
          <a:lstStyle/>
          <a:p>
            <a:fld id="{A9CCD1C8-3E47-674D-AB49-58BA3B296D18}" type="datetimeFigureOut">
              <a:rPr lang="de-DE" smtClean="0"/>
              <a:t>27.08.2021</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BD5F6C5B-BB95-094E-94B8-46F67596B3EA}" type="slidenum">
              <a:rPr lang="de-DE" smtClean="0"/>
              <a:t>‹Nr.›</a:t>
            </a:fld>
            <a:endParaRPr lang="de-DE"/>
          </a:p>
        </p:txBody>
      </p:sp>
    </p:spTree>
    <p:extLst>
      <p:ext uri="{BB962C8B-B14F-4D97-AF65-F5344CB8AC3E}">
        <p14:creationId xmlns:p14="http://schemas.microsoft.com/office/powerpoint/2010/main" val="13316258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
        <p:nvSpPr>
          <p:cNvPr id="3" name="Inhaltsplatzhalter 2"/>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p:cNvSpPr>
            <a:spLocks noGrp="1"/>
          </p:cNvSpPr>
          <p:nvPr>
            <p:ph type="dt" sz="half" idx="10"/>
          </p:nvPr>
        </p:nvSpPr>
        <p:spPr/>
        <p:txBody>
          <a:bodyPr/>
          <a:lstStyle/>
          <a:p>
            <a:fld id="{A9CCD1C8-3E47-674D-AB49-58BA3B296D18}" type="datetimeFigureOut">
              <a:rPr lang="de-DE" smtClean="0"/>
              <a:t>27.08.2021</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BD5F6C5B-BB95-094E-94B8-46F67596B3EA}" type="slidenum">
              <a:rPr lang="de-DE" smtClean="0"/>
              <a:t>‹Nr.›</a:t>
            </a:fld>
            <a:endParaRPr lang="de-DE"/>
          </a:p>
        </p:txBody>
      </p:sp>
    </p:spTree>
    <p:extLst>
      <p:ext uri="{BB962C8B-B14F-4D97-AF65-F5344CB8AC3E}">
        <p14:creationId xmlns:p14="http://schemas.microsoft.com/office/powerpoint/2010/main" val="17081049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p:cNvSpPr>
            <a:spLocks noGrp="1"/>
          </p:cNvSpPr>
          <p:nvPr>
            <p:ph type="dt" sz="half" idx="10"/>
          </p:nvPr>
        </p:nvSpPr>
        <p:spPr/>
        <p:txBody>
          <a:bodyPr/>
          <a:lstStyle/>
          <a:p>
            <a:fld id="{A9CCD1C8-3E47-674D-AB49-58BA3B296D18}" type="datetimeFigureOut">
              <a:rPr lang="de-DE" smtClean="0"/>
              <a:t>27.08.2021</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BD5F6C5B-BB95-094E-94B8-46F67596B3EA}" type="slidenum">
              <a:rPr lang="de-DE" smtClean="0"/>
              <a:t>‹Nr.›</a:t>
            </a:fld>
            <a:endParaRPr lang="de-DE"/>
          </a:p>
        </p:txBody>
      </p:sp>
    </p:spTree>
    <p:extLst>
      <p:ext uri="{BB962C8B-B14F-4D97-AF65-F5344CB8AC3E}">
        <p14:creationId xmlns:p14="http://schemas.microsoft.com/office/powerpoint/2010/main" val="5587872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
        <p:nvSpPr>
          <p:cNvPr id="3" name="Datumsplatzhalter 2"/>
          <p:cNvSpPr>
            <a:spLocks noGrp="1"/>
          </p:cNvSpPr>
          <p:nvPr>
            <p:ph type="dt" sz="half" idx="10"/>
          </p:nvPr>
        </p:nvSpPr>
        <p:spPr/>
        <p:txBody>
          <a:bodyPr/>
          <a:lstStyle/>
          <a:p>
            <a:fld id="{A9CCD1C8-3E47-674D-AB49-58BA3B296D18}" type="datetimeFigureOut">
              <a:rPr lang="de-DE" smtClean="0"/>
              <a:t>27.08.2021</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BD5F6C5B-BB95-094E-94B8-46F67596B3EA}" type="slidenum">
              <a:rPr lang="de-DE" smtClean="0"/>
              <a:t>‹Nr.›</a:t>
            </a:fld>
            <a:endParaRPr lang="de-DE"/>
          </a:p>
        </p:txBody>
      </p:sp>
    </p:spTree>
    <p:extLst>
      <p:ext uri="{BB962C8B-B14F-4D97-AF65-F5344CB8AC3E}">
        <p14:creationId xmlns:p14="http://schemas.microsoft.com/office/powerpoint/2010/main" val="5917089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A9CCD1C8-3E47-674D-AB49-58BA3B296D18}" type="datetimeFigureOut">
              <a:rPr lang="de-DE" smtClean="0"/>
              <a:t>27.08.2021</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BD5F6C5B-BB95-094E-94B8-46F67596B3EA}" type="slidenum">
              <a:rPr lang="de-DE" smtClean="0"/>
              <a:t>‹Nr.›</a:t>
            </a:fld>
            <a:endParaRPr lang="de-DE"/>
          </a:p>
        </p:txBody>
      </p:sp>
    </p:spTree>
    <p:extLst>
      <p:ext uri="{BB962C8B-B14F-4D97-AF65-F5344CB8AC3E}">
        <p14:creationId xmlns:p14="http://schemas.microsoft.com/office/powerpoint/2010/main" val="20035412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p:cNvSpPr>
            <a:spLocks noGrp="1"/>
          </p:cNvSpPr>
          <p:nvPr>
            <p:ph type="dt" sz="half" idx="10"/>
          </p:nvPr>
        </p:nvSpPr>
        <p:spPr/>
        <p:txBody>
          <a:bodyPr/>
          <a:lstStyle/>
          <a:p>
            <a:fld id="{A9CCD1C8-3E47-674D-AB49-58BA3B296D18}" type="datetimeFigureOut">
              <a:rPr lang="de-DE" smtClean="0"/>
              <a:t>27.08.2021</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BD5F6C5B-BB95-094E-94B8-46F67596B3EA}" type="slidenum">
              <a:rPr lang="de-DE" smtClean="0"/>
              <a:t>‹Nr.›</a:t>
            </a:fld>
            <a:endParaRPr lang="de-DE"/>
          </a:p>
        </p:txBody>
      </p:sp>
    </p:spTree>
    <p:extLst>
      <p:ext uri="{BB962C8B-B14F-4D97-AF65-F5344CB8AC3E}">
        <p14:creationId xmlns:p14="http://schemas.microsoft.com/office/powerpoint/2010/main" val="9742037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p:cNvSpPr>
            <a:spLocks noGrp="1"/>
          </p:cNvSpPr>
          <p:nvPr>
            <p:ph type="dt" sz="half" idx="10"/>
          </p:nvPr>
        </p:nvSpPr>
        <p:spPr/>
        <p:txBody>
          <a:bodyPr/>
          <a:lstStyle/>
          <a:p>
            <a:fld id="{A9CCD1C8-3E47-674D-AB49-58BA3B296D18}" type="datetimeFigureOut">
              <a:rPr lang="de-DE" smtClean="0"/>
              <a:t>27.08.2021</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BD5F6C5B-BB95-094E-94B8-46F67596B3EA}" type="slidenum">
              <a:rPr lang="de-DE" smtClean="0"/>
              <a:t>‹Nr.›</a:t>
            </a:fld>
            <a:endParaRPr lang="de-DE"/>
          </a:p>
        </p:txBody>
      </p:sp>
    </p:spTree>
    <p:extLst>
      <p:ext uri="{BB962C8B-B14F-4D97-AF65-F5344CB8AC3E}">
        <p14:creationId xmlns:p14="http://schemas.microsoft.com/office/powerpoint/2010/main" val="10277738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CCD1C8-3E47-674D-AB49-58BA3B296D18}" type="datetimeFigureOut">
              <a:rPr lang="de-DE" smtClean="0"/>
              <a:t>27.08.2021</a:t>
            </a:fld>
            <a:endParaRPr lang="de-DE"/>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5F6C5B-BB95-094E-94B8-46F67596B3EA}" type="slidenum">
              <a:rPr lang="de-DE" smtClean="0"/>
              <a:t>‹Nr.›</a:t>
            </a:fld>
            <a:endParaRPr lang="de-DE"/>
          </a:p>
        </p:txBody>
      </p:sp>
    </p:spTree>
    <p:extLst>
      <p:ext uri="{BB962C8B-B14F-4D97-AF65-F5344CB8AC3E}">
        <p14:creationId xmlns:p14="http://schemas.microsoft.com/office/powerpoint/2010/main" val="4316744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tif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998616"/>
            <a:ext cx="9144000" cy="1536784"/>
          </a:xfrm>
        </p:spPr>
        <p:txBody>
          <a:bodyPr/>
          <a:lstStyle/>
          <a:p>
            <a:r>
              <a:rPr lang="de-DE" dirty="0"/>
              <a:t>Magische Zahlentripel</a:t>
            </a:r>
          </a:p>
        </p:txBody>
      </p:sp>
      <p:sp>
        <p:nvSpPr>
          <p:cNvPr id="7" name="Textfeld 6"/>
          <p:cNvSpPr txBox="1"/>
          <p:nvPr/>
        </p:nvSpPr>
        <p:spPr>
          <a:xfrm>
            <a:off x="8589818" y="3283528"/>
            <a:ext cx="1143262" cy="1477328"/>
          </a:xfrm>
          <a:prstGeom prst="rect">
            <a:avLst/>
          </a:prstGeom>
          <a:noFill/>
        </p:spPr>
        <p:txBody>
          <a:bodyPr wrap="none" rtlCol="0">
            <a:spAutoFit/>
          </a:bodyPr>
          <a:lstStyle/>
          <a:p>
            <a:r>
              <a:rPr lang="de-DE" dirty="0"/>
              <a:t>(3,4,5)</a:t>
            </a:r>
          </a:p>
          <a:p>
            <a:r>
              <a:rPr lang="de-DE" dirty="0"/>
              <a:t>(8,6,10)</a:t>
            </a:r>
          </a:p>
          <a:p>
            <a:r>
              <a:rPr lang="de-DE" dirty="0"/>
              <a:t>(5,12,13)</a:t>
            </a:r>
          </a:p>
          <a:p>
            <a:r>
              <a:rPr lang="de-DE" dirty="0"/>
              <a:t>(60,32,68)</a:t>
            </a:r>
          </a:p>
          <a:p>
            <a:r>
              <a:rPr lang="de-DE" dirty="0"/>
              <a:t>...</a:t>
            </a:r>
          </a:p>
        </p:txBody>
      </p:sp>
      <p:pic>
        <p:nvPicPr>
          <p:cNvPr id="3" name="Bild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3989" y="2535400"/>
            <a:ext cx="3244516" cy="3480229"/>
          </a:xfrm>
          <a:prstGeom prst="rect">
            <a:avLst/>
          </a:prstGeom>
        </p:spPr>
      </p:pic>
    </p:spTree>
    <p:extLst>
      <p:ext uri="{BB962C8B-B14F-4D97-AF65-F5344CB8AC3E}">
        <p14:creationId xmlns:p14="http://schemas.microsoft.com/office/powerpoint/2010/main" val="1604374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Pythagoras Griechenland 500 v. Chr.</a:t>
            </a:r>
          </a:p>
        </p:txBody>
      </p:sp>
      <p:grpSp>
        <p:nvGrpSpPr>
          <p:cNvPr id="3" name="Gruppierung 2"/>
          <p:cNvGrpSpPr/>
          <p:nvPr/>
        </p:nvGrpSpPr>
        <p:grpSpPr>
          <a:xfrm>
            <a:off x="998618" y="1684414"/>
            <a:ext cx="3597442" cy="1929428"/>
            <a:chOff x="1082842" y="2261937"/>
            <a:chExt cx="3597442" cy="1929428"/>
          </a:xfrm>
        </p:grpSpPr>
        <p:sp>
          <p:nvSpPr>
            <p:cNvPr id="5" name="Rechtwinkliges Dreieck 4"/>
            <p:cNvSpPr/>
            <p:nvPr/>
          </p:nvSpPr>
          <p:spPr>
            <a:xfrm>
              <a:off x="1419726" y="2261937"/>
              <a:ext cx="3260558" cy="1552074"/>
            </a:xfrm>
            <a:prstGeom prst="rtTriangl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Textfeld 5"/>
            <p:cNvSpPr txBox="1"/>
            <p:nvPr/>
          </p:nvSpPr>
          <p:spPr>
            <a:xfrm>
              <a:off x="2959768" y="2683042"/>
              <a:ext cx="282450" cy="369332"/>
            </a:xfrm>
            <a:prstGeom prst="rect">
              <a:avLst/>
            </a:prstGeom>
            <a:noFill/>
          </p:spPr>
          <p:txBody>
            <a:bodyPr wrap="none" rtlCol="0">
              <a:spAutoFit/>
            </a:bodyPr>
            <a:lstStyle/>
            <a:p>
              <a:r>
                <a:rPr lang="de-DE"/>
                <a:t>c</a:t>
              </a:r>
            </a:p>
          </p:txBody>
        </p:sp>
        <p:sp>
          <p:nvSpPr>
            <p:cNvPr id="8" name="Textfeld 7"/>
            <p:cNvSpPr txBox="1"/>
            <p:nvPr/>
          </p:nvSpPr>
          <p:spPr>
            <a:xfrm>
              <a:off x="2486525" y="3822033"/>
              <a:ext cx="295274" cy="369332"/>
            </a:xfrm>
            <a:prstGeom prst="rect">
              <a:avLst/>
            </a:prstGeom>
            <a:noFill/>
          </p:spPr>
          <p:txBody>
            <a:bodyPr wrap="none" rtlCol="0">
              <a:spAutoFit/>
            </a:bodyPr>
            <a:lstStyle/>
            <a:p>
              <a:r>
                <a:rPr lang="de-DE"/>
                <a:t>a</a:t>
              </a:r>
              <a:endParaRPr lang="de-DE" dirty="0"/>
            </a:p>
          </p:txBody>
        </p:sp>
        <p:sp>
          <p:nvSpPr>
            <p:cNvPr id="9" name="Textfeld 8"/>
            <p:cNvSpPr txBox="1"/>
            <p:nvPr/>
          </p:nvSpPr>
          <p:spPr>
            <a:xfrm>
              <a:off x="1110914" y="2807362"/>
              <a:ext cx="306494" cy="369332"/>
            </a:xfrm>
            <a:prstGeom prst="rect">
              <a:avLst/>
            </a:prstGeom>
            <a:noFill/>
          </p:spPr>
          <p:txBody>
            <a:bodyPr wrap="none" rtlCol="0">
              <a:spAutoFit/>
            </a:bodyPr>
            <a:lstStyle/>
            <a:p>
              <a:r>
                <a:rPr lang="de-DE" dirty="0"/>
                <a:t>b</a:t>
              </a:r>
            </a:p>
          </p:txBody>
        </p:sp>
        <p:sp>
          <p:nvSpPr>
            <p:cNvPr id="10" name="Bogen 9"/>
            <p:cNvSpPr/>
            <p:nvPr/>
          </p:nvSpPr>
          <p:spPr>
            <a:xfrm>
              <a:off x="1082842" y="3513225"/>
              <a:ext cx="685800" cy="577516"/>
            </a:xfrm>
            <a:prstGeom prst="arc">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11" name="Oval 10"/>
            <p:cNvSpPr/>
            <p:nvPr/>
          </p:nvSpPr>
          <p:spPr>
            <a:xfrm>
              <a:off x="1504858" y="3649955"/>
              <a:ext cx="120993" cy="12356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mc:AlternateContent xmlns:mc="http://schemas.openxmlformats.org/markup-compatibility/2006" xmlns:a14="http://schemas.microsoft.com/office/drawing/2010/main">
        <mc:Choice Requires="a14">
          <p:graphicFrame>
            <p:nvGraphicFramePr>
              <p:cNvPr id="14" name="Inhaltsplatzhalter 3"/>
              <p:cNvGraphicFramePr>
                <a:graphicFrameLocks noGrp="1"/>
              </p:cNvGraphicFramePr>
              <p:nvPr>
                <p:ph idx="1"/>
                <p:extLst>
                  <p:ext uri="{D42A27DB-BD31-4B8C-83A1-F6EECF244321}">
                    <p14:modId xmlns:p14="http://schemas.microsoft.com/office/powerpoint/2010/main" val="1274237418"/>
                  </p:ext>
                </p:extLst>
              </p:nvPr>
            </p:nvGraphicFramePr>
            <p:xfrm>
              <a:off x="1383626" y="3826046"/>
              <a:ext cx="3248528" cy="2286000"/>
            </p:xfrm>
            <a:graphic>
              <a:graphicData uri="http://schemas.openxmlformats.org/drawingml/2006/table">
                <a:tbl>
                  <a:tblPr firstRow="1" bandRow="1">
                    <a:tableStyleId>{5C22544A-7EE6-4342-B048-85BDC9FD1C3A}</a:tableStyleId>
                  </a:tblPr>
                  <a:tblGrid>
                    <a:gridCol w="3248528">
                      <a:extLst>
                        <a:ext uri="{9D8B030D-6E8A-4147-A177-3AD203B41FA5}">
                          <a16:colId xmlns:a16="http://schemas.microsoft.com/office/drawing/2014/main" val="20000"/>
                        </a:ext>
                      </a:extLst>
                    </a:gridCol>
                  </a:tblGrid>
                  <a:tr h="2137614">
                    <a:tc>
                      <a:txBody>
                        <a:bodyPr/>
                        <a:lstStyle/>
                        <a:p>
                          <a:r>
                            <a:rPr lang="de-DE" b="0" dirty="0">
                              <a:solidFill>
                                <a:schemeClr val="tx1"/>
                              </a:solidFill>
                            </a:rPr>
                            <a:t>In einem rechtwinkligen Dreieck, mit den beiden kürzeren Seiten (Katheten) a und b und der längsten Seite c (Hypotenuse) gilt:</a:t>
                          </a:r>
                        </a:p>
                        <a:p>
                          <a:endParaRPr lang="de-DE" b="0" dirty="0">
                            <a:solidFill>
                              <a:schemeClr val="tx1"/>
                            </a:solidFill>
                          </a:endParaRPr>
                        </a:p>
                        <a:p>
                          <a:pPr/>
                          <a14:m>
                            <m:oMathPara xmlns:m="http://schemas.openxmlformats.org/officeDocument/2006/math">
                              <m:oMathParaPr>
                                <m:jc m:val="centerGroup"/>
                              </m:oMathParaPr>
                              <m:oMath xmlns:m="http://schemas.openxmlformats.org/officeDocument/2006/math">
                                <m:sSup>
                                  <m:sSupPr>
                                    <m:ctrlPr>
                                      <a:rPr lang="de-CH" b="0" i="1" smtClean="0">
                                        <a:solidFill>
                                          <a:schemeClr val="tx1"/>
                                        </a:solidFill>
                                        <a:latin typeface="Cambria Math" panose="02040503050406030204" pitchFamily="18" charset="0"/>
                                      </a:rPr>
                                    </m:ctrlPr>
                                  </m:sSupPr>
                                  <m:e>
                                    <m:r>
                                      <a:rPr lang="de-CH" b="0" i="1" smtClean="0">
                                        <a:solidFill>
                                          <a:schemeClr val="tx1"/>
                                        </a:solidFill>
                                        <a:latin typeface="Cambria Math" charset="0"/>
                                      </a:rPr>
                                      <m:t>𝑎</m:t>
                                    </m:r>
                                  </m:e>
                                  <m:sup>
                                    <m:r>
                                      <a:rPr lang="de-CH" b="0" i="1" smtClean="0">
                                        <a:solidFill>
                                          <a:schemeClr val="tx1"/>
                                        </a:solidFill>
                                        <a:latin typeface="Cambria Math" charset="0"/>
                                      </a:rPr>
                                      <m:t>2</m:t>
                                    </m:r>
                                  </m:sup>
                                </m:sSup>
                                <m:r>
                                  <a:rPr lang="de-CH" b="0" i="1" smtClean="0">
                                    <a:solidFill>
                                      <a:schemeClr val="tx1"/>
                                    </a:solidFill>
                                    <a:latin typeface="Cambria Math" charset="0"/>
                                  </a:rPr>
                                  <m:t>+</m:t>
                                </m:r>
                                <m:sSup>
                                  <m:sSupPr>
                                    <m:ctrlPr>
                                      <a:rPr lang="de-CH" b="0" i="1" smtClean="0">
                                        <a:solidFill>
                                          <a:schemeClr val="tx1"/>
                                        </a:solidFill>
                                        <a:latin typeface="Cambria Math" panose="02040503050406030204" pitchFamily="18" charset="0"/>
                                      </a:rPr>
                                    </m:ctrlPr>
                                  </m:sSupPr>
                                  <m:e>
                                    <m:r>
                                      <a:rPr lang="de-CH" b="0" i="1" smtClean="0">
                                        <a:solidFill>
                                          <a:schemeClr val="tx1"/>
                                        </a:solidFill>
                                        <a:latin typeface="Cambria Math" charset="0"/>
                                      </a:rPr>
                                      <m:t>𝑏</m:t>
                                    </m:r>
                                  </m:e>
                                  <m:sup>
                                    <m:r>
                                      <a:rPr lang="de-CH" b="0" i="1" smtClean="0">
                                        <a:solidFill>
                                          <a:schemeClr val="tx1"/>
                                        </a:solidFill>
                                        <a:latin typeface="Cambria Math" charset="0"/>
                                      </a:rPr>
                                      <m:t>2</m:t>
                                    </m:r>
                                  </m:sup>
                                </m:sSup>
                                <m:r>
                                  <a:rPr lang="de-CH" b="0" i="1" smtClean="0">
                                    <a:solidFill>
                                      <a:schemeClr val="tx1"/>
                                    </a:solidFill>
                                    <a:latin typeface="Cambria Math" charset="0"/>
                                  </a:rPr>
                                  <m:t>=</m:t>
                                </m:r>
                                <m:sSup>
                                  <m:sSupPr>
                                    <m:ctrlPr>
                                      <a:rPr lang="de-CH" b="0" i="1" smtClean="0">
                                        <a:solidFill>
                                          <a:schemeClr val="tx1"/>
                                        </a:solidFill>
                                        <a:latin typeface="Cambria Math" panose="02040503050406030204" pitchFamily="18" charset="0"/>
                                      </a:rPr>
                                    </m:ctrlPr>
                                  </m:sSupPr>
                                  <m:e>
                                    <m:r>
                                      <a:rPr lang="de-CH" b="0" i="1" smtClean="0">
                                        <a:solidFill>
                                          <a:schemeClr val="tx1"/>
                                        </a:solidFill>
                                        <a:latin typeface="Cambria Math" charset="0"/>
                                      </a:rPr>
                                      <m:t>𝑐</m:t>
                                    </m:r>
                                  </m:e>
                                  <m:sup>
                                    <m:r>
                                      <a:rPr lang="de-CH" b="0" i="1" smtClean="0">
                                        <a:solidFill>
                                          <a:schemeClr val="tx1"/>
                                        </a:solidFill>
                                        <a:latin typeface="Cambria Math" charset="0"/>
                                      </a:rPr>
                                      <m:t>2</m:t>
                                    </m:r>
                                  </m:sup>
                                </m:sSup>
                              </m:oMath>
                            </m:oMathPara>
                          </a14:m>
                          <a:endParaRPr lang="de-DE" b="0" dirty="0">
                            <a:solidFill>
                              <a:schemeClr val="tx1"/>
                            </a:solidFill>
                          </a:endParaRPr>
                        </a:p>
                        <a:p>
                          <a:endParaRPr lang="de-DE" b="0" dirty="0">
                            <a:solidFill>
                              <a:schemeClr val="tx1"/>
                            </a:solidFill>
                          </a:endParaRPr>
                        </a:p>
                      </a:txBody>
                      <a:tcPr>
                        <a:solidFill>
                          <a:schemeClr val="bg1"/>
                        </a:solidFill>
                      </a:tcPr>
                    </a:tc>
                    <a:extLst>
                      <a:ext uri="{0D108BD9-81ED-4DB2-BD59-A6C34878D82A}">
                        <a16:rowId xmlns:a16="http://schemas.microsoft.com/office/drawing/2014/main" val="10000"/>
                      </a:ext>
                    </a:extLst>
                  </a:tr>
                </a:tbl>
              </a:graphicData>
            </a:graphic>
          </p:graphicFrame>
        </mc:Choice>
        <mc:Fallback xmlns="">
          <p:graphicFrame>
            <p:nvGraphicFramePr>
              <p:cNvPr id="14" name="Inhaltsplatzhalter 3"/>
              <p:cNvGraphicFramePr>
                <a:graphicFrameLocks noGrp="1"/>
              </p:cNvGraphicFramePr>
              <p:nvPr>
                <p:ph idx="1"/>
                <p:extLst>
                  <p:ext uri="{D42A27DB-BD31-4B8C-83A1-F6EECF244321}">
                    <p14:modId xmlns:p14="http://schemas.microsoft.com/office/powerpoint/2010/main" val="1274237418"/>
                  </p:ext>
                </p:extLst>
              </p:nvPr>
            </p:nvGraphicFramePr>
            <p:xfrm>
              <a:off x="1383626" y="3826046"/>
              <a:ext cx="3248528" cy="2286000"/>
            </p:xfrm>
            <a:graphic>
              <a:graphicData uri="http://schemas.openxmlformats.org/drawingml/2006/table">
                <a:tbl>
                  <a:tblPr firstRow="1" bandRow="1">
                    <a:tableStyleId>{5C22544A-7EE6-4342-B048-85BDC9FD1C3A}</a:tableStyleId>
                  </a:tblPr>
                  <a:tblGrid>
                    <a:gridCol w="3248528"/>
                  </a:tblGrid>
                  <a:tr h="2286000">
                    <a:tc>
                      <a:txBody>
                        <a:bodyPr/>
                        <a:lstStyle/>
                        <a:p>
                          <a:endParaRPr lang="de-DE"/>
                        </a:p>
                      </a:txBody>
                      <a:tcPr>
                        <a:blipFill rotWithShape="0">
                          <a:blip r:embed="rId3"/>
                          <a:stretch>
                            <a:fillRect l="-187" t="-1330" r="-936" b="-1064"/>
                          </a:stretch>
                        </a:blipFill>
                      </a:tcPr>
                    </a:tc>
                  </a:tr>
                </a:tbl>
              </a:graphicData>
            </a:graphic>
          </p:graphicFrame>
        </mc:Fallback>
      </mc:AlternateContent>
      <mc:AlternateContent xmlns:mc="http://schemas.openxmlformats.org/markup-compatibility/2006" xmlns:a14="http://schemas.microsoft.com/office/drawing/2010/main">
        <mc:Choice Requires="a14">
          <p:graphicFrame>
            <p:nvGraphicFramePr>
              <p:cNvPr id="15" name="Inhaltsplatzhalter 3"/>
              <p:cNvGraphicFramePr>
                <a:graphicFrameLocks/>
              </p:cNvGraphicFramePr>
              <p:nvPr>
                <p:extLst>
                  <p:ext uri="{D42A27DB-BD31-4B8C-83A1-F6EECF244321}">
                    <p14:modId xmlns:p14="http://schemas.microsoft.com/office/powerpoint/2010/main" val="706649242"/>
                  </p:ext>
                </p:extLst>
              </p:nvPr>
            </p:nvGraphicFramePr>
            <p:xfrm>
              <a:off x="5465550" y="1474216"/>
              <a:ext cx="5767932" cy="2249909"/>
            </p:xfrm>
            <a:graphic>
              <a:graphicData uri="http://schemas.openxmlformats.org/drawingml/2006/table">
                <a:tbl>
                  <a:tblPr firstRow="1" bandRow="1">
                    <a:tableStyleId>{5C22544A-7EE6-4342-B048-85BDC9FD1C3A}</a:tableStyleId>
                  </a:tblPr>
                  <a:tblGrid>
                    <a:gridCol w="5767932">
                      <a:extLst>
                        <a:ext uri="{9D8B030D-6E8A-4147-A177-3AD203B41FA5}">
                          <a16:colId xmlns:a16="http://schemas.microsoft.com/office/drawing/2014/main" val="20000"/>
                        </a:ext>
                      </a:extLst>
                    </a:gridCol>
                  </a:tblGrid>
                  <a:tr h="2249909">
                    <a:tc>
                      <a:txBody>
                        <a:bodyPr/>
                        <a:lstStyle/>
                        <a:p>
                          <a:r>
                            <a:rPr lang="de-DE" b="0" dirty="0">
                              <a:solidFill>
                                <a:schemeClr val="tx1"/>
                              </a:solidFill>
                            </a:rPr>
                            <a:t>Ebenso gilt auch die Umkehrung:</a:t>
                          </a:r>
                        </a:p>
                        <a:p>
                          <a:r>
                            <a:rPr lang="de-DE" b="0" dirty="0">
                              <a:solidFill>
                                <a:schemeClr val="tx1"/>
                              </a:solidFill>
                            </a:rPr>
                            <a:t>Gilt</a:t>
                          </a:r>
                          <a:r>
                            <a:rPr lang="de-DE" b="0" baseline="0" dirty="0">
                              <a:solidFill>
                                <a:schemeClr val="tx1"/>
                              </a:solidFill>
                            </a:rPr>
                            <a:t> bei einem Dreieck, dass , wenn die beiden kürzeren Seite quadriert und summiert werden  und gleich dem Quadrat der längsten Seite ist, so ist der Winkel, gegenüber der längsten Seite, </a:t>
                          </a:r>
                          <a14:m>
                            <m:oMath xmlns:m="http://schemas.openxmlformats.org/officeDocument/2006/math">
                              <m:sSup>
                                <m:sSupPr>
                                  <m:ctrlPr>
                                    <a:rPr lang="de-CH" b="0" i="1" baseline="0" smtClean="0">
                                      <a:solidFill>
                                        <a:schemeClr val="tx1"/>
                                      </a:solidFill>
                                      <a:latin typeface="Cambria Math" panose="02040503050406030204" pitchFamily="18" charset="0"/>
                                    </a:rPr>
                                  </m:ctrlPr>
                                </m:sSupPr>
                                <m:e>
                                  <m:r>
                                    <a:rPr lang="de-CH" b="0" i="1" baseline="0" smtClean="0">
                                      <a:solidFill>
                                        <a:schemeClr val="tx1"/>
                                      </a:solidFill>
                                      <a:latin typeface="Cambria Math" charset="0"/>
                                    </a:rPr>
                                    <m:t>90</m:t>
                                  </m:r>
                                </m:e>
                                <m:sup>
                                  <m:r>
                                    <a:rPr lang="de-CH" b="0" i="1" baseline="0" smtClean="0">
                                      <a:solidFill>
                                        <a:schemeClr val="tx1"/>
                                      </a:solidFill>
                                      <a:latin typeface="Cambria Math" charset="0"/>
                                    </a:rPr>
                                    <m:t>𝑜</m:t>
                                  </m:r>
                                </m:sup>
                              </m:sSup>
                            </m:oMath>
                          </a14:m>
                          <a:r>
                            <a:rPr lang="de-DE" b="0" dirty="0">
                              <a:solidFill>
                                <a:schemeClr val="tx1"/>
                              </a:solidFill>
                            </a:rPr>
                            <a:t>,</a:t>
                          </a:r>
                          <a:r>
                            <a:rPr lang="de-DE" b="0" baseline="0" dirty="0">
                              <a:solidFill>
                                <a:schemeClr val="tx1"/>
                              </a:solidFill>
                            </a:rPr>
                            <a:t> a</a:t>
                          </a:r>
                          <a:r>
                            <a:rPr lang="de-DE" b="0" dirty="0">
                              <a:solidFill>
                                <a:schemeClr val="tx1"/>
                              </a:solidFill>
                            </a:rPr>
                            <a:t>lso</a:t>
                          </a:r>
                          <a:r>
                            <a:rPr lang="de-DE" b="0" baseline="0" dirty="0">
                              <a:solidFill>
                                <a:schemeClr val="tx1"/>
                              </a:solidFill>
                            </a:rPr>
                            <a:t> ein rechter Winkel ist. Dieser wird mit einem Punkt gekennzeichnet.</a:t>
                          </a:r>
                          <a:endParaRPr lang="de-DE" b="0" dirty="0">
                            <a:solidFill>
                              <a:schemeClr val="tx1"/>
                            </a:solidFill>
                          </a:endParaRPr>
                        </a:p>
                      </a:txBody>
                      <a:tcPr>
                        <a:solidFill>
                          <a:schemeClr val="bg1"/>
                        </a:solidFill>
                      </a:tcPr>
                    </a:tc>
                    <a:extLst>
                      <a:ext uri="{0D108BD9-81ED-4DB2-BD59-A6C34878D82A}">
                        <a16:rowId xmlns:a16="http://schemas.microsoft.com/office/drawing/2014/main" val="10000"/>
                      </a:ext>
                    </a:extLst>
                  </a:tr>
                </a:tbl>
              </a:graphicData>
            </a:graphic>
          </p:graphicFrame>
        </mc:Choice>
        <mc:Fallback xmlns="">
          <p:graphicFrame>
            <p:nvGraphicFramePr>
              <p:cNvPr id="15" name="Inhaltsplatzhalter 3"/>
              <p:cNvGraphicFramePr>
                <a:graphicFrameLocks/>
              </p:cNvGraphicFramePr>
              <p:nvPr>
                <p:extLst>
                  <p:ext uri="{D42A27DB-BD31-4B8C-83A1-F6EECF244321}">
                    <p14:modId xmlns:p14="http://schemas.microsoft.com/office/powerpoint/2010/main" val="706649242"/>
                  </p:ext>
                </p:extLst>
              </p:nvPr>
            </p:nvGraphicFramePr>
            <p:xfrm>
              <a:off x="5465550" y="1474216"/>
              <a:ext cx="5767932" cy="2249909"/>
            </p:xfrm>
            <a:graphic>
              <a:graphicData uri="http://schemas.openxmlformats.org/drawingml/2006/table">
                <a:tbl>
                  <a:tblPr firstRow="1" bandRow="1">
                    <a:tableStyleId>{5C22544A-7EE6-4342-B048-85BDC9FD1C3A}</a:tableStyleId>
                  </a:tblPr>
                  <a:tblGrid>
                    <a:gridCol w="5767932"/>
                  </a:tblGrid>
                  <a:tr h="2249909">
                    <a:tc>
                      <a:txBody>
                        <a:bodyPr/>
                        <a:lstStyle/>
                        <a:p>
                          <a:endParaRPr lang="de-DE"/>
                        </a:p>
                      </a:txBody>
                      <a:tcPr>
                        <a:blipFill rotWithShape="0">
                          <a:blip r:embed="rId4"/>
                          <a:stretch>
                            <a:fillRect l="-106" t="-1351" r="-422" b="-1351"/>
                          </a:stretch>
                        </a:blipFill>
                      </a:tcPr>
                    </a:tc>
                  </a:tr>
                </a:tbl>
              </a:graphicData>
            </a:graphic>
          </p:graphicFrame>
        </mc:Fallback>
      </mc:AlternateContent>
      <p:sp>
        <p:nvSpPr>
          <p:cNvPr id="16" name="Textfeld 15"/>
          <p:cNvSpPr txBox="1"/>
          <p:nvPr/>
        </p:nvSpPr>
        <p:spPr>
          <a:xfrm>
            <a:off x="5510461" y="5287324"/>
            <a:ext cx="6473723" cy="1200329"/>
          </a:xfrm>
          <a:prstGeom prst="rect">
            <a:avLst/>
          </a:prstGeom>
          <a:noFill/>
        </p:spPr>
        <p:txBody>
          <a:bodyPr wrap="square" rtlCol="0">
            <a:spAutoFit/>
          </a:bodyPr>
          <a:lstStyle/>
          <a:p>
            <a:r>
              <a:rPr lang="de-DE" dirty="0"/>
              <a:t>Pythagoras hat nicht etwa die Formel erfunden, die war schon lange bekannt. Wahrscheinlich har er sie nicht mal bewiesen. Die ältesten Hinweise auf einen Beweis gehen auf Euklid zurück (ca. 300 v.Chr.</a:t>
            </a:r>
          </a:p>
        </p:txBody>
      </p:sp>
    </p:spTree>
    <p:extLst>
      <p:ext uri="{BB962C8B-B14F-4D97-AF65-F5344CB8AC3E}">
        <p14:creationId xmlns:p14="http://schemas.microsoft.com/office/powerpoint/2010/main" val="308934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ppt_x"/>
                                          </p:val>
                                        </p:tav>
                                        <p:tav tm="100000">
                                          <p:val>
                                            <p:strVal val="#ppt_x"/>
                                          </p:val>
                                        </p:tav>
                                      </p:tavLst>
                                    </p:anim>
                                    <p:anim calcmode="lin" valueType="num">
                                      <p:cBhvr additive="base">
                                        <p:cTn id="1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6">
                                            <p:txEl>
                                              <p:pRg st="0" end="0"/>
                                            </p:txEl>
                                          </p:spTgt>
                                        </p:tgtEl>
                                        <p:attrNameLst>
                                          <p:attrName>style.visibility</p:attrName>
                                        </p:attrNameLst>
                                      </p:cBhvr>
                                      <p:to>
                                        <p:strVal val="visible"/>
                                      </p:to>
                                    </p:set>
                                    <p:anim calcmode="lin" valueType="num">
                                      <p:cBhvr additive="base">
                                        <p:cTn id="25" dur="500" fill="hold"/>
                                        <p:tgtEl>
                                          <p:spTgt spid="16">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a:t>indische Gleichung Babylon 2000 v. Chr.</a:t>
            </a:r>
            <a:br>
              <a:rPr lang="de-DE" dirty="0"/>
            </a:br>
            <a:r>
              <a:rPr lang="de-DE" sz="2200" dirty="0"/>
              <a:t>datierte man bisher die älteste schriftliche Aufzeichnungen in Keilschrift</a:t>
            </a:r>
          </a:p>
        </p:txBody>
      </p:sp>
      <mc:AlternateContent xmlns:mc="http://schemas.openxmlformats.org/markup-compatibility/2006" xmlns:a14="http://schemas.microsoft.com/office/drawing/2010/main">
        <mc:Choice Requires="a14">
          <p:graphicFrame>
            <p:nvGraphicFramePr>
              <p:cNvPr id="4" name="Inhaltsplatzhalter 3"/>
              <p:cNvGraphicFramePr>
                <a:graphicFrameLocks noGrp="1"/>
              </p:cNvGraphicFramePr>
              <p:nvPr>
                <p:ph idx="1"/>
                <p:extLst>
                  <p:ext uri="{D42A27DB-BD31-4B8C-83A1-F6EECF244321}">
                    <p14:modId xmlns:p14="http://schemas.microsoft.com/office/powerpoint/2010/main" val="1275125607"/>
                  </p:ext>
                </p:extLst>
              </p:nvPr>
            </p:nvGraphicFramePr>
            <p:xfrm>
              <a:off x="838200" y="3709885"/>
              <a:ext cx="4606636" cy="1828800"/>
            </p:xfrm>
            <a:graphic>
              <a:graphicData uri="http://schemas.openxmlformats.org/drawingml/2006/table">
                <a:tbl>
                  <a:tblPr firstRow="1" bandRow="1">
                    <a:tableStyleId>{5C22544A-7EE6-4342-B048-85BDC9FD1C3A}</a:tableStyleId>
                  </a:tblPr>
                  <a:tblGrid>
                    <a:gridCol w="4606636">
                      <a:extLst>
                        <a:ext uri="{9D8B030D-6E8A-4147-A177-3AD203B41FA5}">
                          <a16:colId xmlns:a16="http://schemas.microsoft.com/office/drawing/2014/main" val="20000"/>
                        </a:ext>
                      </a:extLst>
                    </a:gridCol>
                  </a:tblGrid>
                  <a:tr h="124387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de-CH" sz="1800" b="0" i="1" kern="1200" smtClean="0">
                                  <a:solidFill>
                                    <a:schemeClr val="tx1"/>
                                  </a:solidFill>
                                  <a:latin typeface="Cambria Math" charset="0"/>
                                  <a:ea typeface="+mn-ea"/>
                                  <a:cs typeface="+mn-cs"/>
                                </a:rPr>
                                <m:t>𝐵𝑒𝑟𝑒𝑐h𝑛𝑒</m:t>
                              </m:r>
                              <m:r>
                                <a:rPr lang="de-CH" sz="1800" b="0" i="0" kern="1200" smtClean="0">
                                  <a:solidFill>
                                    <a:schemeClr val="tx1"/>
                                  </a:solidFill>
                                  <a:latin typeface="Cambria Math" charset="0"/>
                                  <a:ea typeface="+mn-ea"/>
                                  <a:cs typeface="+mn-cs"/>
                                </a:rPr>
                                <m:t>:</m:t>
                              </m:r>
                            </m:oMath>
                          </a14:m>
                          <a:r>
                            <a:rPr lang="de-DE" sz="1800" b="0" i="0" kern="1200" dirty="0">
                              <a:solidFill>
                                <a:schemeClr val="tx1"/>
                              </a:solidFill>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endParaRPr lang="de-DE" sz="1800" b="0" i="0" kern="120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de-CH" sz="1800" b="0" i="1" kern="1200" smtClean="0">
                                  <a:solidFill>
                                    <a:schemeClr val="tx1"/>
                                  </a:solidFill>
                                  <a:latin typeface="Cambria Math" charset="0"/>
                                  <a:ea typeface="+mn-ea"/>
                                  <a:cs typeface="+mn-cs"/>
                                </a:rPr>
                                <m:t>𝑎</m:t>
                              </m:r>
                              <m:r>
                                <a:rPr lang="de-CH" sz="1800" b="0" i="1" kern="1200" smtClean="0">
                                  <a:solidFill>
                                    <a:schemeClr val="tx1"/>
                                  </a:solidFill>
                                  <a:latin typeface="Cambria Math" charset="0"/>
                                  <a:ea typeface="+mn-ea"/>
                                  <a:cs typeface="+mn-cs"/>
                                </a:rPr>
                                <m:t>=</m:t>
                              </m:r>
                              <m:sSup>
                                <m:sSupPr>
                                  <m:ctrlPr>
                                    <a:rPr lang="de-CH" sz="1800" b="0" i="1" kern="1200" smtClean="0">
                                      <a:solidFill>
                                        <a:schemeClr val="tx1"/>
                                      </a:solidFill>
                                      <a:latin typeface="Cambria Math" panose="02040503050406030204" pitchFamily="18" charset="0"/>
                                      <a:ea typeface="+mn-ea"/>
                                      <a:cs typeface="+mn-cs"/>
                                    </a:rPr>
                                  </m:ctrlPr>
                                </m:sSupPr>
                                <m:e>
                                  <m:r>
                                    <a:rPr lang="de-CH" sz="1800" b="0" i="1" kern="1200" smtClean="0">
                                      <a:solidFill>
                                        <a:schemeClr val="tx1"/>
                                      </a:solidFill>
                                      <a:latin typeface="Cambria Math" charset="0"/>
                                      <a:ea typeface="+mn-ea"/>
                                      <a:cs typeface="+mn-cs"/>
                                    </a:rPr>
                                    <m:t>𝑢</m:t>
                                  </m:r>
                                </m:e>
                                <m:sup>
                                  <m:r>
                                    <a:rPr lang="de-CH" sz="1800" b="0" i="1" kern="1200" smtClean="0">
                                      <a:solidFill>
                                        <a:schemeClr val="tx1"/>
                                      </a:solidFill>
                                      <a:latin typeface="Cambria Math" charset="0"/>
                                      <a:ea typeface="+mn-ea"/>
                                      <a:cs typeface="+mn-cs"/>
                                    </a:rPr>
                                    <m:t>2</m:t>
                                  </m:r>
                                </m:sup>
                              </m:sSup>
                              <m:r>
                                <a:rPr lang="de-CH" sz="1800" b="0" i="1" kern="1200" smtClean="0">
                                  <a:solidFill>
                                    <a:schemeClr val="tx1"/>
                                  </a:solidFill>
                                  <a:latin typeface="Cambria Math" charset="0"/>
                                  <a:ea typeface="+mn-ea"/>
                                  <a:cs typeface="+mn-cs"/>
                                </a:rPr>
                                <m:t>−</m:t>
                              </m:r>
                              <m:sSup>
                                <m:sSupPr>
                                  <m:ctrlPr>
                                    <a:rPr lang="de-CH" sz="1800" b="0" i="1" kern="1200" smtClean="0">
                                      <a:solidFill>
                                        <a:schemeClr val="tx1"/>
                                      </a:solidFill>
                                      <a:latin typeface="Cambria Math" panose="02040503050406030204" pitchFamily="18" charset="0"/>
                                      <a:ea typeface="+mn-ea"/>
                                      <a:cs typeface="+mn-cs"/>
                                    </a:rPr>
                                  </m:ctrlPr>
                                </m:sSupPr>
                                <m:e>
                                  <m:r>
                                    <a:rPr lang="de-CH" sz="1800" b="0" i="1" kern="1200" smtClean="0">
                                      <a:solidFill>
                                        <a:schemeClr val="tx1"/>
                                      </a:solidFill>
                                      <a:latin typeface="Cambria Math" charset="0"/>
                                      <a:ea typeface="+mn-ea"/>
                                      <a:cs typeface="+mn-cs"/>
                                    </a:rPr>
                                    <m:t>𝑣</m:t>
                                  </m:r>
                                </m:e>
                                <m:sup>
                                  <m:r>
                                    <a:rPr lang="de-CH" sz="1800" b="0" i="1" kern="1200" smtClean="0">
                                      <a:solidFill>
                                        <a:schemeClr val="tx1"/>
                                      </a:solidFill>
                                      <a:latin typeface="Cambria Math" charset="0"/>
                                      <a:ea typeface="+mn-ea"/>
                                      <a:cs typeface="+mn-cs"/>
                                    </a:rPr>
                                    <m:t>2</m:t>
                                  </m:r>
                                </m:sup>
                              </m:sSup>
                            </m:oMath>
                          </a14:m>
                          <a:r>
                            <a:rPr lang="de-DE" sz="1800" b="0" i="0" kern="1200" dirty="0">
                              <a:solidFill>
                                <a:schemeClr val="tx1"/>
                              </a:solidFill>
                              <a:latin typeface="+mn-lt"/>
                              <a:ea typeface="+mn-ea"/>
                              <a:cs typeface="+mn-cs"/>
                            </a:rPr>
                            <a:t> </a:t>
                          </a:r>
                          <a14:m>
                            <m:oMath xmlns:m="http://schemas.openxmlformats.org/officeDocument/2006/math">
                              <m:r>
                                <a:rPr lang="de-CH" sz="1800" b="0" i="1" kern="1200" smtClean="0">
                                  <a:solidFill>
                                    <a:schemeClr val="tx1"/>
                                  </a:solidFill>
                                  <a:latin typeface="Cambria Math" charset="0"/>
                                  <a:ea typeface="+mn-ea"/>
                                  <a:cs typeface="+mn-cs"/>
                                </a:rPr>
                                <m:t>(</m:t>
                              </m:r>
                              <m:r>
                                <a:rPr lang="de-CH" sz="1800" b="0" i="1" kern="1200" smtClean="0">
                                  <a:solidFill>
                                    <a:schemeClr val="tx1"/>
                                  </a:solidFill>
                                  <a:latin typeface="Cambria Math" charset="0"/>
                                  <a:ea typeface="+mn-ea"/>
                                  <a:cs typeface="+mn-cs"/>
                                </a:rPr>
                                <m:t>𝑢</m:t>
                              </m:r>
                              <m:r>
                                <a:rPr lang="de-CH" sz="1800" b="0" i="1" kern="1200" smtClean="0">
                                  <a:solidFill>
                                    <a:schemeClr val="tx1"/>
                                  </a:solidFill>
                                  <a:latin typeface="Cambria Math" charset="0"/>
                                  <a:ea typeface="+mn-ea"/>
                                  <a:cs typeface="+mn-cs"/>
                                </a:rPr>
                                <m:t> </m:t>
                              </m:r>
                              <m:r>
                                <a:rPr lang="de-CH" sz="1800" b="0" i="1" kern="1200" smtClean="0">
                                  <a:solidFill>
                                    <a:schemeClr val="tx1"/>
                                  </a:solidFill>
                                  <a:latin typeface="Cambria Math" charset="0"/>
                                  <a:ea typeface="+mn-ea"/>
                                  <a:cs typeface="+mn-cs"/>
                                </a:rPr>
                                <m:t>𝑄𝑢𝑎𝑑𝑟𝑎𝑡</m:t>
                              </m:r>
                              <m:r>
                                <a:rPr lang="de-CH" sz="1800" b="0" i="1" kern="1200" smtClean="0">
                                  <a:solidFill>
                                    <a:schemeClr val="tx1"/>
                                  </a:solidFill>
                                  <a:latin typeface="Cambria Math" charset="0"/>
                                  <a:ea typeface="+mn-ea"/>
                                  <a:cs typeface="+mn-cs"/>
                                </a:rPr>
                                <m:t> </m:t>
                              </m:r>
                              <m:r>
                                <a:rPr lang="de-CH" sz="1800" b="0" i="1" kern="1200" smtClean="0">
                                  <a:solidFill>
                                    <a:schemeClr val="tx1"/>
                                  </a:solidFill>
                                  <a:latin typeface="Cambria Math" charset="0"/>
                                  <a:ea typeface="+mn-ea"/>
                                  <a:cs typeface="+mn-cs"/>
                                </a:rPr>
                                <m:t>𝑚𝑖𝑛𝑢𝑠</m:t>
                              </m:r>
                              <m:r>
                                <a:rPr lang="de-CH" sz="1800" b="0" i="1" kern="1200" smtClean="0">
                                  <a:solidFill>
                                    <a:schemeClr val="tx1"/>
                                  </a:solidFill>
                                  <a:latin typeface="Cambria Math" charset="0"/>
                                  <a:ea typeface="+mn-ea"/>
                                  <a:cs typeface="+mn-cs"/>
                                </a:rPr>
                                <m:t> </m:t>
                              </m:r>
                              <m:r>
                                <a:rPr lang="de-CH" sz="1800" b="0" i="1" kern="1200" smtClean="0">
                                  <a:solidFill>
                                    <a:schemeClr val="tx1"/>
                                  </a:solidFill>
                                  <a:latin typeface="Cambria Math" charset="0"/>
                                  <a:ea typeface="+mn-ea"/>
                                  <a:cs typeface="+mn-cs"/>
                                </a:rPr>
                                <m:t>𝑣</m:t>
                              </m:r>
                              <m:r>
                                <a:rPr lang="de-CH" sz="1800" b="0" i="1" kern="1200" smtClean="0">
                                  <a:solidFill>
                                    <a:schemeClr val="tx1"/>
                                  </a:solidFill>
                                  <a:latin typeface="Cambria Math" charset="0"/>
                                  <a:ea typeface="+mn-ea"/>
                                  <a:cs typeface="+mn-cs"/>
                                </a:rPr>
                                <m:t> </m:t>
                              </m:r>
                              <m:r>
                                <a:rPr lang="de-CH" sz="1800" b="0" i="1" kern="1200" smtClean="0">
                                  <a:solidFill>
                                    <a:schemeClr val="tx1"/>
                                  </a:solidFill>
                                  <a:latin typeface="Cambria Math" charset="0"/>
                                  <a:ea typeface="+mn-ea"/>
                                  <a:cs typeface="+mn-cs"/>
                                </a:rPr>
                                <m:t>𝑄𝑢𝑎𝑑𝑟𝑎𝑡</m:t>
                              </m:r>
                              <m:r>
                                <a:rPr lang="de-CH" sz="1800" b="0" i="1" kern="1200" smtClean="0">
                                  <a:solidFill>
                                    <a:schemeClr val="tx1"/>
                                  </a:solidFill>
                                  <a:latin typeface="Cambria Math" charset="0"/>
                                  <a:ea typeface="+mn-ea"/>
                                  <a:cs typeface="+mn-cs"/>
                                </a:rPr>
                                <m:t>)</m:t>
                              </m:r>
                            </m:oMath>
                          </a14:m>
                          <a:endParaRPr lang="de-DE" sz="1800" b="0" i="0" kern="120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de-CH" sz="1800" b="0" i="1" kern="1200" smtClean="0">
                                  <a:solidFill>
                                    <a:schemeClr val="tx1"/>
                                  </a:solidFill>
                                  <a:latin typeface="Cambria Math" charset="0"/>
                                  <a:ea typeface="+mn-ea"/>
                                  <a:cs typeface="+mn-cs"/>
                                </a:rPr>
                                <m:t>𝑏</m:t>
                              </m:r>
                              <m:r>
                                <a:rPr lang="de-CH" sz="1800" b="0" i="1" kern="1200" smtClean="0">
                                  <a:solidFill>
                                    <a:schemeClr val="tx1"/>
                                  </a:solidFill>
                                  <a:latin typeface="Cambria Math" charset="0"/>
                                  <a:ea typeface="+mn-ea"/>
                                  <a:cs typeface="+mn-cs"/>
                                </a:rPr>
                                <m:t>=2∗</m:t>
                              </m:r>
                              <m:r>
                                <a:rPr lang="de-CH" sz="1800" b="0" i="1" kern="1200" smtClean="0">
                                  <a:solidFill>
                                    <a:schemeClr val="tx1"/>
                                  </a:solidFill>
                                  <a:latin typeface="Cambria Math" charset="0"/>
                                  <a:ea typeface="+mn-ea"/>
                                  <a:cs typeface="+mn-cs"/>
                                </a:rPr>
                                <m:t>𝑢</m:t>
                              </m:r>
                              <m:r>
                                <a:rPr lang="de-CH" sz="1800" b="0" i="1" kern="1200" smtClean="0">
                                  <a:solidFill>
                                    <a:schemeClr val="tx1"/>
                                  </a:solidFill>
                                  <a:latin typeface="Cambria Math" charset="0"/>
                                  <a:ea typeface="+mn-ea"/>
                                  <a:cs typeface="+mn-cs"/>
                                </a:rPr>
                                <m:t>∗</m:t>
                              </m:r>
                              <m:r>
                                <a:rPr lang="de-CH" sz="1800" b="0" i="1" kern="1200" smtClean="0">
                                  <a:solidFill>
                                    <a:schemeClr val="tx1"/>
                                  </a:solidFill>
                                  <a:latin typeface="Cambria Math" charset="0"/>
                                  <a:ea typeface="+mn-ea"/>
                                  <a:cs typeface="+mn-cs"/>
                                </a:rPr>
                                <m:t>𝑣</m:t>
                              </m:r>
                            </m:oMath>
                          </a14:m>
                          <a:r>
                            <a:rPr lang="de-DE" sz="1800" b="0" i="0" kern="1200" dirty="0">
                              <a:solidFill>
                                <a:schemeClr val="tx1"/>
                              </a:solidFill>
                              <a:latin typeface="+mn-lt"/>
                              <a:ea typeface="+mn-ea"/>
                              <a:cs typeface="+mn-cs"/>
                            </a:rPr>
                            <a:t> (2 mal </a:t>
                          </a:r>
                          <a:r>
                            <a:rPr lang="de-DE" sz="1800" b="0" i="0" kern="1200" dirty="0" err="1">
                              <a:solidFill>
                                <a:schemeClr val="tx1"/>
                              </a:solidFill>
                              <a:latin typeface="+mn-lt"/>
                              <a:ea typeface="+mn-ea"/>
                              <a:cs typeface="+mn-cs"/>
                            </a:rPr>
                            <a:t>u</a:t>
                          </a:r>
                          <a:r>
                            <a:rPr lang="de-DE" sz="1800" b="0" i="0" kern="1200" dirty="0">
                              <a:solidFill>
                                <a:schemeClr val="tx1"/>
                              </a:solidFill>
                              <a:latin typeface="+mn-lt"/>
                              <a:ea typeface="+mn-ea"/>
                              <a:cs typeface="+mn-cs"/>
                            </a:rPr>
                            <a:t> mal v)</a:t>
                          </a:r>
                        </a:p>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lang="de-CH" sz="1800" b="0" i="1" kern="1200" smtClean="0">
                                    <a:solidFill>
                                      <a:schemeClr val="tx1"/>
                                    </a:solidFill>
                                    <a:latin typeface="Cambria Math" charset="0"/>
                                    <a:ea typeface="+mn-ea"/>
                                    <a:cs typeface="+mn-cs"/>
                                  </a:rPr>
                                  <m:t>𝑐</m:t>
                                </m:r>
                                <m:r>
                                  <a:rPr lang="de-CH" sz="1800" b="0" i="1" kern="1200" smtClean="0">
                                    <a:solidFill>
                                      <a:schemeClr val="tx1"/>
                                    </a:solidFill>
                                    <a:latin typeface="Cambria Math" charset="0"/>
                                    <a:ea typeface="+mn-ea"/>
                                    <a:cs typeface="+mn-cs"/>
                                  </a:rPr>
                                  <m:t>=</m:t>
                                </m:r>
                                <m:sSup>
                                  <m:sSupPr>
                                    <m:ctrlPr>
                                      <a:rPr lang="de-CH" sz="1800" b="0" i="1" kern="1200" smtClean="0">
                                        <a:solidFill>
                                          <a:schemeClr val="tx1"/>
                                        </a:solidFill>
                                        <a:latin typeface="Cambria Math" panose="02040503050406030204" pitchFamily="18" charset="0"/>
                                        <a:ea typeface="+mn-ea"/>
                                        <a:cs typeface="+mn-cs"/>
                                      </a:rPr>
                                    </m:ctrlPr>
                                  </m:sSupPr>
                                  <m:e>
                                    <m:r>
                                      <a:rPr lang="de-CH" sz="1800" b="0" i="1" kern="1200" smtClean="0">
                                        <a:solidFill>
                                          <a:schemeClr val="tx1"/>
                                        </a:solidFill>
                                        <a:latin typeface="Cambria Math" charset="0"/>
                                        <a:ea typeface="+mn-ea"/>
                                        <a:cs typeface="+mn-cs"/>
                                      </a:rPr>
                                      <m:t>𝑢</m:t>
                                    </m:r>
                                  </m:e>
                                  <m:sup>
                                    <m:r>
                                      <a:rPr lang="de-CH" sz="1800" b="0" i="1" kern="1200" smtClean="0">
                                        <a:solidFill>
                                          <a:schemeClr val="tx1"/>
                                        </a:solidFill>
                                        <a:latin typeface="Cambria Math" charset="0"/>
                                        <a:ea typeface="+mn-ea"/>
                                        <a:cs typeface="+mn-cs"/>
                                      </a:rPr>
                                      <m:t>2</m:t>
                                    </m:r>
                                  </m:sup>
                                </m:sSup>
                                <m:r>
                                  <a:rPr lang="de-CH" sz="1800" b="0" i="1" kern="1200" smtClean="0">
                                    <a:solidFill>
                                      <a:schemeClr val="tx1"/>
                                    </a:solidFill>
                                    <a:latin typeface="Cambria Math" charset="0"/>
                                    <a:ea typeface="+mn-ea"/>
                                    <a:cs typeface="+mn-cs"/>
                                  </a:rPr>
                                  <m:t>+</m:t>
                                </m:r>
                                <m:sSup>
                                  <m:sSupPr>
                                    <m:ctrlPr>
                                      <a:rPr lang="de-CH" sz="1800" b="0" i="1" kern="1200" smtClean="0">
                                        <a:solidFill>
                                          <a:schemeClr val="tx1"/>
                                        </a:solidFill>
                                        <a:latin typeface="Cambria Math" panose="02040503050406030204" pitchFamily="18" charset="0"/>
                                        <a:ea typeface="+mn-ea"/>
                                        <a:cs typeface="+mn-cs"/>
                                      </a:rPr>
                                    </m:ctrlPr>
                                  </m:sSupPr>
                                  <m:e>
                                    <m:r>
                                      <a:rPr lang="de-CH" sz="1800" b="0" i="1" kern="1200" smtClean="0">
                                        <a:solidFill>
                                          <a:schemeClr val="tx1"/>
                                        </a:solidFill>
                                        <a:latin typeface="Cambria Math" charset="0"/>
                                        <a:ea typeface="+mn-ea"/>
                                        <a:cs typeface="+mn-cs"/>
                                      </a:rPr>
                                      <m:t>𝑣</m:t>
                                    </m:r>
                                  </m:e>
                                  <m:sup>
                                    <m:r>
                                      <a:rPr lang="de-CH" sz="1800" b="0" i="1" kern="1200" smtClean="0">
                                        <a:solidFill>
                                          <a:schemeClr val="tx1"/>
                                        </a:solidFill>
                                        <a:latin typeface="Cambria Math" charset="0"/>
                                        <a:ea typeface="+mn-ea"/>
                                        <a:cs typeface="+mn-cs"/>
                                      </a:rPr>
                                      <m:t>2</m:t>
                                    </m:r>
                                  </m:sup>
                                </m:sSup>
                                <m:r>
                                  <a:rPr lang="de-CH" sz="1800" b="0" i="1" kern="1200" smtClean="0">
                                    <a:solidFill>
                                      <a:schemeClr val="tx1"/>
                                    </a:solidFill>
                                    <a:latin typeface="Cambria Math" charset="0"/>
                                    <a:ea typeface="+mn-ea"/>
                                    <a:cs typeface="+mn-cs"/>
                                  </a:rPr>
                                  <m:t> (</m:t>
                                </m:r>
                                <m:r>
                                  <a:rPr lang="de-CH" sz="1800" b="0" i="1" kern="1200" smtClean="0">
                                    <a:solidFill>
                                      <a:schemeClr val="tx1"/>
                                    </a:solidFill>
                                    <a:latin typeface="Cambria Math" charset="0"/>
                                    <a:ea typeface="+mn-ea"/>
                                    <a:cs typeface="+mn-cs"/>
                                  </a:rPr>
                                  <m:t>𝑢</m:t>
                                </m:r>
                                <m:r>
                                  <a:rPr lang="de-CH" sz="1800" b="0" i="1" kern="1200" smtClean="0">
                                    <a:solidFill>
                                      <a:schemeClr val="tx1"/>
                                    </a:solidFill>
                                    <a:latin typeface="Cambria Math" charset="0"/>
                                    <a:ea typeface="+mn-ea"/>
                                    <a:cs typeface="+mn-cs"/>
                                  </a:rPr>
                                  <m:t> </m:t>
                                </m:r>
                                <m:r>
                                  <a:rPr lang="de-CH" sz="1800" b="0" i="1" kern="1200" smtClean="0">
                                    <a:solidFill>
                                      <a:schemeClr val="tx1"/>
                                    </a:solidFill>
                                    <a:latin typeface="Cambria Math" charset="0"/>
                                    <a:ea typeface="+mn-ea"/>
                                    <a:cs typeface="+mn-cs"/>
                                  </a:rPr>
                                  <m:t>𝑄𝑢𝑎𝑑𝑟𝑎𝑡</m:t>
                                </m:r>
                                <m:r>
                                  <a:rPr lang="de-CH" sz="1800" b="0" i="1" kern="1200" smtClean="0">
                                    <a:solidFill>
                                      <a:schemeClr val="tx1"/>
                                    </a:solidFill>
                                    <a:latin typeface="Cambria Math" charset="0"/>
                                    <a:ea typeface="+mn-ea"/>
                                    <a:cs typeface="+mn-cs"/>
                                  </a:rPr>
                                  <m:t> </m:t>
                                </m:r>
                                <m:r>
                                  <a:rPr lang="de-CH" sz="1800" b="0" i="1" kern="1200" smtClean="0">
                                    <a:solidFill>
                                      <a:schemeClr val="tx1"/>
                                    </a:solidFill>
                                    <a:latin typeface="Cambria Math" charset="0"/>
                                    <a:ea typeface="+mn-ea"/>
                                    <a:cs typeface="+mn-cs"/>
                                  </a:rPr>
                                  <m:t>𝑝𝑙𝑢𝑠</m:t>
                                </m:r>
                                <m:r>
                                  <a:rPr lang="de-CH" sz="1800" b="0" i="1" kern="1200" smtClean="0">
                                    <a:solidFill>
                                      <a:schemeClr val="tx1"/>
                                    </a:solidFill>
                                    <a:latin typeface="Cambria Math" charset="0"/>
                                    <a:ea typeface="+mn-ea"/>
                                    <a:cs typeface="+mn-cs"/>
                                  </a:rPr>
                                  <m:t> </m:t>
                                </m:r>
                                <m:r>
                                  <a:rPr lang="de-CH" sz="1800" b="0" i="1" kern="1200" smtClean="0">
                                    <a:solidFill>
                                      <a:schemeClr val="tx1"/>
                                    </a:solidFill>
                                    <a:latin typeface="Cambria Math" charset="0"/>
                                    <a:ea typeface="+mn-ea"/>
                                    <a:cs typeface="+mn-cs"/>
                                  </a:rPr>
                                  <m:t>𝑣</m:t>
                                </m:r>
                                <m:r>
                                  <a:rPr lang="de-CH" sz="1800" b="0" i="1" kern="1200" smtClean="0">
                                    <a:solidFill>
                                      <a:schemeClr val="tx1"/>
                                    </a:solidFill>
                                    <a:latin typeface="Cambria Math" charset="0"/>
                                    <a:ea typeface="+mn-ea"/>
                                    <a:cs typeface="+mn-cs"/>
                                  </a:rPr>
                                  <m:t> </m:t>
                                </m:r>
                                <m:r>
                                  <a:rPr lang="de-CH" sz="1800" b="0" i="1" kern="1200" smtClean="0">
                                    <a:solidFill>
                                      <a:schemeClr val="tx1"/>
                                    </a:solidFill>
                                    <a:latin typeface="Cambria Math" charset="0"/>
                                    <a:ea typeface="+mn-ea"/>
                                    <a:cs typeface="+mn-cs"/>
                                  </a:rPr>
                                  <m:t>𝑄𝑢𝑎𝑑𝑟𝑎𝑡</m:t>
                                </m:r>
                                <m:r>
                                  <a:rPr lang="de-CH" sz="1800" b="0" i="1" kern="1200" smtClean="0">
                                    <a:solidFill>
                                      <a:schemeClr val="tx1"/>
                                    </a:solidFill>
                                    <a:latin typeface="Cambria Math" charset="0"/>
                                    <a:ea typeface="+mn-ea"/>
                                    <a:cs typeface="+mn-cs"/>
                                  </a:rPr>
                                  <m:t>)</m:t>
                                </m:r>
                              </m:oMath>
                            </m:oMathPara>
                          </a14:m>
                          <a:endParaRPr lang="de-DE" sz="1800" b="0" i="0" kern="1200" dirty="0">
                            <a:solidFill>
                              <a:schemeClr val="tx1"/>
                            </a:solidFill>
                            <a:latin typeface="+mn-lt"/>
                            <a:ea typeface="+mn-ea"/>
                            <a:cs typeface="+mn-cs"/>
                          </a:endParaRPr>
                        </a:p>
                      </a:txBody>
                      <a:tcPr>
                        <a:solidFill>
                          <a:schemeClr val="bg1"/>
                        </a:solidFill>
                      </a:tcPr>
                    </a:tc>
                    <a:extLst>
                      <a:ext uri="{0D108BD9-81ED-4DB2-BD59-A6C34878D82A}">
                        <a16:rowId xmlns:a16="http://schemas.microsoft.com/office/drawing/2014/main" val="10000"/>
                      </a:ext>
                    </a:extLst>
                  </a:tr>
                  <a:tr h="310968">
                    <a:tc>
                      <a:txBody>
                        <a:bodyPr/>
                        <a:lstStyle/>
                        <a:p>
                          <a:endParaRPr lang="de-DE" dirty="0">
                            <a:solidFill>
                              <a:schemeClr val="bg1"/>
                            </a:solidFill>
                          </a:endParaRPr>
                        </a:p>
                      </a:txBody>
                      <a:tcPr>
                        <a:solidFill>
                          <a:schemeClr val="bg1"/>
                        </a:solidFill>
                      </a:tcPr>
                    </a:tc>
                    <a:extLst>
                      <a:ext uri="{0D108BD9-81ED-4DB2-BD59-A6C34878D82A}">
                        <a16:rowId xmlns:a16="http://schemas.microsoft.com/office/drawing/2014/main" val="10001"/>
                      </a:ext>
                    </a:extLst>
                  </a:tr>
                </a:tbl>
              </a:graphicData>
            </a:graphic>
          </p:graphicFrame>
        </mc:Choice>
        <mc:Fallback xmlns="">
          <p:graphicFrame>
            <p:nvGraphicFramePr>
              <p:cNvPr id="4" name="Inhaltsplatzhalter 3"/>
              <p:cNvGraphicFramePr>
                <a:graphicFrameLocks noGrp="1"/>
              </p:cNvGraphicFramePr>
              <p:nvPr>
                <p:ph idx="1"/>
                <p:extLst>
                  <p:ext uri="{D42A27DB-BD31-4B8C-83A1-F6EECF244321}">
                    <p14:modId xmlns:p14="http://schemas.microsoft.com/office/powerpoint/2010/main" val="1275125607"/>
                  </p:ext>
                </p:extLst>
              </p:nvPr>
            </p:nvGraphicFramePr>
            <p:xfrm>
              <a:off x="838200" y="3709885"/>
              <a:ext cx="4606636" cy="1828800"/>
            </p:xfrm>
            <a:graphic>
              <a:graphicData uri="http://schemas.openxmlformats.org/drawingml/2006/table">
                <a:tbl>
                  <a:tblPr firstRow="1" bandRow="1">
                    <a:tableStyleId>{5C22544A-7EE6-4342-B048-85BDC9FD1C3A}</a:tableStyleId>
                  </a:tblPr>
                  <a:tblGrid>
                    <a:gridCol w="4606636"/>
                  </a:tblGrid>
                  <a:tr h="1463040">
                    <a:tc>
                      <a:txBody>
                        <a:bodyPr/>
                        <a:lstStyle/>
                        <a:p>
                          <a:endParaRPr lang="de-DE"/>
                        </a:p>
                      </a:txBody>
                      <a:tcPr>
                        <a:blipFill rotWithShape="0">
                          <a:blip r:embed="rId2"/>
                          <a:stretch>
                            <a:fillRect l="-132" t="-415" r="-528" b="-30705"/>
                          </a:stretch>
                        </a:blipFill>
                      </a:tcPr>
                    </a:tc>
                  </a:tr>
                  <a:tr h="365760">
                    <a:tc>
                      <a:txBody>
                        <a:bodyPr/>
                        <a:lstStyle/>
                        <a:p>
                          <a:endParaRPr lang="de-DE" dirty="0">
                            <a:solidFill>
                              <a:schemeClr val="bg1"/>
                            </a:solidFill>
                          </a:endParaRPr>
                        </a:p>
                      </a:txBody>
                      <a:tcPr>
                        <a:solidFill>
                          <a:schemeClr val="bg1"/>
                        </a:solidFill>
                      </a:tcPr>
                    </a:tc>
                  </a:tr>
                </a:tbl>
              </a:graphicData>
            </a:graphic>
          </p:graphicFrame>
        </mc:Fallback>
      </mc:AlternateContent>
      <mc:AlternateContent xmlns:mc="http://schemas.openxmlformats.org/markup-compatibility/2006" xmlns:a14="http://schemas.microsoft.com/office/drawing/2010/main">
        <mc:Choice Requires="a14">
          <p:graphicFrame>
            <p:nvGraphicFramePr>
              <p:cNvPr id="5" name="Inhaltsplatzhalter 3"/>
              <p:cNvGraphicFramePr>
                <a:graphicFrameLocks/>
              </p:cNvGraphicFramePr>
              <p:nvPr>
                <p:extLst>
                  <p:ext uri="{D42A27DB-BD31-4B8C-83A1-F6EECF244321}">
                    <p14:modId xmlns:p14="http://schemas.microsoft.com/office/powerpoint/2010/main" val="1775169880"/>
                  </p:ext>
                </p:extLst>
              </p:nvPr>
            </p:nvGraphicFramePr>
            <p:xfrm>
              <a:off x="838189" y="1593286"/>
              <a:ext cx="5604166" cy="1828800"/>
            </p:xfrm>
            <a:graphic>
              <a:graphicData uri="http://schemas.openxmlformats.org/drawingml/2006/table">
                <a:tbl>
                  <a:tblPr firstRow="1" bandRow="1">
                    <a:tableStyleId>{5C22544A-7EE6-4342-B048-85BDC9FD1C3A}</a:tableStyleId>
                  </a:tblPr>
                  <a:tblGrid>
                    <a:gridCol w="5604166">
                      <a:extLst>
                        <a:ext uri="{9D8B030D-6E8A-4147-A177-3AD203B41FA5}">
                          <a16:colId xmlns:a16="http://schemas.microsoft.com/office/drawing/2014/main" val="20000"/>
                        </a:ext>
                      </a:extLst>
                    </a:gridCol>
                  </a:tblGrid>
                  <a:tr h="110122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CH" sz="1800" b="1" i="1" kern="1200" dirty="0">
                              <a:solidFill>
                                <a:schemeClr val="tx1"/>
                              </a:solidFill>
                              <a:latin typeface="Cambria Math" charset="0"/>
                              <a:ea typeface="+mn-ea"/>
                              <a:cs typeface="+mn-cs"/>
                            </a:rPr>
                            <a:t>Berechnungsanweisung:</a:t>
                          </a:r>
                        </a:p>
                        <a:p>
                          <a:pPr marL="0" marR="0" indent="0" algn="l" defTabSz="914400" rtl="0" eaLnBrk="1" fontAlgn="auto" latinLnBrk="0" hangingPunct="1">
                            <a:lnSpc>
                              <a:spcPct val="100000"/>
                            </a:lnSpc>
                            <a:spcBef>
                              <a:spcPts val="0"/>
                            </a:spcBef>
                            <a:spcAft>
                              <a:spcPts val="0"/>
                            </a:spcAft>
                            <a:buClrTx/>
                            <a:buSzTx/>
                            <a:buFontTx/>
                            <a:buNone/>
                            <a:tabLst/>
                            <a:defRPr/>
                          </a:pPr>
                          <a:endParaRPr lang="de-CH" sz="1800" b="0" i="1" kern="1200" dirty="0">
                            <a:solidFill>
                              <a:schemeClr val="tx1"/>
                            </a:solidFill>
                            <a:latin typeface="Cambria Math" charset="0"/>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de-CH" sz="1800" b="0" i="1" kern="1200" dirty="0">
                              <a:solidFill>
                                <a:schemeClr val="tx1"/>
                              </a:solidFill>
                              <a:latin typeface="Cambria Math" charset="0"/>
                              <a:ea typeface="+mn-ea"/>
                              <a:cs typeface="+mn-cs"/>
                            </a:rPr>
                            <a:t>Wähle 2 natürliche Zahlen</a:t>
                          </a:r>
                          <a:r>
                            <a:rPr lang="de-CH" sz="1800" b="0" i="1" kern="1200" baseline="0" dirty="0">
                              <a:solidFill>
                                <a:schemeClr val="tx1"/>
                              </a:solidFill>
                              <a:latin typeface="Cambria Math" charset="0"/>
                              <a:ea typeface="+mn-ea"/>
                              <a:cs typeface="+mn-cs"/>
                            </a:rPr>
                            <a:t> </a:t>
                          </a:r>
                          <a14:m>
                            <m:oMath xmlns:m="http://schemas.openxmlformats.org/officeDocument/2006/math">
                              <m:r>
                                <a:rPr lang="de-CH" sz="1800" b="0" i="1" kern="1200" baseline="0" smtClean="0">
                                  <a:solidFill>
                                    <a:schemeClr val="tx1"/>
                                  </a:solidFill>
                                  <a:latin typeface="Cambria Math" charset="0"/>
                                  <a:ea typeface="+mn-ea"/>
                                  <a:cs typeface="+mn-cs"/>
                                </a:rPr>
                                <m:t>𝑢</m:t>
                              </m:r>
                              <m:r>
                                <a:rPr lang="de-CH" sz="1800" b="0" i="1" kern="1200" baseline="0" smtClean="0">
                                  <a:solidFill>
                                    <a:schemeClr val="tx1"/>
                                  </a:solidFill>
                                  <a:latin typeface="Cambria Math" charset="0"/>
                                  <a:ea typeface="+mn-ea"/>
                                  <a:cs typeface="+mn-cs"/>
                                </a:rPr>
                                <m:t> </m:t>
                              </m:r>
                              <m:r>
                                <a:rPr lang="de-CH" sz="1800" b="0" i="1" kern="1200" baseline="0" smtClean="0">
                                  <a:solidFill>
                                    <a:schemeClr val="tx1"/>
                                  </a:solidFill>
                                  <a:latin typeface="Cambria Math" charset="0"/>
                                  <a:ea typeface="+mn-ea"/>
                                  <a:cs typeface="+mn-cs"/>
                                </a:rPr>
                                <m:t>𝑢𝑛𝑑</m:t>
                              </m:r>
                              <m:r>
                                <a:rPr lang="de-CH" sz="1800" b="0" i="1" kern="1200" baseline="0" smtClean="0">
                                  <a:solidFill>
                                    <a:schemeClr val="tx1"/>
                                  </a:solidFill>
                                  <a:latin typeface="Cambria Math" charset="0"/>
                                  <a:ea typeface="+mn-ea"/>
                                  <a:cs typeface="+mn-cs"/>
                                </a:rPr>
                                <m:t> </m:t>
                              </m:r>
                              <m:r>
                                <a:rPr lang="de-CH" sz="1800" b="0" i="1" kern="1200" baseline="0" smtClean="0">
                                  <a:solidFill>
                                    <a:schemeClr val="tx1"/>
                                  </a:solidFill>
                                  <a:latin typeface="Cambria Math" charset="0"/>
                                  <a:ea typeface="+mn-ea"/>
                                  <a:cs typeface="+mn-cs"/>
                                </a:rPr>
                                <m:t>𝑣</m:t>
                              </m:r>
                              <m:r>
                                <a:rPr lang="de-CH" sz="1800" b="0" i="1" kern="1200" baseline="0" smtClean="0">
                                  <a:solidFill>
                                    <a:schemeClr val="tx1"/>
                                  </a:solidFill>
                                  <a:latin typeface="Cambria Math" charset="0"/>
                                  <a:ea typeface="+mn-ea"/>
                                  <a:cs typeface="+mn-cs"/>
                                </a:rPr>
                                <m:t>,</m:t>
                              </m:r>
                            </m:oMath>
                          </a14:m>
                          <a:r>
                            <a:rPr lang="de-CH" sz="1800" b="0" i="1" kern="1200" dirty="0">
                              <a:solidFill>
                                <a:schemeClr val="tx1"/>
                              </a:solidFill>
                              <a:latin typeface="Cambria Math" charset="0"/>
                              <a:ea typeface="+mn-ea"/>
                              <a:cs typeface="+mn-cs"/>
                            </a:rPr>
                            <a:t> wobei</a:t>
                          </a:r>
                          <a:r>
                            <a:rPr lang="de-CH" sz="1800" b="0" i="1" kern="1200" baseline="0" dirty="0">
                              <a:solidFill>
                                <a:schemeClr val="tx1"/>
                              </a:solidFill>
                              <a:latin typeface="Cambria Math" charset="0"/>
                              <a:ea typeface="+mn-ea"/>
                              <a:cs typeface="+mn-cs"/>
                            </a:rPr>
                            <a:t> </a:t>
                          </a:r>
                          <a14:m>
                            <m:oMath xmlns:m="http://schemas.openxmlformats.org/officeDocument/2006/math">
                              <m:r>
                                <a:rPr lang="de-CH" sz="1800" b="0" i="1" kern="1200" baseline="0" smtClean="0">
                                  <a:solidFill>
                                    <a:schemeClr val="tx1"/>
                                  </a:solidFill>
                                  <a:latin typeface="Cambria Math" charset="0"/>
                                  <a:ea typeface="+mn-ea"/>
                                  <a:cs typeface="+mn-cs"/>
                                </a:rPr>
                                <m:t>𝑢</m:t>
                              </m:r>
                              <m:r>
                                <a:rPr lang="de-CH" sz="1800" b="0" i="1" kern="1200" baseline="0" smtClean="0">
                                  <a:solidFill>
                                    <a:schemeClr val="tx1"/>
                                  </a:solidFill>
                                  <a:latin typeface="Cambria Math" charset="0"/>
                                  <a:ea typeface="+mn-ea"/>
                                  <a:cs typeface="+mn-cs"/>
                                </a:rPr>
                                <m:t>&gt;</m:t>
                              </m:r>
                              <m:r>
                                <a:rPr lang="de-CH" sz="1800" b="0" i="1" kern="1200" baseline="0" smtClean="0">
                                  <a:solidFill>
                                    <a:schemeClr val="tx1"/>
                                  </a:solidFill>
                                  <a:latin typeface="Cambria Math" charset="0"/>
                                  <a:ea typeface="+mn-ea"/>
                                  <a:cs typeface="+mn-cs"/>
                                </a:rPr>
                                <m:t>𝑣</m:t>
                              </m:r>
                            </m:oMath>
                          </a14:m>
                          <a:r>
                            <a:rPr lang="de-CH" sz="1800" b="0" i="1" kern="1200" dirty="0">
                              <a:solidFill>
                                <a:schemeClr val="tx1"/>
                              </a:solidFill>
                              <a:latin typeface="Cambria Math" charset="0"/>
                              <a:ea typeface="+mn-ea"/>
                              <a:cs typeface="+mn-cs"/>
                            </a:rPr>
                            <a:t> sein muss.</a:t>
                          </a:r>
                        </a:p>
                        <a:p>
                          <a:pPr marL="0" marR="0" indent="0" algn="l" defTabSz="914400" rtl="0" eaLnBrk="1" fontAlgn="auto" latinLnBrk="0" hangingPunct="1">
                            <a:lnSpc>
                              <a:spcPct val="100000"/>
                            </a:lnSpc>
                            <a:spcBef>
                              <a:spcPts val="0"/>
                            </a:spcBef>
                            <a:spcAft>
                              <a:spcPts val="0"/>
                            </a:spcAft>
                            <a:buClrTx/>
                            <a:buSzTx/>
                            <a:buFontTx/>
                            <a:buNone/>
                            <a:tabLst/>
                            <a:defRPr/>
                          </a:pPr>
                          <a:endParaRPr lang="de-CH" sz="1800" b="0" i="1" kern="1200" dirty="0">
                            <a:solidFill>
                              <a:schemeClr val="tx1"/>
                            </a:solidFill>
                            <a:latin typeface="Cambria Math" charset="0"/>
                            <a:ea typeface="+mn-ea"/>
                            <a:cs typeface="+mn-cs"/>
                          </a:endParaRPr>
                        </a:p>
                      </a:txBody>
                      <a:tcPr>
                        <a:solidFill>
                          <a:schemeClr val="bg1"/>
                        </a:solidFill>
                      </a:tcPr>
                    </a:tc>
                    <a:extLst>
                      <a:ext uri="{0D108BD9-81ED-4DB2-BD59-A6C34878D82A}">
                        <a16:rowId xmlns:a16="http://schemas.microsoft.com/office/drawing/2014/main" val="10000"/>
                      </a:ext>
                    </a:extLst>
                  </a:tr>
                  <a:tr h="270364">
                    <a:tc>
                      <a:txBody>
                        <a:bodyPr/>
                        <a:lstStyle/>
                        <a:p>
                          <a:endParaRPr lang="de-DE" dirty="0">
                            <a:solidFill>
                              <a:schemeClr val="bg1"/>
                            </a:solidFill>
                          </a:endParaRPr>
                        </a:p>
                      </a:txBody>
                      <a:tcPr>
                        <a:solidFill>
                          <a:schemeClr val="bg1"/>
                        </a:solidFill>
                      </a:tcPr>
                    </a:tc>
                    <a:extLst>
                      <a:ext uri="{0D108BD9-81ED-4DB2-BD59-A6C34878D82A}">
                        <a16:rowId xmlns:a16="http://schemas.microsoft.com/office/drawing/2014/main" val="10001"/>
                      </a:ext>
                    </a:extLst>
                  </a:tr>
                </a:tbl>
              </a:graphicData>
            </a:graphic>
          </p:graphicFrame>
        </mc:Choice>
        <mc:Fallback xmlns="">
          <p:graphicFrame>
            <p:nvGraphicFramePr>
              <p:cNvPr id="5" name="Inhaltsplatzhalter 3"/>
              <p:cNvGraphicFramePr>
                <a:graphicFrameLocks/>
              </p:cNvGraphicFramePr>
              <p:nvPr>
                <p:extLst>
                  <p:ext uri="{D42A27DB-BD31-4B8C-83A1-F6EECF244321}">
                    <p14:modId xmlns:p14="http://schemas.microsoft.com/office/powerpoint/2010/main" val="1775169880"/>
                  </p:ext>
                </p:extLst>
              </p:nvPr>
            </p:nvGraphicFramePr>
            <p:xfrm>
              <a:off x="838189" y="1593286"/>
              <a:ext cx="5604166" cy="1828800"/>
            </p:xfrm>
            <a:graphic>
              <a:graphicData uri="http://schemas.openxmlformats.org/drawingml/2006/table">
                <a:tbl>
                  <a:tblPr firstRow="1" bandRow="1">
                    <a:tableStyleId>{5C22544A-7EE6-4342-B048-85BDC9FD1C3A}</a:tableStyleId>
                  </a:tblPr>
                  <a:tblGrid>
                    <a:gridCol w="5604166"/>
                  </a:tblGrid>
                  <a:tr h="1463040">
                    <a:tc>
                      <a:txBody>
                        <a:bodyPr/>
                        <a:lstStyle/>
                        <a:p>
                          <a:endParaRPr lang="de-DE"/>
                        </a:p>
                      </a:txBody>
                      <a:tcPr>
                        <a:blipFill rotWithShape="0">
                          <a:blip r:embed="rId3"/>
                          <a:stretch>
                            <a:fillRect l="-109" t="-2490" r="-435" b="-25726"/>
                          </a:stretch>
                        </a:blipFill>
                      </a:tcPr>
                    </a:tc>
                  </a:tr>
                  <a:tr h="365760">
                    <a:tc>
                      <a:txBody>
                        <a:bodyPr/>
                        <a:lstStyle/>
                        <a:p>
                          <a:endParaRPr lang="de-DE" dirty="0">
                            <a:solidFill>
                              <a:schemeClr val="bg1"/>
                            </a:solidFill>
                          </a:endParaRPr>
                        </a:p>
                      </a:txBody>
                      <a:tcPr>
                        <a:solidFill>
                          <a:schemeClr val="bg1"/>
                        </a:solidFill>
                      </a:tcPr>
                    </a:tc>
                  </a:tr>
                </a:tbl>
              </a:graphicData>
            </a:graphic>
          </p:graphicFrame>
        </mc:Fallback>
      </mc:AlternateContent>
      <mc:AlternateContent xmlns:mc="http://schemas.openxmlformats.org/markup-compatibility/2006" xmlns:a14="http://schemas.microsoft.com/office/drawing/2010/main">
        <mc:Choice Requires="a14">
          <p:graphicFrame>
            <p:nvGraphicFramePr>
              <p:cNvPr id="7" name="Inhaltsplatzhalter 3"/>
              <p:cNvGraphicFramePr>
                <a:graphicFrameLocks/>
              </p:cNvGraphicFramePr>
              <p:nvPr>
                <p:extLst>
                  <p:ext uri="{D42A27DB-BD31-4B8C-83A1-F6EECF244321}">
                    <p14:modId xmlns:p14="http://schemas.microsoft.com/office/powerpoint/2010/main" val="924467743"/>
                  </p:ext>
                </p:extLst>
              </p:nvPr>
            </p:nvGraphicFramePr>
            <p:xfrm>
              <a:off x="5929745" y="2803511"/>
              <a:ext cx="5292437" cy="1828800"/>
            </p:xfrm>
            <a:graphic>
              <a:graphicData uri="http://schemas.openxmlformats.org/drawingml/2006/table">
                <a:tbl>
                  <a:tblPr firstRow="1" bandRow="1">
                    <a:tableStyleId>{5C22544A-7EE6-4342-B048-85BDC9FD1C3A}</a:tableStyleId>
                  </a:tblPr>
                  <a:tblGrid>
                    <a:gridCol w="5292437">
                      <a:extLst>
                        <a:ext uri="{9D8B030D-6E8A-4147-A177-3AD203B41FA5}">
                          <a16:colId xmlns:a16="http://schemas.microsoft.com/office/drawing/2014/main" val="20000"/>
                        </a:ext>
                      </a:extLst>
                    </a:gridCol>
                  </a:tblGrid>
                  <a:tr h="126078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lang="de-CH" sz="1800" b="0" i="1" kern="1200" smtClean="0">
                                    <a:solidFill>
                                      <a:schemeClr val="tx1"/>
                                    </a:solidFill>
                                    <a:latin typeface="Cambria Math" charset="0"/>
                                    <a:ea typeface="+mn-ea"/>
                                    <a:cs typeface="+mn-cs"/>
                                  </a:rPr>
                                  <m:t>𝐾𝑜𝑛𝑡𝑟𝑜𝑙𝑙𝑖𝑒𝑟𝑒</m:t>
                                </m:r>
                                <m:r>
                                  <a:rPr lang="de-CH" sz="1800" b="0" i="1" kern="1200" smtClean="0">
                                    <a:solidFill>
                                      <a:schemeClr val="tx1"/>
                                    </a:solidFill>
                                    <a:latin typeface="Cambria Math" charset="0"/>
                                    <a:ea typeface="+mn-ea"/>
                                    <a:cs typeface="+mn-cs"/>
                                  </a:rPr>
                                  <m:t>  </m:t>
                                </m:r>
                                <m:r>
                                  <a:rPr lang="de-CH" sz="1800" b="0" i="1" kern="1200" smtClean="0">
                                    <a:solidFill>
                                      <a:schemeClr val="tx1"/>
                                    </a:solidFill>
                                    <a:latin typeface="Cambria Math" charset="0"/>
                                    <a:ea typeface="+mn-ea"/>
                                    <a:cs typeface="+mn-cs"/>
                                  </a:rPr>
                                  <m:t>𝑜𝑏</m:t>
                                </m:r>
                              </m:oMath>
                            </m:oMathPara>
                          </a14:m>
                          <a:endParaRPr lang="de-DE" sz="1800" b="0" i="0" kern="120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de-DE" sz="1800" b="0" i="0" kern="1200" dirty="0">
                              <a:solidFill>
                                <a:schemeClr val="tx1"/>
                              </a:solidFill>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p>
                                <m:sSupPr>
                                  <m:ctrlPr>
                                    <a:rPr lang="de-CH" sz="1800" b="0" i="1" kern="1200" smtClean="0">
                                      <a:solidFill>
                                        <a:schemeClr val="tx1"/>
                                      </a:solidFill>
                                      <a:latin typeface="Cambria Math" panose="02040503050406030204" pitchFamily="18" charset="0"/>
                                      <a:ea typeface="+mn-ea"/>
                                      <a:cs typeface="+mn-cs"/>
                                    </a:rPr>
                                  </m:ctrlPr>
                                </m:sSupPr>
                                <m:e>
                                  <m:r>
                                    <a:rPr lang="de-CH" sz="1800" b="0" i="1" kern="1200" smtClean="0">
                                      <a:solidFill>
                                        <a:schemeClr val="tx1"/>
                                      </a:solidFill>
                                      <a:latin typeface="Cambria Math" charset="0"/>
                                      <a:ea typeface="+mn-ea"/>
                                      <a:cs typeface="+mn-cs"/>
                                    </a:rPr>
                                    <m:t>𝑎</m:t>
                                  </m:r>
                                </m:e>
                                <m:sup>
                                  <m:r>
                                    <a:rPr lang="de-CH" sz="1800" b="0" i="1" kern="1200" smtClean="0">
                                      <a:solidFill>
                                        <a:schemeClr val="tx1"/>
                                      </a:solidFill>
                                      <a:latin typeface="Cambria Math" charset="0"/>
                                      <a:ea typeface="+mn-ea"/>
                                      <a:cs typeface="+mn-cs"/>
                                    </a:rPr>
                                    <m:t>2</m:t>
                                  </m:r>
                                </m:sup>
                              </m:sSup>
                              <m:r>
                                <a:rPr lang="de-CH" sz="1800" b="0" i="1" kern="1200" smtClean="0">
                                  <a:solidFill>
                                    <a:schemeClr val="tx1"/>
                                  </a:solidFill>
                                  <a:latin typeface="Cambria Math" charset="0"/>
                                  <a:ea typeface="+mn-ea"/>
                                  <a:cs typeface="+mn-cs"/>
                                </a:rPr>
                                <m:t>+</m:t>
                              </m:r>
                              <m:sSup>
                                <m:sSupPr>
                                  <m:ctrlPr>
                                    <a:rPr lang="de-CH" sz="1800" b="0" i="1" kern="1200" smtClean="0">
                                      <a:solidFill>
                                        <a:schemeClr val="tx1"/>
                                      </a:solidFill>
                                      <a:latin typeface="Cambria Math" panose="02040503050406030204" pitchFamily="18" charset="0"/>
                                      <a:ea typeface="+mn-ea"/>
                                      <a:cs typeface="+mn-cs"/>
                                    </a:rPr>
                                  </m:ctrlPr>
                                </m:sSupPr>
                                <m:e>
                                  <m:r>
                                    <a:rPr lang="de-CH" sz="1800" b="0" i="1" kern="1200" smtClean="0">
                                      <a:solidFill>
                                        <a:schemeClr val="tx1"/>
                                      </a:solidFill>
                                      <a:latin typeface="Cambria Math" charset="0"/>
                                      <a:ea typeface="+mn-ea"/>
                                      <a:cs typeface="+mn-cs"/>
                                    </a:rPr>
                                    <m:t>𝑏</m:t>
                                  </m:r>
                                </m:e>
                                <m:sup>
                                  <m:r>
                                    <a:rPr lang="de-CH" sz="1800" b="0" i="1" kern="1200" smtClean="0">
                                      <a:solidFill>
                                        <a:schemeClr val="tx1"/>
                                      </a:solidFill>
                                      <a:latin typeface="Cambria Math" charset="0"/>
                                      <a:ea typeface="+mn-ea"/>
                                      <a:cs typeface="+mn-cs"/>
                                    </a:rPr>
                                    <m:t>2</m:t>
                                  </m:r>
                                </m:sup>
                              </m:sSup>
                              <m:r>
                                <a:rPr lang="de-CH" sz="1800" b="0" i="1" kern="1200" smtClean="0">
                                  <a:solidFill>
                                    <a:schemeClr val="tx1"/>
                                  </a:solidFill>
                                  <a:latin typeface="Cambria Math" charset="0"/>
                                  <a:ea typeface="+mn-ea"/>
                                  <a:cs typeface="+mn-cs"/>
                                </a:rPr>
                                <m:t>=</m:t>
                              </m:r>
                              <m:sSup>
                                <m:sSupPr>
                                  <m:ctrlPr>
                                    <a:rPr lang="de-CH" sz="1800" b="0" i="1" kern="1200" smtClean="0">
                                      <a:solidFill>
                                        <a:schemeClr val="tx1"/>
                                      </a:solidFill>
                                      <a:latin typeface="Cambria Math" panose="02040503050406030204" pitchFamily="18" charset="0"/>
                                      <a:ea typeface="+mn-ea"/>
                                      <a:cs typeface="+mn-cs"/>
                                    </a:rPr>
                                  </m:ctrlPr>
                                </m:sSupPr>
                                <m:e>
                                  <m:r>
                                    <a:rPr lang="de-CH" sz="1800" b="0" i="1" kern="1200" smtClean="0">
                                      <a:solidFill>
                                        <a:schemeClr val="tx1"/>
                                      </a:solidFill>
                                      <a:latin typeface="Cambria Math" charset="0"/>
                                      <a:ea typeface="+mn-ea"/>
                                      <a:cs typeface="+mn-cs"/>
                                    </a:rPr>
                                    <m:t>𝑐</m:t>
                                  </m:r>
                                </m:e>
                                <m:sup>
                                  <m:r>
                                    <a:rPr lang="de-CH" sz="1800" b="0" i="1" kern="1200" smtClean="0">
                                      <a:solidFill>
                                        <a:schemeClr val="tx1"/>
                                      </a:solidFill>
                                      <a:latin typeface="Cambria Math" charset="0"/>
                                      <a:ea typeface="+mn-ea"/>
                                      <a:cs typeface="+mn-cs"/>
                                    </a:rPr>
                                    <m:t>2 </m:t>
                                  </m:r>
                                </m:sup>
                              </m:sSup>
                              <m:r>
                                <a:rPr lang="de-DE" sz="1800" b="0" i="1" kern="1200" smtClean="0">
                                  <a:solidFill>
                                    <a:schemeClr val="tx1"/>
                                  </a:solidFill>
                                  <a:latin typeface="Cambria Math" charset="0"/>
                                  <a:ea typeface="+mn-ea"/>
                                  <a:cs typeface="+mn-cs"/>
                                </a:rPr>
                                <m:t> </m:t>
                              </m:r>
                            </m:oMath>
                          </a14:m>
                          <a:r>
                            <a:rPr lang="de-DE" sz="1800" b="0" i="0" kern="1200" dirty="0">
                              <a:solidFill>
                                <a:schemeClr val="tx1"/>
                              </a:solidFill>
                              <a:latin typeface="+mn-lt"/>
                              <a:ea typeface="+mn-ea"/>
                              <a:cs typeface="+mn-cs"/>
                            </a:rPr>
                            <a:t>ist?</a:t>
                          </a:r>
                        </a:p>
                        <a:p>
                          <a:pPr marL="0" marR="0" indent="0" algn="l" defTabSz="914400" rtl="0" eaLnBrk="1" fontAlgn="auto" latinLnBrk="0" hangingPunct="1">
                            <a:lnSpc>
                              <a:spcPct val="100000"/>
                            </a:lnSpc>
                            <a:spcBef>
                              <a:spcPts val="0"/>
                            </a:spcBef>
                            <a:spcAft>
                              <a:spcPts val="0"/>
                            </a:spcAft>
                            <a:buClrTx/>
                            <a:buSzTx/>
                            <a:buFontTx/>
                            <a:buNone/>
                            <a:tabLst/>
                            <a:defRPr/>
                          </a:pPr>
                          <a:endParaRPr lang="de-DE" sz="1800" b="0" i="0" kern="120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de-DE" sz="1800" b="0" i="0" kern="1200" dirty="0">
                              <a:solidFill>
                                <a:schemeClr val="tx1"/>
                              </a:solidFill>
                              <a:latin typeface="+mn-lt"/>
                              <a:ea typeface="+mn-ea"/>
                              <a:cs typeface="+mn-cs"/>
                            </a:rPr>
                            <a:t>(</a:t>
                          </a:r>
                          <a:r>
                            <a:rPr lang="de-DE" sz="1800" b="0" i="0" kern="1200" dirty="0" err="1">
                              <a:solidFill>
                                <a:schemeClr val="tx1"/>
                              </a:solidFill>
                              <a:latin typeface="+mn-lt"/>
                              <a:ea typeface="+mn-ea"/>
                              <a:cs typeface="+mn-cs"/>
                            </a:rPr>
                            <a:t>a,b,c</a:t>
                          </a:r>
                          <a:r>
                            <a:rPr lang="de-DE" sz="1800" b="0" i="0" kern="1200" dirty="0">
                              <a:solidFill>
                                <a:schemeClr val="tx1"/>
                              </a:solidFill>
                              <a:latin typeface="+mn-lt"/>
                              <a:ea typeface="+mn-ea"/>
                              <a:cs typeface="+mn-cs"/>
                            </a:rPr>
                            <a:t>) ist demnach ein magisches Zahlentripel</a:t>
                          </a:r>
                        </a:p>
                      </a:txBody>
                      <a:tcPr>
                        <a:solidFill>
                          <a:schemeClr val="bg1"/>
                        </a:solidFill>
                      </a:tcPr>
                    </a:tc>
                    <a:extLst>
                      <a:ext uri="{0D108BD9-81ED-4DB2-BD59-A6C34878D82A}">
                        <a16:rowId xmlns:a16="http://schemas.microsoft.com/office/drawing/2014/main" val="10000"/>
                      </a:ext>
                    </a:extLst>
                  </a:tr>
                  <a:tr h="315197">
                    <a:tc>
                      <a:txBody>
                        <a:bodyPr/>
                        <a:lstStyle/>
                        <a:p>
                          <a:endParaRPr lang="de-DE" dirty="0">
                            <a:solidFill>
                              <a:schemeClr val="bg1"/>
                            </a:solidFill>
                          </a:endParaRPr>
                        </a:p>
                      </a:txBody>
                      <a:tcPr>
                        <a:solidFill>
                          <a:schemeClr val="bg1"/>
                        </a:solidFill>
                      </a:tcPr>
                    </a:tc>
                    <a:extLst>
                      <a:ext uri="{0D108BD9-81ED-4DB2-BD59-A6C34878D82A}">
                        <a16:rowId xmlns:a16="http://schemas.microsoft.com/office/drawing/2014/main" val="10001"/>
                      </a:ext>
                    </a:extLst>
                  </a:tr>
                </a:tbl>
              </a:graphicData>
            </a:graphic>
          </p:graphicFrame>
        </mc:Choice>
        <mc:Fallback xmlns="">
          <p:graphicFrame>
            <p:nvGraphicFramePr>
              <p:cNvPr id="7" name="Inhaltsplatzhalter 3"/>
              <p:cNvGraphicFramePr>
                <a:graphicFrameLocks/>
              </p:cNvGraphicFramePr>
              <p:nvPr>
                <p:extLst>
                  <p:ext uri="{D42A27DB-BD31-4B8C-83A1-F6EECF244321}">
                    <p14:modId xmlns:p14="http://schemas.microsoft.com/office/powerpoint/2010/main" val="924467743"/>
                  </p:ext>
                </p:extLst>
              </p:nvPr>
            </p:nvGraphicFramePr>
            <p:xfrm>
              <a:off x="5929745" y="2803511"/>
              <a:ext cx="5292437" cy="1828800"/>
            </p:xfrm>
            <a:graphic>
              <a:graphicData uri="http://schemas.openxmlformats.org/drawingml/2006/table">
                <a:tbl>
                  <a:tblPr firstRow="1" bandRow="1">
                    <a:tableStyleId>{5C22544A-7EE6-4342-B048-85BDC9FD1C3A}</a:tableStyleId>
                  </a:tblPr>
                  <a:tblGrid>
                    <a:gridCol w="5292437"/>
                  </a:tblGrid>
                  <a:tr h="1463040">
                    <a:tc>
                      <a:txBody>
                        <a:bodyPr/>
                        <a:lstStyle/>
                        <a:p>
                          <a:endParaRPr lang="de-DE"/>
                        </a:p>
                      </a:txBody>
                      <a:tcPr>
                        <a:blipFill rotWithShape="0">
                          <a:blip r:embed="rId4"/>
                          <a:stretch>
                            <a:fillRect l="-115" t="-24066" r="-575" b="-25726"/>
                          </a:stretch>
                        </a:blipFill>
                      </a:tcPr>
                    </a:tc>
                  </a:tr>
                  <a:tr h="365760">
                    <a:tc>
                      <a:txBody>
                        <a:bodyPr/>
                        <a:lstStyle/>
                        <a:p>
                          <a:endParaRPr lang="de-DE" dirty="0">
                            <a:solidFill>
                              <a:schemeClr val="bg1"/>
                            </a:solidFill>
                          </a:endParaRPr>
                        </a:p>
                      </a:txBody>
                      <a:tcPr>
                        <a:solidFill>
                          <a:schemeClr val="bg1"/>
                        </a:solidFill>
                      </a:tcPr>
                    </a:tc>
                  </a:tr>
                </a:tbl>
              </a:graphicData>
            </a:graphic>
          </p:graphicFrame>
        </mc:Fallback>
      </mc:AlternateContent>
      <p:graphicFrame>
        <p:nvGraphicFramePr>
          <p:cNvPr id="6" name="Inhaltsplatzhalter 3"/>
          <p:cNvGraphicFramePr>
            <a:graphicFrameLocks/>
          </p:cNvGraphicFramePr>
          <p:nvPr>
            <p:extLst>
              <p:ext uri="{D42A27DB-BD31-4B8C-83A1-F6EECF244321}">
                <p14:modId xmlns:p14="http://schemas.microsoft.com/office/powerpoint/2010/main" val="1415522561"/>
              </p:ext>
            </p:extLst>
          </p:nvPr>
        </p:nvGraphicFramePr>
        <p:xfrm>
          <a:off x="5925729" y="4544082"/>
          <a:ext cx="5292437" cy="1626547"/>
        </p:xfrm>
        <a:graphic>
          <a:graphicData uri="http://schemas.openxmlformats.org/drawingml/2006/table">
            <a:tbl>
              <a:tblPr firstRow="1" bandRow="1">
                <a:tableStyleId>{5C22544A-7EE6-4342-B048-85BDC9FD1C3A}</a:tableStyleId>
              </a:tblPr>
              <a:tblGrid>
                <a:gridCol w="5292437">
                  <a:extLst>
                    <a:ext uri="{9D8B030D-6E8A-4147-A177-3AD203B41FA5}">
                      <a16:colId xmlns:a16="http://schemas.microsoft.com/office/drawing/2014/main" val="20000"/>
                    </a:ext>
                  </a:extLst>
                </a:gridCol>
              </a:tblGrid>
              <a:tr h="126078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800" b="0" i="0" kern="1200" dirty="0">
                          <a:solidFill>
                            <a:schemeClr val="tx1"/>
                          </a:solidFill>
                          <a:latin typeface="+mn-lt"/>
                          <a:ea typeface="+mn-ea"/>
                          <a:cs typeface="+mn-cs"/>
                        </a:rPr>
                        <a:t>Beispiel</a:t>
                      </a:r>
                    </a:p>
                    <a:p>
                      <a:pPr marL="342900" marR="0" indent="-342900" algn="l" defTabSz="914400" rtl="0" eaLnBrk="1" fontAlgn="auto" latinLnBrk="0" hangingPunct="1">
                        <a:lnSpc>
                          <a:spcPct val="100000"/>
                        </a:lnSpc>
                        <a:spcBef>
                          <a:spcPts val="0"/>
                        </a:spcBef>
                        <a:spcAft>
                          <a:spcPts val="0"/>
                        </a:spcAft>
                        <a:buClrTx/>
                        <a:buSzTx/>
                        <a:buFont typeface="+mj-lt"/>
                        <a:buAutoNum type="arabicPeriod"/>
                        <a:tabLst/>
                        <a:defRPr/>
                      </a:pPr>
                      <a:r>
                        <a:rPr lang="de-DE" sz="1800" b="0" i="0" kern="1200" dirty="0" err="1">
                          <a:solidFill>
                            <a:schemeClr val="tx1"/>
                          </a:solidFill>
                          <a:latin typeface="+mn-lt"/>
                          <a:ea typeface="+mn-ea"/>
                          <a:cs typeface="+mn-cs"/>
                        </a:rPr>
                        <a:t>u</a:t>
                      </a:r>
                      <a:r>
                        <a:rPr lang="de-DE" sz="1800" b="0" i="0" kern="1200" dirty="0">
                          <a:solidFill>
                            <a:schemeClr val="tx1"/>
                          </a:solidFill>
                          <a:latin typeface="+mn-lt"/>
                          <a:ea typeface="+mn-ea"/>
                          <a:cs typeface="+mn-cs"/>
                        </a:rPr>
                        <a:t>=4,</a:t>
                      </a:r>
                      <a:r>
                        <a:rPr lang="de-DE" sz="1800" b="0" i="0" kern="1200" baseline="0" dirty="0">
                          <a:solidFill>
                            <a:schemeClr val="tx1"/>
                          </a:solidFill>
                          <a:latin typeface="+mn-lt"/>
                          <a:ea typeface="+mn-ea"/>
                          <a:cs typeface="+mn-cs"/>
                        </a:rPr>
                        <a:t> v=2</a:t>
                      </a:r>
                    </a:p>
                    <a:p>
                      <a:pPr marL="342900" marR="0" indent="-342900" algn="l" defTabSz="914400" rtl="0" eaLnBrk="1" fontAlgn="auto" latinLnBrk="0" hangingPunct="1">
                        <a:lnSpc>
                          <a:spcPct val="100000"/>
                        </a:lnSpc>
                        <a:spcBef>
                          <a:spcPts val="0"/>
                        </a:spcBef>
                        <a:spcAft>
                          <a:spcPts val="0"/>
                        </a:spcAft>
                        <a:buClrTx/>
                        <a:buSzTx/>
                        <a:buFont typeface="+mj-lt"/>
                        <a:buAutoNum type="arabicPeriod"/>
                        <a:tabLst/>
                        <a:defRPr/>
                      </a:pPr>
                      <a:r>
                        <a:rPr lang="de-DE" sz="1800" b="0" i="0" kern="1200" baseline="0" dirty="0" err="1">
                          <a:solidFill>
                            <a:schemeClr val="tx1"/>
                          </a:solidFill>
                          <a:latin typeface="+mn-lt"/>
                          <a:ea typeface="+mn-ea"/>
                          <a:cs typeface="+mn-cs"/>
                        </a:rPr>
                        <a:t>u</a:t>
                      </a:r>
                      <a:r>
                        <a:rPr lang="de-DE" sz="1800" b="0" i="0" kern="1200" baseline="0" dirty="0">
                          <a:solidFill>
                            <a:schemeClr val="tx1"/>
                          </a:solidFill>
                          <a:latin typeface="+mn-lt"/>
                          <a:ea typeface="+mn-ea"/>
                          <a:cs typeface="+mn-cs"/>
                        </a:rPr>
                        <a:t>=2, v=1</a:t>
                      </a:r>
                      <a:endParaRPr lang="de-DE" sz="1800" b="0" i="0" kern="1200" dirty="0">
                        <a:solidFill>
                          <a:schemeClr val="tx1"/>
                        </a:solidFill>
                        <a:latin typeface="+mn-lt"/>
                        <a:ea typeface="+mn-ea"/>
                        <a:cs typeface="+mn-cs"/>
                      </a:endParaRPr>
                    </a:p>
                  </a:txBody>
                  <a:tcPr>
                    <a:solidFill>
                      <a:schemeClr val="bg1"/>
                    </a:solidFill>
                  </a:tcPr>
                </a:tc>
                <a:extLst>
                  <a:ext uri="{0D108BD9-81ED-4DB2-BD59-A6C34878D82A}">
                    <a16:rowId xmlns:a16="http://schemas.microsoft.com/office/drawing/2014/main" val="10000"/>
                  </a:ext>
                </a:extLst>
              </a:tr>
              <a:tr h="315197">
                <a:tc>
                  <a:txBody>
                    <a:bodyPr/>
                    <a:lstStyle/>
                    <a:p>
                      <a:endParaRPr lang="de-DE" dirty="0">
                        <a:solidFill>
                          <a:schemeClr val="bg1"/>
                        </a:solidFill>
                      </a:endParaRPr>
                    </a:p>
                  </a:txBody>
                  <a:tcPr>
                    <a:solidFill>
                      <a:schemeClr val="bg1"/>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81569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Wofür das Ganze?</a:t>
            </a:r>
          </a:p>
        </p:txBody>
      </p:sp>
      <p:sp>
        <p:nvSpPr>
          <p:cNvPr id="4" name="Inhaltsplatzhalter 3"/>
          <p:cNvSpPr txBox="1">
            <a:spLocks noGrp="1"/>
          </p:cNvSpPr>
          <p:nvPr>
            <p:ph idx="1"/>
          </p:nvPr>
        </p:nvSpPr>
        <p:spPr>
          <a:xfrm>
            <a:off x="838200" y="1825625"/>
            <a:ext cx="10515600" cy="4355038"/>
          </a:xfrm>
          <a:prstGeom prst="rect">
            <a:avLst/>
          </a:prstGeom>
          <a:noFill/>
        </p:spPr>
        <p:txBody>
          <a:bodyPr wrap="square" rtlCol="0">
            <a:spAutoFit/>
          </a:bodyPr>
          <a:lstStyle/>
          <a:p>
            <a:r>
              <a:rPr lang="de-DE"/>
              <a:t>Nur mit </a:t>
            </a:r>
            <a:r>
              <a:rPr lang="de-DE" dirty="0"/>
              <a:t>rechten Winkeln, kann man Flächen oder Volumina exakt berechnen. Die, die das wussten hatten Macht, denn Wissen ist Macht. Will man die Macht sichern, darf man das Wissen nur selektiv weitergegeben werden.</a:t>
            </a:r>
          </a:p>
          <a:p>
            <a:r>
              <a:rPr lang="de-DE" dirty="0"/>
              <a:t>so kam es dass, bei Landstreitigkeiten der Maharadscha seinen Weisen anwies, das Land der Streithähne zu vermessen und so konnte er Recht sprechen.</a:t>
            </a:r>
          </a:p>
          <a:p>
            <a:r>
              <a:rPr lang="de-DE" dirty="0"/>
              <a:t>Auch, wenn viele Maharadschas reich waren, mussten sie für ihr ehrgeizigen Plänen, ein Budget erstellen. Wieviel Kubik Boden muss ich ausheben lassen um meinen </a:t>
            </a:r>
            <a:r>
              <a:rPr lang="de-DE" dirty="0" err="1"/>
              <a:t>Taj</a:t>
            </a:r>
            <a:r>
              <a:rPr lang="de-DE" dirty="0"/>
              <a:t> </a:t>
            </a:r>
            <a:r>
              <a:rPr lang="de-DE" dirty="0" err="1"/>
              <a:t>Mahal</a:t>
            </a:r>
            <a:r>
              <a:rPr lang="de-DE" dirty="0"/>
              <a:t> bauen zu können?</a:t>
            </a:r>
          </a:p>
        </p:txBody>
      </p:sp>
    </p:spTree>
    <p:extLst>
      <p:ext uri="{BB962C8B-B14F-4D97-AF65-F5344CB8AC3E}">
        <p14:creationId xmlns:p14="http://schemas.microsoft.com/office/powerpoint/2010/main" val="351059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Literatur</a:t>
            </a:r>
          </a:p>
        </p:txBody>
      </p:sp>
      <p:sp>
        <p:nvSpPr>
          <p:cNvPr id="3" name="Inhaltsplatzhalter 2"/>
          <p:cNvSpPr>
            <a:spLocks noGrp="1"/>
          </p:cNvSpPr>
          <p:nvPr>
            <p:ph idx="1"/>
          </p:nvPr>
        </p:nvSpPr>
        <p:spPr/>
        <p:txBody>
          <a:bodyPr/>
          <a:lstStyle/>
          <a:p>
            <a:pPr marL="0" indent="0">
              <a:buNone/>
            </a:pPr>
            <a:r>
              <a:rPr lang="de-DE" dirty="0"/>
              <a:t>Helmuth Gericke:</a:t>
            </a:r>
          </a:p>
          <a:p>
            <a:pPr marL="0" indent="0">
              <a:buNone/>
            </a:pPr>
            <a:r>
              <a:rPr lang="de-DE" dirty="0"/>
              <a:t>Mathematik in Antike und Orient / Mathematik im Abendland</a:t>
            </a:r>
          </a:p>
          <a:p>
            <a:pPr marL="0" indent="0">
              <a:buNone/>
            </a:pPr>
            <a:r>
              <a:rPr lang="de-DE" dirty="0"/>
              <a:t>ISBN 3-925037-64-0 Fourier Verlag GmbH Wiesbaden</a:t>
            </a:r>
          </a:p>
          <a:p>
            <a:pPr marL="0" indent="0">
              <a:buNone/>
            </a:pPr>
            <a:endParaRPr lang="de-DE" dirty="0"/>
          </a:p>
          <a:p>
            <a:pPr marL="0" indent="0">
              <a:buNone/>
            </a:pPr>
            <a:r>
              <a:rPr lang="de-DE" dirty="0"/>
              <a:t>Douglas R. </a:t>
            </a:r>
            <a:r>
              <a:rPr lang="de-DE" dirty="0" err="1"/>
              <a:t>Hoffstadter</a:t>
            </a:r>
            <a:r>
              <a:rPr lang="de-DE" dirty="0"/>
              <a:t>:</a:t>
            </a:r>
          </a:p>
          <a:p>
            <a:pPr marL="0" indent="0">
              <a:buNone/>
            </a:pPr>
            <a:r>
              <a:rPr lang="de-DE" dirty="0" err="1"/>
              <a:t>Gödel</a:t>
            </a:r>
            <a:r>
              <a:rPr lang="de-DE" dirty="0"/>
              <a:t>, Escher, Bach – ein endlos geflochtenes Band</a:t>
            </a:r>
          </a:p>
          <a:p>
            <a:pPr marL="0" indent="0">
              <a:buNone/>
            </a:pPr>
            <a:r>
              <a:rPr lang="de-DE" dirty="0"/>
              <a:t>ISBN 0-456-02685-75682-7</a:t>
            </a:r>
          </a:p>
        </p:txBody>
      </p:sp>
    </p:spTree>
    <p:extLst>
      <p:ext uri="{BB962C8B-B14F-4D97-AF65-F5344CB8AC3E}">
        <p14:creationId xmlns:p14="http://schemas.microsoft.com/office/powerpoint/2010/main" val="7578346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zu guter Letzt!</a:t>
            </a:r>
          </a:p>
        </p:txBody>
      </p:sp>
      <p:sp>
        <p:nvSpPr>
          <p:cNvPr id="3" name="Inhaltsplatzhalter 2"/>
          <p:cNvSpPr>
            <a:spLocks noGrp="1"/>
          </p:cNvSpPr>
          <p:nvPr>
            <p:ph idx="1"/>
          </p:nvPr>
        </p:nvSpPr>
        <p:spPr>
          <a:xfrm>
            <a:off x="838200" y="1825625"/>
            <a:ext cx="10515600" cy="4351338"/>
          </a:xfrm>
        </p:spPr>
        <p:txBody>
          <a:bodyPr/>
          <a:lstStyle/>
          <a:p>
            <a:pPr marL="0" marR="0" lvl="0" indent="0" defTabSz="914400" eaLnBrk="1" fontAlgn="auto" latinLnBrk="0" hangingPunct="1">
              <a:lnSpc>
                <a:spcPct val="100000"/>
              </a:lnSpc>
              <a:spcBef>
                <a:spcPts val="0"/>
              </a:spcBef>
              <a:spcAft>
                <a:spcPts val="0"/>
              </a:spcAft>
              <a:buClrTx/>
              <a:buSzTx/>
              <a:buNone/>
              <a:tabLst/>
              <a:defRPr/>
            </a:pPr>
            <a:r>
              <a:rPr lang="de-DE" sz="9600" dirty="0"/>
              <a:t>Vielen Dank für Eure Aufmerksamkeit</a:t>
            </a:r>
          </a:p>
        </p:txBody>
      </p:sp>
    </p:spTree>
    <p:extLst>
      <p:ext uri="{BB962C8B-B14F-4D97-AF65-F5344CB8AC3E}">
        <p14:creationId xmlns:p14="http://schemas.microsoft.com/office/powerpoint/2010/main" val="14476554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a:t>Für die Interessierten! Beweis, dass die indische Gleichung magische Zahlentripel liefert.</a:t>
            </a:r>
          </a:p>
        </p:txBody>
      </p:sp>
      <mc:AlternateContent xmlns:mc="http://schemas.openxmlformats.org/markup-compatibility/2006" xmlns:a14="http://schemas.microsoft.com/office/drawing/2010/main">
        <mc:Choice Requires="a14">
          <p:sp>
            <p:nvSpPr>
              <p:cNvPr id="3" name="Inhaltsplatzhalter 2"/>
              <p:cNvSpPr>
                <a:spLocks noGrp="1"/>
              </p:cNvSpPr>
              <p:nvPr>
                <p:ph idx="1"/>
              </p:nvPr>
            </p:nvSpPr>
            <p:spPr/>
            <p:txBody>
              <a:bodyPr>
                <a:normAutofit lnSpcReduction="10000"/>
              </a:bodyPr>
              <a:lstStyle/>
              <a:p>
                <a:pPr marL="0" marR="0" lvl="0" indent="0" defTabSz="914400" eaLnBrk="1" fontAlgn="auto" latinLnBrk="0" hangingPunct="1">
                  <a:lnSpc>
                    <a:spcPct val="100000"/>
                  </a:lnSpc>
                  <a:spcBef>
                    <a:spcPts val="0"/>
                  </a:spcBef>
                  <a:spcAft>
                    <a:spcPts val="0"/>
                  </a:spcAft>
                  <a:buClrTx/>
                  <a:buSzTx/>
                  <a:buNone/>
                  <a:tabLst/>
                  <a:defRPr/>
                </a:pPr>
                <a:r>
                  <a:rPr lang="de-DE" dirty="0"/>
                  <a:t>Die alten Inder haben die indische Gleichung nur auswendig gelernt und angewendet. Heut zu Tags wird ein Beweis gefordert, der hier folgt:</a:t>
                </a:r>
              </a:p>
              <a:p>
                <a:pPr marL="0" marR="0" lvl="0" indent="0" defTabSz="914400" eaLnBrk="1" fontAlgn="auto" latinLnBrk="0" hangingPunct="1">
                  <a:lnSpc>
                    <a:spcPct val="100000"/>
                  </a:lnSpc>
                  <a:spcBef>
                    <a:spcPts val="0"/>
                  </a:spcBef>
                  <a:spcAft>
                    <a:spcPts val="0"/>
                  </a:spcAft>
                  <a:buClrTx/>
                  <a:buSzTx/>
                  <a:buNone/>
                  <a:tabLst/>
                  <a:defRPr/>
                </a:pPr>
                <a:endParaRPr lang="de-DE" dirty="0"/>
              </a:p>
              <a:p>
                <a:pPr marL="0" lvl="0" indent="0">
                  <a:lnSpc>
                    <a:spcPct val="100000"/>
                  </a:lnSpc>
                  <a:spcBef>
                    <a:spcPts val="0"/>
                  </a:spcBef>
                  <a:buNone/>
                  <a:defRPr/>
                </a:pPr>
                <a:r>
                  <a:rPr lang="de-DE" dirty="0"/>
                  <a:t>Seien </a:t>
                </a:r>
                <a14:m>
                  <m:oMath xmlns:m="http://schemas.openxmlformats.org/officeDocument/2006/math">
                    <m:r>
                      <a:rPr lang="de-CH" b="0" i="1" smtClean="0">
                        <a:latin typeface="Cambria Math" charset="0"/>
                      </a:rPr>
                      <m:t>𝑢</m:t>
                    </m:r>
                    <m:r>
                      <a:rPr lang="de-CH" b="0" i="1" smtClean="0">
                        <a:latin typeface="Cambria Math" charset="0"/>
                      </a:rPr>
                      <m:t>,</m:t>
                    </m:r>
                    <m:r>
                      <a:rPr lang="de-CH" b="0" i="1" smtClean="0">
                        <a:latin typeface="Cambria Math" charset="0"/>
                      </a:rPr>
                      <m:t>𝑣</m:t>
                    </m:r>
                    <m:r>
                      <a:rPr lang="de-CH" b="0" i="1" smtClean="0">
                        <a:latin typeface="Cambria Math" charset="0"/>
                      </a:rPr>
                      <m:t> ∈ </m:t>
                    </m:r>
                    <m:r>
                      <a:rPr lang="de-CH" b="0" i="1" smtClean="0">
                        <a:latin typeface="Cambria Math" charset="0"/>
                        <a:ea typeface="Cambria Math" charset="0"/>
                        <a:cs typeface="Cambria Math" charset="0"/>
                      </a:rPr>
                      <m:t>ℕ</m:t>
                    </m:r>
                    <m:r>
                      <m:rPr>
                        <m:nor/>
                      </m:rPr>
                      <a:rPr lang="de-CH" b="0" i="1" smtClean="0">
                        <a:latin typeface="Cambria Math" charset="0"/>
                        <a:ea typeface="Cambria Math" charset="0"/>
                        <a:cs typeface="Cambria Math" charset="0"/>
                      </a:rPr>
                      <m:t> </m:t>
                    </m:r>
                    <m:r>
                      <m:rPr>
                        <m:nor/>
                      </m:rPr>
                      <a:rPr lang="de-CH" i="1" dirty="0">
                        <a:ea typeface="Cambria Math" charset="0"/>
                        <a:cs typeface="Cambria Math" charset="0"/>
                      </a:rPr>
                      <m:t>(</m:t>
                    </m:r>
                    <m:r>
                      <m:rPr>
                        <m:nor/>
                      </m:rPr>
                      <a:rPr lang="de-CH" i="1" dirty="0">
                        <a:ea typeface="Cambria Math" charset="0"/>
                        <a:cs typeface="Cambria Math" charset="0"/>
                      </a:rPr>
                      <m:t>sprich</m:t>
                    </m:r>
                    <m:r>
                      <m:rPr>
                        <m:nor/>
                      </m:rPr>
                      <a:rPr lang="de-CH" i="1" dirty="0">
                        <a:ea typeface="Cambria Math" charset="0"/>
                        <a:cs typeface="Cambria Math" charset="0"/>
                      </a:rPr>
                      <m:t>: </m:t>
                    </m:r>
                    <m:r>
                      <m:rPr>
                        <m:nor/>
                      </m:rPr>
                      <a:rPr lang="de-CH" i="1" dirty="0">
                        <a:ea typeface="Cambria Math" charset="0"/>
                        <a:cs typeface="Cambria Math" charset="0"/>
                      </a:rPr>
                      <m:t>u</m:t>
                    </m:r>
                    <m:r>
                      <m:rPr>
                        <m:nor/>
                      </m:rPr>
                      <a:rPr lang="de-CH" i="1" dirty="0">
                        <a:ea typeface="Cambria Math" charset="0"/>
                        <a:cs typeface="Cambria Math" charset="0"/>
                      </a:rPr>
                      <m:t> </m:t>
                    </m:r>
                    <m:r>
                      <m:rPr>
                        <m:nor/>
                      </m:rPr>
                      <a:rPr lang="de-CH" i="1" dirty="0">
                        <a:ea typeface="Cambria Math" charset="0"/>
                        <a:cs typeface="Cambria Math" charset="0"/>
                      </a:rPr>
                      <m:t>und</m:t>
                    </m:r>
                    <m:r>
                      <m:rPr>
                        <m:nor/>
                      </m:rPr>
                      <a:rPr lang="de-CH" i="1" dirty="0">
                        <a:ea typeface="Cambria Math" charset="0"/>
                        <a:cs typeface="Cambria Math" charset="0"/>
                      </a:rPr>
                      <m:t> </m:t>
                    </m:r>
                    <m:r>
                      <m:rPr>
                        <m:nor/>
                      </m:rPr>
                      <a:rPr lang="de-CH" i="1" dirty="0">
                        <a:ea typeface="Cambria Math" charset="0"/>
                        <a:cs typeface="Cambria Math" charset="0"/>
                      </a:rPr>
                      <m:t>v</m:t>
                    </m:r>
                    <m:r>
                      <m:rPr>
                        <m:nor/>
                      </m:rPr>
                      <a:rPr lang="de-CH" i="1" dirty="0">
                        <a:ea typeface="Cambria Math" charset="0"/>
                        <a:cs typeface="Cambria Math" charset="0"/>
                      </a:rPr>
                      <m:t> </m:t>
                    </m:r>
                    <m:r>
                      <m:rPr>
                        <m:nor/>
                      </m:rPr>
                      <a:rPr lang="de-CH" i="1" dirty="0">
                        <a:ea typeface="Cambria Math" charset="0"/>
                        <a:cs typeface="Cambria Math" charset="0"/>
                      </a:rPr>
                      <m:t>sind</m:t>
                    </m:r>
                    <m:r>
                      <m:rPr>
                        <m:nor/>
                      </m:rPr>
                      <a:rPr lang="de-CH" i="1" dirty="0">
                        <a:ea typeface="Cambria Math" charset="0"/>
                        <a:cs typeface="Cambria Math" charset="0"/>
                      </a:rPr>
                      <m:t> </m:t>
                    </m:r>
                    <m:r>
                      <m:rPr>
                        <m:nor/>
                      </m:rPr>
                      <a:rPr lang="de-CH" i="1" dirty="0">
                        <a:ea typeface="Cambria Math" charset="0"/>
                        <a:cs typeface="Cambria Math" charset="0"/>
                      </a:rPr>
                      <m:t>Elemente</m:t>
                    </m:r>
                    <m:r>
                      <m:rPr>
                        <m:nor/>
                      </m:rPr>
                      <a:rPr lang="de-CH" i="1" dirty="0">
                        <a:ea typeface="Cambria Math" charset="0"/>
                        <a:cs typeface="Cambria Math" charset="0"/>
                      </a:rPr>
                      <m:t> </m:t>
                    </m:r>
                    <m:r>
                      <m:rPr>
                        <m:nor/>
                      </m:rPr>
                      <a:rPr lang="de-CH" i="1" dirty="0">
                        <a:ea typeface="Cambria Math" charset="0"/>
                        <a:cs typeface="Cambria Math" charset="0"/>
                      </a:rPr>
                      <m:t>von</m:t>
                    </m:r>
                    <m:r>
                      <m:rPr>
                        <m:nor/>
                      </m:rPr>
                      <a:rPr lang="de-CH" i="1" dirty="0">
                        <a:ea typeface="Cambria Math" charset="0"/>
                        <a:cs typeface="Cambria Math" charset="0"/>
                      </a:rPr>
                      <m:t> </m:t>
                    </m:r>
                    <m:r>
                      <m:rPr>
                        <m:nor/>
                      </m:rPr>
                      <a:rPr lang="de-CH" i="1" dirty="0">
                        <a:ea typeface="Cambria Math" charset="0"/>
                        <a:cs typeface="Cambria Math" charset="0"/>
                      </a:rPr>
                      <m:t>n</m:t>
                    </m:r>
                    <m:r>
                      <m:rPr>
                        <m:nor/>
                      </m:rPr>
                      <a:rPr lang="de-CH" i="1" dirty="0">
                        <a:ea typeface="Cambria Math" charset="0"/>
                        <a:cs typeface="Cambria Math" charset="0"/>
                      </a:rPr>
                      <m:t>)</m:t>
                    </m:r>
                    <m:r>
                      <a:rPr lang="de-CH" b="0" i="1" dirty="0" smtClean="0">
                        <a:latin typeface="Cambria Math" charset="0"/>
                        <a:ea typeface="Cambria Math" charset="0"/>
                        <a:cs typeface="Cambria Math" charset="0"/>
                      </a:rPr>
                      <m:t> </m:t>
                    </m:r>
                    <m:r>
                      <a:rPr lang="de-CH" b="0" i="1" smtClean="0">
                        <a:latin typeface="Cambria Math" charset="0"/>
                        <a:ea typeface="Cambria Math" charset="0"/>
                        <a:cs typeface="Cambria Math" charset="0"/>
                      </a:rPr>
                      <m:t>𝑚𝑖𝑡</m:t>
                    </m:r>
                    <m:r>
                      <a:rPr lang="de-CH" b="0" i="1" smtClean="0">
                        <a:latin typeface="Cambria Math" charset="0"/>
                        <a:ea typeface="Cambria Math" charset="0"/>
                        <a:cs typeface="Cambria Math" charset="0"/>
                      </a:rPr>
                      <m:t> </m:t>
                    </m:r>
                    <m:r>
                      <a:rPr lang="de-CH" b="0" i="1" smtClean="0">
                        <a:latin typeface="Cambria Math" charset="0"/>
                        <a:ea typeface="Cambria Math" charset="0"/>
                        <a:cs typeface="Cambria Math" charset="0"/>
                      </a:rPr>
                      <m:t>𝑢</m:t>
                    </m:r>
                    <m:r>
                      <a:rPr lang="de-CH" b="0" i="1" smtClean="0">
                        <a:latin typeface="Cambria Math" charset="0"/>
                        <a:ea typeface="Cambria Math" charset="0"/>
                        <a:cs typeface="Cambria Math" charset="0"/>
                      </a:rPr>
                      <m:t>&gt;</m:t>
                    </m:r>
                    <m:r>
                      <a:rPr lang="de-CH" b="0" i="1" smtClean="0">
                        <a:latin typeface="Cambria Math" charset="0"/>
                        <a:ea typeface="Cambria Math" charset="0"/>
                        <a:cs typeface="Cambria Math" charset="0"/>
                      </a:rPr>
                      <m:t>𝑣</m:t>
                    </m:r>
                  </m:oMath>
                </a14:m>
                <a:r>
                  <a:rPr lang="de-CH" b="0" i="1" dirty="0">
                    <a:ea typeface="Cambria Math" charset="0"/>
                    <a:cs typeface="Cambria Math" charset="0"/>
                  </a:rPr>
                  <a:t>.</a:t>
                </a:r>
              </a:p>
              <a:p>
                <a:pPr marL="0" marR="0" lvl="0" indent="0" defTabSz="914400" eaLnBrk="1" fontAlgn="auto" latinLnBrk="0" hangingPunct="1">
                  <a:lnSpc>
                    <a:spcPct val="100000"/>
                  </a:lnSpc>
                  <a:spcBef>
                    <a:spcPts val="0"/>
                  </a:spcBef>
                  <a:spcAft>
                    <a:spcPts val="0"/>
                  </a:spcAft>
                  <a:buClrTx/>
                  <a:buSzTx/>
                  <a:buNone/>
                  <a:tabLst/>
                  <a:defRPr/>
                </a:pPr>
                <a14:m>
                  <m:oMathPara xmlns:m="http://schemas.openxmlformats.org/officeDocument/2006/math">
                    <m:oMathParaPr>
                      <m:jc m:val="left"/>
                    </m:oMathParaPr>
                    <m:oMath xmlns:m="http://schemas.openxmlformats.org/officeDocument/2006/math">
                      <m:r>
                        <a:rPr lang="de-CH" b="0" i="1" smtClean="0">
                          <a:latin typeface="Cambria Math" charset="0"/>
                        </a:rPr>
                        <m:t>𝑁𝑎𝑐h</m:t>
                      </m:r>
                      <m:r>
                        <a:rPr lang="de-CH" b="0" i="1" smtClean="0">
                          <a:latin typeface="Cambria Math" charset="0"/>
                        </a:rPr>
                        <m:t> </m:t>
                      </m:r>
                      <m:r>
                        <a:rPr lang="de-CH" b="0" i="1" smtClean="0">
                          <a:latin typeface="Cambria Math" charset="0"/>
                        </a:rPr>
                        <m:t>𝑃𝑦𝑡h𝑎𝑔𝑜𝑟𝑎𝑠</m:t>
                      </m:r>
                      <m:r>
                        <a:rPr lang="de-CH" b="0" i="1" smtClean="0">
                          <a:latin typeface="Cambria Math" charset="0"/>
                        </a:rPr>
                        <m:t> </m:t>
                      </m:r>
                      <m:r>
                        <a:rPr lang="de-CH" b="0" i="1" smtClean="0">
                          <a:latin typeface="Cambria Math" charset="0"/>
                        </a:rPr>
                        <m:t>𝑔𝑖𝑙𝑡</m:t>
                      </m:r>
                      <m:r>
                        <a:rPr lang="de-CH" b="0" i="1" smtClean="0">
                          <a:latin typeface="Cambria Math" charset="0"/>
                        </a:rPr>
                        <m:t> </m:t>
                      </m:r>
                      <m:r>
                        <a:rPr lang="de-CH" b="0" i="1" smtClean="0">
                          <a:latin typeface="Cambria Math" charset="0"/>
                        </a:rPr>
                        <m:t>𝑖𝑚</m:t>
                      </m:r>
                      <m:r>
                        <a:rPr lang="de-CH" b="0" i="1" smtClean="0">
                          <a:latin typeface="Cambria Math" charset="0"/>
                        </a:rPr>
                        <m:t> </m:t>
                      </m:r>
                      <m:r>
                        <a:rPr lang="de-CH" b="0" i="1" smtClean="0">
                          <a:latin typeface="Cambria Math" charset="0"/>
                        </a:rPr>
                        <m:t>𝑟𝑒𝑐h𝑡𝑤𝑖𝑛𝑘𝑙𝑖𝑔𝑒𝑛</m:t>
                      </m:r>
                      <m:r>
                        <a:rPr lang="de-CH" b="0" i="1" smtClean="0">
                          <a:latin typeface="Cambria Math" charset="0"/>
                        </a:rPr>
                        <m:t> </m:t>
                      </m:r>
                      <m:r>
                        <a:rPr lang="de-CH" b="0" i="1" smtClean="0">
                          <a:latin typeface="Cambria Math" charset="0"/>
                        </a:rPr>
                        <m:t>𝐷𝑟𝑒𝑖𝑒𝑐𝑘</m:t>
                      </m:r>
                      <m:r>
                        <a:rPr lang="de-CH" b="0" i="1" smtClean="0">
                          <a:latin typeface="Cambria Math" charset="0"/>
                        </a:rPr>
                        <m:t> </m:t>
                      </m:r>
                      <m:sSup>
                        <m:sSupPr>
                          <m:ctrlPr>
                            <a:rPr lang="de-CH" b="0" i="1" smtClean="0">
                              <a:latin typeface="Cambria Math" panose="02040503050406030204" pitchFamily="18" charset="0"/>
                            </a:rPr>
                          </m:ctrlPr>
                        </m:sSupPr>
                        <m:e>
                          <m:r>
                            <a:rPr lang="de-CH" b="0" i="1" smtClean="0">
                              <a:latin typeface="Cambria Math" charset="0"/>
                            </a:rPr>
                            <m:t>𝑎</m:t>
                          </m:r>
                        </m:e>
                        <m:sup>
                          <m:r>
                            <a:rPr lang="de-CH" b="0" i="1" smtClean="0">
                              <a:latin typeface="Cambria Math" charset="0"/>
                            </a:rPr>
                            <m:t>2</m:t>
                          </m:r>
                        </m:sup>
                      </m:sSup>
                      <m:r>
                        <a:rPr lang="de-CH" b="0" i="1" smtClean="0">
                          <a:latin typeface="Cambria Math" charset="0"/>
                        </a:rPr>
                        <m:t>+</m:t>
                      </m:r>
                      <m:sSup>
                        <m:sSupPr>
                          <m:ctrlPr>
                            <a:rPr lang="de-CH" b="0" i="1" smtClean="0">
                              <a:latin typeface="Cambria Math" panose="02040503050406030204" pitchFamily="18" charset="0"/>
                            </a:rPr>
                          </m:ctrlPr>
                        </m:sSupPr>
                        <m:e>
                          <m:r>
                            <a:rPr lang="de-CH" b="0" i="1" smtClean="0">
                              <a:latin typeface="Cambria Math" charset="0"/>
                            </a:rPr>
                            <m:t>𝑏</m:t>
                          </m:r>
                        </m:e>
                        <m:sup>
                          <m:r>
                            <a:rPr lang="de-CH" b="0" i="1" smtClean="0">
                              <a:latin typeface="Cambria Math" charset="0"/>
                            </a:rPr>
                            <m:t>2</m:t>
                          </m:r>
                        </m:sup>
                      </m:sSup>
                      <m:r>
                        <a:rPr lang="de-CH" b="0" i="1" smtClean="0">
                          <a:latin typeface="Cambria Math" charset="0"/>
                        </a:rPr>
                        <m:t>=</m:t>
                      </m:r>
                      <m:sSup>
                        <m:sSupPr>
                          <m:ctrlPr>
                            <a:rPr lang="de-CH" b="0" i="1" smtClean="0">
                              <a:latin typeface="Cambria Math" panose="02040503050406030204" pitchFamily="18" charset="0"/>
                            </a:rPr>
                          </m:ctrlPr>
                        </m:sSupPr>
                        <m:e>
                          <m:r>
                            <a:rPr lang="de-CH" b="0" i="1" smtClean="0">
                              <a:latin typeface="Cambria Math" charset="0"/>
                            </a:rPr>
                            <m:t>𝑐</m:t>
                          </m:r>
                        </m:e>
                        <m:sup>
                          <m:r>
                            <a:rPr lang="de-CH" b="0" i="1" smtClean="0">
                              <a:latin typeface="Cambria Math" charset="0"/>
                            </a:rPr>
                            <m:t>2</m:t>
                          </m:r>
                        </m:sup>
                      </m:sSup>
                    </m:oMath>
                  </m:oMathPara>
                </a14:m>
                <a:endParaRPr lang="de-DE" dirty="0"/>
              </a:p>
              <a:p>
                <a:pPr marL="0" marR="0" lvl="0" indent="0" defTabSz="914400" eaLnBrk="1" fontAlgn="auto" latinLnBrk="0" hangingPunct="1">
                  <a:lnSpc>
                    <a:spcPct val="100000"/>
                  </a:lnSpc>
                  <a:spcBef>
                    <a:spcPts val="0"/>
                  </a:spcBef>
                  <a:spcAft>
                    <a:spcPts val="0"/>
                  </a:spcAft>
                  <a:buClrTx/>
                  <a:buSzTx/>
                  <a:buNone/>
                  <a:tabLst/>
                  <a:defRPr/>
                </a:pPr>
                <a14:m>
                  <m:oMathPara xmlns:m="http://schemas.openxmlformats.org/officeDocument/2006/math">
                    <m:oMathParaPr>
                      <m:jc m:val="left"/>
                    </m:oMathParaPr>
                    <m:oMath xmlns:m="http://schemas.openxmlformats.org/officeDocument/2006/math">
                      <m:sSup>
                        <m:sSupPr>
                          <m:ctrlPr>
                            <a:rPr lang="de-CH" b="0" i="1" smtClean="0">
                              <a:latin typeface="Cambria Math" panose="02040503050406030204" pitchFamily="18" charset="0"/>
                            </a:rPr>
                          </m:ctrlPr>
                        </m:sSupPr>
                        <m:e>
                          <m:r>
                            <a:rPr lang="de-CH" b="0" i="1" smtClean="0">
                              <a:latin typeface="Cambria Math" charset="0"/>
                            </a:rPr>
                            <m:t>𝑎</m:t>
                          </m:r>
                        </m:e>
                        <m:sup>
                          <m:r>
                            <a:rPr lang="de-CH" b="0" i="1" smtClean="0">
                              <a:latin typeface="Cambria Math" charset="0"/>
                            </a:rPr>
                            <m:t>2</m:t>
                          </m:r>
                        </m:sup>
                      </m:sSup>
                      <m:r>
                        <a:rPr lang="de-CH" b="0" i="1" smtClean="0">
                          <a:latin typeface="Cambria Math" charset="0"/>
                        </a:rPr>
                        <m:t>+</m:t>
                      </m:r>
                      <m:sSup>
                        <m:sSupPr>
                          <m:ctrlPr>
                            <a:rPr lang="de-CH" b="0" i="1" smtClean="0">
                              <a:latin typeface="Cambria Math" panose="02040503050406030204" pitchFamily="18" charset="0"/>
                            </a:rPr>
                          </m:ctrlPr>
                        </m:sSupPr>
                        <m:e>
                          <m:r>
                            <a:rPr lang="de-CH" b="0" i="1" smtClean="0">
                              <a:latin typeface="Cambria Math" charset="0"/>
                            </a:rPr>
                            <m:t>𝑏</m:t>
                          </m:r>
                        </m:e>
                        <m:sup>
                          <m:r>
                            <a:rPr lang="de-CH" b="0" i="1" smtClean="0">
                              <a:latin typeface="Cambria Math" charset="0"/>
                            </a:rPr>
                            <m:t>2</m:t>
                          </m:r>
                        </m:sup>
                      </m:sSup>
                      <m:r>
                        <a:rPr lang="de-CH" b="0" i="1" smtClean="0">
                          <a:latin typeface="Cambria Math" charset="0"/>
                        </a:rPr>
                        <m:t>=</m:t>
                      </m:r>
                      <m:sSup>
                        <m:sSupPr>
                          <m:ctrlPr>
                            <a:rPr lang="de-CH" b="0" i="1" smtClean="0">
                              <a:latin typeface="Cambria Math" panose="02040503050406030204" pitchFamily="18" charset="0"/>
                            </a:rPr>
                          </m:ctrlPr>
                        </m:sSupPr>
                        <m:e>
                          <m:d>
                            <m:dPr>
                              <m:ctrlPr>
                                <a:rPr lang="de-CH" b="0" i="1" smtClean="0">
                                  <a:latin typeface="Cambria Math" panose="02040503050406030204" pitchFamily="18" charset="0"/>
                                </a:rPr>
                              </m:ctrlPr>
                            </m:dPr>
                            <m:e>
                              <m:sSup>
                                <m:sSupPr>
                                  <m:ctrlPr>
                                    <a:rPr lang="de-CH" b="0" i="1" smtClean="0">
                                      <a:latin typeface="Cambria Math" panose="02040503050406030204" pitchFamily="18" charset="0"/>
                                    </a:rPr>
                                  </m:ctrlPr>
                                </m:sSupPr>
                                <m:e>
                                  <m:r>
                                    <a:rPr lang="de-CH" b="0" i="1" smtClean="0">
                                      <a:latin typeface="Cambria Math" charset="0"/>
                                    </a:rPr>
                                    <m:t>𝑢</m:t>
                                  </m:r>
                                </m:e>
                                <m:sup>
                                  <m:r>
                                    <a:rPr lang="de-CH" b="0" i="1" smtClean="0">
                                      <a:latin typeface="Cambria Math" charset="0"/>
                                    </a:rPr>
                                    <m:t>2</m:t>
                                  </m:r>
                                </m:sup>
                              </m:sSup>
                              <m:r>
                                <a:rPr lang="de-CH" b="0" i="1" smtClean="0">
                                  <a:latin typeface="Cambria Math" charset="0"/>
                                </a:rPr>
                                <m:t>−</m:t>
                              </m:r>
                              <m:sSup>
                                <m:sSupPr>
                                  <m:ctrlPr>
                                    <a:rPr lang="de-CH" b="0" i="1" smtClean="0">
                                      <a:latin typeface="Cambria Math" panose="02040503050406030204" pitchFamily="18" charset="0"/>
                                    </a:rPr>
                                  </m:ctrlPr>
                                </m:sSupPr>
                                <m:e>
                                  <m:r>
                                    <a:rPr lang="de-CH" b="0" i="1" smtClean="0">
                                      <a:latin typeface="Cambria Math" charset="0"/>
                                    </a:rPr>
                                    <m:t>𝑣</m:t>
                                  </m:r>
                                </m:e>
                                <m:sup>
                                  <m:r>
                                    <a:rPr lang="de-CH" b="0" i="1" smtClean="0">
                                      <a:latin typeface="Cambria Math" charset="0"/>
                                    </a:rPr>
                                    <m:t>2</m:t>
                                  </m:r>
                                </m:sup>
                              </m:sSup>
                            </m:e>
                          </m:d>
                        </m:e>
                        <m:sup>
                          <m:r>
                            <a:rPr lang="de-CH" b="0" i="1" smtClean="0">
                              <a:latin typeface="Cambria Math" charset="0"/>
                            </a:rPr>
                            <m:t>2</m:t>
                          </m:r>
                        </m:sup>
                      </m:sSup>
                      <m:r>
                        <a:rPr lang="de-CH" b="0" i="1" smtClean="0">
                          <a:latin typeface="Cambria Math" charset="0"/>
                        </a:rPr>
                        <m:t>+</m:t>
                      </m:r>
                      <m:sSup>
                        <m:sSupPr>
                          <m:ctrlPr>
                            <a:rPr lang="de-CH" b="0" i="1" smtClean="0">
                              <a:latin typeface="Cambria Math" panose="02040503050406030204" pitchFamily="18" charset="0"/>
                            </a:rPr>
                          </m:ctrlPr>
                        </m:sSupPr>
                        <m:e>
                          <m:d>
                            <m:dPr>
                              <m:ctrlPr>
                                <a:rPr lang="de-CH" b="0" i="1" smtClean="0">
                                  <a:latin typeface="Cambria Math" panose="02040503050406030204" pitchFamily="18" charset="0"/>
                                </a:rPr>
                              </m:ctrlPr>
                            </m:dPr>
                            <m:e>
                              <m:r>
                                <a:rPr lang="de-CH" b="0" i="1" smtClean="0">
                                  <a:latin typeface="Cambria Math" charset="0"/>
                                </a:rPr>
                                <m:t>2</m:t>
                              </m:r>
                              <m:r>
                                <a:rPr lang="de-CH" b="0" i="1" smtClean="0">
                                  <a:latin typeface="Cambria Math" charset="0"/>
                                </a:rPr>
                                <m:t>𝑢𝑣</m:t>
                              </m:r>
                            </m:e>
                          </m:d>
                        </m:e>
                        <m:sup>
                          <m:r>
                            <a:rPr lang="de-CH" b="0" i="1" smtClean="0">
                              <a:latin typeface="Cambria Math" charset="0"/>
                            </a:rPr>
                            <m:t>2</m:t>
                          </m:r>
                        </m:sup>
                      </m:sSup>
                      <m:r>
                        <a:rPr lang="de-CH" b="0" i="1" smtClean="0">
                          <a:latin typeface="Cambria Math" charset="0"/>
                        </a:rPr>
                        <m:t>=</m:t>
                      </m:r>
                    </m:oMath>
                  </m:oMathPara>
                </a14:m>
                <a:endParaRPr lang="de-CH" b="0" i="1" dirty="0">
                  <a:latin typeface="Cambria Math" charset="0"/>
                </a:endParaRPr>
              </a:p>
              <a:p>
                <a:pPr marL="0" marR="0" lvl="0" indent="0" defTabSz="914400" eaLnBrk="1" fontAlgn="auto" latinLnBrk="0" hangingPunct="1">
                  <a:lnSpc>
                    <a:spcPct val="100000"/>
                  </a:lnSpc>
                  <a:spcBef>
                    <a:spcPts val="0"/>
                  </a:spcBef>
                  <a:spcAft>
                    <a:spcPts val="0"/>
                  </a:spcAft>
                  <a:buClrTx/>
                  <a:buSzTx/>
                  <a:buNone/>
                  <a:tabLst/>
                  <a:defRPr/>
                </a:pPr>
                <a14:m>
                  <m:oMathPara xmlns:m="http://schemas.openxmlformats.org/officeDocument/2006/math">
                    <m:oMathParaPr>
                      <m:jc m:val="left"/>
                    </m:oMathParaPr>
                    <m:oMath xmlns:m="http://schemas.openxmlformats.org/officeDocument/2006/math">
                      <m:sSup>
                        <m:sSupPr>
                          <m:ctrlPr>
                            <a:rPr lang="de-CH" b="0" i="1" smtClean="0">
                              <a:latin typeface="Cambria Math" panose="02040503050406030204" pitchFamily="18" charset="0"/>
                            </a:rPr>
                          </m:ctrlPr>
                        </m:sSupPr>
                        <m:e>
                          <m:r>
                            <a:rPr lang="de-CH" b="0" i="1" smtClean="0">
                              <a:latin typeface="Cambria Math" charset="0"/>
                            </a:rPr>
                            <m:t>𝑢</m:t>
                          </m:r>
                        </m:e>
                        <m:sup>
                          <m:r>
                            <a:rPr lang="de-CH" b="0" i="1" smtClean="0">
                              <a:latin typeface="Cambria Math" charset="0"/>
                            </a:rPr>
                            <m:t>4</m:t>
                          </m:r>
                        </m:sup>
                      </m:sSup>
                      <m:r>
                        <a:rPr lang="de-CH" b="0" i="1" smtClean="0">
                          <a:latin typeface="Cambria Math" charset="0"/>
                        </a:rPr>
                        <m:t>−2</m:t>
                      </m:r>
                      <m:sSup>
                        <m:sSupPr>
                          <m:ctrlPr>
                            <a:rPr lang="de-CH" b="0" i="1" smtClean="0">
                              <a:latin typeface="Cambria Math" panose="02040503050406030204" pitchFamily="18" charset="0"/>
                            </a:rPr>
                          </m:ctrlPr>
                        </m:sSupPr>
                        <m:e>
                          <m:r>
                            <a:rPr lang="de-CH" b="0" i="1" smtClean="0">
                              <a:latin typeface="Cambria Math" charset="0"/>
                            </a:rPr>
                            <m:t>𝑢</m:t>
                          </m:r>
                        </m:e>
                        <m:sup>
                          <m:r>
                            <a:rPr lang="de-CH" b="0" i="1" smtClean="0">
                              <a:latin typeface="Cambria Math" charset="0"/>
                            </a:rPr>
                            <m:t>2</m:t>
                          </m:r>
                        </m:sup>
                      </m:sSup>
                      <m:sSup>
                        <m:sSupPr>
                          <m:ctrlPr>
                            <a:rPr lang="de-CH" b="0" i="1" smtClean="0">
                              <a:latin typeface="Cambria Math" panose="02040503050406030204" pitchFamily="18" charset="0"/>
                            </a:rPr>
                          </m:ctrlPr>
                        </m:sSupPr>
                        <m:e>
                          <m:r>
                            <a:rPr lang="de-CH" b="0" i="1" smtClean="0">
                              <a:latin typeface="Cambria Math" charset="0"/>
                            </a:rPr>
                            <m:t>𝑣</m:t>
                          </m:r>
                        </m:e>
                        <m:sup>
                          <m:r>
                            <a:rPr lang="de-CH" b="0" i="1" smtClean="0">
                              <a:latin typeface="Cambria Math" charset="0"/>
                            </a:rPr>
                            <m:t>2</m:t>
                          </m:r>
                        </m:sup>
                      </m:sSup>
                      <m:r>
                        <a:rPr lang="de-CH" b="0" i="1" smtClean="0">
                          <a:latin typeface="Cambria Math" charset="0"/>
                        </a:rPr>
                        <m:t>+</m:t>
                      </m:r>
                      <m:sSup>
                        <m:sSupPr>
                          <m:ctrlPr>
                            <a:rPr lang="de-CH" b="0" i="1" smtClean="0">
                              <a:latin typeface="Cambria Math" panose="02040503050406030204" pitchFamily="18" charset="0"/>
                            </a:rPr>
                          </m:ctrlPr>
                        </m:sSupPr>
                        <m:e>
                          <m:r>
                            <a:rPr lang="de-CH" b="0" i="1" smtClean="0">
                              <a:latin typeface="Cambria Math" charset="0"/>
                            </a:rPr>
                            <m:t>𝑣</m:t>
                          </m:r>
                        </m:e>
                        <m:sup>
                          <m:r>
                            <a:rPr lang="de-CH" b="0" i="1" smtClean="0">
                              <a:latin typeface="Cambria Math" charset="0"/>
                            </a:rPr>
                            <m:t>4</m:t>
                          </m:r>
                        </m:sup>
                      </m:sSup>
                      <m:r>
                        <a:rPr lang="de-CH" b="0" i="1" smtClean="0">
                          <a:latin typeface="Cambria Math" charset="0"/>
                        </a:rPr>
                        <m:t>+4</m:t>
                      </m:r>
                      <m:sSup>
                        <m:sSupPr>
                          <m:ctrlPr>
                            <a:rPr lang="de-CH" b="0" i="1" smtClean="0">
                              <a:latin typeface="Cambria Math" panose="02040503050406030204" pitchFamily="18" charset="0"/>
                            </a:rPr>
                          </m:ctrlPr>
                        </m:sSupPr>
                        <m:e>
                          <m:r>
                            <a:rPr lang="de-CH" b="0" i="1" smtClean="0">
                              <a:latin typeface="Cambria Math" charset="0"/>
                            </a:rPr>
                            <m:t>𝑢</m:t>
                          </m:r>
                        </m:e>
                        <m:sup>
                          <m:r>
                            <a:rPr lang="de-CH" b="0" i="1" smtClean="0">
                              <a:latin typeface="Cambria Math" charset="0"/>
                            </a:rPr>
                            <m:t>2</m:t>
                          </m:r>
                        </m:sup>
                      </m:sSup>
                      <m:sSup>
                        <m:sSupPr>
                          <m:ctrlPr>
                            <a:rPr lang="de-CH" b="0" i="1" smtClean="0">
                              <a:latin typeface="Cambria Math" panose="02040503050406030204" pitchFamily="18" charset="0"/>
                            </a:rPr>
                          </m:ctrlPr>
                        </m:sSupPr>
                        <m:e>
                          <m:r>
                            <a:rPr lang="de-CH" b="0" i="1" smtClean="0">
                              <a:latin typeface="Cambria Math" charset="0"/>
                            </a:rPr>
                            <m:t>𝑣</m:t>
                          </m:r>
                        </m:e>
                        <m:sup>
                          <m:r>
                            <a:rPr lang="de-CH" b="0" i="1" smtClean="0">
                              <a:latin typeface="Cambria Math" charset="0"/>
                            </a:rPr>
                            <m:t>2  =</m:t>
                          </m:r>
                        </m:sup>
                      </m:sSup>
                    </m:oMath>
                  </m:oMathPara>
                </a14:m>
                <a:endParaRPr lang="de-DE" dirty="0"/>
              </a:p>
              <a:p>
                <a:pPr marL="0" marR="0" lvl="0" indent="0" defTabSz="914400" eaLnBrk="1" fontAlgn="auto" latinLnBrk="0" hangingPunct="1">
                  <a:lnSpc>
                    <a:spcPct val="100000"/>
                  </a:lnSpc>
                  <a:spcBef>
                    <a:spcPts val="0"/>
                  </a:spcBef>
                  <a:spcAft>
                    <a:spcPts val="0"/>
                  </a:spcAft>
                  <a:buClrTx/>
                  <a:buSzTx/>
                  <a:buNone/>
                  <a:tabLst/>
                  <a:defRPr/>
                </a:pPr>
                <a14:m>
                  <m:oMathPara xmlns:m="http://schemas.openxmlformats.org/officeDocument/2006/math">
                    <m:oMathParaPr>
                      <m:jc m:val="left"/>
                    </m:oMathParaPr>
                    <m:oMath xmlns:m="http://schemas.openxmlformats.org/officeDocument/2006/math">
                      <m:sSup>
                        <m:sSupPr>
                          <m:ctrlPr>
                            <a:rPr lang="de-CH" b="0" i="1" smtClean="0">
                              <a:latin typeface="Cambria Math" panose="02040503050406030204" pitchFamily="18" charset="0"/>
                            </a:rPr>
                          </m:ctrlPr>
                        </m:sSupPr>
                        <m:e>
                          <m:r>
                            <a:rPr lang="de-CH" b="0" i="1" smtClean="0">
                              <a:latin typeface="Cambria Math" charset="0"/>
                            </a:rPr>
                            <m:t>𝑢</m:t>
                          </m:r>
                        </m:e>
                        <m:sup>
                          <m:r>
                            <a:rPr lang="de-CH" b="0" i="1" smtClean="0">
                              <a:latin typeface="Cambria Math" charset="0"/>
                            </a:rPr>
                            <m:t>4</m:t>
                          </m:r>
                        </m:sup>
                      </m:sSup>
                      <m:r>
                        <a:rPr lang="de-CH" b="0" i="1" smtClean="0">
                          <a:latin typeface="Cambria Math" charset="0"/>
                        </a:rPr>
                        <m:t>+2</m:t>
                      </m:r>
                      <m:sSup>
                        <m:sSupPr>
                          <m:ctrlPr>
                            <a:rPr lang="de-CH" b="0" i="1" smtClean="0">
                              <a:latin typeface="Cambria Math" panose="02040503050406030204" pitchFamily="18" charset="0"/>
                            </a:rPr>
                          </m:ctrlPr>
                        </m:sSupPr>
                        <m:e>
                          <m:r>
                            <a:rPr lang="de-CH" b="0" i="1" smtClean="0">
                              <a:latin typeface="Cambria Math" charset="0"/>
                            </a:rPr>
                            <m:t>𝑢</m:t>
                          </m:r>
                        </m:e>
                        <m:sup>
                          <m:r>
                            <a:rPr lang="de-CH" b="0" i="1" smtClean="0">
                              <a:latin typeface="Cambria Math" charset="0"/>
                            </a:rPr>
                            <m:t>2</m:t>
                          </m:r>
                        </m:sup>
                      </m:sSup>
                      <m:sSup>
                        <m:sSupPr>
                          <m:ctrlPr>
                            <a:rPr lang="de-CH" b="0" i="1" smtClean="0">
                              <a:latin typeface="Cambria Math" panose="02040503050406030204" pitchFamily="18" charset="0"/>
                            </a:rPr>
                          </m:ctrlPr>
                        </m:sSupPr>
                        <m:e>
                          <m:r>
                            <a:rPr lang="de-CH" b="0" i="1" smtClean="0">
                              <a:latin typeface="Cambria Math" charset="0"/>
                            </a:rPr>
                            <m:t>𝑣</m:t>
                          </m:r>
                        </m:e>
                        <m:sup>
                          <m:r>
                            <a:rPr lang="de-CH" b="0" i="1" smtClean="0">
                              <a:latin typeface="Cambria Math" charset="0"/>
                            </a:rPr>
                            <m:t>2</m:t>
                          </m:r>
                        </m:sup>
                      </m:sSup>
                      <m:r>
                        <a:rPr lang="de-CH" b="0" i="1" smtClean="0">
                          <a:latin typeface="Cambria Math" charset="0"/>
                        </a:rPr>
                        <m:t>+</m:t>
                      </m:r>
                      <m:sSup>
                        <m:sSupPr>
                          <m:ctrlPr>
                            <a:rPr lang="de-CH" b="0" i="1" smtClean="0">
                              <a:latin typeface="Cambria Math" panose="02040503050406030204" pitchFamily="18" charset="0"/>
                            </a:rPr>
                          </m:ctrlPr>
                        </m:sSupPr>
                        <m:e>
                          <m:r>
                            <a:rPr lang="de-CH" b="0" i="1" smtClean="0">
                              <a:latin typeface="Cambria Math" charset="0"/>
                            </a:rPr>
                            <m:t>𝑣</m:t>
                          </m:r>
                        </m:e>
                        <m:sup>
                          <m:r>
                            <a:rPr lang="de-CH" b="0" i="1" smtClean="0">
                              <a:latin typeface="Cambria Math" charset="0"/>
                            </a:rPr>
                            <m:t>4</m:t>
                          </m:r>
                        </m:sup>
                      </m:sSup>
                      <m:r>
                        <a:rPr lang="de-CH" b="0" i="1" smtClean="0">
                          <a:latin typeface="Cambria Math" charset="0"/>
                        </a:rPr>
                        <m:t>=</m:t>
                      </m:r>
                    </m:oMath>
                  </m:oMathPara>
                </a14:m>
                <a:endParaRPr lang="de-CH" b="0" dirty="0"/>
              </a:p>
              <a:p>
                <a:pPr marL="0" marR="0" lvl="0" indent="0" defTabSz="914400" eaLnBrk="1" fontAlgn="auto" latinLnBrk="0" hangingPunct="1">
                  <a:lnSpc>
                    <a:spcPct val="100000"/>
                  </a:lnSpc>
                  <a:spcBef>
                    <a:spcPts val="0"/>
                  </a:spcBef>
                  <a:spcAft>
                    <a:spcPts val="0"/>
                  </a:spcAft>
                  <a:buClrTx/>
                  <a:buSzTx/>
                  <a:buNone/>
                  <a:tabLst/>
                  <a:defRPr/>
                </a:pPr>
                <a14:m>
                  <m:oMathPara xmlns:m="http://schemas.openxmlformats.org/officeDocument/2006/math">
                    <m:oMathParaPr>
                      <m:jc m:val="left"/>
                    </m:oMathParaPr>
                    <m:oMath xmlns:m="http://schemas.openxmlformats.org/officeDocument/2006/math">
                      <m:sSup>
                        <m:sSupPr>
                          <m:ctrlPr>
                            <a:rPr lang="de-CH" b="0" i="1" smtClean="0">
                              <a:latin typeface="Cambria Math" panose="02040503050406030204" pitchFamily="18" charset="0"/>
                            </a:rPr>
                          </m:ctrlPr>
                        </m:sSupPr>
                        <m:e>
                          <m:d>
                            <m:dPr>
                              <m:ctrlPr>
                                <a:rPr lang="de-CH" b="0" i="1" smtClean="0">
                                  <a:latin typeface="Cambria Math" panose="02040503050406030204" pitchFamily="18" charset="0"/>
                                </a:rPr>
                              </m:ctrlPr>
                            </m:dPr>
                            <m:e>
                              <m:sSup>
                                <m:sSupPr>
                                  <m:ctrlPr>
                                    <a:rPr lang="de-CH" b="0" i="1" smtClean="0">
                                      <a:latin typeface="Cambria Math" panose="02040503050406030204" pitchFamily="18" charset="0"/>
                                    </a:rPr>
                                  </m:ctrlPr>
                                </m:sSupPr>
                                <m:e>
                                  <m:r>
                                    <a:rPr lang="de-CH" b="0" i="1" smtClean="0">
                                      <a:latin typeface="Cambria Math" charset="0"/>
                                    </a:rPr>
                                    <m:t>𝑢</m:t>
                                  </m:r>
                                </m:e>
                                <m:sup>
                                  <m:r>
                                    <a:rPr lang="de-CH" b="0" i="1" smtClean="0">
                                      <a:latin typeface="Cambria Math" charset="0"/>
                                    </a:rPr>
                                    <m:t>2</m:t>
                                  </m:r>
                                </m:sup>
                              </m:sSup>
                              <m:r>
                                <a:rPr lang="de-CH" b="0" i="1" smtClean="0">
                                  <a:latin typeface="Cambria Math" charset="0"/>
                                </a:rPr>
                                <m:t>+</m:t>
                              </m:r>
                              <m:sSup>
                                <m:sSupPr>
                                  <m:ctrlPr>
                                    <a:rPr lang="de-CH" b="0" i="1" smtClean="0">
                                      <a:latin typeface="Cambria Math" panose="02040503050406030204" pitchFamily="18" charset="0"/>
                                    </a:rPr>
                                  </m:ctrlPr>
                                </m:sSupPr>
                                <m:e>
                                  <m:r>
                                    <a:rPr lang="de-CH" b="0" i="1" smtClean="0">
                                      <a:latin typeface="Cambria Math" charset="0"/>
                                    </a:rPr>
                                    <m:t>𝑣</m:t>
                                  </m:r>
                                </m:e>
                                <m:sup>
                                  <m:r>
                                    <a:rPr lang="de-CH" b="0" i="1" smtClean="0">
                                      <a:latin typeface="Cambria Math" charset="0"/>
                                    </a:rPr>
                                    <m:t>2</m:t>
                                  </m:r>
                                </m:sup>
                              </m:sSup>
                            </m:e>
                          </m:d>
                        </m:e>
                        <m:sup>
                          <m:r>
                            <a:rPr lang="de-CH" b="0" i="1" smtClean="0">
                              <a:latin typeface="Cambria Math" charset="0"/>
                            </a:rPr>
                            <m:t>2</m:t>
                          </m:r>
                        </m:sup>
                      </m:sSup>
                      <m:r>
                        <a:rPr lang="de-CH" b="0" i="1" smtClean="0">
                          <a:latin typeface="Cambria Math" charset="0"/>
                        </a:rPr>
                        <m:t>=</m:t>
                      </m:r>
                      <m:sSup>
                        <m:sSupPr>
                          <m:ctrlPr>
                            <a:rPr lang="de-CH" b="0" i="1" smtClean="0">
                              <a:latin typeface="Cambria Math" panose="02040503050406030204" pitchFamily="18" charset="0"/>
                            </a:rPr>
                          </m:ctrlPr>
                        </m:sSupPr>
                        <m:e>
                          <m:r>
                            <a:rPr lang="de-CH" b="0" i="1" smtClean="0">
                              <a:latin typeface="Cambria Math" charset="0"/>
                            </a:rPr>
                            <m:t>𝑐</m:t>
                          </m:r>
                        </m:e>
                        <m:sup>
                          <m:r>
                            <a:rPr lang="de-CH" b="0" i="1" smtClean="0">
                              <a:latin typeface="Cambria Math" charset="0"/>
                            </a:rPr>
                            <m:t>2</m:t>
                          </m:r>
                        </m:sup>
                      </m:sSup>
                    </m:oMath>
                  </m:oMathPara>
                </a14:m>
                <a:endParaRPr lang="de-DE" dirty="0"/>
              </a:p>
              <a:p>
                <a:pPr marL="0" marR="0" lvl="0" indent="0" defTabSz="914400" eaLnBrk="1" fontAlgn="auto" latinLnBrk="0" hangingPunct="1">
                  <a:lnSpc>
                    <a:spcPct val="100000"/>
                  </a:lnSpc>
                  <a:spcBef>
                    <a:spcPts val="0"/>
                  </a:spcBef>
                  <a:spcAft>
                    <a:spcPts val="0"/>
                  </a:spcAft>
                  <a:buClrTx/>
                  <a:buSzTx/>
                  <a:buNone/>
                  <a:tabLst/>
                  <a:defRPr/>
                </a:pPr>
                <a:r>
                  <a:rPr lang="de-DE" dirty="0" err="1"/>
                  <a:t>q.e.d</a:t>
                </a:r>
                <a:r>
                  <a:rPr lang="de-DE" dirty="0"/>
                  <a:t>. </a:t>
                </a:r>
                <a:r>
                  <a:rPr lang="de-DE" i="1" dirty="0"/>
                  <a:t>(</a:t>
                </a:r>
                <a:r>
                  <a:rPr lang="de-DE" i="1" dirty="0" err="1"/>
                  <a:t>quod</a:t>
                </a:r>
                <a:r>
                  <a:rPr lang="de-DE" i="1" dirty="0"/>
                  <a:t> </a:t>
                </a:r>
                <a:r>
                  <a:rPr lang="de-DE" i="1" dirty="0" err="1"/>
                  <a:t>erat</a:t>
                </a:r>
                <a:r>
                  <a:rPr lang="de-DE" i="1" dirty="0"/>
                  <a:t> </a:t>
                </a:r>
                <a:r>
                  <a:rPr lang="de-DE" i="1" dirty="0" err="1"/>
                  <a:t>demonstrandum</a:t>
                </a:r>
                <a:r>
                  <a:rPr lang="de-DE" i="1" dirty="0"/>
                  <a:t> = was zu beweisen war) </a:t>
                </a:r>
              </a:p>
              <a:p>
                <a:pPr marL="0" marR="0" lvl="0" indent="0" defTabSz="914400" eaLnBrk="1" fontAlgn="auto" latinLnBrk="0" hangingPunct="1">
                  <a:lnSpc>
                    <a:spcPct val="100000"/>
                  </a:lnSpc>
                  <a:spcBef>
                    <a:spcPts val="0"/>
                  </a:spcBef>
                  <a:spcAft>
                    <a:spcPts val="0"/>
                  </a:spcAft>
                  <a:buClrTx/>
                  <a:buSzTx/>
                  <a:buNone/>
                  <a:tabLst/>
                  <a:defRPr/>
                </a:pPr>
                <a:endParaRPr lang="de-DE" dirty="0"/>
              </a:p>
            </p:txBody>
          </p:sp>
        </mc:Choice>
        <mc:Fallback xmlns="">
          <p:sp>
            <p:nvSpPr>
              <p:cNvPr id="3" name="Inhaltsplatzhalter 2"/>
              <p:cNvSpPr>
                <a:spLocks noGrp="1" noRot="1" noChangeAspect="1" noMove="1" noResize="1" noEditPoints="1" noAdjustHandles="1" noChangeArrowheads="1" noChangeShapeType="1" noTextEdit="1"/>
              </p:cNvSpPr>
              <p:nvPr>
                <p:ph idx="1"/>
              </p:nvPr>
            </p:nvSpPr>
            <p:spPr>
              <a:blipFill rotWithShape="0">
                <a:blip r:embed="rId2"/>
                <a:stretch>
                  <a:fillRect l="-1217" t="-2241" r="-1101"/>
                </a:stretch>
              </a:blipFill>
            </p:spPr>
            <p:txBody>
              <a:bodyPr/>
              <a:lstStyle/>
              <a:p>
                <a:r>
                  <a:rPr lang="de-DE">
                    <a:noFill/>
                  </a:rPr>
                  <a:t> </a:t>
                </a:r>
              </a:p>
            </p:txBody>
          </p:sp>
        </mc:Fallback>
      </mc:AlternateContent>
    </p:spTree>
    <p:extLst>
      <p:ext uri="{BB962C8B-B14F-4D97-AF65-F5344CB8AC3E}">
        <p14:creationId xmlns:p14="http://schemas.microsoft.com/office/powerpoint/2010/main" val="14630455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Lektionsübersicht</a:t>
            </a:r>
            <a:endParaRPr lang="de-DE" dirty="0"/>
          </a:p>
        </p:txBody>
      </p:sp>
      <p:sp>
        <p:nvSpPr>
          <p:cNvPr id="3" name="Inhaltsplatzhalter 2"/>
          <p:cNvSpPr>
            <a:spLocks noGrp="1"/>
          </p:cNvSpPr>
          <p:nvPr>
            <p:ph idx="1"/>
          </p:nvPr>
        </p:nvSpPr>
        <p:spPr/>
        <p:txBody>
          <a:bodyPr>
            <a:normAutofit/>
          </a:bodyPr>
          <a:lstStyle/>
          <a:p>
            <a:r>
              <a:rPr lang="de-DE" dirty="0"/>
              <a:t>Lernziele</a:t>
            </a:r>
          </a:p>
          <a:p>
            <a:r>
              <a:rPr lang="de-DE" dirty="0"/>
              <a:t>geschichtlicher Hintergrund</a:t>
            </a:r>
          </a:p>
          <a:p>
            <a:r>
              <a:rPr lang="de-DE" dirty="0"/>
              <a:t>Repetition: Satz des Pythagoras</a:t>
            </a:r>
          </a:p>
          <a:p>
            <a:r>
              <a:rPr lang="de-DE" dirty="0"/>
              <a:t>die indische Gleichung zur Erzeugen von magischen Zahlentripeln</a:t>
            </a:r>
          </a:p>
          <a:p>
            <a:r>
              <a:rPr lang="de-DE" dirty="0"/>
              <a:t>Literatur</a:t>
            </a:r>
          </a:p>
          <a:p>
            <a:endParaRPr lang="de-DE" dirty="0"/>
          </a:p>
          <a:p>
            <a:endParaRPr lang="de-DE" dirty="0"/>
          </a:p>
          <a:p>
            <a:endParaRPr lang="de-DE" dirty="0"/>
          </a:p>
          <a:p>
            <a:endParaRPr lang="de-DE" dirty="0"/>
          </a:p>
          <a:p>
            <a:endParaRPr lang="de-DE" dirty="0"/>
          </a:p>
        </p:txBody>
      </p:sp>
    </p:spTree>
    <p:extLst>
      <p:ext uri="{BB962C8B-B14F-4D97-AF65-F5344CB8AC3E}">
        <p14:creationId xmlns:p14="http://schemas.microsoft.com/office/powerpoint/2010/main" val="5554703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Geschichte der Mathematik</a:t>
            </a:r>
          </a:p>
        </p:txBody>
      </p:sp>
      <p:grpSp>
        <p:nvGrpSpPr>
          <p:cNvPr id="19" name="Gruppierung 18"/>
          <p:cNvGrpSpPr/>
          <p:nvPr/>
        </p:nvGrpSpPr>
        <p:grpSpPr>
          <a:xfrm>
            <a:off x="1160884" y="1690688"/>
            <a:ext cx="9910774" cy="4710112"/>
            <a:chOff x="2788226" y="3311236"/>
            <a:chExt cx="3729334" cy="1634836"/>
          </a:xfrm>
        </p:grpSpPr>
        <p:pic>
          <p:nvPicPr>
            <p:cNvPr id="17" name="Bild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8226" y="3769590"/>
              <a:ext cx="3729334" cy="1176482"/>
            </a:xfrm>
            <a:prstGeom prst="rect">
              <a:avLst/>
            </a:prstGeom>
          </p:spPr>
        </p:pic>
        <p:sp>
          <p:nvSpPr>
            <p:cNvPr id="18" name="Textfeld 17"/>
            <p:cNvSpPr txBox="1"/>
            <p:nvPr/>
          </p:nvSpPr>
          <p:spPr>
            <a:xfrm>
              <a:off x="3020287" y="3311236"/>
              <a:ext cx="2442272" cy="369332"/>
            </a:xfrm>
            <a:prstGeom prst="rect">
              <a:avLst/>
            </a:prstGeom>
            <a:noFill/>
          </p:spPr>
          <p:txBody>
            <a:bodyPr wrap="none" rtlCol="0">
              <a:spAutoFit/>
            </a:bodyPr>
            <a:lstStyle/>
            <a:p>
              <a:r>
                <a:rPr lang="de-DE" dirty="0"/>
                <a:t>Kongo vor </a:t>
              </a:r>
              <a:r>
                <a:rPr lang="de-DE"/>
                <a:t>20000 Jahren</a:t>
              </a:r>
              <a:endParaRPr lang="de-DE" dirty="0"/>
            </a:p>
          </p:txBody>
        </p:sp>
      </p:grpSp>
    </p:spTree>
    <p:extLst>
      <p:ext uri="{BB962C8B-B14F-4D97-AF65-F5344CB8AC3E}">
        <p14:creationId xmlns:p14="http://schemas.microsoft.com/office/powerpoint/2010/main" val="1280833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Geschichte der Mathematik</a:t>
            </a:r>
          </a:p>
        </p:txBody>
      </p:sp>
      <p:grpSp>
        <p:nvGrpSpPr>
          <p:cNvPr id="23" name="Gruppierung 22"/>
          <p:cNvGrpSpPr/>
          <p:nvPr/>
        </p:nvGrpSpPr>
        <p:grpSpPr>
          <a:xfrm>
            <a:off x="1344826" y="1690688"/>
            <a:ext cx="7552039" cy="4833681"/>
            <a:chOff x="5716155" y="3546764"/>
            <a:chExt cx="2374953" cy="2349592"/>
          </a:xfrm>
        </p:grpSpPr>
        <p:pic>
          <p:nvPicPr>
            <p:cNvPr id="20" name="Bild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6155" y="4000500"/>
              <a:ext cx="2298192" cy="1895856"/>
            </a:xfrm>
            <a:prstGeom prst="rect">
              <a:avLst/>
            </a:prstGeom>
          </p:spPr>
        </p:pic>
        <p:sp>
          <p:nvSpPr>
            <p:cNvPr id="21" name="Textfeld 20"/>
            <p:cNvSpPr txBox="1"/>
            <p:nvPr/>
          </p:nvSpPr>
          <p:spPr>
            <a:xfrm>
              <a:off x="5763483" y="3546764"/>
              <a:ext cx="2327625" cy="369332"/>
            </a:xfrm>
            <a:prstGeom prst="rect">
              <a:avLst/>
            </a:prstGeom>
            <a:noFill/>
          </p:spPr>
          <p:txBody>
            <a:bodyPr wrap="none" rtlCol="0">
              <a:spAutoFit/>
            </a:bodyPr>
            <a:lstStyle/>
            <a:p>
              <a:r>
                <a:rPr lang="de-DE"/>
                <a:t>Indien vor 9000 Jahren</a:t>
              </a:r>
              <a:endParaRPr lang="de-DE" dirty="0"/>
            </a:p>
          </p:txBody>
        </p:sp>
      </p:grpSp>
    </p:spTree>
    <p:extLst>
      <p:ext uri="{BB962C8B-B14F-4D97-AF65-F5344CB8AC3E}">
        <p14:creationId xmlns:p14="http://schemas.microsoft.com/office/powerpoint/2010/main" val="15624926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Geschichte der Mathematik</a:t>
            </a:r>
          </a:p>
        </p:txBody>
      </p:sp>
      <p:pic>
        <p:nvPicPr>
          <p:cNvPr id="24" name="Bild 23"/>
          <p:cNvPicPr>
            <a:picLocks noChangeAspect="1"/>
          </p:cNvPicPr>
          <p:nvPr/>
        </p:nvPicPr>
        <p:blipFill>
          <a:blip r:embed="rId2"/>
          <a:stretch>
            <a:fillRect/>
          </a:stretch>
        </p:blipFill>
        <p:spPr>
          <a:xfrm>
            <a:off x="1291275" y="1690688"/>
            <a:ext cx="9435925" cy="3931636"/>
          </a:xfrm>
          <a:prstGeom prst="rect">
            <a:avLst/>
          </a:prstGeom>
        </p:spPr>
      </p:pic>
    </p:spTree>
    <p:extLst>
      <p:ext uri="{BB962C8B-B14F-4D97-AF65-F5344CB8AC3E}">
        <p14:creationId xmlns:p14="http://schemas.microsoft.com/office/powerpoint/2010/main" val="13834120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Geschichte der Mathematik</a:t>
            </a:r>
          </a:p>
        </p:txBody>
      </p:sp>
      <p:grpSp>
        <p:nvGrpSpPr>
          <p:cNvPr id="27" name="Gruppierung 26"/>
          <p:cNvGrpSpPr/>
          <p:nvPr/>
        </p:nvGrpSpPr>
        <p:grpSpPr>
          <a:xfrm>
            <a:off x="1223039" y="1598568"/>
            <a:ext cx="7871534" cy="4691021"/>
            <a:chOff x="8007921" y="2521527"/>
            <a:chExt cx="2493440" cy="1736375"/>
          </a:xfrm>
        </p:grpSpPr>
        <p:pic>
          <p:nvPicPr>
            <p:cNvPr id="25" name="Bild 2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22937" y="3060638"/>
              <a:ext cx="1698541" cy="1197264"/>
            </a:xfrm>
            <a:prstGeom prst="rect">
              <a:avLst/>
            </a:prstGeom>
          </p:spPr>
        </p:pic>
        <p:sp>
          <p:nvSpPr>
            <p:cNvPr id="26" name="Textfeld 25"/>
            <p:cNvSpPr txBox="1"/>
            <p:nvPr/>
          </p:nvSpPr>
          <p:spPr>
            <a:xfrm>
              <a:off x="8007921" y="2521527"/>
              <a:ext cx="2493440" cy="369332"/>
            </a:xfrm>
            <a:prstGeom prst="rect">
              <a:avLst/>
            </a:prstGeom>
            <a:noFill/>
          </p:spPr>
          <p:txBody>
            <a:bodyPr wrap="none" rtlCol="0">
              <a:spAutoFit/>
            </a:bodyPr>
            <a:lstStyle/>
            <a:p>
              <a:r>
                <a:rPr lang="de-DE"/>
                <a:t>Babylon vor 4000 Jahren</a:t>
              </a:r>
            </a:p>
          </p:txBody>
        </p:sp>
      </p:grpSp>
    </p:spTree>
    <p:extLst>
      <p:ext uri="{BB962C8B-B14F-4D97-AF65-F5344CB8AC3E}">
        <p14:creationId xmlns:p14="http://schemas.microsoft.com/office/powerpoint/2010/main" val="2003236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Geschichte der Mathematik</a:t>
            </a:r>
          </a:p>
        </p:txBody>
      </p:sp>
      <p:sp>
        <p:nvSpPr>
          <p:cNvPr id="26" name="Textfeld 25"/>
          <p:cNvSpPr txBox="1"/>
          <p:nvPr/>
        </p:nvSpPr>
        <p:spPr>
          <a:xfrm>
            <a:off x="1191508" y="1566027"/>
            <a:ext cx="4232184" cy="369332"/>
          </a:xfrm>
          <a:prstGeom prst="rect">
            <a:avLst/>
          </a:prstGeom>
          <a:noFill/>
        </p:spPr>
        <p:txBody>
          <a:bodyPr wrap="none" rtlCol="0">
            <a:spAutoFit/>
          </a:bodyPr>
          <a:lstStyle/>
          <a:p>
            <a:r>
              <a:rPr lang="de-DE" dirty="0"/>
              <a:t>Keilschrift Fundort Babylon (4000 Jahre alt)</a:t>
            </a:r>
          </a:p>
        </p:txBody>
      </p:sp>
      <p:pic>
        <p:nvPicPr>
          <p:cNvPr id="1026" name="Picture 2" descr="limpton 322 tablet - babylonische Keilschrift-Tafel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1507" y="2135881"/>
            <a:ext cx="7384933" cy="41469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88542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Geschichte der Mathematik</a:t>
            </a:r>
          </a:p>
        </p:txBody>
      </p:sp>
      <p:grpSp>
        <p:nvGrpSpPr>
          <p:cNvPr id="31" name="Gruppierung 30"/>
          <p:cNvGrpSpPr/>
          <p:nvPr/>
        </p:nvGrpSpPr>
        <p:grpSpPr>
          <a:xfrm>
            <a:off x="2732346" y="1383658"/>
            <a:ext cx="5546686" cy="4819434"/>
            <a:chOff x="9227115" y="2244433"/>
            <a:chExt cx="2727157" cy="1828804"/>
          </a:xfrm>
        </p:grpSpPr>
        <p:pic>
          <p:nvPicPr>
            <p:cNvPr id="28" name="Bild 2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49685" y="2670466"/>
              <a:ext cx="1870361" cy="1402771"/>
            </a:xfrm>
            <a:prstGeom prst="rect">
              <a:avLst/>
            </a:prstGeom>
          </p:spPr>
        </p:pic>
        <p:sp>
          <p:nvSpPr>
            <p:cNvPr id="30" name="Textfeld 29"/>
            <p:cNvSpPr txBox="1"/>
            <p:nvPr/>
          </p:nvSpPr>
          <p:spPr>
            <a:xfrm>
              <a:off x="9227115" y="2244433"/>
              <a:ext cx="2727157" cy="369332"/>
            </a:xfrm>
            <a:prstGeom prst="rect">
              <a:avLst/>
            </a:prstGeom>
            <a:noFill/>
          </p:spPr>
          <p:txBody>
            <a:bodyPr wrap="none" rtlCol="0">
              <a:spAutoFit/>
            </a:bodyPr>
            <a:lstStyle/>
            <a:p>
              <a:r>
                <a:rPr lang="de-DE" dirty="0"/>
                <a:t>Alexandria vor 3000 Jahren</a:t>
              </a:r>
            </a:p>
          </p:txBody>
        </p:sp>
      </p:grpSp>
    </p:spTree>
    <p:extLst>
      <p:ext uri="{BB962C8B-B14F-4D97-AF65-F5344CB8AC3E}">
        <p14:creationId xmlns:p14="http://schemas.microsoft.com/office/powerpoint/2010/main" val="17327107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Geschichte der Mathematik</a:t>
            </a:r>
          </a:p>
        </p:txBody>
      </p:sp>
      <p:grpSp>
        <p:nvGrpSpPr>
          <p:cNvPr id="34" name="Gruppierung 33"/>
          <p:cNvGrpSpPr/>
          <p:nvPr/>
        </p:nvGrpSpPr>
        <p:grpSpPr>
          <a:xfrm>
            <a:off x="2703220" y="1573698"/>
            <a:ext cx="6576710" cy="4950670"/>
            <a:chOff x="8631372" y="4904508"/>
            <a:chExt cx="2994474" cy="1518321"/>
          </a:xfrm>
        </p:grpSpPr>
        <p:pic>
          <p:nvPicPr>
            <p:cNvPr id="32" name="Bild 3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63709" y="5268284"/>
              <a:ext cx="1739427" cy="1154545"/>
            </a:xfrm>
            <a:prstGeom prst="rect">
              <a:avLst/>
            </a:prstGeom>
          </p:spPr>
        </p:pic>
        <p:sp>
          <p:nvSpPr>
            <p:cNvPr id="33" name="Textfeld 32"/>
            <p:cNvSpPr txBox="1"/>
            <p:nvPr/>
          </p:nvSpPr>
          <p:spPr>
            <a:xfrm>
              <a:off x="8631372" y="4904508"/>
              <a:ext cx="2994474" cy="369332"/>
            </a:xfrm>
            <a:prstGeom prst="rect">
              <a:avLst/>
            </a:prstGeom>
            <a:noFill/>
          </p:spPr>
          <p:txBody>
            <a:bodyPr wrap="none" rtlCol="0">
              <a:spAutoFit/>
            </a:bodyPr>
            <a:lstStyle/>
            <a:p>
              <a:r>
                <a:rPr lang="de-DE" dirty="0"/>
                <a:t>Griechenland vor </a:t>
              </a:r>
              <a:r>
                <a:rPr lang="de-DE"/>
                <a:t>2500 Jahren</a:t>
              </a:r>
            </a:p>
          </p:txBody>
        </p:sp>
      </p:grpSp>
    </p:spTree>
    <p:extLst>
      <p:ext uri="{BB962C8B-B14F-4D97-AF65-F5344CB8AC3E}">
        <p14:creationId xmlns:p14="http://schemas.microsoft.com/office/powerpoint/2010/main" val="1873630940"/>
      </p:ext>
    </p:extLst>
  </p:cSld>
  <p:clrMapOvr>
    <a:masterClrMapping/>
  </p:clrMapOvr>
</p:sld>
</file>

<file path=ppt/theme/theme1.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607</Words>
  <Application>Microsoft Office PowerPoint</Application>
  <PresentationFormat>Breitbild</PresentationFormat>
  <Paragraphs>80</Paragraphs>
  <Slides>15</Slides>
  <Notes>1</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15</vt:i4>
      </vt:variant>
    </vt:vector>
  </HeadingPairs>
  <TitlesOfParts>
    <vt:vector size="20" baseType="lpstr">
      <vt:lpstr>Arial</vt:lpstr>
      <vt:lpstr>Calibri</vt:lpstr>
      <vt:lpstr>Calibri Light</vt:lpstr>
      <vt:lpstr>Cambria Math</vt:lpstr>
      <vt:lpstr>Office-Design</vt:lpstr>
      <vt:lpstr>Magische Zahlentripel</vt:lpstr>
      <vt:lpstr>Lektionsübersicht</vt:lpstr>
      <vt:lpstr>Geschichte der Mathematik</vt:lpstr>
      <vt:lpstr>Geschichte der Mathematik</vt:lpstr>
      <vt:lpstr>Geschichte der Mathematik</vt:lpstr>
      <vt:lpstr>Geschichte der Mathematik</vt:lpstr>
      <vt:lpstr>Geschichte der Mathematik</vt:lpstr>
      <vt:lpstr>Geschichte der Mathematik</vt:lpstr>
      <vt:lpstr>Geschichte der Mathematik</vt:lpstr>
      <vt:lpstr>Pythagoras Griechenland 500 v. Chr.</vt:lpstr>
      <vt:lpstr>indische Gleichung Babylon 2000 v. Chr. datierte man bisher die älteste schriftliche Aufzeichnungen in Keilschrift</vt:lpstr>
      <vt:lpstr>Wofür das Ganze?</vt:lpstr>
      <vt:lpstr>Literatur</vt:lpstr>
      <vt:lpstr>zu guter Letzt!</vt:lpstr>
      <vt:lpstr>Für die Interessierten! Beweis, dass die indische Gleichung magische Zahlentripel liefert.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Magische Zahlentripel</dc:title>
  <dc:creator>Lienhard Menzi</dc:creator>
  <cp:lastModifiedBy>Lienhard Menzi</cp:lastModifiedBy>
  <cp:revision>141</cp:revision>
  <dcterms:created xsi:type="dcterms:W3CDTF">2016-09-22T14:13:18Z</dcterms:created>
  <dcterms:modified xsi:type="dcterms:W3CDTF">2021-08-27T20:47:32Z</dcterms:modified>
</cp:coreProperties>
</file>