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306" r:id="rId4"/>
    <p:sldId id="295" r:id="rId5"/>
    <p:sldId id="296" r:id="rId6"/>
    <p:sldId id="307" r:id="rId7"/>
    <p:sldId id="301" r:id="rId8"/>
    <p:sldId id="303" r:id="rId9"/>
    <p:sldId id="304" r:id="rId10"/>
    <p:sldId id="305" r:id="rId11"/>
    <p:sldId id="271" r:id="rId12"/>
  </p:sldIdLst>
  <p:sldSz cx="9144000" cy="6858000" type="screen4x3"/>
  <p:notesSz cx="6669088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38" autoAdjust="0"/>
    <p:restoredTop sz="90485" autoAdjust="0"/>
  </p:normalViewPr>
  <p:slideViewPr>
    <p:cSldViewPr>
      <p:cViewPr varScale="1">
        <p:scale>
          <a:sx n="62" d="100"/>
          <a:sy n="62" d="100"/>
        </p:scale>
        <p:origin x="8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7608" y="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4ED8D-45F4-4D53-AD12-6D87846740FE}" type="datetimeFigureOut">
              <a:rPr lang="fr-FR" smtClean="0"/>
              <a:pPr/>
              <a:t>21/12/2017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7608" y="943009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14CB8-FF5F-4DAF-A513-567FECFD864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108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8" y="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29CD6-09D4-44D8-AD2B-E077C1D6939D}" type="datetimeFigureOut">
              <a:rPr lang="fr-FR" smtClean="0"/>
              <a:pPr/>
              <a:t>21/12/2017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8" y="943009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042E7-7E7A-42EE-B460-B8B63752137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328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269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957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955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521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472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922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240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507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45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949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43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21/12/2017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37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21/12/2017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80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21/12/2017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21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21/12/2017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57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21/12/2017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32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21/12/2017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50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21/12/2017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57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21/12/2017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6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21/12/2017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1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21/12/2017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70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21/12/2017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22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0C4B-FAAE-4FF2-8A04-9F416E86254C}" type="datetimeFigureOut">
              <a:rPr lang="fr-FR" smtClean="0"/>
              <a:pPr/>
              <a:t>21/12/2017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6F17C-BA02-431A-B22A-EF5F3F287F7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82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66669" y="1526611"/>
            <a:ext cx="7551174" cy="247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0" rIns="18000" bIns="0">
            <a:prstTxWarp prst="textNoShape">
              <a:avLst/>
            </a:prstTxWarp>
          </a:bodyPr>
          <a:lstStyle/>
          <a:p>
            <a:pPr algn="ctr"/>
            <a:endParaRPr lang="fr-FR" sz="2400" dirty="0">
              <a:solidFill>
                <a:schemeClr val="tx2"/>
              </a:solidFill>
            </a:endParaRPr>
          </a:p>
          <a:p>
            <a:pPr algn="ctr"/>
            <a:r>
              <a:rPr lang="fr-FR" sz="2700" b="1" dirty="0">
                <a:solidFill>
                  <a:schemeClr val="tx2"/>
                </a:solidFill>
              </a:rPr>
              <a:t>Conception et Réalisation d’un système de gestion des activités des commerciaux dans une startup:</a:t>
            </a:r>
          </a:p>
          <a:p>
            <a:pPr algn="ctr"/>
            <a:r>
              <a:rPr lang="fr-FR" sz="2700" b="1" dirty="0">
                <a:solidFill>
                  <a:schemeClr val="tx2"/>
                </a:solidFill>
              </a:rPr>
              <a:t>cas de l’entreprise Xikka.</a:t>
            </a:r>
          </a:p>
          <a:p>
            <a:endParaRPr lang="en-US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5" name="Rectangle 68"/>
          <p:cNvSpPr>
            <a:spLocks noChangeArrowheads="1"/>
          </p:cNvSpPr>
          <p:nvPr/>
        </p:nvSpPr>
        <p:spPr bwMode="auto">
          <a:xfrm>
            <a:off x="1371600" y="3861048"/>
            <a:ext cx="64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fr-FR" sz="2000" dirty="0">
                <a:solidFill>
                  <a:srgbClr val="1E4C7C"/>
                </a:solidFill>
                <a:latin typeface="Arial" charset="0"/>
              </a:rPr>
              <a:t>Présenté par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 dirty="0">
                <a:solidFill>
                  <a:srgbClr val="1E4C7C"/>
                </a:solidFill>
                <a:latin typeface="Arial" charset="0"/>
              </a:rPr>
              <a:t>K</a:t>
            </a:r>
            <a:r>
              <a:rPr lang="fr-FR" sz="2000" dirty="0">
                <a:solidFill>
                  <a:srgbClr val="1E4C7C"/>
                </a:solidFill>
                <a:latin typeface="Arial" charset="0"/>
              </a:rPr>
              <a:t>OFFI KASSI ERIC</a:t>
            </a: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Rectangle 68"/>
          <p:cNvSpPr>
            <a:spLocks noChangeArrowheads="1"/>
          </p:cNvSpPr>
          <p:nvPr/>
        </p:nvSpPr>
        <p:spPr bwMode="auto">
          <a:xfrm>
            <a:off x="1371600" y="180201"/>
            <a:ext cx="6400800" cy="42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fr-FR" sz="2000" dirty="0">
                <a:solidFill>
                  <a:srgbClr val="1E4C7C"/>
                </a:solidFill>
                <a:latin typeface="Arial" charset="0"/>
              </a:rPr>
              <a:t>Soutenance de mémoire </a:t>
            </a:r>
          </a:p>
          <a:p>
            <a:pPr marL="342900" indent="-342900" algn="ctr">
              <a:spcBef>
                <a:spcPct val="20000"/>
              </a:spcBef>
            </a:pPr>
            <a:r>
              <a:rPr lang="fr-FR" sz="1600" dirty="0">
                <a:solidFill>
                  <a:srgbClr val="1E4C7C"/>
                </a:solidFill>
                <a:latin typeface="Arial" charset="0"/>
              </a:rPr>
              <a:t>présenté en vue d’obtenir</a:t>
            </a:r>
          </a:p>
          <a:p>
            <a:pPr marL="342900" indent="-342900" algn="ctr">
              <a:spcBef>
                <a:spcPct val="20000"/>
              </a:spcBef>
            </a:pPr>
            <a:r>
              <a:rPr lang="fr-FR" sz="2000" dirty="0">
                <a:solidFill>
                  <a:srgbClr val="1E4C7C"/>
                </a:solidFill>
                <a:latin typeface="Arial" charset="0"/>
              </a:rPr>
              <a:t>Le diplôme de Master en informatique option </a:t>
            </a:r>
          </a:p>
          <a:p>
            <a:pPr marL="342900" indent="-342900" algn="ctr">
              <a:spcBef>
                <a:spcPct val="20000"/>
              </a:spcBef>
            </a:pPr>
            <a:r>
              <a:rPr lang="fr-FR" sz="2000" dirty="0">
                <a:solidFill>
                  <a:srgbClr val="1E4C7C"/>
                </a:solidFill>
                <a:latin typeface="Arial" charset="0"/>
              </a:rPr>
              <a:t>MIAGE</a:t>
            </a:r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mémoire master Informatique 2016/2017</a:t>
            </a:r>
          </a:p>
        </p:txBody>
      </p:sp>
      <p:sp>
        <p:nvSpPr>
          <p:cNvPr id="24" name="Rectangle 68"/>
          <p:cNvSpPr>
            <a:spLocks noChangeArrowheads="1"/>
          </p:cNvSpPr>
          <p:nvPr/>
        </p:nvSpPr>
        <p:spPr bwMode="auto">
          <a:xfrm>
            <a:off x="1371600" y="5280317"/>
            <a:ext cx="6400800" cy="61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fr-FR" sz="1400" dirty="0">
                <a:solidFill>
                  <a:srgbClr val="1E4C7C"/>
                </a:solidFill>
                <a:latin typeface="Arial" charset="0"/>
              </a:rPr>
              <a:t>Directeur de Mémoire : Professeur  AKA Boko</a:t>
            </a:r>
          </a:p>
          <a:p>
            <a:pPr marL="342900" indent="-342900" algn="ctr">
              <a:spcBef>
                <a:spcPct val="20000"/>
              </a:spcBef>
            </a:pPr>
            <a:r>
              <a:rPr lang="fr-FR" sz="1400" dirty="0">
                <a:solidFill>
                  <a:srgbClr val="1E4C7C"/>
                </a:solidFill>
                <a:latin typeface="Arial" charset="0"/>
              </a:rPr>
              <a:t>                      Co-directeur  : Docteur N’TAPKE Tchimou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2" y="5951965"/>
            <a:ext cx="548718" cy="477146"/>
          </a:xfrm>
          <a:prstGeom prst="rect">
            <a:avLst/>
          </a:prstGeom>
        </p:spPr>
      </p:pic>
      <p:pic>
        <p:nvPicPr>
          <p:cNvPr id="23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144" y="6396673"/>
            <a:ext cx="560256" cy="426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174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10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10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3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mémoire master Informatique 20/12/2017</a:t>
            </a:r>
          </a:p>
        </p:txBody>
      </p:sp>
      <p:pic>
        <p:nvPicPr>
          <p:cNvPr id="26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144" y="6396673"/>
            <a:ext cx="560256" cy="426401"/>
          </a:xfrm>
          <a:prstGeom prst="rect">
            <a:avLst/>
          </a:prstGeom>
          <a:noFill/>
        </p:spPr>
      </p:pic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66954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Description</a:t>
                      </a:r>
                      <a:r>
                        <a:rPr lang="fr-FR" sz="1400" baseline="0" dirty="0"/>
                        <a:t> du Projet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Conception</a:t>
                      </a:r>
                      <a:r>
                        <a:rPr lang="fr-FR" sz="1400" baseline="0" dirty="0"/>
                        <a:t> du logiciel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Démonstration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950" y="906802"/>
            <a:ext cx="8910641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fr-FR" sz="2400" b="1" dirty="0">
                <a:solidFill>
                  <a:schemeClr val="tx2"/>
                </a:solidFill>
                <a:latin typeface="Arial" charset="0"/>
              </a:rPr>
              <a:t>CONCLUSION</a:t>
            </a:r>
          </a:p>
          <a:p>
            <a:pPr marL="342900" indent="-342900" algn="just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2"/>
                </a:solidFill>
                <a:latin typeface="Arial" charset="0"/>
              </a:rPr>
              <a:t>Objectif de l’exposé</a:t>
            </a:r>
          </a:p>
          <a:p>
            <a:pPr marL="800100" lvl="1" indent="-342900" algn="just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2"/>
                </a:solidFill>
                <a:latin typeface="Arial" charset="0"/>
              </a:rPr>
              <a:t>Présentation de notre application et des outils utilisés pour la réalisation.</a:t>
            </a:r>
          </a:p>
          <a:p>
            <a:pPr marL="342900" indent="-342900" algn="just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2"/>
                </a:solidFill>
                <a:latin typeface="Arial" charset="0"/>
              </a:rPr>
              <a:t>Facilitation des commerciaux dans leurs taches.</a:t>
            </a:r>
          </a:p>
        </p:txBody>
      </p:sp>
      <p:sp>
        <p:nvSpPr>
          <p:cNvPr id="21" name="Text Box 31">
            <a:extLst>
              <a:ext uri="{FF2B5EF4-FFF2-40B4-BE49-F238E27FC236}">
                <a16:creationId xmlns:a16="http://schemas.microsoft.com/office/drawing/2014/main" id="{B11B0E7A-668F-41B6-B42A-A4B42B9B1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6" y="3877914"/>
            <a:ext cx="891064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fr-FR" sz="1600" b="1" dirty="0">
                <a:solidFill>
                  <a:schemeClr val="tx2"/>
                </a:solidFill>
                <a:latin typeface="Arial" charset="0"/>
              </a:rPr>
              <a:t>PERSPECTIVES</a:t>
            </a:r>
          </a:p>
          <a:p>
            <a:pPr marL="800100" lvl="1" indent="-342900" algn="just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Arial" charset="0"/>
              </a:rPr>
              <a:t>A</a:t>
            </a:r>
            <a:r>
              <a:rPr lang="fr-FR" sz="2400" dirty="0" err="1">
                <a:solidFill>
                  <a:schemeClr val="tx2"/>
                </a:solidFill>
                <a:latin typeface="Arial" charset="0"/>
              </a:rPr>
              <a:t>jout</a:t>
            </a:r>
            <a:r>
              <a:rPr lang="fr-FR" sz="2400" dirty="0">
                <a:solidFill>
                  <a:schemeClr val="tx2"/>
                </a:solidFill>
                <a:latin typeface="Arial" charset="0"/>
              </a:rPr>
              <a:t> de d’autres fonctionnalités: profil chef commercial</a:t>
            </a:r>
          </a:p>
        </p:txBody>
      </p:sp>
    </p:spTree>
    <p:extLst>
      <p:ext uri="{BB962C8B-B14F-4D97-AF65-F5344CB8AC3E}">
        <p14:creationId xmlns:p14="http://schemas.microsoft.com/office/powerpoint/2010/main" val="178707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11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11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550986" y="5483422"/>
            <a:ext cx="49466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buClr>
                <a:schemeClr val="tx2"/>
              </a:buClr>
            </a:pPr>
            <a:r>
              <a:rPr lang="fr-FR" sz="2400" b="1" dirty="0">
                <a:solidFill>
                  <a:schemeClr val="tx2"/>
                </a:solidFill>
                <a:latin typeface="Arial" charset="0"/>
              </a:rPr>
              <a:t>Merci pour votre attention.</a:t>
            </a: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00025" y="152949"/>
            <a:ext cx="8582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fr-FR" sz="2400" b="1" dirty="0">
                <a:solidFill>
                  <a:schemeClr val="tx2"/>
                </a:solidFill>
                <a:latin typeface="Arial" charset="0"/>
              </a:rPr>
              <a:t>Place aux Questions </a:t>
            </a:r>
          </a:p>
        </p:txBody>
      </p:sp>
      <p:pic>
        <p:nvPicPr>
          <p:cNvPr id="24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4639" y="6396674"/>
            <a:ext cx="560256" cy="426401"/>
          </a:xfrm>
          <a:prstGeom prst="rect">
            <a:avLst/>
          </a:prstGeom>
          <a:noFill/>
        </p:spPr>
      </p:pic>
      <p:sp>
        <p:nvSpPr>
          <p:cNvPr id="26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mémoire master Informatique 20/12/2017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A7F64E-FDDF-4A55-BC3F-F1D204297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68191"/>
            <a:ext cx="4394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2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mémoire master Informatique 20/12/2017</a:t>
            </a:r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3059113" y="333375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600" b="1" dirty="0">
                <a:solidFill>
                  <a:srgbClr val="1F497D"/>
                </a:solidFill>
                <a:latin typeface="Arial" charset="0"/>
              </a:rPr>
              <a:t>SOMMAIRE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1151775" y="1189627"/>
            <a:ext cx="7199225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800" b="1" dirty="0">
                <a:solidFill>
                  <a:schemeClr val="tx2"/>
                </a:solidFill>
                <a:latin typeface="Arial" charset="0"/>
              </a:rPr>
              <a:t> Introduction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800" b="1" dirty="0">
                <a:solidFill>
                  <a:schemeClr val="tx2"/>
                </a:solidFill>
                <a:latin typeface="Arial" charset="0"/>
              </a:rPr>
              <a:t>Problématique et Description du projet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800" b="1" dirty="0">
                <a:solidFill>
                  <a:schemeClr val="tx2"/>
                </a:solidFill>
                <a:latin typeface="Arial" charset="0"/>
              </a:rPr>
              <a:t> Etude conceptuelle du projet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800" b="1" dirty="0">
                <a:solidFill>
                  <a:schemeClr val="tx2"/>
                </a:solidFill>
                <a:latin typeface="Arial" charset="0"/>
              </a:rPr>
              <a:t>Démonstration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800" b="1" dirty="0">
                <a:solidFill>
                  <a:schemeClr val="tx2"/>
                </a:solidFill>
                <a:latin typeface="Arial" charset="0"/>
              </a:rPr>
              <a:t> conclusion et perspectives </a:t>
            </a:r>
          </a:p>
        </p:txBody>
      </p:sp>
      <p:pic>
        <p:nvPicPr>
          <p:cNvPr id="20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144" y="6396673"/>
            <a:ext cx="560256" cy="426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016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35156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Description</a:t>
                      </a:r>
                      <a:r>
                        <a:rPr lang="fr-FR" sz="1400" baseline="0" dirty="0"/>
                        <a:t> du Projet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Conception</a:t>
                      </a:r>
                      <a:r>
                        <a:rPr lang="fr-FR" sz="1400" baseline="0" dirty="0"/>
                        <a:t> du logiciel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Démonstration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107950" y="906802"/>
            <a:ext cx="8910641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 algn="just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2"/>
                </a:solidFill>
                <a:latin typeface="Arial" charset="0"/>
              </a:rPr>
              <a:t>Xikka, Nouvelle entreprise financière.</a:t>
            </a:r>
          </a:p>
          <a:p>
            <a:pPr marL="1257300" lvl="2" indent="-342900" algn="just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2"/>
                </a:solidFill>
                <a:latin typeface="Arial" charset="0"/>
              </a:rPr>
              <a:t>Plateforme(www</a:t>
            </a:r>
            <a:r>
              <a:rPr lang="fr-FR" sz="2400" i="1" dirty="0">
                <a:solidFill>
                  <a:schemeClr val="tx2"/>
                </a:solidFill>
                <a:latin typeface="Arial" charset="0"/>
              </a:rPr>
              <a:t>xikka.net</a:t>
            </a:r>
            <a:r>
              <a:rPr lang="fr-FR" sz="2400" dirty="0">
                <a:solidFill>
                  <a:schemeClr val="tx2"/>
                </a:solidFill>
                <a:latin typeface="Arial" charset="0"/>
              </a:rPr>
              <a:t>) </a:t>
            </a:r>
            <a:r>
              <a:rPr lang="fr-F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fr-FR" sz="2400" dirty="0">
                <a:solidFill>
                  <a:schemeClr val="tx2"/>
                </a:solidFill>
                <a:latin typeface="Arial" charset="0"/>
              </a:rPr>
              <a:t> la disposition des ces clients.</a:t>
            </a:r>
          </a:p>
          <a:p>
            <a:pPr marL="1257300" lvl="2" indent="-342900" algn="just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2"/>
                </a:solidFill>
                <a:latin typeface="Arial" charset="0"/>
              </a:rPr>
              <a:t> T</a:t>
            </a:r>
            <a:r>
              <a:rPr lang="fr-FR" sz="2400" dirty="0">
                <a:solidFill>
                  <a:schemeClr val="tx2"/>
                </a:solidFill>
                <a:latin typeface="Arial" charset="0"/>
              </a:rPr>
              <a:t>ransactions et retrait d’argent</a:t>
            </a:r>
          </a:p>
          <a:p>
            <a:pPr marL="1257300" lvl="2" indent="-342900" algn="just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2"/>
                </a:solidFill>
                <a:latin typeface="Arial" charset="0"/>
              </a:rPr>
              <a:t>R</a:t>
            </a:r>
            <a:r>
              <a:rPr lang="fr-FR" sz="2400" dirty="0">
                <a:solidFill>
                  <a:schemeClr val="tx2"/>
                </a:solidFill>
                <a:latin typeface="Arial" charset="0"/>
              </a:rPr>
              <a:t>echargement des cartes bancaires et prépayées</a:t>
            </a: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2"/>
                </a:solidFill>
                <a:latin typeface="Arial" charset="0"/>
              </a:rPr>
              <a:t> Objectif principal de toute entreprise</a:t>
            </a:r>
          </a:p>
          <a:p>
            <a:pPr marL="1257300" lvl="2" indent="-342900" algn="just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2"/>
                </a:solidFill>
                <a:latin typeface="Arial" charset="0"/>
              </a:rPr>
              <a:t>Clients=chiffre d ’affaire</a:t>
            </a:r>
          </a:p>
          <a:p>
            <a:pPr lvl="3" algn="just">
              <a:spcBef>
                <a:spcPct val="50000"/>
              </a:spcBef>
              <a:buClr>
                <a:schemeClr val="tx2"/>
              </a:buClr>
            </a:pPr>
            <a:endParaRPr lang="fr-FR" sz="2000" dirty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21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144" y="6396673"/>
            <a:ext cx="560256" cy="426401"/>
          </a:xfrm>
          <a:prstGeom prst="rect">
            <a:avLst/>
          </a:prstGeom>
          <a:noFill/>
        </p:spPr>
      </p:pic>
      <p:sp>
        <p:nvSpPr>
          <p:cNvPr id="23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mémoire master Informatique 20/12/2017</a:t>
            </a:r>
          </a:p>
        </p:txBody>
      </p:sp>
    </p:spTree>
    <p:extLst>
      <p:ext uri="{BB962C8B-B14F-4D97-AF65-F5344CB8AC3E}">
        <p14:creationId xmlns:p14="http://schemas.microsoft.com/office/powerpoint/2010/main" val="361730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4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4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78096" y="757635"/>
            <a:ext cx="88090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2"/>
                </a:solidFill>
                <a:latin typeface="Arial" charset="0"/>
              </a:rPr>
              <a:t>  Commerciaux pour l’objectif des entreprises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endParaRPr lang="fr-FR" sz="2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4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mémoire master Informatique 20/12/2017</a:t>
            </a:r>
          </a:p>
        </p:txBody>
      </p:sp>
      <p:pic>
        <p:nvPicPr>
          <p:cNvPr id="26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144" y="6396673"/>
            <a:ext cx="560256" cy="426401"/>
          </a:xfrm>
          <a:prstGeom prst="rect">
            <a:avLst/>
          </a:prstGeom>
          <a:noFill/>
        </p:spPr>
      </p:pic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53185"/>
              </p:ext>
            </p:extLst>
          </p:nvPr>
        </p:nvGraphicFramePr>
        <p:xfrm>
          <a:off x="2" y="-27384"/>
          <a:ext cx="9144000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Description</a:t>
                      </a:r>
                      <a:r>
                        <a:rPr lang="fr-FR" sz="1400" baseline="0" dirty="0">
                          <a:solidFill>
                            <a:schemeClr val="accent1"/>
                          </a:solidFill>
                        </a:rPr>
                        <a:t> du Projet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Conception</a:t>
                      </a:r>
                      <a:r>
                        <a:rPr lang="fr-FR" sz="1400" baseline="0" dirty="0"/>
                        <a:t> du logiciel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Démonstration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 Box 31">
            <a:extLst>
              <a:ext uri="{FF2B5EF4-FFF2-40B4-BE49-F238E27FC236}">
                <a16:creationId xmlns:a16="http://schemas.microsoft.com/office/drawing/2014/main" id="{6041A79D-5FD0-4FD1-AE37-60EB32661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96" y="1367700"/>
            <a:ext cx="891064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 algn="just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2"/>
                </a:solidFill>
                <a:latin typeface="Arial" charset="0"/>
              </a:rPr>
              <a:t>Problématique</a:t>
            </a:r>
          </a:p>
          <a:p>
            <a:pPr marL="1257300" lvl="2" indent="-342900" algn="just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2"/>
                </a:solidFill>
                <a:latin typeface="Arial" charset="0"/>
              </a:rPr>
              <a:t>Après prospections des Commerciaux Xikka</a:t>
            </a:r>
          </a:p>
          <a:p>
            <a:pPr lvl="3" algn="just">
              <a:spcBef>
                <a:spcPct val="50000"/>
              </a:spcBef>
              <a:buClr>
                <a:schemeClr val="tx2"/>
              </a:buClr>
            </a:pPr>
            <a:endParaRPr lang="fr-FR" sz="2000" dirty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FE1F0C-B989-47AA-9BF2-8B2E0E869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933" y="2765100"/>
            <a:ext cx="3054966" cy="2375235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09D5A417-A9D3-4752-8308-2B78A3B2AA15}"/>
              </a:ext>
            </a:extLst>
          </p:cNvPr>
          <p:cNvSpPr/>
          <p:nvPr/>
        </p:nvSpPr>
        <p:spPr>
          <a:xfrm>
            <a:off x="0" y="3232981"/>
            <a:ext cx="3255071" cy="1088673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Enregistrement des clients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/>
          </a:p>
        </p:txBody>
      </p:sp>
      <p:sp>
        <p:nvSpPr>
          <p:cNvPr id="46" name="Speech Bubble: Oval 45">
            <a:extLst>
              <a:ext uri="{FF2B5EF4-FFF2-40B4-BE49-F238E27FC236}">
                <a16:creationId xmlns:a16="http://schemas.microsoft.com/office/drawing/2014/main" id="{E25E7E04-96FC-4C8B-9AE9-977239A311CD}"/>
              </a:ext>
            </a:extLst>
          </p:cNvPr>
          <p:cNvSpPr/>
          <p:nvPr/>
        </p:nvSpPr>
        <p:spPr>
          <a:xfrm>
            <a:off x="5499317" y="2824366"/>
            <a:ext cx="3326971" cy="1088673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Noter les RDV avec les clients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454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5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5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09553" y="548680"/>
            <a:ext cx="8809038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2"/>
                </a:solidFill>
                <a:latin typeface="Arial" charset="0"/>
              </a:rPr>
              <a:t>Inconvénients de ce support</a:t>
            </a:r>
          </a:p>
          <a:p>
            <a:pPr marL="1257300" lvl="2" indent="-342900" algn="just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Arial" charset="0"/>
              </a:rPr>
              <a:t>Disparution facile des informations des clients</a:t>
            </a:r>
            <a:endParaRPr lang="fr-FR" sz="2400" dirty="0">
              <a:solidFill>
                <a:schemeClr val="tx2"/>
              </a:solidFill>
              <a:latin typeface="Arial" charset="0"/>
            </a:endParaRPr>
          </a:p>
          <a:p>
            <a:pPr marL="1257300" lvl="2" indent="-342900" algn="just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Arial" charset="0"/>
              </a:rPr>
              <a:t>Dispersion des informations</a:t>
            </a:r>
            <a:endParaRPr lang="fr-FR" sz="2400" dirty="0">
              <a:solidFill>
                <a:schemeClr val="tx2"/>
              </a:solidFill>
              <a:latin typeface="Arial" charset="0"/>
            </a:endParaRPr>
          </a:p>
          <a:p>
            <a:pPr marL="1257300" lvl="2" indent="-342900" algn="r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Arial" charset="0"/>
              </a:rPr>
              <a:t>L’absence d’un commercial=perte des clients et RDV </a:t>
            </a:r>
            <a:endParaRPr lang="fr-FR" sz="2400" dirty="0">
              <a:solidFill>
                <a:schemeClr val="tx2"/>
              </a:solidFill>
              <a:latin typeface="Arial" charset="0"/>
            </a:endParaRPr>
          </a:p>
          <a:p>
            <a:pPr lvl="2" algn="just">
              <a:spcBef>
                <a:spcPct val="50000"/>
              </a:spcBef>
              <a:buClr>
                <a:schemeClr val="tx2"/>
              </a:buClr>
            </a:pPr>
            <a:endParaRPr lang="fr-FR" sz="2400" dirty="0">
              <a:solidFill>
                <a:schemeClr val="tx2"/>
              </a:solidFill>
              <a:latin typeface="Arial" charset="0"/>
            </a:endParaRPr>
          </a:p>
          <a:p>
            <a:pPr lvl="2" algn="just">
              <a:spcBef>
                <a:spcPct val="50000"/>
              </a:spcBef>
              <a:buClr>
                <a:schemeClr val="tx2"/>
              </a:buClr>
            </a:pPr>
            <a:endParaRPr lang="fr-FR" sz="2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4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mémoire master Informatique 20/12/2017</a:t>
            </a:r>
          </a:p>
        </p:txBody>
      </p:sp>
      <p:pic>
        <p:nvPicPr>
          <p:cNvPr id="26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144" y="6396673"/>
            <a:ext cx="560256" cy="426401"/>
          </a:xfrm>
          <a:prstGeom prst="rect">
            <a:avLst/>
          </a:prstGeom>
          <a:noFill/>
        </p:spPr>
      </p:pic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53185"/>
              </p:ext>
            </p:extLst>
          </p:nvPr>
        </p:nvGraphicFramePr>
        <p:xfrm>
          <a:off x="2" y="-27384"/>
          <a:ext cx="9144000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Description</a:t>
                      </a:r>
                      <a:r>
                        <a:rPr lang="fr-FR" sz="1400" baseline="0" dirty="0">
                          <a:solidFill>
                            <a:schemeClr val="accent1"/>
                          </a:solidFill>
                        </a:rPr>
                        <a:t> du Projet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Conception</a:t>
                      </a:r>
                      <a:r>
                        <a:rPr lang="fr-FR" sz="1400" baseline="0" dirty="0"/>
                        <a:t> du logiciel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Démonstration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 Box 31">
            <a:extLst>
              <a:ext uri="{FF2B5EF4-FFF2-40B4-BE49-F238E27FC236}">
                <a16:creationId xmlns:a16="http://schemas.microsoft.com/office/drawing/2014/main" id="{CCB651C9-4E51-4477-B39A-6B9418443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" y="2699286"/>
            <a:ext cx="8809038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2"/>
                </a:solidFill>
                <a:latin typeface="Arial" charset="0"/>
              </a:rPr>
              <a:t>Besoins d’un logiciel</a:t>
            </a: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Arial" charset="0"/>
              </a:rPr>
              <a:t>Trois profiles </a:t>
            </a:r>
            <a:endParaRPr lang="fr-FR" sz="2400" dirty="0">
              <a:solidFill>
                <a:schemeClr val="tx2"/>
              </a:solidFill>
              <a:latin typeface="Arial" charset="0"/>
            </a:endParaRPr>
          </a:p>
          <a:p>
            <a:pPr marL="1257300" lvl="2" indent="-342900" algn="just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Arial" charset="0"/>
              </a:rPr>
              <a:t>Administrateur(Creation des </a:t>
            </a:r>
            <a:r>
              <a:rPr lang="en-US" sz="2400" dirty="0" err="1">
                <a:solidFill>
                  <a:schemeClr val="tx2"/>
                </a:solidFill>
                <a:latin typeface="Arial" charset="0"/>
              </a:rPr>
              <a:t>comptes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Arial" charset="0"/>
              </a:rPr>
              <a:t>bloquer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 et d</a:t>
            </a:r>
            <a:r>
              <a:rPr lang="fr-FR" sz="2400" dirty="0">
                <a:solidFill>
                  <a:schemeClr val="tx2"/>
                </a:solidFill>
                <a:latin typeface="Arial" charset="0"/>
              </a:rPr>
              <a:t>é</a:t>
            </a:r>
            <a:r>
              <a:rPr lang="en-US" sz="2400" dirty="0" err="1">
                <a:solidFill>
                  <a:schemeClr val="tx2"/>
                </a:solidFill>
                <a:latin typeface="Arial" charset="0"/>
              </a:rPr>
              <a:t>bloquer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Arial" charset="0"/>
              </a:rPr>
              <a:t>suivie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 des </a:t>
            </a:r>
            <a:r>
              <a:rPr lang="en-US" sz="2400" dirty="0" err="1">
                <a:solidFill>
                  <a:schemeClr val="tx2"/>
                </a:solidFill>
                <a:latin typeface="Arial" charset="0"/>
              </a:rPr>
              <a:t>operations,Suivie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 des </a:t>
            </a:r>
            <a:r>
              <a:rPr lang="en-US" sz="2400" dirty="0" err="1">
                <a:solidFill>
                  <a:schemeClr val="tx2"/>
                </a:solidFill>
                <a:latin typeface="Arial" charset="0"/>
              </a:rPr>
              <a:t>commerciaux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).</a:t>
            </a:r>
            <a:endParaRPr lang="fr-FR" sz="2400" dirty="0">
              <a:solidFill>
                <a:schemeClr val="tx2"/>
              </a:solidFill>
              <a:latin typeface="Arial" charset="0"/>
            </a:endParaRPr>
          </a:p>
          <a:p>
            <a:pPr marL="1257300" lvl="2" indent="-342900" algn="just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Arial" charset="0"/>
              </a:rPr>
              <a:t>Commercial(</a:t>
            </a:r>
            <a:r>
              <a:rPr lang="en-US" sz="2400" dirty="0" err="1">
                <a:solidFill>
                  <a:schemeClr val="tx2"/>
                </a:solidFill>
                <a:latin typeface="Arial" charset="0"/>
              </a:rPr>
              <a:t>Enregistrer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charset="0"/>
              </a:rPr>
              <a:t>clients,RDV,Reclamations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).</a:t>
            </a:r>
            <a:endParaRPr lang="fr-FR" sz="2400" dirty="0">
              <a:solidFill>
                <a:schemeClr val="tx2"/>
              </a:solidFill>
              <a:latin typeface="Arial" charset="0"/>
            </a:endParaRPr>
          </a:p>
          <a:p>
            <a:pPr marL="1257300" lvl="2" indent="-342900" algn="just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2"/>
                </a:solidFill>
                <a:latin typeface="Arial" charset="0"/>
              </a:rPr>
              <a:t> Chef Commercial(suivie des </a:t>
            </a:r>
            <a:r>
              <a:rPr lang="fr-FR" sz="2400" dirty="0" err="1">
                <a:solidFill>
                  <a:schemeClr val="tx2"/>
                </a:solidFill>
                <a:latin typeface="Arial" charset="0"/>
              </a:rPr>
              <a:t>operations</a:t>
            </a:r>
            <a:r>
              <a:rPr lang="fr-FR" sz="2400" dirty="0">
                <a:solidFill>
                  <a:schemeClr val="tx2"/>
                </a:solidFill>
                <a:latin typeface="Arial" charset="0"/>
              </a:rPr>
              <a:t> et note des commerciaux).</a:t>
            </a:r>
          </a:p>
          <a:p>
            <a:pPr lvl="2" algn="just">
              <a:spcBef>
                <a:spcPct val="50000"/>
              </a:spcBef>
              <a:buClr>
                <a:schemeClr val="tx2"/>
              </a:buClr>
            </a:pPr>
            <a:endParaRPr lang="fr-FR" sz="2400" dirty="0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77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6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6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107950" y="482451"/>
            <a:ext cx="9036050" cy="523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fr-FR" sz="2400" b="1" dirty="0">
                <a:solidFill>
                  <a:schemeClr val="tx2"/>
                </a:solidFill>
                <a:latin typeface="Arial" charset="0"/>
              </a:rPr>
              <a:t>Technologies Utilisées 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de programmation : </a:t>
            </a:r>
            <a:r>
              <a:rPr lang="fr-F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Framework: </a:t>
            </a:r>
            <a:r>
              <a:rPr lang="fr-F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Logiciel : </a:t>
            </a:r>
            <a:r>
              <a:rPr lang="fr-F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fr-F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odel</a:t>
            </a:r>
            <a:r>
              <a:rPr lang="fr-F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lang="fr-F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</a:t>
            </a:r>
            <a:r>
              <a:rPr lang="fr-F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ontrôleur</a:t>
            </a:r>
            <a:r>
              <a:rPr lang="fr-F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Système de Gestion de la Base de données : </a:t>
            </a:r>
            <a:r>
              <a:rPr lang="fr-F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outils de modélisation : </a:t>
            </a:r>
            <a:r>
              <a:rPr lang="fr-FR" sz="2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ArgoUml</a:t>
            </a:r>
            <a:endParaRPr lang="fr-FR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2"/>
                </a:solidFill>
                <a:latin typeface="Arial" charset="0"/>
              </a:rPr>
              <a:t>Environnement de Développement  : </a:t>
            </a:r>
            <a:r>
              <a:rPr lang="fr-FR" sz="2400" b="1" dirty="0">
                <a:solidFill>
                  <a:schemeClr val="tx2"/>
                </a:solidFill>
                <a:latin typeface="Arial" charset="0"/>
              </a:rPr>
              <a:t>PHP </a:t>
            </a:r>
            <a:r>
              <a:rPr lang="fr-FR" sz="2400" b="1" dirty="0" err="1">
                <a:solidFill>
                  <a:schemeClr val="tx2"/>
                </a:solidFill>
                <a:latin typeface="Arial" charset="0"/>
              </a:rPr>
              <a:t>Storme</a:t>
            </a:r>
            <a:endParaRPr lang="fr-FR" sz="2400" b="1" dirty="0">
              <a:solidFill>
                <a:schemeClr val="tx2"/>
              </a:solidFill>
              <a:latin typeface="Arial" charset="0"/>
            </a:endParaRP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fr-FR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50000"/>
              </a:spcBef>
              <a:buClr>
                <a:schemeClr val="tx2"/>
              </a:buClr>
            </a:pPr>
            <a:endParaRPr lang="fr-FR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/>
            <a:r>
              <a:rPr lang="fr-FR" sz="2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342900" indent="-342900"/>
            <a:endParaRPr lang="fr-FR" sz="1200" b="1" dirty="0">
              <a:solidFill>
                <a:srgbClr val="1E4C7C"/>
              </a:solidFill>
              <a:cs typeface="Times New Roman" pitchFamily="1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fr-FR" sz="16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400" dirty="0">
              <a:solidFill>
                <a:srgbClr val="1F497D"/>
              </a:solidFill>
              <a:cs typeface="Arial" charset="0"/>
            </a:endParaRPr>
          </a:p>
        </p:txBody>
      </p:sp>
      <p:pic>
        <p:nvPicPr>
          <p:cNvPr id="57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144" y="6396673"/>
            <a:ext cx="560256" cy="426401"/>
          </a:xfrm>
          <a:prstGeom prst="rect">
            <a:avLst/>
          </a:prstGeom>
          <a:noFill/>
        </p:spPr>
      </p:pic>
      <p:sp>
        <p:nvSpPr>
          <p:cNvPr id="58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mémoire master Informatique 20/12/2017</a:t>
            </a:r>
          </a:p>
        </p:txBody>
      </p:sp>
      <p:graphicFrame>
        <p:nvGraphicFramePr>
          <p:cNvPr id="59" name="Tableau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40650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Description</a:t>
                      </a:r>
                      <a:r>
                        <a:rPr lang="fr-FR" sz="1400" baseline="0" dirty="0"/>
                        <a:t> du Projet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Conception</a:t>
                      </a:r>
                      <a:r>
                        <a:rPr lang="fr-FR" sz="1400" baseline="0" dirty="0">
                          <a:solidFill>
                            <a:schemeClr val="accent1"/>
                          </a:solidFill>
                        </a:rPr>
                        <a:t> du logiciel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Démonstration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66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7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7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419100" y="482452"/>
            <a:ext cx="8305800" cy="359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000" b="1" dirty="0">
                <a:solidFill>
                  <a:schemeClr val="tx2"/>
                </a:solidFill>
                <a:latin typeface="Arial" charset="0"/>
              </a:rPr>
              <a:t> Diagramme des classes de l’application</a:t>
            </a:r>
          </a:p>
          <a:p>
            <a:pPr marL="342900" indent="-342900" algn="just"/>
            <a:r>
              <a:rPr lang="fr-FR" sz="2000" dirty="0">
                <a:solidFill>
                  <a:srgbClr val="1F497D"/>
                </a:solidFill>
                <a:cs typeface="Arial" charset="0"/>
              </a:rPr>
              <a:t> </a:t>
            </a:r>
          </a:p>
          <a:p>
            <a:pPr marL="342900" indent="-342900"/>
            <a:endParaRPr lang="fr-FR" sz="1200" b="1" dirty="0">
              <a:solidFill>
                <a:srgbClr val="1E4C7C"/>
              </a:solidFill>
              <a:cs typeface="Times New Roman" pitchFamily="1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fr-FR" sz="16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400" dirty="0">
              <a:solidFill>
                <a:srgbClr val="1F497D"/>
              </a:solidFill>
              <a:cs typeface="Arial" charset="0"/>
            </a:endParaRPr>
          </a:p>
        </p:txBody>
      </p:sp>
      <p:pic>
        <p:nvPicPr>
          <p:cNvPr id="57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144" y="6396673"/>
            <a:ext cx="560256" cy="426401"/>
          </a:xfrm>
          <a:prstGeom prst="rect">
            <a:avLst/>
          </a:prstGeom>
          <a:noFill/>
        </p:spPr>
      </p:pic>
      <p:sp>
        <p:nvSpPr>
          <p:cNvPr id="58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mémoire master Informatique 20/12/2017</a:t>
            </a:r>
          </a:p>
        </p:txBody>
      </p:sp>
      <p:graphicFrame>
        <p:nvGraphicFramePr>
          <p:cNvPr id="59" name="Tableau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40650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Description</a:t>
                      </a:r>
                      <a:r>
                        <a:rPr lang="fr-FR" sz="1400" baseline="0" dirty="0"/>
                        <a:t> du Projet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Conception</a:t>
                      </a:r>
                      <a:r>
                        <a:rPr lang="fr-FR" sz="1400" baseline="0" dirty="0">
                          <a:solidFill>
                            <a:schemeClr val="accent1"/>
                          </a:solidFill>
                        </a:rPr>
                        <a:t> du logiciel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Démonstration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27BD5F1-28A2-4D04-9ECE-7B6054896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872666"/>
            <a:ext cx="8479038" cy="52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2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8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8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419100" y="482452"/>
            <a:ext cx="8305800" cy="565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fr-FR" sz="2000" b="1" dirty="0">
                <a:solidFill>
                  <a:schemeClr val="tx2"/>
                </a:solidFill>
                <a:latin typeface="Arial" charset="0"/>
              </a:rPr>
              <a:t>DEVELOPPEMENT DE L’APPLICATION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endParaRPr lang="fr-FR" sz="2000" b="1" dirty="0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2"/>
                </a:solidFill>
                <a:latin typeface="Arial" charset="0"/>
              </a:rPr>
              <a:t> Méthode agile</a:t>
            </a:r>
          </a:p>
          <a:p>
            <a:pPr marL="2171700" lvl="4" indent="-34290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2"/>
                </a:solidFill>
                <a:latin typeface="Arial" charset="0"/>
              </a:rPr>
              <a:t>Chef des commerciaux cœur du </a:t>
            </a:r>
            <a:r>
              <a:rPr lang="fr-FR" sz="2400" dirty="0" err="1">
                <a:solidFill>
                  <a:schemeClr val="tx2"/>
                </a:solidFill>
                <a:latin typeface="Arial" charset="0"/>
              </a:rPr>
              <a:t>developpement</a:t>
            </a:r>
            <a:endParaRPr lang="fr-FR" sz="2400" dirty="0">
              <a:solidFill>
                <a:schemeClr val="tx2"/>
              </a:solidFill>
              <a:latin typeface="Arial" charset="0"/>
            </a:endParaRP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2"/>
                </a:solidFill>
                <a:latin typeface="Arial" charset="0"/>
              </a:rPr>
              <a:t>Tests unitaires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2"/>
                </a:solidFill>
                <a:latin typeface="Arial" charset="0"/>
              </a:rPr>
              <a:t>Tests d’</a:t>
            </a:r>
            <a:r>
              <a:rPr lang="fr-FR" sz="2400" dirty="0" err="1">
                <a:solidFill>
                  <a:schemeClr val="tx2"/>
                </a:solidFill>
                <a:latin typeface="Arial" charset="0"/>
              </a:rPr>
              <a:t>integration</a:t>
            </a:r>
            <a:endParaRPr lang="fr-FR" sz="2000" dirty="0">
              <a:solidFill>
                <a:srgbClr val="1F497D"/>
              </a:solidFill>
              <a:cs typeface="Arial" charset="0"/>
            </a:endParaRPr>
          </a:p>
          <a:p>
            <a:pPr marL="342900" indent="-342900"/>
            <a:endParaRPr lang="fr-FR" sz="1200" b="1" dirty="0">
              <a:solidFill>
                <a:srgbClr val="1E4C7C"/>
              </a:solidFill>
              <a:cs typeface="Times New Roman" pitchFamily="1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fr-FR" sz="16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400" dirty="0">
              <a:solidFill>
                <a:srgbClr val="1F497D"/>
              </a:solidFill>
              <a:cs typeface="Arial" charset="0"/>
            </a:endParaRPr>
          </a:p>
        </p:txBody>
      </p:sp>
      <p:pic>
        <p:nvPicPr>
          <p:cNvPr id="57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144" y="6396673"/>
            <a:ext cx="560256" cy="426401"/>
          </a:xfrm>
          <a:prstGeom prst="rect">
            <a:avLst/>
          </a:prstGeom>
          <a:noFill/>
        </p:spPr>
      </p:pic>
      <p:sp>
        <p:nvSpPr>
          <p:cNvPr id="58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mémoire master Informatique 20/12/2017</a:t>
            </a:r>
          </a:p>
        </p:txBody>
      </p:sp>
      <p:graphicFrame>
        <p:nvGraphicFramePr>
          <p:cNvPr id="59" name="Tableau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40650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Description</a:t>
                      </a:r>
                      <a:r>
                        <a:rPr lang="fr-FR" sz="1400" baseline="0" dirty="0"/>
                        <a:t> du Projet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Conception</a:t>
                      </a:r>
                      <a:r>
                        <a:rPr lang="fr-FR" sz="1400" baseline="0" dirty="0">
                          <a:solidFill>
                            <a:schemeClr val="accent1"/>
                          </a:solidFill>
                        </a:rPr>
                        <a:t> du logiciel</a:t>
                      </a:r>
                      <a:endParaRPr lang="fr-FR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Démonstration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29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9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9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395536" y="836711"/>
            <a:ext cx="8305800" cy="516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/>
            <a:endParaRPr lang="fr-FR" sz="2000" dirty="0">
              <a:solidFill>
                <a:srgbClr val="1F497D"/>
              </a:solidFill>
              <a:cs typeface="Arial" charset="0"/>
            </a:endParaRPr>
          </a:p>
          <a:p>
            <a:pPr marL="342900" indent="-342900" algn="just"/>
            <a:r>
              <a:rPr lang="fr-FR" sz="2000" dirty="0">
                <a:solidFill>
                  <a:srgbClr val="1F497D"/>
                </a:solidFill>
                <a:cs typeface="Arial" charset="0"/>
              </a:rPr>
              <a:t>LA DEMONSTRATION SE FERA SUR LA PRESENTATION DU PROFIL COMMERCIAL ET ADMINISTRATEUR:</a:t>
            </a:r>
          </a:p>
          <a:p>
            <a:pPr marL="342900" indent="-342900" algn="just"/>
            <a:endParaRPr lang="fr-FR" sz="2000" dirty="0">
              <a:solidFill>
                <a:srgbClr val="1F497D"/>
              </a:solidFill>
              <a:cs typeface="Arial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rgbClr val="1F497D"/>
                </a:solidFill>
                <a:cs typeface="Arial" charset="0"/>
              </a:rPr>
              <a:t>ENREGISTREMENT DES CLIENT , PROGRAMMER UN RDV: </a:t>
            </a:r>
            <a:r>
              <a:rPr lang="fr-FR" sz="20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  <a:r>
              <a:rPr lang="fr-FR" sz="20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fr-FR" sz="2000" dirty="0">
              <a:solidFill>
                <a:srgbClr val="1F497D"/>
              </a:solidFill>
              <a:cs typeface="Arial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rgbClr val="1F497D"/>
                </a:solidFill>
                <a:cs typeface="Arial" charset="0"/>
              </a:rPr>
              <a:t>TRANSFERT DES CLIENTS A UN AUTRE COMMERCIAL, BLOQUER/ DEBLOQUER COMPTE: </a:t>
            </a:r>
            <a:r>
              <a:rPr lang="fr-FR" sz="20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Administrateur .</a:t>
            </a:r>
          </a:p>
          <a:p>
            <a:pPr marL="342900" indent="-342900"/>
            <a:endParaRPr lang="fr-FR" sz="1200" b="1" dirty="0">
              <a:solidFill>
                <a:srgbClr val="1E4C7C"/>
              </a:solidFill>
              <a:cs typeface="Times New Roman" pitchFamily="1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fr-FR" sz="1600" b="1" dirty="0">
                <a:solidFill>
                  <a:srgbClr val="1E4C7C"/>
                </a:solidFill>
                <a:ea typeface="Times New Roman" pitchFamily="1" charset="0"/>
              </a:rPr>
              <a:t>	</a:t>
            </a:r>
            <a:endParaRPr lang="fr-FR" sz="1400" dirty="0">
              <a:solidFill>
                <a:srgbClr val="1F497D"/>
              </a:solidFill>
              <a:cs typeface="Arial" charset="0"/>
            </a:endParaRPr>
          </a:p>
        </p:txBody>
      </p:sp>
      <p:sp>
        <p:nvSpPr>
          <p:cNvPr id="23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mémoire master Informatique 20/12/2017</a:t>
            </a:r>
          </a:p>
        </p:txBody>
      </p:sp>
      <p:pic>
        <p:nvPicPr>
          <p:cNvPr id="26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144" y="6396673"/>
            <a:ext cx="560256" cy="426401"/>
          </a:xfrm>
          <a:prstGeom prst="rect">
            <a:avLst/>
          </a:prstGeom>
          <a:noFill/>
        </p:spPr>
      </p:pic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5137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Description</a:t>
                      </a:r>
                      <a:r>
                        <a:rPr lang="fr-FR" sz="1400" baseline="0" dirty="0"/>
                        <a:t> du Projet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Conception</a:t>
                      </a:r>
                      <a:r>
                        <a:rPr lang="fr-FR" sz="1400" baseline="0" dirty="0"/>
                        <a:t> du logiciel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Démonstration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590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15469</TotalTime>
  <Words>503</Words>
  <Application>Microsoft Office PowerPoint</Application>
  <PresentationFormat>On-screen Show (4:3)</PresentationFormat>
  <Paragraphs>161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Times New Roman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Dino</dc:creator>
  <cp:lastModifiedBy>ù</cp:lastModifiedBy>
  <cp:revision>769</cp:revision>
  <cp:lastPrinted>2011-06-23T09:50:02Z</cp:lastPrinted>
  <dcterms:created xsi:type="dcterms:W3CDTF">2011-07-06T14:12:47Z</dcterms:created>
  <dcterms:modified xsi:type="dcterms:W3CDTF">2017-12-21T21:30:47Z</dcterms:modified>
</cp:coreProperties>
</file>