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2" r:id="rId7"/>
    <p:sldId id="285" r:id="rId8"/>
    <p:sldId id="286" r:id="rId9"/>
    <p:sldId id="287" r:id="rId10"/>
    <p:sldId id="288" r:id="rId11"/>
    <p:sldId id="289"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0197" autoAdjust="0"/>
  </p:normalViewPr>
  <p:slideViewPr>
    <p:cSldViewPr snapToGrid="0">
      <p:cViewPr varScale="1">
        <p:scale>
          <a:sx n="52" d="100"/>
          <a:sy n="52" d="100"/>
        </p:scale>
        <p:origin x="840"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53583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6767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35222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821843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15398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Peripheral Concerns</a:t>
            </a:r>
          </a:p>
          <a:p>
            <a:pPr marL="171450" indent="-171450">
              <a:buFontTx/>
              <a:buChar char="-"/>
            </a:pPr>
            <a:r>
              <a:rPr lang="en-US" dirty="0" smtClean="0"/>
              <a:t>Media services</a:t>
            </a:r>
          </a:p>
          <a:p>
            <a:pPr marL="171450" indent="-171450">
              <a:buFontTx/>
              <a:buChar char="-"/>
            </a:pPr>
            <a:r>
              <a:rPr lang="en-US" dirty="0" smtClean="0"/>
              <a:t>Network information</a:t>
            </a:r>
          </a:p>
          <a:p>
            <a:pPr marL="171450" indent="-171450">
              <a:buFontTx/>
              <a:buChar char="-"/>
            </a:pPr>
            <a:r>
              <a:rPr lang="en-US" dirty="0" smtClean="0"/>
              <a:t>Source</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89323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 trying to store?</a:t>
            </a:r>
          </a:p>
          <a:p>
            <a:r>
              <a:rPr lang="en-US" dirty="0" smtClean="0"/>
              <a:t>Don’t reinvent the wheel</a:t>
            </a:r>
          </a:p>
          <a:p>
            <a:r>
              <a:rPr lang="en-US" dirty="0" smtClean="0"/>
              <a:t>Find</a:t>
            </a:r>
            <a:r>
              <a:rPr lang="en-US" baseline="0" dirty="0" smtClean="0"/>
              <a:t> the right container</a:t>
            </a:r>
          </a:p>
          <a:p>
            <a:r>
              <a:rPr lang="en-US" baseline="0" dirty="0" smtClean="0"/>
              <a:t>Plan out your path, choose the affordable but most pragmatic approach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357417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smtClean="0"/>
              <a:t>| </a:t>
            </a:r>
            <a:r>
              <a:rPr lang="en-US"/>
              <a:t>Storing Data and Objects in Azure</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magenomnom</a:t>
            </a:r>
            <a:r>
              <a:rPr lang="en-US" dirty="0" smtClean="0"/>
              <a:t> Storage Concerns</a:t>
            </a:r>
            <a:endParaRPr lang="en-US" dirty="0"/>
          </a:p>
        </p:txBody>
      </p:sp>
      <p:sp>
        <p:nvSpPr>
          <p:cNvPr id="3" name="Content Placeholder 2"/>
          <p:cNvSpPr>
            <a:spLocks noGrp="1"/>
          </p:cNvSpPr>
          <p:nvPr>
            <p:ph sz="quarter" idx="10"/>
          </p:nvPr>
        </p:nvSpPr>
        <p:spPr>
          <a:xfrm>
            <a:off x="379514" y="1099971"/>
            <a:ext cx="11525250" cy="4825962"/>
          </a:xfrm>
        </p:spPr>
        <p:txBody>
          <a:bodyPr/>
          <a:lstStyle/>
          <a:p>
            <a:r>
              <a:rPr lang="en-US" sz="2800" dirty="0" smtClean="0"/>
              <a:t>User credentials</a:t>
            </a:r>
          </a:p>
          <a:p>
            <a:pPr lvl="1"/>
            <a:r>
              <a:rPr lang="en-US" sz="2400" dirty="0" smtClean="0"/>
              <a:t>SQL Database</a:t>
            </a:r>
          </a:p>
          <a:p>
            <a:r>
              <a:rPr lang="en-US" sz="2800" dirty="0" smtClean="0"/>
              <a:t>Images</a:t>
            </a:r>
          </a:p>
          <a:p>
            <a:pPr lvl="1"/>
            <a:r>
              <a:rPr lang="en-US" sz="2400" dirty="0" smtClean="0"/>
              <a:t>Blob Storage</a:t>
            </a:r>
          </a:p>
          <a:p>
            <a:r>
              <a:rPr lang="en-US" sz="2800" dirty="0" smtClean="0"/>
              <a:t>Image Metadata</a:t>
            </a:r>
          </a:p>
          <a:p>
            <a:pPr lvl="1"/>
            <a:r>
              <a:rPr lang="en-US" sz="2400" dirty="0" smtClean="0"/>
              <a:t>Table Storage</a:t>
            </a:r>
          </a:p>
          <a:p>
            <a:r>
              <a:rPr lang="en-US" sz="2800" dirty="0" smtClean="0"/>
              <a:t>Logging information</a:t>
            </a:r>
          </a:p>
          <a:p>
            <a:pPr lvl="1"/>
            <a:r>
              <a:rPr lang="en-US" sz="2400" dirty="0" smtClean="0"/>
              <a:t>Elastic Search</a:t>
            </a:r>
          </a:p>
          <a:p>
            <a:r>
              <a:rPr lang="en-US" sz="2800" dirty="0" smtClean="0"/>
              <a:t>Sign-up processing</a:t>
            </a:r>
          </a:p>
          <a:p>
            <a:pPr lvl="1"/>
            <a:r>
              <a:rPr lang="en-US" sz="2400" dirty="0" smtClean="0"/>
              <a:t>Storage Queue</a:t>
            </a:r>
            <a:endParaRPr lang="en-US" sz="24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590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Examine the different types of storage</a:t>
            </a:r>
            <a:endParaRPr lang="en-GB" dirty="0" smtClean="0"/>
          </a:p>
          <a:p>
            <a:r>
              <a:rPr lang="en-GB" dirty="0" smtClean="0"/>
              <a:t>Brief discussion on usage scenarios</a:t>
            </a:r>
            <a:endParaRPr lang="en-GB" dirty="0" smtClean="0"/>
          </a:p>
          <a:p>
            <a:r>
              <a:rPr lang="en-GB" dirty="0" smtClean="0"/>
              <a:t>Walkthrough of storage usage in </a:t>
            </a:r>
            <a:r>
              <a:rPr lang="en-GB" dirty="0" err="1" smtClean="0"/>
              <a:t>imagenomnom</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b="1" dirty="0" smtClean="0"/>
              <a:t>Security</a:t>
            </a:r>
          </a:p>
          <a:p>
            <a:r>
              <a:rPr lang="en-US" dirty="0" smtClean="0"/>
              <a:t>Integration</a:t>
            </a:r>
          </a:p>
          <a:p>
            <a:r>
              <a:rPr lang="en-US" dirty="0" smtClean="0"/>
              <a:t>Analytics</a:t>
            </a:r>
          </a:p>
          <a:p>
            <a:r>
              <a:rPr lang="en-US" dirty="0" smtClean="0"/>
              <a:t>Data</a:t>
            </a:r>
          </a:p>
          <a:p>
            <a:r>
              <a:rPr lang="en-US" dirty="0" smtClean="0"/>
              <a:t>Plain Old Storage</a:t>
            </a:r>
          </a:p>
          <a:p>
            <a:r>
              <a:rPr lang="en-US" dirty="0" smtClean="0"/>
              <a:t>Peripheral Concerns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Content Placeholder 2"/>
          <p:cNvSpPr txBox="1">
            <a:spLocks/>
          </p:cNvSpPr>
          <p:nvPr/>
        </p:nvSpPr>
        <p:spPr>
          <a:xfrm>
            <a:off x="5486400" y="1388226"/>
            <a:ext cx="3862605" cy="14625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Active Directory Users</a:t>
            </a:r>
          </a:p>
          <a:p>
            <a:pPr marL="0" indent="0" algn="r">
              <a:buNone/>
            </a:pPr>
            <a:r>
              <a:rPr lang="en-US" sz="2800" dirty="0" smtClean="0"/>
              <a:t>Key Vault</a:t>
            </a:r>
            <a:endParaRPr lang="en-US" sz="2800"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b="1" dirty="0" smtClean="0"/>
              <a:t>Integration</a:t>
            </a:r>
          </a:p>
          <a:p>
            <a:r>
              <a:rPr lang="en-US" dirty="0" smtClean="0"/>
              <a:t>Analytics</a:t>
            </a:r>
          </a:p>
          <a:p>
            <a:r>
              <a:rPr lang="en-US" dirty="0" smtClean="0"/>
              <a:t>Data</a:t>
            </a:r>
          </a:p>
          <a:p>
            <a:r>
              <a:rPr lang="en-US" dirty="0" smtClean="0"/>
              <a:t>Plain Old Storage</a:t>
            </a:r>
          </a:p>
          <a:p>
            <a:r>
              <a:rPr lang="en-US" dirty="0" smtClean="0"/>
              <a:t>Peripheral Concerns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Content Placeholder 2"/>
          <p:cNvSpPr txBox="1">
            <a:spLocks/>
          </p:cNvSpPr>
          <p:nvPr/>
        </p:nvSpPr>
        <p:spPr>
          <a:xfrm>
            <a:off x="5486400" y="2061318"/>
            <a:ext cx="3862605" cy="14625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Queues</a:t>
            </a:r>
          </a:p>
          <a:p>
            <a:pPr marL="0" indent="0" algn="r">
              <a:buNone/>
            </a:pPr>
            <a:r>
              <a:rPr lang="en-US" sz="2800" dirty="0" smtClean="0"/>
              <a:t>Service Bus</a:t>
            </a:r>
            <a:endParaRPr lang="en-US" sz="2800" dirty="0"/>
          </a:p>
        </p:txBody>
      </p:sp>
    </p:spTree>
    <p:extLst>
      <p:ext uri="{BB962C8B-B14F-4D97-AF65-F5344CB8AC3E}">
        <p14:creationId xmlns:p14="http://schemas.microsoft.com/office/powerpoint/2010/main" val="12404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b="1" dirty="0" smtClean="0"/>
              <a:t>Analytics</a:t>
            </a:r>
          </a:p>
          <a:p>
            <a:r>
              <a:rPr lang="en-US" dirty="0" smtClean="0"/>
              <a:t>Data</a:t>
            </a:r>
          </a:p>
          <a:p>
            <a:r>
              <a:rPr lang="en-US" dirty="0" smtClean="0"/>
              <a:t>Plain Old Storage</a:t>
            </a:r>
          </a:p>
          <a:p>
            <a:r>
              <a:rPr lang="en-US" dirty="0" smtClean="0"/>
              <a:t>Peripheral Concerns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7" name="Content Placeholder 2"/>
          <p:cNvSpPr txBox="1">
            <a:spLocks/>
          </p:cNvSpPr>
          <p:nvPr/>
        </p:nvSpPr>
        <p:spPr>
          <a:xfrm>
            <a:off x="5486400" y="2734076"/>
            <a:ext cx="3862605" cy="14625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Event Hubs</a:t>
            </a:r>
          </a:p>
          <a:p>
            <a:pPr marL="0" indent="0" algn="r">
              <a:buNone/>
            </a:pPr>
            <a:r>
              <a:rPr lang="en-US" sz="2800" dirty="0" smtClean="0"/>
              <a:t>Logging</a:t>
            </a:r>
          </a:p>
          <a:p>
            <a:pPr marL="0" indent="0" algn="r">
              <a:buNone/>
            </a:pPr>
            <a:endParaRPr lang="en-US" sz="2800" dirty="0"/>
          </a:p>
        </p:txBody>
      </p:sp>
    </p:spTree>
    <p:extLst>
      <p:ext uri="{BB962C8B-B14F-4D97-AF65-F5344CB8AC3E}">
        <p14:creationId xmlns:p14="http://schemas.microsoft.com/office/powerpoint/2010/main" val="56081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dirty="0" smtClean="0"/>
              <a:t>Analytics</a:t>
            </a:r>
          </a:p>
          <a:p>
            <a:r>
              <a:rPr lang="en-US" b="1" dirty="0" smtClean="0"/>
              <a:t>Data</a:t>
            </a:r>
          </a:p>
          <a:p>
            <a:r>
              <a:rPr lang="en-US" dirty="0" smtClean="0"/>
              <a:t>Plain Old Storage</a:t>
            </a:r>
          </a:p>
          <a:p>
            <a:r>
              <a:rPr lang="en-US" dirty="0" smtClean="0"/>
              <a:t>Peripheral Concerns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2"/>
          <p:cNvSpPr txBox="1">
            <a:spLocks/>
          </p:cNvSpPr>
          <p:nvPr/>
        </p:nvSpPr>
        <p:spPr>
          <a:xfrm>
            <a:off x="5486400" y="3373726"/>
            <a:ext cx="3862605" cy="24021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Relational Data</a:t>
            </a:r>
          </a:p>
          <a:p>
            <a:pPr marL="0" indent="0" algn="r">
              <a:buNone/>
            </a:pPr>
            <a:r>
              <a:rPr lang="en-US" sz="2800" dirty="0"/>
              <a:t>Table Storage</a:t>
            </a:r>
          </a:p>
          <a:p>
            <a:pPr marL="0" indent="0" algn="r">
              <a:buNone/>
            </a:pPr>
            <a:r>
              <a:rPr lang="en-US" sz="2800" dirty="0" err="1" smtClean="0"/>
              <a:t>DocumentDB</a:t>
            </a:r>
            <a:endParaRPr lang="en-US" sz="2800" dirty="0" smtClean="0"/>
          </a:p>
          <a:p>
            <a:pPr marL="0" indent="0" algn="r">
              <a:buNone/>
            </a:pPr>
            <a:r>
              <a:rPr lang="en-US" sz="2800" dirty="0" smtClean="0"/>
              <a:t>Search and Cache</a:t>
            </a:r>
          </a:p>
          <a:p>
            <a:pPr marL="0" indent="0" algn="r">
              <a:buNone/>
            </a:pPr>
            <a:endParaRPr lang="en-US" sz="2800" dirty="0"/>
          </a:p>
        </p:txBody>
      </p:sp>
    </p:spTree>
    <p:extLst>
      <p:ext uri="{BB962C8B-B14F-4D97-AF65-F5344CB8AC3E}">
        <p14:creationId xmlns:p14="http://schemas.microsoft.com/office/powerpoint/2010/main" val="207593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dirty="0" smtClean="0"/>
              <a:t>Analytics</a:t>
            </a:r>
          </a:p>
          <a:p>
            <a:r>
              <a:rPr lang="en-US" dirty="0" smtClean="0"/>
              <a:t>Data</a:t>
            </a:r>
          </a:p>
          <a:p>
            <a:r>
              <a:rPr lang="en-US" b="1" dirty="0" smtClean="0"/>
              <a:t>Plain Old Storage</a:t>
            </a:r>
          </a:p>
          <a:p>
            <a:r>
              <a:rPr lang="en-US" dirty="0" smtClean="0"/>
              <a:t>Peripheral Concerns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9" name="Content Placeholder 2"/>
          <p:cNvSpPr txBox="1">
            <a:spLocks/>
          </p:cNvSpPr>
          <p:nvPr/>
        </p:nvSpPr>
        <p:spPr>
          <a:xfrm>
            <a:off x="5486400" y="4056564"/>
            <a:ext cx="3862604" cy="1368674"/>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Blobs</a:t>
            </a:r>
          </a:p>
          <a:p>
            <a:pPr marL="0" indent="0" algn="r">
              <a:buNone/>
            </a:pPr>
            <a:r>
              <a:rPr lang="en-US" sz="2800" dirty="0" smtClean="0"/>
              <a:t>Files</a:t>
            </a:r>
          </a:p>
          <a:p>
            <a:pPr marL="0" indent="0" algn="r">
              <a:buNone/>
            </a:pPr>
            <a:endParaRPr lang="en-US" sz="2800" dirty="0"/>
          </a:p>
        </p:txBody>
      </p:sp>
    </p:spTree>
    <p:extLst>
      <p:ext uri="{BB962C8B-B14F-4D97-AF65-F5344CB8AC3E}">
        <p14:creationId xmlns:p14="http://schemas.microsoft.com/office/powerpoint/2010/main" val="36806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dirty="0" smtClean="0"/>
              <a:t>Analytics</a:t>
            </a:r>
          </a:p>
          <a:p>
            <a:r>
              <a:rPr lang="en-US" dirty="0" smtClean="0"/>
              <a:t>Data</a:t>
            </a:r>
          </a:p>
          <a:p>
            <a:r>
              <a:rPr lang="en-US" dirty="0" smtClean="0"/>
              <a:t>Plain Old Storage</a:t>
            </a:r>
          </a:p>
          <a:p>
            <a:r>
              <a:rPr lang="en-US" b="1" dirty="0" smtClean="0"/>
              <a:t>Peripheral Concerns</a:t>
            </a:r>
            <a:endParaRPr lang="en-US" b="1"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818671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Comes Down To…</a:t>
            </a:r>
            <a:endParaRPr lang="en-US" dirty="0"/>
          </a:p>
        </p:txBody>
      </p:sp>
      <p:sp>
        <p:nvSpPr>
          <p:cNvPr id="3" name="Content Placeholder 2"/>
          <p:cNvSpPr>
            <a:spLocks noGrp="1"/>
          </p:cNvSpPr>
          <p:nvPr>
            <p:ph sz="quarter" idx="10"/>
          </p:nvPr>
        </p:nvSpPr>
        <p:spPr>
          <a:xfrm>
            <a:off x="379413" y="1388226"/>
            <a:ext cx="11525250" cy="3109129"/>
          </a:xfrm>
        </p:spPr>
        <p:txBody>
          <a:bodyPr/>
          <a:lstStyle/>
          <a:p>
            <a:r>
              <a:rPr lang="en-US" dirty="0"/>
              <a:t>Type of data</a:t>
            </a:r>
          </a:p>
          <a:p>
            <a:r>
              <a:rPr lang="en-US" dirty="0" smtClean="0"/>
              <a:t>Concerns of scalability</a:t>
            </a:r>
          </a:p>
          <a:p>
            <a:r>
              <a:rPr lang="en-US" dirty="0" smtClean="0"/>
              <a:t>Nature of your project</a:t>
            </a:r>
          </a:p>
          <a:p>
            <a:r>
              <a:rPr lang="en-US" dirty="0" smtClean="0"/>
              <a:t>Budget</a:t>
            </a:r>
          </a:p>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3986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27aa9422-7f1f-4c84-9cdf-302b1a67e513"/>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3307</TotalTime>
  <Words>315</Words>
  <Application>Microsoft Office PowerPoint</Application>
  <PresentationFormat>Widescreen</PresentationFormat>
  <Paragraphs>122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PowerPoint Presentation</vt:lpstr>
      <vt:lpstr>Module Overview</vt:lpstr>
      <vt:lpstr>Storage Types</vt:lpstr>
      <vt:lpstr>Storage Types</vt:lpstr>
      <vt:lpstr>Storage Types</vt:lpstr>
      <vt:lpstr>Storage Types</vt:lpstr>
      <vt:lpstr>Storage Types</vt:lpstr>
      <vt:lpstr>Storage Types</vt:lpstr>
      <vt:lpstr>It Comes Down To…</vt:lpstr>
      <vt:lpstr>imagenomnom Storage Concerns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70</cp:revision>
  <dcterms:created xsi:type="dcterms:W3CDTF">2013-02-15T23:12:42Z</dcterms:created>
  <dcterms:modified xsi:type="dcterms:W3CDTF">2015-11-06T15:55:25Z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