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7" r:id="rId5"/>
    <p:sldId id="278" r:id="rId6"/>
    <p:sldId id="282" r:id="rId7"/>
    <p:sldId id="285" r:id="rId8"/>
    <p:sldId id="283" r:id="rId9"/>
    <p:sldId id="287" r:id="rId10"/>
    <p:sldId id="284" r:id="rId11"/>
    <p:sldId id="286"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67684" autoAdjust="0"/>
  </p:normalViewPr>
  <p:slideViewPr>
    <p:cSldViewPr snapToGrid="0">
      <p:cViewPr varScale="1">
        <p:scale>
          <a:sx n="50" d="100"/>
          <a:sy n="50" d="100"/>
        </p:scale>
        <p:origin x="168"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019202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77971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hard:</a:t>
            </a:r>
          </a:p>
          <a:p>
            <a:r>
              <a:rPr lang="en-US" dirty="0" smtClean="0"/>
              <a:t> - don’t have to set</a:t>
            </a:r>
            <a:r>
              <a:rPr lang="en-US" baseline="0" dirty="0" smtClean="0"/>
              <a:t> up a lab/infrastructure</a:t>
            </a:r>
          </a:p>
          <a:p>
            <a:r>
              <a:rPr lang="en-US" baseline="0" dirty="0" smtClean="0"/>
              <a:t> - samples to get you started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28535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575293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07 </a:t>
            </a:r>
            <a:r>
              <a:rPr lang="en-US" dirty="0" smtClean="0"/>
              <a:t>| </a:t>
            </a:r>
            <a:r>
              <a:rPr lang="en-US" dirty="0"/>
              <a:t>Scaling Your Application Under Load</a:t>
            </a:r>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Horizontal vs Vertical Scaling</a:t>
            </a:r>
            <a:endParaRPr lang="en-GB" dirty="0" smtClean="0"/>
          </a:p>
          <a:p>
            <a:r>
              <a:rPr lang="en-GB" dirty="0" smtClean="0"/>
              <a:t>Architecture Concerns</a:t>
            </a:r>
            <a:endParaRPr lang="en-GB" dirty="0" smtClean="0"/>
          </a:p>
          <a:p>
            <a:r>
              <a:rPr lang="en-GB" dirty="0" smtClean="0"/>
              <a:t>Stress Testing to Find Bottlenecks</a:t>
            </a:r>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Scale – Vertical </a:t>
            </a:r>
            <a:endParaRPr lang="en-US" dirty="0"/>
          </a:p>
        </p:txBody>
      </p:sp>
      <p:sp>
        <p:nvSpPr>
          <p:cNvPr id="3" name="Content Placeholder 2"/>
          <p:cNvSpPr>
            <a:spLocks noGrp="1"/>
          </p:cNvSpPr>
          <p:nvPr>
            <p:ph sz="quarter" idx="10"/>
          </p:nvPr>
        </p:nvSpPr>
        <p:spPr/>
        <p:txBody>
          <a:bodyPr/>
          <a:lstStyle/>
          <a:p>
            <a:r>
              <a:rPr lang="en-US" dirty="0" smtClean="0"/>
              <a:t>Big apps need big power</a:t>
            </a:r>
          </a:p>
          <a:p>
            <a:r>
              <a:rPr lang="en-US" dirty="0"/>
              <a:t>Simplified architecture</a:t>
            </a:r>
          </a:p>
          <a:p>
            <a:r>
              <a:rPr lang="en-US" dirty="0" smtClean="0"/>
              <a:t>Hard disks are cheap</a:t>
            </a:r>
          </a:p>
          <a:p>
            <a:r>
              <a:rPr lang="en-US" dirty="0" smtClean="0"/>
              <a:t>Processors are cheap</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102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909" y="3619500"/>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2509195"/>
            <a:ext cx="2632074" cy="40842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9Tp/LxM/9TpLxMr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214" y="2509195"/>
            <a:ext cx="2632074" cy="408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Scale – Horizontal</a:t>
            </a:r>
            <a:endParaRPr lang="en-US" dirty="0"/>
          </a:p>
        </p:txBody>
      </p:sp>
      <p:sp>
        <p:nvSpPr>
          <p:cNvPr id="3" name="Content Placeholder 2"/>
          <p:cNvSpPr>
            <a:spLocks noGrp="1"/>
          </p:cNvSpPr>
          <p:nvPr>
            <p:ph sz="quarter" idx="10"/>
          </p:nvPr>
        </p:nvSpPr>
        <p:spPr/>
        <p:txBody>
          <a:bodyPr/>
          <a:lstStyle/>
          <a:p>
            <a:r>
              <a:rPr lang="en-US" dirty="0" smtClean="0"/>
              <a:t>Small tasks need little power</a:t>
            </a:r>
          </a:p>
          <a:p>
            <a:r>
              <a:rPr lang="en-US" dirty="0" smtClean="0"/>
              <a:t>Well-architected services remain simple</a:t>
            </a:r>
          </a:p>
          <a:p>
            <a:r>
              <a:rPr lang="en-US" dirty="0" smtClean="0"/>
              <a:t>Only pay for storage when you need it</a:t>
            </a:r>
          </a:p>
          <a:p>
            <a:r>
              <a:rPr lang="en-US" dirty="0" smtClean="0"/>
              <a:t>Only pay for processing time you use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102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009" y="44918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1112" y="44727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2215" y="44346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0706" y="43965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1809" y="43775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300" y="43394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1403" y="44156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9894" y="447278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0997" y="4568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9488" y="4562436"/>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272" y="4486236"/>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clipartbest.com/cliparts/9Tp/LxM/9TpLxM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1694" y="4419912"/>
            <a:ext cx="1201015" cy="186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86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50"/>
                                        <p:tgtEl>
                                          <p:spTgt spid="6"/>
                                        </p:tgtEl>
                                      </p:cBhvr>
                                    </p:animEffect>
                                  </p:childTnLst>
                                </p:cTn>
                              </p:par>
                            </p:childTnLst>
                          </p:cTn>
                        </p:par>
                        <p:par>
                          <p:cTn id="28" fill="hold">
                            <p:stCondLst>
                              <p:cond delay="25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50"/>
                                        <p:tgtEl>
                                          <p:spTgt spid="7"/>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50"/>
                                        <p:tgtEl>
                                          <p:spTgt spid="8"/>
                                        </p:tgtEl>
                                      </p:cBhvr>
                                    </p:animEffect>
                                  </p:childTnLst>
                                </p:cTn>
                              </p:par>
                            </p:childTnLst>
                          </p:cTn>
                        </p:par>
                        <p:par>
                          <p:cTn id="36" fill="hold">
                            <p:stCondLst>
                              <p:cond delay="75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50"/>
                                        <p:tgtEl>
                                          <p:spTgt spid="9"/>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125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250"/>
                                        <p:tgtEl>
                                          <p:spTgt spid="12"/>
                                        </p:tgtEl>
                                      </p:cBhvr>
                                    </p:animEffect>
                                  </p:childTnLst>
                                </p:cTn>
                              </p:par>
                            </p:childTnLst>
                          </p:cTn>
                        </p:par>
                        <p:par>
                          <p:cTn id="52" fill="hold">
                            <p:stCondLst>
                              <p:cond delay="1750"/>
                            </p:stCondLst>
                            <p:childTnLst>
                              <p:par>
                                <p:cTn id="53" presetID="10"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250"/>
                                        <p:tgtEl>
                                          <p:spTgt spid="13"/>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50"/>
                                        <p:tgtEl>
                                          <p:spTgt spid="14"/>
                                        </p:tgtEl>
                                      </p:cBhvr>
                                    </p:animEffect>
                                  </p:childTnLst>
                                </p:cTn>
                              </p:par>
                            </p:childTnLst>
                          </p:cTn>
                        </p:par>
                        <p:par>
                          <p:cTn id="60" fill="hold">
                            <p:stCondLst>
                              <p:cond delay="2250"/>
                            </p:stCondLst>
                            <p:childTnLst>
                              <p:par>
                                <p:cTn id="61" presetID="10" presetClass="entr" presetSubtype="0"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250"/>
                                        <p:tgtEl>
                                          <p:spTgt spid="15"/>
                                        </p:tgtEl>
                                      </p:cBhvr>
                                    </p:animEffect>
                                  </p:childTnLst>
                                </p:cTn>
                              </p:par>
                            </p:childTnLst>
                          </p:cTn>
                        </p:par>
                        <p:par>
                          <p:cTn id="64" fill="hold">
                            <p:stCondLst>
                              <p:cond delay="2500"/>
                            </p:stCondLst>
                            <p:childTnLst>
                              <p:par>
                                <p:cTn id="65" presetID="10" presetClass="entr" presetSubtype="0"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Assembly Required</a:t>
            </a:r>
            <a:endParaRPr lang="en-US" dirty="0"/>
          </a:p>
        </p:txBody>
      </p:sp>
      <p:sp>
        <p:nvSpPr>
          <p:cNvPr id="3" name="Content Placeholder 2"/>
          <p:cNvSpPr>
            <a:spLocks noGrp="1"/>
          </p:cNvSpPr>
          <p:nvPr>
            <p:ph sz="quarter" idx="10"/>
          </p:nvPr>
        </p:nvSpPr>
        <p:spPr/>
        <p:txBody>
          <a:bodyPr/>
          <a:lstStyle/>
          <a:p>
            <a:r>
              <a:rPr lang="en-US" dirty="0" smtClean="0"/>
              <a:t>Cloud is an enabler for scalability</a:t>
            </a:r>
          </a:p>
          <a:p>
            <a:r>
              <a:rPr lang="en-US" dirty="0" smtClean="0"/>
              <a:t>Your architecture needs to support it</a:t>
            </a:r>
          </a:p>
          <a:p>
            <a:r>
              <a:rPr lang="en-US" dirty="0" smtClean="0"/>
              <a:t>Lift &amp; shift not supported</a:t>
            </a:r>
          </a:p>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Oval 4"/>
          <p:cNvSpPr/>
          <p:nvPr/>
        </p:nvSpPr>
        <p:spPr>
          <a:xfrm>
            <a:off x="7985760" y="5487989"/>
            <a:ext cx="3048000" cy="800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Freeform 5"/>
          <p:cNvSpPr/>
          <p:nvPr/>
        </p:nvSpPr>
        <p:spPr>
          <a:xfrm>
            <a:off x="8134350" y="2800350"/>
            <a:ext cx="1447800" cy="3714750"/>
          </a:xfrm>
          <a:custGeom>
            <a:avLst/>
            <a:gdLst>
              <a:gd name="connsiteX0" fmla="*/ 19050 w 1447800"/>
              <a:gd name="connsiteY0" fmla="*/ 0 h 3714750"/>
              <a:gd name="connsiteX1" fmla="*/ 0 w 1447800"/>
              <a:gd name="connsiteY1" fmla="*/ 2609850 h 3714750"/>
              <a:gd name="connsiteX2" fmla="*/ 1447800 w 1447800"/>
              <a:gd name="connsiteY2" fmla="*/ 3714750 h 3714750"/>
              <a:gd name="connsiteX3" fmla="*/ 1447800 w 1447800"/>
              <a:gd name="connsiteY3" fmla="*/ 781050 h 3714750"/>
              <a:gd name="connsiteX4" fmla="*/ 19050 w 1447800"/>
              <a:gd name="connsiteY4" fmla="*/ 0 h 3714750"/>
              <a:gd name="connsiteX0" fmla="*/ 19050 w 1447800"/>
              <a:gd name="connsiteY0" fmla="*/ 0 h 3714750"/>
              <a:gd name="connsiteX1" fmla="*/ 0 w 1447800"/>
              <a:gd name="connsiteY1" fmla="*/ 2784022 h 3714750"/>
              <a:gd name="connsiteX2" fmla="*/ 1447800 w 1447800"/>
              <a:gd name="connsiteY2" fmla="*/ 3714750 h 3714750"/>
              <a:gd name="connsiteX3" fmla="*/ 1447800 w 1447800"/>
              <a:gd name="connsiteY3" fmla="*/ 781050 h 3714750"/>
              <a:gd name="connsiteX4" fmla="*/ 19050 w 1447800"/>
              <a:gd name="connsiteY4" fmla="*/ 0 h 371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0" h="3714750">
                <a:moveTo>
                  <a:pt x="19050" y="0"/>
                </a:moveTo>
                <a:lnTo>
                  <a:pt x="0" y="2784022"/>
                </a:lnTo>
                <a:lnTo>
                  <a:pt x="1447800" y="3714750"/>
                </a:lnTo>
                <a:lnTo>
                  <a:pt x="1447800" y="781050"/>
                </a:lnTo>
                <a:lnTo>
                  <a:pt x="1905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9582150" y="2895600"/>
            <a:ext cx="1333500" cy="3600450"/>
          </a:xfrm>
          <a:custGeom>
            <a:avLst/>
            <a:gdLst>
              <a:gd name="connsiteX0" fmla="*/ 19050 w 1333500"/>
              <a:gd name="connsiteY0" fmla="*/ 666750 h 3600450"/>
              <a:gd name="connsiteX1" fmla="*/ 1333500 w 1333500"/>
              <a:gd name="connsiteY1" fmla="*/ 0 h 3600450"/>
              <a:gd name="connsiteX2" fmla="*/ 1333500 w 1333500"/>
              <a:gd name="connsiteY2" fmla="*/ 2743200 h 3600450"/>
              <a:gd name="connsiteX3" fmla="*/ 0 w 1333500"/>
              <a:gd name="connsiteY3" fmla="*/ 3600450 h 3600450"/>
              <a:gd name="connsiteX4" fmla="*/ 19050 w 1333500"/>
              <a:gd name="connsiteY4" fmla="*/ 666750 h 360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3600450">
                <a:moveTo>
                  <a:pt x="19050" y="666750"/>
                </a:moveTo>
                <a:lnTo>
                  <a:pt x="1333500" y="0"/>
                </a:lnTo>
                <a:lnTo>
                  <a:pt x="1333500" y="2743200"/>
                </a:lnTo>
                <a:lnTo>
                  <a:pt x="0" y="3600450"/>
                </a:lnTo>
                <a:lnTo>
                  <a:pt x="19050" y="66675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168640" y="2240280"/>
            <a:ext cx="2758440" cy="1348740"/>
          </a:xfrm>
          <a:custGeom>
            <a:avLst/>
            <a:gdLst>
              <a:gd name="connsiteX0" fmla="*/ 0 w 2758440"/>
              <a:gd name="connsiteY0" fmla="*/ 563880 h 1348740"/>
              <a:gd name="connsiteX1" fmla="*/ 1440180 w 2758440"/>
              <a:gd name="connsiteY1" fmla="*/ 1348740 h 1348740"/>
              <a:gd name="connsiteX2" fmla="*/ 2758440 w 2758440"/>
              <a:gd name="connsiteY2" fmla="*/ 655320 h 1348740"/>
              <a:gd name="connsiteX3" fmla="*/ 1417320 w 2758440"/>
              <a:gd name="connsiteY3" fmla="*/ 0 h 1348740"/>
              <a:gd name="connsiteX4" fmla="*/ 0 w 2758440"/>
              <a:gd name="connsiteY4" fmla="*/ 56388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40" h="1348740">
                <a:moveTo>
                  <a:pt x="0" y="563880"/>
                </a:moveTo>
                <a:lnTo>
                  <a:pt x="1440180" y="1348740"/>
                </a:lnTo>
                <a:lnTo>
                  <a:pt x="2758440" y="655320"/>
                </a:lnTo>
                <a:lnTo>
                  <a:pt x="1417320" y="0"/>
                </a:lnTo>
                <a:lnTo>
                  <a:pt x="0" y="56388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395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3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56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lipartbest.com/cliparts/9Tp/LxM/9TpLxMr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1965" y="2663032"/>
            <a:ext cx="1201015" cy="18636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29450" y="971550"/>
            <a:ext cx="2228495" cy="5386090"/>
          </a:xfrm>
          <a:prstGeom prst="rect">
            <a:avLst/>
          </a:prstGeom>
          <a:noFill/>
        </p:spPr>
        <p:txBody>
          <a:bodyPr wrap="none" rtlCol="0">
            <a:spAutoFit/>
          </a:bodyPr>
          <a:lstStyle/>
          <a:p>
            <a:r>
              <a:rPr lang="en-US" sz="34400" dirty="0" smtClean="0">
                <a:ln w="79375">
                  <a:solidFill>
                    <a:srgbClr val="00B050"/>
                  </a:solidFill>
                </a:ln>
                <a:solidFill>
                  <a:schemeClr val="accent3">
                    <a:lumMod val="50000"/>
                  </a:schemeClr>
                </a:solidFill>
              </a:rPr>
              <a:t>?</a:t>
            </a:r>
            <a:endParaRPr lang="en-US" sz="34400" dirty="0">
              <a:ln w="79375">
                <a:solidFill>
                  <a:srgbClr val="00B050"/>
                </a:solidFill>
              </a:ln>
              <a:solidFill>
                <a:schemeClr val="accent3">
                  <a:lumMod val="50000"/>
                </a:schemeClr>
              </a:solidFill>
            </a:endParaRPr>
          </a:p>
        </p:txBody>
      </p:sp>
    </p:spTree>
    <p:extLst>
      <p:ext uri="{BB962C8B-B14F-4D97-AF65-F5344CB8AC3E}">
        <p14:creationId xmlns:p14="http://schemas.microsoft.com/office/powerpoint/2010/main" val="31333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5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 Load Testing?</a:t>
            </a:r>
            <a:endParaRPr lang="en-US" dirty="0"/>
          </a:p>
        </p:txBody>
      </p:sp>
      <p:sp>
        <p:nvSpPr>
          <p:cNvPr id="3" name="Content Placeholder 2"/>
          <p:cNvSpPr>
            <a:spLocks noGrp="1"/>
          </p:cNvSpPr>
          <p:nvPr>
            <p:ph sz="quarter" idx="10"/>
          </p:nvPr>
        </p:nvSpPr>
        <p:spPr/>
        <p:txBody>
          <a:bodyPr/>
          <a:lstStyle/>
          <a:p>
            <a:r>
              <a:rPr lang="en-US" dirty="0" smtClean="0"/>
              <a:t>Exposes application bottlenecks</a:t>
            </a:r>
          </a:p>
          <a:p>
            <a:r>
              <a:rPr lang="en-US" dirty="0" smtClean="0"/>
              <a:t>Proves architectural decisions</a:t>
            </a:r>
            <a:endParaRPr lang="en-US" dirty="0" smtClean="0"/>
          </a:p>
          <a:p>
            <a:r>
              <a:rPr lang="en-US" dirty="0" smtClean="0"/>
              <a:t>Identifies regional issues and operational insights</a:t>
            </a:r>
            <a:endParaRPr lang="en-US" dirty="0" smtClean="0"/>
          </a:p>
          <a:p>
            <a:r>
              <a:rPr lang="en-US" dirty="0"/>
              <a:t>Repeatable</a:t>
            </a:r>
          </a:p>
          <a:p>
            <a:r>
              <a:rPr lang="en-US" dirty="0" smtClean="0"/>
              <a:t>It’s not as hard as it used to be!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398187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Cloud!</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752009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 Best Practices, Tips</a:t>
            </a:r>
            <a:endParaRPr lang="en-US" dirty="0"/>
          </a:p>
        </p:txBody>
      </p:sp>
      <p:sp>
        <p:nvSpPr>
          <p:cNvPr id="3" name="Content Placeholder 2"/>
          <p:cNvSpPr>
            <a:spLocks noGrp="1"/>
          </p:cNvSpPr>
          <p:nvPr>
            <p:ph sz="quarter" idx="10"/>
          </p:nvPr>
        </p:nvSpPr>
        <p:spPr>
          <a:xfrm>
            <a:off x="379413" y="1388226"/>
            <a:ext cx="5849937" cy="5290388"/>
          </a:xfrm>
        </p:spPr>
        <p:txBody>
          <a:bodyPr/>
          <a:lstStyle/>
          <a:p>
            <a:r>
              <a:rPr lang="en-US" dirty="0" smtClean="0"/>
              <a:t>Better tests = better data</a:t>
            </a:r>
          </a:p>
          <a:p>
            <a:r>
              <a:rPr lang="en-US" dirty="0" smtClean="0"/>
              <a:t>Focus on the pieces where latency is a concern</a:t>
            </a:r>
          </a:p>
          <a:p>
            <a:r>
              <a:rPr lang="en-US" dirty="0" smtClean="0"/>
              <a:t>Use load test results as a deployment gate</a:t>
            </a:r>
            <a:endParaRPr lang="en-US" dirty="0"/>
          </a:p>
        </p:txBody>
      </p:sp>
      <p:pic>
        <p:nvPicPr>
          <p:cNvPr id="4" name="Picture 3"/>
          <p:cNvPicPr>
            <a:picLocks noChangeAspect="1"/>
          </p:cNvPicPr>
          <p:nvPr/>
        </p:nvPicPr>
        <p:blipFill>
          <a:blip r:embed="rId2"/>
          <a:stretch>
            <a:fillRect/>
          </a:stretch>
        </p:blipFill>
        <p:spPr>
          <a:xfrm>
            <a:off x="5905501" y="2351519"/>
            <a:ext cx="5838824" cy="3901644"/>
          </a:xfrm>
          <a:prstGeom prst="rect">
            <a:avLst/>
          </a:prstGeom>
        </p:spPr>
      </p:pic>
    </p:spTree>
    <p:extLst>
      <p:ext uri="{BB962C8B-B14F-4D97-AF65-F5344CB8AC3E}">
        <p14:creationId xmlns:p14="http://schemas.microsoft.com/office/powerpoint/2010/main" val="144245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sharepoint/v3"/>
    <ds:schemaRef ds:uri="http://purl.org/dc/dcmitype/"/>
    <ds:schemaRef ds:uri="http://purl.org/dc/terms/"/>
    <ds:schemaRef ds:uri="http://www.w3.org/XML/1998/namespace"/>
    <ds:schemaRef ds:uri="http://schemas.openxmlformats.org/package/2006/metadata/core-properties"/>
    <ds:schemaRef ds:uri="http://schemas.microsoft.com/office/2006/documentManagement/types"/>
    <ds:schemaRef ds:uri="http://purl.org/dc/elements/1.1/"/>
    <ds:schemaRef ds:uri="27aa9422-7f1f-4c84-9cdf-302b1a67e513"/>
    <ds:schemaRef ds:uri="http://schemas.microsoft.com/office/2006/metadata/properties"/>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3337</TotalTime>
  <Words>257</Words>
  <Application>Microsoft Office PowerPoint</Application>
  <PresentationFormat>Widescreen</PresentationFormat>
  <Paragraphs>61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vt:lpstr>
      <vt:lpstr>Segoe UI</vt:lpstr>
      <vt:lpstr>Segoe UI Light</vt:lpstr>
      <vt:lpstr>1_Office Theme</vt:lpstr>
      <vt:lpstr>PowerPoint Presentation</vt:lpstr>
      <vt:lpstr>Module Overview</vt:lpstr>
      <vt:lpstr>Theories of Scale – Vertical </vt:lpstr>
      <vt:lpstr>Theories of Scale – Horizontal</vt:lpstr>
      <vt:lpstr>Some Assembly Required</vt:lpstr>
      <vt:lpstr>PowerPoint Presentation</vt:lpstr>
      <vt:lpstr>Why Perform Load Testing?</vt:lpstr>
      <vt:lpstr>To the Cloud!</vt:lpstr>
      <vt:lpstr>Concerns, Best Practices, Tips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73</cp:revision>
  <dcterms:created xsi:type="dcterms:W3CDTF">2013-02-15T23:12:42Z</dcterms:created>
  <dcterms:modified xsi:type="dcterms:W3CDTF">2015-11-06T17:21:37Z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