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1" r:id="rId5"/>
    <p:sldId id="274" r:id="rId6"/>
    <p:sldId id="284" r:id="rId7"/>
    <p:sldId id="275" r:id="rId8"/>
    <p:sldId id="285" r:id="rId9"/>
    <p:sldId id="286" r:id="rId10"/>
    <p:sldId id="287" r:id="rId11"/>
    <p:sldId id="288" r:id="rId12"/>
    <p:sldId id="289" r:id="rId13"/>
    <p:sldId id="290" r:id="rId14"/>
    <p:sldId id="291" r:id="rId15"/>
    <p:sldId id="292" r:id="rId16"/>
    <p:sldId id="276" r:id="rId17"/>
    <p:sldId id="283"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01" d="100"/>
          <a:sy n="101" d="100"/>
        </p:scale>
        <p:origin x="-96" y="-16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2015-10-17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2015-10-17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925211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26016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911304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aka.ms/MVA-Vouch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a:t>
            </a:r>
            <a:r>
              <a:rPr lang="en-US" dirty="0" smtClean="0"/>
              <a:t>| Senior Software Developer</a:t>
            </a:r>
            <a:endParaRPr lang="en-US" dirty="0" smtClean="0"/>
          </a:p>
          <a:p>
            <a:r>
              <a:rPr lang="en-US" dirty="0" smtClean="0"/>
              <a:t>Simon Timms| 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Application Architecture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CQRS?</a:t>
            </a:r>
            <a:endParaRPr lang="en-US" dirty="0"/>
          </a:p>
        </p:txBody>
      </p:sp>
      <p:sp>
        <p:nvSpPr>
          <p:cNvPr id="3" name="Content Placeholder 2"/>
          <p:cNvSpPr>
            <a:spLocks noGrp="1"/>
          </p:cNvSpPr>
          <p:nvPr>
            <p:ph sz="quarter" idx="10"/>
          </p:nvPr>
        </p:nvSpPr>
        <p:spPr/>
        <p:txBody>
          <a:bodyPr/>
          <a:lstStyle/>
          <a:p>
            <a:r>
              <a:rPr lang="en-US" dirty="0" smtClean="0"/>
              <a:t>Splitting read and write models</a:t>
            </a:r>
          </a:p>
          <a:p>
            <a:r>
              <a:rPr lang="en-US" dirty="0" smtClean="0"/>
              <a:t>Have multiple read models to facilitate different views of data</a:t>
            </a:r>
          </a:p>
          <a:p>
            <a:r>
              <a:rPr lang="en-US" dirty="0" smtClean="0"/>
              <a:t>Easy to support polyglot persistence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8698422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CQRS?</a:t>
            </a:r>
            <a:endParaRPr lang="en-US" dirty="0"/>
          </a:p>
        </p:txBody>
      </p:sp>
      <p:sp>
        <p:nvSpPr>
          <p:cNvPr id="3" name="Content Placeholder 2"/>
          <p:cNvSpPr>
            <a:spLocks noGrp="1"/>
          </p:cNvSpPr>
          <p:nvPr>
            <p:ph sz="quarter" idx="10"/>
          </p:nvPr>
        </p:nvSpPr>
        <p:spPr/>
        <p:txBody>
          <a:bodyPr/>
          <a:lstStyle/>
          <a:p>
            <a:r>
              <a:rPr lang="en-US" dirty="0" smtClean="0"/>
              <a:t>Splitting read and write models</a:t>
            </a:r>
          </a:p>
          <a:p>
            <a:r>
              <a:rPr lang="en-US" dirty="0" smtClean="0"/>
              <a:t>Have multiple read models to facilitate different views of data</a:t>
            </a:r>
          </a:p>
          <a:p>
            <a:r>
              <a:rPr lang="en-US" dirty="0" smtClean="0"/>
              <a:t>Easy to support polyglot persistence </a:t>
            </a:r>
          </a:p>
          <a:p>
            <a:r>
              <a:rPr lang="en-US" dirty="0" smtClean="0"/>
              <a:t>Check out the </a:t>
            </a:r>
            <a:r>
              <a:rPr lang="en-US" dirty="0"/>
              <a:t>CQRS Journey https://</a:t>
            </a:r>
            <a:r>
              <a:rPr lang="en-US" dirty="0" err="1"/>
              <a:t>cqrsjourney.github.io</a:t>
            </a:r>
            <a:r>
              <a:rPr lang="en-US" dirty="0"/>
              <a:t>/</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6033818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Our Building Blocks</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4" name="Content Placeholder 3"/>
          <p:cNvSpPr>
            <a:spLocks noGrp="1"/>
          </p:cNvSpPr>
          <p:nvPr>
            <p:ph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4045531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a:t>Microsoft Virtual Academy</a:t>
            </a:r>
          </a:p>
          <a:p>
            <a:pPr lvl="1"/>
            <a:r>
              <a:rPr lang="en-US" dirty="0"/>
              <a:t>Free online learning tailored for IT Pros and Developers </a:t>
            </a:r>
          </a:p>
          <a:p>
            <a:pPr lvl="1"/>
            <a:r>
              <a:rPr lang="en-US"/>
              <a:t>Over </a:t>
            </a:r>
            <a:r>
              <a:rPr lang="en-US" smtClean="0"/>
              <a:t>3M </a:t>
            </a:r>
            <a:r>
              <a:rPr lang="en-US" dirty="0"/>
              <a:t>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3"/>
              </a:rPr>
              <a:t>http://aka.ms/MVA-Voucher</a:t>
            </a:r>
            <a:r>
              <a:rPr lang="en-US" dirty="0"/>
              <a:t> </a:t>
            </a:r>
          </a:p>
          <a:p>
            <a:pPr lvl="1"/>
            <a:r>
              <a:rPr lang="en-US" dirty="0"/>
              <a:t>Enter this code: </a:t>
            </a:r>
            <a:r>
              <a:rPr lang="en-US" b="1" dirty="0"/>
              <a:t>PowerJump1 </a:t>
            </a:r>
            <a:r>
              <a:rPr lang="en-US" dirty="0"/>
              <a:t>(expires 8/15/2013)</a:t>
            </a:r>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
        <p:nvSpPr>
          <p:cNvPr id="7" name="TextBox 6"/>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Recommended Resources</a:t>
            </a:r>
          </a:p>
        </p:txBody>
      </p:sp>
      <p:sp>
        <p:nvSpPr>
          <p:cNvPr id="3" name="Content Placeholder 2"/>
          <p:cNvSpPr>
            <a:spLocks noGrp="1"/>
          </p:cNvSpPr>
          <p:nvPr>
            <p:ph sz="quarter" idx="10"/>
          </p:nvPr>
        </p:nvSpPr>
        <p:spPr/>
        <p:txBody>
          <a:bodyPr/>
          <a:lstStyle/>
          <a:p>
            <a:r>
              <a:rPr lang="en-US"/>
              <a:t>For Corporate courses, this slide should list recommended LeX Resources as part of the Connected Content Strategy.  At the very least there should be 1 MOC referenced, 1 Book, and 1 Certification.  </a:t>
            </a:r>
          </a:p>
        </p:txBody>
      </p:sp>
      <p:sp>
        <p:nvSpPr>
          <p:cNvPr id="4" name="TextBox 3"/>
          <p:cNvSpPr txBox="1"/>
          <p:nvPr/>
        </p:nvSpPr>
        <p:spPr>
          <a:xfrm>
            <a:off x="9899196" y="-10205"/>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7595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latin typeface="Segoe UI Light" panose="020B0502040204020203" pitchFamily="34" charset="0"/>
                          <a:cs typeface="Segoe UI Light" panose="020B0502040204020203" pitchFamily="34" charset="0"/>
                        </a:rPr>
                        <a:t>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t>
                      </a:r>
                      <a:r>
                        <a:rPr lang="en-US" sz="2400" dirty="0" smtClean="0">
                          <a:latin typeface="Segoe UI Light" panose="020B0502040204020203" pitchFamily="34" charset="0"/>
                          <a:cs typeface="Segoe UI Light" panose="020B0502040204020203" pitchFamily="34" charset="0"/>
                        </a:rPr>
                        <a:t>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latin typeface="Segoe UI Light" panose="020B0502040204020203" pitchFamily="34" charset="0"/>
                          <a:cs typeface="Segoe UI Light" panose="020B0502040204020203" pitchFamily="34" charset="0"/>
                        </a:rPr>
                        <a:t>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latin typeface="Segoe UI Light" panose="020B0502040204020203" pitchFamily="34" charset="0"/>
                          <a:cs typeface="Segoe UI Light" panose="020B0502040204020203" pitchFamily="34" charset="0"/>
                        </a:rPr>
                        <a:t>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95392075"/>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latin typeface="Segoe UI Light" panose="020B0502040204020203" pitchFamily="34" charset="0"/>
                          <a:cs typeface="Segoe UI Light" panose="020B0502040204020203" pitchFamily="34" charset="0"/>
                        </a:rPr>
                        <a:t>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b="1" dirty="0" smtClean="0">
                          <a:latin typeface="Segoe UI Light" panose="020B0502040204020203" pitchFamily="34" charset="0"/>
                          <a:cs typeface="Segoe UI Light" panose="020B0502040204020203" pitchFamily="34" charset="0"/>
                        </a:rPr>
                        <a:t>02 | </a:t>
                      </a:r>
                      <a:r>
                        <a:rPr lang="en-US" sz="2400" b="1" dirty="0" smtClean="0">
                          <a:latin typeface="Segoe UI Light" panose="020B0502040204020203" pitchFamily="34" charset="0"/>
                          <a:cs typeface="Segoe UI Light" panose="020B0502040204020203" pitchFamily="34" charset="0"/>
                        </a:rPr>
                        <a:t>Application Architecture</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latin typeface="Segoe UI Light" panose="020B0502040204020203" pitchFamily="34" charset="0"/>
                          <a:cs typeface="Segoe UI Light" panose="020B0502040204020203" pitchFamily="34" charset="0"/>
                        </a:rPr>
                        <a:t>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latin typeface="Segoe UI Light" panose="020B0502040204020203" pitchFamily="34" charset="0"/>
                          <a:cs typeface="Segoe UI Light" panose="020B0502040204020203" pitchFamily="34" charset="0"/>
                        </a:rPr>
                        <a:t>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Monolithic applications are</a:t>
            </a:r>
          </a:p>
          <a:p>
            <a:pPr lvl="1"/>
            <a:r>
              <a:rPr lang="en-US" dirty="0" smtClean="0"/>
              <a:t>Tough to maintain</a:t>
            </a:r>
          </a:p>
          <a:p>
            <a:pPr lvl="1"/>
            <a:r>
              <a:rPr lang="en-US" dirty="0" smtClean="0"/>
              <a:t>Not very fault tolerant </a:t>
            </a:r>
          </a:p>
          <a:p>
            <a:pPr lvl="1"/>
            <a:r>
              <a:rPr lang="en-US" dirty="0" smtClean="0"/>
              <a:t>Difficult to scale</a:t>
            </a:r>
            <a:r>
              <a:rPr lang="en-US" dirty="0" smtClean="0"/>
              <a:t>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073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Instead let’s try</a:t>
            </a:r>
          </a:p>
          <a:p>
            <a:pPr lvl="1"/>
            <a:r>
              <a:rPr lang="en-US" dirty="0" smtClean="0"/>
              <a:t>Smaller services</a:t>
            </a:r>
          </a:p>
          <a:p>
            <a:pPr lvl="1"/>
            <a:r>
              <a:rPr lang="en-US" dirty="0" smtClean="0"/>
              <a:t>Communication using messaging</a:t>
            </a:r>
          </a:p>
          <a:p>
            <a:pPr lvl="1"/>
            <a:r>
              <a:rPr lang="en-US" dirty="0" smtClean="0"/>
              <a:t>Fault tolerance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57743972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Microservices</a:t>
            </a:r>
            <a:r>
              <a:rPr lang="en-US" dirty="0" smtClean="0"/>
              <a:t>?</a:t>
            </a:r>
            <a:endParaRPr lang="en-US" dirty="0"/>
          </a:p>
        </p:txBody>
      </p:sp>
      <p:sp>
        <p:nvSpPr>
          <p:cNvPr id="3" name="Content Placeholder 2"/>
          <p:cNvSpPr>
            <a:spLocks noGrp="1"/>
          </p:cNvSpPr>
          <p:nvPr>
            <p:ph sz="quarter" idx="10"/>
          </p:nvPr>
        </p:nvSpPr>
        <p:spPr/>
        <p:txBody>
          <a:bodyPr/>
          <a:lstStyle/>
          <a:p>
            <a:r>
              <a:rPr lang="en-US" dirty="0" err="1" smtClean="0"/>
              <a:t>Microservices</a:t>
            </a:r>
            <a:r>
              <a:rPr lang="en-US" dirty="0" smtClean="0"/>
              <a:t> are</a:t>
            </a:r>
          </a:p>
          <a:p>
            <a:pPr lvl="1"/>
            <a:r>
              <a:rPr lang="en-US" dirty="0" smtClean="0"/>
              <a:t>Componentized via services</a:t>
            </a:r>
          </a:p>
          <a:p>
            <a:pPr lvl="1"/>
            <a:r>
              <a:rPr lang="en-US" dirty="0" smtClean="0"/>
              <a:t>Single purpose</a:t>
            </a:r>
          </a:p>
          <a:p>
            <a:pPr lvl="1"/>
            <a:r>
              <a:rPr lang="en-US" dirty="0" smtClean="0"/>
              <a:t>Isolated storage</a:t>
            </a:r>
          </a:p>
          <a:p>
            <a:pPr lvl="1"/>
            <a:r>
              <a:rPr lang="en-US" dirty="0" smtClean="0"/>
              <a:t>Resilient to failure </a:t>
            </a:r>
          </a:p>
          <a:p>
            <a:pPr lvl="1"/>
            <a:r>
              <a:rPr lang="en-US" dirty="0" smtClean="0"/>
              <a:t>Generally small</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p:cNvPicPr>
            <a:picLocks noChangeAspect="1"/>
          </p:cNvPicPr>
          <p:nvPr/>
        </p:nvPicPr>
        <p:blipFill>
          <a:blip r:embed="rId3"/>
          <a:stretch>
            <a:fillRect/>
          </a:stretch>
        </p:blipFill>
        <p:spPr>
          <a:xfrm>
            <a:off x="-910301" y="3999991"/>
            <a:ext cx="8128000" cy="4064000"/>
          </a:xfrm>
          <a:prstGeom prst="rect">
            <a:avLst/>
          </a:prstGeom>
        </p:spPr>
      </p:pic>
      <p:pic>
        <p:nvPicPr>
          <p:cNvPr id="6" name="Picture 5"/>
          <p:cNvPicPr>
            <a:picLocks noChangeAspect="1"/>
          </p:cNvPicPr>
          <p:nvPr/>
        </p:nvPicPr>
        <p:blipFill>
          <a:blip r:embed="rId3"/>
          <a:stretch>
            <a:fillRect/>
          </a:stretch>
        </p:blipFill>
        <p:spPr>
          <a:xfrm>
            <a:off x="5188057" y="3962267"/>
            <a:ext cx="8128000" cy="4064000"/>
          </a:xfrm>
          <a:prstGeom prst="rect">
            <a:avLst/>
          </a:prstGeom>
        </p:spPr>
      </p:pic>
    </p:spTree>
    <p:extLst>
      <p:ext uri="{BB962C8B-B14F-4D97-AF65-F5344CB8AC3E}">
        <p14:creationId xmlns:p14="http://schemas.microsoft.com/office/powerpoint/2010/main" val="15404390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Resilient Communication </a:t>
            </a:r>
            <a:endParaRPr lang="en-US" dirty="0"/>
          </a:p>
        </p:txBody>
      </p:sp>
      <p:sp>
        <p:nvSpPr>
          <p:cNvPr id="3" name="Content Placeholder 2"/>
          <p:cNvSpPr>
            <a:spLocks noGrp="1"/>
          </p:cNvSpPr>
          <p:nvPr>
            <p:ph sz="quarter" idx="10"/>
          </p:nvPr>
        </p:nvSpPr>
        <p:spPr/>
        <p:txBody>
          <a:bodyPr/>
          <a:lstStyle/>
          <a:p>
            <a:r>
              <a:rPr lang="en-US" dirty="0" smtClean="0"/>
              <a:t>Making use of messaging</a:t>
            </a:r>
          </a:p>
          <a:p>
            <a:r>
              <a:rPr lang="en-US" dirty="0" err="1" smtClean="0"/>
              <a:t>Asynchronicity</a:t>
            </a:r>
            <a:r>
              <a:rPr lang="en-US" dirty="0" smtClean="0"/>
              <a:t>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8122154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390432" cy="1063487"/>
          </a:xfrm>
        </p:spPr>
        <p:txBody>
          <a:bodyPr>
            <a:normAutofit fontScale="90000"/>
          </a:bodyPr>
          <a:lstStyle/>
          <a:p>
            <a:pPr lvl="0"/>
            <a:r>
              <a:rPr lang="en-US" dirty="0" smtClean="0"/>
              <a:t>Finding the balance between resilience and ease of programming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p:cNvPicPr>
            <a:picLocks noChangeAspect="1"/>
          </p:cNvPicPr>
          <p:nvPr/>
        </p:nvPicPr>
        <p:blipFill>
          <a:blip r:embed="rId3"/>
          <a:stretch>
            <a:fillRect/>
          </a:stretch>
        </p:blipFill>
        <p:spPr>
          <a:xfrm>
            <a:off x="1999255" y="1236609"/>
            <a:ext cx="6853056" cy="5139792"/>
          </a:xfrm>
          <a:prstGeom prst="rect">
            <a:avLst/>
          </a:prstGeom>
        </p:spPr>
      </p:pic>
      <p:sp>
        <p:nvSpPr>
          <p:cNvPr id="7" name="Rectangle 6"/>
          <p:cNvSpPr/>
          <p:nvPr/>
        </p:nvSpPr>
        <p:spPr>
          <a:xfrm>
            <a:off x="6198202" y="6488668"/>
            <a:ext cx="5993798" cy="369332"/>
          </a:xfrm>
          <a:prstGeom prst="rect">
            <a:avLst/>
          </a:prstGeom>
        </p:spPr>
        <p:txBody>
          <a:bodyPr wrap="none">
            <a:spAutoFit/>
          </a:bodyPr>
          <a:lstStyle/>
          <a:p>
            <a:r>
              <a:rPr lang="pl-PL" dirty="0" err="1"/>
              <a:t>https</a:t>
            </a:r>
            <a:r>
              <a:rPr lang="pl-PL" dirty="0"/>
              <a:t>://</a:t>
            </a:r>
            <a:r>
              <a:rPr lang="pl-PL" dirty="0" err="1"/>
              <a:t>www.flickr.com</a:t>
            </a:r>
            <a:r>
              <a:rPr lang="pl-PL" dirty="0"/>
              <a:t>/</a:t>
            </a:r>
            <a:r>
              <a:rPr lang="pl-PL" dirty="0" err="1"/>
              <a:t>photos</a:t>
            </a:r>
            <a:r>
              <a:rPr lang="pl-PL" dirty="0"/>
              <a:t>/61056899@N06/5751301741</a:t>
            </a:r>
            <a:endParaRPr lang="en-US" dirty="0"/>
          </a:p>
        </p:txBody>
      </p:sp>
    </p:spTree>
    <p:extLst>
      <p:ext uri="{BB962C8B-B14F-4D97-AF65-F5344CB8AC3E}">
        <p14:creationId xmlns:p14="http://schemas.microsoft.com/office/powerpoint/2010/main" val="7069948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Out of process messaging</a:t>
            </a:r>
            <a:endParaRPr lang="en-US" dirty="0"/>
          </a:p>
        </p:txBody>
      </p:sp>
      <p:sp>
        <p:nvSpPr>
          <p:cNvPr id="3" name="Content Placeholder 2"/>
          <p:cNvSpPr>
            <a:spLocks noGrp="1"/>
          </p:cNvSpPr>
          <p:nvPr>
            <p:ph sz="quarter" idx="10"/>
          </p:nvPr>
        </p:nvSpPr>
        <p:spPr/>
        <p:txBody>
          <a:bodyPr/>
          <a:lstStyle/>
          <a:p>
            <a:r>
              <a:rPr lang="en-US" dirty="0" smtClean="0"/>
              <a:t>Greater resiliency to failure</a:t>
            </a:r>
          </a:p>
          <a:p>
            <a:r>
              <a:rPr lang="en-US" dirty="0" smtClean="0"/>
              <a:t>Easier to distribute and scale</a:t>
            </a:r>
          </a:p>
          <a:p>
            <a:r>
              <a:rPr lang="en-US" dirty="0" smtClean="0"/>
              <a:t>Can be coupled with CQRS to support multiple</a:t>
            </a:r>
          </a:p>
          <a:p>
            <a:pPr marL="0" indent="0">
              <a:buNone/>
            </a:pPr>
            <a:r>
              <a:rPr lang="en-US" dirty="0" smtClean="0"/>
              <a:t>However…</a:t>
            </a:r>
          </a:p>
          <a:p>
            <a:r>
              <a:rPr lang="en-US" dirty="0" smtClean="0"/>
              <a:t>Common UI paradigms don’t work well (add record and show list)</a:t>
            </a:r>
          </a:p>
          <a:p>
            <a:r>
              <a:rPr lang="en-US" dirty="0" smtClean="0"/>
              <a:t>Not all that easy</a:t>
            </a:r>
          </a:p>
          <a:p>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972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2006/metadata/properties"/>
    <ds:schemaRef ds:uri="http://schemas.microsoft.com/office/infopath/2007/PartnerControls"/>
    <ds:schemaRef ds:uri="230e9df3-be65-4c73-a93b-d1236ebd677e"/>
    <ds:schemaRef ds:uri="http://schemas.microsoft.com/sharepoint/v3"/>
    <ds:schemaRef ds:uri="27aa9422-7f1f-4c84-9cdf-302b1a67e513"/>
  </ds:schemaRefs>
</ds:datastoreItem>
</file>

<file path=docProps/app.xml><?xml version="1.0" encoding="utf-8"?>
<Properties xmlns="http://schemas.openxmlformats.org/officeDocument/2006/extended-properties" xmlns:vt="http://schemas.openxmlformats.org/officeDocument/2006/docPropsVTypes">
  <Template/>
  <TotalTime>29551</TotalTime>
  <Words>532</Words>
  <Application>Microsoft Macintosh PowerPoint</Application>
  <PresentationFormat>Custom</PresentationFormat>
  <Paragraphs>120</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1_Office Theme</vt:lpstr>
      <vt:lpstr>Application Architecture</vt:lpstr>
      <vt:lpstr>Course Topics</vt:lpstr>
      <vt:lpstr>Course Topics</vt:lpstr>
      <vt:lpstr>A trip to the parts bin</vt:lpstr>
      <vt:lpstr>A trip to the parts bin</vt:lpstr>
      <vt:lpstr>Microservices?</vt:lpstr>
      <vt:lpstr>Resilient Communication </vt:lpstr>
      <vt:lpstr>Finding the balance between resilience and ease of programming</vt:lpstr>
      <vt:lpstr>Out of process messaging</vt:lpstr>
      <vt:lpstr>CQRS?</vt:lpstr>
      <vt:lpstr>CQRS?</vt:lpstr>
      <vt:lpstr>Our Building Blocks</vt:lpstr>
      <vt:lpstr>     Join the MVA Community!</vt:lpstr>
      <vt:lpstr>Recommended Resources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73</cp:revision>
  <dcterms:created xsi:type="dcterms:W3CDTF">2013-02-15T23:12:42Z</dcterms:created>
  <dcterms:modified xsi:type="dcterms:W3CDTF">2015-11-05T02:22:57Z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