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71" r:id="rId5"/>
    <p:sldId id="274" r:id="rId6"/>
    <p:sldId id="284" r:id="rId7"/>
    <p:sldId id="275" r:id="rId8"/>
    <p:sldId id="285" r:id="rId9"/>
    <p:sldId id="288" r:id="rId10"/>
    <p:sldId id="286" r:id="rId11"/>
    <p:sldId id="287" r:id="rId12"/>
    <p:sldId id="289" r:id="rId13"/>
    <p:sldId id="290" r:id="rId14"/>
    <p:sldId id="291" r:id="rId15"/>
    <p:sldId id="292" r:id="rId16"/>
    <p:sldId id="293" r:id="rId17"/>
    <p:sldId id="294" r:id="rId18"/>
    <p:sldId id="295" r:id="rId19"/>
    <p:sldId id="296" r:id="rId20"/>
    <p:sldId id="297" r:id="rId21"/>
    <p:sldId id="298" r:id="rId22"/>
    <p:sldId id="300" r:id="rId23"/>
    <p:sldId id="302" r:id="rId24"/>
    <p:sldId id="303" r:id="rId25"/>
    <p:sldId id="304" r:id="rId26"/>
    <p:sldId id="305" r:id="rId27"/>
    <p:sldId id="306" r:id="rId28"/>
    <p:sldId id="307" r:id="rId29"/>
    <p:sldId id="299"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70" d="100"/>
          <a:sy n="70" d="100"/>
        </p:scale>
        <p:origin x="852" y="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So</a:t>
            </a:r>
            <a:r>
              <a:rPr lang="en-CA" b="0" baseline="0" dirty="0" smtClean="0"/>
              <a:t> we need big data and because it is so big we can’t just read the files by hand. Unless you really like reading or you have an infinite number of monkeys who are taking a break from writing Twelfth Night. We would also like to be able to analyze the data for oddities or trends. Tools like app insights provide some of this data but they tend to only instrument points that we know to instrument and not everything. So to glean new insights we need to look at data historically. Finally we would like to correlate actions through the system via some sort of correlation id. </a:t>
            </a:r>
          </a:p>
          <a:p>
            <a:endParaRPr lang="en-CA" b="0" baseline="0" dirty="0" smtClean="0"/>
          </a:p>
          <a:p>
            <a:r>
              <a:rPr lang="en-CA" b="0" baseline="0" dirty="0" smtClean="0"/>
              <a:t>Perhaps us Azure ML to analyze log files.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19878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Being from Canada we are pretty familiar</a:t>
            </a:r>
            <a:r>
              <a:rPr lang="en-CA" b="0" baseline="0" dirty="0" smtClean="0"/>
              <a:t> with this stack. We have whole herds of these things. So do the </a:t>
            </a:r>
            <a:r>
              <a:rPr lang="en-CA" b="0" baseline="0" dirty="0" err="1" smtClean="0"/>
              <a:t>americans</a:t>
            </a:r>
            <a:r>
              <a:rPr lang="en-CA" b="0" baseline="0" dirty="0" smtClean="0"/>
              <a:t>. Don’t confuse them with reindeer and the reindeer stack, that’s a whole different stack. Geeze there are a lot of stacks out there these days MEAN, ELK, LAMP, </a:t>
            </a:r>
          </a:p>
          <a:p>
            <a:endParaRPr lang="en-CA" b="0" baseline="0" dirty="0" smtClean="0"/>
          </a:p>
          <a:p>
            <a:r>
              <a:rPr lang="en-CA" b="0" baseline="0" dirty="0" smtClean="0"/>
              <a:t>Used by lots of people </a:t>
            </a:r>
            <a:r>
              <a:rPr lang="en-US" sz="1200" b="0" i="0" kern="1200" dirty="0" smtClean="0">
                <a:solidFill>
                  <a:schemeClr val="tx1"/>
                </a:solidFill>
                <a:effectLst/>
                <a:latin typeface="+mn-lt"/>
                <a:ea typeface="+mn-ea"/>
                <a:cs typeface="+mn-cs"/>
              </a:rPr>
              <a:t>Cisco, Comcast, eBay, Facebook, Goldman Sachs, Groupon, the Guardian, ING, Mayo Clinic, Netflix, Verizon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302941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log stash</a:t>
            </a:r>
          </a:p>
          <a:p>
            <a:r>
              <a:rPr lang="en-US" dirty="0" smtClean="0"/>
              <a:t> - log stash is like a sewage plant</a:t>
            </a:r>
          </a:p>
          <a:p>
            <a:r>
              <a:rPr lang="en-US" dirty="0" smtClean="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841634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dirty="0" smtClean="0"/>
              <a:t>message 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651189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smtClean="0"/>
              <a:t>message </a:t>
            </a:r>
            <a:r>
              <a:rPr lang="en-US" dirty="0" smtClean="0"/>
              <a:t>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8486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90222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90862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Apparently </a:t>
            </a:r>
            <a:r>
              <a:rPr lang="en-US" dirty="0" err="1" smtClean="0"/>
              <a:t>elasticsearch</a:t>
            </a:r>
            <a:r>
              <a:rPr lang="en-US" dirty="0" smtClean="0"/>
              <a:t> is now just called elastic</a:t>
            </a:r>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348154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pity.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46593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a:t>
            </a:r>
            <a:r>
              <a:rPr lang="en-US" dirty="0" err="1" smtClean="0"/>
              <a:t>kibana</a:t>
            </a:r>
            <a:r>
              <a:rPr lang="en-US" dirty="0" smtClean="0"/>
              <a:t> websites for screenshots http://demo.elastic.co/packetbeat/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10470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is all about isolation. Ramble on for a bit about </a:t>
            </a:r>
            <a:r>
              <a:rPr lang="en-US" dirty="0" err="1" smtClean="0"/>
              <a:t>docker</a:t>
            </a:r>
            <a:r>
              <a:rPr lang="en-US" dirty="0" smtClean="0"/>
              <a:t>. The library it is built</a:t>
            </a:r>
            <a:r>
              <a:rPr lang="en-US" baseline="0" dirty="0" smtClean="0"/>
              <a:t> on is </a:t>
            </a:r>
            <a:r>
              <a:rPr lang="en-US" b="1" baseline="0" dirty="0" err="1" smtClean="0"/>
              <a:t>libcontainer</a:t>
            </a:r>
            <a:r>
              <a:rPr lang="en-US" baseline="0" dirty="0" smtClean="0"/>
              <a:t>, </a:t>
            </a:r>
            <a:r>
              <a:rPr lang="en-US" baseline="0" dirty="0" err="1" smtClean="0"/>
              <a:t>libvirt</a:t>
            </a:r>
            <a:r>
              <a:rPr lang="en-US" baseline="0" dirty="0" smtClean="0"/>
              <a:t>, LXC, system-</a:t>
            </a:r>
            <a:r>
              <a:rPr lang="en-US" baseline="0" dirty="0" err="1" smtClean="0"/>
              <a:t>nspan</a:t>
            </a:r>
            <a:endParaRPr lang="en-US" baseline="0" dirty="0" smtClean="0"/>
          </a:p>
          <a:p>
            <a:endParaRPr lang="en-US" baseline="0" dirty="0" smtClean="0"/>
          </a:p>
          <a:p>
            <a:r>
              <a:rPr lang="en-US" baseline="0" dirty="0" smtClean="0"/>
              <a:t>“</a:t>
            </a:r>
            <a:r>
              <a:rPr lang="en-US" sz="1200" b="0" i="0" kern="1200" dirty="0" smtClean="0">
                <a:solidFill>
                  <a:schemeClr val="tx1"/>
                </a:solidFill>
                <a:effectLst/>
                <a:latin typeface="+mn-lt"/>
                <a:ea typeface="+mn-ea"/>
                <a:cs typeface="+mn-cs"/>
              </a:rPr>
              <a:t>By using containers, resources can be isolated, services restricted, and processes provisioned to have an almost completely private view of the operating system with their own process ID space, file system structure, and network interfaces. Multiple containers share the same kernel, but each container can be constrained to only use a defined amount of resources such as CPU, memory and I/O.” -</a:t>
            </a:r>
            <a:r>
              <a:rPr lang="en-US" sz="1200" b="0" i="0" kern="1200" dirty="0" err="1" smtClean="0">
                <a:solidFill>
                  <a:schemeClr val="tx1"/>
                </a:solidFill>
                <a:effectLst/>
                <a:latin typeface="+mn-lt"/>
                <a:ea typeface="+mn-ea"/>
                <a:cs typeface="+mn-cs"/>
              </a:rPr>
              <a:t>wikipedia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508391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Handles stacking </a:t>
            </a:r>
            <a:r>
              <a:rPr lang="en-US" dirty="0" err="1" smtClean="0"/>
              <a:t>docker</a:t>
            </a:r>
            <a:r>
              <a:rPr lang="en-US" dirty="0" smtClean="0"/>
              <a:t> on</a:t>
            </a:r>
            <a:r>
              <a:rPr lang="en-US" baseline="0" dirty="0" smtClean="0"/>
              <a:t> top of a </a:t>
            </a:r>
            <a:r>
              <a:rPr lang="en-US" baseline="0" dirty="0" err="1" smtClean="0"/>
              <a:t>vm</a:t>
            </a:r>
            <a:r>
              <a:rPr lang="en-US" baseline="0" dirty="0" smtClean="0"/>
              <a:t>. Facilitates talking to the </a:t>
            </a:r>
            <a:r>
              <a:rPr lang="en-US" baseline="0" dirty="0" err="1" smtClean="0"/>
              <a:t>docker</a:t>
            </a:r>
            <a:r>
              <a:rPr lang="en-US" baseline="0" dirty="0" smtClean="0"/>
              <a:t> images easily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298101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bunch of whales. Provides</a:t>
            </a:r>
            <a:r>
              <a:rPr lang="en-US" baseline="0" dirty="0" smtClean="0"/>
              <a:t> an abstraction over multiple machines so you can throw up a bunch of </a:t>
            </a:r>
            <a:r>
              <a:rPr lang="en-US" baseline="0" dirty="0" err="1" smtClean="0"/>
              <a:t>docker</a:t>
            </a:r>
            <a:r>
              <a:rPr lang="en-US" baseline="0" dirty="0" smtClean="0"/>
              <a:t> images without having to worry about which machine is running it or load balancing or any of that. Docker on azure will be compatible with swarm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558400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based desired state configuration for </a:t>
            </a:r>
            <a:r>
              <a:rPr lang="en-US" smtClean="0"/>
              <a:t>resource groups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726624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a:t>
            </a:r>
            <a:r>
              <a:rPr lang="en-US" baseline="0" dirty="0" err="1" smtClean="0"/>
              <a:t>pitty</a:t>
            </a:r>
            <a:r>
              <a:rPr lang="en-US" baseline="0" dirty="0" smtClean="0"/>
              <a:t>.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t>
            </a:r>
            <a:r>
              <a:rPr lang="en-US" baseline="0" smtClean="0"/>
              <a:t>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135855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files</a:t>
            </a:r>
            <a:r>
              <a:rPr lang="en-CA" b="0" baseline="0" dirty="0" smtClean="0"/>
              <a:t> are important. We have all sorts of cool shinny tools like App Insights which monitor the current state of a system and give a high level overview of what people are doing but we still need logs. Logs tell us what has happened. When we’re trying to track down a messy bug it is amazingly useful to have good log files in place. </a:t>
            </a:r>
          </a:p>
          <a:p>
            <a:endParaRPr lang="en-CA" b="0" baseline="0" dirty="0" smtClean="0"/>
          </a:p>
          <a:p>
            <a:r>
              <a:rPr lang="en-CA" b="0" baseline="0" dirty="0" smtClean="0"/>
              <a:t>Have you ever had somebody come to you and ask “why is the system in this state?” or “who changed this field” with good log files you can tell them. </a:t>
            </a:r>
          </a:p>
          <a:p>
            <a:endParaRPr lang="en-CA" b="0" baseline="0" dirty="0" smtClean="0"/>
          </a:p>
          <a:p>
            <a:r>
              <a:rPr lang="en-CA" b="0" baseline="0" dirty="0" smtClean="0"/>
              <a:t>If you think about the </a:t>
            </a:r>
            <a:r>
              <a:rPr lang="en-CA" b="0" baseline="0" dirty="0" err="1" smtClean="0"/>
              <a:t>mediatr</a:t>
            </a:r>
            <a:r>
              <a:rPr lang="en-CA" b="0" baseline="0" dirty="0" smtClean="0"/>
              <a:t> pattern we’ve been using we have an ideal place to hook logging into place: the mediator. We can log every command in the system and thusly every change that happened to the data. I use this on some systems in the form of a logging mediator.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Everything we have produces log files. But they are all over the place. </a:t>
            </a: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95186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What’s worse is that everything we produce is in a different format</a:t>
            </a: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15253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We need to find some way to get them all to the same place and the same format</a:t>
            </a: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74931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This one central log file could be our super</a:t>
            </a:r>
            <a:r>
              <a:rPr lang="en-CA" b="0" baseline="0" dirty="0" smtClean="0"/>
              <a:t> log file. The place we go to </a:t>
            </a:r>
            <a:r>
              <a:rPr lang="en-CA" b="0" baseline="0" dirty="0" err="1" smtClean="0"/>
              <a:t>to</a:t>
            </a:r>
            <a:r>
              <a:rPr lang="en-CA" b="0" baseline="0" dirty="0" smtClean="0"/>
              <a:t> understand what happened in the system</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903368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data</a:t>
            </a:r>
            <a:r>
              <a:rPr lang="en-CA" b="0" baseline="0" dirty="0" smtClean="0"/>
              <a:t> can be huge, I mean seriously huge. Consider that if we log every change to data in the mediator then we’re logging at the very least the same amount of data that we’ve got in the system, likely several fold more data. So if your production </a:t>
            </a:r>
            <a:r>
              <a:rPr lang="en-CA" b="0" baseline="0" dirty="0" err="1" smtClean="0"/>
              <a:t>db</a:t>
            </a:r>
            <a:r>
              <a:rPr lang="en-CA" b="0" baseline="0" dirty="0" smtClean="0"/>
              <a:t> is 1TB your logs could be 10TB. Logs can be a big data problem even for system that aren’t “big data”</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876507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aphyr.com/posts/317-call-me-maybe-elasticsearch"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www.youtube.com/watch?v=91cIyipiKAk&amp;index=3&amp;list=PL5GivWTz0TB0Gm-8yYpiA3e0MG-bi_lP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Solving it</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9476192" y="6627168"/>
            <a:ext cx="2715808" cy="230832"/>
          </a:xfrm>
          <a:prstGeom prst="rect">
            <a:avLst/>
          </a:prstGeom>
        </p:spPr>
        <p:txBody>
          <a:bodyPr wrap="none">
            <a:spAutoFit/>
          </a:bodyPr>
          <a:lstStyle/>
          <a:p>
            <a:r>
              <a:rPr lang="en-US" sz="900" dirty="0"/>
              <a:t>https://www.flickr.com/photos/saneboy/3617855124</a:t>
            </a:r>
          </a:p>
        </p:txBody>
      </p:sp>
      <p:sp>
        <p:nvSpPr>
          <p:cNvPr id="3" name="Content Placeholder 2"/>
          <p:cNvSpPr>
            <a:spLocks noGrp="1"/>
          </p:cNvSpPr>
          <p:nvPr>
            <p:ph sz="quarter" idx="10"/>
          </p:nvPr>
        </p:nvSpPr>
        <p:spPr/>
        <p:txBody>
          <a:bodyPr/>
          <a:lstStyle/>
          <a:p>
            <a:r>
              <a:rPr lang="en-US" dirty="0" smtClean="0"/>
              <a:t>Big data solution</a:t>
            </a:r>
          </a:p>
          <a:p>
            <a:r>
              <a:rPr lang="en-US" dirty="0" smtClean="0"/>
              <a:t>Search </a:t>
            </a:r>
          </a:p>
          <a:p>
            <a:r>
              <a:rPr lang="en-US" dirty="0" smtClean="0"/>
              <a:t>Analyze</a:t>
            </a:r>
          </a:p>
          <a:p>
            <a:r>
              <a:rPr lang="en-US" dirty="0" smtClean="0"/>
              <a:t>Correlate actions to results</a:t>
            </a:r>
          </a:p>
          <a:p>
            <a:endParaRPr lang="en-US" dirty="0"/>
          </a:p>
        </p:txBody>
      </p:sp>
    </p:spTree>
    <p:extLst>
      <p:ext uri="{BB962C8B-B14F-4D97-AF65-F5344CB8AC3E}">
        <p14:creationId xmlns:p14="http://schemas.microsoft.com/office/powerpoint/2010/main" val="229498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Elasticsearch</a:t>
            </a:r>
            <a:r>
              <a:rPr lang="en-US" dirty="0" smtClean="0"/>
              <a:t> + Log stash + </a:t>
            </a:r>
            <a:r>
              <a:rPr lang="en-US" dirty="0" err="1" smtClean="0"/>
              <a:t>Kibana</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4696802" y="6613596"/>
            <a:ext cx="7616188" cy="230832"/>
          </a:xfrm>
          <a:prstGeom prst="rect">
            <a:avLst/>
          </a:prstGeom>
        </p:spPr>
        <p:txBody>
          <a:bodyPr wrap="none">
            <a:spAutoFit/>
          </a:bodyPr>
          <a:lstStyle/>
          <a:p>
            <a:r>
              <a:rPr lang="en-US" sz="900" dirty="0"/>
              <a:t>"</a:t>
            </a:r>
            <a:r>
              <a:rPr lang="en-US" sz="900" dirty="0" err="1"/>
              <a:t>Wapiti.Nebraska</a:t>
            </a:r>
            <a:r>
              <a:rPr lang="en-US" sz="900" dirty="0"/>
              <a:t>". Licensed under CC BY 2.5 via Commons - https://commons.wikimedia.org/wiki/File:Wapiti.Nebraska.JPG#/media/File:Wapiti.Nebraska.JPG</a:t>
            </a:r>
          </a:p>
        </p:txBody>
      </p:sp>
      <p:sp>
        <p:nvSpPr>
          <p:cNvPr id="3" name="Content Placeholder 2"/>
          <p:cNvSpPr>
            <a:spLocks noGrp="1"/>
          </p:cNvSpPr>
          <p:nvPr>
            <p:ph sz="quarter" idx="10"/>
          </p:nvPr>
        </p:nvSpPr>
        <p:spPr/>
        <p:txBody>
          <a:bodyPr/>
          <a:lstStyle/>
          <a:p>
            <a:r>
              <a:rPr lang="en-US" dirty="0" smtClean="0"/>
              <a:t>ELK stack</a:t>
            </a:r>
          </a:p>
          <a:p>
            <a:endParaRPr lang="en-US" dirty="0"/>
          </a:p>
        </p:txBody>
      </p:sp>
      <p:pic>
        <p:nvPicPr>
          <p:cNvPr id="12290" name="Picture 2" descr="https://upload.wikimedia.org/wikipedia/commons/thumb/0/0c/Wapiti.Nebraska.JPG/1280px-Wapiti.Nebrask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39" y="1095998"/>
            <a:ext cx="7261781" cy="544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322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358378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pic>
        <p:nvPicPr>
          <p:cNvPr id="5" name="Content Placeholder 4"/>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2576239" y="1151805"/>
            <a:ext cx="7130982" cy="5291138"/>
          </a:xfrm>
        </p:spPr>
      </p:pic>
      <p:sp>
        <p:nvSpPr>
          <p:cNvPr id="4" name="Rectangle 3"/>
          <p:cNvSpPr/>
          <p:nvPr/>
        </p:nvSpPr>
        <p:spPr>
          <a:xfrm>
            <a:off x="2318994" y="6678614"/>
            <a:ext cx="10114959" cy="230832"/>
          </a:xfrm>
          <a:prstGeom prst="rect">
            <a:avLst/>
          </a:prstGeom>
        </p:spPr>
        <p:txBody>
          <a:bodyPr wrap="square">
            <a:spAutoFit/>
          </a:bodyPr>
          <a:lstStyle/>
          <a:p>
            <a:r>
              <a:rPr lang="en-US" sz="900" dirty="0"/>
              <a:t>"WWTP </a:t>
            </a:r>
            <a:r>
              <a:rPr lang="en-US" sz="900" dirty="0" err="1"/>
              <a:t>Antwerpen</a:t>
            </a:r>
            <a:r>
              <a:rPr lang="en-US" sz="900" dirty="0"/>
              <a:t>-Zuid" by Annabel - Own work. Licensed under CC BY-SA 3.0 via Commons - https://commons.wikimedia.org/wiki/File:WWTP_Antwerpen-Zuid.jpg#/media/File:WWTP_Antwerpen-Zuid.jpg</a:t>
            </a:r>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509362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sz="quarter" idx="10"/>
          </p:nvPr>
        </p:nvSpPr>
        <p:spPr/>
        <p:txBody>
          <a:bodyPr/>
          <a:lstStyle/>
          <a:p>
            <a:r>
              <a:rPr lang="en-US" dirty="0" err="1" smtClean="0"/>
              <a:t>RabbitMQ</a:t>
            </a:r>
            <a:endParaRPr lang="en-US" dirty="0"/>
          </a:p>
          <a:p>
            <a:r>
              <a:rPr lang="en-US" dirty="0" smtClean="0"/>
              <a:t>HTTP</a:t>
            </a:r>
            <a:endParaRPr lang="en-US" dirty="0"/>
          </a:p>
          <a:p>
            <a:r>
              <a:rPr lang="en-US" dirty="0" err="1" smtClean="0"/>
              <a:t>Websockets</a:t>
            </a:r>
            <a:r>
              <a:rPr lang="en-US" dirty="0" smtClean="0"/>
              <a:t> </a:t>
            </a:r>
            <a:endParaRPr lang="en-US" dirty="0"/>
          </a:p>
          <a:p>
            <a:r>
              <a:rPr lang="en-US" dirty="0"/>
              <a:t>S</a:t>
            </a:r>
            <a:r>
              <a:rPr lang="en-US" dirty="0" smtClean="0"/>
              <a:t>3</a:t>
            </a:r>
            <a:endParaRPr lang="en-US" dirty="0"/>
          </a:p>
          <a:p>
            <a:r>
              <a:rPr lang="en-US" dirty="0" smtClean="0"/>
              <a:t>GitHub</a:t>
            </a:r>
            <a:endParaRPr lang="en-US" dirty="0"/>
          </a:p>
          <a:p>
            <a:r>
              <a:rPr lang="en-US" dirty="0"/>
              <a:t>F</a:t>
            </a:r>
            <a:r>
              <a:rPr lang="en-US" dirty="0" smtClean="0"/>
              <a:t>iles</a:t>
            </a:r>
            <a:endParaRPr lang="en-US" dirty="0"/>
          </a:p>
          <a:p>
            <a:r>
              <a:rPr lang="en-US" dirty="0"/>
              <a:t>S</a:t>
            </a:r>
            <a:r>
              <a:rPr lang="en-US" dirty="0" smtClean="0"/>
              <a:t>yslog</a:t>
            </a:r>
            <a:endParaRPr lang="en-US" dirty="0"/>
          </a:p>
          <a:p>
            <a:endParaRPr lang="en-US" dirty="0"/>
          </a:p>
        </p:txBody>
      </p:sp>
      <p:sp>
        <p:nvSpPr>
          <p:cNvPr id="7" name="TextBox 6"/>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99733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a:t>
            </a:r>
            <a:r>
              <a:rPr lang="en-US" dirty="0" err="1" smtClean="0"/>
              <a:t>mutators</a:t>
            </a:r>
            <a:endParaRPr lang="en-US" dirty="0"/>
          </a:p>
        </p:txBody>
      </p:sp>
      <p:sp>
        <p:nvSpPr>
          <p:cNvPr id="3" name="Content Placeholder 2"/>
          <p:cNvSpPr>
            <a:spLocks noGrp="1"/>
          </p:cNvSpPr>
          <p:nvPr>
            <p:ph sz="quarter" idx="10"/>
          </p:nvPr>
        </p:nvSpPr>
        <p:spPr/>
        <p:txBody>
          <a:bodyPr/>
          <a:lstStyle/>
          <a:p>
            <a:r>
              <a:rPr lang="en-US" dirty="0" smtClean="0"/>
              <a:t>Convert IP addresses</a:t>
            </a:r>
          </a:p>
          <a:p>
            <a:r>
              <a:rPr lang="en-US" dirty="0" smtClean="0"/>
              <a:t>Filter out events</a:t>
            </a:r>
          </a:p>
          <a:p>
            <a:r>
              <a:rPr lang="en-US" dirty="0" smtClean="0"/>
              <a:t>Split events</a:t>
            </a:r>
          </a:p>
          <a:p>
            <a:r>
              <a:rPr lang="en-US" dirty="0" smtClean="0"/>
              <a:t>Anonymize </a:t>
            </a:r>
          </a:p>
          <a:p>
            <a:r>
              <a:rPr lang="en-US" dirty="0" smtClean="0"/>
              <a:t>Whatever else you can think of</a:t>
            </a:r>
            <a:endParaRPr lang="en-US" dirty="0"/>
          </a:p>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041613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0"/>
          </p:nvPr>
        </p:nvSpPr>
        <p:spPr/>
        <p:txBody>
          <a:bodyPr/>
          <a:lstStyle/>
          <a:p>
            <a:r>
              <a:rPr lang="en-US" dirty="0" err="1" smtClean="0"/>
              <a:t>EMail</a:t>
            </a:r>
            <a:endParaRPr lang="en-US" dirty="0"/>
          </a:p>
          <a:p>
            <a:r>
              <a:rPr lang="en-US" dirty="0" smtClean="0"/>
              <a:t>Files</a:t>
            </a:r>
            <a:endParaRPr lang="en-US" dirty="0"/>
          </a:p>
          <a:p>
            <a:r>
              <a:rPr lang="en-US" dirty="0" err="1" smtClean="0"/>
              <a:t>Hipchat</a:t>
            </a:r>
            <a:endParaRPr lang="en-US" dirty="0"/>
          </a:p>
          <a:p>
            <a:r>
              <a:rPr lang="en-US" dirty="0" smtClean="0"/>
              <a:t>Slack </a:t>
            </a:r>
            <a:endParaRPr lang="en-US" dirty="0"/>
          </a:p>
          <a:p>
            <a:r>
              <a:rPr lang="en-US" dirty="0" smtClean="0"/>
              <a:t>CVS</a:t>
            </a:r>
            <a:endParaRPr lang="en-US" dirty="0"/>
          </a:p>
          <a:p>
            <a:r>
              <a:rPr lang="en-US" dirty="0" err="1" smtClean="0"/>
              <a:t>Elasticsearch</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23918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Elasticsearch</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32312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a:t>
            </a:r>
            <a:endParaRPr lang="en-US" dirty="0"/>
          </a:p>
        </p:txBody>
      </p:sp>
      <p:sp>
        <p:nvSpPr>
          <p:cNvPr id="3" name="Content Placeholder 2"/>
          <p:cNvSpPr>
            <a:spLocks noGrp="1"/>
          </p:cNvSpPr>
          <p:nvPr>
            <p:ph sz="quarter" idx="10"/>
          </p:nvPr>
        </p:nvSpPr>
        <p:spPr/>
        <p:txBody>
          <a:bodyPr/>
          <a:lstStyle/>
          <a:p>
            <a:r>
              <a:rPr lang="en-US" dirty="0" smtClean="0"/>
              <a:t>Lucene</a:t>
            </a:r>
          </a:p>
          <a:p>
            <a:r>
              <a:rPr lang="en-US" dirty="0" smtClean="0"/>
              <a:t>Schema free</a:t>
            </a:r>
            <a:endParaRPr lang="en-US" dirty="0"/>
          </a:p>
        </p:txBody>
      </p:sp>
      <p:pic>
        <p:nvPicPr>
          <p:cNvPr id="20482" name="Picture 2" descr="File:Rubber ban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224" y="656145"/>
            <a:ext cx="6315075" cy="57054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841352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Kibana</a:t>
            </a:r>
            <a:endParaRPr lang="en-US" dirty="0"/>
          </a:p>
        </p:txBody>
      </p:sp>
      <p:sp>
        <p:nvSpPr>
          <p:cNvPr id="3" name="Content Placeholder 2"/>
          <p:cNvSpPr>
            <a:spLocks noGrp="1"/>
          </p:cNvSpPr>
          <p:nvPr>
            <p:ph sz="quarter" idx="10"/>
          </p:nvPr>
        </p:nvSpPr>
        <p:spPr/>
        <p:txBody>
          <a:bodyPr/>
          <a:lstStyle/>
          <a:p>
            <a:r>
              <a:rPr lang="en-US" dirty="0" smtClean="0"/>
              <a:t>Dashboard for data</a:t>
            </a:r>
          </a:p>
          <a:p>
            <a:r>
              <a:rPr lang="en-US" dirty="0" smtClean="0"/>
              <a:t>Multiple different visualizations</a:t>
            </a:r>
          </a:p>
          <a:p>
            <a:pPr lvl="1"/>
            <a:r>
              <a:rPr lang="en-US" dirty="0" smtClean="0"/>
              <a:t>Graphs</a:t>
            </a:r>
          </a:p>
          <a:p>
            <a:pPr lvl="1"/>
            <a:r>
              <a:rPr lang="en-US" dirty="0" smtClean="0"/>
              <a:t>Maps</a:t>
            </a:r>
          </a:p>
          <a:p>
            <a:pPr lvl="1"/>
            <a:r>
              <a:rPr lang="en-US" dirty="0" smtClean="0"/>
              <a:t>Heat maps</a:t>
            </a:r>
          </a:p>
          <a:p>
            <a:pPr lvl="1"/>
            <a:r>
              <a:rPr lang="en-US" dirty="0" smtClean="0"/>
              <a:t>Lists</a:t>
            </a:r>
          </a:p>
          <a:p>
            <a:r>
              <a:rPr lang="en-US" dirty="0" smtClean="0"/>
              <a:t>Search and query capabilities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995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moving parts…</a:t>
            </a:r>
            <a:endParaRPr lang="en-US" dirty="0"/>
          </a:p>
        </p:txBody>
      </p:sp>
      <p:sp>
        <p:nvSpPr>
          <p:cNvPr id="3" name="Content Placeholder 2"/>
          <p:cNvSpPr>
            <a:spLocks noGrp="1"/>
          </p:cNvSpPr>
          <p:nvPr>
            <p:ph sz="quarter" idx="10"/>
          </p:nvPr>
        </p:nvSpPr>
        <p:spPr/>
        <p:txBody>
          <a:bodyPr/>
          <a:lstStyle/>
          <a:p>
            <a:pPr marL="0" indent="0" algn="ctr">
              <a:buNone/>
            </a:pPr>
            <a:r>
              <a:rPr lang="en-US" sz="20000" dirty="0" smtClean="0">
                <a:sym typeface="Wingdings" panose="05000000000000000000" pitchFamily="2" charset="2"/>
              </a:rPr>
              <a:t></a:t>
            </a:r>
            <a:endParaRPr lang="en-US" sz="20000" dirty="0"/>
          </a:p>
        </p:txBody>
      </p:sp>
    </p:spTree>
    <p:extLst>
      <p:ext uri="{BB962C8B-B14F-4D97-AF65-F5344CB8AC3E}">
        <p14:creationId xmlns:p14="http://schemas.microsoft.com/office/powerpoint/2010/main" val="961814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to the rescue</a:t>
            </a:r>
            <a:endParaRPr lang="en-US" dirty="0"/>
          </a:p>
        </p:txBody>
      </p:sp>
      <p:sp>
        <p:nvSpPr>
          <p:cNvPr id="3" name="Content Placeholder 2"/>
          <p:cNvSpPr>
            <a:spLocks noGrp="1"/>
          </p:cNvSpPr>
          <p:nvPr>
            <p:ph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2992727" y="1555845"/>
            <a:ext cx="6247477" cy="5122769"/>
          </a:xfrm>
          <a:prstGeom prst="rect">
            <a:avLst/>
          </a:prstGeom>
        </p:spPr>
      </p:pic>
    </p:spTree>
    <p:extLst>
      <p:ext uri="{BB962C8B-B14F-4D97-AF65-F5344CB8AC3E}">
        <p14:creationId xmlns:p14="http://schemas.microsoft.com/office/powerpoint/2010/main" val="2244401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 what?</a:t>
            </a:r>
            <a:endParaRPr lang="en-US" dirty="0"/>
          </a:p>
        </p:txBody>
      </p:sp>
      <p:pic>
        <p:nvPicPr>
          <p:cNvPr id="30722" name="Picture 2" descr="http://imgur.com/ntGolVE.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398588" y="1847056"/>
            <a:ext cx="94869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920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Machine </a:t>
            </a:r>
            <a:endParaRPr lang="en-US" dirty="0"/>
          </a:p>
        </p:txBody>
      </p:sp>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760904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Swarm</a:t>
            </a:r>
            <a:endParaRPr lang="en-US" dirty="0"/>
          </a:p>
        </p:txBody>
      </p:sp>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252762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using ARM</a:t>
            </a:r>
            <a:endParaRPr lang="en-US" dirty="0"/>
          </a:p>
        </p:txBody>
      </p:sp>
      <p:sp>
        <p:nvSpPr>
          <p:cNvPr id="3" name="Content Placeholder 2"/>
          <p:cNvSpPr>
            <a:spLocks noGrp="1"/>
          </p:cNvSpPr>
          <p:nvPr>
            <p:ph sz="quarter" idx="10"/>
          </p:nvPr>
        </p:nvSpPr>
        <p:spPr/>
        <p:txBody>
          <a:bodyPr/>
          <a:lstStyle/>
          <a:p>
            <a:r>
              <a:rPr lang="en-US" dirty="0" smtClean="0"/>
              <a:t>Azure Resource Manager</a:t>
            </a:r>
            <a:endParaRPr lang="en-US" dirty="0"/>
          </a:p>
        </p:txBody>
      </p:sp>
    </p:spTree>
    <p:extLst>
      <p:ext uri="{BB962C8B-B14F-4D97-AF65-F5344CB8AC3E}">
        <p14:creationId xmlns:p14="http://schemas.microsoft.com/office/powerpoint/2010/main" val="2530278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Reads</a:t>
            </a:r>
            <a:endParaRPr lang="en-US" dirty="0"/>
          </a:p>
        </p:txBody>
      </p:sp>
      <p:sp>
        <p:nvSpPr>
          <p:cNvPr id="3" name="Content Placeholder 2"/>
          <p:cNvSpPr>
            <a:spLocks noGrp="1"/>
          </p:cNvSpPr>
          <p:nvPr>
            <p:ph sz="quarter" idx="10"/>
          </p:nvPr>
        </p:nvSpPr>
        <p:spPr>
          <a:xfrm>
            <a:off x="379413" y="2213540"/>
            <a:ext cx="11525250" cy="4465074"/>
          </a:xfrm>
        </p:spPr>
        <p:txBody>
          <a:bodyPr/>
          <a:lstStyle/>
          <a:p>
            <a:r>
              <a:rPr lang="en-US" dirty="0">
                <a:hlinkClick r:id="rId3"/>
              </a:rPr>
              <a:t>https://</a:t>
            </a:r>
            <a:r>
              <a:rPr lang="en-US" dirty="0" smtClean="0">
                <a:hlinkClick r:id="rId3"/>
              </a:rPr>
              <a:t>aphyr.com/posts/317-call-me-maybe-elasticsearch</a:t>
            </a:r>
            <a:endParaRPr lang="en-US" dirty="0" smtClean="0"/>
          </a:p>
          <a:p>
            <a:r>
              <a:rPr lang="en-US" dirty="0">
                <a:hlinkClick r:id="rId4"/>
              </a:rPr>
              <a:t>https://</a:t>
            </a:r>
            <a:r>
              <a:rPr lang="en-US" dirty="0" smtClean="0">
                <a:hlinkClick r:id="rId4"/>
              </a:rPr>
              <a:t>www.youtube.com/watch?v=91cIyipiKAk&amp;index=3&amp;list=PL5GivWTz0TB0Gm-8yYpiA3e0MG-bi_lPy</a:t>
            </a:r>
            <a:r>
              <a:rPr lang="en-US" dirty="0" smtClean="0"/>
              <a:t> </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913567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3908565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06 | </a:t>
                      </a:r>
                      <a:r>
                        <a:rPr lang="en-US" sz="2400" b="1" dirty="0" err="1" smtClean="0">
                          <a:latin typeface="Segoe UI Light" panose="020B0502040204020203" pitchFamily="34" charset="0"/>
                          <a:cs typeface="Segoe UI Light" panose="020B0502040204020203" pitchFamily="34" charset="0"/>
                        </a:rPr>
                        <a:t>Docker</a:t>
                      </a:r>
                      <a:r>
                        <a:rPr lang="en-US" sz="2400" b="1"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b="0" dirty="0" smtClean="0">
                          <a:latin typeface="Segoe UI Light" panose="020B0502040204020203" pitchFamily="34" charset="0"/>
                          <a:cs typeface="Segoe UI Light" panose="020B0502040204020203" pitchFamily="34" charset="0"/>
                        </a:rPr>
                        <a:t>04 | Batch</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074" name="Picture 2" descr="https://upload.wikimedia.org/wikipedia/commons/5/5c/Borneo_logging_1926.jp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34532" y="771117"/>
            <a:ext cx="7984503" cy="600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Tree>
    <p:extLst>
      <p:ext uri="{BB962C8B-B14F-4D97-AF65-F5344CB8AC3E}">
        <p14:creationId xmlns:p14="http://schemas.microsoft.com/office/powerpoint/2010/main" val="675875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
        <p:nvSpPr>
          <p:cNvPr id="3" name="Lightning Bolt 2"/>
          <p:cNvSpPr/>
          <p:nvPr/>
        </p:nvSpPr>
        <p:spPr>
          <a:xfrm>
            <a:off x="5476973" y="12457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ghtning Bolt 5"/>
          <p:cNvSpPr/>
          <p:nvPr/>
        </p:nvSpPr>
        <p:spPr>
          <a:xfrm>
            <a:off x="5476973" y="3113780"/>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Lightning Bolt 6"/>
          <p:cNvSpPr/>
          <p:nvPr/>
        </p:nvSpPr>
        <p:spPr>
          <a:xfrm>
            <a:off x="5384276" y="4866788"/>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98763" y="1657183"/>
            <a:ext cx="820132" cy="369332"/>
          </a:xfrm>
          <a:prstGeom prst="rect">
            <a:avLst/>
          </a:prstGeom>
          <a:noFill/>
        </p:spPr>
        <p:txBody>
          <a:bodyPr wrap="square" rtlCol="0">
            <a:spAutoFit/>
          </a:bodyPr>
          <a:lstStyle/>
          <a:p>
            <a:r>
              <a:rPr lang="en-US" dirty="0" smtClean="0"/>
              <a:t>JSON</a:t>
            </a:r>
            <a:endParaRPr lang="en-US" dirty="0"/>
          </a:p>
        </p:txBody>
      </p:sp>
      <p:sp>
        <p:nvSpPr>
          <p:cNvPr id="9" name="TextBox 8"/>
          <p:cNvSpPr txBox="1"/>
          <p:nvPr/>
        </p:nvSpPr>
        <p:spPr>
          <a:xfrm>
            <a:off x="6598763" y="5325352"/>
            <a:ext cx="820132" cy="369332"/>
          </a:xfrm>
          <a:prstGeom prst="rect">
            <a:avLst/>
          </a:prstGeom>
          <a:noFill/>
        </p:spPr>
        <p:txBody>
          <a:bodyPr wrap="square" rtlCol="0">
            <a:spAutoFit/>
          </a:bodyPr>
          <a:lstStyle/>
          <a:p>
            <a:r>
              <a:rPr lang="en-US" dirty="0" smtClean="0"/>
              <a:t>IIS</a:t>
            </a:r>
            <a:endParaRPr lang="en-US" dirty="0"/>
          </a:p>
        </p:txBody>
      </p:sp>
      <p:sp>
        <p:nvSpPr>
          <p:cNvPr id="10" name="TextBox 9"/>
          <p:cNvSpPr txBox="1"/>
          <p:nvPr/>
        </p:nvSpPr>
        <p:spPr>
          <a:xfrm>
            <a:off x="6598762" y="3476564"/>
            <a:ext cx="933253" cy="369332"/>
          </a:xfrm>
          <a:prstGeom prst="rect">
            <a:avLst/>
          </a:prstGeom>
          <a:noFill/>
        </p:spPr>
        <p:txBody>
          <a:bodyPr wrap="square" rtlCol="0">
            <a:spAutoFit/>
          </a:bodyPr>
          <a:lstStyle/>
          <a:p>
            <a:r>
              <a:rPr lang="en-US" dirty="0" smtClean="0"/>
              <a:t>Flat file</a:t>
            </a:r>
            <a:endParaRPr lang="en-US" dirty="0"/>
          </a:p>
        </p:txBody>
      </p:sp>
    </p:spTree>
    <p:extLst>
      <p:ext uri="{BB962C8B-B14F-4D97-AF65-F5344CB8AC3E}">
        <p14:creationId xmlns:p14="http://schemas.microsoft.com/office/powerpoint/2010/main" val="2388221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5209729" cy="5294376"/>
          </a:xfrm>
        </p:spPr>
      </p:pic>
    </p:spTree>
    <p:extLst>
      <p:ext uri="{BB962C8B-B14F-4D97-AF65-F5344CB8AC3E}">
        <p14:creationId xmlns:p14="http://schemas.microsoft.com/office/powerpoint/2010/main" val="2333749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6464064" cy="5294376"/>
          </a:xfrm>
        </p:spPr>
      </p:pic>
    </p:spTree>
    <p:extLst>
      <p:ext uri="{BB962C8B-B14F-4D97-AF65-F5344CB8AC3E}">
        <p14:creationId xmlns:p14="http://schemas.microsoft.com/office/powerpoint/2010/main" val="4059480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Content Placeholder 5"/>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949869" y="1015661"/>
            <a:ext cx="7956131" cy="5291138"/>
          </a:xfrm>
        </p:spPr>
      </p:pic>
      <p:sp>
        <p:nvSpPr>
          <p:cNvPr id="8" name="Rectangle 7"/>
          <p:cNvSpPr/>
          <p:nvPr/>
        </p:nvSpPr>
        <p:spPr>
          <a:xfrm>
            <a:off x="9476192" y="6627168"/>
            <a:ext cx="2715808" cy="230832"/>
          </a:xfrm>
          <a:prstGeom prst="rect">
            <a:avLst/>
          </a:prstGeom>
        </p:spPr>
        <p:txBody>
          <a:bodyPr wrap="none">
            <a:spAutoFit/>
          </a:bodyPr>
          <a:lstStyle/>
          <a:p>
            <a:r>
              <a:rPr lang="en-US" sz="900" dirty="0"/>
              <a:t>https://www.flickr.com/photos/saneboy/3617855124</a:t>
            </a:r>
          </a:p>
        </p:txBody>
      </p:sp>
    </p:spTree>
    <p:extLst>
      <p:ext uri="{BB962C8B-B14F-4D97-AF65-F5344CB8AC3E}">
        <p14:creationId xmlns:p14="http://schemas.microsoft.com/office/powerpoint/2010/main" val="488398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27aa9422-7f1f-4c84-9cdf-302b1a67e513"/>
    <ds:schemaRef ds:uri="http://purl.org/dc/terms/"/>
    <ds:schemaRef ds:uri="http://schemas.microsoft.com/office/2006/documentManagement/types"/>
    <ds:schemaRef ds:uri="http://schemas.microsoft.com/sharepoint/v3"/>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31154</TotalTime>
  <Words>1510</Words>
  <Application>Microsoft Office PowerPoint</Application>
  <PresentationFormat>Widescreen</PresentationFormat>
  <Paragraphs>207</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Segoe UI</vt:lpstr>
      <vt:lpstr>Segoe UI Light</vt:lpstr>
      <vt:lpstr>Wingdings</vt:lpstr>
      <vt:lpstr>1_Office Theme</vt:lpstr>
      <vt:lpstr>Application Architecture</vt:lpstr>
      <vt:lpstr>Course Topics</vt:lpstr>
      <vt:lpstr>Course Topics</vt:lpstr>
      <vt:lpstr>Logging</vt:lpstr>
      <vt:lpstr>Logging</vt:lpstr>
      <vt:lpstr>Logging</vt:lpstr>
      <vt:lpstr>Logging</vt:lpstr>
      <vt:lpstr>Logging</vt:lpstr>
      <vt:lpstr>Logging</vt:lpstr>
      <vt:lpstr>Solving it</vt:lpstr>
      <vt:lpstr>Elasticsearch + Log stash + Kibana</vt:lpstr>
      <vt:lpstr>Logstash</vt:lpstr>
      <vt:lpstr>Logstash</vt:lpstr>
      <vt:lpstr>Sources</vt:lpstr>
      <vt:lpstr>Filters and mutators</vt:lpstr>
      <vt:lpstr>Output</vt:lpstr>
      <vt:lpstr>Elasticsearch</vt:lpstr>
      <vt:lpstr>Elastic</vt:lpstr>
      <vt:lpstr>Kibana</vt:lpstr>
      <vt:lpstr>More moving parts…</vt:lpstr>
      <vt:lpstr>Docker to the rescue</vt:lpstr>
      <vt:lpstr>The what, what?</vt:lpstr>
      <vt:lpstr>Docker Machine </vt:lpstr>
      <vt:lpstr>Docker Swarm</vt:lpstr>
      <vt:lpstr>Deploying to Azure using ARM</vt:lpstr>
      <vt:lpstr>Great Reads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110</cp:revision>
  <dcterms:created xsi:type="dcterms:W3CDTF">2013-02-15T23:12:42Z</dcterms:created>
  <dcterms:modified xsi:type="dcterms:W3CDTF">2015-11-07T19:12:13Z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