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8"/>
  </p:notesMasterIdLst>
  <p:handoutMasterIdLst>
    <p:handoutMasterId r:id="rId49"/>
  </p:handoutMasterIdLst>
  <p:sldIdLst>
    <p:sldId id="271" r:id="rId5"/>
    <p:sldId id="274" r:id="rId6"/>
    <p:sldId id="284" r:id="rId7"/>
    <p:sldId id="320" r:id="rId8"/>
    <p:sldId id="275" r:id="rId9"/>
    <p:sldId id="285" r:id="rId10"/>
    <p:sldId id="286" r:id="rId11"/>
    <p:sldId id="287" r:id="rId12"/>
    <p:sldId id="288" r:id="rId13"/>
    <p:sldId id="289" r:id="rId14"/>
    <p:sldId id="291" r:id="rId15"/>
    <p:sldId id="321" r:id="rId16"/>
    <p:sldId id="292" r:id="rId17"/>
    <p:sldId id="324" r:id="rId18"/>
    <p:sldId id="293" r:id="rId19"/>
    <p:sldId id="294" r:id="rId20"/>
    <p:sldId id="295" r:id="rId21"/>
    <p:sldId id="297" r:id="rId22"/>
    <p:sldId id="298" r:id="rId23"/>
    <p:sldId id="299" r:id="rId24"/>
    <p:sldId id="300" r:id="rId25"/>
    <p:sldId id="296" r:id="rId26"/>
    <p:sldId id="301" r:id="rId27"/>
    <p:sldId id="302" r:id="rId28"/>
    <p:sldId id="303" r:id="rId29"/>
    <p:sldId id="304" r:id="rId30"/>
    <p:sldId id="306" r:id="rId31"/>
    <p:sldId id="322" r:id="rId32"/>
    <p:sldId id="307" r:id="rId33"/>
    <p:sldId id="308" r:id="rId34"/>
    <p:sldId id="309" r:id="rId35"/>
    <p:sldId id="310" r:id="rId36"/>
    <p:sldId id="311" r:id="rId37"/>
    <p:sldId id="312" r:id="rId38"/>
    <p:sldId id="313" r:id="rId39"/>
    <p:sldId id="314" r:id="rId40"/>
    <p:sldId id="315" r:id="rId41"/>
    <p:sldId id="319" r:id="rId42"/>
    <p:sldId id="318" r:id="rId43"/>
    <p:sldId id="323" r:id="rId44"/>
    <p:sldId id="316" r:id="rId45"/>
    <p:sldId id="317" r:id="rId46"/>
    <p:sldId id="269"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88605" autoAdjust="0"/>
  </p:normalViewPr>
  <p:slideViewPr>
    <p:cSldViewPr snapToGrid="0">
      <p:cViewPr varScale="1">
        <p:scale>
          <a:sx n="60" d="100"/>
          <a:sy n="60" d="100"/>
        </p:scale>
        <p:origin x="852" y="72"/>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11/8/2015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11/8/2015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10</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11</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12</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860927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13</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15</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16</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17</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18</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19</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20</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CA" b="0" dirty="0" smtClean="0"/>
              <a:t>Drop over to the website and demo how nifty it is that oxford can do things with images</a:t>
            </a:r>
          </a:p>
        </p:txBody>
      </p:sp>
      <p:sp>
        <p:nvSpPr>
          <p:cNvPr id="4" name="Slide Number Placeholder 3"/>
          <p:cNvSpPr>
            <a:spLocks noGrp="1"/>
          </p:cNvSpPr>
          <p:nvPr>
            <p:ph type="sldNum" sz="quarter" idx="10"/>
          </p:nvPr>
        </p:nvSpPr>
        <p:spPr/>
        <p:txBody>
          <a:bodyPr/>
          <a:lstStyle/>
          <a:p>
            <a:fld id="{13F0F35F-DD44-4607-AEC1-49D7A4BC4066}" type="slidenum">
              <a:rPr lang="en-US" smtClean="0"/>
              <a:pPr/>
              <a:t>21</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CA" b="0" dirty="0" err="1" smtClean="0"/>
              <a:t>Json</a:t>
            </a:r>
            <a:r>
              <a:rPr lang="en-CA" b="0" dirty="0" smtClean="0"/>
              <a:t> based, can configure most services in a declarative fashion.</a:t>
            </a:r>
            <a:r>
              <a:rPr lang="en-CA" b="0" baseline="0" dirty="0" smtClean="0"/>
              <a:t> What does </a:t>
            </a:r>
            <a:r>
              <a:rPr lang="en-CA" b="0" baseline="0" smtClean="0"/>
              <a:t>that mean?</a:t>
            </a:r>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22</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23</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24</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25</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26</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27</a:t>
            </a:fld>
            <a:endParaRPr lang="en-US" dirty="0"/>
          </a:p>
        </p:txBody>
      </p:sp>
    </p:spTree>
    <p:extLst>
      <p:ext uri="{BB962C8B-B14F-4D97-AF65-F5344CB8AC3E}">
        <p14:creationId xmlns:p14="http://schemas.microsoft.com/office/powerpoint/2010/main" val="16739478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28</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860927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Event listeners perform</a:t>
            </a:r>
            <a:r>
              <a:rPr lang="en-US" baseline="0" dirty="0" smtClean="0"/>
              <a:t> dependent actions – update other views, publish messages on external busses, notify users</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38</a:t>
            </a:fld>
            <a:endParaRPr lang="en-US"/>
          </a:p>
        </p:txBody>
      </p:sp>
    </p:spTree>
    <p:extLst>
      <p:ext uri="{BB962C8B-B14F-4D97-AF65-F5344CB8AC3E}">
        <p14:creationId xmlns:p14="http://schemas.microsoft.com/office/powerpoint/2010/main" val="11455261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Drop to visual studio</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39</a:t>
            </a:fld>
            <a:endParaRPr lang="en-US"/>
          </a:p>
        </p:txBody>
      </p:sp>
    </p:spTree>
    <p:extLst>
      <p:ext uri="{BB962C8B-B14F-4D97-AF65-F5344CB8AC3E}">
        <p14:creationId xmlns:p14="http://schemas.microsoft.com/office/powerpoint/2010/main" val="2620648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40</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860927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have been a lot of passwords stolen as of late. No matter how good your password security there could be a flaw which will let criminals &lt;space&gt; to steal your passwords or other user details.</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41</a:t>
            </a:fld>
            <a:endParaRPr lang="en-US"/>
          </a:p>
        </p:txBody>
      </p:sp>
    </p:spTree>
    <p:extLst>
      <p:ext uri="{BB962C8B-B14F-4D97-AF65-F5344CB8AC3E}">
        <p14:creationId xmlns:p14="http://schemas.microsoft.com/office/powerpoint/2010/main" val="17973768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Instead of storing</a:t>
            </a:r>
            <a:r>
              <a:rPr lang="en-US" baseline="0" dirty="0" smtClean="0"/>
              <a:t> passwords why don’t we just keep them somewhere else? We can use a service like twitter to do our authentication for us. That way when the criminals come calling there is nothing for them to steal.</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42</a:t>
            </a:fld>
            <a:endParaRPr lang="en-US"/>
          </a:p>
        </p:txBody>
      </p:sp>
    </p:spTree>
    <p:extLst>
      <p:ext uri="{BB962C8B-B14F-4D97-AF65-F5344CB8AC3E}">
        <p14:creationId xmlns:p14="http://schemas.microsoft.com/office/powerpoint/2010/main" val="38817680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860927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9</a:t>
            </a:fld>
            <a:endParaRPr lang="en-US" dirty="0"/>
          </a:p>
        </p:txBody>
      </p:sp>
    </p:spTree>
    <p:extLst>
      <p:ext uri="{BB962C8B-B14F-4D97-AF65-F5344CB8AC3E}">
        <p14:creationId xmlns:p14="http://schemas.microsoft.com/office/powerpoint/2010/main" val="29113045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56643774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 id="2147483670"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cqrsjourney.github.io/"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8.e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18.jpeg"/></Relationships>
</file>

<file path=ppt/slides/_rels/slide42.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James </a:t>
            </a:r>
            <a:r>
              <a:rPr lang="en-US" dirty="0" smtClean="0"/>
              <a:t>Chambers | </a:t>
            </a:r>
            <a:r>
              <a:rPr lang="en-US" dirty="0" smtClean="0"/>
              <a:t>Senior Software Developer</a:t>
            </a:r>
          </a:p>
          <a:p>
            <a:r>
              <a:rPr lang="en-US" dirty="0" smtClean="0"/>
              <a:t>Simon </a:t>
            </a:r>
            <a:r>
              <a:rPr lang="en-US" dirty="0" smtClean="0"/>
              <a:t>Timms | </a:t>
            </a:r>
            <a:r>
              <a:rPr lang="en-US" dirty="0" smtClean="0"/>
              <a:t>Senior Software Developer</a:t>
            </a:r>
            <a:endParaRPr lang="en-US" dirty="0"/>
          </a:p>
        </p:txBody>
      </p:sp>
      <p:sp>
        <p:nvSpPr>
          <p:cNvPr id="2" name="Title 1"/>
          <p:cNvSpPr>
            <a:spLocks noGrp="1"/>
          </p:cNvSpPr>
          <p:nvPr>
            <p:ph type="ctrTitle"/>
          </p:nvPr>
        </p:nvSpPr>
        <p:spPr>
          <a:solidFill>
            <a:srgbClr val="007233"/>
          </a:solidFill>
        </p:spPr>
        <p:txBody>
          <a:bodyPr/>
          <a:lstStyle/>
          <a:p>
            <a:r>
              <a:rPr lang="en-US" sz="4000" dirty="0" smtClean="0"/>
              <a:t>Application Architecture</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Out of process messaging</a:t>
            </a:r>
            <a:endParaRPr lang="en-US" dirty="0"/>
          </a:p>
        </p:txBody>
      </p:sp>
      <p:sp>
        <p:nvSpPr>
          <p:cNvPr id="3" name="Content Placeholder 2"/>
          <p:cNvSpPr>
            <a:spLocks noGrp="1"/>
          </p:cNvSpPr>
          <p:nvPr>
            <p:ph sz="quarter" idx="10"/>
          </p:nvPr>
        </p:nvSpPr>
        <p:spPr/>
        <p:txBody>
          <a:bodyPr/>
          <a:lstStyle/>
          <a:p>
            <a:r>
              <a:rPr lang="en-US" dirty="0" smtClean="0"/>
              <a:t>Greater resiliency to failure</a:t>
            </a:r>
          </a:p>
          <a:p>
            <a:r>
              <a:rPr lang="en-US" dirty="0" smtClean="0"/>
              <a:t>Easier to distribute and scale</a:t>
            </a:r>
          </a:p>
          <a:p>
            <a:r>
              <a:rPr lang="en-US" dirty="0" smtClean="0"/>
              <a:t>Can be coupled with CQRS to support </a:t>
            </a:r>
            <a:r>
              <a:rPr lang="en-US" dirty="0" smtClean="0"/>
              <a:t>multiple read models</a:t>
            </a:r>
            <a:endParaRPr lang="en-US" dirty="0" smtClean="0"/>
          </a:p>
          <a:p>
            <a:pPr marL="0" indent="0">
              <a:buNone/>
            </a:pPr>
            <a:r>
              <a:rPr lang="en-US" dirty="0" smtClean="0"/>
              <a:t>However…</a:t>
            </a:r>
          </a:p>
          <a:p>
            <a:r>
              <a:rPr lang="en-US" dirty="0" smtClean="0"/>
              <a:t>Common UI paradigms don’t work well (add record and show list)</a:t>
            </a:r>
          </a:p>
          <a:p>
            <a:r>
              <a:rPr lang="en-US" dirty="0" smtClean="0"/>
              <a:t>Not all that easy</a:t>
            </a:r>
          </a:p>
          <a:p>
            <a:endParaRPr lang="en-US" dirty="0"/>
          </a:p>
          <a:p>
            <a:pPr lvl="1"/>
            <a:endParaRPr lang="en-US" dirty="0" smtClean="0"/>
          </a:p>
        </p:txBody>
      </p:sp>
    </p:spTree>
    <p:extLst>
      <p:ext uri="{BB962C8B-B14F-4D97-AF65-F5344CB8AC3E}">
        <p14:creationId xmlns:p14="http://schemas.microsoft.com/office/powerpoint/2010/main" val="19674972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CQRS?</a:t>
            </a:r>
            <a:endParaRPr lang="en-US" dirty="0"/>
          </a:p>
        </p:txBody>
      </p:sp>
      <p:sp>
        <p:nvSpPr>
          <p:cNvPr id="3" name="Content Placeholder 2"/>
          <p:cNvSpPr>
            <a:spLocks noGrp="1"/>
          </p:cNvSpPr>
          <p:nvPr>
            <p:ph sz="quarter" idx="10"/>
          </p:nvPr>
        </p:nvSpPr>
        <p:spPr/>
        <p:txBody>
          <a:bodyPr/>
          <a:lstStyle/>
          <a:p>
            <a:r>
              <a:rPr lang="en-US" dirty="0" smtClean="0"/>
              <a:t>Splitting read and write models</a:t>
            </a:r>
          </a:p>
          <a:p>
            <a:r>
              <a:rPr lang="en-US" dirty="0" smtClean="0"/>
              <a:t>Have multiple read models to facilitate different views of data</a:t>
            </a:r>
          </a:p>
          <a:p>
            <a:r>
              <a:rPr lang="en-US" dirty="0" smtClean="0"/>
              <a:t>Easy to support polyglot persistence </a:t>
            </a:r>
          </a:p>
          <a:p>
            <a:r>
              <a:rPr lang="en-US" dirty="0" smtClean="0"/>
              <a:t>Check out the </a:t>
            </a:r>
            <a:r>
              <a:rPr lang="en-US" dirty="0"/>
              <a:t>CQRS Journey </a:t>
            </a:r>
            <a:r>
              <a:rPr lang="en-US" dirty="0">
                <a:hlinkClick r:id="rId3"/>
              </a:rPr>
              <a:t>https://cqrsjourney.github.io</a:t>
            </a:r>
            <a:r>
              <a:rPr lang="en-US" dirty="0" smtClean="0">
                <a:hlinkClick r:id="rId3"/>
              </a:rPr>
              <a:t>/</a:t>
            </a:r>
            <a:endParaRPr lang="en-US" dirty="0" smtClean="0"/>
          </a:p>
          <a:p>
            <a:r>
              <a:rPr lang="en-US" dirty="0"/>
              <a:t>MVA: </a:t>
            </a:r>
            <a:r>
              <a:rPr lang="en-US" dirty="0" smtClean="0"/>
              <a:t>Designing Applications for Windows Azure Jump Start</a:t>
            </a:r>
            <a:endParaRPr lang="en-US" dirty="0"/>
          </a:p>
          <a:p>
            <a:pPr lvl="1"/>
            <a:endParaRPr lang="en-US" dirty="0" smtClean="0"/>
          </a:p>
        </p:txBody>
      </p:sp>
    </p:spTree>
    <p:extLst>
      <p:ext uri="{BB962C8B-B14F-4D97-AF65-F5344CB8AC3E}">
        <p14:creationId xmlns:p14="http://schemas.microsoft.com/office/powerpoint/2010/main" val="36033818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The Building Blocks</a:t>
            </a:r>
            <a:endParaRPr lang="en-US" dirty="0"/>
          </a:p>
        </p:txBody>
      </p:sp>
    </p:spTree>
    <p:extLst>
      <p:ext uri="{BB962C8B-B14F-4D97-AF65-F5344CB8AC3E}">
        <p14:creationId xmlns:p14="http://schemas.microsoft.com/office/powerpoint/2010/main" val="13858248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Our Building Blocks</a:t>
            </a:r>
            <a:endParaRPr lang="en-US" dirty="0"/>
          </a:p>
        </p:txBody>
      </p:sp>
      <p:pic>
        <p:nvPicPr>
          <p:cNvPr id="3" name="Content Placeholder 5"/>
          <p:cNvPicPr>
            <a:picLocks noGrp="1" noChangeAspect="1"/>
          </p:cNvPicPr>
          <p:nvPr>
            <p:ph sz="quarter" idx="10"/>
          </p:nvPr>
        </p:nvPicPr>
        <p:blipFill>
          <a:blip r:embed="rId3" cstate="print">
            <a:extLst>
              <a:ext uri="{28A0092B-C50C-407E-A947-70E740481C1C}">
                <a14:useLocalDpi xmlns:a14="http://schemas.microsoft.com/office/drawing/2010/main" val="0"/>
              </a:ext>
            </a:extLst>
          </a:blip>
          <a:stretch>
            <a:fillRect/>
          </a:stretch>
        </p:blipFill>
        <p:spPr>
          <a:xfrm>
            <a:off x="1954740" y="1245702"/>
            <a:ext cx="8373979" cy="4711092"/>
          </a:xfrm>
        </p:spPr>
      </p:pic>
    </p:spTree>
    <p:extLst>
      <p:ext uri="{BB962C8B-B14F-4D97-AF65-F5344CB8AC3E}">
        <p14:creationId xmlns:p14="http://schemas.microsoft.com/office/powerpoint/2010/main" val="24045531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261" y="2604573"/>
            <a:ext cx="11524432" cy="1063487"/>
          </a:xfrm>
        </p:spPr>
        <p:txBody>
          <a:bodyPr>
            <a:normAutofit/>
          </a:bodyPr>
          <a:lstStyle/>
          <a:p>
            <a:pPr algn="ctr"/>
            <a:r>
              <a:rPr lang="en-US" sz="7200" dirty="0" smtClean="0"/>
              <a:t>imagenomnom.com</a:t>
            </a:r>
            <a:endParaRPr lang="en-US" sz="7200" dirty="0"/>
          </a:p>
        </p:txBody>
      </p:sp>
    </p:spTree>
    <p:extLst>
      <p:ext uri="{BB962C8B-B14F-4D97-AF65-F5344CB8AC3E}">
        <p14:creationId xmlns:p14="http://schemas.microsoft.com/office/powerpoint/2010/main" val="1854522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129" y="20230"/>
            <a:ext cx="8832405" cy="6817540"/>
          </a:xfrm>
          <a:prstGeom prst="rect">
            <a:avLst/>
          </a:prstGeom>
        </p:spPr>
      </p:pic>
    </p:spTree>
    <p:extLst>
      <p:ext uri="{BB962C8B-B14F-4D97-AF65-F5344CB8AC3E}">
        <p14:creationId xmlns:p14="http://schemas.microsoft.com/office/powerpoint/2010/main" val="19869360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129" y="20230"/>
            <a:ext cx="8832405" cy="6817540"/>
          </a:xfrm>
          <a:prstGeom prst="rect">
            <a:avLst/>
          </a:prstGeom>
        </p:spPr>
      </p:pic>
      <p:sp>
        <p:nvSpPr>
          <p:cNvPr id="2" name="Title 1"/>
          <p:cNvSpPr>
            <a:spLocks noGrp="1"/>
          </p:cNvSpPr>
          <p:nvPr>
            <p:ph type="title"/>
          </p:nvPr>
        </p:nvSpPr>
        <p:spPr/>
        <p:txBody>
          <a:bodyPr/>
          <a:lstStyle/>
          <a:p>
            <a:pPr lvl="0"/>
            <a:endParaRPr lang="en-US" dirty="0"/>
          </a:p>
        </p:txBody>
      </p:sp>
      <p:sp>
        <p:nvSpPr>
          <p:cNvPr id="3" name="Frame 2"/>
          <p:cNvSpPr/>
          <p:nvPr/>
        </p:nvSpPr>
        <p:spPr>
          <a:xfrm>
            <a:off x="817306" y="-88024"/>
            <a:ext cx="2338751" cy="2137722"/>
          </a:xfrm>
          <a:prstGeom prst="frame">
            <a:avLst>
              <a:gd name="adj1" fmla="val 426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2653294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129" y="20230"/>
            <a:ext cx="8832405" cy="6817540"/>
          </a:xfrm>
          <a:prstGeom prst="rect">
            <a:avLst/>
          </a:prstGeom>
        </p:spPr>
      </p:pic>
      <p:sp>
        <p:nvSpPr>
          <p:cNvPr id="3" name="Frame 2"/>
          <p:cNvSpPr/>
          <p:nvPr/>
        </p:nvSpPr>
        <p:spPr>
          <a:xfrm>
            <a:off x="804732" y="2031324"/>
            <a:ext cx="2338751" cy="2567972"/>
          </a:xfrm>
          <a:prstGeom prst="frame">
            <a:avLst>
              <a:gd name="adj1" fmla="val 426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0712156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129" y="20230"/>
            <a:ext cx="8832405" cy="6817540"/>
          </a:xfrm>
          <a:prstGeom prst="rect">
            <a:avLst/>
          </a:prstGeom>
        </p:spPr>
      </p:pic>
      <p:sp>
        <p:nvSpPr>
          <p:cNvPr id="2" name="Title 1"/>
          <p:cNvSpPr>
            <a:spLocks noGrp="1"/>
          </p:cNvSpPr>
          <p:nvPr>
            <p:ph type="title"/>
          </p:nvPr>
        </p:nvSpPr>
        <p:spPr/>
        <p:txBody>
          <a:bodyPr/>
          <a:lstStyle/>
          <a:p>
            <a:pPr lvl="0"/>
            <a:endParaRPr lang="en-US" dirty="0"/>
          </a:p>
        </p:txBody>
      </p:sp>
      <p:sp>
        <p:nvSpPr>
          <p:cNvPr id="3" name="Frame 2"/>
          <p:cNvSpPr/>
          <p:nvPr/>
        </p:nvSpPr>
        <p:spPr>
          <a:xfrm>
            <a:off x="792158" y="4627538"/>
            <a:ext cx="2338751" cy="2137722"/>
          </a:xfrm>
          <a:prstGeom prst="frame">
            <a:avLst>
              <a:gd name="adj1" fmla="val 426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2191278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129" y="20230"/>
            <a:ext cx="8832405" cy="6817540"/>
          </a:xfrm>
          <a:prstGeom prst="rect">
            <a:avLst/>
          </a:prstGeom>
        </p:spPr>
      </p:pic>
      <p:sp>
        <p:nvSpPr>
          <p:cNvPr id="3" name="Frame 2"/>
          <p:cNvSpPr/>
          <p:nvPr/>
        </p:nvSpPr>
        <p:spPr>
          <a:xfrm>
            <a:off x="3281797" y="-100599"/>
            <a:ext cx="2338751" cy="2137722"/>
          </a:xfrm>
          <a:prstGeom prst="frame">
            <a:avLst>
              <a:gd name="adj1" fmla="val 426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347888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444760236"/>
              </p:ext>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extLst>
                    <a:ext uri="{9D8B030D-6E8A-4147-A177-3AD203B41FA5}">
                      <a16:colId xmlns="" xmlns:a16="http://schemas.microsoft.com/office/drawing/2014/main" val="1632794655"/>
                    </a:ext>
                  </a:extLst>
                </a:gridCol>
                <a:gridCol w="5762625">
                  <a:extLst>
                    <a:ext uri="{9D8B030D-6E8A-4147-A177-3AD203B41FA5}">
                      <a16:colId xmlns="" xmlns:a16="http://schemas.microsoft.com/office/drawing/2014/main"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Applications on</a:t>
                      </a:r>
                      <a:r>
                        <a:rPr lang="en-US" sz="3600" baseline="0" dirty="0" smtClean="0">
                          <a:latin typeface="Segoe UI Light" panose="020B0502040204020203" pitchFamily="34" charset="0"/>
                          <a:cs typeface="Segoe UI Light" panose="020B0502040204020203" pitchFamily="34" charset="0"/>
                        </a:rPr>
                        <a:t> Azure: Putting the Pieces Together</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 xmlns:a16="http://schemas.microsoft.com/office/drawing/2014/main"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Introduction</a:t>
                      </a:r>
                      <a:endParaRPr lang="en-US" sz="2400" dirty="0">
                        <a:latin typeface="Segoe UI Light" panose="020B0502040204020203" pitchFamily="34" charset="0"/>
                        <a:cs typeface="Segoe UI Light" panose="020B0502040204020203" pitchFamily="34" charset="0"/>
                      </a:endParaRPr>
                    </a:p>
                  </a:txBody>
                  <a:tcPr anchor="ct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05</a:t>
                      </a:r>
                      <a:r>
                        <a:rPr lang="en-US" sz="2400" baseline="0" dirty="0" smtClean="0">
                          <a:latin typeface="Segoe UI Light" panose="020B0502040204020203" pitchFamily="34" charset="0"/>
                          <a:cs typeface="Segoe UI Light" panose="020B0502040204020203" pitchFamily="34" charset="0"/>
                        </a:rPr>
                        <a:t> | Azure Storage</a:t>
                      </a:r>
                      <a:endParaRPr lang="en-US" sz="2400" dirty="0" smtClean="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Application Architecture</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a:t>
                      </a:r>
                      <a:r>
                        <a:rPr lang="en-US" sz="2400" dirty="0" err="1" smtClean="0">
                          <a:latin typeface="Segoe UI Light" panose="020B0502040204020203" pitchFamily="34" charset="0"/>
                          <a:cs typeface="Segoe UI Light" panose="020B0502040204020203" pitchFamily="34" charset="0"/>
                        </a:rPr>
                        <a:t>Docker</a:t>
                      </a:r>
                      <a:r>
                        <a:rPr lang="en-US" sz="2400" dirty="0" smtClean="0">
                          <a:latin typeface="Segoe UI Light" panose="020B0502040204020203" pitchFamily="34" charset="0"/>
                          <a:cs typeface="Segoe UI Light" panose="020B0502040204020203" pitchFamily="34" charset="0"/>
                        </a:rPr>
                        <a:t> and Log Management</a:t>
                      </a:r>
                    </a:p>
                  </a:txBody>
                  <a:tcPr anchor="ctr"/>
                </a:tc>
                <a:extLst>
                  <a:ext uri="{0D108BD9-81ED-4DB2-BD59-A6C34878D82A}">
                    <a16:rowId xmlns="" xmlns:a16="http://schemas.microsoft.com/office/drawing/2014/main"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DNS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a:t>
                      </a:r>
                      <a:r>
                        <a:rPr lang="en-US" sz="2400" dirty="0" err="1" smtClean="0">
                          <a:latin typeface="Segoe UI Light" panose="020B0502040204020203" pitchFamily="34" charset="0"/>
                          <a:cs typeface="Segoe UI Light" panose="020B0502040204020203" pitchFamily="34" charset="0"/>
                        </a:rPr>
                        <a:t>AutoScale</a:t>
                      </a:r>
                      <a:r>
                        <a:rPr lang="en-US" sz="2400" dirty="0" smtClean="0">
                          <a:latin typeface="Segoe UI Light" panose="020B0502040204020203" pitchFamily="34" charset="0"/>
                          <a:cs typeface="Segoe UI Light" panose="020B0502040204020203" pitchFamily="34" charset="0"/>
                        </a:rPr>
                        <a:t> </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12060533"/>
                  </a:ext>
                </a:extLst>
              </a:tr>
              <a:tr h="767632">
                <a:tc>
                  <a:txBody>
                    <a:bodyPr/>
                    <a:lstStyle/>
                    <a:p>
                      <a:r>
                        <a:rPr lang="en-US" sz="2400" dirty="0" smtClean="0">
                          <a:latin typeface="Segoe UI Light" panose="020B0502040204020203" pitchFamily="34" charset="0"/>
                          <a:cs typeface="Segoe UI Light" panose="020B0502040204020203" pitchFamily="34" charset="0"/>
                        </a:rPr>
                        <a:t>04 | Batch</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08 | Review and Summary</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733235577"/>
                  </a:ext>
                </a:extLst>
              </a:tr>
            </a:tbl>
          </a:graphicData>
        </a:graphic>
      </p:graphicFrame>
      <p:graphicFrame>
        <p:nvGraphicFramePr>
          <p:cNvPr id="5" name="Content Placeholder 3"/>
          <p:cNvGraphicFramePr>
            <a:graphicFrameLocks/>
          </p:cNvGraphicFramePr>
          <p:nvPr>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extLst>
                    <a:ext uri="{9D8B030D-6E8A-4147-A177-3AD203B41FA5}">
                      <a16:colId xmlns="" xmlns:a16="http://schemas.microsoft.com/office/drawing/2014/main" val="1632794655"/>
                    </a:ext>
                  </a:extLst>
                </a:gridCol>
                <a:gridCol w="5762625">
                  <a:extLst>
                    <a:ext uri="{9D8B030D-6E8A-4147-A177-3AD203B41FA5}">
                      <a16:colId xmlns="" xmlns:a16="http://schemas.microsoft.com/office/drawing/2014/main"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Applications on Azure: Putting All the Pieces Together</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 xmlns:a16="http://schemas.microsoft.com/office/drawing/2014/main"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Intro</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 Storing Data and Objects in Azure</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Exploring Application Architecture</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a:t>
                      </a:r>
                      <a:r>
                        <a:rPr lang="en-US" sz="2400" dirty="0" err="1" smtClean="0">
                          <a:latin typeface="Segoe UI Light" panose="020B0502040204020203" pitchFamily="34" charset="0"/>
                          <a:cs typeface="Segoe UI Light" panose="020B0502040204020203" pitchFamily="34" charset="0"/>
                        </a:rPr>
                        <a:t>ElasticSearch</a:t>
                      </a:r>
                      <a:r>
                        <a:rPr lang="en-US" sz="2400" dirty="0" smtClean="0">
                          <a:latin typeface="Segoe UI Light" panose="020B0502040204020203" pitchFamily="34" charset="0"/>
                          <a:cs typeface="Segoe UI Light" panose="020B0502040204020203" pitchFamily="34" charset="0"/>
                        </a:rPr>
                        <a:t>,</a:t>
                      </a:r>
                      <a:r>
                        <a:rPr lang="en-US" sz="2400" baseline="0" dirty="0" smtClean="0">
                          <a:latin typeface="Segoe UI Light" panose="020B0502040204020203" pitchFamily="34" charset="0"/>
                          <a:cs typeface="Segoe UI Light" panose="020B0502040204020203" pitchFamily="34" charset="0"/>
                        </a:rPr>
                        <a:t> </a:t>
                      </a:r>
                      <a:r>
                        <a:rPr lang="en-US" sz="2400" dirty="0" smtClean="0">
                          <a:latin typeface="Segoe UI Light" panose="020B0502040204020203" pitchFamily="34" charset="0"/>
                          <a:cs typeface="Segoe UI Light" panose="020B0502040204020203" pitchFamily="34" charset="0"/>
                        </a:rPr>
                        <a:t>Docker and YOU</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Working with Azure DNS Services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Scaling Your Application Under Load</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12060533"/>
                  </a:ext>
                </a:extLst>
              </a:tr>
              <a:tr h="767632">
                <a:tc>
                  <a:txBody>
                    <a:bodyPr/>
                    <a:lstStyle/>
                    <a:p>
                      <a:r>
                        <a:rPr lang="en-US" sz="2400" dirty="0" smtClean="0">
                          <a:latin typeface="Segoe UI Light" panose="020B0502040204020203" pitchFamily="34" charset="0"/>
                          <a:cs typeface="Segoe UI Light" panose="020B0502040204020203" pitchFamily="34" charset="0"/>
                        </a:rPr>
                        <a:t>04 | Executing Large Tasks in the Cloud</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08 | Rewind</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733235577"/>
                  </a:ext>
                </a:extLst>
              </a:tr>
            </a:tbl>
          </a:graphicData>
        </a:graphic>
      </p:graphicFrame>
    </p:spTree>
    <p:extLst>
      <p:ext uri="{BB962C8B-B14F-4D97-AF65-F5344CB8AC3E}">
        <p14:creationId xmlns:p14="http://schemas.microsoft.com/office/powerpoint/2010/main" val="4178564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129" y="20230"/>
            <a:ext cx="8832405" cy="6817540"/>
          </a:xfrm>
          <a:prstGeom prst="rect">
            <a:avLst/>
          </a:prstGeom>
        </p:spPr>
      </p:pic>
      <p:sp>
        <p:nvSpPr>
          <p:cNvPr id="2" name="Title 1"/>
          <p:cNvSpPr>
            <a:spLocks noGrp="1"/>
          </p:cNvSpPr>
          <p:nvPr>
            <p:ph type="title"/>
          </p:nvPr>
        </p:nvSpPr>
        <p:spPr/>
        <p:txBody>
          <a:bodyPr/>
          <a:lstStyle/>
          <a:p>
            <a:pPr lvl="0"/>
            <a:endParaRPr lang="en-US" dirty="0"/>
          </a:p>
        </p:txBody>
      </p:sp>
      <p:sp>
        <p:nvSpPr>
          <p:cNvPr id="3" name="Frame 2"/>
          <p:cNvSpPr/>
          <p:nvPr/>
        </p:nvSpPr>
        <p:spPr>
          <a:xfrm>
            <a:off x="3344667" y="2313770"/>
            <a:ext cx="2338751" cy="2137722"/>
          </a:xfrm>
          <a:prstGeom prst="frame">
            <a:avLst>
              <a:gd name="adj1" fmla="val 426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9897916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129" y="20230"/>
            <a:ext cx="8832405" cy="6817540"/>
          </a:xfrm>
          <a:prstGeom prst="rect">
            <a:avLst/>
          </a:prstGeom>
        </p:spPr>
      </p:pic>
      <p:sp>
        <p:nvSpPr>
          <p:cNvPr id="2" name="Title 1"/>
          <p:cNvSpPr>
            <a:spLocks noGrp="1"/>
          </p:cNvSpPr>
          <p:nvPr>
            <p:ph type="title"/>
          </p:nvPr>
        </p:nvSpPr>
        <p:spPr/>
        <p:txBody>
          <a:bodyPr/>
          <a:lstStyle/>
          <a:p>
            <a:pPr lvl="0"/>
            <a:endParaRPr lang="en-US" dirty="0"/>
          </a:p>
        </p:txBody>
      </p:sp>
      <p:sp>
        <p:nvSpPr>
          <p:cNvPr id="3" name="Frame 2"/>
          <p:cNvSpPr/>
          <p:nvPr/>
        </p:nvSpPr>
        <p:spPr>
          <a:xfrm>
            <a:off x="3319519" y="4720278"/>
            <a:ext cx="2338751" cy="2137722"/>
          </a:xfrm>
          <a:prstGeom prst="frame">
            <a:avLst>
              <a:gd name="adj1" fmla="val 426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096876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129" y="20230"/>
            <a:ext cx="8832405" cy="6817540"/>
          </a:xfrm>
          <a:prstGeom prst="rect">
            <a:avLst/>
          </a:prstGeom>
        </p:spPr>
      </p:pic>
      <p:sp>
        <p:nvSpPr>
          <p:cNvPr id="2" name="Title 1"/>
          <p:cNvSpPr>
            <a:spLocks noGrp="1"/>
          </p:cNvSpPr>
          <p:nvPr>
            <p:ph type="title"/>
          </p:nvPr>
        </p:nvSpPr>
        <p:spPr/>
        <p:txBody>
          <a:bodyPr/>
          <a:lstStyle/>
          <a:p>
            <a:pPr lvl="0"/>
            <a:endParaRPr lang="en-US" dirty="0"/>
          </a:p>
        </p:txBody>
      </p:sp>
      <p:sp>
        <p:nvSpPr>
          <p:cNvPr id="3" name="Frame 2"/>
          <p:cNvSpPr/>
          <p:nvPr/>
        </p:nvSpPr>
        <p:spPr>
          <a:xfrm>
            <a:off x="5557679" y="-100599"/>
            <a:ext cx="2338751" cy="2137722"/>
          </a:xfrm>
          <a:prstGeom prst="frame">
            <a:avLst>
              <a:gd name="adj1" fmla="val 426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1542635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129" y="20230"/>
            <a:ext cx="8832405" cy="6817540"/>
          </a:xfrm>
          <a:prstGeom prst="rect">
            <a:avLst/>
          </a:prstGeom>
        </p:spPr>
      </p:pic>
      <p:sp>
        <p:nvSpPr>
          <p:cNvPr id="2" name="Title 1"/>
          <p:cNvSpPr>
            <a:spLocks noGrp="1"/>
          </p:cNvSpPr>
          <p:nvPr>
            <p:ph type="title"/>
          </p:nvPr>
        </p:nvSpPr>
        <p:spPr/>
        <p:txBody>
          <a:bodyPr/>
          <a:lstStyle/>
          <a:p>
            <a:pPr lvl="0"/>
            <a:endParaRPr lang="en-US" dirty="0"/>
          </a:p>
        </p:txBody>
      </p:sp>
      <p:sp>
        <p:nvSpPr>
          <p:cNvPr id="3" name="Frame 2"/>
          <p:cNvSpPr/>
          <p:nvPr/>
        </p:nvSpPr>
        <p:spPr>
          <a:xfrm>
            <a:off x="5708566" y="2452093"/>
            <a:ext cx="2338751" cy="2137722"/>
          </a:xfrm>
          <a:prstGeom prst="frame">
            <a:avLst>
              <a:gd name="adj1" fmla="val 426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1997057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129" y="20230"/>
            <a:ext cx="8832405" cy="6817540"/>
          </a:xfrm>
          <a:prstGeom prst="rect">
            <a:avLst/>
          </a:prstGeom>
        </p:spPr>
      </p:pic>
      <p:sp>
        <p:nvSpPr>
          <p:cNvPr id="2" name="Title 1"/>
          <p:cNvSpPr>
            <a:spLocks noGrp="1"/>
          </p:cNvSpPr>
          <p:nvPr>
            <p:ph type="title"/>
          </p:nvPr>
        </p:nvSpPr>
        <p:spPr/>
        <p:txBody>
          <a:bodyPr/>
          <a:lstStyle/>
          <a:p>
            <a:pPr lvl="0"/>
            <a:endParaRPr lang="en-US" dirty="0"/>
          </a:p>
        </p:txBody>
      </p:sp>
      <p:sp>
        <p:nvSpPr>
          <p:cNvPr id="3" name="Frame 2"/>
          <p:cNvSpPr/>
          <p:nvPr/>
        </p:nvSpPr>
        <p:spPr>
          <a:xfrm>
            <a:off x="5746288" y="4627539"/>
            <a:ext cx="2338751" cy="2137722"/>
          </a:xfrm>
          <a:prstGeom prst="frame">
            <a:avLst>
              <a:gd name="adj1" fmla="val 426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8853765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129" y="20230"/>
            <a:ext cx="8832405" cy="6817540"/>
          </a:xfrm>
          <a:prstGeom prst="rect">
            <a:avLst/>
          </a:prstGeom>
        </p:spPr>
      </p:pic>
      <p:sp>
        <p:nvSpPr>
          <p:cNvPr id="2" name="Title 1"/>
          <p:cNvSpPr>
            <a:spLocks noGrp="1"/>
          </p:cNvSpPr>
          <p:nvPr>
            <p:ph type="title"/>
          </p:nvPr>
        </p:nvSpPr>
        <p:spPr/>
        <p:txBody>
          <a:bodyPr/>
          <a:lstStyle/>
          <a:p>
            <a:pPr lvl="0"/>
            <a:endParaRPr lang="en-US" dirty="0"/>
          </a:p>
        </p:txBody>
      </p:sp>
      <p:sp>
        <p:nvSpPr>
          <p:cNvPr id="3" name="Frame 2"/>
          <p:cNvSpPr/>
          <p:nvPr/>
        </p:nvSpPr>
        <p:spPr>
          <a:xfrm>
            <a:off x="7732969" y="0"/>
            <a:ext cx="2338751" cy="2137722"/>
          </a:xfrm>
          <a:prstGeom prst="frame">
            <a:avLst>
              <a:gd name="adj1" fmla="val 426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5689452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129" y="20230"/>
            <a:ext cx="8832405" cy="6817540"/>
          </a:xfrm>
          <a:prstGeom prst="rect">
            <a:avLst/>
          </a:prstGeom>
        </p:spPr>
      </p:pic>
      <p:sp>
        <p:nvSpPr>
          <p:cNvPr id="2" name="Title 1"/>
          <p:cNvSpPr>
            <a:spLocks noGrp="1"/>
          </p:cNvSpPr>
          <p:nvPr>
            <p:ph type="title"/>
          </p:nvPr>
        </p:nvSpPr>
        <p:spPr/>
        <p:txBody>
          <a:bodyPr/>
          <a:lstStyle/>
          <a:p>
            <a:pPr lvl="0"/>
            <a:endParaRPr lang="en-US" dirty="0"/>
          </a:p>
        </p:txBody>
      </p:sp>
      <p:sp>
        <p:nvSpPr>
          <p:cNvPr id="3" name="Frame 2"/>
          <p:cNvSpPr/>
          <p:nvPr/>
        </p:nvSpPr>
        <p:spPr>
          <a:xfrm>
            <a:off x="7820986" y="2250896"/>
            <a:ext cx="2338751" cy="2540116"/>
          </a:xfrm>
          <a:prstGeom prst="frame">
            <a:avLst>
              <a:gd name="adj1" fmla="val 426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968910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646" y="182215"/>
            <a:ext cx="10641300" cy="1063487"/>
          </a:xfrm>
        </p:spPr>
        <p:txBody>
          <a:bodyPr/>
          <a:lstStyle/>
          <a:p>
            <a:pPr lvl="0"/>
            <a:r>
              <a:rPr lang="en-US" dirty="0"/>
              <a:t>Web Application</a:t>
            </a:r>
          </a:p>
        </p:txBody>
      </p:sp>
      <p:pic>
        <p:nvPicPr>
          <p:cNvPr id="3" name="Picture 2"/>
          <p:cNvPicPr>
            <a:picLocks noChangeAspect="1"/>
          </p:cNvPicPr>
          <p:nvPr/>
        </p:nvPicPr>
        <p:blipFill>
          <a:blip r:embed="rId3"/>
          <a:stretch>
            <a:fillRect/>
          </a:stretch>
        </p:blipFill>
        <p:spPr>
          <a:xfrm>
            <a:off x="3199947" y="1619234"/>
            <a:ext cx="3057143" cy="3866667"/>
          </a:xfrm>
          <a:prstGeom prst="rect">
            <a:avLst/>
          </a:prstGeom>
        </p:spPr>
      </p:pic>
      <p:pic>
        <p:nvPicPr>
          <p:cNvPr id="6" name="Picture 5"/>
          <p:cNvPicPr>
            <a:picLocks noChangeAspect="1"/>
          </p:cNvPicPr>
          <p:nvPr/>
        </p:nvPicPr>
        <p:blipFill>
          <a:blip r:embed="rId4"/>
          <a:stretch>
            <a:fillRect/>
          </a:stretch>
        </p:blipFill>
        <p:spPr>
          <a:xfrm>
            <a:off x="0" y="0"/>
            <a:ext cx="1163127" cy="1169773"/>
          </a:xfrm>
          <a:prstGeom prst="rect">
            <a:avLst/>
          </a:prstGeom>
        </p:spPr>
      </p:pic>
    </p:spTree>
    <p:extLst>
      <p:ext uri="{BB962C8B-B14F-4D97-AF65-F5344CB8AC3E}">
        <p14:creationId xmlns:p14="http://schemas.microsoft.com/office/powerpoint/2010/main" val="26029280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Mediator with </a:t>
            </a:r>
            <a:r>
              <a:rPr lang="en-US" dirty="0" err="1" smtClean="0"/>
              <a:t>MediatR</a:t>
            </a:r>
            <a:endParaRPr lang="en-US" dirty="0" smtClean="0"/>
          </a:p>
        </p:txBody>
      </p:sp>
    </p:spTree>
    <p:extLst>
      <p:ext uri="{BB962C8B-B14F-4D97-AF65-F5344CB8AC3E}">
        <p14:creationId xmlns:p14="http://schemas.microsoft.com/office/powerpoint/2010/main" val="13858248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MediatR</a:t>
            </a:r>
            <a:endParaRPr lang="en-US" dirty="0"/>
          </a:p>
        </p:txBody>
      </p:sp>
      <p:pic>
        <p:nvPicPr>
          <p:cNvPr id="4" name="Content Placeholder 3"/>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2800865" y="687131"/>
            <a:ext cx="5982994" cy="5991482"/>
          </a:xfrm>
        </p:spPr>
      </p:pic>
    </p:spTree>
    <p:extLst>
      <p:ext uri="{BB962C8B-B14F-4D97-AF65-F5344CB8AC3E}">
        <p14:creationId xmlns:p14="http://schemas.microsoft.com/office/powerpoint/2010/main" val="26251466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2595392075"/>
              </p:ext>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extLst>
                    <a:ext uri="{9D8B030D-6E8A-4147-A177-3AD203B41FA5}">
                      <a16:colId xmlns="" xmlns:a16="http://schemas.microsoft.com/office/drawing/2014/main" val="1632794655"/>
                    </a:ext>
                  </a:extLst>
                </a:gridCol>
                <a:gridCol w="5762625">
                  <a:extLst>
                    <a:ext uri="{9D8B030D-6E8A-4147-A177-3AD203B41FA5}">
                      <a16:colId xmlns="" xmlns:a16="http://schemas.microsoft.com/office/drawing/2014/main"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Applications on</a:t>
                      </a:r>
                      <a:r>
                        <a:rPr lang="en-US" sz="3600" baseline="0" dirty="0" smtClean="0">
                          <a:latin typeface="Segoe UI Light" panose="020B0502040204020203" pitchFamily="34" charset="0"/>
                          <a:cs typeface="Segoe UI Light" panose="020B0502040204020203" pitchFamily="34" charset="0"/>
                        </a:rPr>
                        <a:t> Azure: Putting the Pieces Together</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 xmlns:a16="http://schemas.microsoft.com/office/drawing/2014/main"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Introduction</a:t>
                      </a:r>
                      <a:endParaRPr lang="en-US" sz="2400" dirty="0">
                        <a:latin typeface="Segoe UI Light" panose="020B0502040204020203" pitchFamily="34" charset="0"/>
                        <a:cs typeface="Segoe UI Light" panose="020B0502040204020203" pitchFamily="34" charset="0"/>
                      </a:endParaRPr>
                    </a:p>
                  </a:txBody>
                  <a:tcPr anchor="ct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05</a:t>
                      </a:r>
                      <a:r>
                        <a:rPr lang="en-US" sz="2400" baseline="0" dirty="0" smtClean="0">
                          <a:latin typeface="Segoe UI Light" panose="020B0502040204020203" pitchFamily="34" charset="0"/>
                          <a:cs typeface="Segoe UI Light" panose="020B0502040204020203" pitchFamily="34" charset="0"/>
                        </a:rPr>
                        <a:t> | Azure Storage</a:t>
                      </a:r>
                      <a:endParaRPr lang="en-US" sz="2400" dirty="0" smtClean="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42815335"/>
                  </a:ext>
                </a:extLst>
              </a:tr>
              <a:tr h="767632">
                <a:tc>
                  <a:txBody>
                    <a:bodyPr/>
                    <a:lstStyle/>
                    <a:p>
                      <a:r>
                        <a:rPr lang="en-US" sz="2400" b="1" dirty="0" smtClean="0">
                          <a:latin typeface="Segoe UI Light" panose="020B0502040204020203" pitchFamily="34" charset="0"/>
                          <a:cs typeface="Segoe UI Light" panose="020B0502040204020203" pitchFamily="34" charset="0"/>
                        </a:rPr>
                        <a:t>02 | Application Architecture</a:t>
                      </a:r>
                      <a:endParaRPr lang="en-US" sz="2400" b="1"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a:t>
                      </a:r>
                      <a:r>
                        <a:rPr lang="en-US" sz="2400" dirty="0" err="1" smtClean="0">
                          <a:latin typeface="Segoe UI Light" panose="020B0502040204020203" pitchFamily="34" charset="0"/>
                          <a:cs typeface="Segoe UI Light" panose="020B0502040204020203" pitchFamily="34" charset="0"/>
                        </a:rPr>
                        <a:t>Docker</a:t>
                      </a:r>
                      <a:r>
                        <a:rPr lang="en-US" sz="2400" dirty="0" smtClean="0">
                          <a:latin typeface="Segoe UI Light" panose="020B0502040204020203" pitchFamily="34" charset="0"/>
                          <a:cs typeface="Segoe UI Light" panose="020B0502040204020203" pitchFamily="34" charset="0"/>
                        </a:rPr>
                        <a:t> and Log Management</a:t>
                      </a:r>
                    </a:p>
                  </a:txBody>
                  <a:tcPr anchor="ctr"/>
                </a:tc>
                <a:extLst>
                  <a:ext uri="{0D108BD9-81ED-4DB2-BD59-A6C34878D82A}">
                    <a16:rowId xmlns="" xmlns:a16="http://schemas.microsoft.com/office/drawing/2014/main"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DNS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a:t>
                      </a:r>
                      <a:r>
                        <a:rPr lang="en-US" sz="2400" dirty="0" err="1" smtClean="0">
                          <a:latin typeface="Segoe UI Light" panose="020B0502040204020203" pitchFamily="34" charset="0"/>
                          <a:cs typeface="Segoe UI Light" panose="020B0502040204020203" pitchFamily="34" charset="0"/>
                        </a:rPr>
                        <a:t>AutoScale</a:t>
                      </a:r>
                      <a:r>
                        <a:rPr lang="en-US" sz="2400" dirty="0" smtClean="0">
                          <a:latin typeface="Segoe UI Light" panose="020B0502040204020203" pitchFamily="34" charset="0"/>
                          <a:cs typeface="Segoe UI Light" panose="020B0502040204020203" pitchFamily="34" charset="0"/>
                        </a:rPr>
                        <a:t> </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12060533"/>
                  </a:ext>
                </a:extLst>
              </a:tr>
              <a:tr h="767632">
                <a:tc>
                  <a:txBody>
                    <a:bodyPr/>
                    <a:lstStyle/>
                    <a:p>
                      <a:r>
                        <a:rPr lang="en-US" sz="2400" dirty="0" smtClean="0">
                          <a:latin typeface="Segoe UI Light" panose="020B0502040204020203" pitchFamily="34" charset="0"/>
                          <a:cs typeface="Segoe UI Light" panose="020B0502040204020203" pitchFamily="34" charset="0"/>
                        </a:rPr>
                        <a:t>04 | Batch</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08 | Review and Summary</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733235577"/>
                  </a:ext>
                </a:extLst>
              </a:tr>
            </a:tbl>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4179142510"/>
              </p:ext>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extLst>
                    <a:ext uri="{9D8B030D-6E8A-4147-A177-3AD203B41FA5}">
                      <a16:colId xmlns="" xmlns:a16="http://schemas.microsoft.com/office/drawing/2014/main" val="1632794655"/>
                    </a:ext>
                  </a:extLst>
                </a:gridCol>
                <a:gridCol w="5762625">
                  <a:extLst>
                    <a:ext uri="{9D8B030D-6E8A-4147-A177-3AD203B41FA5}">
                      <a16:colId xmlns="" xmlns:a16="http://schemas.microsoft.com/office/drawing/2014/main"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Applications on Azure: Putting All the Pieces Together</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 xmlns:a16="http://schemas.microsoft.com/office/drawing/2014/main"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Intro</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 Storing Data and Objects in Azure</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42815335"/>
                  </a:ext>
                </a:extLst>
              </a:tr>
              <a:tr h="767632">
                <a:tc>
                  <a:txBody>
                    <a:bodyPr/>
                    <a:lstStyle/>
                    <a:p>
                      <a:r>
                        <a:rPr lang="en-US" sz="2400" b="1" dirty="0" smtClean="0">
                          <a:latin typeface="Segoe UI Light" panose="020B0502040204020203" pitchFamily="34" charset="0"/>
                          <a:cs typeface="Segoe UI Light" panose="020B0502040204020203" pitchFamily="34" charset="0"/>
                        </a:rPr>
                        <a:t>02 | Exploring Application Architecture</a:t>
                      </a:r>
                      <a:endParaRPr lang="en-US" sz="2400" b="1"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a:t>
                      </a:r>
                      <a:r>
                        <a:rPr lang="en-US" sz="2400" dirty="0" err="1" smtClean="0">
                          <a:latin typeface="Segoe UI Light" panose="020B0502040204020203" pitchFamily="34" charset="0"/>
                          <a:cs typeface="Segoe UI Light" panose="020B0502040204020203" pitchFamily="34" charset="0"/>
                        </a:rPr>
                        <a:t>ElasticSearch</a:t>
                      </a:r>
                      <a:r>
                        <a:rPr lang="en-US" sz="2400" dirty="0" smtClean="0">
                          <a:latin typeface="Segoe UI Light" panose="020B0502040204020203" pitchFamily="34" charset="0"/>
                          <a:cs typeface="Segoe UI Light" panose="020B0502040204020203" pitchFamily="34" charset="0"/>
                        </a:rPr>
                        <a:t>,</a:t>
                      </a:r>
                      <a:r>
                        <a:rPr lang="en-US" sz="2400" baseline="0" dirty="0" smtClean="0">
                          <a:latin typeface="Segoe UI Light" panose="020B0502040204020203" pitchFamily="34" charset="0"/>
                          <a:cs typeface="Segoe UI Light" panose="020B0502040204020203" pitchFamily="34" charset="0"/>
                        </a:rPr>
                        <a:t> </a:t>
                      </a:r>
                      <a:r>
                        <a:rPr lang="en-US" sz="2400" dirty="0" smtClean="0">
                          <a:latin typeface="Segoe UI Light" panose="020B0502040204020203" pitchFamily="34" charset="0"/>
                          <a:cs typeface="Segoe UI Light" panose="020B0502040204020203" pitchFamily="34" charset="0"/>
                        </a:rPr>
                        <a:t>Docker and YOU</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Working with Azure DNS Services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Scaling Your Application Under Load</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12060533"/>
                  </a:ext>
                </a:extLst>
              </a:tr>
              <a:tr h="767632">
                <a:tc>
                  <a:txBody>
                    <a:bodyPr/>
                    <a:lstStyle/>
                    <a:p>
                      <a:r>
                        <a:rPr lang="en-US" sz="2400" dirty="0" smtClean="0">
                          <a:latin typeface="Segoe UI Light" panose="020B0502040204020203" pitchFamily="34" charset="0"/>
                          <a:cs typeface="Segoe UI Light" panose="020B0502040204020203" pitchFamily="34" charset="0"/>
                        </a:rPr>
                        <a:t>04 | Executing Large Tasks in the Cloud</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08 | Rewind</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733235577"/>
                  </a:ext>
                </a:extLst>
              </a:tr>
            </a:tbl>
          </a:graphicData>
        </a:graphic>
      </p:graphicFrame>
    </p:spTree>
    <p:extLst>
      <p:ext uri="{BB962C8B-B14F-4D97-AF65-F5344CB8AC3E}">
        <p14:creationId xmlns:p14="http://schemas.microsoft.com/office/powerpoint/2010/main" val="1014709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MediatR</a:t>
            </a:r>
            <a:endParaRPr lang="en-US" dirty="0"/>
          </a:p>
        </p:txBody>
      </p:sp>
      <p:pic>
        <p:nvPicPr>
          <p:cNvPr id="4" name="Content Placeholder 3"/>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2800865" y="687131"/>
            <a:ext cx="5982994" cy="5991482"/>
          </a:xfrm>
        </p:spPr>
      </p:pic>
      <p:sp>
        <p:nvSpPr>
          <p:cNvPr id="3" name="Lightning Bolt 2"/>
          <p:cNvSpPr/>
          <p:nvPr/>
        </p:nvSpPr>
        <p:spPr>
          <a:xfrm>
            <a:off x="3253946" y="788502"/>
            <a:ext cx="914400" cy="914400"/>
          </a:xfrm>
          <a:prstGeom prst="lightningBol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3089189" y="419170"/>
            <a:ext cx="939873" cy="369332"/>
          </a:xfrm>
          <a:prstGeom prst="rect">
            <a:avLst/>
          </a:prstGeom>
          <a:noFill/>
        </p:spPr>
        <p:txBody>
          <a:bodyPr wrap="none" rtlCol="0">
            <a:spAutoFit/>
          </a:bodyPr>
          <a:lstStyle/>
          <a:p>
            <a:r>
              <a:rPr lang="en-US" dirty="0" smtClean="0"/>
              <a:t>Validate</a:t>
            </a:r>
            <a:endParaRPr lang="en-US" dirty="0"/>
          </a:p>
        </p:txBody>
      </p:sp>
    </p:spTree>
    <p:extLst>
      <p:ext uri="{BB962C8B-B14F-4D97-AF65-F5344CB8AC3E}">
        <p14:creationId xmlns:p14="http://schemas.microsoft.com/office/powerpoint/2010/main" val="23526499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MediatR</a:t>
            </a:r>
            <a:endParaRPr lang="en-US" dirty="0"/>
          </a:p>
        </p:txBody>
      </p:sp>
      <p:pic>
        <p:nvPicPr>
          <p:cNvPr id="5" name="Content Placeholder 4"/>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2798064" y="685800"/>
            <a:ext cx="5980835" cy="5989320"/>
          </a:xfrm>
        </p:spPr>
      </p:pic>
    </p:spTree>
    <p:extLst>
      <p:ext uri="{BB962C8B-B14F-4D97-AF65-F5344CB8AC3E}">
        <p14:creationId xmlns:p14="http://schemas.microsoft.com/office/powerpoint/2010/main" val="13004495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MediatR</a:t>
            </a:r>
            <a:endParaRPr lang="en-US" dirty="0"/>
          </a:p>
        </p:txBody>
      </p:sp>
      <p:pic>
        <p:nvPicPr>
          <p:cNvPr id="5" name="Content Placeholder 4"/>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2798064" y="685800"/>
            <a:ext cx="5980835" cy="5989319"/>
          </a:xfrm>
        </p:spPr>
      </p:pic>
    </p:spTree>
    <p:extLst>
      <p:ext uri="{BB962C8B-B14F-4D97-AF65-F5344CB8AC3E}">
        <p14:creationId xmlns:p14="http://schemas.microsoft.com/office/powerpoint/2010/main" val="221433587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MediatR</a:t>
            </a:r>
            <a:endParaRPr lang="en-US" dirty="0"/>
          </a:p>
        </p:txBody>
      </p:sp>
      <p:pic>
        <p:nvPicPr>
          <p:cNvPr id="5" name="Content Placeholder 4"/>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2798064" y="685800"/>
            <a:ext cx="5980834" cy="5989319"/>
          </a:xfrm>
        </p:spPr>
      </p:pic>
    </p:spTree>
    <p:extLst>
      <p:ext uri="{BB962C8B-B14F-4D97-AF65-F5344CB8AC3E}">
        <p14:creationId xmlns:p14="http://schemas.microsoft.com/office/powerpoint/2010/main" val="1401846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MediatR</a:t>
            </a:r>
            <a:endParaRPr lang="en-US" dirty="0"/>
          </a:p>
        </p:txBody>
      </p:sp>
      <p:pic>
        <p:nvPicPr>
          <p:cNvPr id="5" name="Content Placeholder 4"/>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2798064" y="685800"/>
            <a:ext cx="5980834" cy="5989318"/>
          </a:xfrm>
        </p:spPr>
      </p:pic>
    </p:spTree>
    <p:extLst>
      <p:ext uri="{BB962C8B-B14F-4D97-AF65-F5344CB8AC3E}">
        <p14:creationId xmlns:p14="http://schemas.microsoft.com/office/powerpoint/2010/main" val="46784359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MediatR</a:t>
            </a:r>
            <a:endParaRPr lang="en-US" dirty="0"/>
          </a:p>
        </p:txBody>
      </p:sp>
      <p:pic>
        <p:nvPicPr>
          <p:cNvPr id="5" name="Content Placeholder 4"/>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2798064" y="685800"/>
            <a:ext cx="5980833" cy="5989318"/>
          </a:xfrm>
        </p:spPr>
      </p:pic>
    </p:spTree>
    <p:extLst>
      <p:ext uri="{BB962C8B-B14F-4D97-AF65-F5344CB8AC3E}">
        <p14:creationId xmlns:p14="http://schemas.microsoft.com/office/powerpoint/2010/main" val="391539696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MediatR</a:t>
            </a:r>
            <a:endParaRPr lang="en-US" dirty="0"/>
          </a:p>
        </p:txBody>
      </p:sp>
      <p:pic>
        <p:nvPicPr>
          <p:cNvPr id="5" name="Content Placeholder 4"/>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2798064" y="685800"/>
            <a:ext cx="5980833" cy="5989317"/>
          </a:xfrm>
        </p:spPr>
      </p:pic>
    </p:spTree>
    <p:extLst>
      <p:ext uri="{BB962C8B-B14F-4D97-AF65-F5344CB8AC3E}">
        <p14:creationId xmlns:p14="http://schemas.microsoft.com/office/powerpoint/2010/main" val="29694364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MediatR</a:t>
            </a:r>
            <a:endParaRPr lang="en-US" dirty="0"/>
          </a:p>
        </p:txBody>
      </p:sp>
      <p:pic>
        <p:nvPicPr>
          <p:cNvPr id="5" name="Content Placeholder 4"/>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2798064" y="685800"/>
            <a:ext cx="5980832" cy="5989317"/>
          </a:xfrm>
        </p:spPr>
      </p:pic>
    </p:spTree>
    <p:extLst>
      <p:ext uri="{BB962C8B-B14F-4D97-AF65-F5344CB8AC3E}">
        <p14:creationId xmlns:p14="http://schemas.microsoft.com/office/powerpoint/2010/main" val="320621705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MediatR</a:t>
            </a:r>
            <a:endParaRPr lang="en-US" dirty="0"/>
          </a:p>
        </p:txBody>
      </p:sp>
      <p:pic>
        <p:nvPicPr>
          <p:cNvPr id="5" name="Content Placeholder 4"/>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2798064" y="685800"/>
            <a:ext cx="8729476" cy="5989320"/>
          </a:xfrm>
        </p:spPr>
      </p:pic>
    </p:spTree>
    <p:extLst>
      <p:ext uri="{BB962C8B-B14F-4D97-AF65-F5344CB8AC3E}">
        <p14:creationId xmlns:p14="http://schemas.microsoft.com/office/powerpoint/2010/main" val="56773155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MediatR</a:t>
            </a:r>
            <a:r>
              <a:rPr lang="en-US" dirty="0" smtClean="0"/>
              <a:t> – How do we arrange code?</a:t>
            </a:r>
            <a:endParaRPr lang="en-US" dirty="0"/>
          </a:p>
        </p:txBody>
      </p:sp>
    </p:spTree>
    <p:extLst>
      <p:ext uri="{BB962C8B-B14F-4D97-AF65-F5344CB8AC3E}">
        <p14:creationId xmlns:p14="http://schemas.microsoft.com/office/powerpoint/2010/main" val="40633114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The Story so Far</a:t>
            </a:r>
            <a:endParaRPr lang="en-US" dirty="0"/>
          </a:p>
        </p:txBody>
      </p:sp>
    </p:spTree>
    <p:extLst>
      <p:ext uri="{BB962C8B-B14F-4D97-AF65-F5344CB8AC3E}">
        <p14:creationId xmlns:p14="http://schemas.microsoft.com/office/powerpoint/2010/main" val="368671668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Authentication</a:t>
            </a:r>
            <a:endParaRPr lang="en-US" dirty="0"/>
          </a:p>
        </p:txBody>
      </p:sp>
    </p:spTree>
    <p:extLst>
      <p:ext uri="{BB962C8B-B14F-4D97-AF65-F5344CB8AC3E}">
        <p14:creationId xmlns:p14="http://schemas.microsoft.com/office/powerpoint/2010/main" val="138582481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Twitter Authentication</a:t>
            </a:r>
            <a:endParaRPr lang="en-US" dirty="0"/>
          </a:p>
        </p:txBody>
      </p:sp>
      <p:pic>
        <p:nvPicPr>
          <p:cNvPr id="5" name="Content Placeholder 4"/>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1388081" y="2325957"/>
            <a:ext cx="2381250" cy="2905125"/>
          </a:xfr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2826" y="1473274"/>
            <a:ext cx="3757808" cy="3757808"/>
          </a:xfrm>
          <a:prstGeom prst="rect">
            <a:avLst/>
          </a:prstGeom>
        </p:spPr>
      </p:pic>
      <p:sp>
        <p:nvSpPr>
          <p:cNvPr id="7" name="Rectangle 6"/>
          <p:cNvSpPr/>
          <p:nvPr/>
        </p:nvSpPr>
        <p:spPr>
          <a:xfrm>
            <a:off x="9590489" y="6627168"/>
            <a:ext cx="2656496" cy="230832"/>
          </a:xfrm>
          <a:prstGeom prst="rect">
            <a:avLst/>
          </a:prstGeom>
        </p:spPr>
        <p:txBody>
          <a:bodyPr wrap="none">
            <a:spAutoFit/>
          </a:bodyPr>
          <a:lstStyle/>
          <a:p>
            <a:r>
              <a:rPr lang="en-US" sz="900" dirty="0"/>
              <a:t>http://balzanomichele.blogspot.ca/p/password.html</a:t>
            </a:r>
          </a:p>
        </p:txBody>
      </p:sp>
      <p:sp>
        <p:nvSpPr>
          <p:cNvPr id="8" name="Rectangle 7"/>
          <p:cNvSpPr/>
          <p:nvPr/>
        </p:nvSpPr>
        <p:spPr>
          <a:xfrm>
            <a:off x="0" y="6627168"/>
            <a:ext cx="6505899" cy="230832"/>
          </a:xfrm>
          <a:prstGeom prst="rect">
            <a:avLst/>
          </a:prstGeom>
        </p:spPr>
        <p:txBody>
          <a:bodyPr wrap="square">
            <a:spAutoFit/>
          </a:bodyPr>
          <a:lstStyle/>
          <a:p>
            <a:r>
              <a:rPr lang="en-US" sz="900" dirty="0"/>
              <a:t>http://bmj2k.com/2013/06/21/imponderable-98-lomza-poland/</a:t>
            </a:r>
          </a:p>
        </p:txBody>
      </p:sp>
    </p:spTree>
    <p:extLst>
      <p:ext uri="{BB962C8B-B14F-4D97-AF65-F5344CB8AC3E}">
        <p14:creationId xmlns:p14="http://schemas.microsoft.com/office/powerpoint/2010/main" val="3962534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Twitter Authentication</a:t>
            </a:r>
            <a:endParaRPr lang="en-US" dirty="0"/>
          </a:p>
        </p:txBody>
      </p:sp>
      <p:pic>
        <p:nvPicPr>
          <p:cNvPr id="5" name="Content Placeholder 4"/>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1388081" y="2325957"/>
            <a:ext cx="2381250" cy="2905125"/>
          </a:xfrm>
        </p:spPr>
      </p:pic>
      <p:sp>
        <p:nvSpPr>
          <p:cNvPr id="8" name="Rectangle 7"/>
          <p:cNvSpPr/>
          <p:nvPr/>
        </p:nvSpPr>
        <p:spPr>
          <a:xfrm>
            <a:off x="0" y="6627168"/>
            <a:ext cx="6505899" cy="230832"/>
          </a:xfrm>
          <a:prstGeom prst="rect">
            <a:avLst/>
          </a:prstGeom>
        </p:spPr>
        <p:txBody>
          <a:bodyPr wrap="square">
            <a:spAutoFit/>
          </a:bodyPr>
          <a:lstStyle/>
          <a:p>
            <a:r>
              <a:rPr lang="en-US" sz="900" dirty="0"/>
              <a:t>http://bmj2k.com/2013/06/21/imponderable-98-lomza-poland/</a:t>
            </a:r>
          </a:p>
        </p:txBody>
      </p:sp>
      <p:sp>
        <p:nvSpPr>
          <p:cNvPr id="3" name="Rectangle 2"/>
          <p:cNvSpPr/>
          <p:nvPr/>
        </p:nvSpPr>
        <p:spPr>
          <a:xfrm>
            <a:off x="4242062" y="1451728"/>
            <a:ext cx="3770722" cy="37793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382705" y="1427918"/>
            <a:ext cx="2507530" cy="3939540"/>
          </a:xfrm>
          <a:prstGeom prst="rect">
            <a:avLst/>
          </a:prstGeom>
          <a:noFill/>
        </p:spPr>
        <p:txBody>
          <a:bodyPr wrap="square" rtlCol="0">
            <a:spAutoFit/>
          </a:bodyPr>
          <a:lstStyle/>
          <a:p>
            <a:r>
              <a:rPr lang="en-US" sz="25000" dirty="0" smtClean="0"/>
              <a:t>?</a:t>
            </a:r>
            <a:endParaRPr lang="en-US" sz="25000" dirty="0"/>
          </a:p>
        </p:txBody>
      </p:sp>
    </p:spTree>
    <p:extLst>
      <p:ext uri="{BB962C8B-B14F-4D97-AF65-F5344CB8AC3E}">
        <p14:creationId xmlns:p14="http://schemas.microsoft.com/office/powerpoint/2010/main" val="3361086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A trip to the parts bin</a:t>
            </a:r>
            <a:endParaRPr lang="en-US" dirty="0"/>
          </a:p>
        </p:txBody>
      </p:sp>
      <p:sp>
        <p:nvSpPr>
          <p:cNvPr id="3" name="Content Placeholder 2"/>
          <p:cNvSpPr>
            <a:spLocks noGrp="1"/>
          </p:cNvSpPr>
          <p:nvPr>
            <p:ph sz="quarter" idx="10"/>
          </p:nvPr>
        </p:nvSpPr>
        <p:spPr/>
        <p:txBody>
          <a:bodyPr/>
          <a:lstStyle/>
          <a:p>
            <a:r>
              <a:rPr lang="en-US" dirty="0" smtClean="0"/>
              <a:t>Monolithic applications are</a:t>
            </a:r>
          </a:p>
          <a:p>
            <a:pPr lvl="1"/>
            <a:r>
              <a:rPr lang="en-US" dirty="0" smtClean="0"/>
              <a:t>Tough to maintain</a:t>
            </a:r>
          </a:p>
          <a:p>
            <a:pPr lvl="1"/>
            <a:r>
              <a:rPr lang="en-US" dirty="0" smtClean="0"/>
              <a:t>Not very fault tolerant </a:t>
            </a:r>
          </a:p>
          <a:p>
            <a:pPr lvl="1"/>
            <a:r>
              <a:rPr lang="en-US" dirty="0" smtClean="0"/>
              <a:t>Difficult to scale </a:t>
            </a:r>
            <a:endParaRPr lang="en-US" dirty="0"/>
          </a:p>
          <a:p>
            <a:pPr lvl="1"/>
            <a:endParaRPr lang="en-US" dirty="0" smtClean="0"/>
          </a:p>
        </p:txBody>
      </p:sp>
    </p:spTree>
    <p:extLst>
      <p:ext uri="{BB962C8B-B14F-4D97-AF65-F5344CB8AC3E}">
        <p14:creationId xmlns:p14="http://schemas.microsoft.com/office/powerpoint/2010/main" val="1967407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A trip to the parts bin</a:t>
            </a:r>
            <a:endParaRPr lang="en-US" dirty="0"/>
          </a:p>
        </p:txBody>
      </p:sp>
      <p:sp>
        <p:nvSpPr>
          <p:cNvPr id="3" name="Content Placeholder 2"/>
          <p:cNvSpPr>
            <a:spLocks noGrp="1"/>
          </p:cNvSpPr>
          <p:nvPr>
            <p:ph sz="quarter" idx="10"/>
          </p:nvPr>
        </p:nvSpPr>
        <p:spPr/>
        <p:txBody>
          <a:bodyPr/>
          <a:lstStyle/>
          <a:p>
            <a:r>
              <a:rPr lang="en-US" dirty="0" smtClean="0"/>
              <a:t>Instead let’s try</a:t>
            </a:r>
          </a:p>
          <a:p>
            <a:pPr lvl="1"/>
            <a:r>
              <a:rPr lang="en-US" dirty="0" smtClean="0"/>
              <a:t>Smaller services</a:t>
            </a:r>
          </a:p>
          <a:p>
            <a:pPr lvl="1"/>
            <a:r>
              <a:rPr lang="en-US" dirty="0" smtClean="0"/>
              <a:t>Communication using messaging</a:t>
            </a:r>
          </a:p>
          <a:p>
            <a:pPr lvl="1"/>
            <a:r>
              <a:rPr lang="en-US" dirty="0" smtClean="0"/>
              <a:t>Fault tolerance </a:t>
            </a:r>
            <a:endParaRPr lang="en-US" dirty="0"/>
          </a:p>
          <a:p>
            <a:pPr lvl="1"/>
            <a:endParaRPr lang="en-US" dirty="0" smtClean="0"/>
          </a:p>
        </p:txBody>
      </p:sp>
    </p:spTree>
    <p:extLst>
      <p:ext uri="{BB962C8B-B14F-4D97-AF65-F5344CB8AC3E}">
        <p14:creationId xmlns:p14="http://schemas.microsoft.com/office/powerpoint/2010/main" val="577439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err="1" smtClean="0"/>
              <a:t>Microservices</a:t>
            </a:r>
            <a:r>
              <a:rPr lang="en-US" dirty="0" smtClean="0"/>
              <a:t>?</a:t>
            </a:r>
            <a:endParaRPr lang="en-US" dirty="0"/>
          </a:p>
        </p:txBody>
      </p:sp>
      <p:sp>
        <p:nvSpPr>
          <p:cNvPr id="3" name="Content Placeholder 2"/>
          <p:cNvSpPr>
            <a:spLocks noGrp="1"/>
          </p:cNvSpPr>
          <p:nvPr>
            <p:ph sz="quarter" idx="10"/>
          </p:nvPr>
        </p:nvSpPr>
        <p:spPr/>
        <p:txBody>
          <a:bodyPr/>
          <a:lstStyle/>
          <a:p>
            <a:pPr marL="0" indent="0">
              <a:buNone/>
            </a:pPr>
            <a:r>
              <a:rPr lang="en-US" dirty="0" err="1" smtClean="0"/>
              <a:t>Microservices</a:t>
            </a:r>
            <a:r>
              <a:rPr lang="en-US" dirty="0" smtClean="0"/>
              <a:t> are</a:t>
            </a:r>
          </a:p>
          <a:p>
            <a:pPr lvl="1"/>
            <a:r>
              <a:rPr lang="en-US" dirty="0" smtClean="0"/>
              <a:t>Componentized via services</a:t>
            </a:r>
          </a:p>
          <a:p>
            <a:pPr lvl="1"/>
            <a:r>
              <a:rPr lang="en-US" dirty="0" smtClean="0"/>
              <a:t>Single purpose</a:t>
            </a:r>
          </a:p>
          <a:p>
            <a:pPr lvl="1"/>
            <a:r>
              <a:rPr lang="en-US" dirty="0" smtClean="0"/>
              <a:t>Isolated storage</a:t>
            </a:r>
          </a:p>
          <a:p>
            <a:pPr lvl="1"/>
            <a:r>
              <a:rPr lang="en-US" dirty="0" smtClean="0"/>
              <a:t>Resilient to failure </a:t>
            </a:r>
          </a:p>
          <a:p>
            <a:pPr lvl="1"/>
            <a:r>
              <a:rPr lang="en-US" dirty="0" smtClean="0"/>
              <a:t>Generally small</a:t>
            </a:r>
            <a:endParaRPr lang="en-US" dirty="0"/>
          </a:p>
          <a:p>
            <a:pPr lvl="1"/>
            <a:endParaRPr lang="en-US" dirty="0" smtClean="0"/>
          </a:p>
        </p:txBody>
      </p:sp>
      <p:pic>
        <p:nvPicPr>
          <p:cNvPr id="4" name="Picture 3"/>
          <p:cNvPicPr>
            <a:picLocks noChangeAspect="1"/>
          </p:cNvPicPr>
          <p:nvPr/>
        </p:nvPicPr>
        <p:blipFill>
          <a:blip r:embed="rId3"/>
          <a:stretch>
            <a:fillRect/>
          </a:stretch>
        </p:blipFill>
        <p:spPr>
          <a:xfrm>
            <a:off x="-910301" y="3999991"/>
            <a:ext cx="8128000" cy="4064000"/>
          </a:xfrm>
          <a:prstGeom prst="rect">
            <a:avLst/>
          </a:prstGeom>
        </p:spPr>
      </p:pic>
      <p:pic>
        <p:nvPicPr>
          <p:cNvPr id="6" name="Picture 5"/>
          <p:cNvPicPr>
            <a:picLocks noChangeAspect="1"/>
          </p:cNvPicPr>
          <p:nvPr/>
        </p:nvPicPr>
        <p:blipFill>
          <a:blip r:embed="rId3"/>
          <a:stretch>
            <a:fillRect/>
          </a:stretch>
        </p:blipFill>
        <p:spPr>
          <a:xfrm>
            <a:off x="5188057" y="3962267"/>
            <a:ext cx="8128000" cy="4064000"/>
          </a:xfrm>
          <a:prstGeom prst="rect">
            <a:avLst/>
          </a:prstGeom>
        </p:spPr>
      </p:pic>
    </p:spTree>
    <p:extLst>
      <p:ext uri="{BB962C8B-B14F-4D97-AF65-F5344CB8AC3E}">
        <p14:creationId xmlns:p14="http://schemas.microsoft.com/office/powerpoint/2010/main" val="1540439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Resilient Communication </a:t>
            </a:r>
            <a:endParaRPr lang="en-US" dirty="0"/>
          </a:p>
        </p:txBody>
      </p:sp>
      <p:sp>
        <p:nvSpPr>
          <p:cNvPr id="3" name="Content Placeholder 2"/>
          <p:cNvSpPr>
            <a:spLocks noGrp="1"/>
          </p:cNvSpPr>
          <p:nvPr>
            <p:ph sz="quarter" idx="10"/>
          </p:nvPr>
        </p:nvSpPr>
        <p:spPr/>
        <p:txBody>
          <a:bodyPr/>
          <a:lstStyle/>
          <a:p>
            <a:r>
              <a:rPr lang="en-US" dirty="0" smtClean="0"/>
              <a:t>Making use of messaging</a:t>
            </a:r>
          </a:p>
          <a:p>
            <a:r>
              <a:rPr lang="en-US" dirty="0" err="1" smtClean="0"/>
              <a:t>Asynchronicity</a:t>
            </a:r>
            <a:r>
              <a:rPr lang="en-US" dirty="0" smtClean="0"/>
              <a:t> </a:t>
            </a:r>
            <a:endParaRPr lang="en-US" dirty="0"/>
          </a:p>
          <a:p>
            <a:pPr lvl="1"/>
            <a:endParaRPr lang="en-US" dirty="0" smtClean="0"/>
          </a:p>
        </p:txBody>
      </p:sp>
    </p:spTree>
    <p:extLst>
      <p:ext uri="{BB962C8B-B14F-4D97-AF65-F5344CB8AC3E}">
        <p14:creationId xmlns:p14="http://schemas.microsoft.com/office/powerpoint/2010/main" val="18122154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514" y="182215"/>
            <a:ext cx="9390432" cy="1063487"/>
          </a:xfrm>
        </p:spPr>
        <p:txBody>
          <a:bodyPr>
            <a:normAutofit fontScale="90000"/>
          </a:bodyPr>
          <a:lstStyle/>
          <a:p>
            <a:pPr lvl="0"/>
            <a:r>
              <a:rPr lang="en-US" dirty="0" smtClean="0"/>
              <a:t>Finding the balance between resilience and ease of programming</a:t>
            </a:r>
            <a:endParaRPr lang="en-US" dirty="0"/>
          </a:p>
        </p:txBody>
      </p:sp>
      <p:pic>
        <p:nvPicPr>
          <p:cNvPr id="4" name="Picture 3"/>
          <p:cNvPicPr>
            <a:picLocks noChangeAspect="1"/>
          </p:cNvPicPr>
          <p:nvPr/>
        </p:nvPicPr>
        <p:blipFill>
          <a:blip r:embed="rId3"/>
          <a:stretch>
            <a:fillRect/>
          </a:stretch>
        </p:blipFill>
        <p:spPr>
          <a:xfrm>
            <a:off x="1999255" y="1236609"/>
            <a:ext cx="6853056" cy="5139792"/>
          </a:xfrm>
          <a:prstGeom prst="rect">
            <a:avLst/>
          </a:prstGeom>
        </p:spPr>
      </p:pic>
      <p:sp>
        <p:nvSpPr>
          <p:cNvPr id="7" name="Rectangle 6"/>
          <p:cNvSpPr/>
          <p:nvPr/>
        </p:nvSpPr>
        <p:spPr>
          <a:xfrm>
            <a:off x="6198202" y="6488668"/>
            <a:ext cx="5993798" cy="369332"/>
          </a:xfrm>
          <a:prstGeom prst="rect">
            <a:avLst/>
          </a:prstGeom>
        </p:spPr>
        <p:txBody>
          <a:bodyPr wrap="none">
            <a:spAutoFit/>
          </a:bodyPr>
          <a:lstStyle/>
          <a:p>
            <a:r>
              <a:rPr lang="pl-PL" dirty="0" err="1"/>
              <a:t>https</a:t>
            </a:r>
            <a:r>
              <a:rPr lang="pl-PL" dirty="0"/>
              <a:t>://</a:t>
            </a:r>
            <a:r>
              <a:rPr lang="pl-PL" dirty="0" err="1"/>
              <a:t>www.flickr.com</a:t>
            </a:r>
            <a:r>
              <a:rPr lang="pl-PL" dirty="0"/>
              <a:t>/</a:t>
            </a:r>
            <a:r>
              <a:rPr lang="pl-PL" dirty="0" err="1"/>
              <a:t>photos</a:t>
            </a:r>
            <a:r>
              <a:rPr lang="pl-PL" dirty="0"/>
              <a:t>/61056899@N06/5751301741</a:t>
            </a:r>
            <a:endParaRPr lang="en-US" dirty="0"/>
          </a:p>
        </p:txBody>
      </p:sp>
    </p:spTree>
    <p:extLst>
      <p:ext uri="{BB962C8B-B14F-4D97-AF65-F5344CB8AC3E}">
        <p14:creationId xmlns:p14="http://schemas.microsoft.com/office/powerpoint/2010/main" val="706994814"/>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9" ma:contentTypeDescription="Create a new document." ma:contentTypeScope="" ma:versionID="fa7e7aa81c9af57d0e724452ff5695cd">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ef7d28e69d816f0a5e355ee49f463c96"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element ref="ns3:SharingHintHash" minOccurs="0"/>
                <xsd:element ref="ns3:SharedWithDetail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element name="_ip_UnifiedCompliancePolicyProperties" ma:index="16" nillable="true" ma:displayName="Unified Compliance Policy Properties" ma:hidden="true" ma:internalName="_ip_UnifiedCompliancePolicyProperties">
      <xsd:simpleType>
        <xsd:restriction base="dms:Note"/>
      </xsd:simpleType>
    </xsd:element>
    <xsd:element name="_ip_UnifiedCompliancePolicyUIAction" ma:index="17"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4" nillable="true" ma:displayName="Sharing Hint Hash" ma:internalName="SharingHintHash" ma:readOnly="true">
      <xsd:simpleType>
        <xsd:restriction base="dms:Text"/>
      </xsd:simple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SharedWithUsers xmlns="27aa9422-7f1f-4c84-9cdf-302b1a67e513">
      <UserInfo>
        <DisplayName>Shriram Natarajan (SHRI)</DisplayName>
        <AccountId>3899</AccountId>
        <AccountType/>
      </UserInfo>
      <UserInfo>
        <DisplayName>Andrew Nickels</DisplayName>
        <AccountId>24014</AccountId>
        <AccountType/>
      </UserInfo>
      <UserInfo>
        <DisplayName>Steven Goddard (WSSC)</DisplayName>
        <AccountId>29711</AccountId>
        <AccountType/>
      </UserInfo>
      <UserInfo>
        <DisplayName>Jim Clark (LEARNING)</DisplayName>
        <AccountId>86</AccountId>
        <AccountType/>
      </UserInfo>
      <UserInfo>
        <DisplayName>Vijay Kumar</DisplayName>
        <AccountId>53758</AccountId>
        <AccountType/>
      </UserInfo>
    </SharedWithUsers>
    <SharingHintHash xmlns="27aa9422-7f1f-4c84-9cdf-302b1a67e513">1366665793</SharingHintHash>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B8E57EAE-DEC5-48ED-98EA-03E186D6E9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025FDD9-4C58-4084-9F89-0E6ADD6FFF55}">
  <ds:schemaRefs>
    <ds:schemaRef ds:uri="230e9df3-be65-4c73-a93b-d1236ebd677e"/>
    <ds:schemaRef ds:uri="http://www.w3.org/XML/1998/namespace"/>
    <ds:schemaRef ds:uri="http://purl.org/dc/dcmitype/"/>
    <ds:schemaRef ds:uri="27aa9422-7f1f-4c84-9cdf-302b1a67e513"/>
    <ds:schemaRef ds:uri="http://schemas.microsoft.com/office/2006/metadata/properties"/>
    <ds:schemaRef ds:uri="http://schemas.openxmlformats.org/package/2006/metadata/core-properties"/>
    <ds:schemaRef ds:uri="http://schemas.microsoft.com/sharepoint/v3"/>
    <ds:schemaRef ds:uri="http://purl.org/dc/terms/"/>
    <ds:schemaRef ds:uri="http://schemas.microsoft.com/office/2006/documentManagement/types"/>
    <ds:schemaRef ds:uri="http://schemas.microsoft.com/office/infopath/2007/PartnerControl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29677</TotalTime>
  <Words>585</Words>
  <Application>Microsoft Office PowerPoint</Application>
  <PresentationFormat>Widescreen</PresentationFormat>
  <Paragraphs>139</Paragraphs>
  <Slides>43</Slides>
  <Notes>32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Segoe UI</vt:lpstr>
      <vt:lpstr>Segoe UI Light</vt:lpstr>
      <vt:lpstr>1_Office Theme</vt:lpstr>
      <vt:lpstr>Application Architecture</vt:lpstr>
      <vt:lpstr>Course Topics</vt:lpstr>
      <vt:lpstr>Course Topics</vt:lpstr>
      <vt:lpstr>PowerPoint Presentation</vt:lpstr>
      <vt:lpstr>A trip to the parts bin</vt:lpstr>
      <vt:lpstr>A trip to the parts bin</vt:lpstr>
      <vt:lpstr>Microservices?</vt:lpstr>
      <vt:lpstr>Resilient Communication </vt:lpstr>
      <vt:lpstr>Finding the balance between resilience and ease of programming</vt:lpstr>
      <vt:lpstr>Out of process messaging</vt:lpstr>
      <vt:lpstr>CQRS?</vt:lpstr>
      <vt:lpstr>PowerPoint Presentation</vt:lpstr>
      <vt:lpstr>Our Building Blocks</vt:lpstr>
      <vt:lpstr>imagenomnom.com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Web Application</vt:lpstr>
      <vt:lpstr>PowerPoint Presentation</vt:lpstr>
      <vt:lpstr>MediatR</vt:lpstr>
      <vt:lpstr>MediatR</vt:lpstr>
      <vt:lpstr>MediatR</vt:lpstr>
      <vt:lpstr>MediatR</vt:lpstr>
      <vt:lpstr>MediatR</vt:lpstr>
      <vt:lpstr>MediatR</vt:lpstr>
      <vt:lpstr>MediatR</vt:lpstr>
      <vt:lpstr>MediatR</vt:lpstr>
      <vt:lpstr>MediatR</vt:lpstr>
      <vt:lpstr>MediatR</vt:lpstr>
      <vt:lpstr>MediatR – How do we arrange code?</vt:lpstr>
      <vt:lpstr>PowerPoint Presentation</vt:lpstr>
      <vt:lpstr>Twitter Authentication</vt:lpstr>
      <vt:lpstr>Twitter Authentication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James Chambers</cp:lastModifiedBy>
  <cp:revision>88</cp:revision>
  <dcterms:created xsi:type="dcterms:W3CDTF">2013-02-15T23:12:42Z</dcterms:created>
  <dcterms:modified xsi:type="dcterms:W3CDTF">2015-11-09T06:54:46Z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