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3"/>
  </p:notesMasterIdLst>
  <p:handoutMasterIdLst>
    <p:handoutMasterId r:id="rId44"/>
  </p:handoutMasterIdLst>
  <p:sldIdLst>
    <p:sldId id="271" r:id="rId5"/>
    <p:sldId id="274" r:id="rId6"/>
    <p:sldId id="284" r:id="rId7"/>
    <p:sldId id="275" r:id="rId8"/>
    <p:sldId id="285" r:id="rId9"/>
    <p:sldId id="286" r:id="rId10"/>
    <p:sldId id="287" r:id="rId11"/>
    <p:sldId id="288" r:id="rId12"/>
    <p:sldId id="289" r:id="rId13"/>
    <p:sldId id="291" r:id="rId14"/>
    <p:sldId id="292" r:id="rId15"/>
    <p:sldId id="293" r:id="rId16"/>
    <p:sldId id="294" r:id="rId17"/>
    <p:sldId id="295" r:id="rId18"/>
    <p:sldId id="297" r:id="rId19"/>
    <p:sldId id="298" r:id="rId20"/>
    <p:sldId id="299" r:id="rId21"/>
    <p:sldId id="300" r:id="rId22"/>
    <p:sldId id="296" r:id="rId23"/>
    <p:sldId id="301" r:id="rId24"/>
    <p:sldId id="302" r:id="rId25"/>
    <p:sldId id="303" r:id="rId26"/>
    <p:sldId id="304" r:id="rId27"/>
    <p:sldId id="306" r:id="rId28"/>
    <p:sldId id="307" r:id="rId29"/>
    <p:sldId id="308" r:id="rId30"/>
    <p:sldId id="309" r:id="rId31"/>
    <p:sldId id="310" r:id="rId32"/>
    <p:sldId id="311" r:id="rId33"/>
    <p:sldId id="312" r:id="rId34"/>
    <p:sldId id="313" r:id="rId35"/>
    <p:sldId id="314" r:id="rId36"/>
    <p:sldId id="315" r:id="rId37"/>
    <p:sldId id="319" r:id="rId38"/>
    <p:sldId id="318" r:id="rId39"/>
    <p:sldId id="316" r:id="rId40"/>
    <p:sldId id="317" r:id="rId41"/>
    <p:sldId id="26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106" d="100"/>
          <a:sy n="106" d="100"/>
        </p:scale>
        <p:origin x="696" y="15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Drop over to the website and demo how nifty it is that oxford can do things with images</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err="1" smtClean="0"/>
              <a:t>Json</a:t>
            </a:r>
            <a:r>
              <a:rPr lang="en-CA" b="0" dirty="0" smtClean="0"/>
              <a:t> based, can configure most services in a declarative fashion.</a:t>
            </a:r>
            <a:r>
              <a:rPr lang="en-CA" b="0" baseline="0" dirty="0" smtClean="0"/>
              <a:t> What does </a:t>
            </a:r>
            <a:r>
              <a:rPr lang="en-CA" b="0" baseline="0" smtClean="0"/>
              <a:t>that mean?</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1673947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 listeners perform</a:t>
            </a:r>
            <a:r>
              <a:rPr lang="en-US" baseline="0" dirty="0" smtClean="0"/>
              <a:t> dependent actions – update other views, publish messages on external busses, notify users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1145526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Drop to visual studio</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2620648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have been a lot of passwords stolen as of late. No matter how good your password security there could be a flaw which will let criminals &lt;space&gt; to steal your passwords or other user details.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36</a:t>
            </a:fld>
            <a:endParaRPr lang="en-US"/>
          </a:p>
        </p:txBody>
      </p:sp>
    </p:spTree>
    <p:extLst>
      <p:ext uri="{BB962C8B-B14F-4D97-AF65-F5344CB8AC3E}">
        <p14:creationId xmlns:p14="http://schemas.microsoft.com/office/powerpoint/2010/main" val="1797376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storing</a:t>
            </a:r>
            <a:r>
              <a:rPr lang="en-US" baseline="0" dirty="0" smtClean="0"/>
              <a:t> passwords why don’t we just keep them somewhere else? We can use a service like twitter to do our authentication for us. That way when the criminals come calling there is nothing for them to steal.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3881768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911304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3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Chambers| Senior Software Developer</a:t>
            </a:r>
          </a:p>
          <a:p>
            <a:r>
              <a:rPr lang="en-US" dirty="0" smtClean="0"/>
              <a:t>Simon Timms| Senior Software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Application Architecture</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CQRS?</a:t>
            </a:r>
            <a:endParaRPr lang="en-US" dirty="0"/>
          </a:p>
        </p:txBody>
      </p:sp>
      <p:sp>
        <p:nvSpPr>
          <p:cNvPr id="3" name="Content Placeholder 2"/>
          <p:cNvSpPr>
            <a:spLocks noGrp="1"/>
          </p:cNvSpPr>
          <p:nvPr>
            <p:ph sz="quarter" idx="10"/>
          </p:nvPr>
        </p:nvSpPr>
        <p:spPr/>
        <p:txBody>
          <a:bodyPr/>
          <a:lstStyle/>
          <a:p>
            <a:r>
              <a:rPr lang="en-US" dirty="0" smtClean="0"/>
              <a:t>Splitting read and write models</a:t>
            </a:r>
          </a:p>
          <a:p>
            <a:r>
              <a:rPr lang="en-US" dirty="0" smtClean="0"/>
              <a:t>Have multiple read models to facilitate different views of data</a:t>
            </a:r>
          </a:p>
          <a:p>
            <a:r>
              <a:rPr lang="en-US" dirty="0" smtClean="0"/>
              <a:t>Easy to support polyglot persistence </a:t>
            </a:r>
          </a:p>
          <a:p>
            <a:r>
              <a:rPr lang="en-US" dirty="0" smtClean="0"/>
              <a:t>Check out the </a:t>
            </a:r>
            <a:r>
              <a:rPr lang="en-US" dirty="0"/>
              <a:t>CQRS Journey https://</a:t>
            </a:r>
            <a:r>
              <a:rPr lang="en-US" dirty="0" err="1"/>
              <a:t>cqrsjourney.github.io</a:t>
            </a:r>
            <a:r>
              <a:rPr lang="en-US" dirty="0"/>
              <a:t>/</a:t>
            </a:r>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603381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Our Building Blocks</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404553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Tree>
    <p:extLst>
      <p:ext uri="{BB962C8B-B14F-4D97-AF65-F5344CB8AC3E}">
        <p14:creationId xmlns:p14="http://schemas.microsoft.com/office/powerpoint/2010/main" val="1986936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817306" y="-88024"/>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65329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804732" y="2087422"/>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71215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792158" y="4627538"/>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19127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3281797" y="-10059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34788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3344667" y="2313770"/>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89791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3319519" y="4720278"/>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9687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5557679" y="-10059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54263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4476023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5708566" y="2452093"/>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99705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5746288" y="462753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5376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7732969" y="0"/>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68945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7820986" y="2250896"/>
            <a:ext cx="2338751" cy="2540116"/>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968910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646" y="182215"/>
            <a:ext cx="10641300" cy="1063487"/>
          </a:xfrm>
        </p:spPr>
        <p:txBody>
          <a:bodyPr/>
          <a:lstStyle/>
          <a:p>
            <a:pPr lvl="0"/>
            <a:r>
              <a:rPr lang="en-US" dirty="0"/>
              <a:t>Web Application</a:t>
            </a:r>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3" name="Picture 2"/>
          <p:cNvPicPr>
            <a:picLocks noChangeAspect="1"/>
          </p:cNvPicPr>
          <p:nvPr/>
        </p:nvPicPr>
        <p:blipFill>
          <a:blip r:embed="rId3"/>
          <a:stretch>
            <a:fillRect/>
          </a:stretch>
        </p:blipFill>
        <p:spPr>
          <a:xfrm>
            <a:off x="3199947" y="1619234"/>
            <a:ext cx="3057143" cy="3866667"/>
          </a:xfrm>
          <a:prstGeom prst="rect">
            <a:avLst/>
          </a:prstGeom>
        </p:spPr>
      </p:pic>
      <p:pic>
        <p:nvPicPr>
          <p:cNvPr id="6" name="Picture 5"/>
          <p:cNvPicPr>
            <a:picLocks noChangeAspect="1"/>
          </p:cNvPicPr>
          <p:nvPr/>
        </p:nvPicPr>
        <p:blipFill>
          <a:blip r:embed="rId4"/>
          <a:stretch>
            <a:fillRect/>
          </a:stretch>
        </p:blipFill>
        <p:spPr>
          <a:xfrm>
            <a:off x="0" y="0"/>
            <a:ext cx="1163127" cy="1169773"/>
          </a:xfrm>
          <a:prstGeom prst="rect">
            <a:avLst/>
          </a:prstGeom>
        </p:spPr>
      </p:pic>
    </p:spTree>
    <p:extLst>
      <p:ext uri="{BB962C8B-B14F-4D97-AF65-F5344CB8AC3E}">
        <p14:creationId xmlns:p14="http://schemas.microsoft.com/office/powerpoint/2010/main" val="2602928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00865" y="687131"/>
            <a:ext cx="5982994" cy="5991482"/>
          </a:xfrm>
        </p:spPr>
      </p:pic>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625146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00865" y="687131"/>
            <a:ext cx="5982994" cy="5991482"/>
          </a:xfrm>
        </p:spPr>
      </p:pic>
      <p:sp>
        <p:nvSpPr>
          <p:cNvPr id="3" name="Lightning Bolt 2"/>
          <p:cNvSpPr/>
          <p:nvPr/>
        </p:nvSpPr>
        <p:spPr>
          <a:xfrm>
            <a:off x="3253946" y="788502"/>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089189" y="419170"/>
            <a:ext cx="939873" cy="369332"/>
          </a:xfrm>
          <a:prstGeom prst="rect">
            <a:avLst/>
          </a:prstGeom>
          <a:noFill/>
        </p:spPr>
        <p:txBody>
          <a:bodyPr wrap="none" rtlCol="0">
            <a:spAutoFit/>
          </a:bodyPr>
          <a:lstStyle/>
          <a:p>
            <a:r>
              <a:rPr lang="en-US" dirty="0" smtClean="0"/>
              <a:t>Validate</a:t>
            </a:r>
            <a:endParaRPr lang="en-US" dirty="0"/>
          </a:p>
        </p:txBody>
      </p:sp>
      <p:sp>
        <p:nvSpPr>
          <p:cNvPr id="6" name="TextBox 5"/>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3526499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5" cy="5989320"/>
          </a:xfrm>
        </p:spPr>
      </p:pic>
      <p:sp>
        <p:nvSpPr>
          <p:cNvPr id="6" name="TextBox 5"/>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300449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5" cy="5989319"/>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2143358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4" cy="5989319"/>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40184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595392075"/>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b="1" dirty="0" smtClean="0">
                          <a:latin typeface="Segoe UI Light" panose="020B0502040204020203" pitchFamily="34" charset="0"/>
                          <a:cs typeface="Segoe UI Light" panose="020B0502040204020203" pitchFamily="34" charset="0"/>
                        </a:rPr>
                        <a:t>02 | Application Architecture</a:t>
                      </a:r>
                      <a:endParaRPr lang="en-US" sz="2400" b="1"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10147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4" cy="5989318"/>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4678435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3" cy="5989318"/>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9153969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3" cy="5989317"/>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9694364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2" cy="5989317"/>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2062170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798064" y="685800"/>
            <a:ext cx="8729476" cy="5989320"/>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5677315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r>
              <a:rPr lang="en-US" dirty="0" smtClean="0"/>
              <a:t> – How do we arrange code?</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0633114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Authentication</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388081" y="2325957"/>
            <a:ext cx="2381250" cy="2905125"/>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826" y="1473274"/>
            <a:ext cx="3757808" cy="3757808"/>
          </a:xfrm>
          <a:prstGeom prst="rect">
            <a:avLst/>
          </a:prstGeom>
        </p:spPr>
      </p:pic>
      <p:sp>
        <p:nvSpPr>
          <p:cNvPr id="7" name="Rectangle 6"/>
          <p:cNvSpPr/>
          <p:nvPr/>
        </p:nvSpPr>
        <p:spPr>
          <a:xfrm>
            <a:off x="9590489" y="6627168"/>
            <a:ext cx="2656496" cy="230832"/>
          </a:xfrm>
          <a:prstGeom prst="rect">
            <a:avLst/>
          </a:prstGeom>
        </p:spPr>
        <p:txBody>
          <a:bodyPr wrap="none">
            <a:spAutoFit/>
          </a:bodyPr>
          <a:lstStyle/>
          <a:p>
            <a:r>
              <a:rPr lang="en-US" sz="900" dirty="0"/>
              <a:t>http://balzanomichele.blogspot.ca/p/password.html</a:t>
            </a:r>
          </a:p>
        </p:txBody>
      </p:sp>
      <p:sp>
        <p:nvSpPr>
          <p:cNvPr id="8" name="Rectangle 7"/>
          <p:cNvSpPr/>
          <p:nvPr/>
        </p:nvSpPr>
        <p:spPr>
          <a:xfrm>
            <a:off x="0" y="6627168"/>
            <a:ext cx="6505899" cy="230832"/>
          </a:xfrm>
          <a:prstGeom prst="rect">
            <a:avLst/>
          </a:prstGeom>
        </p:spPr>
        <p:txBody>
          <a:bodyPr wrap="square">
            <a:spAutoFit/>
          </a:bodyPr>
          <a:lstStyle/>
          <a:p>
            <a:r>
              <a:rPr lang="en-US" sz="900" dirty="0"/>
              <a:t>http://bmj2k.com/2013/06/21/imponderable-98-lomza-poland/</a:t>
            </a:r>
          </a:p>
        </p:txBody>
      </p:sp>
    </p:spTree>
    <p:extLst>
      <p:ext uri="{BB962C8B-B14F-4D97-AF65-F5344CB8AC3E}">
        <p14:creationId xmlns:p14="http://schemas.microsoft.com/office/powerpoint/2010/main" val="396253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Authentication</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388081" y="2325957"/>
            <a:ext cx="2381250" cy="2905125"/>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8" name="Rectangle 7"/>
          <p:cNvSpPr/>
          <p:nvPr/>
        </p:nvSpPr>
        <p:spPr>
          <a:xfrm>
            <a:off x="0" y="6627168"/>
            <a:ext cx="6505899" cy="230832"/>
          </a:xfrm>
          <a:prstGeom prst="rect">
            <a:avLst/>
          </a:prstGeom>
        </p:spPr>
        <p:txBody>
          <a:bodyPr wrap="square">
            <a:spAutoFit/>
          </a:bodyPr>
          <a:lstStyle/>
          <a:p>
            <a:r>
              <a:rPr lang="en-US" sz="900" dirty="0"/>
              <a:t>http://bmj2k.com/2013/06/21/imponderable-98-lomza-poland/</a:t>
            </a:r>
          </a:p>
        </p:txBody>
      </p:sp>
      <p:sp>
        <p:nvSpPr>
          <p:cNvPr id="3" name="Rectangle 2"/>
          <p:cNvSpPr/>
          <p:nvPr/>
        </p:nvSpPr>
        <p:spPr>
          <a:xfrm>
            <a:off x="4242062" y="1451728"/>
            <a:ext cx="3770722" cy="3779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82705" y="1427918"/>
            <a:ext cx="2507530" cy="3939540"/>
          </a:xfrm>
          <a:prstGeom prst="rect">
            <a:avLst/>
          </a:prstGeom>
          <a:noFill/>
        </p:spPr>
        <p:txBody>
          <a:bodyPr wrap="square" rtlCol="0">
            <a:spAutoFit/>
          </a:bodyPr>
          <a:lstStyle/>
          <a:p>
            <a:r>
              <a:rPr lang="en-US" sz="25000" dirty="0" smtClean="0"/>
              <a:t>?</a:t>
            </a:r>
            <a:endParaRPr lang="en-US" sz="25000" dirty="0"/>
          </a:p>
        </p:txBody>
      </p:sp>
    </p:spTree>
    <p:extLst>
      <p:ext uri="{BB962C8B-B14F-4D97-AF65-F5344CB8AC3E}">
        <p14:creationId xmlns:p14="http://schemas.microsoft.com/office/powerpoint/2010/main" val="336108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 trip to the parts bin</a:t>
            </a:r>
            <a:endParaRPr lang="en-US" dirty="0"/>
          </a:p>
        </p:txBody>
      </p:sp>
      <p:sp>
        <p:nvSpPr>
          <p:cNvPr id="3" name="Content Placeholder 2"/>
          <p:cNvSpPr>
            <a:spLocks noGrp="1"/>
          </p:cNvSpPr>
          <p:nvPr>
            <p:ph sz="quarter" idx="10"/>
          </p:nvPr>
        </p:nvSpPr>
        <p:spPr/>
        <p:txBody>
          <a:bodyPr/>
          <a:lstStyle/>
          <a:p>
            <a:r>
              <a:rPr lang="en-US" dirty="0" smtClean="0"/>
              <a:t>Monolithic applications are</a:t>
            </a:r>
          </a:p>
          <a:p>
            <a:pPr lvl="1"/>
            <a:r>
              <a:rPr lang="en-US" dirty="0" smtClean="0"/>
              <a:t>Tough to maintain</a:t>
            </a:r>
          </a:p>
          <a:p>
            <a:pPr lvl="1"/>
            <a:r>
              <a:rPr lang="en-US" dirty="0" smtClean="0"/>
              <a:t>Not very fault tolerant </a:t>
            </a:r>
          </a:p>
          <a:p>
            <a:pPr lvl="1"/>
            <a:r>
              <a:rPr lang="en-US" dirty="0" smtClean="0"/>
              <a:t>Difficult to scale </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 trip to the parts bin</a:t>
            </a:r>
            <a:endParaRPr lang="en-US" dirty="0"/>
          </a:p>
        </p:txBody>
      </p:sp>
      <p:sp>
        <p:nvSpPr>
          <p:cNvPr id="3" name="Content Placeholder 2"/>
          <p:cNvSpPr>
            <a:spLocks noGrp="1"/>
          </p:cNvSpPr>
          <p:nvPr>
            <p:ph sz="quarter" idx="10"/>
          </p:nvPr>
        </p:nvSpPr>
        <p:spPr/>
        <p:txBody>
          <a:bodyPr/>
          <a:lstStyle/>
          <a:p>
            <a:r>
              <a:rPr lang="en-US" dirty="0" smtClean="0"/>
              <a:t>Instead let’s try</a:t>
            </a:r>
          </a:p>
          <a:p>
            <a:pPr lvl="1"/>
            <a:r>
              <a:rPr lang="en-US" dirty="0" smtClean="0"/>
              <a:t>Smaller services</a:t>
            </a:r>
          </a:p>
          <a:p>
            <a:pPr lvl="1"/>
            <a:r>
              <a:rPr lang="en-US" dirty="0" smtClean="0"/>
              <a:t>Communication using messaging</a:t>
            </a:r>
          </a:p>
          <a:p>
            <a:pPr lvl="1"/>
            <a:r>
              <a:rPr lang="en-US" dirty="0" smtClean="0"/>
              <a:t>Fault tolerance </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577439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Microservices</a:t>
            </a:r>
            <a:r>
              <a:rPr lang="en-US" dirty="0" smtClean="0"/>
              <a:t>?</a:t>
            </a:r>
            <a:endParaRPr lang="en-US" dirty="0"/>
          </a:p>
        </p:txBody>
      </p:sp>
      <p:sp>
        <p:nvSpPr>
          <p:cNvPr id="3" name="Content Placeholder 2"/>
          <p:cNvSpPr>
            <a:spLocks noGrp="1"/>
          </p:cNvSpPr>
          <p:nvPr>
            <p:ph sz="quarter" idx="10"/>
          </p:nvPr>
        </p:nvSpPr>
        <p:spPr/>
        <p:txBody>
          <a:bodyPr/>
          <a:lstStyle/>
          <a:p>
            <a:r>
              <a:rPr lang="en-US" dirty="0" err="1" smtClean="0"/>
              <a:t>Microservices</a:t>
            </a:r>
            <a:r>
              <a:rPr lang="en-US" dirty="0" smtClean="0"/>
              <a:t> are</a:t>
            </a:r>
          </a:p>
          <a:p>
            <a:pPr lvl="1"/>
            <a:r>
              <a:rPr lang="en-US" dirty="0" smtClean="0"/>
              <a:t>Componentized via services</a:t>
            </a:r>
          </a:p>
          <a:p>
            <a:pPr lvl="1"/>
            <a:r>
              <a:rPr lang="en-US" dirty="0" smtClean="0"/>
              <a:t>Single purpose</a:t>
            </a:r>
          </a:p>
          <a:p>
            <a:pPr lvl="1"/>
            <a:r>
              <a:rPr lang="en-US" dirty="0" smtClean="0"/>
              <a:t>Isolated storage</a:t>
            </a:r>
          </a:p>
          <a:p>
            <a:pPr lvl="1"/>
            <a:r>
              <a:rPr lang="en-US" dirty="0" smtClean="0"/>
              <a:t>Resilient to failure </a:t>
            </a:r>
          </a:p>
          <a:p>
            <a:pPr lvl="1"/>
            <a:r>
              <a:rPr lang="en-US" dirty="0" smtClean="0"/>
              <a:t>Generally small</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p:cNvPicPr>
            <a:picLocks noChangeAspect="1"/>
          </p:cNvPicPr>
          <p:nvPr/>
        </p:nvPicPr>
        <p:blipFill>
          <a:blip r:embed="rId3"/>
          <a:stretch>
            <a:fillRect/>
          </a:stretch>
        </p:blipFill>
        <p:spPr>
          <a:xfrm>
            <a:off x="-910301" y="3999991"/>
            <a:ext cx="8128000" cy="4064000"/>
          </a:xfrm>
          <a:prstGeom prst="rect">
            <a:avLst/>
          </a:prstGeom>
        </p:spPr>
      </p:pic>
      <p:pic>
        <p:nvPicPr>
          <p:cNvPr id="6" name="Picture 5"/>
          <p:cNvPicPr>
            <a:picLocks noChangeAspect="1"/>
          </p:cNvPicPr>
          <p:nvPr/>
        </p:nvPicPr>
        <p:blipFill>
          <a:blip r:embed="rId3"/>
          <a:stretch>
            <a:fillRect/>
          </a:stretch>
        </p:blipFill>
        <p:spPr>
          <a:xfrm>
            <a:off x="5188057" y="3962267"/>
            <a:ext cx="8128000" cy="4064000"/>
          </a:xfrm>
          <a:prstGeom prst="rect">
            <a:avLst/>
          </a:prstGeom>
        </p:spPr>
      </p:pic>
    </p:spTree>
    <p:extLst>
      <p:ext uri="{BB962C8B-B14F-4D97-AF65-F5344CB8AC3E}">
        <p14:creationId xmlns:p14="http://schemas.microsoft.com/office/powerpoint/2010/main" val="1540439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Resilient Communication </a:t>
            </a:r>
            <a:endParaRPr lang="en-US" dirty="0"/>
          </a:p>
        </p:txBody>
      </p:sp>
      <p:sp>
        <p:nvSpPr>
          <p:cNvPr id="3" name="Content Placeholder 2"/>
          <p:cNvSpPr>
            <a:spLocks noGrp="1"/>
          </p:cNvSpPr>
          <p:nvPr>
            <p:ph sz="quarter" idx="10"/>
          </p:nvPr>
        </p:nvSpPr>
        <p:spPr/>
        <p:txBody>
          <a:bodyPr/>
          <a:lstStyle/>
          <a:p>
            <a:r>
              <a:rPr lang="en-US" dirty="0" smtClean="0"/>
              <a:t>Making use of messaging</a:t>
            </a:r>
          </a:p>
          <a:p>
            <a:r>
              <a:rPr lang="en-US" dirty="0" err="1" smtClean="0"/>
              <a:t>Asynchronicity</a:t>
            </a:r>
            <a:r>
              <a:rPr lang="en-US" dirty="0" smtClean="0"/>
              <a:t> </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812215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390432" cy="1063487"/>
          </a:xfrm>
        </p:spPr>
        <p:txBody>
          <a:bodyPr>
            <a:normAutofit fontScale="90000"/>
          </a:bodyPr>
          <a:lstStyle/>
          <a:p>
            <a:pPr lvl="0"/>
            <a:r>
              <a:rPr lang="en-US" dirty="0" smtClean="0"/>
              <a:t>Finding the balance between resilience and ease of programming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p:cNvPicPr>
            <a:picLocks noChangeAspect="1"/>
          </p:cNvPicPr>
          <p:nvPr/>
        </p:nvPicPr>
        <p:blipFill>
          <a:blip r:embed="rId3"/>
          <a:stretch>
            <a:fillRect/>
          </a:stretch>
        </p:blipFill>
        <p:spPr>
          <a:xfrm>
            <a:off x="1999255" y="1236609"/>
            <a:ext cx="6853056" cy="5139792"/>
          </a:xfrm>
          <a:prstGeom prst="rect">
            <a:avLst/>
          </a:prstGeom>
        </p:spPr>
      </p:pic>
      <p:sp>
        <p:nvSpPr>
          <p:cNvPr id="7" name="Rectangle 6"/>
          <p:cNvSpPr/>
          <p:nvPr/>
        </p:nvSpPr>
        <p:spPr>
          <a:xfrm>
            <a:off x="6198202" y="6488668"/>
            <a:ext cx="5993798" cy="369332"/>
          </a:xfrm>
          <a:prstGeom prst="rect">
            <a:avLst/>
          </a:prstGeom>
        </p:spPr>
        <p:txBody>
          <a:bodyPr wrap="none">
            <a:spAutoFit/>
          </a:bodyPr>
          <a:lstStyle/>
          <a:p>
            <a:r>
              <a:rPr lang="pl-PL" dirty="0" err="1"/>
              <a:t>https</a:t>
            </a:r>
            <a:r>
              <a:rPr lang="pl-PL" dirty="0"/>
              <a:t>://</a:t>
            </a:r>
            <a:r>
              <a:rPr lang="pl-PL" dirty="0" err="1"/>
              <a:t>www.flickr.com</a:t>
            </a:r>
            <a:r>
              <a:rPr lang="pl-PL" dirty="0"/>
              <a:t>/</a:t>
            </a:r>
            <a:r>
              <a:rPr lang="pl-PL" dirty="0" err="1"/>
              <a:t>photos</a:t>
            </a:r>
            <a:r>
              <a:rPr lang="pl-PL" dirty="0"/>
              <a:t>/61056899@N06/5751301741</a:t>
            </a:r>
            <a:endParaRPr lang="en-US" dirty="0"/>
          </a:p>
        </p:txBody>
      </p:sp>
    </p:spTree>
    <p:extLst>
      <p:ext uri="{BB962C8B-B14F-4D97-AF65-F5344CB8AC3E}">
        <p14:creationId xmlns:p14="http://schemas.microsoft.com/office/powerpoint/2010/main" val="706994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Out of process messaging</a:t>
            </a:r>
            <a:endParaRPr lang="en-US" dirty="0"/>
          </a:p>
        </p:txBody>
      </p:sp>
      <p:sp>
        <p:nvSpPr>
          <p:cNvPr id="3" name="Content Placeholder 2"/>
          <p:cNvSpPr>
            <a:spLocks noGrp="1"/>
          </p:cNvSpPr>
          <p:nvPr>
            <p:ph sz="quarter" idx="10"/>
          </p:nvPr>
        </p:nvSpPr>
        <p:spPr/>
        <p:txBody>
          <a:bodyPr/>
          <a:lstStyle/>
          <a:p>
            <a:r>
              <a:rPr lang="en-US" dirty="0" smtClean="0"/>
              <a:t>Greater resiliency to failure</a:t>
            </a:r>
          </a:p>
          <a:p>
            <a:r>
              <a:rPr lang="en-US" dirty="0" smtClean="0"/>
              <a:t>Easier to distribute and scale</a:t>
            </a:r>
          </a:p>
          <a:p>
            <a:r>
              <a:rPr lang="en-US" dirty="0" smtClean="0"/>
              <a:t>Can be coupled with CQRS to support multiple</a:t>
            </a:r>
          </a:p>
          <a:p>
            <a:pPr marL="0" indent="0">
              <a:buNone/>
            </a:pPr>
            <a:r>
              <a:rPr lang="en-US" dirty="0" smtClean="0"/>
              <a:t>However…</a:t>
            </a:r>
          </a:p>
          <a:p>
            <a:r>
              <a:rPr lang="en-US" dirty="0" smtClean="0"/>
              <a:t>Common UI paradigms don’t work well (add record and show list)</a:t>
            </a:r>
          </a:p>
          <a:p>
            <a:r>
              <a:rPr lang="en-US" dirty="0" smtClean="0"/>
              <a:t>Not all that easy</a:t>
            </a:r>
          </a:p>
          <a:p>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967497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www.w3.org/XML/1998/namespace"/>
    <ds:schemaRef ds:uri="http://purl.org/dc/term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27aa9422-7f1f-4c84-9cdf-302b1a67e513"/>
    <ds:schemaRef ds:uri="http://schemas.microsoft.com/sharepoint/v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29628</TotalTime>
  <Words>852</Words>
  <Application>Microsoft Office PowerPoint</Application>
  <PresentationFormat>Widescreen</PresentationFormat>
  <Paragraphs>213</Paragraphs>
  <Slides>38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Segoe UI</vt:lpstr>
      <vt:lpstr>Segoe UI Light</vt:lpstr>
      <vt:lpstr>1_Office Theme</vt:lpstr>
      <vt:lpstr>Application Architecture</vt:lpstr>
      <vt:lpstr>Course Topics</vt:lpstr>
      <vt:lpstr>Course Topics</vt:lpstr>
      <vt:lpstr>A trip to the parts bin</vt:lpstr>
      <vt:lpstr>A trip to the parts bin</vt:lpstr>
      <vt:lpstr>Microservices?</vt:lpstr>
      <vt:lpstr>Resilient Communication </vt:lpstr>
      <vt:lpstr>Finding the balance between resilience and ease of programming</vt:lpstr>
      <vt:lpstr>Out of process messaging</vt:lpstr>
      <vt:lpstr>CQRS?</vt:lpstr>
      <vt:lpstr>Our Building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 Application</vt:lpstr>
      <vt:lpstr>MediatR</vt:lpstr>
      <vt:lpstr>MediatR</vt:lpstr>
      <vt:lpstr>MediatR</vt:lpstr>
      <vt:lpstr>MediatR</vt:lpstr>
      <vt:lpstr>MediatR</vt:lpstr>
      <vt:lpstr>MediatR</vt:lpstr>
      <vt:lpstr>MediatR</vt:lpstr>
      <vt:lpstr>MediatR</vt:lpstr>
      <vt:lpstr>MediatR</vt:lpstr>
      <vt:lpstr>MediatR</vt:lpstr>
      <vt:lpstr>MediatR – How do we arrange code?</vt:lpstr>
      <vt:lpstr>Twitter Authentication</vt:lpstr>
      <vt:lpstr>Twitter Authentication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Simon Timms</cp:lastModifiedBy>
  <cp:revision>82</cp:revision>
  <dcterms:created xsi:type="dcterms:W3CDTF">2013-02-15T23:12:42Z</dcterms:created>
  <dcterms:modified xsi:type="dcterms:W3CDTF">2015-11-06T16:52:29Z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