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277" r:id="rId5"/>
    <p:sldId id="290" r:id="rId6"/>
    <p:sldId id="291" r:id="rId7"/>
    <p:sldId id="292" r:id="rId8"/>
    <p:sldId id="278" r:id="rId9"/>
    <p:sldId id="293" r:id="rId10"/>
    <p:sldId id="282" r:id="rId11"/>
    <p:sldId id="285" r:id="rId12"/>
    <p:sldId id="286" r:id="rId13"/>
    <p:sldId id="287" r:id="rId14"/>
    <p:sldId id="288" r:id="rId15"/>
    <p:sldId id="289" r:id="rId16"/>
    <p:sldId id="295" r:id="rId17"/>
    <p:sldId id="283" r:id="rId18"/>
    <p:sldId id="294" r:id="rId19"/>
    <p:sldId id="284" r:id="rId20"/>
    <p:sldId id="29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33" autoAdjust="0"/>
    <p:restoredTop sz="70197" autoAdjust="0"/>
  </p:normalViewPr>
  <p:slideViewPr>
    <p:cSldViewPr snapToGrid="0">
      <p:cViewPr varScale="1">
        <p:scale>
          <a:sx n="47" d="100"/>
          <a:sy n="47" d="100"/>
        </p:scale>
        <p:origin x="1044" y="60"/>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Peripheral Concerns</a:t>
            </a:r>
          </a:p>
          <a:p>
            <a:pPr marL="171450" indent="-171450">
              <a:buFontTx/>
              <a:buChar char="-"/>
            </a:pPr>
            <a:r>
              <a:rPr lang="en-US" dirty="0" smtClean="0"/>
              <a:t>Media services</a:t>
            </a:r>
          </a:p>
          <a:p>
            <a:pPr marL="171450" indent="-171450">
              <a:buFontTx/>
              <a:buChar char="-"/>
            </a:pPr>
            <a:r>
              <a:rPr lang="en-US" dirty="0" smtClean="0"/>
              <a:t>Network information</a:t>
            </a:r>
          </a:p>
          <a:p>
            <a:pPr marL="171450" indent="-171450">
              <a:buFontTx/>
              <a:buChar char="-"/>
            </a:pPr>
            <a:r>
              <a:rPr lang="en-US" dirty="0" smtClean="0"/>
              <a:t>Source</a:t>
            </a:r>
            <a:r>
              <a:rPr lang="en-US" baseline="0" dirty="0" smtClean="0"/>
              <a:t> code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1893233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are you trying to store?</a:t>
            </a:r>
          </a:p>
          <a:p>
            <a:r>
              <a:rPr lang="en-US" dirty="0" smtClean="0"/>
              <a:t>Don’t reinvent the wheel</a:t>
            </a:r>
          </a:p>
          <a:p>
            <a:r>
              <a:rPr lang="en-US" dirty="0" smtClean="0"/>
              <a:t>Find</a:t>
            </a:r>
            <a:r>
              <a:rPr lang="en-US" baseline="0" dirty="0" smtClean="0"/>
              <a:t> the right container</a:t>
            </a:r>
          </a:p>
          <a:p>
            <a:r>
              <a:rPr lang="en-US" baseline="0" dirty="0" smtClean="0"/>
              <a:t>Plan out your path, choose the affordable but most pragmatic approach</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3357417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2535830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679335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617257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1692121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3676754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2352229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1821843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11539854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05 </a:t>
            </a:r>
            <a:r>
              <a:rPr lang="en-US" smtClean="0"/>
              <a:t>| </a:t>
            </a:r>
            <a:r>
              <a:rPr lang="en-US"/>
              <a:t>Storing Data and Objects in Azure</a:t>
            </a:r>
            <a:endParaRPr lang="en-US" dirty="0"/>
          </a:p>
        </p:txBody>
      </p:sp>
      <p:sp>
        <p:nvSpPr>
          <p:cNvPr id="4" name="Subtitle 3"/>
          <p:cNvSpPr>
            <a:spLocks noGrp="1"/>
          </p:cNvSpPr>
          <p:nvPr>
            <p:ph type="subTitle" idx="1"/>
          </p:nvPr>
        </p:nvSpPr>
        <p:spPr/>
        <p:txBody>
          <a:bodyPr/>
          <a:lstStyle/>
          <a:p>
            <a:r>
              <a:rPr lang="en-US" dirty="0" smtClean="0"/>
              <a:t>James Chambers | @</a:t>
            </a:r>
            <a:r>
              <a:rPr lang="en-US" dirty="0" err="1" smtClean="0"/>
              <a:t>CanadianJames</a:t>
            </a:r>
            <a:endParaRPr lang="en-US" dirty="0"/>
          </a:p>
          <a:p>
            <a:r>
              <a:rPr lang="en-US" dirty="0" smtClean="0"/>
              <a:t>Simon Timms | @</a:t>
            </a:r>
            <a:r>
              <a:rPr lang="en-US" dirty="0" err="1" smtClean="0"/>
              <a:t>stimms</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Types</a:t>
            </a:r>
            <a:endParaRPr lang="en-US" dirty="0"/>
          </a:p>
        </p:txBody>
      </p:sp>
      <p:sp>
        <p:nvSpPr>
          <p:cNvPr id="3" name="Content Placeholder 2"/>
          <p:cNvSpPr>
            <a:spLocks noGrp="1"/>
          </p:cNvSpPr>
          <p:nvPr>
            <p:ph sz="quarter" idx="10"/>
          </p:nvPr>
        </p:nvSpPr>
        <p:spPr>
          <a:xfrm>
            <a:off x="379414" y="1388226"/>
            <a:ext cx="4179140" cy="5290388"/>
          </a:xfrm>
        </p:spPr>
        <p:txBody>
          <a:bodyPr/>
          <a:lstStyle/>
          <a:p>
            <a:r>
              <a:rPr lang="en-US" dirty="0" smtClean="0"/>
              <a:t>Security</a:t>
            </a:r>
          </a:p>
          <a:p>
            <a:r>
              <a:rPr lang="en-US" dirty="0" smtClean="0"/>
              <a:t>Integration</a:t>
            </a:r>
          </a:p>
          <a:p>
            <a:r>
              <a:rPr lang="en-US" dirty="0" smtClean="0"/>
              <a:t>Analytics</a:t>
            </a:r>
          </a:p>
          <a:p>
            <a:r>
              <a:rPr lang="en-US" b="1" dirty="0" smtClean="0"/>
              <a:t>Data</a:t>
            </a:r>
          </a:p>
          <a:p>
            <a:r>
              <a:rPr lang="en-US" dirty="0" smtClean="0"/>
              <a:t>Plain Old Storage</a:t>
            </a:r>
          </a:p>
          <a:p>
            <a:r>
              <a:rPr lang="en-US" dirty="0" smtClean="0"/>
              <a:t>Peripheral Concerns</a:t>
            </a:r>
            <a:endParaRPr lang="en-US" dirty="0"/>
          </a:p>
        </p:txBody>
      </p:sp>
      <p:sp>
        <p:nvSpPr>
          <p:cNvPr id="8" name="Content Placeholder 2"/>
          <p:cNvSpPr txBox="1">
            <a:spLocks/>
          </p:cNvSpPr>
          <p:nvPr/>
        </p:nvSpPr>
        <p:spPr>
          <a:xfrm>
            <a:off x="5486400" y="3373726"/>
            <a:ext cx="3862605" cy="2402150"/>
          </a:xfrm>
          <a:prstGeom prst="rect">
            <a:avLst/>
          </a:prstGeom>
          <a:solidFill>
            <a:schemeClr val="accent3">
              <a:lumMod val="20000"/>
              <a:lumOff val="80000"/>
            </a:schemeClr>
          </a:solidFill>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800" dirty="0" smtClean="0"/>
              <a:t>Relational Data</a:t>
            </a:r>
          </a:p>
          <a:p>
            <a:pPr marL="0" indent="0" algn="r">
              <a:buNone/>
            </a:pPr>
            <a:r>
              <a:rPr lang="en-US" sz="2800" dirty="0"/>
              <a:t>Table Storage</a:t>
            </a:r>
          </a:p>
          <a:p>
            <a:pPr marL="0" indent="0" algn="r">
              <a:buNone/>
            </a:pPr>
            <a:r>
              <a:rPr lang="en-US" sz="2800" dirty="0" err="1" smtClean="0"/>
              <a:t>DocumentDB</a:t>
            </a:r>
            <a:endParaRPr lang="en-US" sz="2800" dirty="0" smtClean="0"/>
          </a:p>
          <a:p>
            <a:pPr marL="0" indent="0" algn="r">
              <a:buNone/>
            </a:pPr>
            <a:r>
              <a:rPr lang="en-US" sz="2800" dirty="0" smtClean="0"/>
              <a:t>Search and Cache</a:t>
            </a:r>
          </a:p>
          <a:p>
            <a:pPr marL="0" indent="0" algn="r">
              <a:buNone/>
            </a:pPr>
            <a:endParaRPr lang="en-US" sz="2800" dirty="0"/>
          </a:p>
        </p:txBody>
      </p:sp>
    </p:spTree>
    <p:extLst>
      <p:ext uri="{BB962C8B-B14F-4D97-AF65-F5344CB8AC3E}">
        <p14:creationId xmlns:p14="http://schemas.microsoft.com/office/powerpoint/2010/main" val="207593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Types</a:t>
            </a:r>
            <a:endParaRPr lang="en-US" dirty="0"/>
          </a:p>
        </p:txBody>
      </p:sp>
      <p:sp>
        <p:nvSpPr>
          <p:cNvPr id="3" name="Content Placeholder 2"/>
          <p:cNvSpPr>
            <a:spLocks noGrp="1"/>
          </p:cNvSpPr>
          <p:nvPr>
            <p:ph sz="quarter" idx="10"/>
          </p:nvPr>
        </p:nvSpPr>
        <p:spPr>
          <a:xfrm>
            <a:off x="379414" y="1388226"/>
            <a:ext cx="4179140" cy="5290388"/>
          </a:xfrm>
        </p:spPr>
        <p:txBody>
          <a:bodyPr/>
          <a:lstStyle/>
          <a:p>
            <a:r>
              <a:rPr lang="en-US" dirty="0" smtClean="0"/>
              <a:t>Security</a:t>
            </a:r>
          </a:p>
          <a:p>
            <a:r>
              <a:rPr lang="en-US" dirty="0" smtClean="0"/>
              <a:t>Integration</a:t>
            </a:r>
          </a:p>
          <a:p>
            <a:r>
              <a:rPr lang="en-US" dirty="0" smtClean="0"/>
              <a:t>Analytics</a:t>
            </a:r>
          </a:p>
          <a:p>
            <a:r>
              <a:rPr lang="en-US" dirty="0" smtClean="0"/>
              <a:t>Data</a:t>
            </a:r>
          </a:p>
          <a:p>
            <a:r>
              <a:rPr lang="en-US" b="1" dirty="0" smtClean="0"/>
              <a:t>Plain Old Storage</a:t>
            </a:r>
          </a:p>
          <a:p>
            <a:r>
              <a:rPr lang="en-US" dirty="0" smtClean="0"/>
              <a:t>Peripheral Concerns</a:t>
            </a:r>
            <a:endParaRPr lang="en-US" dirty="0"/>
          </a:p>
        </p:txBody>
      </p:sp>
      <p:sp>
        <p:nvSpPr>
          <p:cNvPr id="9" name="Content Placeholder 2"/>
          <p:cNvSpPr txBox="1">
            <a:spLocks/>
          </p:cNvSpPr>
          <p:nvPr/>
        </p:nvSpPr>
        <p:spPr>
          <a:xfrm>
            <a:off x="5486400" y="4056564"/>
            <a:ext cx="3862604" cy="1368674"/>
          </a:xfrm>
          <a:prstGeom prst="rect">
            <a:avLst/>
          </a:prstGeom>
          <a:solidFill>
            <a:schemeClr val="accent3">
              <a:lumMod val="20000"/>
              <a:lumOff val="80000"/>
            </a:schemeClr>
          </a:solidFill>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800" dirty="0" smtClean="0"/>
              <a:t>Blobs</a:t>
            </a:r>
          </a:p>
          <a:p>
            <a:pPr marL="0" indent="0" algn="r">
              <a:buNone/>
            </a:pPr>
            <a:r>
              <a:rPr lang="en-US" sz="2800" dirty="0" smtClean="0"/>
              <a:t>Files</a:t>
            </a:r>
          </a:p>
          <a:p>
            <a:pPr marL="0" indent="0" algn="r">
              <a:buNone/>
            </a:pPr>
            <a:endParaRPr lang="en-US" sz="2800" dirty="0"/>
          </a:p>
        </p:txBody>
      </p:sp>
    </p:spTree>
    <p:extLst>
      <p:ext uri="{BB962C8B-B14F-4D97-AF65-F5344CB8AC3E}">
        <p14:creationId xmlns:p14="http://schemas.microsoft.com/office/powerpoint/2010/main" val="3680661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Types</a:t>
            </a:r>
            <a:endParaRPr lang="en-US" dirty="0"/>
          </a:p>
        </p:txBody>
      </p:sp>
      <p:sp>
        <p:nvSpPr>
          <p:cNvPr id="3" name="Content Placeholder 2"/>
          <p:cNvSpPr>
            <a:spLocks noGrp="1"/>
          </p:cNvSpPr>
          <p:nvPr>
            <p:ph sz="quarter" idx="10"/>
          </p:nvPr>
        </p:nvSpPr>
        <p:spPr>
          <a:xfrm>
            <a:off x="379414" y="1388226"/>
            <a:ext cx="4179140" cy="5290388"/>
          </a:xfrm>
        </p:spPr>
        <p:txBody>
          <a:bodyPr/>
          <a:lstStyle/>
          <a:p>
            <a:r>
              <a:rPr lang="en-US" dirty="0" smtClean="0"/>
              <a:t>Security</a:t>
            </a:r>
          </a:p>
          <a:p>
            <a:r>
              <a:rPr lang="en-US" dirty="0" smtClean="0"/>
              <a:t>Integration</a:t>
            </a:r>
          </a:p>
          <a:p>
            <a:r>
              <a:rPr lang="en-US" dirty="0" smtClean="0"/>
              <a:t>Analytics</a:t>
            </a:r>
          </a:p>
          <a:p>
            <a:r>
              <a:rPr lang="en-US" dirty="0" smtClean="0"/>
              <a:t>Data</a:t>
            </a:r>
          </a:p>
          <a:p>
            <a:r>
              <a:rPr lang="en-US" dirty="0" smtClean="0"/>
              <a:t>Plain Old Storage</a:t>
            </a:r>
          </a:p>
          <a:p>
            <a:r>
              <a:rPr lang="en-US" b="1" dirty="0" smtClean="0"/>
              <a:t>Peripheral Concerns</a:t>
            </a:r>
            <a:endParaRPr lang="en-US" b="1" dirty="0"/>
          </a:p>
        </p:txBody>
      </p:sp>
    </p:spTree>
    <p:extLst>
      <p:ext uri="{BB962C8B-B14F-4D97-AF65-F5344CB8AC3E}">
        <p14:creationId xmlns:p14="http://schemas.microsoft.com/office/powerpoint/2010/main" val="8186713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Evaluating Storage Options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81273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Comes Down To…</a:t>
            </a:r>
            <a:endParaRPr lang="en-US" dirty="0"/>
          </a:p>
        </p:txBody>
      </p:sp>
      <p:sp>
        <p:nvSpPr>
          <p:cNvPr id="3" name="Content Placeholder 2"/>
          <p:cNvSpPr>
            <a:spLocks noGrp="1"/>
          </p:cNvSpPr>
          <p:nvPr>
            <p:ph sz="quarter" idx="10"/>
          </p:nvPr>
        </p:nvSpPr>
        <p:spPr>
          <a:xfrm>
            <a:off x="379413" y="1388226"/>
            <a:ext cx="11525250" cy="3109129"/>
          </a:xfrm>
        </p:spPr>
        <p:txBody>
          <a:bodyPr/>
          <a:lstStyle/>
          <a:p>
            <a:r>
              <a:rPr lang="en-US" dirty="0"/>
              <a:t>Type of data</a:t>
            </a:r>
          </a:p>
          <a:p>
            <a:r>
              <a:rPr lang="en-US" dirty="0" smtClean="0"/>
              <a:t>Concerns of scalability</a:t>
            </a:r>
          </a:p>
          <a:p>
            <a:r>
              <a:rPr lang="en-US" dirty="0" smtClean="0"/>
              <a:t>Nature of your project</a:t>
            </a:r>
          </a:p>
          <a:p>
            <a:r>
              <a:rPr lang="en-US" dirty="0" smtClean="0"/>
              <a:t>Budget</a:t>
            </a:r>
          </a:p>
          <a:p>
            <a:endParaRPr lang="en-US" dirty="0"/>
          </a:p>
        </p:txBody>
      </p:sp>
    </p:spTree>
    <p:extLst>
      <p:ext uri="{BB962C8B-B14F-4D97-AF65-F5344CB8AC3E}">
        <p14:creationId xmlns:p14="http://schemas.microsoft.com/office/powerpoint/2010/main" val="243986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Storage in </a:t>
            </a:r>
            <a:r>
              <a:rPr lang="en-US" dirty="0" err="1" smtClean="0"/>
              <a:t>imagenomnom</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80569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a:t>
            </a:r>
            <a:r>
              <a:rPr lang="en-US" dirty="0" err="1" smtClean="0"/>
              <a:t>magenomnom</a:t>
            </a:r>
            <a:r>
              <a:rPr lang="en-US" dirty="0" smtClean="0"/>
              <a:t> Storage Concerns</a:t>
            </a:r>
            <a:endParaRPr lang="en-US" dirty="0"/>
          </a:p>
        </p:txBody>
      </p:sp>
      <p:sp>
        <p:nvSpPr>
          <p:cNvPr id="3" name="Content Placeholder 2"/>
          <p:cNvSpPr>
            <a:spLocks noGrp="1"/>
          </p:cNvSpPr>
          <p:nvPr>
            <p:ph sz="quarter" idx="10"/>
          </p:nvPr>
        </p:nvSpPr>
        <p:spPr>
          <a:xfrm>
            <a:off x="379514" y="1099971"/>
            <a:ext cx="11525250" cy="4825962"/>
          </a:xfrm>
        </p:spPr>
        <p:txBody>
          <a:bodyPr/>
          <a:lstStyle/>
          <a:p>
            <a:r>
              <a:rPr lang="en-US" sz="2800" dirty="0" smtClean="0"/>
              <a:t>User credentials</a:t>
            </a:r>
          </a:p>
          <a:p>
            <a:pPr lvl="1"/>
            <a:r>
              <a:rPr lang="en-US" sz="2400" dirty="0" smtClean="0"/>
              <a:t>SQL Database</a:t>
            </a:r>
          </a:p>
          <a:p>
            <a:r>
              <a:rPr lang="en-US" sz="2800" dirty="0" smtClean="0"/>
              <a:t>Images</a:t>
            </a:r>
          </a:p>
          <a:p>
            <a:pPr lvl="1"/>
            <a:r>
              <a:rPr lang="en-US" sz="2400" dirty="0" smtClean="0"/>
              <a:t>Blob Storage</a:t>
            </a:r>
          </a:p>
          <a:p>
            <a:r>
              <a:rPr lang="en-US" sz="2800" dirty="0" smtClean="0"/>
              <a:t>Image Metadata</a:t>
            </a:r>
          </a:p>
          <a:p>
            <a:pPr lvl="1"/>
            <a:r>
              <a:rPr lang="en-US" sz="2400" dirty="0" smtClean="0"/>
              <a:t>Table Storage</a:t>
            </a:r>
          </a:p>
          <a:p>
            <a:r>
              <a:rPr lang="en-US" sz="2800" dirty="0" smtClean="0"/>
              <a:t>Logging information</a:t>
            </a:r>
          </a:p>
          <a:p>
            <a:pPr lvl="1"/>
            <a:r>
              <a:rPr lang="en-US" sz="2400" dirty="0" smtClean="0"/>
              <a:t>Elastic Search</a:t>
            </a:r>
          </a:p>
          <a:p>
            <a:r>
              <a:rPr lang="en-US" sz="2800" dirty="0" smtClean="0"/>
              <a:t>Sign-up processing</a:t>
            </a:r>
          </a:p>
          <a:p>
            <a:pPr lvl="1"/>
            <a:r>
              <a:rPr lang="en-US" sz="2400" dirty="0" smtClean="0"/>
              <a:t>Storage Queue</a:t>
            </a:r>
            <a:endParaRPr lang="en-US" sz="2400" dirty="0"/>
          </a:p>
        </p:txBody>
      </p:sp>
    </p:spTree>
    <p:extLst>
      <p:ext uri="{BB962C8B-B14F-4D97-AF65-F5344CB8AC3E}">
        <p14:creationId xmlns:p14="http://schemas.microsoft.com/office/powerpoint/2010/main" val="205909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Azure Storage Options in </a:t>
            </a:r>
            <a:r>
              <a:rPr lang="en-US" dirty="0" err="1" smtClean="0"/>
              <a:t>imagenomnom</a:t>
            </a:r>
            <a:endParaRPr lang="en-US" dirty="0"/>
          </a:p>
        </p:txBody>
      </p:sp>
    </p:spTree>
    <p:extLst>
      <p:ext uri="{BB962C8B-B14F-4D97-AF65-F5344CB8AC3E}">
        <p14:creationId xmlns:p14="http://schemas.microsoft.com/office/powerpoint/2010/main" val="1577829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a:t>
                      </a:r>
                      <a:r>
                        <a:rPr lang="en-US" sz="3600" baseline="0" dirty="0" smtClean="0">
                          <a:latin typeface="Segoe UI Light" panose="020B0502040204020203" pitchFamily="34" charset="0"/>
                          <a:cs typeface="Segoe UI Light" panose="020B0502040204020203" pitchFamily="34" charset="0"/>
                        </a:rPr>
                        <a:t> Azure: Putting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Azure Storage</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Application Architecture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Docker</a:t>
                      </a:r>
                      <a:r>
                        <a:rPr lang="en-US" sz="2400" dirty="0" smtClean="0">
                          <a:latin typeface="Segoe UI Light" panose="020B0502040204020203" pitchFamily="34" charset="0"/>
                          <a:cs typeface="Segoe UI Light" panose="020B0502040204020203" pitchFamily="34" charset="0"/>
                        </a:rPr>
                        <a:t> and Log Management</a:t>
                      </a: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a:t>
                      </a:r>
                      <a:r>
                        <a:rPr lang="en-US" sz="2400" dirty="0" err="1" smtClean="0">
                          <a:latin typeface="Segoe UI Light" panose="020B0502040204020203" pitchFamily="34" charset="0"/>
                          <a:cs typeface="Segoe UI Light" panose="020B0502040204020203" pitchFamily="34" charset="0"/>
                        </a:rPr>
                        <a:t>AutoScale</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Batch</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Review and Summary</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bl>
          </a:graphicData>
        </a:graphic>
      </p:graphicFrame>
    </p:spTree>
    <p:extLst>
      <p:ext uri="{BB962C8B-B14F-4D97-AF65-F5344CB8AC3E}">
        <p14:creationId xmlns:p14="http://schemas.microsoft.com/office/powerpoint/2010/main" val="13248038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047060772"/>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a:t>
                      </a:r>
                      <a:r>
                        <a:rPr lang="en-US" sz="3600" baseline="0" dirty="0" smtClean="0">
                          <a:latin typeface="Segoe UI Light" panose="020B0502040204020203" pitchFamily="34" charset="0"/>
                          <a:cs typeface="Segoe UI Light" panose="020B0502040204020203" pitchFamily="34" charset="0"/>
                        </a:rPr>
                        <a:t> Azure: Putting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b="1" dirty="0" smtClean="0">
                          <a:latin typeface="Segoe UI Light" panose="020B0502040204020203" pitchFamily="34" charset="0"/>
                          <a:cs typeface="Segoe UI Light" panose="020B0502040204020203" pitchFamily="34" charset="0"/>
                        </a:rPr>
                        <a:t>05</a:t>
                      </a:r>
                      <a:r>
                        <a:rPr lang="en-US" sz="2400" b="1" baseline="0" dirty="0" smtClean="0">
                          <a:latin typeface="Segoe UI Light" panose="020B0502040204020203" pitchFamily="34" charset="0"/>
                          <a:cs typeface="Segoe UI Light" panose="020B0502040204020203" pitchFamily="34" charset="0"/>
                        </a:rPr>
                        <a:t> | Azure Storage</a:t>
                      </a:r>
                      <a:endParaRPr lang="en-US" sz="2400" b="1"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Application Architecture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Docker</a:t>
                      </a:r>
                      <a:r>
                        <a:rPr lang="en-US" sz="2400" dirty="0" smtClean="0">
                          <a:latin typeface="Segoe UI Light" panose="020B0502040204020203" pitchFamily="34" charset="0"/>
                          <a:cs typeface="Segoe UI Light" panose="020B0502040204020203" pitchFamily="34" charset="0"/>
                        </a:rPr>
                        <a:t> and Log Management</a:t>
                      </a: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a:t>
                      </a:r>
                      <a:r>
                        <a:rPr lang="en-US" sz="2400" dirty="0" err="1" smtClean="0">
                          <a:latin typeface="Segoe UI Light" panose="020B0502040204020203" pitchFamily="34" charset="0"/>
                          <a:cs typeface="Segoe UI Light" panose="020B0502040204020203" pitchFamily="34" charset="0"/>
                        </a:rPr>
                        <a:t>AutoScale</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Batch</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Review and Summary</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bl>
          </a:graphicData>
        </a:graphic>
      </p:graphicFrame>
    </p:spTree>
    <p:extLst>
      <p:ext uri="{BB962C8B-B14F-4D97-AF65-F5344CB8AC3E}">
        <p14:creationId xmlns:p14="http://schemas.microsoft.com/office/powerpoint/2010/main" val="18133187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Module Overview</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9394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Examine the different types of storage</a:t>
            </a:r>
          </a:p>
          <a:p>
            <a:r>
              <a:rPr lang="en-GB" dirty="0" smtClean="0"/>
              <a:t>Brief discussion on usage scenarios</a:t>
            </a:r>
          </a:p>
          <a:p>
            <a:r>
              <a:rPr lang="en-GB" dirty="0" smtClean="0"/>
              <a:t>Walkthrough of storage usage in </a:t>
            </a:r>
            <a:r>
              <a:rPr lang="en-GB" dirty="0" err="1" smtClean="0"/>
              <a:t>imagenomnom</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Storage Options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47923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Types</a:t>
            </a:r>
            <a:endParaRPr lang="en-US" dirty="0"/>
          </a:p>
        </p:txBody>
      </p:sp>
      <p:sp>
        <p:nvSpPr>
          <p:cNvPr id="3" name="Content Placeholder 2"/>
          <p:cNvSpPr>
            <a:spLocks noGrp="1"/>
          </p:cNvSpPr>
          <p:nvPr>
            <p:ph sz="quarter" idx="10"/>
          </p:nvPr>
        </p:nvSpPr>
        <p:spPr>
          <a:xfrm>
            <a:off x="379414" y="1388226"/>
            <a:ext cx="4179140" cy="5290388"/>
          </a:xfrm>
        </p:spPr>
        <p:txBody>
          <a:bodyPr/>
          <a:lstStyle/>
          <a:p>
            <a:r>
              <a:rPr lang="en-US" b="1" dirty="0" smtClean="0"/>
              <a:t>Security</a:t>
            </a:r>
          </a:p>
          <a:p>
            <a:r>
              <a:rPr lang="en-US" dirty="0" smtClean="0"/>
              <a:t>Integration</a:t>
            </a:r>
          </a:p>
          <a:p>
            <a:r>
              <a:rPr lang="en-US" dirty="0" smtClean="0"/>
              <a:t>Analytics</a:t>
            </a:r>
          </a:p>
          <a:p>
            <a:r>
              <a:rPr lang="en-US" dirty="0" smtClean="0"/>
              <a:t>Data</a:t>
            </a:r>
          </a:p>
          <a:p>
            <a:r>
              <a:rPr lang="en-US" dirty="0" smtClean="0"/>
              <a:t>Plain Old Storage</a:t>
            </a:r>
          </a:p>
          <a:p>
            <a:r>
              <a:rPr lang="en-US" dirty="0" smtClean="0"/>
              <a:t>Peripheral Concerns</a:t>
            </a:r>
            <a:endParaRPr lang="en-US" dirty="0"/>
          </a:p>
        </p:txBody>
      </p:sp>
      <p:sp>
        <p:nvSpPr>
          <p:cNvPr id="5" name="Content Placeholder 2"/>
          <p:cNvSpPr txBox="1">
            <a:spLocks/>
          </p:cNvSpPr>
          <p:nvPr/>
        </p:nvSpPr>
        <p:spPr>
          <a:xfrm>
            <a:off x="5486400" y="1388226"/>
            <a:ext cx="3862605" cy="1462550"/>
          </a:xfrm>
          <a:prstGeom prst="rect">
            <a:avLst/>
          </a:prstGeom>
          <a:solidFill>
            <a:schemeClr val="accent3">
              <a:lumMod val="20000"/>
              <a:lumOff val="80000"/>
            </a:schemeClr>
          </a:solidFill>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800" dirty="0" smtClean="0"/>
              <a:t>Active Directory Users</a:t>
            </a:r>
          </a:p>
          <a:p>
            <a:pPr marL="0" indent="0" algn="r">
              <a:buNone/>
            </a:pPr>
            <a:r>
              <a:rPr lang="en-US" sz="2800" dirty="0" smtClean="0"/>
              <a:t>Key Vault</a:t>
            </a:r>
            <a:endParaRPr lang="en-US" sz="2800"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Types</a:t>
            </a:r>
            <a:endParaRPr lang="en-US" dirty="0"/>
          </a:p>
        </p:txBody>
      </p:sp>
      <p:sp>
        <p:nvSpPr>
          <p:cNvPr id="3" name="Content Placeholder 2"/>
          <p:cNvSpPr>
            <a:spLocks noGrp="1"/>
          </p:cNvSpPr>
          <p:nvPr>
            <p:ph sz="quarter" idx="10"/>
          </p:nvPr>
        </p:nvSpPr>
        <p:spPr>
          <a:xfrm>
            <a:off x="379414" y="1388226"/>
            <a:ext cx="4179140" cy="5290388"/>
          </a:xfrm>
        </p:spPr>
        <p:txBody>
          <a:bodyPr/>
          <a:lstStyle/>
          <a:p>
            <a:r>
              <a:rPr lang="en-US" dirty="0" smtClean="0"/>
              <a:t>Security</a:t>
            </a:r>
          </a:p>
          <a:p>
            <a:r>
              <a:rPr lang="en-US" b="1" dirty="0" smtClean="0"/>
              <a:t>Integration</a:t>
            </a:r>
          </a:p>
          <a:p>
            <a:r>
              <a:rPr lang="en-US" dirty="0" smtClean="0"/>
              <a:t>Analytics</a:t>
            </a:r>
          </a:p>
          <a:p>
            <a:r>
              <a:rPr lang="en-US" dirty="0" smtClean="0"/>
              <a:t>Data</a:t>
            </a:r>
          </a:p>
          <a:p>
            <a:r>
              <a:rPr lang="en-US" dirty="0" smtClean="0"/>
              <a:t>Plain Old Storage</a:t>
            </a:r>
          </a:p>
          <a:p>
            <a:r>
              <a:rPr lang="en-US" dirty="0" smtClean="0"/>
              <a:t>Peripheral Concerns</a:t>
            </a:r>
            <a:endParaRPr lang="en-US" dirty="0"/>
          </a:p>
        </p:txBody>
      </p:sp>
      <p:sp>
        <p:nvSpPr>
          <p:cNvPr id="6" name="Content Placeholder 2"/>
          <p:cNvSpPr txBox="1">
            <a:spLocks/>
          </p:cNvSpPr>
          <p:nvPr/>
        </p:nvSpPr>
        <p:spPr>
          <a:xfrm>
            <a:off x="5486400" y="2061318"/>
            <a:ext cx="3862605" cy="1462550"/>
          </a:xfrm>
          <a:prstGeom prst="rect">
            <a:avLst/>
          </a:prstGeom>
          <a:solidFill>
            <a:schemeClr val="accent3">
              <a:lumMod val="20000"/>
              <a:lumOff val="80000"/>
            </a:schemeClr>
          </a:solidFill>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800" dirty="0" smtClean="0"/>
              <a:t>Queues</a:t>
            </a:r>
          </a:p>
          <a:p>
            <a:pPr marL="0" indent="0" algn="r">
              <a:buNone/>
            </a:pPr>
            <a:r>
              <a:rPr lang="en-US" sz="2800" dirty="0" smtClean="0"/>
              <a:t>Service Bus</a:t>
            </a:r>
            <a:endParaRPr lang="en-US" sz="2800" dirty="0"/>
          </a:p>
        </p:txBody>
      </p:sp>
    </p:spTree>
    <p:extLst>
      <p:ext uri="{BB962C8B-B14F-4D97-AF65-F5344CB8AC3E}">
        <p14:creationId xmlns:p14="http://schemas.microsoft.com/office/powerpoint/2010/main" val="124043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Types</a:t>
            </a:r>
            <a:endParaRPr lang="en-US" dirty="0"/>
          </a:p>
        </p:txBody>
      </p:sp>
      <p:sp>
        <p:nvSpPr>
          <p:cNvPr id="3" name="Content Placeholder 2"/>
          <p:cNvSpPr>
            <a:spLocks noGrp="1"/>
          </p:cNvSpPr>
          <p:nvPr>
            <p:ph sz="quarter" idx="10"/>
          </p:nvPr>
        </p:nvSpPr>
        <p:spPr>
          <a:xfrm>
            <a:off x="379414" y="1388226"/>
            <a:ext cx="4179140" cy="5290388"/>
          </a:xfrm>
        </p:spPr>
        <p:txBody>
          <a:bodyPr/>
          <a:lstStyle/>
          <a:p>
            <a:r>
              <a:rPr lang="en-US" dirty="0" smtClean="0"/>
              <a:t>Security</a:t>
            </a:r>
          </a:p>
          <a:p>
            <a:r>
              <a:rPr lang="en-US" dirty="0" smtClean="0"/>
              <a:t>Integration</a:t>
            </a:r>
          </a:p>
          <a:p>
            <a:r>
              <a:rPr lang="en-US" b="1" dirty="0" smtClean="0"/>
              <a:t>Analytics</a:t>
            </a:r>
          </a:p>
          <a:p>
            <a:r>
              <a:rPr lang="en-US" dirty="0" smtClean="0"/>
              <a:t>Data</a:t>
            </a:r>
          </a:p>
          <a:p>
            <a:r>
              <a:rPr lang="en-US" dirty="0" smtClean="0"/>
              <a:t>Plain Old Storage</a:t>
            </a:r>
          </a:p>
          <a:p>
            <a:r>
              <a:rPr lang="en-US" dirty="0" smtClean="0"/>
              <a:t>Peripheral Concerns</a:t>
            </a:r>
            <a:endParaRPr lang="en-US" dirty="0"/>
          </a:p>
        </p:txBody>
      </p:sp>
      <p:sp>
        <p:nvSpPr>
          <p:cNvPr id="7" name="Content Placeholder 2"/>
          <p:cNvSpPr txBox="1">
            <a:spLocks/>
          </p:cNvSpPr>
          <p:nvPr/>
        </p:nvSpPr>
        <p:spPr>
          <a:xfrm>
            <a:off x="5486400" y="2734076"/>
            <a:ext cx="3862605" cy="1462550"/>
          </a:xfrm>
          <a:prstGeom prst="rect">
            <a:avLst/>
          </a:prstGeom>
          <a:solidFill>
            <a:schemeClr val="accent3">
              <a:lumMod val="20000"/>
              <a:lumOff val="80000"/>
            </a:schemeClr>
          </a:solidFill>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2800" dirty="0" smtClean="0"/>
              <a:t>Event Hubs</a:t>
            </a:r>
          </a:p>
          <a:p>
            <a:pPr marL="0" indent="0" algn="r">
              <a:buNone/>
            </a:pPr>
            <a:r>
              <a:rPr lang="en-US" sz="2800" dirty="0" smtClean="0"/>
              <a:t>Logging</a:t>
            </a:r>
          </a:p>
          <a:p>
            <a:pPr marL="0" indent="0" algn="r">
              <a:buNone/>
            </a:pPr>
            <a:endParaRPr lang="en-US" sz="2800" dirty="0"/>
          </a:p>
        </p:txBody>
      </p:sp>
    </p:spTree>
    <p:extLst>
      <p:ext uri="{BB962C8B-B14F-4D97-AF65-F5344CB8AC3E}">
        <p14:creationId xmlns:p14="http://schemas.microsoft.com/office/powerpoint/2010/main" val="560814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27aa9422-7f1f-4c84-9cdf-302b1a67e513"/>
    <ds:schemaRef ds:uri="http://www.w3.org/XML/1998/namespace"/>
    <ds:schemaRef ds:uri="http://purl.org/dc/dcmitype/"/>
    <ds:schemaRef ds:uri="http://schemas.microsoft.com/sharepoint/v3"/>
    <ds:schemaRef ds:uri="http://schemas.openxmlformats.org/package/2006/metadata/core-properties"/>
    <ds:schemaRef ds:uri="http://schemas.microsoft.com/office/2006/metadata/properties"/>
    <ds:schemaRef ds:uri="http://schemas.microsoft.com/office/infopath/2007/PartnerControls"/>
    <ds:schemaRef ds:uri="http://schemas.microsoft.com/office/2006/documentManagement/types"/>
    <ds:schemaRef ds:uri="230e9df3-be65-4c73-a93b-d1236ebd677e"/>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3310</TotalTime>
  <Words>306</Words>
  <Application>Microsoft Office PowerPoint</Application>
  <PresentationFormat>Widescreen</PresentationFormat>
  <Paragraphs>122</Paragraphs>
  <Slides>17</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Segoe</vt:lpstr>
      <vt:lpstr>Segoe UI</vt:lpstr>
      <vt:lpstr>Segoe UI Light</vt:lpstr>
      <vt:lpstr>1_Office Theme</vt:lpstr>
      <vt:lpstr>PowerPoint Presentation</vt:lpstr>
      <vt:lpstr>Course Topics</vt:lpstr>
      <vt:lpstr>Course Topics</vt:lpstr>
      <vt:lpstr>PowerPoint Presentation</vt:lpstr>
      <vt:lpstr>Module Overview</vt:lpstr>
      <vt:lpstr>PowerPoint Presentation</vt:lpstr>
      <vt:lpstr>Storage Types</vt:lpstr>
      <vt:lpstr>Storage Types</vt:lpstr>
      <vt:lpstr>Storage Types</vt:lpstr>
      <vt:lpstr>Storage Types</vt:lpstr>
      <vt:lpstr>Storage Types</vt:lpstr>
      <vt:lpstr>Storage Types</vt:lpstr>
      <vt:lpstr>PowerPoint Presentation</vt:lpstr>
      <vt:lpstr>It Comes Down To…</vt:lpstr>
      <vt:lpstr>PowerPoint Presentation</vt:lpstr>
      <vt:lpstr>imagenomnom Storage Concerns</vt:lpstr>
      <vt:lpstr>Azure Storage Options in imagenomnom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James Chambers</cp:lastModifiedBy>
  <cp:revision>72</cp:revision>
  <dcterms:created xsi:type="dcterms:W3CDTF">2013-02-15T23:12:42Z</dcterms:created>
  <dcterms:modified xsi:type="dcterms:W3CDTF">2015-11-09T05:08:44Z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