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1" r:id="rId5"/>
    <p:sldId id="274" r:id="rId6"/>
    <p:sldId id="284" r:id="rId7"/>
    <p:sldId id="275" r:id="rId8"/>
    <p:sldId id="285" r:id="rId9"/>
    <p:sldId id="286" r:id="rId10"/>
    <p:sldId id="287" r:id="rId11"/>
    <p:sldId id="288" r:id="rId12"/>
    <p:sldId id="289" r:id="rId13"/>
    <p:sldId id="291" r:id="rId14"/>
    <p:sldId id="292" r:id="rId15"/>
    <p:sldId id="290" r:id="rId16"/>
    <p:sldId id="294" r:id="rId17"/>
    <p:sldId id="295" r:id="rId18"/>
    <p:sldId id="296" r:id="rId19"/>
    <p:sldId id="29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102" d="100"/>
          <a:sy n="102" d="100"/>
        </p:scale>
        <p:origin x="144" y="28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build batch</a:t>
            </a:r>
            <a:r>
              <a:rPr lang="en-US" baseline="0" dirty="0" smtClean="0"/>
              <a:t> ourselves we would need to have a pool of virtual machines. They would need to use blob storage to contain the inputs and outputs from each task. We would also need to tie in some form of automatic </a:t>
            </a:r>
            <a:r>
              <a:rPr lang="en-US" baseline="0" dirty="0" err="1" smtClean="0"/>
              <a:t>scalling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94329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build batch</a:t>
            </a:r>
            <a:r>
              <a:rPr lang="en-US" baseline="0" dirty="0" smtClean="0"/>
              <a:t> ourselves we would need to have a pool of virtual machines. They would need to use blob storage to contain the inputs and outputs from each task. We would also need to tie in some form of automatic scaling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6858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we’re going to drop to code to see setting up a pool</a:t>
            </a:r>
            <a:r>
              <a:rPr lang="en-US" baseline="0" dirty="0" smtClean="0"/>
              <a:t> and jobs and tasks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2650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schedule tasks to run at a particular time. You might</a:t>
            </a:r>
            <a:r>
              <a:rPr lang="en-US" baseline="0" dirty="0" smtClean="0"/>
              <a:t> want to do this if you’re doing month end processing or year end processing or even if you have a task that can run when the pool isn’t so hot. Say you do 90% of your traffic during the working day then you could schedule maintenance tasks after the work day when the pool isn’t so hot but you don’t want to spin down all the instances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54104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be scaled right to the moon. Literally 10s of thousands of nodes. I can’t imagine many scenarios where you would need that but something like protein folding would be a good example. Really doesn’t cost you any more to run experiments quickly on many nodes than slowly on few nodes. All you’re paying is the startup time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5974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IBM 360 delivered between 1965 and 1978. This particular image is of an IBM 360-20 which is the smallest and cheapest member of the 360 family. It is only barely a mainframe and</a:t>
            </a:r>
            <a:r>
              <a:rPr lang="en-US" baseline="0" dirty="0" smtClean="0"/>
              <a:t> would later be classified as a microcomputer. Notice on the right the pink stacks of cards. Those are being fed into an IBM 2560 MFCM or multi function card machine. You would write a program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53641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Talk about oil well accounting. Generating</a:t>
            </a:r>
            <a:r>
              <a:rPr lang="en-CA" b="0" baseline="0" dirty="0" smtClean="0"/>
              <a:t> bills for customers is a great example of a batch process. Every month you get a cell phone bill which is likely generated through a batch process. Batches are great for easily divisible very large scale jobs.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80433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0" dirty="0" smtClean="0"/>
              <a:t>If you’re of a certain age.</a:t>
            </a:r>
            <a:r>
              <a:rPr lang="en-CA" b="0" baseline="0" dirty="0" smtClean="0"/>
              <a:t> </a:t>
            </a:r>
            <a:r>
              <a:rPr lang="en-US" sz="1200" b="0" i="0" kern="1200" dirty="0" smtClean="0">
                <a:solidFill>
                  <a:schemeClr val="tx1"/>
                </a:solidFill>
                <a:effectLst/>
                <a:latin typeface="+mn-lt"/>
                <a:ea typeface="+mn-ea"/>
                <a:cs typeface="+mn-cs"/>
              </a:rPr>
              <a:t>Arecibo </a:t>
            </a:r>
            <a:r>
              <a:rPr lang="en-CA" b="0" baseline="0" dirty="0" smtClean="0"/>
              <a:t>space telescope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61364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11596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26930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 yourself</a:t>
            </a:r>
            <a:endParaRPr lang="en-US" dirty="0"/>
          </a:p>
        </p:txBody>
      </p:sp>
      <p:pic>
        <p:nvPicPr>
          <p:cNvPr id="4" name="Picture 3"/>
          <p:cNvPicPr>
            <a:picLocks noChangeAspect="1"/>
          </p:cNvPicPr>
          <p:nvPr/>
        </p:nvPicPr>
        <p:blipFill>
          <a:blip r:embed="rId3"/>
          <a:stretch>
            <a:fillRect/>
          </a:stretch>
        </p:blipFill>
        <p:spPr>
          <a:xfrm>
            <a:off x="3253828" y="1762812"/>
            <a:ext cx="1584874" cy="1002368"/>
          </a:xfrm>
          <a:prstGeom prst="rect">
            <a:avLst/>
          </a:prstGeom>
        </p:spPr>
      </p:pic>
      <p:pic>
        <p:nvPicPr>
          <p:cNvPr id="5" name="Picture 4"/>
          <p:cNvPicPr>
            <a:picLocks noChangeAspect="1"/>
          </p:cNvPicPr>
          <p:nvPr/>
        </p:nvPicPr>
        <p:blipFill>
          <a:blip r:embed="rId4"/>
          <a:stretch>
            <a:fillRect/>
          </a:stretch>
        </p:blipFill>
        <p:spPr>
          <a:xfrm>
            <a:off x="3420609" y="3148552"/>
            <a:ext cx="1251311" cy="894569"/>
          </a:xfrm>
          <a:prstGeom prst="rect">
            <a:avLst/>
          </a:prstGeom>
        </p:spPr>
      </p:pic>
      <p:pic>
        <p:nvPicPr>
          <p:cNvPr id="6" name="Picture 5"/>
          <p:cNvPicPr>
            <a:picLocks noChangeAspect="1"/>
          </p:cNvPicPr>
          <p:nvPr/>
        </p:nvPicPr>
        <p:blipFill>
          <a:blip r:embed="rId5"/>
          <a:stretch>
            <a:fillRect/>
          </a:stretch>
        </p:blipFill>
        <p:spPr>
          <a:xfrm>
            <a:off x="5420411" y="3040224"/>
            <a:ext cx="1307801" cy="1002897"/>
          </a:xfrm>
          <a:prstGeom prst="rect">
            <a:avLst/>
          </a:prstGeom>
        </p:spPr>
      </p:pic>
      <p:pic>
        <p:nvPicPr>
          <p:cNvPr id="7" name="Picture 6"/>
          <p:cNvPicPr>
            <a:picLocks noChangeAspect="1"/>
          </p:cNvPicPr>
          <p:nvPr/>
        </p:nvPicPr>
        <p:blipFill>
          <a:blip r:embed="rId6"/>
          <a:stretch>
            <a:fillRect/>
          </a:stretch>
        </p:blipFill>
        <p:spPr>
          <a:xfrm>
            <a:off x="3346408" y="4560598"/>
            <a:ext cx="1399711" cy="968943"/>
          </a:xfrm>
          <a:prstGeom prst="rect">
            <a:avLst/>
          </a:prstGeom>
        </p:spPr>
      </p:pic>
      <p:sp>
        <p:nvSpPr>
          <p:cNvPr id="8" name="TextBox 7"/>
          <p:cNvSpPr txBox="1"/>
          <p:nvPr/>
        </p:nvSpPr>
        <p:spPr>
          <a:xfrm>
            <a:off x="7470909" y="2893992"/>
            <a:ext cx="978153" cy="1015663"/>
          </a:xfrm>
          <a:prstGeom prst="rect">
            <a:avLst/>
          </a:prstGeom>
          <a:noFill/>
        </p:spPr>
        <p:txBody>
          <a:bodyPr wrap="none" rtlCol="0">
            <a:spAutoFit/>
          </a:bodyPr>
          <a:lstStyle/>
          <a:p>
            <a:r>
              <a:rPr lang="en-US" sz="6000" dirty="0" smtClean="0">
                <a:solidFill>
                  <a:schemeClr val="accent1"/>
                </a:solidFill>
              </a:rPr>
              <a:t>C#</a:t>
            </a:r>
            <a:endParaRPr lang="en-US" sz="6000" dirty="0">
              <a:solidFill>
                <a:schemeClr val="accent1"/>
              </a:solidFill>
            </a:endParaRPr>
          </a:p>
        </p:txBody>
      </p:sp>
      <p:sp>
        <p:nvSpPr>
          <p:cNvPr id="9" name="TextBox 8"/>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496868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9" name="TextBox 8"/>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10" name="Content Placeholder 3"/>
          <p:cNvSpPr>
            <a:spLocks noGrp="1"/>
          </p:cNvSpPr>
          <p:nvPr>
            <p:ph sz="quarter" idx="10"/>
          </p:nvPr>
        </p:nvSpPr>
        <p:spPr>
          <a:xfrm>
            <a:off x="379413" y="1388226"/>
            <a:ext cx="11525250" cy="5290388"/>
          </a:xfrm>
        </p:spPr>
        <p:txBody>
          <a:bodyPr/>
          <a:lstStyle/>
          <a:p>
            <a:r>
              <a:rPr lang="en-US" dirty="0" smtClean="0"/>
              <a:t>Retry logic</a:t>
            </a:r>
          </a:p>
          <a:p>
            <a:r>
              <a:rPr lang="en-US" dirty="0" smtClean="0"/>
              <a:t>How to scale up and down</a:t>
            </a:r>
          </a:p>
          <a:p>
            <a:r>
              <a:rPr lang="en-US" dirty="0" smtClean="0"/>
              <a:t>Storage of artifacts</a:t>
            </a:r>
            <a:endParaRPr lang="en-US" dirty="0"/>
          </a:p>
        </p:txBody>
      </p:sp>
    </p:spTree>
    <p:extLst>
      <p:ext uri="{BB962C8B-B14F-4D97-AF65-F5344CB8AC3E}">
        <p14:creationId xmlns:p14="http://schemas.microsoft.com/office/powerpoint/2010/main" val="147970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Batches on Azure</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155269" y="2675542"/>
            <a:ext cx="7973538" cy="2715004"/>
          </a:xfrm>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4286229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65958" y="1819373"/>
            <a:ext cx="10701195" cy="3328650"/>
          </a:xfrm>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778148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099681" y="1076390"/>
            <a:ext cx="4084097" cy="5291138"/>
          </a:xfrm>
        </p:spPr>
      </p:pic>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32879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112892" y="531183"/>
            <a:ext cx="6096000" cy="4533900"/>
          </a:xfrm>
        </p:spPr>
      </p:pic>
    </p:spTree>
    <p:extLst>
      <p:ext uri="{BB962C8B-B14F-4D97-AF65-F5344CB8AC3E}">
        <p14:creationId xmlns:p14="http://schemas.microsoft.com/office/powerpoint/2010/main" val="1044138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endParaRPr lang="en-US" dirty="0"/>
          </a:p>
        </p:txBody>
      </p:sp>
      <p:sp>
        <p:nvSpPr>
          <p:cNvPr id="3" name="Content Placeholder 2"/>
          <p:cNvSpPr>
            <a:spLocks noGrp="1"/>
          </p:cNvSpPr>
          <p:nvPr>
            <p:ph sz="quarter" idx="10"/>
          </p:nvPr>
        </p:nvSpPr>
        <p:spPr/>
        <p:txBody>
          <a:bodyPr/>
          <a:lstStyle/>
          <a:p>
            <a:r>
              <a:rPr lang="en-US" dirty="0" smtClean="0"/>
              <a:t>Only the cost of the underlying resources</a:t>
            </a:r>
          </a:p>
          <a:p>
            <a:pPr lvl="1"/>
            <a:r>
              <a:rPr lang="en-US" dirty="0" smtClean="0"/>
              <a:t>Blob storage</a:t>
            </a:r>
          </a:p>
          <a:p>
            <a:pPr lvl="1"/>
            <a:r>
              <a:rPr lang="en-US" dirty="0" smtClean="0"/>
              <a:t>Compute </a:t>
            </a:r>
          </a:p>
          <a:p>
            <a:pPr lvl="1"/>
            <a:r>
              <a:rPr lang="en-US" dirty="0" smtClean="0"/>
              <a:t>Anything else used by the tasks</a:t>
            </a:r>
            <a:endParaRPr lang="en-US" dirty="0"/>
          </a:p>
        </p:txBody>
      </p:sp>
    </p:spTree>
    <p:extLst>
      <p:ext uri="{BB962C8B-B14F-4D97-AF65-F5344CB8AC3E}">
        <p14:creationId xmlns:p14="http://schemas.microsoft.com/office/powerpoint/2010/main" val="2759521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01719070"/>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b="1" dirty="0" smtClean="0">
                          <a:latin typeface="Segoe UI Light" panose="020B0502040204020203" pitchFamily="34" charset="0"/>
                          <a:cs typeface="Segoe UI Light" panose="020B0502040204020203" pitchFamily="34" charset="0"/>
                        </a:rPr>
                        <a:t>04 | Batch</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Batch</a:t>
            </a:r>
            <a:endParaRPr lang="en-US" dirty="0"/>
          </a:p>
        </p:txBody>
      </p:sp>
      <p:sp>
        <p:nvSpPr>
          <p:cNvPr id="3" name="Content Placeholder 2"/>
          <p:cNvSpPr>
            <a:spLocks noGrp="1"/>
          </p:cNvSpPr>
          <p:nvPr>
            <p:ph sz="quarter" idx="10"/>
          </p:nvPr>
        </p:nvSpPr>
        <p:spPr/>
        <p:txBody>
          <a:bodyPr/>
          <a:lstStyle/>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5042718" y="2478600"/>
            <a:ext cx="2106563" cy="1900800"/>
          </a:xfrm>
          <a:prstGeom prst="rect">
            <a:avLst/>
          </a:prstGeom>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237" y="3214686"/>
            <a:ext cx="7519129" cy="489606"/>
          </a:xfrm>
        </p:spPr>
        <p:txBody>
          <a:bodyPr>
            <a:normAutofit fontScale="90000"/>
          </a:bodyPr>
          <a:lstStyle/>
          <a:p>
            <a:r>
              <a:rPr lang="en-US" dirty="0" smtClean="0"/>
              <a:t>Historically</a:t>
            </a:r>
            <a:endParaRPr lang="en-US" dirty="0"/>
          </a:p>
        </p:txBody>
      </p:sp>
      <p:sp>
        <p:nvSpPr>
          <p:cNvPr id="3" name="Content Placeholder 2"/>
          <p:cNvSpPr>
            <a:spLocks noGrp="1"/>
          </p:cNvSpPr>
          <p:nvPr>
            <p:ph sz="quarter" idx="10"/>
          </p:nvPr>
        </p:nvSpPr>
        <p:spPr/>
        <p:txBody>
          <a:bodyPr/>
          <a:lstStyle/>
          <a:p>
            <a:endParaRPr lang="en-US"/>
          </a:p>
        </p:txBody>
      </p:sp>
      <p:pic>
        <p:nvPicPr>
          <p:cNvPr id="1026" name="Picture 2" descr="https://upload.wikimedia.org/wikipedia/commons/thumb/a/af/DM_IBM_S360.jpg/1280px-DM_IBM_S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658" y="1192896"/>
            <a:ext cx="7954684" cy="53010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04612"/>
            <a:ext cx="6096000" cy="369332"/>
          </a:xfrm>
          <a:prstGeom prst="rect">
            <a:avLst/>
          </a:prstGeom>
        </p:spPr>
        <p:txBody>
          <a:bodyPr>
            <a:spAutoFit/>
          </a:bodyPr>
          <a:lstStyle/>
          <a:p>
            <a:r>
              <a:rPr lang="en-US" sz="900" dirty="0"/>
              <a:t>"DM IBM S360" by Ben </a:t>
            </a:r>
            <a:r>
              <a:rPr lang="en-US" sz="900" dirty="0" err="1"/>
              <a:t>Franske</a:t>
            </a:r>
            <a:r>
              <a:rPr lang="en-US" sz="900" dirty="0"/>
              <a:t> - DM IBM S360.jpg on </a:t>
            </a:r>
            <a:r>
              <a:rPr lang="en-US" sz="900" dirty="0" err="1"/>
              <a:t>en.wiki</a:t>
            </a:r>
            <a:r>
              <a:rPr lang="en-US" sz="900" dirty="0"/>
              <a:t>. Licensed under CC BY 2.5 via Commons - https://commons.wikimedia.org/wiki/File:DM_IBM_S360.jpg#/media/File:DM_IBM_S360.jpg</a:t>
            </a:r>
          </a:p>
        </p:txBody>
      </p:sp>
      <p:sp>
        <p:nvSpPr>
          <p:cNvPr id="6" name="Title 1"/>
          <p:cNvSpPr txBox="1">
            <a:spLocks/>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Historically</a:t>
            </a:r>
            <a:endParaRPr lang="en-US" dirty="0"/>
          </a:p>
        </p:txBody>
      </p:sp>
    </p:spTree>
    <p:extLst>
      <p:ext uri="{BB962C8B-B14F-4D97-AF65-F5344CB8AC3E}">
        <p14:creationId xmlns:p14="http://schemas.microsoft.com/office/powerpoint/2010/main" val="192748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 of batches</a:t>
            </a:r>
            <a:endParaRPr lang="en-US" dirty="0"/>
          </a:p>
        </p:txBody>
      </p:sp>
      <p:sp>
        <p:nvSpPr>
          <p:cNvPr id="3" name="Content Placeholder 2"/>
          <p:cNvSpPr>
            <a:spLocks noGrp="1"/>
          </p:cNvSpPr>
          <p:nvPr>
            <p:ph sz="quarter" idx="10"/>
          </p:nvPr>
        </p:nvSpPr>
        <p:spPr/>
        <p:txBody>
          <a:bodyPr/>
          <a:lstStyle/>
          <a:p>
            <a:pPr lvl="1"/>
            <a:r>
              <a:rPr lang="en-US" dirty="0" smtClean="0"/>
              <a:t>Month end processing</a:t>
            </a:r>
          </a:p>
          <a:p>
            <a:pPr lvl="1"/>
            <a:r>
              <a:rPr lang="en-US" dirty="0" smtClean="0"/>
              <a:t>Nightly reports</a:t>
            </a:r>
          </a:p>
          <a:p>
            <a:pPr lvl="1"/>
            <a:r>
              <a:rPr lang="en-US" dirty="0" smtClean="0"/>
              <a:t>Encoding of videos</a:t>
            </a:r>
          </a:p>
          <a:p>
            <a:pPr lvl="1"/>
            <a:r>
              <a:rPr lang="en-US" dirty="0" smtClean="0"/>
              <a:t>File format conversions</a:t>
            </a:r>
          </a:p>
          <a:p>
            <a:pPr lvl="1"/>
            <a:r>
              <a:rPr lang="en-US" dirty="0" smtClean="0"/>
              <a:t>Scientific applications such as SETI or protein folding</a:t>
            </a:r>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597305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 of batches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2050" name="Picture 2" descr="http://www.josef-graef.de/zukunft/set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763" y="1918869"/>
            <a:ext cx="6762750" cy="422910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78136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Management Portal </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Content Placeholder 2"/>
          <p:cNvPicPr>
            <a:picLocks noGrp="1" noChangeAspect="1"/>
          </p:cNvPicPr>
          <p:nvPr>
            <p:ph sz="quarter" idx="10"/>
          </p:nvPr>
        </p:nvPicPr>
        <p:blipFill>
          <a:blip r:embed="rId3"/>
          <a:stretch>
            <a:fillRect/>
          </a:stretch>
        </p:blipFill>
        <p:spPr>
          <a:xfrm>
            <a:off x="2756915" y="1015661"/>
            <a:ext cx="6769629" cy="5291138"/>
          </a:xfrm>
          <a:prstGeom prst="rect">
            <a:avLst/>
          </a:prstGeom>
        </p:spPr>
      </p:pic>
    </p:spTree>
    <p:extLst>
      <p:ext uri="{BB962C8B-B14F-4D97-AF65-F5344CB8AC3E}">
        <p14:creationId xmlns:p14="http://schemas.microsoft.com/office/powerpoint/2010/main" val="1748946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Portal </a:t>
            </a:r>
            <a:endParaRPr lang="en-US" dirty="0"/>
          </a:p>
        </p:txBody>
      </p:sp>
      <p:sp>
        <p:nvSpPr>
          <p:cNvPr id="5" name="TextBox 4"/>
          <p:cNvSpPr txBox="1"/>
          <p:nvPr/>
        </p:nvSpPr>
        <p:spPr>
          <a:xfrm>
            <a:off x="9896573" y="18853"/>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4" name="Content Placeholder 3"/>
          <p:cNvSpPr>
            <a:spLocks noGrp="1"/>
          </p:cNvSpPr>
          <p:nvPr>
            <p:ph sz="quarter" idx="10"/>
          </p:nvPr>
        </p:nvSpPr>
        <p:spPr/>
        <p:txBody>
          <a:bodyPr/>
          <a:lstStyle/>
          <a:p>
            <a:endParaRPr lang="en-US" dirty="0"/>
          </a:p>
        </p:txBody>
      </p:sp>
      <p:pic>
        <p:nvPicPr>
          <p:cNvPr id="6" name="Picture 5"/>
          <p:cNvPicPr>
            <a:picLocks noChangeAspect="1"/>
          </p:cNvPicPr>
          <p:nvPr/>
        </p:nvPicPr>
        <p:blipFill>
          <a:blip r:embed="rId3"/>
          <a:stretch>
            <a:fillRect/>
          </a:stretch>
        </p:blipFill>
        <p:spPr>
          <a:xfrm>
            <a:off x="2488676" y="1015661"/>
            <a:ext cx="6899705" cy="5635684"/>
          </a:xfrm>
          <a:prstGeom prst="rect">
            <a:avLst/>
          </a:prstGeom>
        </p:spPr>
      </p:pic>
    </p:spTree>
    <p:extLst>
      <p:ext uri="{BB962C8B-B14F-4D97-AF65-F5344CB8AC3E}">
        <p14:creationId xmlns:p14="http://schemas.microsoft.com/office/powerpoint/2010/main" val="2994528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http://purl.org/dc/terms/"/>
    <ds:schemaRef ds:uri="230e9df3-be65-4c73-a93b-d1236ebd677e"/>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30767</TotalTime>
  <Words>729</Words>
  <Application>Microsoft Office PowerPoint</Application>
  <PresentationFormat>Widescreen</PresentationFormat>
  <Paragraphs>106</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Light</vt:lpstr>
      <vt:lpstr>1_Office Theme</vt:lpstr>
      <vt:lpstr>Application Architecture</vt:lpstr>
      <vt:lpstr>Course Topics</vt:lpstr>
      <vt:lpstr>Course Topics</vt:lpstr>
      <vt:lpstr>Batch</vt:lpstr>
      <vt:lpstr>Historically</vt:lpstr>
      <vt:lpstr>Examples of batches</vt:lpstr>
      <vt:lpstr>Examples of batches</vt:lpstr>
      <vt:lpstr>Azure Management Portal </vt:lpstr>
      <vt:lpstr>Azure Portal </vt:lpstr>
      <vt:lpstr>Putting it together yourself</vt:lpstr>
      <vt:lpstr>Things to consider</vt:lpstr>
      <vt:lpstr>Batches on Azure</vt:lpstr>
      <vt:lpstr>Lifecycle</vt:lpstr>
      <vt:lpstr>Scheduling</vt:lpstr>
      <vt:lpstr>Scaling</vt:lpstr>
      <vt:lpstr>Cost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96</cp:revision>
  <dcterms:created xsi:type="dcterms:W3CDTF">2013-02-15T23:12:42Z</dcterms:created>
  <dcterms:modified xsi:type="dcterms:W3CDTF">2015-11-05T22:43:12Z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