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24"/>
  </p:notesMasterIdLst>
  <p:handoutMasterIdLst>
    <p:handoutMasterId r:id="rId25"/>
  </p:handoutMasterIdLst>
  <p:sldIdLst>
    <p:sldId id="257" r:id="rId5"/>
    <p:sldId id="258" r:id="rId6"/>
    <p:sldId id="259" r:id="rId7"/>
    <p:sldId id="279" r:id="rId8"/>
    <p:sldId id="265" r:id="rId9"/>
    <p:sldId id="266" r:id="rId10"/>
    <p:sldId id="267" r:id="rId11"/>
    <p:sldId id="264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7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911" autoAdjust="0"/>
  </p:normalViewPr>
  <p:slideViewPr>
    <p:cSldViewPr snapToGrid="0">
      <p:cViewPr varScale="1">
        <p:scale>
          <a:sx n="103" d="100"/>
          <a:sy n="103" d="100"/>
        </p:scale>
        <p:origin x="852" y="114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Demonstrate how to create</a:t>
            </a:r>
            <a:r>
              <a:rPr lang="en-GB" baseline="0" dirty="0" smtClean="0"/>
              <a:t> a portfolio here.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Show the steps needed to add a cover page, some sample headings and the contents page.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Show the students how to update the contents page.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537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56864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9956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298322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50292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30158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87549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78988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11956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11956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11956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11956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-9575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-9575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876742"/>
            <a:ext cx="10972800" cy="74534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883268"/>
            <a:ext cx="10972800" cy="46912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76975" y="-24714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42043" y="-24714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-7683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Portfolios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Interactive Media</a:t>
            </a:r>
          </a:p>
          <a:p>
            <a:endParaRPr lang="en-US" dirty="0"/>
          </a:p>
          <a:p>
            <a:r>
              <a:rPr lang="en-US" dirty="0" smtClean="0"/>
              <a:t>Unit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Portfolio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384" y="2209800"/>
            <a:ext cx="7983231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5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Portfolio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502" y="2249424"/>
            <a:ext cx="8676995" cy="46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8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Portfolio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723" y="2209800"/>
            <a:ext cx="8662554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3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Portfolio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109" y="1638794"/>
            <a:ext cx="6943891" cy="521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6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Understanding a Portfolio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this course, creating a portfolio has two purposes:</a:t>
            </a:r>
          </a:p>
          <a:p>
            <a:endParaRPr lang="en-GB" dirty="0"/>
          </a:p>
          <a:p>
            <a:r>
              <a:rPr lang="en-GB" dirty="0" smtClean="0"/>
              <a:t>To show evidence of you skills and to prove that you have gone through the necessary steps to learn those skills.</a:t>
            </a:r>
          </a:p>
          <a:p>
            <a:endParaRPr lang="en-GB" dirty="0"/>
          </a:p>
          <a:p>
            <a:r>
              <a:rPr lang="en-GB" dirty="0" smtClean="0"/>
              <a:t>To show progress throughout the course. – Your portfolio at the end of the year should look much better than it did at the start.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880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Format of a Portfolio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Portfolios can come in many different formats; the format chosen can help present your skills in a particular area.</a:t>
            </a:r>
          </a:p>
          <a:p>
            <a:endParaRPr lang="en-GB" dirty="0"/>
          </a:p>
          <a:p>
            <a:r>
              <a:rPr lang="en-GB" dirty="0" smtClean="0"/>
              <a:t>You may choose later on to change the format of your portfolio to help demonstrate your skills in that area.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218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start?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Starting a portfolio may seem like a daunting task…</a:t>
            </a:r>
          </a:p>
          <a:p>
            <a:endParaRPr lang="en-GB" dirty="0"/>
          </a:p>
          <a:p>
            <a:r>
              <a:rPr lang="en-GB" dirty="0" smtClean="0"/>
              <a:t>So that’s what we’re going to do!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69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2 – Creating a Portfolio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now, your portfolio will be kept simple.</a:t>
            </a:r>
          </a:p>
          <a:p>
            <a:endParaRPr lang="en-GB" dirty="0"/>
          </a:p>
          <a:p>
            <a:r>
              <a:rPr lang="en-GB" dirty="0" smtClean="0"/>
              <a:t>It must cover the following information:</a:t>
            </a:r>
          </a:p>
          <a:p>
            <a:pPr lvl="1"/>
            <a:r>
              <a:rPr lang="en-GB" dirty="0" smtClean="0"/>
              <a:t>Your name</a:t>
            </a:r>
          </a:p>
          <a:p>
            <a:pPr lvl="1"/>
            <a:r>
              <a:rPr lang="en-GB" dirty="0" smtClean="0"/>
              <a:t>The name of the course</a:t>
            </a:r>
          </a:p>
          <a:p>
            <a:pPr lvl="1"/>
            <a:r>
              <a:rPr lang="en-GB" dirty="0" smtClean="0"/>
              <a:t>Creation date</a:t>
            </a:r>
          </a:p>
          <a:p>
            <a:pPr lvl="1"/>
            <a:r>
              <a:rPr lang="en-GB" dirty="0" smtClean="0"/>
              <a:t>List of sections</a:t>
            </a:r>
          </a:p>
          <a:p>
            <a:pPr lvl="1"/>
            <a:endParaRPr lang="en-GB" dirty="0"/>
          </a:p>
          <a:p>
            <a:r>
              <a:rPr lang="en-GB" i="1" dirty="0" smtClean="0"/>
              <a:t>More information can be found in the worksheet.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61188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a Portfolio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Watch the demonstration </a:t>
            </a:r>
            <a:r>
              <a:rPr lang="en-GB" i="1" dirty="0" smtClean="0"/>
              <a:t>carefully</a:t>
            </a:r>
            <a:r>
              <a:rPr lang="en-GB" dirty="0" smtClean="0"/>
              <a:t> on how to create a cover page and add headings.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89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Plenary – How to Improve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Right now, all of you will have similar portfolios</a:t>
            </a:r>
            <a:r>
              <a:rPr lang="en-GB" dirty="0" smtClean="0"/>
              <a:t>. </a:t>
            </a:r>
            <a:r>
              <a:rPr lang="en-GB" b="1" dirty="0" smtClean="0"/>
              <a:t>Answer the following questions on </a:t>
            </a:r>
            <a:r>
              <a:rPr lang="en-GB" b="1" smtClean="0"/>
              <a:t>your whiteboards:</a:t>
            </a:r>
            <a:endParaRPr lang="en-GB" dirty="0" smtClean="0"/>
          </a:p>
          <a:p>
            <a:endParaRPr lang="en-GB" dirty="0"/>
          </a:p>
          <a:p>
            <a:pPr lvl="1"/>
            <a:r>
              <a:rPr lang="en-GB" dirty="0"/>
              <a:t>What skills do you think your portfolio show off at the moment</a:t>
            </a:r>
            <a:r>
              <a:rPr lang="en-GB" dirty="0" smtClean="0"/>
              <a:t>?</a:t>
            </a:r>
          </a:p>
          <a:p>
            <a:endParaRPr lang="en-GB" dirty="0"/>
          </a:p>
          <a:p>
            <a:pPr lvl="1"/>
            <a:r>
              <a:rPr lang="en-GB" dirty="0"/>
              <a:t>How do you think you would show off more skills in your portfolio</a:t>
            </a:r>
            <a:r>
              <a:rPr lang="en-GB" dirty="0" smtClean="0"/>
              <a:t>?</a:t>
            </a:r>
            <a:endParaRPr lang="en-GB" dirty="0"/>
          </a:p>
          <a:p>
            <a:pPr marL="109728" indent="0">
              <a:buNone/>
            </a:pPr>
            <a:endParaRPr lang="en-GB" dirty="0"/>
          </a:p>
          <a:p>
            <a:pPr lvl="1"/>
            <a:r>
              <a:rPr lang="en-GB" dirty="0" smtClean="0"/>
              <a:t>What </a:t>
            </a:r>
            <a:r>
              <a:rPr lang="en-GB" dirty="0" smtClean="0"/>
              <a:t>could you change about the portfolio in order to show off more skills related to interactive media products?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237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Starter –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 smtClean="0"/>
              <a:t>In rows, discuss the following </a:t>
            </a:r>
            <a:r>
              <a:rPr lang="en-US" dirty="0" smtClean="0"/>
              <a:t>questions, </a:t>
            </a:r>
            <a:r>
              <a:rPr lang="en-US" b="1" dirty="0" smtClean="0"/>
              <a:t>answer on your whiteboards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is a </a:t>
            </a:r>
            <a:r>
              <a:rPr lang="en-US" b="1" dirty="0" smtClean="0"/>
              <a:t>portfolio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What do you think would go in a portfolio?</a:t>
            </a:r>
          </a:p>
          <a:p>
            <a:endParaRPr lang="en-US" dirty="0"/>
          </a:p>
          <a:p>
            <a:r>
              <a:rPr lang="en-US" dirty="0" smtClean="0"/>
              <a:t>What do you think an Interactive Media portfolio looks like?</a:t>
            </a: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Outcomes</a:t>
            </a:r>
            <a:endParaRPr lang="en-GB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519850"/>
              </p:ext>
            </p:extLst>
          </p:nvPr>
        </p:nvGraphicFramePr>
        <p:xfrm>
          <a:off x="497304" y="2345473"/>
          <a:ext cx="11341769" cy="3517232"/>
        </p:xfrm>
        <a:graphic>
          <a:graphicData uri="http://schemas.openxmlformats.org/drawingml/2006/table">
            <a:tbl>
              <a:tblPr/>
              <a:tblGrid>
                <a:gridCol w="2787285">
                  <a:extLst>
                    <a:ext uri="{9D8B030D-6E8A-4147-A177-3AD203B41FA5}">
                      <a16:colId xmlns:a16="http://schemas.microsoft.com/office/drawing/2014/main" val="3671311263"/>
                    </a:ext>
                  </a:extLst>
                </a:gridCol>
                <a:gridCol w="8554484">
                  <a:extLst>
                    <a:ext uri="{9D8B030D-6E8A-4147-A177-3AD203B41FA5}">
                      <a16:colId xmlns:a16="http://schemas.microsoft.com/office/drawing/2014/main" val="1902721182"/>
                    </a:ext>
                  </a:extLst>
                </a:gridCol>
              </a:tblGrid>
              <a:tr h="61179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Aspire to ……</a:t>
                      </a:r>
                      <a:endParaRPr lang="en-GB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304818"/>
                  </a:ext>
                </a:extLst>
              </a:tr>
              <a:tr h="68734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32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1" u="sng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Explain</a:t>
                      </a:r>
                      <a:r>
                        <a:rPr lang="en-GB" sz="2400" b="0" u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the components of a high-quality portfolio.</a:t>
                      </a:r>
                      <a:endParaRPr lang="en-GB" sz="2400" b="1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824942"/>
                  </a:ext>
                </a:extLst>
              </a:tr>
              <a:tr h="61179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Challenge to……</a:t>
                      </a:r>
                      <a:endParaRPr lang="en-GB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69641"/>
                  </a:ext>
                </a:extLst>
              </a:tr>
              <a:tr h="83627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1" u="sng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Describe</a:t>
                      </a:r>
                      <a:r>
                        <a:rPr lang="en-GB" sz="2400" b="0" u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how to build</a:t>
                      </a:r>
                      <a:r>
                        <a:rPr lang="en-GB" sz="2400" b="0" u="non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a portfolio.</a:t>
                      </a:r>
                      <a:endParaRPr lang="en-GB" sz="2400" b="0" u="non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420258"/>
                  </a:ext>
                </a:extLst>
              </a:tr>
              <a:tr h="77002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1" u="sng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Understand</a:t>
                      </a:r>
                      <a:r>
                        <a:rPr lang="en-GB" sz="2400" b="0" u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what a portfolio is and what it contains.</a:t>
                      </a:r>
                      <a:endParaRPr lang="en-GB" sz="2400" b="1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109950"/>
                  </a:ext>
                </a:extLst>
              </a:tr>
            </a:tbl>
          </a:graphicData>
        </a:graphic>
      </p:graphicFrame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7" t="51959" r="70160" b="2094"/>
          <a:stretch>
            <a:fillRect/>
          </a:stretch>
        </p:blipFill>
        <p:spPr bwMode="auto">
          <a:xfrm>
            <a:off x="497304" y="2975205"/>
            <a:ext cx="882318" cy="766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9" t="53917" r="36140" b="1038"/>
          <a:stretch>
            <a:fillRect/>
          </a:stretch>
        </p:blipFill>
        <p:spPr bwMode="auto">
          <a:xfrm>
            <a:off x="532155" y="4450554"/>
            <a:ext cx="871530" cy="715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00" t="57832" r="5901" b="1038"/>
          <a:stretch>
            <a:fillRect/>
          </a:stretch>
        </p:blipFill>
        <p:spPr bwMode="auto">
          <a:xfrm>
            <a:off x="497303" y="5228789"/>
            <a:ext cx="882319" cy="694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1" dirty="0" smtClean="0"/>
          </a:p>
          <a:p>
            <a:endParaRPr lang="en-GB" b="1" dirty="0"/>
          </a:p>
          <a:p>
            <a:r>
              <a:rPr lang="en-GB" b="1" dirty="0" smtClean="0"/>
              <a:t>Understand</a:t>
            </a:r>
            <a:r>
              <a:rPr lang="en-GB" dirty="0" smtClean="0"/>
              <a:t> what a portfolio is and what it contains.</a:t>
            </a:r>
          </a:p>
          <a:p>
            <a:endParaRPr lang="en-GB" b="1" dirty="0"/>
          </a:p>
          <a:p>
            <a:r>
              <a:rPr lang="en-GB" b="1" dirty="0" smtClean="0"/>
              <a:t>Describe</a:t>
            </a:r>
            <a:r>
              <a:rPr lang="en-GB" dirty="0" smtClean="0"/>
              <a:t> how to build a portfolio.</a:t>
            </a:r>
          </a:p>
          <a:p>
            <a:endParaRPr lang="en-GB" dirty="0"/>
          </a:p>
          <a:p>
            <a:r>
              <a:rPr lang="en-GB" b="1" dirty="0" smtClean="0"/>
              <a:t>Explain</a:t>
            </a:r>
            <a:r>
              <a:rPr lang="en-GB" dirty="0" smtClean="0"/>
              <a:t> the components of a high-quality portfolio.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43531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“Portfolio”?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large, thin, flat case for loose sheets of paper such as drawings or maps.</a:t>
            </a:r>
          </a:p>
          <a:p>
            <a:endParaRPr lang="en-GB" dirty="0"/>
          </a:p>
          <a:p>
            <a:r>
              <a:rPr lang="en-GB" dirty="0" smtClean="0"/>
              <a:t>A range of investments held by a person or organisation.</a:t>
            </a:r>
          </a:p>
          <a:p>
            <a:endParaRPr lang="en-GB" dirty="0"/>
          </a:p>
          <a:p>
            <a:r>
              <a:rPr lang="en-GB" dirty="0" smtClean="0"/>
              <a:t>Where do you think I got these definitions from?</a:t>
            </a:r>
          </a:p>
          <a:p>
            <a:endParaRPr lang="en-GB" dirty="0"/>
          </a:p>
          <a:p>
            <a:r>
              <a:rPr lang="en-GB" dirty="0" smtClean="0"/>
              <a:t>Do you think they are correct?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113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Internet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lot of this course includes research into multiple topics.</a:t>
            </a:r>
          </a:p>
          <a:p>
            <a:endParaRPr lang="en-GB" dirty="0"/>
          </a:p>
          <a:p>
            <a:r>
              <a:rPr lang="en-GB" dirty="0" smtClean="0"/>
              <a:t>Be careful not to grab the first answer you find on the internet!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347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what really is a “Portfolio”?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portfolio is a collection of materials.</a:t>
            </a:r>
          </a:p>
          <a:p>
            <a:endParaRPr lang="en-GB" dirty="0"/>
          </a:p>
          <a:p>
            <a:r>
              <a:rPr lang="en-GB" dirty="0" smtClean="0"/>
              <a:t>These can be either physical or digital.</a:t>
            </a:r>
          </a:p>
          <a:p>
            <a:endParaRPr lang="en-GB" dirty="0"/>
          </a:p>
          <a:p>
            <a:r>
              <a:rPr lang="en-GB" dirty="0" smtClean="0"/>
              <a:t>These materials act as an advertisement for your skills in a particular area.</a:t>
            </a:r>
          </a:p>
          <a:p>
            <a:pPr lvl="1"/>
            <a:r>
              <a:rPr lang="en-GB" dirty="0" smtClean="0"/>
              <a:t>An artist would have a collection of all of their best pieces of art.</a:t>
            </a:r>
          </a:p>
          <a:p>
            <a:pPr lvl="1"/>
            <a:r>
              <a:rPr lang="en-GB" dirty="0" smtClean="0"/>
              <a:t>For an interactive media product, this will be a reflection of your skills.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20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1 – What skills?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Discuss with your neighbour, then fill in your answers in the   worksheet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pPr lvl="1"/>
            <a:r>
              <a:rPr lang="en-GB" dirty="0"/>
              <a:t>What skills do you think are needed to make an interactive media product? List five or more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pPr lvl="1"/>
            <a:r>
              <a:rPr lang="en-GB" dirty="0"/>
              <a:t>Describe how you would display those skills in a portfolio</a:t>
            </a:r>
            <a:r>
              <a:rPr lang="en-GB" dirty="0" smtClean="0"/>
              <a:t>.</a:t>
            </a:r>
            <a:endParaRPr lang="en-GB" dirty="0"/>
          </a:p>
          <a:p>
            <a:pPr marL="109728" indent="0">
              <a:buNone/>
            </a:pPr>
            <a:endParaRPr lang="en-GB" dirty="0" smtClean="0"/>
          </a:p>
          <a:p>
            <a:pPr lvl="1"/>
            <a:r>
              <a:rPr lang="en-GB" dirty="0" smtClean="0"/>
              <a:t>Explain the difference between a good example and a bad example of those skills.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942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Portfolio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following samples are taken from the specification.</a:t>
            </a:r>
          </a:p>
          <a:p>
            <a:endParaRPr lang="en-GB" dirty="0"/>
          </a:p>
          <a:p>
            <a:r>
              <a:rPr lang="en-GB" dirty="0" smtClean="0"/>
              <a:t>The details covered in the samples are from LO2 (later in this unit), however you will be producing your portfolio from LO1 onwards.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81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0279fda-7dd0-4adc-b8c4-c2c105cc9cb1" xsi:nil="true"/>
    <lcf76f155ced4ddcb4097134ff3c332f xmlns="d6907449-af5f-4ae7-8fbd-83d93334ec72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CBB6CB36E18F45B62562FE7B4DA56E" ma:contentTypeVersion="15" ma:contentTypeDescription="Create a new document." ma:contentTypeScope="" ma:versionID="55d364c79cdf8e1ca4d0d760678f7a4c">
  <xsd:schema xmlns:xsd="http://www.w3.org/2001/XMLSchema" xmlns:xs="http://www.w3.org/2001/XMLSchema" xmlns:p="http://schemas.microsoft.com/office/2006/metadata/properties" xmlns:ns2="d6907449-af5f-4ae7-8fbd-83d93334ec72" xmlns:ns3="10279fda-7dd0-4adc-b8c4-c2c105cc9cb1" targetNamespace="http://schemas.microsoft.com/office/2006/metadata/properties" ma:root="true" ma:fieldsID="34c1c2944482cbceaec0c8d1554c245b" ns2:_="" ns3:_="">
    <xsd:import namespace="d6907449-af5f-4ae7-8fbd-83d93334ec72"/>
    <xsd:import namespace="10279fda-7dd0-4adc-b8c4-c2c105cc9c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907449-af5f-4ae7-8fbd-83d93334ec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6b8feb0-8561-4fad-a5fd-d262bdf910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279fda-7dd0-4adc-b8c4-c2c105cc9cb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fe1c32eb-8732-4919-9732-389535388650}" ma:internalName="TaxCatchAll" ma:showField="CatchAllData" ma:web="10279fda-7dd0-4adc-b8c4-c2c105cc9c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4EC016-2528-4C0C-B8AA-8380889549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517ADA-9FCD-4B26-AA40-FA7EE4555702}">
  <ds:schemaRefs>
    <ds:schemaRef ds:uri="http://purl.org/dc/elements/1.1/"/>
    <ds:schemaRef ds:uri="080a70f3-2fb6-4775-b740-efdf4c94e8dd"/>
    <ds:schemaRef ds:uri="7bbd5310-919e-4445-9a45-176bf1ea620a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C0BB4D7-94E9-452E-AF6E-4ABC65D911D3}"/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192</TotalTime>
  <Words>721</Words>
  <Application>Microsoft Office PowerPoint</Application>
  <PresentationFormat>Widescreen</PresentationFormat>
  <Paragraphs>108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Georgia</vt:lpstr>
      <vt:lpstr>Wingdings 2</vt:lpstr>
      <vt:lpstr>Training presentation</vt:lpstr>
      <vt:lpstr>Portfolios</vt:lpstr>
      <vt:lpstr>Starter – 5 Minutes</vt:lpstr>
      <vt:lpstr>Learning Outcomes</vt:lpstr>
      <vt:lpstr>Learning Outcomes</vt:lpstr>
      <vt:lpstr>What is a “Portfolio”?</vt:lpstr>
      <vt:lpstr>Internet Research</vt:lpstr>
      <vt:lpstr>So what really is a “Portfolio”? </vt:lpstr>
      <vt:lpstr>Task 1 – What skills?</vt:lpstr>
      <vt:lpstr>Example Portfolio</vt:lpstr>
      <vt:lpstr>Example Portfolio</vt:lpstr>
      <vt:lpstr>Example Portfolio</vt:lpstr>
      <vt:lpstr>Example Portfolio</vt:lpstr>
      <vt:lpstr>Example Portfolio</vt:lpstr>
      <vt:lpstr>Understanding a Portfolio</vt:lpstr>
      <vt:lpstr>Format of a Portfolio</vt:lpstr>
      <vt:lpstr>How to start?</vt:lpstr>
      <vt:lpstr>Task 2 – Creating a Portfolio</vt:lpstr>
      <vt:lpstr>Creating a Portfolio</vt:lpstr>
      <vt:lpstr>Plenary – How to Improve</vt:lpstr>
    </vt:vector>
  </TitlesOfParts>
  <Company>UTC Sheffied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TITLE</dc:title>
  <dc:creator>Stephen Tomkins</dc:creator>
  <cp:lastModifiedBy>Stephen Tomkins</cp:lastModifiedBy>
  <cp:revision>22</cp:revision>
  <dcterms:created xsi:type="dcterms:W3CDTF">2019-08-29T12:39:28Z</dcterms:created>
  <dcterms:modified xsi:type="dcterms:W3CDTF">2021-09-22T15:01:33Z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0x010100A6CBB6CB36E18F45B62562FE7B4DA56E</vt:lpwstr>
  </property>
</Properties>
</file>