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notesMasterIdLst>
    <p:notesMasterId r:id="rId15"/>
  </p:notesMasterIdLst>
  <p:handoutMasterIdLst>
    <p:handoutMasterId r:id="rId16"/>
  </p:handoutMasterIdLst>
  <p:sldIdLst>
    <p:sldId id="257" r:id="rId5"/>
    <p:sldId id="258" r:id="rId6"/>
    <p:sldId id="271" r:id="rId7"/>
    <p:sldId id="266" r:id="rId8"/>
    <p:sldId id="267" r:id="rId9"/>
    <p:sldId id="268" r:id="rId10"/>
    <p:sldId id="269" r:id="rId11"/>
    <p:sldId id="272" r:id="rId12"/>
    <p:sldId id="264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7A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9911" autoAdjust="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253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96EA6-6F25-4F19-87BA-7ADCC16DAEFF}" type="datetimeFigureOut">
              <a:rPr lang="en-US" smtClean="0"/>
              <a:t>10/4/2021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E50CC-F33A-4EF4-9F12-93EC4A21A0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C172E-A8B5-46F6-B05C-DFA3E2E0F207}" type="datetimeFigureOut">
              <a:rPr lang="en-US" smtClean="0"/>
              <a:t>10/4/2021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74CE4-FBD8-4481-AEFB-CA53E599A7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 presentation will benefit audience: Adult learners are more interested in a subject if they know how or why it is important to them.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Presenter’s level of expertise in the subject: Briefly state your credentials in this area, or explain why participants should listen to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67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Rectangle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Rectangle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Rectangle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Rectangle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7" name="Rectangle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Rectangle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2389009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265116" y="4205288"/>
            <a:ext cx="1727200" cy="457200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9043832" y="4206240"/>
            <a:ext cx="1280160" cy="457200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4E708F12-96AD-4ED4-8132-A78F5E42C1F5}" type="datetime1">
              <a:rPr lang="en-US" smtClean="0"/>
              <a:pPr/>
              <a:t>10/4/2021</a:t>
            </a:fld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5pPr>
              <a:defRPr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A170-8299-44AD-AEEF-FC686C3D7804}" type="datetime1">
              <a:rPr lang="en-US" smtClean="0"/>
              <a:t>10/4/2021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1143000"/>
            <a:ext cx="2540000" cy="5448300"/>
          </a:xfrm>
        </p:spPr>
        <p:txBody>
          <a:bodyPr vert="eaVert"/>
          <a:lstStyle>
            <a:lvl1pPr>
              <a:defRPr/>
            </a:lvl1pPr>
          </a:lstStyle>
          <a:p>
            <a:r>
              <a:rPr kumimoji="0" lang="en-US" dirty="0"/>
              <a:t>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1143000"/>
            <a:ext cx="8331200" cy="5448300"/>
          </a:xfrm>
        </p:spPr>
        <p:txBody>
          <a:bodyPr vert="eaVert"/>
          <a:lstStyle>
            <a:lvl5pPr>
              <a:defRPr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763A-68EC-4ECD-9620-D9FE9CDDD622}" type="datetime1">
              <a:rPr lang="en-US" smtClean="0"/>
              <a:t>10/4/2021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5pPr>
              <a:defRPr/>
            </a:lvl5pPr>
            <a:lvl6pPr>
              <a:defRPr/>
            </a:lvl6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BEDD-6160-49BB-B372-861DE7DE9BA5}" type="datetime1">
              <a:rPr lang="en-US" smtClean="0"/>
              <a:t>10/4/2021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968322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819F-B7FD-4B29-8F66-9E318144BC2A}" type="datetime1">
              <a:rPr lang="en-US" smtClean="0"/>
              <a:t>10/4/2021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159C-B6E0-4F10-9F4A-2FA57003B139}" type="datetime1">
              <a:rPr lang="en-US" smtClean="0"/>
              <a:t>10/4/2021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dirty="0"/>
              <a:t>Add a footer</a:t>
            </a:r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170CBBB-D1D1-4386-A5E9-07F3477B78F3}" type="datetime1">
              <a:rPr lang="en-US" smtClean="0"/>
              <a:t>10/4/2021</a:t>
            </a:fld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9FA4CAD8-0EA7-4615-B69B-B2F199EF3A93}" type="datetime1">
              <a:rPr lang="en-US" smtClean="0"/>
              <a:t>10/4/2021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4BD7-6953-492C-921B-E68B2D7F14C8}" type="datetime1">
              <a:rPr lang="en-US" smtClean="0"/>
              <a:t>10/4/2021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dirty="0"/>
              <a:t>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7D9B-D4D3-4E23-88DF-2E354FA43196}" type="datetime1">
              <a:rPr lang="en-US" smtClean="0"/>
              <a:t>10/4/2021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67C5-D04E-4576-B61C-12ABA14BBD6C}" type="datetime1">
              <a:rPr lang="en-US" smtClean="0"/>
              <a:t>10/4/2021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56864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Rectangle 28"/>
          <p:cNvSpPr/>
          <p:nvPr/>
        </p:nvSpPr>
        <p:spPr>
          <a:xfrm>
            <a:off x="0" y="-9956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ctangle 29"/>
          <p:cNvSpPr/>
          <p:nvPr/>
        </p:nvSpPr>
        <p:spPr>
          <a:xfrm>
            <a:off x="1" y="298322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1" name="Rectangle 30"/>
          <p:cNvSpPr/>
          <p:nvPr/>
        </p:nvSpPr>
        <p:spPr>
          <a:xfrm flipV="1">
            <a:off x="7213577" y="350292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 flipV="1">
            <a:off x="7213601" y="430158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209785" y="487549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831528" y="578988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12113288" y="-11956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2059308" y="-11956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2033904" y="-11956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11967231" y="-11956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11887569" y="-9575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11831300" y="-9575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876742"/>
            <a:ext cx="10972800" cy="74534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883268"/>
            <a:ext cx="10972800" cy="469126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876975" y="-24714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642043" y="-24714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C20F09E4-6EA4-4BF3-9FC8-FF40373B88E6}" type="datetime1">
              <a:rPr lang="en-US" smtClean="0"/>
              <a:pPr/>
              <a:t>10/4/2021</a:t>
            </a:fld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9648" y="-7683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>
            <a:lumMod val="75000"/>
          </a:schemeClr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>
            <a:lumMod val="75000"/>
          </a:schemeClr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Features of Interactive Media Products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Interactive Media</a:t>
            </a:r>
          </a:p>
          <a:p>
            <a:endParaRPr lang="en-US" dirty="0"/>
          </a:p>
          <a:p>
            <a:r>
              <a:rPr lang="en-US" dirty="0" smtClean="0"/>
              <a:t>Unit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Plenary – Exam-Style Questions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Answer the following </a:t>
            </a:r>
            <a:r>
              <a:rPr lang="en-GB" b="1" dirty="0" smtClean="0"/>
              <a:t>on </a:t>
            </a:r>
            <a:r>
              <a:rPr lang="en-GB" b="1" smtClean="0"/>
              <a:t>your whiteboards</a:t>
            </a:r>
            <a:r>
              <a:rPr lang="en-GB" smtClean="0"/>
              <a:t>:</a:t>
            </a:r>
            <a:endParaRPr lang="en-GB" dirty="0" smtClean="0"/>
          </a:p>
          <a:p>
            <a:endParaRPr lang="en-GB" dirty="0"/>
          </a:p>
          <a:p>
            <a:r>
              <a:rPr lang="en-GB" dirty="0"/>
              <a:t>List three interactive features of the game Pac-Man. [3</a:t>
            </a:r>
            <a:r>
              <a:rPr lang="en-GB" dirty="0" smtClean="0"/>
              <a:t>]</a:t>
            </a:r>
          </a:p>
          <a:p>
            <a:endParaRPr lang="en-GB" dirty="0" smtClean="0"/>
          </a:p>
          <a:p>
            <a:r>
              <a:rPr lang="en-GB" dirty="0"/>
              <a:t>Explain the difference between a feature and an interactive feature. [2]</a:t>
            </a:r>
          </a:p>
          <a:p>
            <a:pPr marL="109728" indent="0">
              <a:buNone/>
            </a:pPr>
            <a:endParaRPr lang="en-GB" dirty="0"/>
          </a:p>
          <a:p>
            <a:r>
              <a:rPr lang="en-GB" dirty="0" smtClean="0"/>
              <a:t>List two advantages and two disadvantages of a McDonald’s Self-Order machine displaying the running total cost on-screen. [4]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3071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Starter – 5 Minutes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49424"/>
            <a:ext cx="10972800" cy="4325112"/>
          </a:xfrm>
        </p:spPr>
        <p:txBody>
          <a:bodyPr>
            <a:normAutofit/>
          </a:bodyPr>
          <a:lstStyle/>
          <a:p>
            <a:r>
              <a:rPr lang="en-US" b="1" dirty="0" smtClean="0"/>
              <a:t>Complete the following on your whiteboards:</a:t>
            </a:r>
          </a:p>
          <a:p>
            <a:endParaRPr lang="en-US" dirty="0"/>
          </a:p>
          <a:p>
            <a:pPr lvl="1"/>
            <a:r>
              <a:rPr lang="en-US" dirty="0" smtClean="0"/>
              <a:t>Write down as many features of an interactive media product as you can think of.</a:t>
            </a:r>
          </a:p>
          <a:p>
            <a:endParaRPr lang="en-US" dirty="0"/>
          </a:p>
          <a:p>
            <a:pPr lvl="1"/>
            <a:r>
              <a:rPr lang="en-US" i="1" dirty="0" smtClean="0"/>
              <a:t>Tip: Think of what makes a media product “interactive”.</a:t>
            </a:r>
          </a:p>
          <a:p>
            <a:pPr lvl="1"/>
            <a:endParaRPr lang="en-US" i="1" dirty="0"/>
          </a:p>
          <a:p>
            <a:pPr lvl="1"/>
            <a:r>
              <a:rPr lang="en-US" i="1" dirty="0" smtClean="0"/>
              <a:t>Not sure? Think of any interactive media product you know and list the features.</a:t>
            </a:r>
          </a:p>
        </p:txBody>
      </p:sp>
    </p:spTree>
    <p:extLst>
      <p:ext uri="{BB962C8B-B14F-4D97-AF65-F5344CB8AC3E}">
        <p14:creationId xmlns:p14="http://schemas.microsoft.com/office/powerpoint/2010/main" val="185189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Learning Outcomes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endParaRPr lang="en-GB" dirty="0"/>
          </a:p>
          <a:p>
            <a:r>
              <a:rPr lang="en-GB" b="1" dirty="0" smtClean="0"/>
              <a:t>Understand</a:t>
            </a:r>
            <a:r>
              <a:rPr lang="en-GB" dirty="0" smtClean="0"/>
              <a:t> various features of Interactive Media Products.</a:t>
            </a:r>
          </a:p>
          <a:p>
            <a:endParaRPr lang="en-GB" b="1" dirty="0"/>
          </a:p>
          <a:p>
            <a:r>
              <a:rPr lang="en-GB" b="1" dirty="0" smtClean="0"/>
              <a:t>Describe</a:t>
            </a:r>
            <a:r>
              <a:rPr lang="en-GB" dirty="0" smtClean="0"/>
              <a:t> what makes a specific feature “interactive”.</a:t>
            </a:r>
          </a:p>
          <a:p>
            <a:endParaRPr lang="en-GB" b="1" dirty="0"/>
          </a:p>
          <a:p>
            <a:r>
              <a:rPr lang="en-GB" b="1" dirty="0" smtClean="0"/>
              <a:t>Explain</a:t>
            </a:r>
            <a:r>
              <a:rPr lang="en-GB" dirty="0" smtClean="0"/>
              <a:t> the advantages and disadvantages of using different features.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668284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Some Examples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following are examples of Interactive Media Products:</a:t>
            </a:r>
          </a:p>
          <a:p>
            <a:endParaRPr lang="en-GB" dirty="0"/>
          </a:p>
          <a:p>
            <a:r>
              <a:rPr lang="en-GB" dirty="0" smtClean="0"/>
              <a:t>Super Mario Bros.</a:t>
            </a:r>
          </a:p>
          <a:p>
            <a:r>
              <a:rPr lang="en-GB" dirty="0" smtClean="0">
                <a:hlinkClick r:id="rId2"/>
              </a:rPr>
              <a:t>www.Google.com</a:t>
            </a:r>
            <a:endParaRPr lang="en-GB" dirty="0" smtClean="0"/>
          </a:p>
          <a:p>
            <a:r>
              <a:rPr lang="en-GB" dirty="0" smtClean="0"/>
              <a:t>Museum Experiences</a:t>
            </a:r>
          </a:p>
          <a:p>
            <a:r>
              <a:rPr lang="en-GB" dirty="0" smtClean="0"/>
              <a:t>Instagram App</a:t>
            </a:r>
          </a:p>
          <a:p>
            <a:r>
              <a:rPr lang="en-GB" dirty="0" smtClean="0"/>
              <a:t>McDonalds Self-Order Machines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0998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Task 1 – What Makes them Interactive?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Discuss with your neighbours, </a:t>
            </a:r>
            <a:r>
              <a:rPr lang="en-GB" b="1" dirty="0" smtClean="0"/>
              <a:t>note your answers on your whiteboards</a:t>
            </a:r>
            <a:r>
              <a:rPr lang="en-GB" dirty="0" smtClean="0"/>
              <a:t>:</a:t>
            </a:r>
          </a:p>
          <a:p>
            <a:endParaRPr lang="en-GB" dirty="0"/>
          </a:p>
          <a:p>
            <a:r>
              <a:rPr lang="en-GB" dirty="0" smtClean="0"/>
              <a:t>What makes the following products interactive?</a:t>
            </a:r>
          </a:p>
          <a:p>
            <a:pPr lvl="1"/>
            <a:r>
              <a:rPr lang="en-GB" dirty="0" smtClean="0"/>
              <a:t>Super Mario Bros.</a:t>
            </a:r>
          </a:p>
          <a:p>
            <a:pPr lvl="1"/>
            <a:r>
              <a:rPr lang="en-GB" dirty="0" smtClean="0">
                <a:hlinkClick r:id="rId2"/>
              </a:rPr>
              <a:t>www.Google.com</a:t>
            </a:r>
            <a:endParaRPr lang="en-GB" dirty="0" smtClean="0"/>
          </a:p>
          <a:p>
            <a:pPr lvl="1"/>
            <a:r>
              <a:rPr lang="en-GB" dirty="0" smtClean="0"/>
              <a:t>Museum Experiences</a:t>
            </a:r>
          </a:p>
          <a:p>
            <a:pPr lvl="1"/>
            <a:r>
              <a:rPr lang="en-GB" dirty="0" smtClean="0"/>
              <a:t>Instagram App</a:t>
            </a:r>
          </a:p>
          <a:p>
            <a:pPr lvl="1"/>
            <a:r>
              <a:rPr lang="en-GB" dirty="0" smtClean="0"/>
              <a:t>McDonalds Self-Order Machines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3673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Makes a Feature “interactive”?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An interactive feature of an interactive media product is one that allows the user’s input to have some effect on the information conveyed by the product.</a:t>
            </a:r>
          </a:p>
          <a:p>
            <a:endParaRPr lang="en-GB" dirty="0"/>
          </a:p>
          <a:p>
            <a:r>
              <a:rPr lang="en-GB" dirty="0" smtClean="0"/>
              <a:t>For example, with Super Mario Bros., the user’s control moves the character, doing so can allow the character to collect coins and power-ups, increasing the score on the screen. Colliding with an enemy however can cause the player to lose a life, reducing the life counter on the screen.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6038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Some More Examples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The following are examples of </a:t>
            </a:r>
            <a:r>
              <a:rPr lang="en-GB" u="sng" dirty="0" smtClean="0"/>
              <a:t>some</a:t>
            </a:r>
            <a:r>
              <a:rPr lang="en-GB" dirty="0" smtClean="0"/>
              <a:t> features found in Interactive Media products:</a:t>
            </a:r>
          </a:p>
          <a:p>
            <a:pPr lvl="1"/>
            <a:r>
              <a:rPr lang="en-GB" dirty="0" smtClean="0"/>
              <a:t>Navigation Links</a:t>
            </a:r>
          </a:p>
          <a:p>
            <a:pPr lvl="1"/>
            <a:r>
              <a:rPr lang="en-GB" dirty="0" smtClean="0"/>
              <a:t>Hit-counters</a:t>
            </a:r>
          </a:p>
          <a:p>
            <a:pPr lvl="1"/>
            <a:r>
              <a:rPr lang="en-GB" dirty="0" smtClean="0"/>
              <a:t>Help</a:t>
            </a:r>
          </a:p>
          <a:p>
            <a:pPr lvl="1"/>
            <a:r>
              <a:rPr lang="en-GB" dirty="0" smtClean="0"/>
              <a:t>Leader-boards</a:t>
            </a:r>
          </a:p>
          <a:p>
            <a:pPr lvl="1"/>
            <a:r>
              <a:rPr lang="en-GB" dirty="0" smtClean="0"/>
              <a:t>Levels</a:t>
            </a:r>
          </a:p>
          <a:p>
            <a:pPr lvl="1"/>
            <a:r>
              <a:rPr lang="en-GB" dirty="0" smtClean="0"/>
              <a:t>Power-Ups</a:t>
            </a:r>
          </a:p>
          <a:p>
            <a:pPr lvl="1"/>
            <a:r>
              <a:rPr lang="en-GB" dirty="0" smtClean="0"/>
              <a:t>Credits</a:t>
            </a:r>
          </a:p>
          <a:p>
            <a:pPr lvl="1"/>
            <a:r>
              <a:rPr lang="en-GB" dirty="0" smtClean="0"/>
              <a:t>Price Display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5743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Task 2 – </a:t>
            </a:r>
            <a:r>
              <a:rPr lang="en-GB" dirty="0" smtClean="0"/>
              <a:t>Selecting Products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49424"/>
            <a:ext cx="10972800" cy="4325112"/>
          </a:xfrm>
        </p:spPr>
        <p:txBody>
          <a:bodyPr>
            <a:normAutofit fontScale="77500" lnSpcReduction="20000"/>
          </a:bodyPr>
          <a:lstStyle/>
          <a:p>
            <a:r>
              <a:rPr lang="en-GB" dirty="0" smtClean="0"/>
              <a:t>Working on your own, research the following and add the following </a:t>
            </a:r>
            <a:r>
              <a:rPr lang="en-GB" b="1" dirty="0" smtClean="0"/>
              <a:t>to your portfolio with the heading “Product Features</a:t>
            </a:r>
            <a:r>
              <a:rPr lang="en-GB" b="1" dirty="0" smtClean="0"/>
              <a:t>” (Heading 1)</a:t>
            </a:r>
            <a:r>
              <a:rPr lang="en-GB" dirty="0" smtClean="0"/>
              <a:t>:</a:t>
            </a:r>
          </a:p>
          <a:p>
            <a:endParaRPr lang="en-GB" dirty="0"/>
          </a:p>
          <a:p>
            <a:r>
              <a:rPr lang="en-GB" dirty="0" smtClean="0"/>
              <a:t>Select 3 + products (Apps, Games, Websites, Social Media, AR/VR)</a:t>
            </a:r>
            <a:endParaRPr lang="en-GB" dirty="0" smtClean="0"/>
          </a:p>
          <a:p>
            <a:endParaRPr lang="en-GB" dirty="0"/>
          </a:p>
          <a:p>
            <a:r>
              <a:rPr lang="en-GB" dirty="0"/>
              <a:t>List five or more interactive features of </a:t>
            </a:r>
            <a:r>
              <a:rPr lang="en-GB" dirty="0" smtClean="0"/>
              <a:t>those products as bullet points.</a:t>
            </a:r>
            <a:endParaRPr lang="en-GB" dirty="0"/>
          </a:p>
          <a:p>
            <a:pPr lvl="1"/>
            <a:r>
              <a:rPr lang="en-GB" i="1" dirty="0"/>
              <a:t>Try using one of the products you found in previous lessons</a:t>
            </a:r>
            <a:r>
              <a:rPr lang="en-GB" i="1" dirty="0" smtClean="0"/>
              <a:t>.</a:t>
            </a:r>
          </a:p>
          <a:p>
            <a:endParaRPr lang="en-GB" dirty="0" smtClean="0"/>
          </a:p>
          <a:p>
            <a:r>
              <a:rPr lang="en-GB" dirty="0" smtClean="0"/>
              <a:t>E.g.: Super Mario Bros. – Game</a:t>
            </a:r>
          </a:p>
          <a:p>
            <a:pPr lvl="1"/>
            <a:r>
              <a:rPr lang="en-GB" dirty="0" smtClean="0"/>
              <a:t>Player movement</a:t>
            </a:r>
          </a:p>
          <a:p>
            <a:pPr lvl="1"/>
            <a:r>
              <a:rPr lang="en-GB" dirty="0" smtClean="0"/>
              <a:t>Scores</a:t>
            </a:r>
          </a:p>
          <a:p>
            <a:pPr lvl="1"/>
            <a:r>
              <a:rPr lang="en-GB" dirty="0" smtClean="0"/>
              <a:t>Leader boards</a:t>
            </a:r>
          </a:p>
          <a:p>
            <a:pPr lvl="1"/>
            <a:r>
              <a:rPr lang="en-GB" dirty="0" smtClean="0"/>
              <a:t>Power-ups</a:t>
            </a:r>
          </a:p>
          <a:p>
            <a:pPr lvl="1"/>
            <a:r>
              <a:rPr lang="en-GB" dirty="0" smtClean="0"/>
              <a:t>Enemies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34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Task </a:t>
            </a:r>
            <a:r>
              <a:rPr lang="en-GB" dirty="0" smtClean="0"/>
              <a:t>3 </a:t>
            </a:r>
            <a:r>
              <a:rPr lang="en-GB" dirty="0" smtClean="0"/>
              <a:t>– Finding Features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49424"/>
            <a:ext cx="10972800" cy="4325112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Using the products and features from the previous task, complete the following:</a:t>
            </a:r>
          </a:p>
          <a:p>
            <a:endParaRPr lang="en-GB" dirty="0"/>
          </a:p>
          <a:p>
            <a:r>
              <a:rPr lang="en-GB" dirty="0" smtClean="0"/>
              <a:t>Explain </a:t>
            </a:r>
            <a:r>
              <a:rPr lang="en-GB" dirty="0"/>
              <a:t>how those specific features are interactive</a:t>
            </a:r>
            <a:r>
              <a:rPr lang="en-GB" dirty="0" smtClean="0"/>
              <a:t>.</a:t>
            </a:r>
          </a:p>
          <a:p>
            <a:pPr lvl="1"/>
            <a:r>
              <a:rPr lang="en-GB" dirty="0" smtClean="0"/>
              <a:t>How do you interact with it? What do you press etc.?</a:t>
            </a:r>
          </a:p>
          <a:p>
            <a:pPr lvl="1"/>
            <a:r>
              <a:rPr lang="en-GB" dirty="0" smtClean="0"/>
              <a:t>What does the feature do when you </a:t>
            </a:r>
            <a:r>
              <a:rPr lang="en-GB" smtClean="0"/>
              <a:t>use it?</a:t>
            </a:r>
            <a:endParaRPr lang="en-GB"/>
          </a:p>
          <a:p>
            <a:endParaRPr lang="en-GB" dirty="0" smtClean="0"/>
          </a:p>
          <a:p>
            <a:r>
              <a:rPr lang="en-GB" dirty="0" smtClean="0"/>
              <a:t>Note the advantages and disadvantages of at least three of those features.</a:t>
            </a:r>
          </a:p>
          <a:p>
            <a:pPr lvl="1"/>
            <a:r>
              <a:rPr lang="en-GB" i="1" dirty="0" smtClean="0"/>
              <a:t>Explain what you would change about the negative ones.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9425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aining presentation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aining presentation.potx" id="{7B9FCAFE-DDE5-4198-9987-54DFCAD80598}" vid="{6015A8B0-C387-4E39-945C-0F39E3EB10B6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CBB6CB36E18F45B62562FE7B4DA56E" ma:contentTypeVersion="15" ma:contentTypeDescription="Create a new document." ma:contentTypeScope="" ma:versionID="55d364c79cdf8e1ca4d0d760678f7a4c">
  <xsd:schema xmlns:xsd="http://www.w3.org/2001/XMLSchema" xmlns:xs="http://www.w3.org/2001/XMLSchema" xmlns:p="http://schemas.microsoft.com/office/2006/metadata/properties" xmlns:ns2="d6907449-af5f-4ae7-8fbd-83d93334ec72" xmlns:ns3="10279fda-7dd0-4adc-b8c4-c2c105cc9cb1" targetNamespace="http://schemas.microsoft.com/office/2006/metadata/properties" ma:root="true" ma:fieldsID="34c1c2944482cbceaec0c8d1554c245b" ns2:_="" ns3:_="">
    <xsd:import namespace="d6907449-af5f-4ae7-8fbd-83d93334ec72"/>
    <xsd:import namespace="10279fda-7dd0-4adc-b8c4-c2c105cc9cb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907449-af5f-4ae7-8fbd-83d93334ec7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56b8feb0-8561-4fad-a5fd-d262bdf910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0279fda-7dd0-4adc-b8c4-c2c105cc9cb1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fe1c32eb-8732-4919-9732-389535388650}" ma:internalName="TaxCatchAll" ma:showField="CatchAllData" ma:web="10279fda-7dd0-4adc-b8c4-c2c105cc9cb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0279fda-7dd0-4adc-b8c4-c2c105cc9cb1" xsi:nil="true"/>
    <lcf76f155ced4ddcb4097134ff3c332f xmlns="d6907449-af5f-4ae7-8fbd-83d93334ec72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8AEDF13-7FFE-4ACA-A6F1-C1CDBFB7EE4B}"/>
</file>

<file path=customXml/itemProps2.xml><?xml version="1.0" encoding="utf-8"?>
<ds:datastoreItem xmlns:ds="http://schemas.openxmlformats.org/officeDocument/2006/customXml" ds:itemID="{6C517ADA-9FCD-4B26-AA40-FA7EE4555702}">
  <ds:schemaRefs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dcmitype/"/>
    <ds:schemaRef ds:uri="080a70f3-2fb6-4775-b740-efdf4c94e8dd"/>
    <ds:schemaRef ds:uri="7bbd5310-919e-4445-9a45-176bf1ea620a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A14EC016-2528-4C0C-B8AA-8380889549B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Training presentation</Template>
  <TotalTime>368</TotalTime>
  <Words>542</Words>
  <Application>Microsoft Office PowerPoint</Application>
  <PresentationFormat>Widescreen</PresentationFormat>
  <Paragraphs>86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Georgia</vt:lpstr>
      <vt:lpstr>Wingdings 2</vt:lpstr>
      <vt:lpstr>Training presentation</vt:lpstr>
      <vt:lpstr>Features of Interactive Media Products</vt:lpstr>
      <vt:lpstr>Starter – 5 Minutes</vt:lpstr>
      <vt:lpstr>Learning Outcomes</vt:lpstr>
      <vt:lpstr>Some Examples</vt:lpstr>
      <vt:lpstr>Task 1 – What Makes them Interactive?</vt:lpstr>
      <vt:lpstr>What Makes a Feature “interactive”?</vt:lpstr>
      <vt:lpstr>Some More Examples</vt:lpstr>
      <vt:lpstr>Task 2 – Selecting Products</vt:lpstr>
      <vt:lpstr>Task 3 – Finding Features</vt:lpstr>
      <vt:lpstr>Plenary – Exam-Style Questions</vt:lpstr>
    </vt:vector>
  </TitlesOfParts>
  <Company>UTC Sheffied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TITLE</dc:title>
  <dc:creator>Stephen Tomkins</dc:creator>
  <cp:lastModifiedBy>Stephen Tomkins</cp:lastModifiedBy>
  <cp:revision>33</cp:revision>
  <dcterms:created xsi:type="dcterms:W3CDTF">2019-08-29T12:39:28Z</dcterms:created>
  <dcterms:modified xsi:type="dcterms:W3CDTF">2021-10-04T14:07:58Z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0x010100A6CBB6CB36E18F45B62562FE7B4DA56E</vt:lpwstr>
  </property>
</Properties>
</file>