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80" r:id="rId7"/>
    <p:sldId id="266" r:id="rId8"/>
    <p:sldId id="267" r:id="rId9"/>
    <p:sldId id="269" r:id="rId10"/>
    <p:sldId id="281" r:id="rId11"/>
    <p:sldId id="268" r:id="rId12"/>
    <p:sldId id="264" r:id="rId13"/>
    <p:sldId id="270" r:id="rId14"/>
    <p:sldId id="271" r:id="rId15"/>
    <p:sldId id="272" r:id="rId16"/>
    <p:sldId id="282" r:id="rId17"/>
    <p:sldId id="273" r:id="rId18"/>
    <p:sldId id="274" r:id="rId19"/>
    <p:sldId id="275" r:id="rId20"/>
    <p:sldId id="279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52624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35032"/>
            <a:ext cx="10972800" cy="4739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Audiences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Ethnicity, Income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Someone’s ethnicity is a group that they belong to because of their background ancestry or the culture they associate with.</a:t>
            </a:r>
          </a:p>
          <a:p>
            <a:endParaRPr lang="en-GB" dirty="0"/>
          </a:p>
          <a:p>
            <a:r>
              <a:rPr lang="en-GB" i="1" dirty="0" smtClean="0"/>
              <a:t>This is a topic of much scrutiny in the public eye; there is a difference between targeting a product at an ethnic group and profiling a specific group based on their ethnicity.</a:t>
            </a:r>
            <a:endParaRPr lang="en-GB" dirty="0" smtClean="0"/>
          </a:p>
          <a:p>
            <a:endParaRPr lang="en-GB" i="1" dirty="0"/>
          </a:p>
          <a:p>
            <a:r>
              <a:rPr lang="en-GB" dirty="0" smtClean="0"/>
              <a:t>Income is how much money somebody has from their wages which they may be able to spend on things.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6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/>
              <a:t>2</a:t>
            </a:r>
            <a:r>
              <a:rPr lang="en-GB" dirty="0" smtClean="0"/>
              <a:t> – Ethnicity and Income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Discuss the following questions with your neighbours, </a:t>
            </a:r>
            <a:r>
              <a:rPr lang="en-GB" b="1" dirty="0" smtClean="0"/>
              <a:t>then fill in your answers in your portfolio under the correct headings:</a:t>
            </a:r>
          </a:p>
          <a:p>
            <a:endParaRPr lang="en-GB" dirty="0"/>
          </a:p>
          <a:p>
            <a:pPr lvl="1"/>
            <a:r>
              <a:rPr lang="en-GB" dirty="0"/>
              <a:t>How does someone’s income effect their ability to buy a product</a:t>
            </a:r>
            <a:r>
              <a:rPr lang="en-GB" dirty="0" smtClean="0"/>
              <a:t>?</a:t>
            </a:r>
          </a:p>
          <a:p>
            <a:endParaRPr lang="en-GB" i="1" dirty="0"/>
          </a:p>
          <a:p>
            <a:pPr lvl="1"/>
            <a:r>
              <a:rPr lang="en-GB" dirty="0"/>
              <a:t>Can we target a particular ethnic group with a product</a:t>
            </a:r>
            <a:r>
              <a:rPr lang="en-GB" dirty="0" smtClean="0"/>
              <a:t>?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How would the income of the target audience effect the planning of a product?</a:t>
            </a:r>
            <a:endParaRPr lang="en-GB" i="1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3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Location, 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Location refers to the place where somebody lives or where they spend most of their time.</a:t>
            </a:r>
          </a:p>
          <a:p>
            <a:endParaRPr lang="en-GB" dirty="0"/>
          </a:p>
          <a:p>
            <a:r>
              <a:rPr lang="en-GB" dirty="0" smtClean="0"/>
              <a:t>Accessibility is about making sure a product is planned to be available to as many people as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person’s lifestyle refers to the activities that they do on a day-to-day basis or for recreation.</a:t>
            </a:r>
          </a:p>
          <a:p>
            <a:endParaRPr lang="en-GB" dirty="0"/>
          </a:p>
          <a:p>
            <a:r>
              <a:rPr lang="en-GB" dirty="0" smtClean="0"/>
              <a:t>For example, a person who likes to play Football and Tennis in their free time would consider sport to be part of their lifestyle.</a:t>
            </a:r>
          </a:p>
          <a:p>
            <a:endParaRPr lang="en-GB" dirty="0"/>
          </a:p>
          <a:p>
            <a:r>
              <a:rPr lang="en-GB" dirty="0" smtClean="0"/>
              <a:t>Someone who likes to read books and play video games in their free time might consider reading and gaming part of their lifestyle.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5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Location and 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Discuss the following questions with your neighbours, </a:t>
            </a:r>
            <a:r>
              <a:rPr lang="en-GB" b="1" dirty="0" smtClean="0"/>
              <a:t>then fill in your answers in your portfolio under the correct heading:</a:t>
            </a:r>
          </a:p>
          <a:p>
            <a:endParaRPr lang="en-GB" b="1" dirty="0"/>
          </a:p>
          <a:p>
            <a:r>
              <a:rPr lang="en-GB" dirty="0"/>
              <a:t>What kind of disabilities may impair someone’s ability to access a product</a:t>
            </a:r>
            <a:r>
              <a:rPr lang="en-GB" dirty="0" smtClean="0"/>
              <a:t>?</a:t>
            </a:r>
          </a:p>
          <a:p>
            <a:endParaRPr lang="en-GB" b="1" dirty="0"/>
          </a:p>
          <a:p>
            <a:r>
              <a:rPr lang="en-GB" dirty="0"/>
              <a:t>How would the wants of a person living in a city differ from someone living   in a town or the countryside</a:t>
            </a:r>
            <a:r>
              <a:rPr lang="en-GB" dirty="0" smtClean="0"/>
              <a:t>?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Is there a difference between the things people like in the North and the </a:t>
            </a:r>
            <a:r>
              <a:rPr lang="en-GB" dirty="0" smtClean="0"/>
              <a:t>South of the UK?</a:t>
            </a:r>
            <a:endParaRPr lang="en-GB" i="1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0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Magazine 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7090611" cy="4325112"/>
          </a:xfrm>
        </p:spPr>
        <p:txBody>
          <a:bodyPr/>
          <a:lstStyle/>
          <a:p>
            <a:r>
              <a:rPr lang="en-GB" b="1" dirty="0" smtClean="0"/>
              <a:t>Look Magazine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Gender </a:t>
            </a:r>
            <a:r>
              <a:rPr lang="en-GB" dirty="0" smtClean="0"/>
              <a:t>– Female</a:t>
            </a:r>
          </a:p>
          <a:p>
            <a:r>
              <a:rPr lang="en-GB" b="1" dirty="0" smtClean="0"/>
              <a:t>Age</a:t>
            </a:r>
            <a:r>
              <a:rPr lang="en-GB" dirty="0" smtClean="0"/>
              <a:t> – 20-40</a:t>
            </a:r>
          </a:p>
          <a:p>
            <a:r>
              <a:rPr lang="en-GB" b="1" dirty="0" smtClean="0"/>
              <a:t>Lifestyle</a:t>
            </a:r>
            <a:r>
              <a:rPr lang="en-GB" dirty="0" smtClean="0"/>
              <a:t> – Like celebrity culture, shopping for clothes</a:t>
            </a:r>
          </a:p>
          <a:p>
            <a:r>
              <a:rPr lang="en-GB" b="1" dirty="0" smtClean="0"/>
              <a:t>Ethnicity</a:t>
            </a:r>
            <a:r>
              <a:rPr lang="en-GB" dirty="0" smtClean="0"/>
              <a:t> – Any ethnicity</a:t>
            </a:r>
          </a:p>
          <a:p>
            <a:r>
              <a:rPr lang="en-GB" b="1" dirty="0" smtClean="0"/>
              <a:t>Income </a:t>
            </a:r>
            <a:r>
              <a:rPr lang="en-GB" dirty="0" smtClean="0"/>
              <a:t>– Low and Middle (Issue costs £1.70)</a:t>
            </a:r>
          </a:p>
          <a:p>
            <a:r>
              <a:rPr lang="en-GB" b="1" dirty="0" smtClean="0"/>
              <a:t>Location</a:t>
            </a:r>
            <a:r>
              <a:rPr lang="en-GB" dirty="0" smtClean="0"/>
              <a:t> – All of UK</a:t>
            </a:r>
            <a:endParaRPr lang="en-GB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811" y="1977552"/>
            <a:ext cx="3654886" cy="48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4442" y="3240505"/>
            <a:ext cx="120315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52863" y="3793958"/>
            <a:ext cx="120315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654969" y="4214252"/>
            <a:ext cx="4483768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18673" y="4632637"/>
            <a:ext cx="1636295" cy="3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54968" y="5105879"/>
            <a:ext cx="196515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54442" y="5588104"/>
            <a:ext cx="5133474" cy="29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54969" y="6025732"/>
            <a:ext cx="120315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Magazine 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7090611" cy="4325112"/>
          </a:xfrm>
        </p:spPr>
        <p:txBody>
          <a:bodyPr/>
          <a:lstStyle/>
          <a:p>
            <a:r>
              <a:rPr lang="en-GB" b="1" dirty="0" smtClean="0"/>
              <a:t>Simpsons Comics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Gender </a:t>
            </a:r>
            <a:r>
              <a:rPr lang="en-GB" dirty="0" smtClean="0"/>
              <a:t>– Either</a:t>
            </a:r>
          </a:p>
          <a:p>
            <a:r>
              <a:rPr lang="en-GB" b="1" dirty="0" smtClean="0"/>
              <a:t>Age</a:t>
            </a:r>
            <a:r>
              <a:rPr lang="en-GB" dirty="0" smtClean="0"/>
              <a:t> – 8-16</a:t>
            </a:r>
          </a:p>
          <a:p>
            <a:r>
              <a:rPr lang="en-GB" b="1" dirty="0" smtClean="0"/>
              <a:t>Lifestyle</a:t>
            </a:r>
            <a:r>
              <a:rPr lang="en-GB" dirty="0" smtClean="0"/>
              <a:t> – Like cartoons, comedy</a:t>
            </a:r>
          </a:p>
          <a:p>
            <a:r>
              <a:rPr lang="en-GB" b="1" dirty="0" smtClean="0"/>
              <a:t>Ethnicity</a:t>
            </a:r>
            <a:r>
              <a:rPr lang="en-GB" dirty="0" smtClean="0"/>
              <a:t> – Any ethnicity</a:t>
            </a:r>
          </a:p>
          <a:p>
            <a:r>
              <a:rPr lang="en-GB" b="1" dirty="0" smtClean="0"/>
              <a:t>Income </a:t>
            </a:r>
            <a:r>
              <a:rPr lang="en-GB" dirty="0" smtClean="0"/>
              <a:t>– High and Middle(Issue costs $4.99)</a:t>
            </a:r>
          </a:p>
          <a:p>
            <a:r>
              <a:rPr lang="en-GB" b="1" dirty="0" smtClean="0"/>
              <a:t>Location</a:t>
            </a:r>
            <a:r>
              <a:rPr lang="en-GB" dirty="0" smtClean="0"/>
              <a:t> – English-Speaking Countries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2390273" y="3229435"/>
            <a:ext cx="120315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88694" y="3782888"/>
            <a:ext cx="120315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90800" y="4203182"/>
            <a:ext cx="4483768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90799" y="4712037"/>
            <a:ext cx="196515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90273" y="5194262"/>
            <a:ext cx="5133474" cy="29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590799" y="5631890"/>
            <a:ext cx="4034589" cy="30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56" y="1804208"/>
            <a:ext cx="3176417" cy="48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Information </a:t>
            </a:r>
            <a:r>
              <a:rPr lang="en-GB" smtClean="0"/>
              <a:t>on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49424"/>
            <a:ext cx="9170105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For each of the factors mentioned, explain the </a:t>
            </a:r>
            <a:r>
              <a:rPr lang="en-GB" dirty="0" smtClean="0"/>
              <a:t>following </a:t>
            </a:r>
            <a:r>
              <a:rPr lang="en-GB" b="1" dirty="0" smtClean="0"/>
              <a:t>in your portfolios, under the correct heading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How might this factor affect the development of a product? E.g. what features might change? What colours? Etc.</a:t>
            </a:r>
            <a:endParaRPr lang="en-GB" i="1" dirty="0"/>
          </a:p>
          <a:p>
            <a:endParaRPr lang="en-GB" dirty="0" smtClean="0"/>
          </a:p>
          <a:p>
            <a:r>
              <a:rPr lang="en-GB" dirty="0"/>
              <a:t>Explain the differences in that factor, e.g. what are the different age groups and how is a product different for them?</a:t>
            </a:r>
          </a:p>
          <a:p>
            <a:endParaRPr lang="en-GB" dirty="0" smtClean="0"/>
          </a:p>
          <a:p>
            <a:r>
              <a:rPr lang="en-GB" dirty="0" smtClean="0"/>
              <a:t>How would a developer need to be careful when considering these factors?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79705" y="2532888"/>
            <a:ext cx="248988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Gender </a:t>
            </a:r>
            <a:endParaRPr lang="en-GB" dirty="0" smtClean="0"/>
          </a:p>
          <a:p>
            <a:r>
              <a:rPr lang="en-GB" b="1" dirty="0" smtClean="0"/>
              <a:t>Age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Lifestyle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Accessibility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Income </a:t>
            </a:r>
            <a:endParaRPr lang="en-GB" dirty="0" smtClean="0"/>
          </a:p>
          <a:p>
            <a:r>
              <a:rPr lang="en-GB" b="1" dirty="0" smtClean="0"/>
              <a:t>Location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1 – Game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7668126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Select a game and include a screenshot in your portfolio. </a:t>
            </a:r>
          </a:p>
          <a:p>
            <a:r>
              <a:rPr lang="en-GB" dirty="0" smtClean="0"/>
              <a:t>Explain the target audience for the game for each of the factors below: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Gender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Age</a:t>
            </a:r>
            <a:r>
              <a:rPr lang="en-GB" dirty="0" smtClean="0"/>
              <a:t> –</a:t>
            </a:r>
          </a:p>
          <a:p>
            <a:r>
              <a:rPr lang="en-GB" b="1" dirty="0" smtClean="0"/>
              <a:t>Lifestyle</a:t>
            </a:r>
            <a:r>
              <a:rPr lang="en-GB" dirty="0" smtClean="0"/>
              <a:t> –</a:t>
            </a:r>
          </a:p>
          <a:p>
            <a:r>
              <a:rPr lang="en-GB" b="1" dirty="0" smtClean="0"/>
              <a:t>Accessibility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Income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Location</a:t>
            </a:r>
            <a:r>
              <a:rPr lang="en-GB" dirty="0" smtClean="0"/>
              <a:t> – </a:t>
            </a:r>
            <a:endParaRPr lang="en-GB" dirty="0"/>
          </a:p>
        </p:txBody>
      </p:sp>
      <p:pic>
        <p:nvPicPr>
          <p:cNvPr id="4" name="Picture 2" descr="http://ecx.images-amazon.com/images/I/71XFbyaDM1L._SL1300_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r="14756"/>
          <a:stretch/>
        </p:blipFill>
        <p:spPr bwMode="auto">
          <a:xfrm>
            <a:off x="8268643" y="1636295"/>
            <a:ext cx="3746894" cy="51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0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2 – Website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82741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Select a </a:t>
            </a:r>
            <a:r>
              <a:rPr lang="en-GB" dirty="0" smtClean="0"/>
              <a:t>website </a:t>
            </a:r>
            <a:r>
              <a:rPr lang="en-GB" dirty="0"/>
              <a:t>and include a screenshot in your portfolio. </a:t>
            </a:r>
          </a:p>
          <a:p>
            <a:r>
              <a:rPr lang="en-GB" dirty="0"/>
              <a:t>Explain the target audience for the game for each of the factors below:</a:t>
            </a:r>
          </a:p>
          <a:p>
            <a:endParaRPr lang="en-GB" b="1" dirty="0"/>
          </a:p>
          <a:p>
            <a:r>
              <a:rPr lang="en-GB" b="1" dirty="0"/>
              <a:t>Gender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Age</a:t>
            </a:r>
            <a:r>
              <a:rPr lang="en-GB" dirty="0" smtClean="0"/>
              <a:t> –</a:t>
            </a:r>
          </a:p>
          <a:p>
            <a:r>
              <a:rPr lang="en-GB" b="1" dirty="0" smtClean="0"/>
              <a:t>Lifestyle</a:t>
            </a:r>
            <a:r>
              <a:rPr lang="en-GB" dirty="0" smtClean="0"/>
              <a:t> –</a:t>
            </a:r>
          </a:p>
          <a:p>
            <a:r>
              <a:rPr lang="en-GB" b="1" dirty="0" smtClean="0"/>
              <a:t>Accessibility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Income </a:t>
            </a:r>
            <a:r>
              <a:rPr lang="en-GB" dirty="0" smtClean="0"/>
              <a:t>–</a:t>
            </a:r>
          </a:p>
          <a:p>
            <a:r>
              <a:rPr lang="en-GB" b="1" dirty="0" smtClean="0"/>
              <a:t>Location</a:t>
            </a:r>
            <a:r>
              <a:rPr lang="en-GB" dirty="0" smtClean="0"/>
              <a:t> – 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341" y="2420352"/>
            <a:ext cx="5297266" cy="398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Answer the following </a:t>
            </a:r>
            <a:r>
              <a:rPr lang="en-US" b="1" dirty="0" smtClean="0"/>
              <a:t>on your whiteboards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Write down the different factors that are considered when designing an interactive media product.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term “target audience” and what that means for an interactive media product.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different factors that are considered for the target audience.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products are designed and targeted differently depending on the target audience.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97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target audience is the group of people that a product is intended for.</a:t>
            </a:r>
          </a:p>
          <a:p>
            <a:endParaRPr lang="en-GB" dirty="0"/>
          </a:p>
          <a:p>
            <a:r>
              <a:rPr lang="en-GB" dirty="0" smtClean="0"/>
              <a:t>This doesn’t however mean that the product can’t or shouldn’t be used by a different audience, however it may have less impact.</a:t>
            </a:r>
          </a:p>
          <a:p>
            <a:endParaRPr lang="en-GB" dirty="0"/>
          </a:p>
          <a:p>
            <a:r>
              <a:rPr lang="en-GB" dirty="0" smtClean="0"/>
              <a:t>For example, hair grips will have an intended audience of those with longer hair.</a:t>
            </a:r>
          </a:p>
          <a:p>
            <a:endParaRPr lang="en-GB" dirty="0"/>
          </a:p>
          <a:p>
            <a:r>
              <a:rPr lang="en-GB" dirty="0" smtClean="0"/>
              <a:t>Someone with short hair however may find little use for it.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14591" r="9044" b="8887"/>
          <a:stretch/>
        </p:blipFill>
        <p:spPr>
          <a:xfrm>
            <a:off x="10282990" y="5093368"/>
            <a:ext cx="1909010" cy="1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audience can be broken up into the following categories:</a:t>
            </a:r>
          </a:p>
          <a:p>
            <a:endParaRPr lang="en-GB" dirty="0"/>
          </a:p>
          <a:p>
            <a:r>
              <a:rPr lang="en-GB" dirty="0" smtClean="0"/>
              <a:t>Gender</a:t>
            </a:r>
          </a:p>
          <a:p>
            <a:r>
              <a:rPr lang="en-GB" dirty="0" smtClean="0"/>
              <a:t>Age</a:t>
            </a:r>
          </a:p>
          <a:p>
            <a:r>
              <a:rPr lang="en-GB" dirty="0" smtClean="0"/>
              <a:t>Ethnicity</a:t>
            </a:r>
          </a:p>
          <a:p>
            <a:r>
              <a:rPr lang="en-GB" dirty="0" smtClean="0"/>
              <a:t>Income</a:t>
            </a:r>
            <a:endParaRPr lang="en-GB" dirty="0"/>
          </a:p>
          <a:p>
            <a:r>
              <a:rPr lang="en-GB" dirty="0" smtClean="0"/>
              <a:t>Lifestyle</a:t>
            </a:r>
          </a:p>
          <a:p>
            <a:r>
              <a:rPr lang="en-GB" dirty="0" smtClean="0"/>
              <a:t>Location</a:t>
            </a:r>
          </a:p>
          <a:p>
            <a:r>
              <a:rPr lang="en-GB" dirty="0" smtClean="0"/>
              <a:t>Accessibility</a:t>
            </a:r>
          </a:p>
          <a:p>
            <a:r>
              <a:rPr lang="en-GB" i="1" dirty="0" smtClean="0"/>
              <a:t>And more.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90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information regarding each category of target audience is generalised.</a:t>
            </a:r>
          </a:p>
          <a:p>
            <a:endParaRPr lang="en-GB" dirty="0"/>
          </a:p>
          <a:p>
            <a:r>
              <a:rPr lang="en-GB" dirty="0" smtClean="0"/>
              <a:t>Not all people of the same gender, age or income will share the exact same interests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i="1" dirty="0" smtClean="0"/>
              <a:t>Be careful when writing about this content, always use links to back up what you say.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832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the following headings to your portfolio:</a:t>
            </a:r>
          </a:p>
          <a:p>
            <a:endParaRPr lang="en-GB" dirty="0"/>
          </a:p>
          <a:p>
            <a:r>
              <a:rPr lang="en-GB" b="1" dirty="0" smtClean="0"/>
              <a:t>Target Audience</a:t>
            </a:r>
            <a:r>
              <a:rPr lang="en-GB" dirty="0" smtClean="0"/>
              <a:t> (Heading 1)</a:t>
            </a:r>
          </a:p>
          <a:p>
            <a:pPr lvl="1"/>
            <a:r>
              <a:rPr lang="en-GB" b="1" dirty="0" smtClean="0"/>
              <a:t>Gender</a:t>
            </a:r>
            <a:r>
              <a:rPr lang="en-GB" dirty="0" smtClean="0"/>
              <a:t> (Heading 2)</a:t>
            </a:r>
          </a:p>
          <a:p>
            <a:pPr lvl="1"/>
            <a:r>
              <a:rPr lang="en-GB" b="1" dirty="0" smtClean="0"/>
              <a:t>Age</a:t>
            </a:r>
            <a:r>
              <a:rPr lang="en-GB" dirty="0" smtClean="0"/>
              <a:t> (Heading 2)</a:t>
            </a:r>
          </a:p>
          <a:p>
            <a:pPr lvl="1"/>
            <a:r>
              <a:rPr lang="en-GB" b="1" dirty="0" smtClean="0"/>
              <a:t>Income</a:t>
            </a:r>
            <a:r>
              <a:rPr lang="en-GB" dirty="0" smtClean="0"/>
              <a:t> (Heading 2)</a:t>
            </a:r>
          </a:p>
          <a:p>
            <a:pPr lvl="1"/>
            <a:r>
              <a:rPr lang="en-GB" b="1" dirty="0" smtClean="0"/>
              <a:t>Lifestyle</a:t>
            </a:r>
            <a:r>
              <a:rPr lang="en-GB" dirty="0" smtClean="0"/>
              <a:t> (Heading 2)</a:t>
            </a:r>
          </a:p>
          <a:p>
            <a:pPr lvl="1"/>
            <a:r>
              <a:rPr lang="en-GB" b="1" dirty="0" smtClean="0"/>
              <a:t>Location </a:t>
            </a:r>
            <a:r>
              <a:rPr lang="en-GB" dirty="0" smtClean="0"/>
              <a:t>(Heading 2)</a:t>
            </a:r>
          </a:p>
          <a:p>
            <a:pPr lvl="1"/>
            <a:r>
              <a:rPr lang="en-GB" b="1" dirty="0" smtClean="0"/>
              <a:t>Accessibility </a:t>
            </a:r>
            <a:r>
              <a:rPr lang="en-GB" dirty="0" smtClean="0"/>
              <a:t>(Heading 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91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Gender, 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designing a product, considerations are made for the gender of the target audience.</a:t>
            </a:r>
          </a:p>
          <a:p>
            <a:endParaRPr lang="en-GB" dirty="0"/>
          </a:p>
          <a:p>
            <a:r>
              <a:rPr lang="en-GB" u="sng" dirty="0" smtClean="0"/>
              <a:t>Typically</a:t>
            </a:r>
            <a:r>
              <a:rPr lang="en-GB" dirty="0" smtClean="0"/>
              <a:t>, a product is directly intended to be a male product, a female product or one for no specific gender.</a:t>
            </a:r>
          </a:p>
          <a:p>
            <a:endParaRPr lang="en-GB" dirty="0"/>
          </a:p>
          <a:p>
            <a:r>
              <a:rPr lang="en-GB" dirty="0"/>
              <a:t>The age of an audience could either be a specific age or covering a range, such as 11-16.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1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Gender and 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Discuss the following questions with your neighbours, </a:t>
            </a:r>
            <a:r>
              <a:rPr lang="en-GB" b="1" dirty="0" smtClean="0"/>
              <a:t>then add your answers to your portfolios under the correct headings:</a:t>
            </a:r>
          </a:p>
          <a:p>
            <a:endParaRPr lang="en-GB" b="1" dirty="0"/>
          </a:p>
          <a:p>
            <a:r>
              <a:rPr lang="en-GB" dirty="0"/>
              <a:t>What colours would you expect to </a:t>
            </a:r>
            <a:r>
              <a:rPr lang="en-GB" dirty="0" smtClean="0"/>
              <a:t>see </a:t>
            </a:r>
            <a:r>
              <a:rPr lang="en-GB" dirty="0"/>
              <a:t>targeted towards each males and females</a:t>
            </a:r>
            <a:r>
              <a:rPr lang="en-GB" dirty="0" smtClean="0"/>
              <a:t>?</a:t>
            </a:r>
          </a:p>
          <a:p>
            <a:endParaRPr lang="en-GB" b="1" dirty="0"/>
          </a:p>
          <a:p>
            <a:r>
              <a:rPr lang="en-GB" dirty="0"/>
              <a:t>How would you plan a product differently between adults and teenagers</a:t>
            </a:r>
            <a:r>
              <a:rPr lang="en-GB" dirty="0" smtClean="0"/>
              <a:t>?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What would appeal to an audience regardless of gender?</a:t>
            </a:r>
          </a:p>
          <a:p>
            <a:pPr lvl="1"/>
            <a:r>
              <a:rPr lang="en-GB" i="1" dirty="0" smtClean="0"/>
              <a:t>What about regardless of gender </a:t>
            </a:r>
            <a:r>
              <a:rPr lang="en-GB" b="1" i="1" dirty="0" smtClean="0"/>
              <a:t>and</a:t>
            </a:r>
            <a:r>
              <a:rPr lang="en-GB" i="1" dirty="0" smtClean="0"/>
              <a:t> age?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080a70f3-2fb6-4775-b740-efdf4c94e8dd"/>
    <ds:schemaRef ds:uri="http://schemas.microsoft.com/office/2006/documentManagement/types"/>
    <ds:schemaRef ds:uri="7bbd5310-919e-4445-9a45-176bf1ea620a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4BD439-9C18-4528-B0D8-D3C8714FB14C}"/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402</TotalTime>
  <Words>1034</Words>
  <Application>Microsoft Office PowerPoint</Application>
  <PresentationFormat>Widescreen</PresentationFormat>
  <Paragraphs>153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Wingdings 2</vt:lpstr>
      <vt:lpstr>Training presentation</vt:lpstr>
      <vt:lpstr>Target Audiences</vt:lpstr>
      <vt:lpstr>Starter – 5 Minutes</vt:lpstr>
      <vt:lpstr>Learning Outcomes</vt:lpstr>
      <vt:lpstr>Target Audience</vt:lpstr>
      <vt:lpstr>Categories of Target Audience</vt:lpstr>
      <vt:lpstr>Disclaimer</vt:lpstr>
      <vt:lpstr>Portfolio Setup</vt:lpstr>
      <vt:lpstr>Gender, Age</vt:lpstr>
      <vt:lpstr>Task 1 – Gender and Age</vt:lpstr>
      <vt:lpstr>Ethnicity, Income</vt:lpstr>
      <vt:lpstr>Task 2 – Ethnicity and Income</vt:lpstr>
      <vt:lpstr>Location, Accessibility</vt:lpstr>
      <vt:lpstr>Lifestyle</vt:lpstr>
      <vt:lpstr>Task 3 – Location and Accessibility</vt:lpstr>
      <vt:lpstr>Magazine Case Study 1</vt:lpstr>
      <vt:lpstr>Magazine Case Study 2</vt:lpstr>
      <vt:lpstr>Task 4 – Information on Factors</vt:lpstr>
      <vt:lpstr>Extension 1 – Game Case Study</vt:lpstr>
      <vt:lpstr>Extension 2 – Website Case Study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42</cp:revision>
  <dcterms:created xsi:type="dcterms:W3CDTF">2019-08-29T12:39:28Z</dcterms:created>
  <dcterms:modified xsi:type="dcterms:W3CDTF">2021-09-22T15:23:24Z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