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9" r:id="rId6"/>
    <p:sldId id="294" r:id="rId7"/>
    <p:sldId id="280" r:id="rId8"/>
    <p:sldId id="281" r:id="rId9"/>
    <p:sldId id="282" r:id="rId10"/>
    <p:sldId id="283" r:id="rId11"/>
    <p:sldId id="284" r:id="rId12"/>
    <p:sldId id="295" r:id="rId13"/>
    <p:sldId id="264" r:id="rId14"/>
    <p:sldId id="285" r:id="rId15"/>
    <p:sldId id="287" r:id="rId16"/>
    <p:sldId id="288" r:id="rId17"/>
    <p:sldId id="290" r:id="rId18"/>
    <p:sldId id="289" r:id="rId19"/>
    <p:sldId id="291" r:id="rId20"/>
    <p:sldId id="293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41908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13600"/>
            <a:ext cx="10972800" cy="47609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11/19/2021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Which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Discuss which type of source is most appropriate for each with your neighbours and </a:t>
            </a:r>
            <a:r>
              <a:rPr lang="en-GB" b="1" dirty="0" smtClean="0"/>
              <a:t>fill in your answers in your portfolio under “Types of Sources”:</a:t>
            </a:r>
          </a:p>
          <a:p>
            <a:endParaRPr lang="en-GB" dirty="0"/>
          </a:p>
          <a:p>
            <a:r>
              <a:rPr lang="en-GB" dirty="0"/>
              <a:t>When looking for a collection of other sources</a:t>
            </a:r>
            <a:r>
              <a:rPr lang="en-GB" dirty="0" smtClean="0"/>
              <a:t>.</a:t>
            </a:r>
          </a:p>
          <a:p>
            <a:endParaRPr lang="en-GB" i="1" dirty="0"/>
          </a:p>
          <a:p>
            <a:r>
              <a:rPr lang="en-GB" dirty="0"/>
              <a:t>When looking for the original data so you can analyse it yourself.</a:t>
            </a:r>
          </a:p>
          <a:p>
            <a:endParaRPr lang="en-GB" dirty="0" smtClean="0"/>
          </a:p>
          <a:p>
            <a:r>
              <a:rPr lang="en-GB" dirty="0" smtClean="0"/>
              <a:t>When looking for someone’s analysis of data</a:t>
            </a:r>
          </a:p>
          <a:p>
            <a:pPr lvl="1"/>
            <a:r>
              <a:rPr lang="en-GB" i="1" dirty="0" smtClean="0"/>
              <a:t>If you analyse the data, what type of source is your analysis?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Primary, secondary and tertiary are types of sources.</a:t>
            </a:r>
          </a:p>
          <a:p>
            <a:r>
              <a:rPr lang="en-GB" dirty="0" smtClean="0"/>
              <a:t>The following are examples of sources, depending on the specific source, it could fit into any one of the three types.</a:t>
            </a:r>
          </a:p>
          <a:p>
            <a:pPr lvl="1"/>
            <a:r>
              <a:rPr lang="en-GB" b="1" dirty="0" smtClean="0"/>
              <a:t>Internet</a:t>
            </a:r>
            <a:r>
              <a:rPr lang="en-GB" dirty="0" smtClean="0"/>
              <a:t> – e.g. almost anything</a:t>
            </a:r>
            <a:endParaRPr lang="en-GB" dirty="0" smtClean="0"/>
          </a:p>
          <a:p>
            <a:pPr lvl="1"/>
            <a:r>
              <a:rPr lang="en-GB" b="1" dirty="0" smtClean="0"/>
              <a:t>Books</a:t>
            </a:r>
            <a:r>
              <a:rPr lang="en-GB" dirty="0" smtClean="0"/>
              <a:t> – e.g. typically verified or validated</a:t>
            </a:r>
            <a:endParaRPr lang="en-GB" dirty="0" smtClean="0"/>
          </a:p>
          <a:p>
            <a:pPr lvl="1"/>
            <a:r>
              <a:rPr lang="en-GB" b="1" dirty="0" smtClean="0"/>
              <a:t>Technical </a:t>
            </a:r>
            <a:r>
              <a:rPr lang="en-GB" b="1" dirty="0" smtClean="0"/>
              <a:t>manuals </a:t>
            </a:r>
            <a:r>
              <a:rPr lang="en-GB" dirty="0" smtClean="0"/>
              <a:t>– e.g. specific guide</a:t>
            </a:r>
            <a:endParaRPr lang="en-GB" dirty="0" smtClean="0"/>
          </a:p>
          <a:p>
            <a:pPr lvl="1"/>
            <a:r>
              <a:rPr lang="en-GB" b="1" dirty="0" smtClean="0"/>
              <a:t>Magazines</a:t>
            </a:r>
            <a:r>
              <a:rPr lang="en-GB" dirty="0" smtClean="0"/>
              <a:t> – e.g. up-to-date information</a:t>
            </a:r>
            <a:endParaRPr lang="en-GB" dirty="0" smtClean="0"/>
          </a:p>
          <a:p>
            <a:pPr lvl="1"/>
            <a:r>
              <a:rPr lang="en-GB" b="1" dirty="0" smtClean="0"/>
              <a:t>Newspapers</a:t>
            </a:r>
            <a:r>
              <a:rPr lang="en-GB" dirty="0" smtClean="0"/>
              <a:t> – e.g. current affairs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6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they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sources mentioned serve one main purpose: to provide </a:t>
            </a:r>
            <a:r>
              <a:rPr lang="en-GB" i="1" dirty="0" smtClean="0"/>
              <a:t>verified</a:t>
            </a:r>
            <a:r>
              <a:rPr lang="en-GB" dirty="0" smtClean="0"/>
              <a:t> information to be used.</a:t>
            </a:r>
          </a:p>
          <a:p>
            <a:endParaRPr lang="en-GB" dirty="0"/>
          </a:p>
          <a:p>
            <a:r>
              <a:rPr lang="en-GB" dirty="0" smtClean="0"/>
              <a:t>What kind of information do you need when creating a product?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5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help us?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Selecting the right source is very important for a product that will be used by others.</a:t>
            </a:r>
          </a:p>
          <a:p>
            <a:endParaRPr lang="en-GB" dirty="0"/>
          </a:p>
          <a:p>
            <a:r>
              <a:rPr lang="en-GB" dirty="0" smtClean="0"/>
              <a:t>Mistakes aren’t such a problem if it is something just for yourself, however when it is intended for a specific audience, mistakes can mean it isn’t received well.</a:t>
            </a:r>
          </a:p>
          <a:p>
            <a:endParaRPr lang="en-GB" dirty="0"/>
          </a:p>
          <a:p>
            <a:r>
              <a:rPr lang="en-GB" dirty="0" smtClean="0"/>
              <a:t>So how do you think you gather information as to what works well for certain target audiences?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5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Tip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ready access to the internet, so that is going to be your first port of call.</a:t>
            </a:r>
          </a:p>
          <a:p>
            <a:endParaRPr lang="en-GB" dirty="0"/>
          </a:p>
          <a:p>
            <a:r>
              <a:rPr lang="en-GB" dirty="0" smtClean="0"/>
              <a:t>However, there are many other sources that will help you out more.</a:t>
            </a:r>
          </a:p>
          <a:p>
            <a:endParaRPr lang="en-GB" dirty="0"/>
          </a:p>
          <a:p>
            <a:r>
              <a:rPr lang="en-GB" dirty="0" smtClean="0"/>
              <a:t>You can find both books and academic articles online using Google Books and Google Scholar.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Source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and your team are designing an educational app for children. </a:t>
            </a:r>
          </a:p>
          <a:p>
            <a:r>
              <a:rPr lang="en-GB" dirty="0" smtClean="0"/>
              <a:t>Answer the following questions and </a:t>
            </a:r>
            <a:r>
              <a:rPr lang="en-GB" b="1" dirty="0" smtClean="0"/>
              <a:t>add them to your portfolio under the heading  “Sources for Projects”: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What colours would be appropriate for this project?</a:t>
            </a:r>
          </a:p>
          <a:p>
            <a:endParaRPr lang="en-GB" dirty="0" smtClean="0"/>
          </a:p>
          <a:p>
            <a:r>
              <a:rPr lang="en-GB" dirty="0"/>
              <a:t>What sources did you find to support that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What type of source is that? Primary, secondary or tertiary?</a:t>
            </a:r>
          </a:p>
          <a:p>
            <a:pPr lvl="1"/>
            <a:r>
              <a:rPr lang="en-GB" i="1" dirty="0" smtClean="0"/>
              <a:t>How reliable do you think this source is?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7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– More Source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57492" cy="432511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You and your team have decided to build an app, you want red to be the primary colour in the design.</a:t>
            </a:r>
          </a:p>
          <a:p>
            <a:r>
              <a:rPr lang="en-GB" dirty="0"/>
              <a:t>Answer the following questions and </a:t>
            </a:r>
            <a:r>
              <a:rPr lang="en-GB" b="1" dirty="0"/>
              <a:t>add them to your portfolio under the heading  “Sources for Projects”: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Who would this appeal to? List two categories from the target audience.</a:t>
            </a:r>
          </a:p>
          <a:p>
            <a:endParaRPr lang="en-GB" dirty="0" smtClean="0"/>
          </a:p>
          <a:p>
            <a:r>
              <a:rPr lang="en-GB" dirty="0"/>
              <a:t>List your sources that agree with your audience choice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What explanation did the sources give? Why does red appeal to that audience?</a:t>
            </a:r>
          </a:p>
          <a:p>
            <a:pPr lvl="1"/>
            <a:r>
              <a:rPr lang="en-GB" i="1" dirty="0" smtClean="0"/>
              <a:t>Did you agree with the explanation? Justify your point.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1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Reminder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searching for images, sounds, videos etc. to use in an interactive media product, you must ensure that you have permission to use them.</a:t>
            </a:r>
          </a:p>
          <a:p>
            <a:endParaRPr lang="en-GB" dirty="0"/>
          </a:p>
          <a:p>
            <a:r>
              <a:rPr lang="en-GB" dirty="0" smtClean="0"/>
              <a:t>This means you can’t just go onto Google and use the first image you see there.</a:t>
            </a:r>
          </a:p>
          <a:p>
            <a:endParaRPr lang="en-GB" dirty="0"/>
          </a:p>
          <a:p>
            <a:r>
              <a:rPr lang="en-GB" i="1" dirty="0" smtClean="0"/>
              <a:t>Tip: Search for “royalty free” content, you will often find a lot of content that is </a:t>
            </a:r>
            <a:r>
              <a:rPr lang="en-GB" i="1" smtClean="0"/>
              <a:t>free to use.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085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your work against your neighbour’s.</a:t>
            </a:r>
          </a:p>
          <a:p>
            <a:endParaRPr lang="en-GB" dirty="0"/>
          </a:p>
          <a:p>
            <a:r>
              <a:rPr lang="en-GB" dirty="0" smtClean="0"/>
              <a:t>Did they have any completely different answers?</a:t>
            </a:r>
          </a:p>
          <a:p>
            <a:pPr lvl="1"/>
            <a:r>
              <a:rPr lang="en-GB" dirty="0" smtClean="0"/>
              <a:t>If so, discuss which you think is correct.</a:t>
            </a:r>
          </a:p>
          <a:p>
            <a:endParaRPr lang="en-GB" dirty="0"/>
          </a:p>
          <a:p>
            <a:r>
              <a:rPr lang="en-GB" dirty="0" smtClean="0"/>
              <a:t>Scrutinise each other’s sources.</a:t>
            </a:r>
          </a:p>
          <a:p>
            <a:pPr lvl="1"/>
            <a:r>
              <a:rPr lang="en-GB" dirty="0" smtClean="0"/>
              <a:t>Which do you think is the most </a:t>
            </a:r>
            <a:r>
              <a:rPr lang="en-GB" smtClean="0"/>
              <a:t>reliable? Why?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3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On your whiteboards, answer the following:</a:t>
            </a:r>
          </a:p>
          <a:p>
            <a:endParaRPr lang="en-GB" dirty="0"/>
          </a:p>
          <a:p>
            <a:r>
              <a:rPr lang="en-GB" dirty="0" smtClean="0"/>
              <a:t>How would you gather information about an author and their books?</a:t>
            </a:r>
          </a:p>
          <a:p>
            <a:endParaRPr lang="en-GB" dirty="0"/>
          </a:p>
          <a:p>
            <a:r>
              <a:rPr lang="en-GB" dirty="0" smtClean="0"/>
              <a:t>Where would you look to find information about Bill Gates?</a:t>
            </a:r>
          </a:p>
          <a:p>
            <a:endParaRPr lang="en-GB" dirty="0"/>
          </a:p>
          <a:p>
            <a:r>
              <a:rPr lang="en-GB" dirty="0" smtClean="0"/>
              <a:t>What is the best source of information?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b="1" dirty="0" smtClean="0"/>
              <a:t>Understand</a:t>
            </a:r>
            <a:r>
              <a:rPr lang="en-GB" dirty="0" smtClean="0"/>
              <a:t> the different types of research sources.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differences, advantages and disadvantages of the source types.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to review and select an appropriate source for a project.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06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Information?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is data which has been processed.</a:t>
            </a:r>
          </a:p>
          <a:p>
            <a:endParaRPr lang="en-GB" dirty="0"/>
          </a:p>
          <a:p>
            <a:r>
              <a:rPr lang="en-GB" dirty="0" smtClean="0"/>
              <a:t>I.e. not simple facts and figures, context has been added.</a:t>
            </a:r>
          </a:p>
          <a:p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.g. 3, 4, 5 is data</a:t>
            </a:r>
          </a:p>
          <a:p>
            <a:endParaRPr lang="en-GB" dirty="0"/>
          </a:p>
          <a:p>
            <a:r>
              <a:rPr lang="en-GB" dirty="0" smtClean="0"/>
              <a:t>Stating that 3cm, 4cm and 5cm are the lengths of the sides of a triangle is information.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446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 we get Information?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general, there are three types of resources of information:</a:t>
            </a:r>
          </a:p>
          <a:p>
            <a:pPr lvl="1"/>
            <a:r>
              <a:rPr lang="en-GB" dirty="0" smtClean="0"/>
              <a:t>Primary</a:t>
            </a:r>
          </a:p>
          <a:p>
            <a:pPr lvl="1"/>
            <a:r>
              <a:rPr lang="en-GB" dirty="0" smtClean="0"/>
              <a:t>Secondary</a:t>
            </a:r>
          </a:p>
          <a:p>
            <a:pPr lvl="1"/>
            <a:r>
              <a:rPr lang="en-GB" dirty="0" smtClean="0"/>
              <a:t>Tertiary</a:t>
            </a:r>
          </a:p>
          <a:p>
            <a:pPr lvl="1"/>
            <a:endParaRPr lang="en-GB" dirty="0"/>
          </a:p>
          <a:p>
            <a:r>
              <a:rPr lang="en-GB" dirty="0" smtClean="0"/>
              <a:t>It is important to understand which is appropriate for certain parts of a project. Use of misinformation can lead to problems with the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8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 are the original materials, i.e. where the data comes from.</a:t>
            </a:r>
          </a:p>
          <a:p>
            <a:endParaRPr lang="en-GB" dirty="0"/>
          </a:p>
          <a:p>
            <a:r>
              <a:rPr lang="en-GB" dirty="0" smtClean="0"/>
              <a:t>This could include:</a:t>
            </a:r>
          </a:p>
          <a:p>
            <a:pPr lvl="1"/>
            <a:r>
              <a:rPr lang="en-GB" dirty="0" smtClean="0"/>
              <a:t>Poems</a:t>
            </a:r>
          </a:p>
          <a:p>
            <a:pPr lvl="1"/>
            <a:r>
              <a:rPr lang="en-GB" dirty="0" smtClean="0"/>
              <a:t>Diaries</a:t>
            </a:r>
          </a:p>
          <a:p>
            <a:pPr lvl="1"/>
            <a:r>
              <a:rPr lang="en-GB" dirty="0" smtClean="0"/>
              <a:t>Court Records</a:t>
            </a:r>
          </a:p>
          <a:p>
            <a:pPr lvl="1"/>
            <a:r>
              <a:rPr lang="en-GB" b="1" dirty="0" smtClean="0"/>
              <a:t>Academic Journals</a:t>
            </a:r>
          </a:p>
          <a:p>
            <a:pPr lvl="1"/>
            <a:endParaRPr lang="en-GB" b="1" dirty="0"/>
          </a:p>
          <a:p>
            <a:r>
              <a:rPr lang="en-GB" dirty="0" smtClean="0"/>
              <a:t>Not all of these will apply to your own research, but this is a good place to start.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sources that take from primary sources and describe or analyse them in some way.</a:t>
            </a:r>
          </a:p>
          <a:p>
            <a:endParaRPr lang="en-GB" dirty="0"/>
          </a:p>
          <a:p>
            <a:r>
              <a:rPr lang="en-GB" dirty="0" smtClean="0"/>
              <a:t>This could include:</a:t>
            </a:r>
          </a:p>
          <a:p>
            <a:pPr lvl="1"/>
            <a:r>
              <a:rPr lang="en-GB" dirty="0" smtClean="0"/>
              <a:t>Encyclopaedias</a:t>
            </a:r>
          </a:p>
          <a:p>
            <a:pPr lvl="1"/>
            <a:r>
              <a:rPr lang="en-GB" dirty="0" smtClean="0"/>
              <a:t>Textbooks</a:t>
            </a:r>
          </a:p>
          <a:p>
            <a:pPr lvl="1"/>
            <a:r>
              <a:rPr lang="en-GB" dirty="0" smtClean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21634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Tertiary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are sources that organise and collate primary and secondary sources.</a:t>
            </a:r>
          </a:p>
          <a:p>
            <a:endParaRPr lang="en-GB" dirty="0"/>
          </a:p>
          <a:p>
            <a:r>
              <a:rPr lang="en-GB" dirty="0" smtClean="0"/>
              <a:t>This could include: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Abstracts</a:t>
            </a:r>
          </a:p>
          <a:p>
            <a:pPr lvl="1"/>
            <a:r>
              <a:rPr lang="en-GB" dirty="0" smtClean="0"/>
              <a:t>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8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the following heading to your portfolio:</a:t>
            </a:r>
          </a:p>
          <a:p>
            <a:endParaRPr lang="en-GB" dirty="0"/>
          </a:p>
          <a:p>
            <a:pPr lvl="1"/>
            <a:r>
              <a:rPr lang="en-GB" b="1" dirty="0" smtClean="0"/>
              <a:t>Sources of Information</a:t>
            </a:r>
            <a:r>
              <a:rPr lang="en-GB" dirty="0" smtClean="0"/>
              <a:t> (Heading 1)</a:t>
            </a:r>
          </a:p>
          <a:p>
            <a:pPr lvl="1"/>
            <a:r>
              <a:rPr lang="en-GB" b="1" dirty="0" smtClean="0"/>
              <a:t>Types of Source</a:t>
            </a:r>
            <a:r>
              <a:rPr lang="en-GB" dirty="0" smtClean="0"/>
              <a:t> (Heading 2)</a:t>
            </a:r>
          </a:p>
          <a:p>
            <a:pPr lvl="1"/>
            <a:r>
              <a:rPr lang="en-GB" b="1" dirty="0" smtClean="0"/>
              <a:t>Sources for Projects</a:t>
            </a:r>
            <a:r>
              <a:rPr lang="en-GB" dirty="0" smtClean="0"/>
              <a:t> (Heading 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703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purl.org/dc/dcmitype/"/>
    <ds:schemaRef ds:uri="http://schemas.microsoft.com/office/2006/documentManagement/types"/>
    <ds:schemaRef ds:uri="7bbd5310-919e-4445-9a45-176bf1ea620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80a70f3-2fb6-4775-b740-efdf4c94e8d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D6BE5D-FB1F-4AFE-9293-C359331AEFB7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553</TotalTime>
  <Words>900</Words>
  <Application>Microsoft Office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Georgia</vt:lpstr>
      <vt:lpstr>Wingdings 2</vt:lpstr>
      <vt:lpstr>Training presentation</vt:lpstr>
      <vt:lpstr>Sources</vt:lpstr>
      <vt:lpstr>Starter – 5 Minutes</vt:lpstr>
      <vt:lpstr>Learning Outcomes</vt:lpstr>
      <vt:lpstr>What is Information?</vt:lpstr>
      <vt:lpstr>Where do we get Information?</vt:lpstr>
      <vt:lpstr>Primary Sources</vt:lpstr>
      <vt:lpstr>Secondary Sources</vt:lpstr>
      <vt:lpstr>Tertiary Sources</vt:lpstr>
      <vt:lpstr>Portfolio Update</vt:lpstr>
      <vt:lpstr>Task 1 – Which to use?</vt:lpstr>
      <vt:lpstr>Examples of Sources</vt:lpstr>
      <vt:lpstr>What are they for?</vt:lpstr>
      <vt:lpstr>How does this help us?</vt:lpstr>
      <vt:lpstr>Quick Tip</vt:lpstr>
      <vt:lpstr>Task 2 – Source Research</vt:lpstr>
      <vt:lpstr>Task 3 – More Source Research</vt:lpstr>
      <vt:lpstr>Reminder</vt:lpstr>
      <vt:lpstr>Plenary – Peer Review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52</cp:revision>
  <dcterms:created xsi:type="dcterms:W3CDTF">2019-08-29T12:39:28Z</dcterms:created>
  <dcterms:modified xsi:type="dcterms:W3CDTF">2021-11-19T14:54:35Z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