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9" r:id="rId6"/>
    <p:sldId id="290" r:id="rId7"/>
    <p:sldId id="280" r:id="rId8"/>
    <p:sldId id="281" r:id="rId9"/>
    <p:sldId id="282" r:id="rId10"/>
    <p:sldId id="291" r:id="rId11"/>
    <p:sldId id="264" r:id="rId12"/>
    <p:sldId id="293" r:id="rId13"/>
    <p:sldId id="289" r:id="rId14"/>
    <p:sldId id="284" r:id="rId15"/>
    <p:sldId id="285" r:id="rId16"/>
    <p:sldId id="286" r:id="rId17"/>
    <p:sldId id="292" r:id="rId18"/>
    <p:sldId id="283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56864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-9956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298322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50292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30158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87549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7898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11956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11956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11956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11956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-9575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-9575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744963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720293"/>
            <a:ext cx="10972800" cy="485424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2471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2471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-768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Risk analysis is the process of identifying and mitigating the potential risks within the development of a project.</a:t>
            </a:r>
          </a:p>
          <a:p>
            <a:endParaRPr lang="en-GB" dirty="0"/>
          </a:p>
          <a:p>
            <a:r>
              <a:rPr lang="en-GB" dirty="0" smtClean="0"/>
              <a:t>The purpose of this is to generate a list of potential problems from the project, to help avoid them.</a:t>
            </a:r>
          </a:p>
          <a:p>
            <a:endParaRPr lang="en-GB" dirty="0"/>
          </a:p>
          <a:p>
            <a:r>
              <a:rPr lang="en-GB" dirty="0" smtClean="0"/>
              <a:t>For example, when creating a product for a younger audience, it is vital to ensure that the imagery and text are all appropriate for that target audience.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2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Another visual method of presenting information is to use a wireframe.</a:t>
            </a:r>
          </a:p>
          <a:p>
            <a:endParaRPr lang="en-GB" dirty="0"/>
          </a:p>
          <a:p>
            <a:r>
              <a:rPr lang="en-GB" dirty="0" smtClean="0"/>
              <a:t>The purpose of a wireframe diagram is to show in a visual way what something might look like.</a:t>
            </a:r>
          </a:p>
          <a:p>
            <a:endParaRPr lang="en-GB" dirty="0"/>
          </a:p>
          <a:p>
            <a:r>
              <a:rPr lang="en-GB" dirty="0" smtClean="0"/>
              <a:t>This can be used for still images and graphics projects such as poster designs and CD/DVD covers.</a:t>
            </a:r>
          </a:p>
          <a:p>
            <a:endParaRPr lang="en-GB" dirty="0"/>
          </a:p>
          <a:p>
            <a:r>
              <a:rPr lang="en-GB" dirty="0" smtClean="0"/>
              <a:t>They can also be used to show the layout of a web page, multimedia display, game scene, character model, comic book layout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9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405686" y="2844200"/>
            <a:ext cx="4500594" cy="26432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Faded out background image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120066" y="3415704"/>
            <a:ext cx="328614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TITLE</a:t>
            </a:r>
          </a:p>
        </p:txBody>
      </p:sp>
      <p:sp>
        <p:nvSpPr>
          <p:cNvPr id="6" name="Oval 5"/>
          <p:cNvSpPr/>
          <p:nvPr/>
        </p:nvSpPr>
        <p:spPr>
          <a:xfrm>
            <a:off x="7548562" y="4630150"/>
            <a:ext cx="1285884" cy="785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Pic</a:t>
            </a:r>
            <a:r>
              <a:rPr lang="en-GB" dirty="0"/>
              <a:t> of town</a:t>
            </a:r>
          </a:p>
        </p:txBody>
      </p:sp>
      <p:sp>
        <p:nvSpPr>
          <p:cNvPr id="7" name="Oval 6"/>
          <p:cNvSpPr/>
          <p:nvPr/>
        </p:nvSpPr>
        <p:spPr>
          <a:xfrm>
            <a:off x="8977322" y="4630150"/>
            <a:ext cx="1285884" cy="785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Pic</a:t>
            </a:r>
            <a:r>
              <a:rPr lang="en-GB" dirty="0"/>
              <a:t> of town</a:t>
            </a:r>
          </a:p>
        </p:txBody>
      </p:sp>
      <p:sp>
        <p:nvSpPr>
          <p:cNvPr id="8" name="Oval 7"/>
          <p:cNvSpPr/>
          <p:nvPr/>
        </p:nvSpPr>
        <p:spPr>
          <a:xfrm>
            <a:off x="10334644" y="4630150"/>
            <a:ext cx="1285884" cy="785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Pic</a:t>
            </a:r>
            <a:r>
              <a:rPr lang="en-GB" dirty="0"/>
              <a:t> of town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0066" y="3987208"/>
            <a:ext cx="328614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1" dirty="0"/>
              <a:t>Sub Title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7762876" y="2629886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9120198" y="57017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9941735" y="3022795"/>
            <a:ext cx="121444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4380" y="6273225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Oval images of town, glowing, blended in to background image.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1372" y="1915507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Main background of town, </a:t>
            </a:r>
          </a:p>
          <a:p>
            <a:r>
              <a:rPr lang="en-GB" sz="1600" dirty="0"/>
              <a:t>grey/washout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4514" y="2058382"/>
            <a:ext cx="235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Arial, bold, 17, red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2" y="2209800"/>
            <a:ext cx="643797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51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Should be Included?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wireframe diagram will show both the content and the positions of different elements, such as:</a:t>
            </a:r>
          </a:p>
          <a:p>
            <a:pPr lvl="1"/>
            <a:r>
              <a:rPr lang="en-GB" dirty="0" smtClean="0"/>
              <a:t>Images</a:t>
            </a:r>
          </a:p>
          <a:p>
            <a:pPr lvl="1"/>
            <a:r>
              <a:rPr lang="en-GB" dirty="0" smtClean="0"/>
              <a:t>Graphics (Background style, borders)</a:t>
            </a:r>
          </a:p>
          <a:p>
            <a:pPr lvl="1"/>
            <a:r>
              <a:rPr lang="en-GB" dirty="0" smtClean="0"/>
              <a:t>Text (Font style, size and colour)</a:t>
            </a:r>
          </a:p>
          <a:p>
            <a:pPr lvl="1"/>
            <a:r>
              <a:rPr lang="en-GB" dirty="0" smtClean="0"/>
              <a:t>Navigation (Location and style of buttons or menus)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2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– The Haunting of Attercliffe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working with a local movie production company.</a:t>
            </a:r>
          </a:p>
          <a:p>
            <a:endParaRPr lang="en-GB" dirty="0"/>
          </a:p>
          <a:p>
            <a:r>
              <a:rPr lang="en-GB" dirty="0" smtClean="0"/>
              <a:t>They would like you to put together a wireframe for a poster (not an actual poster) for their upcoming movie, “The Haunting of Attercliffe”.</a:t>
            </a:r>
          </a:p>
          <a:p>
            <a:endParaRPr lang="en-GB" dirty="0"/>
          </a:p>
          <a:p>
            <a:r>
              <a:rPr lang="en-GB" dirty="0" smtClean="0"/>
              <a:t>This is a horror movie that will focus on a haunted building in the area.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9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Wireframe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Create a wireframe diagram for a movie poster called “The Haunting of Attercliffe”:</a:t>
            </a:r>
          </a:p>
          <a:p>
            <a:endParaRPr lang="en-GB" dirty="0"/>
          </a:p>
          <a:p>
            <a:r>
              <a:rPr lang="en-GB" dirty="0"/>
              <a:t>Include text, images and a range of colours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Include font size/style, why you’ve picked those styles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Include dimensions for the objects.</a:t>
            </a:r>
          </a:p>
          <a:p>
            <a:pPr lvl="1"/>
            <a:r>
              <a:rPr lang="en-GB" i="1" dirty="0" smtClean="0"/>
              <a:t>Include reasoning for each decision you’ve made on the design.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– Quick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smtClean="0"/>
              <a:t>Make </a:t>
            </a:r>
            <a:r>
              <a:rPr lang="en-GB" smtClean="0"/>
              <a:t>sure </a:t>
            </a:r>
            <a:r>
              <a:rPr lang="en-GB" dirty="0" smtClean="0"/>
              <a:t>your portfolio answers the following questions.</a:t>
            </a:r>
          </a:p>
          <a:p>
            <a:r>
              <a:rPr lang="en-GB" i="1" dirty="0" smtClean="0"/>
              <a:t>If it doesn’t already, make sure to add these answers.</a:t>
            </a:r>
          </a:p>
          <a:p>
            <a:endParaRPr lang="en-GB" i="1" dirty="0"/>
          </a:p>
          <a:p>
            <a:r>
              <a:rPr lang="en-GB" dirty="0"/>
              <a:t>What is a wireframe diagram? Why is it used</a:t>
            </a:r>
            <a:r>
              <a:rPr lang="en-GB" dirty="0" smtClean="0"/>
              <a:t>?</a:t>
            </a:r>
          </a:p>
          <a:p>
            <a:endParaRPr lang="en-GB" i="1" dirty="0"/>
          </a:p>
          <a:p>
            <a:r>
              <a:rPr lang="en-GB" dirty="0"/>
              <a:t>What is a mood-board? What is it made up of</a:t>
            </a:r>
            <a:r>
              <a:rPr lang="en-GB" dirty="0" smtClean="0"/>
              <a:t>?</a:t>
            </a:r>
            <a:endParaRPr lang="en-GB" i="1" dirty="0" smtClean="0"/>
          </a:p>
          <a:p>
            <a:endParaRPr lang="en-GB" dirty="0" smtClean="0"/>
          </a:p>
          <a:p>
            <a:r>
              <a:rPr lang="en-GB" dirty="0" smtClean="0"/>
              <a:t>What is the purpose of the technical processes?</a:t>
            </a:r>
          </a:p>
          <a:p>
            <a:pPr lvl="1"/>
            <a:r>
              <a:rPr lang="en-GB" i="1" dirty="0" smtClean="0"/>
              <a:t>Why might you use a flowchart but not a wireframe?</a:t>
            </a:r>
          </a:p>
        </p:txBody>
      </p:sp>
    </p:spTree>
    <p:extLst>
      <p:ext uri="{BB962C8B-B14F-4D97-AF65-F5344CB8AC3E}">
        <p14:creationId xmlns:p14="http://schemas.microsoft.com/office/powerpoint/2010/main" val="5239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i="1" dirty="0" smtClean="0"/>
              <a:t>On your whiteboards, answer the following:</a:t>
            </a:r>
          </a:p>
          <a:p>
            <a:endParaRPr lang="en-GB" i="1" dirty="0"/>
          </a:p>
          <a:p>
            <a:r>
              <a:rPr lang="en-GB" dirty="0" smtClean="0"/>
              <a:t>How would a developer show a non-technical member of staff the steps they will follow to make the product?</a:t>
            </a:r>
          </a:p>
          <a:p>
            <a:endParaRPr lang="en-GB" dirty="0"/>
          </a:p>
          <a:p>
            <a:r>
              <a:rPr lang="en-GB" dirty="0" smtClean="0"/>
              <a:t>How would you discover and solve the risks within a project?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b="1" dirty="0" smtClean="0"/>
              <a:t>Understand</a:t>
            </a:r>
            <a:r>
              <a:rPr lang="en-GB" dirty="0" smtClean="0"/>
              <a:t> the purpose of different technical planning processes.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how the technical processes effect development.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why certain technical processes are used instead of others.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54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technical processes refer to those that focus less on the actual creative content and more on the practical content, e.g. the layout.</a:t>
            </a:r>
          </a:p>
          <a:p>
            <a:endParaRPr lang="en-GB" dirty="0"/>
          </a:p>
          <a:p>
            <a:r>
              <a:rPr lang="en-GB" dirty="0" smtClean="0"/>
              <a:t>Another term frequently used for technical diagrams are </a:t>
            </a:r>
            <a:r>
              <a:rPr lang="en-GB" b="1" dirty="0" smtClean="0"/>
              <a:t>visualisation diagrams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8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7796463" cy="4325112"/>
          </a:xfrm>
        </p:spPr>
        <p:txBody>
          <a:bodyPr/>
          <a:lstStyle/>
          <a:p>
            <a:r>
              <a:rPr lang="en-GB" dirty="0" smtClean="0"/>
              <a:t>One of the most commonly used diagrams is the flowchart.</a:t>
            </a:r>
          </a:p>
          <a:p>
            <a:endParaRPr lang="en-GB" dirty="0"/>
          </a:p>
          <a:p>
            <a:r>
              <a:rPr lang="en-GB" dirty="0" smtClean="0"/>
              <a:t>This helps visualise the steps taken to reach the end of a project.</a:t>
            </a:r>
          </a:p>
          <a:p>
            <a:endParaRPr lang="en-GB" dirty="0"/>
          </a:p>
          <a:p>
            <a:r>
              <a:rPr lang="en-GB" dirty="0" smtClean="0"/>
              <a:t>A flowchart should cover every route to get from the starting point to the final product.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16" y="2168842"/>
            <a:ext cx="3810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Flowcharts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Producing flowcharts can be time-consuming, however, they are often useful in highlighting oversights in the development process.</a:t>
            </a:r>
          </a:p>
          <a:p>
            <a:endParaRPr lang="en-GB" dirty="0"/>
          </a:p>
          <a:p>
            <a:r>
              <a:rPr lang="en-GB" dirty="0" smtClean="0"/>
              <a:t>When working with a client, it is key that you can get the information across to them. Often, clients </a:t>
            </a:r>
            <a:r>
              <a:rPr lang="en-GB" smtClean="0"/>
              <a:t>won’t be </a:t>
            </a:r>
            <a:r>
              <a:rPr lang="en-GB" dirty="0" smtClean="0"/>
              <a:t>technical staff, so other means of getting the information across are necessary.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 Parts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Image result for flowchart shap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86" y="1621277"/>
            <a:ext cx="5255433" cy="4953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0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Quick Flowchart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Produce a flowchart that </a:t>
            </a:r>
            <a:r>
              <a:rPr lang="en-GB" b="1" dirty="0" smtClean="0"/>
              <a:t>outlines the steps for creating a website</a:t>
            </a:r>
            <a:r>
              <a:rPr lang="en-GB" dirty="0" smtClean="0"/>
              <a:t>. </a:t>
            </a:r>
            <a:r>
              <a:rPr lang="en-GB" i="1" dirty="0" smtClean="0"/>
              <a:t>Use MS Visio, then copy the flowchart into your portfolio.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/>
              <a:t>Use start/stop and </a:t>
            </a:r>
            <a:r>
              <a:rPr lang="en-GB" dirty="0" smtClean="0"/>
              <a:t>actions</a:t>
            </a:r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Use decisions</a:t>
            </a:r>
          </a:p>
          <a:p>
            <a:endParaRPr lang="en-GB" dirty="0"/>
          </a:p>
          <a:p>
            <a:r>
              <a:rPr lang="en-GB" dirty="0"/>
              <a:t>Use input/output</a:t>
            </a:r>
            <a:endParaRPr lang="en-GB" i="1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heading in your portfolio: </a:t>
            </a:r>
            <a:r>
              <a:rPr lang="en-GB" b="1" dirty="0" smtClean="0"/>
              <a:t>Technical Processes</a:t>
            </a:r>
            <a:r>
              <a:rPr lang="en-GB" dirty="0" smtClean="0"/>
              <a:t> </a:t>
            </a:r>
            <a:r>
              <a:rPr lang="en-GB" dirty="0"/>
              <a:t>(Heading 1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r>
              <a:rPr lang="en-GB" dirty="0" smtClean="0"/>
              <a:t>Create another heading:</a:t>
            </a:r>
          </a:p>
          <a:p>
            <a:pPr lvl="1"/>
            <a:r>
              <a:rPr lang="en-GB" b="1" dirty="0" smtClean="0"/>
              <a:t>Flowcharts</a:t>
            </a:r>
            <a:r>
              <a:rPr lang="en-GB" dirty="0" smtClean="0"/>
              <a:t> (Heading 2)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dirty="0" smtClean="0"/>
              <a:t>Wireframes</a:t>
            </a:r>
            <a:r>
              <a:rPr lang="en-GB" dirty="0" smtClean="0"/>
              <a:t> (Heading </a:t>
            </a:r>
            <a:r>
              <a:rPr lang="en-GB" smtClean="0"/>
              <a:t>2)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6593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99B6E2-C3A5-47DC-8C2A-A155E29EA702}"/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infopath/2007/PartnerControls"/>
    <ds:schemaRef ds:uri="080a70f3-2fb6-4775-b740-efdf4c94e8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4636</TotalTime>
  <Words>722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Georgia</vt:lpstr>
      <vt:lpstr>Wingdings 2</vt:lpstr>
      <vt:lpstr>Training presentation</vt:lpstr>
      <vt:lpstr>Technical Processes</vt:lpstr>
      <vt:lpstr>Starter – 5 Minutes</vt:lpstr>
      <vt:lpstr>Learning Outcomes</vt:lpstr>
      <vt:lpstr>Technical Processes</vt:lpstr>
      <vt:lpstr>Flowcharts</vt:lpstr>
      <vt:lpstr>Using Flowcharts</vt:lpstr>
      <vt:lpstr>Flowchart Parts</vt:lpstr>
      <vt:lpstr>Task 1 – Quick Flowchart</vt:lpstr>
      <vt:lpstr>Portfolio Setup</vt:lpstr>
      <vt:lpstr>Risk Analysis</vt:lpstr>
      <vt:lpstr>Wireframes</vt:lpstr>
      <vt:lpstr>Wireframe Examples</vt:lpstr>
      <vt:lpstr>What Should be Included?</vt:lpstr>
      <vt:lpstr>Brief – The Haunting of Attercliffe</vt:lpstr>
      <vt:lpstr>Task 2 – Wireframe</vt:lpstr>
      <vt:lpstr>Plenary – Quick Questions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76</cp:revision>
  <dcterms:created xsi:type="dcterms:W3CDTF">2019-08-29T12:39:28Z</dcterms:created>
  <dcterms:modified xsi:type="dcterms:W3CDTF">2021-11-15T14:12:11Z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