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4"/>
  </p:sldMasterIdLst>
  <p:sldIdLst>
    <p:sldId id="256" r:id="rId5"/>
    <p:sldId id="257" r:id="rId6"/>
    <p:sldId id="275" r:id="rId7"/>
    <p:sldId id="258" r:id="rId8"/>
    <p:sldId id="259" r:id="rId9"/>
    <p:sldId id="273" r:id="rId10"/>
    <p:sldId id="260" r:id="rId11"/>
    <p:sldId id="271" r:id="rId12"/>
    <p:sldId id="262" r:id="rId13"/>
    <p:sldId id="264" r:id="rId14"/>
    <p:sldId id="268" r:id="rId15"/>
    <p:sldId id="266" r:id="rId16"/>
    <p:sldId id="272" r:id="rId17"/>
    <p:sldId id="270"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106" d="100"/>
          <a:sy n="106" d="100"/>
        </p:scale>
        <p:origin x="130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41112A-B4A6-40CA-AC8F-D3AED25CF512}"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ABDE851-6DA1-4574-94D6-80C943F84F4B}">
      <dgm:prSet/>
      <dgm:spPr/>
      <dgm:t>
        <a:bodyPr/>
        <a:lstStyle/>
        <a:p>
          <a:r>
            <a:rPr lang="en-GB" dirty="0"/>
            <a:t>Virtual reality greatly appeals to teenagers due to it being engaging and fun to use,  because of this it is a great way to get them involved and interested with the museum.</a:t>
          </a:r>
          <a:endParaRPr lang="en-US" dirty="0"/>
        </a:p>
      </dgm:t>
    </dgm:pt>
    <dgm:pt modelId="{61357AA5-04F0-40D4-8B67-F64110286FBF}" type="parTrans" cxnId="{71AB8978-983C-4267-A5A4-CC0938F8A965}">
      <dgm:prSet/>
      <dgm:spPr/>
      <dgm:t>
        <a:bodyPr/>
        <a:lstStyle/>
        <a:p>
          <a:endParaRPr lang="en-US"/>
        </a:p>
      </dgm:t>
    </dgm:pt>
    <dgm:pt modelId="{350360AE-2788-4777-BE51-F55DA64CAD13}" type="sibTrans" cxnId="{71AB8978-983C-4267-A5A4-CC0938F8A965}">
      <dgm:prSet/>
      <dgm:spPr/>
      <dgm:t>
        <a:bodyPr/>
        <a:lstStyle/>
        <a:p>
          <a:endParaRPr lang="en-US"/>
        </a:p>
      </dgm:t>
    </dgm:pt>
    <dgm:pt modelId="{FE6D4A4D-E2B2-4A59-979A-FB8176B7D3BF}">
      <dgm:prSet/>
      <dgm:spPr/>
      <dgm:t>
        <a:bodyPr/>
        <a:lstStyle/>
        <a:p>
          <a:r>
            <a:rPr lang="en-GB" dirty="0"/>
            <a:t>Young children could be less suited to virtual reality because the size of the headset could be too large for some children’s heads.</a:t>
          </a:r>
          <a:endParaRPr lang="en-US" dirty="0"/>
        </a:p>
      </dgm:t>
    </dgm:pt>
    <dgm:pt modelId="{CA30D0F4-DFA2-4983-A376-0872C0DFC3FF}" type="parTrans" cxnId="{4F676950-66F3-445B-94DB-AD7853879FDA}">
      <dgm:prSet/>
      <dgm:spPr/>
      <dgm:t>
        <a:bodyPr/>
        <a:lstStyle/>
        <a:p>
          <a:endParaRPr lang="en-US"/>
        </a:p>
      </dgm:t>
    </dgm:pt>
    <dgm:pt modelId="{187C7C05-0A91-4C8D-B702-B7DB3C40BD96}" type="sibTrans" cxnId="{4F676950-66F3-445B-94DB-AD7853879FDA}">
      <dgm:prSet/>
      <dgm:spPr/>
      <dgm:t>
        <a:bodyPr/>
        <a:lstStyle/>
        <a:p>
          <a:endParaRPr lang="en-US"/>
        </a:p>
      </dgm:t>
    </dgm:pt>
    <dgm:pt modelId="{BDB0C25C-2C4B-4BEE-AA48-3F37985B06BE}">
      <dgm:prSet/>
      <dgm:spPr/>
      <dgm:t>
        <a:bodyPr/>
        <a:lstStyle/>
        <a:p>
          <a:r>
            <a:rPr lang="en-GB" dirty="0"/>
            <a:t>Adults can find virtual reality appealing, however some adults refuse to embrace it and are wary around VR, the chance of this happening seems to increase with age.</a:t>
          </a:r>
          <a:endParaRPr lang="en-US" dirty="0"/>
        </a:p>
      </dgm:t>
    </dgm:pt>
    <dgm:pt modelId="{44D8153C-98D5-4837-8AC2-8D7808BAD0A0}" type="parTrans" cxnId="{C2B88AB2-B883-43A0-9B55-708CF5305654}">
      <dgm:prSet/>
      <dgm:spPr/>
      <dgm:t>
        <a:bodyPr/>
        <a:lstStyle/>
        <a:p>
          <a:endParaRPr lang="en-US"/>
        </a:p>
      </dgm:t>
    </dgm:pt>
    <dgm:pt modelId="{4F63AC02-F683-43E9-A6CD-0A11677D5296}" type="sibTrans" cxnId="{C2B88AB2-B883-43A0-9B55-708CF5305654}">
      <dgm:prSet/>
      <dgm:spPr/>
      <dgm:t>
        <a:bodyPr/>
        <a:lstStyle/>
        <a:p>
          <a:endParaRPr lang="en-US"/>
        </a:p>
      </dgm:t>
    </dgm:pt>
    <dgm:pt modelId="{1A955FB7-1E75-4AFB-BC90-33EBC71D24B0}" type="pres">
      <dgm:prSet presAssocID="{9241112A-B4A6-40CA-AC8F-D3AED25CF512}" presName="vert0" presStyleCnt="0">
        <dgm:presLayoutVars>
          <dgm:dir/>
          <dgm:animOne val="branch"/>
          <dgm:animLvl val="lvl"/>
        </dgm:presLayoutVars>
      </dgm:prSet>
      <dgm:spPr/>
    </dgm:pt>
    <dgm:pt modelId="{B31A34F4-BE63-4F62-B246-A097148165D1}" type="pres">
      <dgm:prSet presAssocID="{AABDE851-6DA1-4574-94D6-80C943F84F4B}" presName="thickLine" presStyleLbl="alignNode1" presStyleIdx="0" presStyleCnt="3"/>
      <dgm:spPr/>
    </dgm:pt>
    <dgm:pt modelId="{4A0259F0-A39D-411E-9031-B07362ED6EEB}" type="pres">
      <dgm:prSet presAssocID="{AABDE851-6DA1-4574-94D6-80C943F84F4B}" presName="horz1" presStyleCnt="0"/>
      <dgm:spPr/>
    </dgm:pt>
    <dgm:pt modelId="{9008DB51-184F-4313-A2C5-1D2613E478C0}" type="pres">
      <dgm:prSet presAssocID="{AABDE851-6DA1-4574-94D6-80C943F84F4B}" presName="tx1" presStyleLbl="revTx" presStyleIdx="0" presStyleCnt="3"/>
      <dgm:spPr/>
    </dgm:pt>
    <dgm:pt modelId="{759ABA6B-B064-4C8D-ABDE-6EC663FA0E1D}" type="pres">
      <dgm:prSet presAssocID="{AABDE851-6DA1-4574-94D6-80C943F84F4B}" presName="vert1" presStyleCnt="0"/>
      <dgm:spPr/>
    </dgm:pt>
    <dgm:pt modelId="{72C565BC-0448-434B-9D71-EB12BE518B3D}" type="pres">
      <dgm:prSet presAssocID="{FE6D4A4D-E2B2-4A59-979A-FB8176B7D3BF}" presName="thickLine" presStyleLbl="alignNode1" presStyleIdx="1" presStyleCnt="3"/>
      <dgm:spPr/>
    </dgm:pt>
    <dgm:pt modelId="{B28E6B0B-D0C1-48FF-B16D-E59CC5200729}" type="pres">
      <dgm:prSet presAssocID="{FE6D4A4D-E2B2-4A59-979A-FB8176B7D3BF}" presName="horz1" presStyleCnt="0"/>
      <dgm:spPr/>
    </dgm:pt>
    <dgm:pt modelId="{DD4DF763-33E9-41D9-9288-4E34065B950C}" type="pres">
      <dgm:prSet presAssocID="{FE6D4A4D-E2B2-4A59-979A-FB8176B7D3BF}" presName="tx1" presStyleLbl="revTx" presStyleIdx="1" presStyleCnt="3"/>
      <dgm:spPr/>
    </dgm:pt>
    <dgm:pt modelId="{A3D73791-D1A0-4137-94FD-D3601BB8CB69}" type="pres">
      <dgm:prSet presAssocID="{FE6D4A4D-E2B2-4A59-979A-FB8176B7D3BF}" presName="vert1" presStyleCnt="0"/>
      <dgm:spPr/>
    </dgm:pt>
    <dgm:pt modelId="{A5A42D77-6E5D-4B50-9721-CBEC12F808A1}" type="pres">
      <dgm:prSet presAssocID="{BDB0C25C-2C4B-4BEE-AA48-3F37985B06BE}" presName="thickLine" presStyleLbl="alignNode1" presStyleIdx="2" presStyleCnt="3"/>
      <dgm:spPr/>
    </dgm:pt>
    <dgm:pt modelId="{5D6708FB-DDA1-4AE5-ABB4-579D1EC6829E}" type="pres">
      <dgm:prSet presAssocID="{BDB0C25C-2C4B-4BEE-AA48-3F37985B06BE}" presName="horz1" presStyleCnt="0"/>
      <dgm:spPr/>
    </dgm:pt>
    <dgm:pt modelId="{ACE25091-3159-4755-A500-39AF57465E1F}" type="pres">
      <dgm:prSet presAssocID="{BDB0C25C-2C4B-4BEE-AA48-3F37985B06BE}" presName="tx1" presStyleLbl="revTx" presStyleIdx="2" presStyleCnt="3"/>
      <dgm:spPr/>
    </dgm:pt>
    <dgm:pt modelId="{50E7C9A6-64A8-44C1-8E0C-55F1FA16924A}" type="pres">
      <dgm:prSet presAssocID="{BDB0C25C-2C4B-4BEE-AA48-3F37985B06BE}" presName="vert1" presStyleCnt="0"/>
      <dgm:spPr/>
    </dgm:pt>
  </dgm:ptLst>
  <dgm:cxnLst>
    <dgm:cxn modelId="{50F8E604-3478-474E-8A14-81956E9021CA}" type="presOf" srcId="{BDB0C25C-2C4B-4BEE-AA48-3F37985B06BE}" destId="{ACE25091-3159-4755-A500-39AF57465E1F}" srcOrd="0" destOrd="0" presId="urn:microsoft.com/office/officeart/2008/layout/LinedList"/>
    <dgm:cxn modelId="{949D2E4D-C308-4B94-BDAF-E0414FAED6F6}" type="presOf" srcId="{AABDE851-6DA1-4574-94D6-80C943F84F4B}" destId="{9008DB51-184F-4313-A2C5-1D2613E478C0}" srcOrd="0" destOrd="0" presId="urn:microsoft.com/office/officeart/2008/layout/LinedList"/>
    <dgm:cxn modelId="{4F676950-66F3-445B-94DB-AD7853879FDA}" srcId="{9241112A-B4A6-40CA-AC8F-D3AED25CF512}" destId="{FE6D4A4D-E2B2-4A59-979A-FB8176B7D3BF}" srcOrd="1" destOrd="0" parTransId="{CA30D0F4-DFA2-4983-A376-0872C0DFC3FF}" sibTransId="{187C7C05-0A91-4C8D-B702-B7DB3C40BD96}"/>
    <dgm:cxn modelId="{71AB8978-983C-4267-A5A4-CC0938F8A965}" srcId="{9241112A-B4A6-40CA-AC8F-D3AED25CF512}" destId="{AABDE851-6DA1-4574-94D6-80C943F84F4B}" srcOrd="0" destOrd="0" parTransId="{61357AA5-04F0-40D4-8B67-F64110286FBF}" sibTransId="{350360AE-2788-4777-BE51-F55DA64CAD13}"/>
    <dgm:cxn modelId="{FF39AB8C-C125-43AC-9506-4AE84909508F}" type="presOf" srcId="{9241112A-B4A6-40CA-AC8F-D3AED25CF512}" destId="{1A955FB7-1E75-4AFB-BC90-33EBC71D24B0}" srcOrd="0" destOrd="0" presId="urn:microsoft.com/office/officeart/2008/layout/LinedList"/>
    <dgm:cxn modelId="{C2B88AB2-B883-43A0-9B55-708CF5305654}" srcId="{9241112A-B4A6-40CA-AC8F-D3AED25CF512}" destId="{BDB0C25C-2C4B-4BEE-AA48-3F37985B06BE}" srcOrd="2" destOrd="0" parTransId="{44D8153C-98D5-4837-8AC2-8D7808BAD0A0}" sibTransId="{4F63AC02-F683-43E9-A6CD-0A11677D5296}"/>
    <dgm:cxn modelId="{7F02CBBC-EF21-457F-9FCC-E6D7871E3997}" type="presOf" srcId="{FE6D4A4D-E2B2-4A59-979A-FB8176B7D3BF}" destId="{DD4DF763-33E9-41D9-9288-4E34065B950C}" srcOrd="0" destOrd="0" presId="urn:microsoft.com/office/officeart/2008/layout/LinedList"/>
    <dgm:cxn modelId="{499F2CD2-965D-4B5B-A7BC-ABDB7DF06322}" type="presParOf" srcId="{1A955FB7-1E75-4AFB-BC90-33EBC71D24B0}" destId="{B31A34F4-BE63-4F62-B246-A097148165D1}" srcOrd="0" destOrd="0" presId="urn:microsoft.com/office/officeart/2008/layout/LinedList"/>
    <dgm:cxn modelId="{A3A9F668-ED34-4853-B1C9-507B9A6D9289}" type="presParOf" srcId="{1A955FB7-1E75-4AFB-BC90-33EBC71D24B0}" destId="{4A0259F0-A39D-411E-9031-B07362ED6EEB}" srcOrd="1" destOrd="0" presId="urn:microsoft.com/office/officeart/2008/layout/LinedList"/>
    <dgm:cxn modelId="{6E212CCB-4545-411A-ADFE-2E330F8D049B}" type="presParOf" srcId="{4A0259F0-A39D-411E-9031-B07362ED6EEB}" destId="{9008DB51-184F-4313-A2C5-1D2613E478C0}" srcOrd="0" destOrd="0" presId="urn:microsoft.com/office/officeart/2008/layout/LinedList"/>
    <dgm:cxn modelId="{6437F448-1057-46D7-AFCE-DD0988B774DD}" type="presParOf" srcId="{4A0259F0-A39D-411E-9031-B07362ED6EEB}" destId="{759ABA6B-B064-4C8D-ABDE-6EC663FA0E1D}" srcOrd="1" destOrd="0" presId="urn:microsoft.com/office/officeart/2008/layout/LinedList"/>
    <dgm:cxn modelId="{4833B366-D6B3-4276-89D1-D881E5A20BF8}" type="presParOf" srcId="{1A955FB7-1E75-4AFB-BC90-33EBC71D24B0}" destId="{72C565BC-0448-434B-9D71-EB12BE518B3D}" srcOrd="2" destOrd="0" presId="urn:microsoft.com/office/officeart/2008/layout/LinedList"/>
    <dgm:cxn modelId="{41C759F7-1BA4-4287-9574-8969CDB2EBFB}" type="presParOf" srcId="{1A955FB7-1E75-4AFB-BC90-33EBC71D24B0}" destId="{B28E6B0B-D0C1-48FF-B16D-E59CC5200729}" srcOrd="3" destOrd="0" presId="urn:microsoft.com/office/officeart/2008/layout/LinedList"/>
    <dgm:cxn modelId="{22180149-EA55-4794-8C3B-556D0A692811}" type="presParOf" srcId="{B28E6B0B-D0C1-48FF-B16D-E59CC5200729}" destId="{DD4DF763-33E9-41D9-9288-4E34065B950C}" srcOrd="0" destOrd="0" presId="urn:microsoft.com/office/officeart/2008/layout/LinedList"/>
    <dgm:cxn modelId="{47B21C7D-2333-426F-903A-A9F4FF57840F}" type="presParOf" srcId="{B28E6B0B-D0C1-48FF-B16D-E59CC5200729}" destId="{A3D73791-D1A0-4137-94FD-D3601BB8CB69}" srcOrd="1" destOrd="0" presId="urn:microsoft.com/office/officeart/2008/layout/LinedList"/>
    <dgm:cxn modelId="{A7B812E6-F876-49D0-9E1E-6F5C86B8B84B}" type="presParOf" srcId="{1A955FB7-1E75-4AFB-BC90-33EBC71D24B0}" destId="{A5A42D77-6E5D-4B50-9721-CBEC12F808A1}" srcOrd="4" destOrd="0" presId="urn:microsoft.com/office/officeart/2008/layout/LinedList"/>
    <dgm:cxn modelId="{A85EFC62-2C63-48A7-A9F1-A0E1851A993A}" type="presParOf" srcId="{1A955FB7-1E75-4AFB-BC90-33EBC71D24B0}" destId="{5D6708FB-DDA1-4AE5-ABB4-579D1EC6829E}" srcOrd="5" destOrd="0" presId="urn:microsoft.com/office/officeart/2008/layout/LinedList"/>
    <dgm:cxn modelId="{5F59711D-4F53-4BEF-8CDF-B5B0401716FC}" type="presParOf" srcId="{5D6708FB-DDA1-4AE5-ABB4-579D1EC6829E}" destId="{ACE25091-3159-4755-A500-39AF57465E1F}" srcOrd="0" destOrd="0" presId="urn:microsoft.com/office/officeart/2008/layout/LinedList"/>
    <dgm:cxn modelId="{A42DAE99-298B-4AEA-8874-8963F284EFFA}" type="presParOf" srcId="{5D6708FB-DDA1-4AE5-ABB4-579D1EC6829E}" destId="{50E7C9A6-64A8-44C1-8E0C-55F1FA1692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A34F4-BE63-4F62-B246-A097148165D1}">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8DB51-184F-4313-A2C5-1D2613E478C0}">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Virtual reality greatly appeals to teenagers due to it being engaging and fun to use,  because of this it is a great way to get them involved and interested with the museum.</a:t>
          </a:r>
          <a:endParaRPr lang="en-US" sz="2900" kern="1200" dirty="0"/>
        </a:p>
      </dsp:txBody>
      <dsp:txXfrm>
        <a:off x="0" y="2703"/>
        <a:ext cx="6900512" cy="1843578"/>
      </dsp:txXfrm>
    </dsp:sp>
    <dsp:sp modelId="{72C565BC-0448-434B-9D71-EB12BE518B3D}">
      <dsp:nvSpPr>
        <dsp:cNvPr id="0" name=""/>
        <dsp:cNvSpPr/>
      </dsp:nvSpPr>
      <dsp:spPr>
        <a:xfrm>
          <a:off x="0" y="184628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4DF763-33E9-41D9-9288-4E34065B950C}">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Young children could be less suited to virtual reality because the size of the headset could be too large for some children’s heads.</a:t>
          </a:r>
          <a:endParaRPr lang="en-US" sz="2900" kern="1200" dirty="0"/>
        </a:p>
      </dsp:txBody>
      <dsp:txXfrm>
        <a:off x="0" y="1846281"/>
        <a:ext cx="6900512" cy="1843578"/>
      </dsp:txXfrm>
    </dsp:sp>
    <dsp:sp modelId="{A5A42D77-6E5D-4B50-9721-CBEC12F808A1}">
      <dsp:nvSpPr>
        <dsp:cNvPr id="0" name=""/>
        <dsp:cNvSpPr/>
      </dsp:nvSpPr>
      <dsp:spPr>
        <a:xfrm>
          <a:off x="0" y="3689859"/>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E25091-3159-4755-A500-39AF57465E1F}">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Adults can find virtual reality appealing, however some adults refuse to embrace it and are wary around VR, the chance of this happening seems to increase with age.</a:t>
          </a:r>
          <a:endParaRPr lang="en-US" sz="2900" kern="1200" dirty="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3629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45269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108845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72956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84672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329985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262553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233879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23326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118302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93B244-5B5E-4AB8-AFF1-63C4674C46CB}" type="datetimeFigureOut">
              <a:rPr lang="en-GB" smtClean="0"/>
              <a:t>20/05/2022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B000B7A-1B2A-4B76-86CF-62CFEA0EE844}" type="slidenum">
              <a:rPr lang="en-GB" smtClean="0"/>
              <a:t>‹#›</a:t>
            </a:fld>
            <a:endParaRPr lang="en-GB" dirty="0"/>
          </a:p>
        </p:txBody>
      </p:sp>
    </p:spTree>
    <p:extLst>
      <p:ext uri="{BB962C8B-B14F-4D97-AF65-F5344CB8AC3E}">
        <p14:creationId xmlns:p14="http://schemas.microsoft.com/office/powerpoint/2010/main" val="115531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3B244-5B5E-4AB8-AFF1-63C4674C46CB}" type="datetimeFigureOut">
              <a:rPr lang="en-GB" smtClean="0"/>
              <a:t>20/05/2022</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00B7A-1B2A-4B76-86CF-62CFEA0EE844}" type="slidenum">
              <a:rPr lang="en-GB" smtClean="0"/>
              <a:t>‹#›</a:t>
            </a:fld>
            <a:endParaRPr lang="en-GB" dirty="0"/>
          </a:p>
        </p:txBody>
      </p:sp>
    </p:spTree>
    <p:extLst>
      <p:ext uri="{BB962C8B-B14F-4D97-AF65-F5344CB8AC3E}">
        <p14:creationId xmlns:p14="http://schemas.microsoft.com/office/powerpoint/2010/main" val="1726758534"/>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 Target="slide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2.xml"/><Relationship Id="rId5" Type="http://schemas.openxmlformats.org/officeDocument/2006/relationships/slide" Target="slide6.xml"/><Relationship Id="rId15" Type="http://schemas.openxmlformats.org/officeDocument/2006/relationships/slide" Target="slide3.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3.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544E-C4D2-4300-8783-8574B7122DD2}"/>
              </a:ext>
            </a:extLst>
          </p:cNvPr>
          <p:cNvSpPr>
            <a:spLocks noGrp="1"/>
          </p:cNvSpPr>
          <p:nvPr>
            <p:ph type="ctrTitle"/>
          </p:nvPr>
        </p:nvSpPr>
        <p:spPr>
          <a:xfrm>
            <a:off x="1734291" y="3602038"/>
            <a:ext cx="8273988" cy="2546084"/>
          </a:xfrm>
        </p:spPr>
        <p:txBody>
          <a:bodyPr>
            <a:noAutofit/>
          </a:bodyPr>
          <a:lstStyle/>
          <a:p>
            <a:r>
              <a:rPr lang="en-GB" sz="6600" b="1" dirty="0">
                <a:solidFill>
                  <a:schemeClr val="accent4">
                    <a:lumMod val="60000"/>
                    <a:lumOff val="40000"/>
                  </a:schemeClr>
                </a:solidFill>
                <a:effectLst>
                  <a:outerShdw blurRad="38100" dist="38100" dir="2700000" algn="tl">
                    <a:srgbClr val="000000">
                      <a:alpha val="43137"/>
                    </a:srgbClr>
                  </a:outerShdw>
                </a:effectLst>
              </a:rPr>
              <a:t>Design an interactive media product</a:t>
            </a:r>
          </a:p>
        </p:txBody>
      </p:sp>
      <p:sp>
        <p:nvSpPr>
          <p:cNvPr id="3" name="Subtitle 2">
            <a:extLst>
              <a:ext uri="{FF2B5EF4-FFF2-40B4-BE49-F238E27FC236}">
                <a16:creationId xmlns:a16="http://schemas.microsoft.com/office/drawing/2014/main" id="{BA6EC693-2B37-4CEF-8FCD-A68E96800398}"/>
              </a:ext>
            </a:extLst>
          </p:cNvPr>
          <p:cNvSpPr>
            <a:spLocks noGrp="1"/>
          </p:cNvSpPr>
          <p:nvPr>
            <p:ph type="subTitle" idx="1"/>
          </p:nvPr>
        </p:nvSpPr>
        <p:spPr>
          <a:xfrm>
            <a:off x="6587230" y="929859"/>
            <a:ext cx="5110579" cy="1655762"/>
          </a:xfrm>
        </p:spPr>
        <p:txBody>
          <a:bodyPr>
            <a:normAutofit/>
          </a:bodyPr>
          <a:lstStyle/>
          <a:p>
            <a:r>
              <a:rPr lang="en-GB" sz="4000" b="1" dirty="0">
                <a:solidFill>
                  <a:schemeClr val="accent3">
                    <a:lumMod val="60000"/>
                    <a:lumOff val="40000"/>
                  </a:schemeClr>
                </a:solidFill>
              </a:rPr>
              <a:t>NCFE Unit 2 LO2</a:t>
            </a:r>
          </a:p>
        </p:txBody>
      </p:sp>
      <p:sp>
        <p:nvSpPr>
          <p:cNvPr id="4" name="Action Button: Go Back or Previous 3">
            <a:hlinkClick r:id="" action="ppaction://hlinkshowjump?jump=previousslide" highlightClick="1"/>
            <a:extLst>
              <a:ext uri="{FF2B5EF4-FFF2-40B4-BE49-F238E27FC236}">
                <a16:creationId xmlns:a16="http://schemas.microsoft.com/office/drawing/2014/main" id="{0CEED949-C7B7-4145-A838-4160CC5AC28C}"/>
              </a:ext>
            </a:extLst>
          </p:cNvPr>
          <p:cNvSpPr/>
          <p:nvPr/>
        </p:nvSpPr>
        <p:spPr>
          <a:xfrm>
            <a:off x="10317018" y="6148122"/>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5" name="Action Button: Go Forward or Next 4">
            <a:hlinkClick r:id="" action="ppaction://hlinkshowjump?jump=nextslide" highlightClick="1"/>
            <a:extLst>
              <a:ext uri="{FF2B5EF4-FFF2-40B4-BE49-F238E27FC236}">
                <a16:creationId xmlns:a16="http://schemas.microsoft.com/office/drawing/2014/main" id="{30409D73-49CE-461C-BE21-B7673EC5EDB9}"/>
              </a:ext>
            </a:extLst>
          </p:cNvPr>
          <p:cNvSpPr/>
          <p:nvPr/>
        </p:nvSpPr>
        <p:spPr>
          <a:xfrm>
            <a:off x="1093308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7" name="Action Button: Go Back or Previous 6">
            <a:hlinkClick r:id="" action="ppaction://hlinkshowjump?jump=previousslide" highlightClick="1"/>
            <a:extLst>
              <a:ext uri="{FF2B5EF4-FFF2-40B4-BE49-F238E27FC236}">
                <a16:creationId xmlns:a16="http://schemas.microsoft.com/office/drawing/2014/main" id="{C29C4D3C-11F4-4962-B967-40D25D8B70A5}"/>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8" name="Action Button: Go Forward or Next 7">
            <a:hlinkClick r:id="" action="ppaction://hlinkshowjump?jump=nextslide" highlightClick="1"/>
            <a:extLst>
              <a:ext uri="{FF2B5EF4-FFF2-40B4-BE49-F238E27FC236}">
                <a16:creationId xmlns:a16="http://schemas.microsoft.com/office/drawing/2014/main" id="{9B3E3D2F-91A9-4983-985D-A02FEE4EC4CC}"/>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9" name="Action Button: Blank 8">
            <a:hlinkClick r:id="rId2" action="ppaction://hlinksldjump" highlightClick="1"/>
            <a:extLst>
              <a:ext uri="{FF2B5EF4-FFF2-40B4-BE49-F238E27FC236}">
                <a16:creationId xmlns:a16="http://schemas.microsoft.com/office/drawing/2014/main" id="{EF2F5D68-6BC2-45AF-8C48-73F4FA2577A2}"/>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pic>
        <p:nvPicPr>
          <p:cNvPr id="6150" name="Picture 6">
            <a:extLst>
              <a:ext uri="{FF2B5EF4-FFF2-40B4-BE49-F238E27FC236}">
                <a16:creationId xmlns:a16="http://schemas.microsoft.com/office/drawing/2014/main" id="{B171F294-790D-4BEA-A910-EC424952D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5DEF68C-CAA9-44B5-9DE9-00F7B272C9A7}"/>
              </a:ext>
            </a:extLst>
          </p:cNvPr>
          <p:cNvSpPr txBox="1"/>
          <p:nvPr/>
        </p:nvSpPr>
        <p:spPr>
          <a:xfrm>
            <a:off x="0" y="4660775"/>
            <a:ext cx="3684233" cy="2123658"/>
          </a:xfrm>
          <a:prstGeom prst="rect">
            <a:avLst/>
          </a:prstGeom>
          <a:noFill/>
          <a:effectLst>
            <a:glow rad="228600">
              <a:schemeClr val="accent6">
                <a:satMod val="175000"/>
                <a:alpha val="40000"/>
              </a:schemeClr>
            </a:glow>
            <a:outerShdw blurRad="50800" dist="50800" dir="5400000" sx="200000" sy="200000" algn="ctr" rotWithShape="0">
              <a:srgbClr val="000000">
                <a:alpha val="43137"/>
              </a:srgbClr>
            </a:outerShdw>
          </a:effectLst>
        </p:spPr>
        <p:txBody>
          <a:bodyPr wrap="square" rtlCol="0">
            <a:spAutoFit/>
          </a:bodyPr>
          <a:lstStyle/>
          <a:p>
            <a:r>
              <a:rPr lang="en-GB" sz="4400" dirty="0"/>
              <a:t>Design an interactive media product</a:t>
            </a:r>
          </a:p>
        </p:txBody>
      </p:sp>
      <p:sp>
        <p:nvSpPr>
          <p:cNvPr id="11" name="TextBox 10">
            <a:extLst>
              <a:ext uri="{FF2B5EF4-FFF2-40B4-BE49-F238E27FC236}">
                <a16:creationId xmlns:a16="http://schemas.microsoft.com/office/drawing/2014/main" id="{469248FE-48D3-42FC-B670-A64ABC887BED}"/>
              </a:ext>
            </a:extLst>
          </p:cNvPr>
          <p:cNvSpPr txBox="1"/>
          <p:nvPr/>
        </p:nvSpPr>
        <p:spPr>
          <a:xfrm>
            <a:off x="9895006" y="6199658"/>
            <a:ext cx="2491665" cy="584775"/>
          </a:xfrm>
          <a:prstGeom prst="rect">
            <a:avLst/>
          </a:prstGeom>
          <a:noFill/>
        </p:spPr>
        <p:txBody>
          <a:bodyPr wrap="square" rtlCol="0">
            <a:spAutoFit/>
          </a:bodyPr>
          <a:lstStyle/>
          <a:p>
            <a:r>
              <a:rPr lang="en-GB" sz="3200" dirty="0"/>
              <a:t>NCFE Unit 2</a:t>
            </a:r>
          </a:p>
        </p:txBody>
      </p:sp>
    </p:spTree>
    <p:extLst>
      <p:ext uri="{BB962C8B-B14F-4D97-AF65-F5344CB8AC3E}">
        <p14:creationId xmlns:p14="http://schemas.microsoft.com/office/powerpoint/2010/main" val="263083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5B4D-7990-450A-B814-A78E863A17A3}"/>
              </a:ext>
            </a:extLst>
          </p:cNvPr>
          <p:cNvSpPr>
            <a:spLocks noGrp="1"/>
          </p:cNvSpPr>
          <p:nvPr>
            <p:ph type="title"/>
          </p:nvPr>
        </p:nvSpPr>
        <p:spPr/>
        <p:txBody>
          <a:bodyPr>
            <a:normAutofit/>
          </a:bodyPr>
          <a:lstStyle/>
          <a:p>
            <a:r>
              <a:rPr lang="en-GB" sz="5400" dirty="0"/>
              <a:t>Fonts</a:t>
            </a:r>
          </a:p>
        </p:txBody>
      </p:sp>
      <p:sp>
        <p:nvSpPr>
          <p:cNvPr id="3" name="Content Placeholder 2">
            <a:extLst>
              <a:ext uri="{FF2B5EF4-FFF2-40B4-BE49-F238E27FC236}">
                <a16:creationId xmlns:a16="http://schemas.microsoft.com/office/drawing/2014/main" id="{B307522C-CEB7-4BE4-A33B-A87932544688}"/>
              </a:ext>
            </a:extLst>
          </p:cNvPr>
          <p:cNvSpPr>
            <a:spLocks noGrp="1"/>
          </p:cNvSpPr>
          <p:nvPr>
            <p:ph idx="1"/>
          </p:nvPr>
        </p:nvSpPr>
        <p:spPr/>
        <p:txBody>
          <a:bodyPr/>
          <a:lstStyle/>
          <a:p>
            <a:pPr marL="0" indent="0">
              <a:buNone/>
            </a:pPr>
            <a:r>
              <a:rPr lang="en-GB" dirty="0"/>
              <a:t>This project wouldn’t require many fonts as most of it is visual rather than written down information, it would still need some fonts for the information pop ups and for that I would use.</a:t>
            </a:r>
          </a:p>
          <a:p>
            <a:pPr marL="0" indent="0">
              <a:buNone/>
            </a:pPr>
            <a:endParaRPr lang="en-GB" dirty="0"/>
          </a:p>
          <a:p>
            <a:pPr marL="0" indent="0">
              <a:buNone/>
            </a:pPr>
            <a:r>
              <a:rPr lang="en-GB" dirty="0">
                <a:latin typeface="Consolas" panose="020B0609020204030204" pitchFamily="49" charset="0"/>
              </a:rPr>
              <a:t>Khelam Island (consolas)</a:t>
            </a:r>
          </a:p>
          <a:p>
            <a:pPr marL="0" indent="0">
              <a:buNone/>
            </a:pPr>
            <a:endParaRPr lang="en-GB" dirty="0">
              <a:latin typeface="Consolas" panose="020B0609020204030204" pitchFamily="49" charset="0"/>
            </a:endParaRPr>
          </a:p>
          <a:p>
            <a:pPr marL="0" indent="0">
              <a:buNone/>
            </a:pPr>
            <a:r>
              <a:rPr lang="en-GB" dirty="0"/>
              <a:t>Because it is an easy to read sans serif font, is well spaced out, and fits the regular organised style of industry meaning that all ages can easily read and understand it.</a:t>
            </a:r>
          </a:p>
        </p:txBody>
      </p:sp>
      <p:sp>
        <p:nvSpPr>
          <p:cNvPr id="9" name="Action Button: Go Back or Previous 8">
            <a:hlinkClick r:id="" action="ppaction://hlinkshowjump?jump=previousslide" highlightClick="1"/>
            <a:extLst>
              <a:ext uri="{FF2B5EF4-FFF2-40B4-BE49-F238E27FC236}">
                <a16:creationId xmlns:a16="http://schemas.microsoft.com/office/drawing/2014/main" id="{1F7BE02B-0AB3-48F4-A4E1-3AE364BEEA8A}"/>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0" name="Action Button: Go Forward or Next 9">
            <a:hlinkClick r:id="" action="ppaction://hlinkshowjump?jump=nextslide" highlightClick="1"/>
            <a:extLst>
              <a:ext uri="{FF2B5EF4-FFF2-40B4-BE49-F238E27FC236}">
                <a16:creationId xmlns:a16="http://schemas.microsoft.com/office/drawing/2014/main" id="{9E74EC55-0A2E-46B1-8BBD-0AA71AAA1826}"/>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1" name="Action Button: Blank 10">
            <a:hlinkClick r:id="rId2" action="ppaction://hlinksldjump" highlightClick="1"/>
            <a:extLst>
              <a:ext uri="{FF2B5EF4-FFF2-40B4-BE49-F238E27FC236}">
                <a16:creationId xmlns:a16="http://schemas.microsoft.com/office/drawing/2014/main" id="{92A0FE30-E287-4E52-9875-55B50A6667B6}"/>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134979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Freeform: Shape 33">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F6AD2F-70ED-4082-A1C8-567E3162AE33}"/>
              </a:ext>
            </a:extLst>
          </p:cNvPr>
          <p:cNvSpPr>
            <a:spLocks noGrp="1"/>
          </p:cNvSpPr>
          <p:nvPr>
            <p:ph type="title"/>
          </p:nvPr>
        </p:nvSpPr>
        <p:spPr>
          <a:xfrm>
            <a:off x="438913" y="859536"/>
            <a:ext cx="4832802" cy="1243584"/>
          </a:xfrm>
        </p:spPr>
        <p:txBody>
          <a:bodyPr>
            <a:normAutofit/>
          </a:bodyPr>
          <a:lstStyle/>
          <a:p>
            <a:r>
              <a:rPr lang="en-GB" sz="5400" dirty="0"/>
              <a:t>Colour scheme</a:t>
            </a:r>
          </a:p>
        </p:txBody>
      </p:sp>
      <p:sp>
        <p:nvSpPr>
          <p:cNvPr id="38" name="Rectangle 3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0" name="Rectangle 3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4A8A74-111A-438D-AC1E-BAA9FD354DA6}"/>
              </a:ext>
            </a:extLst>
          </p:cNvPr>
          <p:cNvSpPr>
            <a:spLocks noGrp="1"/>
          </p:cNvSpPr>
          <p:nvPr>
            <p:ph idx="1"/>
          </p:nvPr>
        </p:nvSpPr>
        <p:spPr>
          <a:xfrm>
            <a:off x="438912" y="2512611"/>
            <a:ext cx="4832803" cy="3664351"/>
          </a:xfrm>
        </p:spPr>
        <p:txBody>
          <a:bodyPr>
            <a:normAutofit/>
          </a:bodyPr>
          <a:lstStyle/>
          <a:p>
            <a:pPr marL="0" indent="0">
              <a:buNone/>
            </a:pPr>
            <a:r>
              <a:rPr lang="en-GB" dirty="0"/>
              <a:t>The colour scheme for the models in my project would be mainly grey metallic colours to fit the old industrial theme.</a:t>
            </a:r>
          </a:p>
          <a:p>
            <a:pPr marL="0" indent="0">
              <a:buNone/>
            </a:pPr>
            <a:r>
              <a:rPr lang="en-GB" dirty="0"/>
              <a:t>Reds and oranges would also be included to communicate the heat and show fire/molten metal</a:t>
            </a:r>
          </a:p>
        </p:txBody>
      </p:sp>
      <p:pic>
        <p:nvPicPr>
          <p:cNvPr id="9" name="Picture 8">
            <a:extLst>
              <a:ext uri="{FF2B5EF4-FFF2-40B4-BE49-F238E27FC236}">
                <a16:creationId xmlns:a16="http://schemas.microsoft.com/office/drawing/2014/main" id="{CC0117E1-8C23-4A9D-8555-B095576D4734}"/>
              </a:ext>
            </a:extLst>
          </p:cNvPr>
          <p:cNvPicPr>
            <a:picLocks noChangeAspect="1"/>
          </p:cNvPicPr>
          <p:nvPr/>
        </p:nvPicPr>
        <p:blipFill>
          <a:blip r:embed="rId2"/>
          <a:stretch>
            <a:fillRect/>
          </a:stretch>
        </p:blipFill>
        <p:spPr>
          <a:xfrm>
            <a:off x="6617368" y="939092"/>
            <a:ext cx="5135719" cy="1900216"/>
          </a:xfrm>
          <a:prstGeom prst="rect">
            <a:avLst/>
          </a:prstGeom>
        </p:spPr>
      </p:pic>
      <p:pic>
        <p:nvPicPr>
          <p:cNvPr id="5" name="Picture 4">
            <a:extLst>
              <a:ext uri="{FF2B5EF4-FFF2-40B4-BE49-F238E27FC236}">
                <a16:creationId xmlns:a16="http://schemas.microsoft.com/office/drawing/2014/main" id="{FB6AC8F1-A47C-4FD3-9664-73649C0877A2}"/>
              </a:ext>
            </a:extLst>
          </p:cNvPr>
          <p:cNvPicPr>
            <a:picLocks noChangeAspect="1"/>
          </p:cNvPicPr>
          <p:nvPr/>
        </p:nvPicPr>
        <p:blipFill>
          <a:blip r:embed="rId3"/>
          <a:stretch>
            <a:fillRect/>
          </a:stretch>
        </p:blipFill>
        <p:spPr>
          <a:xfrm>
            <a:off x="6617368" y="3850492"/>
            <a:ext cx="5135719" cy="1900216"/>
          </a:xfrm>
          <a:prstGeom prst="rect">
            <a:avLst/>
          </a:prstGeom>
        </p:spPr>
      </p:pic>
      <p:sp>
        <p:nvSpPr>
          <p:cNvPr id="13" name="Action Button: Go Back or Previous 12">
            <a:hlinkClick r:id="" action="ppaction://hlinkshowjump?jump=previousslide" highlightClick="1"/>
            <a:extLst>
              <a:ext uri="{FF2B5EF4-FFF2-40B4-BE49-F238E27FC236}">
                <a16:creationId xmlns:a16="http://schemas.microsoft.com/office/drawing/2014/main" id="{05381142-77AB-44F3-BC90-4C9FCCC6A135}"/>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4" name="Action Button: Go Forward or Next 13">
            <a:hlinkClick r:id="" action="ppaction://hlinkshowjump?jump=nextslide" highlightClick="1"/>
            <a:extLst>
              <a:ext uri="{FF2B5EF4-FFF2-40B4-BE49-F238E27FC236}">
                <a16:creationId xmlns:a16="http://schemas.microsoft.com/office/drawing/2014/main" id="{D8FF85B9-9878-4500-B85D-6B668A3F7E99}"/>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5" name="Action Button: Blank 14">
            <a:hlinkClick r:id="rId4" action="ppaction://hlinksldjump" highlightClick="1"/>
            <a:extLst>
              <a:ext uri="{FF2B5EF4-FFF2-40B4-BE49-F238E27FC236}">
                <a16:creationId xmlns:a16="http://schemas.microsoft.com/office/drawing/2014/main" id="{177CF515-AE82-4C1C-8D1F-1415FB211B84}"/>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159849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A58E-4998-45E6-BBDA-7A7ACF6AF08E}"/>
              </a:ext>
            </a:extLst>
          </p:cNvPr>
          <p:cNvSpPr>
            <a:spLocks noGrp="1"/>
          </p:cNvSpPr>
          <p:nvPr>
            <p:ph type="title"/>
          </p:nvPr>
        </p:nvSpPr>
        <p:spPr>
          <a:xfrm>
            <a:off x="1136428" y="627564"/>
            <a:ext cx="7474172" cy="1325563"/>
          </a:xfrm>
        </p:spPr>
        <p:txBody>
          <a:bodyPr>
            <a:normAutofit/>
          </a:bodyPr>
          <a:lstStyle/>
          <a:p>
            <a:r>
              <a:rPr lang="en-GB" dirty="0"/>
              <a:t>Design aspects/outline</a:t>
            </a:r>
          </a:p>
        </p:txBody>
      </p:sp>
      <p:sp>
        <p:nvSpPr>
          <p:cNvPr id="3" name="Content Placeholder 2">
            <a:extLst>
              <a:ext uri="{FF2B5EF4-FFF2-40B4-BE49-F238E27FC236}">
                <a16:creationId xmlns:a16="http://schemas.microsoft.com/office/drawing/2014/main" id="{273D517E-B3F0-4436-8A67-97BD577F2ADA}"/>
              </a:ext>
            </a:extLst>
          </p:cNvPr>
          <p:cNvSpPr>
            <a:spLocks noGrp="1"/>
          </p:cNvSpPr>
          <p:nvPr>
            <p:ph idx="1"/>
          </p:nvPr>
        </p:nvSpPr>
        <p:spPr>
          <a:xfrm>
            <a:off x="1136429" y="2278173"/>
            <a:ext cx="6467867" cy="3450613"/>
          </a:xfrm>
        </p:spPr>
        <p:txBody>
          <a:bodyPr anchor="ctr">
            <a:normAutofit/>
          </a:bodyPr>
          <a:lstStyle/>
          <a:p>
            <a:pPr marL="0" indent="0">
              <a:buNone/>
            </a:pPr>
            <a:r>
              <a:rPr lang="en-GB" sz="2200" dirty="0"/>
              <a:t>The virtual reality project would have a start up screen which would include sliders for you to be able to adjust volume and how bright/intrusive certain elements such as fire would be, it would also reset you back to the centre and reset all assets in the environment.</a:t>
            </a:r>
          </a:p>
          <a:p>
            <a:pPr marL="0" indent="0">
              <a:buNone/>
            </a:pPr>
            <a:endParaRPr lang="en-GB" sz="2200" dirty="0"/>
          </a:p>
          <a:p>
            <a:pPr marL="0" indent="0">
              <a:buNone/>
            </a:pPr>
            <a:r>
              <a:rPr lang="en-GB" sz="2200" dirty="0"/>
              <a:t>This would keep in line with the industrial theme and would use a variety of fonts for different parts of the menu such as </a:t>
            </a:r>
            <a:r>
              <a:rPr lang="en-GB" sz="2200" dirty="0">
                <a:latin typeface="Bauhaus 93" panose="04030905020B02020C02" pitchFamily="82" charset="0"/>
              </a:rPr>
              <a:t>Bauhaus 93 </a:t>
            </a:r>
            <a:r>
              <a:rPr lang="en-GB" sz="2200" dirty="0"/>
              <a:t>for the title and </a:t>
            </a:r>
            <a:r>
              <a:rPr lang="en-GB" sz="2200" dirty="0">
                <a:latin typeface="Consolas" panose="020B0609020204030204" pitchFamily="49" charset="0"/>
              </a:rPr>
              <a:t>Consolas </a:t>
            </a:r>
            <a:r>
              <a:rPr lang="en-GB" sz="2200" dirty="0"/>
              <a:t>for the rest of the text.</a:t>
            </a:r>
            <a:endParaRPr lang="en-GB" sz="2200" dirty="0">
              <a:latin typeface="Consolas" panose="020B0609020204030204" pitchFamily="49" charset="0"/>
            </a:endParaRP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F98D73C-477A-49DD-9F91-2DD4CABEBBAE}"/>
              </a:ext>
            </a:extLst>
          </p:cNvPr>
          <p:cNvPicPr>
            <a:picLocks noChangeAspect="1"/>
          </p:cNvPicPr>
          <p:nvPr/>
        </p:nvPicPr>
        <p:blipFill>
          <a:blip r:embed="rId2"/>
          <a:stretch>
            <a:fillRect/>
          </a:stretch>
        </p:blipFill>
        <p:spPr>
          <a:xfrm>
            <a:off x="9254442" y="3277347"/>
            <a:ext cx="1462088" cy="303305"/>
          </a:xfrm>
          <a:prstGeom prst="rect">
            <a:avLst/>
          </a:prstGeom>
        </p:spPr>
      </p:pic>
      <p:sp>
        <p:nvSpPr>
          <p:cNvPr id="9" name="Action Button: Go Back or Previous 8">
            <a:hlinkClick r:id="" action="ppaction://hlinkshowjump?jump=previousslide" highlightClick="1"/>
            <a:extLst>
              <a:ext uri="{FF2B5EF4-FFF2-40B4-BE49-F238E27FC236}">
                <a16:creationId xmlns:a16="http://schemas.microsoft.com/office/drawing/2014/main" id="{078EB9FA-5DB8-44E2-B4B5-2742002B28E6}"/>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1" name="Action Button: Go Forward or Next 10">
            <a:hlinkClick r:id="" action="ppaction://hlinkshowjump?jump=nextslide" highlightClick="1"/>
            <a:extLst>
              <a:ext uri="{FF2B5EF4-FFF2-40B4-BE49-F238E27FC236}">
                <a16:creationId xmlns:a16="http://schemas.microsoft.com/office/drawing/2014/main" id="{E9C86DA6-3EB3-421E-982A-FF4CA66D60EA}"/>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3" name="Action Button: Blank 12">
            <a:hlinkClick r:id="rId3" action="ppaction://hlinksldjump" highlightClick="1"/>
            <a:extLst>
              <a:ext uri="{FF2B5EF4-FFF2-40B4-BE49-F238E27FC236}">
                <a16:creationId xmlns:a16="http://schemas.microsoft.com/office/drawing/2014/main" id="{891F6401-CB5F-479D-8E3C-590E7C47B130}"/>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236488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B9FDD8-523D-4489-8FEB-22166AD3D655}"/>
              </a:ext>
            </a:extLst>
          </p:cNvPr>
          <p:cNvSpPr>
            <a:spLocks noGrp="1"/>
          </p:cNvSpPr>
          <p:nvPr>
            <p:ph type="title"/>
          </p:nvPr>
        </p:nvSpPr>
        <p:spPr>
          <a:xfrm>
            <a:off x="630936" y="639520"/>
            <a:ext cx="3429000" cy="1719072"/>
          </a:xfrm>
        </p:spPr>
        <p:txBody>
          <a:bodyPr anchor="b">
            <a:normAutofit/>
          </a:bodyPr>
          <a:lstStyle/>
          <a:p>
            <a:r>
              <a:rPr lang="en-GB" sz="3800" dirty="0"/>
              <a:t>Design aspects/outline - continued</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EF9ED27-738E-4171-B3E5-C2955025ACE7}"/>
              </a:ext>
            </a:extLst>
          </p:cNvPr>
          <p:cNvSpPr>
            <a:spLocks noGrp="1"/>
          </p:cNvSpPr>
          <p:nvPr>
            <p:ph idx="1"/>
          </p:nvPr>
        </p:nvSpPr>
        <p:spPr>
          <a:xfrm>
            <a:off x="630936" y="2807208"/>
            <a:ext cx="3429000" cy="3410712"/>
          </a:xfrm>
        </p:spPr>
        <p:txBody>
          <a:bodyPr anchor="t">
            <a:normAutofit/>
          </a:bodyPr>
          <a:lstStyle/>
          <a:p>
            <a:pPr marL="0" indent="0">
              <a:buNone/>
            </a:pPr>
            <a:r>
              <a:rPr lang="en-GB" sz="2200" dirty="0"/>
              <a:t>We would keep with the industrial colour theme of mainly greys and blacks.</a:t>
            </a:r>
          </a:p>
          <a:p>
            <a:pPr marL="0" indent="0">
              <a:buNone/>
            </a:pPr>
            <a:endParaRPr lang="en-GB" sz="2200" dirty="0"/>
          </a:p>
          <a:p>
            <a:pPr marL="0" indent="0">
              <a:buNone/>
            </a:pPr>
            <a:r>
              <a:rPr lang="en-GB" sz="2200" dirty="0"/>
              <a:t>We would need to research a house style and potentially create a logo.</a:t>
            </a:r>
          </a:p>
        </p:txBody>
      </p:sp>
      <p:pic>
        <p:nvPicPr>
          <p:cNvPr id="5" name="Picture 4">
            <a:extLst>
              <a:ext uri="{FF2B5EF4-FFF2-40B4-BE49-F238E27FC236}">
                <a16:creationId xmlns:a16="http://schemas.microsoft.com/office/drawing/2014/main" id="{BBD88C46-F241-4202-8105-7DAC1296EC74}"/>
              </a:ext>
            </a:extLst>
          </p:cNvPr>
          <p:cNvPicPr>
            <a:picLocks noChangeAspect="1"/>
          </p:cNvPicPr>
          <p:nvPr/>
        </p:nvPicPr>
        <p:blipFill>
          <a:blip r:embed="rId2"/>
          <a:stretch>
            <a:fillRect/>
          </a:stretch>
        </p:blipFill>
        <p:spPr>
          <a:xfrm>
            <a:off x="4654296" y="1029957"/>
            <a:ext cx="6903720" cy="4798085"/>
          </a:xfrm>
          <a:prstGeom prst="rect">
            <a:avLst/>
          </a:prstGeom>
        </p:spPr>
      </p:pic>
      <p:sp>
        <p:nvSpPr>
          <p:cNvPr id="9" name="Action Button: Go Back or Previous 8">
            <a:hlinkClick r:id="" action="ppaction://hlinkshowjump?jump=previousslide" highlightClick="1"/>
            <a:extLst>
              <a:ext uri="{FF2B5EF4-FFF2-40B4-BE49-F238E27FC236}">
                <a16:creationId xmlns:a16="http://schemas.microsoft.com/office/drawing/2014/main" id="{15FAFD28-7F93-41DE-B6C5-5630271E9D67}"/>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0" name="Action Button: Go Forward or Next 9">
            <a:hlinkClick r:id="" action="ppaction://hlinkshowjump?jump=nextslide" highlightClick="1"/>
            <a:extLst>
              <a:ext uri="{FF2B5EF4-FFF2-40B4-BE49-F238E27FC236}">
                <a16:creationId xmlns:a16="http://schemas.microsoft.com/office/drawing/2014/main" id="{B2CE5018-988A-4321-988A-C1EA6A1B9274}"/>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1" name="Action Button: Blank 10">
            <a:hlinkClick r:id="rId3" action="ppaction://hlinksldjump" highlightClick="1"/>
            <a:extLst>
              <a:ext uri="{FF2B5EF4-FFF2-40B4-BE49-F238E27FC236}">
                <a16:creationId xmlns:a16="http://schemas.microsoft.com/office/drawing/2014/main" id="{8E78D9D6-85C9-4AEA-98A4-496A6EABE5F1}"/>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270703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FCD8-42AC-4BFE-84FA-A4A299E338C0}"/>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1B996E2-468A-4685-8A6C-3CAB7DD90C53}"/>
              </a:ext>
            </a:extLst>
          </p:cNvPr>
          <p:cNvSpPr>
            <a:spLocks noGrp="1"/>
          </p:cNvSpPr>
          <p:nvPr>
            <p:ph idx="1"/>
          </p:nvPr>
        </p:nvSpPr>
        <p:spPr/>
        <p:txBody>
          <a:bodyPr>
            <a:normAutofit fontScale="92500" lnSpcReduction="10000"/>
          </a:bodyPr>
          <a:lstStyle/>
          <a:p>
            <a:pPr marL="0" indent="0">
              <a:buNone/>
            </a:pPr>
            <a:r>
              <a:rPr lang="en-GB" dirty="0"/>
              <a:t>To create the most enjoyable but also educational experience for the museum virtual reality is the best option. </a:t>
            </a:r>
          </a:p>
          <a:p>
            <a:pPr marL="0" indent="0">
              <a:buNone/>
            </a:pPr>
            <a:r>
              <a:rPr lang="en-GB" dirty="0"/>
              <a:t>It would feature two colour schemes, a very industrial grey and black  colour scheme and a more fiery colour scheme of oranges, yellows and reds to convey the heat of the environment. </a:t>
            </a:r>
          </a:p>
          <a:p>
            <a:pPr marL="0" indent="0">
              <a:buNone/>
            </a:pPr>
            <a:r>
              <a:rPr lang="en-GB" dirty="0"/>
              <a:t>I would use </a:t>
            </a:r>
            <a:r>
              <a:rPr lang="en-GB" dirty="0">
                <a:latin typeface="Consolas" panose="020B0609020204030204" pitchFamily="49" charset="0"/>
              </a:rPr>
              <a:t>Consolas </a:t>
            </a:r>
            <a:r>
              <a:rPr lang="en-GB" dirty="0"/>
              <a:t>as my font for the majority of the information because of it’s industrial feel and because it is easy to read. For the title I would use </a:t>
            </a:r>
            <a:r>
              <a:rPr lang="en-GB" sz="2800" dirty="0">
                <a:latin typeface="Bauhaus 93" panose="04030905020B02020C02" pitchFamily="82" charset="0"/>
              </a:rPr>
              <a:t>Bauhaus 93 </a:t>
            </a:r>
            <a:r>
              <a:rPr lang="en-GB" sz="2800" dirty="0"/>
              <a:t>as it adds an even strong feel of industry and stands out.</a:t>
            </a:r>
            <a:endParaRPr lang="en-GB" dirty="0"/>
          </a:p>
          <a:p>
            <a:pPr marL="0" indent="0">
              <a:buNone/>
            </a:pPr>
            <a:r>
              <a:rPr lang="en-GB" dirty="0"/>
              <a:t>The project would require a large number of assets which would include MP3 files, PNG’s and blender models (.blend) to create the virtual scene.</a:t>
            </a:r>
          </a:p>
        </p:txBody>
      </p:sp>
      <p:sp>
        <p:nvSpPr>
          <p:cNvPr id="6" name="Action Button: Go Back or Previous 5">
            <a:hlinkClick r:id="" action="ppaction://hlinkshowjump?jump=previousslide" highlightClick="1"/>
            <a:extLst>
              <a:ext uri="{FF2B5EF4-FFF2-40B4-BE49-F238E27FC236}">
                <a16:creationId xmlns:a16="http://schemas.microsoft.com/office/drawing/2014/main" id="{4B6694DB-36C3-408D-ADA6-F8E2EE267B23}"/>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7" name="Action Button: Go Forward or Next 6">
            <a:hlinkClick r:id="" action="ppaction://hlinkshowjump?jump=nextslide" highlightClick="1"/>
            <a:extLst>
              <a:ext uri="{FF2B5EF4-FFF2-40B4-BE49-F238E27FC236}">
                <a16:creationId xmlns:a16="http://schemas.microsoft.com/office/drawing/2014/main" id="{E3CFCC40-8AFB-4A0D-ADEC-2A87590087BA}"/>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8" name="Action Button: Blank 7">
            <a:hlinkClick r:id="rId2" action="ppaction://hlinksldjump" highlightClick="1"/>
            <a:extLst>
              <a:ext uri="{FF2B5EF4-FFF2-40B4-BE49-F238E27FC236}">
                <a16:creationId xmlns:a16="http://schemas.microsoft.com/office/drawing/2014/main" id="{6986078A-6CC1-448A-8F30-260134F0C1E4}"/>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66762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650D-322F-45EB-9813-DDD14F148DDA}"/>
              </a:ext>
            </a:extLst>
          </p:cNvPr>
          <p:cNvSpPr>
            <a:spLocks noGrp="1"/>
          </p:cNvSpPr>
          <p:nvPr>
            <p:ph type="title"/>
          </p:nvPr>
        </p:nvSpPr>
        <p:spPr/>
        <p:txBody>
          <a:bodyPr/>
          <a:lstStyle/>
          <a:p>
            <a:r>
              <a:rPr lang="en-GB" dirty="0"/>
              <a:t>Conclusion - continued</a:t>
            </a:r>
          </a:p>
        </p:txBody>
      </p:sp>
      <p:sp>
        <p:nvSpPr>
          <p:cNvPr id="3" name="Content Placeholder 2">
            <a:extLst>
              <a:ext uri="{FF2B5EF4-FFF2-40B4-BE49-F238E27FC236}">
                <a16:creationId xmlns:a16="http://schemas.microsoft.com/office/drawing/2014/main" id="{A97046E2-DABC-44DE-97DC-5C80283EFF94}"/>
              </a:ext>
            </a:extLst>
          </p:cNvPr>
          <p:cNvSpPr>
            <a:spLocks noGrp="1"/>
          </p:cNvSpPr>
          <p:nvPr>
            <p:ph idx="1"/>
          </p:nvPr>
        </p:nvSpPr>
        <p:spPr/>
        <p:txBody>
          <a:bodyPr/>
          <a:lstStyle/>
          <a:p>
            <a:pPr marL="0" indent="0">
              <a:buNone/>
            </a:pPr>
            <a:r>
              <a:rPr lang="en-GB" dirty="0"/>
              <a:t>This product would appeal mainly to people in the rough age range of 10-30 but would still work for older and younger audiences.</a:t>
            </a:r>
          </a:p>
          <a:p>
            <a:pPr marL="0" indent="0">
              <a:buNone/>
            </a:pPr>
            <a:r>
              <a:rPr lang="en-GB" dirty="0"/>
              <a:t>The actual product would be a virtual reality experience which would allow the user to be “transported back in time”. It would feature informational pop-ups as you look at certain models and would provide a very fun and interesting experience.</a:t>
            </a:r>
          </a:p>
          <a:p>
            <a:pPr marL="0" indent="0">
              <a:buNone/>
            </a:pPr>
            <a:endParaRPr lang="en-GB" dirty="0"/>
          </a:p>
          <a:p>
            <a:pPr marL="0" indent="0">
              <a:buNone/>
            </a:pPr>
            <a:endParaRPr lang="en-GB" dirty="0"/>
          </a:p>
        </p:txBody>
      </p:sp>
      <p:sp>
        <p:nvSpPr>
          <p:cNvPr id="9" name="Action Button: Go Back or Previous 8">
            <a:hlinkClick r:id="" action="ppaction://hlinkshowjump?jump=previousslide" highlightClick="1"/>
            <a:extLst>
              <a:ext uri="{FF2B5EF4-FFF2-40B4-BE49-F238E27FC236}">
                <a16:creationId xmlns:a16="http://schemas.microsoft.com/office/drawing/2014/main" id="{F696C615-4F01-430D-8E41-881C29143F7E}"/>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0" name="Action Button: Go Forward or Next 9">
            <a:hlinkClick r:id="" action="ppaction://hlinkshowjump?jump=nextslide" highlightClick="1"/>
            <a:extLst>
              <a:ext uri="{FF2B5EF4-FFF2-40B4-BE49-F238E27FC236}">
                <a16:creationId xmlns:a16="http://schemas.microsoft.com/office/drawing/2014/main" id="{F7270AA1-6407-440F-A45B-6529EE201E2B}"/>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1" name="Action Button: Blank 10">
            <a:hlinkClick r:id="rId2" action="ppaction://hlinksldjump" highlightClick="1"/>
            <a:extLst>
              <a:ext uri="{FF2B5EF4-FFF2-40B4-BE49-F238E27FC236}">
                <a16:creationId xmlns:a16="http://schemas.microsoft.com/office/drawing/2014/main" id="{F6073923-0EA6-4614-B369-812C1B37ADF2}"/>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416145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5D3F-AF0D-4A6D-AABE-E8F82A153678}"/>
              </a:ext>
            </a:extLst>
          </p:cNvPr>
          <p:cNvSpPr>
            <a:spLocks noGrp="1"/>
          </p:cNvSpPr>
          <p:nvPr>
            <p:ph type="title"/>
          </p:nvPr>
        </p:nvSpPr>
        <p:spPr/>
        <p:txBody>
          <a:bodyPr>
            <a:normAutofit/>
          </a:bodyPr>
          <a:lstStyle/>
          <a:p>
            <a:r>
              <a:rPr lang="en-GB" sz="6000" dirty="0"/>
              <a:t>Introduction</a:t>
            </a:r>
          </a:p>
        </p:txBody>
      </p:sp>
      <p:sp>
        <p:nvSpPr>
          <p:cNvPr id="3" name="Content Placeholder 2">
            <a:extLst>
              <a:ext uri="{FF2B5EF4-FFF2-40B4-BE49-F238E27FC236}">
                <a16:creationId xmlns:a16="http://schemas.microsoft.com/office/drawing/2014/main" id="{F8AA320C-4F0E-47B7-9996-1D3F05EB6CC8}"/>
              </a:ext>
            </a:extLst>
          </p:cNvPr>
          <p:cNvSpPr>
            <a:spLocks noGrp="1"/>
          </p:cNvSpPr>
          <p:nvPr>
            <p:ph idx="1"/>
          </p:nvPr>
        </p:nvSpPr>
        <p:spPr/>
        <p:txBody>
          <a:bodyPr>
            <a:normAutofit/>
          </a:bodyPr>
          <a:lstStyle/>
          <a:p>
            <a:pPr marL="0" indent="0">
              <a:buNone/>
            </a:pPr>
            <a:r>
              <a:rPr lang="en-GB" sz="3200" dirty="0">
                <a:latin typeface="Consolas" panose="020B0609020204030204" pitchFamily="49" charset="0"/>
              </a:rPr>
              <a:t>I have been asked to create an interactive product for Kelham island museum to increase interest in the museum and encourage people to visit. It should reflect the style and theme of the museum (industrial) and add an interesting but still education interactive element to the museum.</a:t>
            </a:r>
          </a:p>
        </p:txBody>
      </p:sp>
      <p:sp>
        <p:nvSpPr>
          <p:cNvPr id="4" name="Action Button: Go Back or Previous 3">
            <a:hlinkClick r:id="" action="ppaction://hlinkshowjump?jump=previousslide" highlightClick="1"/>
            <a:extLst>
              <a:ext uri="{FF2B5EF4-FFF2-40B4-BE49-F238E27FC236}">
                <a16:creationId xmlns:a16="http://schemas.microsoft.com/office/drawing/2014/main" id="{8619DF85-05DE-47A9-8388-46DA472E2402}"/>
              </a:ext>
            </a:extLst>
          </p:cNvPr>
          <p:cNvSpPr/>
          <p:nvPr/>
        </p:nvSpPr>
        <p:spPr>
          <a:xfrm>
            <a:off x="10317018" y="6148122"/>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5" name="Action Button: Go Forward or Next 4">
            <a:hlinkClick r:id="" action="ppaction://hlinkshowjump?jump=nextslide" highlightClick="1"/>
            <a:extLst>
              <a:ext uri="{FF2B5EF4-FFF2-40B4-BE49-F238E27FC236}">
                <a16:creationId xmlns:a16="http://schemas.microsoft.com/office/drawing/2014/main" id="{9FACB70E-12EC-4ABC-9CE0-318400B847F1}"/>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6" name="Action Button: Go Back or Previous 5">
            <a:hlinkClick r:id="" action="ppaction://hlinkshowjump?jump=previousslide" highlightClick="1"/>
            <a:extLst>
              <a:ext uri="{FF2B5EF4-FFF2-40B4-BE49-F238E27FC236}">
                <a16:creationId xmlns:a16="http://schemas.microsoft.com/office/drawing/2014/main" id="{DFBED776-82ED-4ACF-B206-BF83EF7E9C51}"/>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7" name="Action Button: Go Forward or Next 6">
            <a:hlinkClick r:id="" action="ppaction://hlinkshowjump?jump=nextslide" highlightClick="1"/>
            <a:extLst>
              <a:ext uri="{FF2B5EF4-FFF2-40B4-BE49-F238E27FC236}">
                <a16:creationId xmlns:a16="http://schemas.microsoft.com/office/drawing/2014/main" id="{8F9B74CA-854A-4E6A-AC34-47906C66364F}"/>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8" name="Action Button: Blank 7">
            <a:hlinkClick r:id="rId2" action="ppaction://hlinksldjump" highlightClick="1"/>
            <a:extLst>
              <a:ext uri="{FF2B5EF4-FFF2-40B4-BE49-F238E27FC236}">
                <a16:creationId xmlns:a16="http://schemas.microsoft.com/office/drawing/2014/main" id="{D22D6CCC-69A3-437B-8C1E-4C6531B4D883}"/>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311869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4325-695A-4095-95A4-7752C4330641}"/>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3FD825B8-1792-44A3-BCB4-F2C3DD58129E}"/>
              </a:ext>
            </a:extLst>
          </p:cNvPr>
          <p:cNvSpPr>
            <a:spLocks noGrp="1"/>
          </p:cNvSpPr>
          <p:nvPr>
            <p:ph idx="1"/>
          </p:nvPr>
        </p:nvSpPr>
        <p:spPr/>
        <p:txBody>
          <a:bodyPr>
            <a:normAutofit fontScale="62500" lnSpcReduction="20000"/>
          </a:bodyPr>
          <a:lstStyle/>
          <a:p>
            <a:r>
              <a:rPr lang="en-GB" dirty="0">
                <a:hlinkClick r:id="rId2" action="ppaction://hlinksldjump"/>
              </a:rPr>
              <a:t>Introduction</a:t>
            </a:r>
            <a:endParaRPr lang="en-GB" dirty="0"/>
          </a:p>
          <a:p>
            <a:r>
              <a:rPr lang="en-GB" dirty="0">
                <a:hlinkClick r:id="rId3" action="ppaction://hlinksldjump"/>
              </a:rPr>
              <a:t>Ideas development</a:t>
            </a:r>
            <a:endParaRPr lang="en-GB" dirty="0"/>
          </a:p>
          <a:p>
            <a:pPr marL="0" indent="0">
              <a:buNone/>
            </a:pPr>
            <a:r>
              <a:rPr lang="en-GB" dirty="0"/>
              <a:t>	</a:t>
            </a:r>
            <a:r>
              <a:rPr lang="en-GB" dirty="0">
                <a:hlinkClick r:id="rId4" action="ppaction://hlinksldjump"/>
              </a:rPr>
              <a:t>ideas development - continued</a:t>
            </a:r>
            <a:endParaRPr lang="en-GB" dirty="0"/>
          </a:p>
          <a:p>
            <a:pPr marL="0" indent="0">
              <a:buNone/>
            </a:pPr>
            <a:r>
              <a:rPr lang="en-GB" dirty="0"/>
              <a:t>	</a:t>
            </a:r>
            <a:r>
              <a:rPr lang="en-GB" dirty="0">
                <a:hlinkClick r:id="rId5" action="ppaction://hlinksldjump"/>
              </a:rPr>
              <a:t>ideas development – continued again</a:t>
            </a:r>
            <a:endParaRPr lang="en-GB" dirty="0"/>
          </a:p>
          <a:p>
            <a:r>
              <a:rPr lang="en-GB" dirty="0">
                <a:hlinkClick r:id="rId6" action="ppaction://hlinksldjump"/>
              </a:rPr>
              <a:t>Chosen audience/end user</a:t>
            </a:r>
            <a:endParaRPr lang="en-GB" dirty="0"/>
          </a:p>
          <a:p>
            <a:r>
              <a:rPr lang="en-GB" dirty="0">
                <a:hlinkClick r:id="rId7" action="ppaction://hlinksldjump"/>
              </a:rPr>
              <a:t>Technical aspects</a:t>
            </a:r>
            <a:endParaRPr lang="en-GB" dirty="0"/>
          </a:p>
          <a:p>
            <a:pPr marL="0" indent="0">
              <a:buNone/>
            </a:pPr>
            <a:r>
              <a:rPr lang="en-GB" dirty="0"/>
              <a:t>	</a:t>
            </a:r>
            <a:r>
              <a:rPr lang="en-GB" dirty="0">
                <a:hlinkClick r:id="rId8" action="ppaction://hlinksldjump"/>
              </a:rPr>
              <a:t>Technical aspects – continued</a:t>
            </a:r>
            <a:endParaRPr lang="en-GB" dirty="0"/>
          </a:p>
          <a:p>
            <a:r>
              <a:rPr lang="en-GB" dirty="0">
                <a:hlinkClick r:id="rId9" action="ppaction://hlinksldjump"/>
              </a:rPr>
              <a:t>Fonts</a:t>
            </a:r>
            <a:endParaRPr lang="en-GB" dirty="0"/>
          </a:p>
          <a:p>
            <a:r>
              <a:rPr lang="en-GB" dirty="0">
                <a:hlinkClick r:id="rId10" action="ppaction://hlinksldjump"/>
              </a:rPr>
              <a:t>Colour scheme</a:t>
            </a:r>
            <a:endParaRPr lang="en-GB" dirty="0"/>
          </a:p>
          <a:p>
            <a:r>
              <a:rPr lang="en-GB" dirty="0">
                <a:hlinkClick r:id="rId11" action="ppaction://hlinksldjump"/>
              </a:rPr>
              <a:t>Design aspects and outline</a:t>
            </a:r>
            <a:endParaRPr lang="en-GB" dirty="0"/>
          </a:p>
          <a:p>
            <a:pPr marL="0" indent="0">
              <a:buNone/>
            </a:pPr>
            <a:r>
              <a:rPr lang="en-GB" dirty="0"/>
              <a:t>	</a:t>
            </a:r>
            <a:r>
              <a:rPr lang="en-GB" dirty="0">
                <a:hlinkClick r:id="rId12" action="ppaction://hlinksldjump"/>
              </a:rPr>
              <a:t>Design aspects and outline</a:t>
            </a:r>
            <a:endParaRPr lang="en-GB" dirty="0"/>
          </a:p>
          <a:p>
            <a:r>
              <a:rPr lang="en-GB" dirty="0">
                <a:hlinkClick r:id="rId13" action="ppaction://hlinksldjump"/>
              </a:rPr>
              <a:t>Conclusion</a:t>
            </a:r>
            <a:endParaRPr lang="en-GB" dirty="0"/>
          </a:p>
          <a:p>
            <a:pPr marL="0" indent="0">
              <a:buNone/>
            </a:pPr>
            <a:r>
              <a:rPr lang="en-GB" dirty="0"/>
              <a:t>	</a:t>
            </a:r>
            <a:r>
              <a:rPr lang="en-GB" dirty="0">
                <a:hlinkClick r:id="rId14" action="ppaction://hlinksldjump"/>
              </a:rPr>
              <a:t>Conclusion - continued</a:t>
            </a:r>
            <a:endParaRPr lang="en-GB" dirty="0"/>
          </a:p>
        </p:txBody>
      </p:sp>
      <p:sp>
        <p:nvSpPr>
          <p:cNvPr id="4" name="Action Button: Go Back or Previous 3">
            <a:hlinkClick r:id="" action="ppaction://hlinkshowjump?jump=previousslide" highlightClick="1"/>
            <a:extLst>
              <a:ext uri="{FF2B5EF4-FFF2-40B4-BE49-F238E27FC236}">
                <a16:creationId xmlns:a16="http://schemas.microsoft.com/office/drawing/2014/main" id="{4753C8F2-C42D-4EDB-B65E-38AEEBC02810}"/>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5" name="Action Button: Go Forward or Next 4">
            <a:hlinkClick r:id="" action="ppaction://hlinkshowjump?jump=nextslide" highlightClick="1"/>
            <a:extLst>
              <a:ext uri="{FF2B5EF4-FFF2-40B4-BE49-F238E27FC236}">
                <a16:creationId xmlns:a16="http://schemas.microsoft.com/office/drawing/2014/main" id="{3CAAF68D-F2E6-4D79-BA9D-CBC482682BFF}"/>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6" name="Action Button: Blank 5">
            <a:hlinkClick r:id="rId15" action="ppaction://hlinksldjump" highlightClick="1"/>
            <a:extLst>
              <a:ext uri="{FF2B5EF4-FFF2-40B4-BE49-F238E27FC236}">
                <a16:creationId xmlns:a16="http://schemas.microsoft.com/office/drawing/2014/main" id="{1D05E1AB-E69D-4507-ABA1-8ED0EFF7E5A1}"/>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134772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D92A1-50C2-4379-A4D1-3670A4E6E994}"/>
              </a:ext>
            </a:extLst>
          </p:cNvPr>
          <p:cNvSpPr>
            <a:spLocks noGrp="1"/>
          </p:cNvSpPr>
          <p:nvPr>
            <p:ph type="title"/>
          </p:nvPr>
        </p:nvSpPr>
        <p:spPr>
          <a:xfrm>
            <a:off x="838201" y="345810"/>
            <a:ext cx="5120561" cy="1325563"/>
          </a:xfrm>
        </p:spPr>
        <p:txBody>
          <a:bodyPr>
            <a:normAutofit/>
          </a:bodyPr>
          <a:lstStyle/>
          <a:p>
            <a:r>
              <a:rPr lang="en-GB" dirty="0"/>
              <a:t>Ideas development</a:t>
            </a:r>
          </a:p>
        </p:txBody>
      </p:sp>
      <p:sp>
        <p:nvSpPr>
          <p:cNvPr id="3" name="Content Placeholder 2">
            <a:extLst>
              <a:ext uri="{FF2B5EF4-FFF2-40B4-BE49-F238E27FC236}">
                <a16:creationId xmlns:a16="http://schemas.microsoft.com/office/drawing/2014/main" id="{729127F1-2DEB-4764-BC6B-A81664D0599E}"/>
              </a:ext>
            </a:extLst>
          </p:cNvPr>
          <p:cNvSpPr>
            <a:spLocks noGrp="1"/>
          </p:cNvSpPr>
          <p:nvPr>
            <p:ph idx="1"/>
          </p:nvPr>
        </p:nvSpPr>
        <p:spPr>
          <a:xfrm>
            <a:off x="838201" y="1825625"/>
            <a:ext cx="5092194" cy="4351338"/>
          </a:xfrm>
        </p:spPr>
        <p:txBody>
          <a:bodyPr>
            <a:normAutofit/>
          </a:bodyPr>
          <a:lstStyle/>
          <a:p>
            <a:pPr marL="0" indent="0">
              <a:buNone/>
            </a:pPr>
            <a:r>
              <a:rPr lang="en-GB" sz="1800">
                <a:latin typeface="Consolas" panose="020B0609020204030204" pitchFamily="49" charset="0"/>
              </a:rPr>
              <a:t>I decided to go with virtual reality for my interactive media project.</a:t>
            </a:r>
          </a:p>
          <a:p>
            <a:pPr marL="0" indent="0">
              <a:buNone/>
            </a:pPr>
            <a:endParaRPr lang="en-GB" sz="1800">
              <a:latin typeface="Consolas" panose="020B0609020204030204" pitchFamily="49" charset="0"/>
              <a:ea typeface="Corbel" panose="020B0503020204020204" pitchFamily="34" charset="0"/>
              <a:cs typeface="Times New Roman" panose="02020603050405020304" pitchFamily="18" charset="0"/>
            </a:endParaRPr>
          </a:p>
          <a:p>
            <a:pPr marL="0" indent="0">
              <a:buNone/>
            </a:pPr>
            <a:r>
              <a:rPr lang="en-GB" sz="1800">
                <a:latin typeface="Consolas" panose="020B0609020204030204" pitchFamily="49" charset="0"/>
                <a:ea typeface="Corbel" panose="020B0503020204020204" pitchFamily="34" charset="0"/>
                <a:cs typeface="Times New Roman" panose="02020603050405020304" pitchFamily="18" charset="0"/>
              </a:rPr>
              <a:t>It would feature a back-in-time experience of a room in khelam island museum which would immerse the user, it would include audio files and moving 3d models to allow for a full experience letting you experience the conditions people worked in, it would feature optional information pop ups, allowing for the user to be able to experience the area without pop ups getting in the way, but also allowing information and the option to learn.</a:t>
            </a:r>
            <a:endParaRPr lang="en-GB" sz="1800">
              <a:effectLst/>
              <a:latin typeface="Consolas" panose="020B0609020204030204" pitchFamily="49" charset="0"/>
              <a:ea typeface="Corbel" panose="020B0503020204020204" pitchFamily="34" charset="0"/>
              <a:cs typeface="Times New Roman" panose="02020603050405020304" pitchFamily="18" charset="0"/>
            </a:endParaRPr>
          </a:p>
        </p:txBody>
      </p:sp>
      <p:sp>
        <p:nvSpPr>
          <p:cNvPr id="205" name="Oval 20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See the source image">
            <a:extLst>
              <a:ext uri="{FF2B5EF4-FFF2-40B4-BE49-F238E27FC236}">
                <a16:creationId xmlns:a16="http://schemas.microsoft.com/office/drawing/2014/main" id="{F93DB52B-90ED-42E7-AF52-5996348958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63" r="28603" b="1"/>
          <a:stretch/>
        </p:blipFill>
        <p:spPr bwMode="auto">
          <a:xfrm>
            <a:off x="8498919" y="3303037"/>
            <a:ext cx="3693081" cy="3554963"/>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207" name="Arc 206">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2" name="Picture 4" descr="Five actions to improve the sustainability of steel | EY - Global">
            <a:extLst>
              <a:ext uri="{FF2B5EF4-FFF2-40B4-BE49-F238E27FC236}">
                <a16:creationId xmlns:a16="http://schemas.microsoft.com/office/drawing/2014/main" id="{BE74221A-4A35-4314-9772-009A9D325C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449" r="11455" b="4"/>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
        <p:nvSpPr>
          <p:cNvPr id="11" name="Action Button: Go Back or Previous 10">
            <a:hlinkClick r:id="" action="ppaction://hlinkshowjump?jump=previousslide" highlightClick="1"/>
            <a:extLst>
              <a:ext uri="{FF2B5EF4-FFF2-40B4-BE49-F238E27FC236}">
                <a16:creationId xmlns:a16="http://schemas.microsoft.com/office/drawing/2014/main" id="{635EA958-8944-41FE-B9C7-15AF908EE3C0}"/>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2" name="Action Button: Go Forward or Next 11">
            <a:hlinkClick r:id="" action="ppaction://hlinkshowjump?jump=nextslide" highlightClick="1"/>
            <a:extLst>
              <a:ext uri="{FF2B5EF4-FFF2-40B4-BE49-F238E27FC236}">
                <a16:creationId xmlns:a16="http://schemas.microsoft.com/office/drawing/2014/main" id="{0D46C353-C3A1-428E-8168-E51DEEC281DA}"/>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3" name="Action Button: Blank 12">
            <a:hlinkClick r:id="rId4" action="ppaction://hlinksldjump" highlightClick="1"/>
            <a:extLst>
              <a:ext uri="{FF2B5EF4-FFF2-40B4-BE49-F238E27FC236}">
                <a16:creationId xmlns:a16="http://schemas.microsoft.com/office/drawing/2014/main" id="{81A0AD9D-1725-4873-809F-F2B9CA2AF8C8}"/>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281534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686A18-BBE7-4DF3-AD1D-68CAD5079184}"/>
              </a:ext>
            </a:extLst>
          </p:cNvPr>
          <p:cNvSpPr>
            <a:spLocks noGrp="1"/>
          </p:cNvSpPr>
          <p:nvPr>
            <p:ph type="title"/>
          </p:nvPr>
        </p:nvSpPr>
        <p:spPr>
          <a:xfrm>
            <a:off x="572493" y="238539"/>
            <a:ext cx="11018520" cy="1434415"/>
          </a:xfrm>
        </p:spPr>
        <p:txBody>
          <a:bodyPr anchor="b">
            <a:normAutofit/>
          </a:bodyPr>
          <a:lstStyle/>
          <a:p>
            <a:r>
              <a:rPr lang="en-GB" sz="5400" dirty="0"/>
              <a:t>Ideas development – continued</a:t>
            </a:r>
          </a:p>
        </p:txBody>
      </p:sp>
      <p:sp>
        <p:nvSpPr>
          <p:cNvPr id="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9D65327-7D95-49FD-8C75-79BA71ABEC67}"/>
              </a:ext>
            </a:extLst>
          </p:cNvPr>
          <p:cNvSpPr>
            <a:spLocks noGrp="1"/>
          </p:cNvSpPr>
          <p:nvPr>
            <p:ph idx="1"/>
          </p:nvPr>
        </p:nvSpPr>
        <p:spPr>
          <a:xfrm>
            <a:off x="572493" y="2071316"/>
            <a:ext cx="6713552" cy="4221886"/>
          </a:xfrm>
        </p:spPr>
        <p:txBody>
          <a:bodyPr anchor="t">
            <a:normAutofit fontScale="92500" lnSpcReduction="20000"/>
          </a:bodyPr>
          <a:lstStyle/>
          <a:p>
            <a:pPr marL="0" indent="0">
              <a:buNone/>
            </a:pPr>
            <a:r>
              <a:rPr lang="en-GB" sz="2200" dirty="0">
                <a:latin typeface="Consolas" panose="020B0609020204030204" pitchFamily="49" charset="0"/>
              </a:rPr>
              <a:t>The experience would allow you to walk around a sectioned off area in the museum while wearing the headset.</a:t>
            </a:r>
          </a:p>
          <a:p>
            <a:pPr marL="0" indent="0">
              <a:buNone/>
            </a:pPr>
            <a:endParaRPr lang="en-GB" sz="2200" dirty="0">
              <a:latin typeface="Consolas" panose="020B0609020204030204" pitchFamily="49" charset="0"/>
            </a:endParaRPr>
          </a:p>
          <a:p>
            <a:pPr marL="0" indent="0">
              <a:buNone/>
            </a:pPr>
            <a:r>
              <a:rPr lang="en-GB" sz="2200" dirty="0">
                <a:latin typeface="Consolas" panose="020B0609020204030204" pitchFamily="49" charset="0"/>
                <a:ea typeface="Corbel" panose="020B0503020204020204" pitchFamily="34" charset="0"/>
                <a:cs typeface="Times New Roman" panose="02020603050405020304" pitchFamily="18" charset="0"/>
              </a:rPr>
              <a:t>It would also feature optional information pop ups, allowing for the user to be able to experience the area without pop ups getting in the way, but also allowing information and the option to learn.</a:t>
            </a:r>
          </a:p>
          <a:p>
            <a:pPr marL="0" indent="0">
              <a:buNone/>
            </a:pPr>
            <a:endParaRPr lang="en-GB" sz="2200" dirty="0">
              <a:latin typeface="Consolas" panose="020B0609020204030204" pitchFamily="49" charset="0"/>
              <a:cs typeface="Times New Roman" panose="02020603050405020304" pitchFamily="18" charset="0"/>
            </a:endParaRPr>
          </a:p>
          <a:p>
            <a:pPr marL="0" indent="0">
              <a:buNone/>
            </a:pPr>
            <a:r>
              <a:rPr lang="en-GB" sz="2200" dirty="0">
                <a:latin typeface="Consolas" panose="020B0609020204030204" pitchFamily="49" charset="0"/>
                <a:cs typeface="Times New Roman" panose="02020603050405020304" pitchFamily="18" charset="0"/>
              </a:rPr>
              <a:t>Audio would be location based so when you get closer to an object the audio would get louder, there would also be workers using the environment so you can see how the jobs were performed.</a:t>
            </a:r>
            <a:endParaRPr lang="en-GB" sz="2200" dirty="0"/>
          </a:p>
        </p:txBody>
      </p:sp>
      <p:pic>
        <p:nvPicPr>
          <p:cNvPr id="3074" name="Picture 2" descr="How to determine a solid path forward in a liquidation | EY - US">
            <a:extLst>
              <a:ext uri="{FF2B5EF4-FFF2-40B4-BE49-F238E27FC236}">
                <a16:creationId xmlns:a16="http://schemas.microsoft.com/office/drawing/2014/main" id="{48C18486-9AFD-4306-B1A3-DAF944A177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94" r="10790"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
        <p:nvSpPr>
          <p:cNvPr id="12" name="Action Button: Go Back or Previous 11">
            <a:hlinkClick r:id="" action="ppaction://hlinkshowjump?jump=previousslide" highlightClick="1"/>
            <a:extLst>
              <a:ext uri="{FF2B5EF4-FFF2-40B4-BE49-F238E27FC236}">
                <a16:creationId xmlns:a16="http://schemas.microsoft.com/office/drawing/2014/main" id="{51CB253B-8F74-42D7-A93C-5EB8F5FAF6D8}"/>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3" name="Action Button: Go Forward or Next 12">
            <a:hlinkClick r:id="" action="ppaction://hlinkshowjump?jump=nextslide" highlightClick="1"/>
            <a:extLst>
              <a:ext uri="{FF2B5EF4-FFF2-40B4-BE49-F238E27FC236}">
                <a16:creationId xmlns:a16="http://schemas.microsoft.com/office/drawing/2014/main" id="{401EAC76-586C-42B9-A845-AB694549C04E}"/>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4" name="Action Button: Blank 13">
            <a:hlinkClick r:id="rId3" action="ppaction://hlinksldjump" highlightClick="1"/>
            <a:extLst>
              <a:ext uri="{FF2B5EF4-FFF2-40B4-BE49-F238E27FC236}">
                <a16:creationId xmlns:a16="http://schemas.microsoft.com/office/drawing/2014/main" id="{09195E14-04EE-483E-ACDF-16FB15C18768}"/>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178883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5CCB-B2C6-4D8E-A1A1-A54510D33806}"/>
              </a:ext>
            </a:extLst>
          </p:cNvPr>
          <p:cNvSpPr>
            <a:spLocks noGrp="1"/>
          </p:cNvSpPr>
          <p:nvPr>
            <p:ph type="title"/>
          </p:nvPr>
        </p:nvSpPr>
        <p:spPr>
          <a:xfrm>
            <a:off x="481013" y="3752849"/>
            <a:ext cx="3290887" cy="2452687"/>
          </a:xfrm>
        </p:spPr>
        <p:txBody>
          <a:bodyPr anchor="ctr">
            <a:normAutofit/>
          </a:bodyPr>
          <a:lstStyle/>
          <a:p>
            <a:r>
              <a:rPr lang="en-GB" sz="3600" dirty="0"/>
              <a:t>Ideas development - continued</a:t>
            </a:r>
          </a:p>
        </p:txBody>
      </p:sp>
      <p:pic>
        <p:nvPicPr>
          <p:cNvPr id="1032" name="Picture 8" descr="See the source image">
            <a:extLst>
              <a:ext uri="{FF2B5EF4-FFF2-40B4-BE49-F238E27FC236}">
                <a16:creationId xmlns:a16="http://schemas.microsoft.com/office/drawing/2014/main" id="{CA565CDA-FA82-415B-B5B9-0942098827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393" b="9910"/>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556D1DA-7186-4FFB-86C2-0369290BE956}"/>
              </a:ext>
            </a:extLst>
          </p:cNvPr>
          <p:cNvSpPr>
            <a:spLocks noGrp="1"/>
          </p:cNvSpPr>
          <p:nvPr>
            <p:ph idx="1"/>
          </p:nvPr>
        </p:nvSpPr>
        <p:spPr>
          <a:xfrm>
            <a:off x="4223982" y="3752850"/>
            <a:ext cx="7485413" cy="2452687"/>
          </a:xfrm>
        </p:spPr>
        <p:txBody>
          <a:bodyPr anchor="ctr">
            <a:normAutofit/>
          </a:bodyPr>
          <a:lstStyle/>
          <a:p>
            <a:pPr marL="0" indent="0">
              <a:buNone/>
            </a:pPr>
            <a:r>
              <a:rPr lang="en-GB" sz="1800"/>
              <a:t>We considered an AR phone app which would have let the user use the camera on their phone to scan a QR code and it would provide more information or an animation of the exhibit in action. It could have also added excitement through it being presented as a kind of treasure hunt which would encourage the user to check out all the exhibits and travel around the entirety of the museum. We decided against this idea as having QR codes everywhere was impractical and some visitors would not want to download an app.</a:t>
            </a:r>
          </a:p>
        </p:txBody>
      </p:sp>
      <p:sp>
        <p:nvSpPr>
          <p:cNvPr id="10" name="Action Button: Go Back or Previous 9">
            <a:hlinkClick r:id="" action="ppaction://hlinkshowjump?jump=previousslide" highlightClick="1"/>
            <a:extLst>
              <a:ext uri="{FF2B5EF4-FFF2-40B4-BE49-F238E27FC236}">
                <a16:creationId xmlns:a16="http://schemas.microsoft.com/office/drawing/2014/main" id="{EFBEBD63-AEEA-48FA-B540-3C41D8DB3E86}"/>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1" name="Action Button: Go Forward or Next 10">
            <a:hlinkClick r:id="" action="ppaction://hlinkshowjump?jump=nextslide" highlightClick="1"/>
            <a:extLst>
              <a:ext uri="{FF2B5EF4-FFF2-40B4-BE49-F238E27FC236}">
                <a16:creationId xmlns:a16="http://schemas.microsoft.com/office/drawing/2014/main" id="{AB672843-AEA3-4877-8AC7-9C7A83879B4D}"/>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2" name="Action Button: Blank 11">
            <a:hlinkClick r:id="rId3" action="ppaction://hlinksldjump" highlightClick="1"/>
            <a:extLst>
              <a:ext uri="{FF2B5EF4-FFF2-40B4-BE49-F238E27FC236}">
                <a16:creationId xmlns:a16="http://schemas.microsoft.com/office/drawing/2014/main" id="{5A82875B-9160-42AD-982E-1470343AA846}"/>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49745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83F991-8D69-4804-A03F-BB0FF6B0BFB7}"/>
              </a:ext>
            </a:extLst>
          </p:cNvPr>
          <p:cNvSpPr>
            <a:spLocks noGrp="1"/>
          </p:cNvSpPr>
          <p:nvPr>
            <p:ph type="title"/>
          </p:nvPr>
        </p:nvSpPr>
        <p:spPr>
          <a:xfrm>
            <a:off x="635000" y="640823"/>
            <a:ext cx="3418659" cy="5583148"/>
          </a:xfrm>
        </p:spPr>
        <p:txBody>
          <a:bodyPr anchor="ctr">
            <a:normAutofit/>
          </a:bodyPr>
          <a:lstStyle/>
          <a:p>
            <a:r>
              <a:rPr lang="en-GB" sz="4200" dirty="0"/>
              <a:t>Chosen audience/end user</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E8C45248-EA29-4A73-A601-252BDCA85909}"/>
              </a:ext>
            </a:extLst>
          </p:cNvPr>
          <p:cNvGraphicFramePr>
            <a:graphicFrameLocks noGrp="1"/>
          </p:cNvGraphicFramePr>
          <p:nvPr>
            <p:ph idx="1"/>
            <p:extLst>
              <p:ext uri="{D42A27DB-BD31-4B8C-83A1-F6EECF244321}">
                <p14:modId xmlns:p14="http://schemas.microsoft.com/office/powerpoint/2010/main" val="42738474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ction Button: Go Back or Previous 5">
            <a:hlinkClick r:id="" action="ppaction://hlinkshowjump?jump=previousslide" highlightClick="1"/>
            <a:extLst>
              <a:ext uri="{FF2B5EF4-FFF2-40B4-BE49-F238E27FC236}">
                <a16:creationId xmlns:a16="http://schemas.microsoft.com/office/drawing/2014/main" id="{7F1B4BD6-3EAC-4ACB-BD72-15C3435EE260}"/>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7" name="Action Button: Go Forward or Next 6">
            <a:hlinkClick r:id="" action="ppaction://hlinkshowjump?jump=nextslide" highlightClick="1"/>
            <a:extLst>
              <a:ext uri="{FF2B5EF4-FFF2-40B4-BE49-F238E27FC236}">
                <a16:creationId xmlns:a16="http://schemas.microsoft.com/office/drawing/2014/main" id="{74A5B373-9783-49DC-95A2-00AD06ACC41D}"/>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4" name="Action Button: Blank 3">
            <a:hlinkClick r:id="rId7" action="ppaction://hlinksldjump" highlightClick="1"/>
            <a:extLst>
              <a:ext uri="{FF2B5EF4-FFF2-40B4-BE49-F238E27FC236}">
                <a16:creationId xmlns:a16="http://schemas.microsoft.com/office/drawing/2014/main" id="{A680A7BC-B5CA-4849-B0C6-796F4371448E}"/>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323150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3" name="Group 19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9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8" name="Rectangle 19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A372665F-755F-48A7-AB5F-6B62865F9DC7}"/>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kern="1200" dirty="0">
                <a:solidFill>
                  <a:srgbClr val="FFFFFF"/>
                </a:solidFill>
                <a:latin typeface="+mj-lt"/>
                <a:ea typeface="+mj-ea"/>
                <a:cs typeface="+mj-cs"/>
              </a:rPr>
              <a:t>Technical aspects</a:t>
            </a:r>
          </a:p>
        </p:txBody>
      </p:sp>
      <p:sp>
        <p:nvSpPr>
          <p:cNvPr id="3" name="Content Placeholder 2">
            <a:extLst>
              <a:ext uri="{FF2B5EF4-FFF2-40B4-BE49-F238E27FC236}">
                <a16:creationId xmlns:a16="http://schemas.microsoft.com/office/drawing/2014/main" id="{0EFB11B0-EEC8-48E4-83DA-48ECA3D59CC3}"/>
              </a:ext>
            </a:extLst>
          </p:cNvPr>
          <p:cNvSpPr>
            <a:spLocks noGrp="1"/>
          </p:cNvSpPr>
          <p:nvPr>
            <p:ph idx="1"/>
          </p:nvPr>
        </p:nvSpPr>
        <p:spPr>
          <a:xfrm>
            <a:off x="1424904" y="2494450"/>
            <a:ext cx="4053545" cy="3563159"/>
          </a:xfrm>
        </p:spPr>
        <p:txBody>
          <a:bodyPr vert="horz" lIns="91440" tIns="45720" rIns="91440" bIns="45720" rtlCol="0">
            <a:normAutofit/>
          </a:bodyPr>
          <a:lstStyle/>
          <a:p>
            <a:pPr marL="0" indent="0">
              <a:buNone/>
            </a:pPr>
            <a:r>
              <a:rPr lang="en-GB" sz="2400" dirty="0"/>
              <a:t>Virtual reality would require many different file types to create an immersive experience for the user.</a:t>
            </a:r>
          </a:p>
          <a:p>
            <a:pPr marL="0" indent="0">
              <a:buNone/>
            </a:pPr>
            <a:endParaRPr lang="en-GB" sz="2400" dirty="0"/>
          </a:p>
          <a:p>
            <a:pPr marL="0" indent="0">
              <a:buNone/>
            </a:pPr>
            <a:r>
              <a:rPr lang="en-US" sz="2400" kern="1200" dirty="0">
                <a:latin typeface="+mn-lt"/>
                <a:ea typeface="+mn-ea"/>
                <a:cs typeface="+mn-cs"/>
              </a:rPr>
              <a:t>We would require 3d models to create the full virtual environment to walk around and explore.</a:t>
            </a:r>
          </a:p>
        </p:txBody>
      </p:sp>
      <p:pic>
        <p:nvPicPr>
          <p:cNvPr id="2050" name="Picture 2" descr="See the source image">
            <a:extLst>
              <a:ext uri="{FF2B5EF4-FFF2-40B4-BE49-F238E27FC236}">
                <a16:creationId xmlns:a16="http://schemas.microsoft.com/office/drawing/2014/main" id="{620B4AC1-5706-4E87-8D3B-19639DC11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5518" y="2378076"/>
            <a:ext cx="4480881" cy="2520495"/>
          </a:xfrm>
          <a:prstGeom prst="rect">
            <a:avLst/>
          </a:prstGeom>
          <a:noFill/>
          <a:extLst>
            <a:ext uri="{909E8E84-426E-40DD-AFC4-6F175D3DCCD1}">
              <a14:hiddenFill xmlns:a14="http://schemas.microsoft.com/office/drawing/2010/main">
                <a:solidFill>
                  <a:srgbClr val="FFFFFF"/>
                </a:solidFill>
              </a14:hiddenFill>
            </a:ext>
          </a:extLst>
        </p:spPr>
      </p:pic>
      <p:sp>
        <p:nvSpPr>
          <p:cNvPr id="14" name="Action Button: Go Back or Previous 13">
            <a:hlinkClick r:id="" action="ppaction://hlinkshowjump?jump=previousslide" highlightClick="1"/>
            <a:extLst>
              <a:ext uri="{FF2B5EF4-FFF2-40B4-BE49-F238E27FC236}">
                <a16:creationId xmlns:a16="http://schemas.microsoft.com/office/drawing/2014/main" id="{0D4BE1F1-2607-4757-8F60-E3DAA7B917CF}"/>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5" name="Action Button: Go Forward or Next 14">
            <a:hlinkClick r:id="" action="ppaction://hlinkshowjump?jump=nextslide" highlightClick="1"/>
            <a:extLst>
              <a:ext uri="{FF2B5EF4-FFF2-40B4-BE49-F238E27FC236}">
                <a16:creationId xmlns:a16="http://schemas.microsoft.com/office/drawing/2014/main" id="{28F83C8D-F3FF-481C-A62C-DBFA717191D0}"/>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6" name="Action Button: Blank 15">
            <a:hlinkClick r:id="rId3" action="ppaction://hlinksldjump" highlightClick="1"/>
            <a:extLst>
              <a:ext uri="{FF2B5EF4-FFF2-40B4-BE49-F238E27FC236}">
                <a16:creationId xmlns:a16="http://schemas.microsoft.com/office/drawing/2014/main" id="{22EA8D7E-1E51-4A2D-8540-7DF198C2FD60}"/>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419226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Rectangle 84">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FFFF250A-EC77-4116-9F23-8CAA00D7DE2D}"/>
              </a:ext>
            </a:extLst>
          </p:cNvPr>
          <p:cNvSpPr>
            <a:spLocks noGrp="1"/>
          </p:cNvSpPr>
          <p:nvPr>
            <p:ph type="title"/>
          </p:nvPr>
        </p:nvSpPr>
        <p:spPr>
          <a:xfrm>
            <a:off x="964760" y="804328"/>
            <a:ext cx="6091312" cy="1205821"/>
          </a:xfrm>
        </p:spPr>
        <p:txBody>
          <a:bodyPr>
            <a:normAutofit/>
          </a:bodyPr>
          <a:lstStyle/>
          <a:p>
            <a:r>
              <a:rPr lang="en-GB" sz="4000" dirty="0">
                <a:solidFill>
                  <a:srgbClr val="FEFFFF"/>
                </a:solidFill>
              </a:rPr>
              <a:t>Technical aspects - continued</a:t>
            </a:r>
          </a:p>
        </p:txBody>
      </p:sp>
      <p:sp>
        <p:nvSpPr>
          <p:cNvPr id="3" name="Content Placeholder 2">
            <a:extLst>
              <a:ext uri="{FF2B5EF4-FFF2-40B4-BE49-F238E27FC236}">
                <a16:creationId xmlns:a16="http://schemas.microsoft.com/office/drawing/2014/main" id="{0391B130-04DF-4F41-8AE1-860515013EC2}"/>
              </a:ext>
            </a:extLst>
          </p:cNvPr>
          <p:cNvSpPr>
            <a:spLocks noGrp="1"/>
          </p:cNvSpPr>
          <p:nvPr>
            <p:ph idx="1"/>
          </p:nvPr>
        </p:nvSpPr>
        <p:spPr>
          <a:xfrm>
            <a:off x="1282189" y="2494450"/>
            <a:ext cx="5773883" cy="3563159"/>
          </a:xfrm>
        </p:spPr>
        <p:txBody>
          <a:bodyPr>
            <a:normAutofit fontScale="92500" lnSpcReduction="20000"/>
          </a:bodyPr>
          <a:lstStyle/>
          <a:p>
            <a:pPr marL="0" indent="0">
              <a:buNone/>
            </a:pPr>
            <a:r>
              <a:rPr lang="en-GB" sz="2000" dirty="0"/>
              <a:t>We would also need</a:t>
            </a:r>
          </a:p>
          <a:p>
            <a:pPr marL="0" indent="0">
              <a:buNone/>
            </a:pPr>
            <a:endParaRPr lang="en-GB" sz="2000" dirty="0"/>
          </a:p>
          <a:p>
            <a:r>
              <a:rPr lang="en-GB" sz="2000" dirty="0"/>
              <a:t>Mp3 – for audio because it has quite a small file size due to it supporting compression</a:t>
            </a:r>
          </a:p>
          <a:p>
            <a:r>
              <a:rPr lang="en-GB" sz="2000" dirty="0"/>
              <a:t>PNG – for images because they have a relatively small file size but also have good quality which is needed as they would be used as textures for 3d models which would improve the experience, we also need to consider how well the image would render, and a smaller image size would increase how fast it would render.</a:t>
            </a:r>
          </a:p>
          <a:p>
            <a:r>
              <a:rPr lang="en-GB" sz="2000" dirty="0"/>
              <a:t>Needs to be high quality but also needs to run fast to stop the user feeling sick but also provide a good experience.</a:t>
            </a:r>
          </a:p>
        </p:txBody>
      </p:sp>
      <p:pic>
        <p:nvPicPr>
          <p:cNvPr id="7" name="Picture 6">
            <a:extLst>
              <a:ext uri="{FF2B5EF4-FFF2-40B4-BE49-F238E27FC236}">
                <a16:creationId xmlns:a16="http://schemas.microsoft.com/office/drawing/2014/main" id="{E1AD8248-87CC-476D-A27D-126C21CE99AF}"/>
              </a:ext>
            </a:extLst>
          </p:cNvPr>
          <p:cNvPicPr>
            <a:picLocks noChangeAspect="1"/>
          </p:cNvPicPr>
          <p:nvPr/>
        </p:nvPicPr>
        <p:blipFill>
          <a:blip r:embed="rId2"/>
          <a:stretch>
            <a:fillRect/>
          </a:stretch>
        </p:blipFill>
        <p:spPr>
          <a:xfrm>
            <a:off x="8024706" y="1523270"/>
            <a:ext cx="3343407" cy="927795"/>
          </a:xfrm>
          <a:prstGeom prst="rect">
            <a:avLst/>
          </a:prstGeom>
        </p:spPr>
      </p:pic>
      <p:pic>
        <p:nvPicPr>
          <p:cNvPr id="4102" name="Picture 6" descr="Metal Texture png images | PNGWing">
            <a:extLst>
              <a:ext uri="{FF2B5EF4-FFF2-40B4-BE49-F238E27FC236}">
                <a16:creationId xmlns:a16="http://schemas.microsoft.com/office/drawing/2014/main" id="{F7595683-4783-4B7D-9E21-15A9230807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24706" y="3846169"/>
            <a:ext cx="3340358" cy="2087723"/>
          </a:xfrm>
          <a:prstGeom prst="rect">
            <a:avLst/>
          </a:prstGeom>
          <a:noFill/>
          <a:extLst>
            <a:ext uri="{909E8E84-426E-40DD-AFC4-6F175D3DCCD1}">
              <a14:hiddenFill xmlns:a14="http://schemas.microsoft.com/office/drawing/2010/main">
                <a:solidFill>
                  <a:srgbClr val="FFFFFF"/>
                </a:solidFill>
              </a14:hiddenFill>
            </a:ext>
          </a:extLst>
        </p:spPr>
      </p:pic>
      <p:sp>
        <p:nvSpPr>
          <p:cNvPr id="14" name="Action Button: Go Back or Previous 13">
            <a:hlinkClick r:id="" action="ppaction://hlinkshowjump?jump=previousslide" highlightClick="1"/>
            <a:extLst>
              <a:ext uri="{FF2B5EF4-FFF2-40B4-BE49-F238E27FC236}">
                <a16:creationId xmlns:a16="http://schemas.microsoft.com/office/drawing/2014/main" id="{40F9B8D6-9B3F-434C-986F-DBF7FE8D2EF6}"/>
              </a:ext>
            </a:extLst>
          </p:cNvPr>
          <p:cNvSpPr/>
          <p:nvPr/>
        </p:nvSpPr>
        <p:spPr>
          <a:xfrm>
            <a:off x="9077498" y="6148121"/>
            <a:ext cx="498764" cy="474351"/>
          </a:xfrm>
          <a:prstGeom prst="actionButtonBackPreviou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5" name="Action Button: Go Forward or Next 14">
            <a:hlinkClick r:id="" action="ppaction://hlinkshowjump?jump=nextslide" highlightClick="1"/>
            <a:extLst>
              <a:ext uri="{FF2B5EF4-FFF2-40B4-BE49-F238E27FC236}">
                <a16:creationId xmlns:a16="http://schemas.microsoft.com/office/drawing/2014/main" id="{31A353BB-7901-487A-ADF5-72EAC14C4E89}"/>
              </a:ext>
            </a:extLst>
          </p:cNvPr>
          <p:cNvSpPr/>
          <p:nvPr/>
        </p:nvSpPr>
        <p:spPr>
          <a:xfrm>
            <a:off x="10963564" y="6148122"/>
            <a:ext cx="498764" cy="474351"/>
          </a:xfrm>
          <a:prstGeom prst="actionButtonForwardNex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6" name="Action Button: Blank 15">
            <a:hlinkClick r:id="rId4" action="ppaction://hlinksldjump" highlightClick="1"/>
            <a:extLst>
              <a:ext uri="{FF2B5EF4-FFF2-40B4-BE49-F238E27FC236}">
                <a16:creationId xmlns:a16="http://schemas.microsoft.com/office/drawing/2014/main" id="{4441483A-8A2B-424D-9AD6-A71A5609C243}"/>
              </a:ext>
            </a:extLst>
          </p:cNvPr>
          <p:cNvSpPr/>
          <p:nvPr/>
        </p:nvSpPr>
        <p:spPr>
          <a:xfrm>
            <a:off x="9662160" y="6148120"/>
            <a:ext cx="1215202" cy="474351"/>
          </a:xfrm>
          <a:prstGeom prst="actionButtonBlan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bg1"/>
                </a:solidFill>
              </a:rPr>
              <a:t>Contents</a:t>
            </a:r>
          </a:p>
        </p:txBody>
      </p:sp>
    </p:spTree>
    <p:extLst>
      <p:ext uri="{BB962C8B-B14F-4D97-AF65-F5344CB8AC3E}">
        <p14:creationId xmlns:p14="http://schemas.microsoft.com/office/powerpoint/2010/main" val="18500391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46F8B1141579A45A571F981925D873F" ma:contentTypeVersion="12" ma:contentTypeDescription="Create a new document." ma:contentTypeScope="" ma:versionID="3798a693825d0668d78abfd18dd6539d">
  <xsd:schema xmlns:xsd="http://www.w3.org/2001/XMLSchema" xmlns:xs="http://www.w3.org/2001/XMLSchema" xmlns:p="http://schemas.microsoft.com/office/2006/metadata/properties" xmlns:ns3="185db166-b574-4611-a25a-0ba004c88408" xmlns:ns4="82c788f8-9d34-4efc-a42c-d510734acfda" targetNamespace="http://schemas.microsoft.com/office/2006/metadata/properties" ma:root="true" ma:fieldsID="f11c570a6979414c83f93dfee99ed967" ns3:_="" ns4:_="">
    <xsd:import namespace="185db166-b574-4611-a25a-0ba004c88408"/>
    <xsd:import namespace="82c788f8-9d34-4efc-a42c-d510734acfd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5db166-b574-4611-a25a-0ba004c884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c788f8-9d34-4efc-a42c-d510734acfd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BA2114-006E-4D10-B12C-5D4C84BF047C}">
  <ds:schemaRefs>
    <ds:schemaRef ds:uri="82c788f8-9d34-4efc-a42c-d510734acfda"/>
    <ds:schemaRef ds:uri="http://purl.org/dc/elements/1.1/"/>
    <ds:schemaRef ds:uri="http://schemas.microsoft.com/office/2006/metadata/properties"/>
    <ds:schemaRef ds:uri="185db166-b574-4611-a25a-0ba004c8840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7515A237-EEC6-4A29-AC63-BBEFA5BF7A9C}">
  <ds:schemaRefs>
    <ds:schemaRef ds:uri="http://schemas.microsoft.com/sharepoint/v3/contenttype/forms"/>
  </ds:schemaRefs>
</ds:datastoreItem>
</file>

<file path=customXml/itemProps3.xml><?xml version="1.0" encoding="utf-8"?>
<ds:datastoreItem xmlns:ds="http://schemas.openxmlformats.org/officeDocument/2006/customXml" ds:itemID="{78AA82DC-EF93-4A59-AAD2-AA8B07EF24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5db166-b574-4611-a25a-0ba004c88408"/>
    <ds:schemaRef ds:uri="82c788f8-9d34-4efc-a42c-d510734acf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530</TotalTime>
  <Words>1109</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Bauhaus 93</vt:lpstr>
      <vt:lpstr>Calibri</vt:lpstr>
      <vt:lpstr>Calibri Light</vt:lpstr>
      <vt:lpstr>Consolas</vt:lpstr>
      <vt:lpstr>Office Theme</vt:lpstr>
      <vt:lpstr>Design an interactive media product</vt:lpstr>
      <vt:lpstr>Introduction</vt:lpstr>
      <vt:lpstr>Contents</vt:lpstr>
      <vt:lpstr>Ideas development</vt:lpstr>
      <vt:lpstr>Ideas development – continued</vt:lpstr>
      <vt:lpstr>Ideas development - continued</vt:lpstr>
      <vt:lpstr>Chosen audience/end user</vt:lpstr>
      <vt:lpstr>Technical aspects</vt:lpstr>
      <vt:lpstr>Technical aspects - continued</vt:lpstr>
      <vt:lpstr>Fonts</vt:lpstr>
      <vt:lpstr>Colour scheme</vt:lpstr>
      <vt:lpstr>Design aspects/outline</vt:lpstr>
      <vt:lpstr>Design aspects/outline - continued</vt:lpstr>
      <vt:lpstr>Conclusion</vt:lpstr>
      <vt:lpstr>Conclusion -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Lo2</dc:title>
  <dc:creator>Kirin Harrington</dc:creator>
  <cp:lastModifiedBy>Kirin Harrington</cp:lastModifiedBy>
  <cp:revision>32</cp:revision>
  <dcterms:created xsi:type="dcterms:W3CDTF">2022-02-07T11:28:55Z</dcterms:created>
  <dcterms:modified xsi:type="dcterms:W3CDTF">2022-05-20T14:20:38Z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0x010100A46F8B1141579A45A571F981925D873F</vt:lpwstr>
  </property>
</Properties>
</file>