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8"/>
  </p:notesMasterIdLst>
  <p:handoutMasterIdLst>
    <p:handoutMasterId r:id="rId19"/>
  </p:handoutMasterIdLst>
  <p:sldIdLst>
    <p:sldId id="257" r:id="rId5"/>
    <p:sldId id="279" r:id="rId6"/>
    <p:sldId id="298" r:id="rId7"/>
    <p:sldId id="289" r:id="rId8"/>
    <p:sldId id="290" r:id="rId9"/>
    <p:sldId id="291" r:id="rId10"/>
    <p:sldId id="292" r:id="rId11"/>
    <p:sldId id="299" r:id="rId12"/>
    <p:sldId id="288" r:id="rId13"/>
    <p:sldId id="294" r:id="rId14"/>
    <p:sldId id="296" r:id="rId15"/>
    <p:sldId id="300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11/15/2021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1" y="366820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-1" y="308278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5" y="360248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599" y="440114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3" y="497505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6" y="588944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6" y="-2000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6" y="-2000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2" y="-2000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29" y="-2000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7" y="381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298" y="381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855123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930657"/>
            <a:ext cx="10972800" cy="464387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6973" y="-1475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2041" y="-1475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11/15/2021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6" y="2273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Health &amp; Safety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Leg and Foot Strain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Another problem working at a computer is the strain on the legs and feet from remaining seated for a prolonged time.</a:t>
            </a:r>
          </a:p>
          <a:p>
            <a:endParaRPr lang="en-GB" dirty="0"/>
          </a:p>
          <a:p>
            <a:r>
              <a:rPr lang="en-GB" dirty="0" smtClean="0"/>
              <a:t>Your feet should sit flat on the floor, with your lower legs vertical.</a:t>
            </a:r>
          </a:p>
          <a:p>
            <a:endParaRPr lang="en-GB" dirty="0"/>
          </a:p>
          <a:p>
            <a:r>
              <a:rPr lang="en-GB" dirty="0" smtClean="0"/>
              <a:t>To help prevent it, you should do the following:</a:t>
            </a:r>
          </a:p>
          <a:p>
            <a:r>
              <a:rPr lang="en-GB" dirty="0" smtClean="0"/>
              <a:t>Rotate your ankles in circles under the desk</a:t>
            </a:r>
          </a:p>
          <a:p>
            <a:r>
              <a:rPr lang="en-GB" dirty="0" smtClean="0"/>
              <a:t>Stand up once an hour or so to increase blood flow</a:t>
            </a:r>
          </a:p>
          <a:p>
            <a:r>
              <a:rPr lang="en-GB" dirty="0" smtClean="0"/>
              <a:t>Don’t sit with your legs crossed over each 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2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Eye Strain and Headaches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major problem with any activity using screens, e.g. computer or mobile phone use is the effect on the eyes and the head.</a:t>
            </a:r>
          </a:p>
          <a:p>
            <a:endParaRPr lang="en-GB" dirty="0"/>
          </a:p>
          <a:p>
            <a:r>
              <a:rPr lang="en-GB" dirty="0" smtClean="0"/>
              <a:t>Various factors influence the eye strain:</a:t>
            </a:r>
          </a:p>
          <a:p>
            <a:pPr lvl="1"/>
            <a:r>
              <a:rPr lang="en-GB" dirty="0" smtClean="0"/>
              <a:t>Glare from lights or windows on the screen</a:t>
            </a:r>
          </a:p>
          <a:p>
            <a:pPr lvl="1"/>
            <a:r>
              <a:rPr lang="en-GB" dirty="0" smtClean="0"/>
              <a:t>Unclear screen from dust or smudges</a:t>
            </a:r>
          </a:p>
          <a:p>
            <a:pPr lvl="1"/>
            <a:r>
              <a:rPr lang="en-GB" dirty="0" smtClean="0"/>
              <a:t>Proximity to screen – screen should be your out-stretched arm’s length away</a:t>
            </a:r>
          </a:p>
          <a:p>
            <a:pPr lvl="1"/>
            <a:r>
              <a:rPr lang="en-GB" dirty="0" smtClean="0"/>
              <a:t>Extended use – Focus on something in the distance every half hour or so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17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 – Health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For each of the health problems below, list the following in your portfolios (each under their own heading):</a:t>
            </a:r>
          </a:p>
          <a:p>
            <a:pPr lvl="1"/>
            <a:r>
              <a:rPr lang="en-GB" dirty="0" smtClean="0"/>
              <a:t>Causes of the problem</a:t>
            </a:r>
          </a:p>
          <a:p>
            <a:pPr lvl="1"/>
            <a:r>
              <a:rPr lang="en-GB" dirty="0" smtClean="0"/>
              <a:t>Symptoms of the problem</a:t>
            </a:r>
          </a:p>
          <a:p>
            <a:pPr lvl="1"/>
            <a:r>
              <a:rPr lang="en-GB" dirty="0" smtClean="0"/>
              <a:t>Mitigations for the problem (How to stop it before it happens)</a:t>
            </a:r>
          </a:p>
          <a:p>
            <a:pPr lvl="1"/>
            <a:endParaRPr lang="en-GB" dirty="0"/>
          </a:p>
          <a:p>
            <a:r>
              <a:rPr lang="en-GB" dirty="0" smtClean="0"/>
              <a:t>RSI</a:t>
            </a:r>
          </a:p>
          <a:p>
            <a:r>
              <a:rPr lang="en-GB" dirty="0" smtClean="0"/>
              <a:t>Leg and foot strain</a:t>
            </a:r>
          </a:p>
          <a:p>
            <a:r>
              <a:rPr lang="en-GB" dirty="0" smtClean="0"/>
              <a:t>Eye strain and headaches</a:t>
            </a:r>
          </a:p>
          <a:p>
            <a:r>
              <a:rPr lang="en-GB" dirty="0" smtClean="0"/>
              <a:t>Upper and lower back pain</a:t>
            </a:r>
          </a:p>
          <a:p>
            <a:r>
              <a:rPr lang="en-GB" dirty="0" smtClean="0"/>
              <a:t>Any other relevant </a:t>
            </a:r>
            <a:r>
              <a:rPr lang="en-GB" smtClean="0"/>
              <a:t>health issues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11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</a:t>
            </a:r>
            <a:r>
              <a:rPr lang="en-GB" dirty="0" smtClean="0"/>
              <a:t>3 </a:t>
            </a:r>
            <a:r>
              <a:rPr lang="en-GB" dirty="0" smtClean="0"/>
              <a:t>– </a:t>
            </a:r>
            <a:r>
              <a:rPr lang="en-GB" dirty="0" smtClean="0"/>
              <a:t>Mood Board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635916" cy="4325112"/>
          </a:xfrm>
        </p:spPr>
        <p:txBody>
          <a:bodyPr>
            <a:normAutofit/>
          </a:bodyPr>
          <a:lstStyle/>
          <a:p>
            <a:r>
              <a:rPr lang="en-GB" dirty="0" smtClean="0"/>
              <a:t>Produce a mood-board to show your understanding of the health &amp; safety problems when working with computers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Include text and images.</a:t>
            </a:r>
            <a:endParaRPr lang="en-GB" i="1" dirty="0"/>
          </a:p>
          <a:p>
            <a:endParaRPr lang="en-GB" dirty="0" smtClean="0"/>
          </a:p>
          <a:p>
            <a:r>
              <a:rPr lang="en-GB" dirty="0" smtClean="0"/>
              <a:t>Include explanations of the problems.</a:t>
            </a:r>
          </a:p>
          <a:p>
            <a:pPr lvl="1"/>
            <a:r>
              <a:rPr lang="en-GB" i="1" dirty="0" smtClean="0"/>
              <a:t>Explain how to help prevent the problems</a:t>
            </a:r>
            <a:r>
              <a:rPr lang="en-GB" i="1" dirty="0" smtClean="0"/>
              <a:t>.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Include annotations of the images.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21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– 5 Minutes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249424"/>
            <a:ext cx="6340998" cy="4325112"/>
          </a:xfrm>
        </p:spPr>
        <p:txBody>
          <a:bodyPr>
            <a:normAutofit/>
          </a:bodyPr>
          <a:lstStyle/>
          <a:p>
            <a:r>
              <a:rPr lang="en-GB" i="1" dirty="0" smtClean="0"/>
              <a:t>Log in and fill your answers into your worksheet.</a:t>
            </a:r>
          </a:p>
          <a:p>
            <a:endParaRPr lang="en-GB" i="1" dirty="0"/>
          </a:p>
          <a:p>
            <a:r>
              <a:rPr lang="en-GB" dirty="0" smtClean="0"/>
              <a:t>List as many different considerations you think should be made when working at a computer for an extended period of time.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598" y="2435629"/>
            <a:ext cx="5241402" cy="375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Understand</a:t>
            </a:r>
            <a:r>
              <a:rPr lang="en-GB" dirty="0" smtClean="0"/>
              <a:t> the different health and safety precautions that should be taken.</a:t>
            </a:r>
          </a:p>
          <a:p>
            <a:endParaRPr lang="en-GB" b="1" dirty="0"/>
          </a:p>
          <a:p>
            <a:r>
              <a:rPr lang="en-GB" b="1" dirty="0" smtClean="0"/>
              <a:t>Describe</a:t>
            </a:r>
            <a:r>
              <a:rPr lang="en-GB" dirty="0" smtClean="0"/>
              <a:t> the benefits of using each precaution.</a:t>
            </a:r>
          </a:p>
          <a:p>
            <a:endParaRPr lang="en-GB" b="1" dirty="0"/>
          </a:p>
          <a:p>
            <a:r>
              <a:rPr lang="en-GB" b="1" dirty="0" smtClean="0"/>
              <a:t>Explain</a:t>
            </a:r>
            <a:r>
              <a:rPr lang="en-GB" dirty="0" smtClean="0"/>
              <a:t> how to actively plan a project with health and safety in mind.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47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Normal Considerations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some workplaces, a lot of considerations need to be made for the health &amp; safety of the workforce.</a:t>
            </a:r>
          </a:p>
          <a:p>
            <a:endParaRPr lang="en-GB" dirty="0"/>
          </a:p>
          <a:p>
            <a:r>
              <a:rPr lang="en-GB" dirty="0" smtClean="0"/>
              <a:t>Typically, you may associate this with a job that has a higher risk, i.e. building, a car garage etc.</a:t>
            </a:r>
          </a:p>
          <a:p>
            <a:endParaRPr lang="en-GB" dirty="0"/>
          </a:p>
          <a:p>
            <a:r>
              <a:rPr lang="en-GB" dirty="0" smtClean="0"/>
              <a:t>These don’t really apply to the production of an interactive media product, however there are other considerations.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8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Are you sitting comfortably?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key factor in any workplace is the worker’s health, which is going to be affected by their comfort.</a:t>
            </a:r>
          </a:p>
          <a:p>
            <a:pPr lvl="1"/>
            <a:r>
              <a:rPr lang="en-GB" dirty="0" smtClean="0"/>
              <a:t>If you are uncomfortable, either sitting, standing or walking, it may have adverse effects.</a:t>
            </a:r>
          </a:p>
          <a:p>
            <a:pPr lvl="1"/>
            <a:endParaRPr lang="en-GB" dirty="0"/>
          </a:p>
          <a:p>
            <a:r>
              <a:rPr lang="en-GB" dirty="0" smtClean="0"/>
              <a:t>When working at a computer, a whole number of factors can effect the user’s comfort.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62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Computer Use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From extended (</a:t>
            </a:r>
            <a:r>
              <a:rPr lang="en-GB" dirty="0" err="1" smtClean="0"/>
              <a:t>mis</a:t>
            </a:r>
            <a:r>
              <a:rPr lang="en-GB" dirty="0" smtClean="0"/>
              <a:t>)use, computer use can lead to:</a:t>
            </a:r>
          </a:p>
          <a:p>
            <a:pPr lvl="1"/>
            <a:r>
              <a:rPr lang="en-GB" dirty="0" smtClean="0"/>
              <a:t>Upper back pain</a:t>
            </a:r>
          </a:p>
          <a:p>
            <a:pPr lvl="1"/>
            <a:r>
              <a:rPr lang="en-GB" dirty="0" smtClean="0"/>
              <a:t>Lower back pain</a:t>
            </a:r>
          </a:p>
          <a:p>
            <a:pPr lvl="1"/>
            <a:r>
              <a:rPr lang="en-GB" dirty="0" smtClean="0"/>
              <a:t>Repetitive strain injury (RSI)</a:t>
            </a:r>
          </a:p>
          <a:p>
            <a:pPr lvl="1"/>
            <a:r>
              <a:rPr lang="en-GB" dirty="0" smtClean="0"/>
              <a:t>Leg strain</a:t>
            </a:r>
          </a:p>
          <a:p>
            <a:pPr lvl="1"/>
            <a:r>
              <a:rPr lang="en-GB" dirty="0" smtClean="0"/>
              <a:t>Foot strain</a:t>
            </a:r>
          </a:p>
          <a:p>
            <a:pPr lvl="1"/>
            <a:r>
              <a:rPr lang="en-GB" dirty="0" smtClean="0"/>
              <a:t>Eye strain</a:t>
            </a:r>
          </a:p>
          <a:p>
            <a:pPr lvl="1"/>
            <a:r>
              <a:rPr lang="en-GB" dirty="0" smtClean="0"/>
              <a:t>Headaches</a:t>
            </a:r>
          </a:p>
          <a:p>
            <a:pPr lvl="1"/>
            <a:endParaRPr lang="en-GB" dirty="0"/>
          </a:p>
          <a:p>
            <a:r>
              <a:rPr lang="en-GB" dirty="0" smtClean="0"/>
              <a:t>As such, awareness is vital in preventing the problems.</a:t>
            </a:r>
          </a:p>
        </p:txBody>
      </p:sp>
    </p:spTree>
    <p:extLst>
      <p:ext uri="{BB962C8B-B14F-4D97-AF65-F5344CB8AC3E}">
        <p14:creationId xmlns:p14="http://schemas.microsoft.com/office/powerpoint/2010/main" val="278143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Preventing Back Pain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common problem from computer use is pain in the upper and/or lower back.</a:t>
            </a:r>
          </a:p>
          <a:p>
            <a:endParaRPr lang="en-GB" dirty="0"/>
          </a:p>
          <a:p>
            <a:r>
              <a:rPr lang="en-GB" dirty="0" smtClean="0"/>
              <a:t>To help prevent it, you should do the following:</a:t>
            </a:r>
          </a:p>
          <a:p>
            <a:pPr lvl="1"/>
            <a:r>
              <a:rPr lang="en-GB" dirty="0" smtClean="0"/>
              <a:t>Stand up and walk once an hour or so (at the end of a lesson)</a:t>
            </a:r>
          </a:p>
          <a:p>
            <a:pPr lvl="1"/>
            <a:r>
              <a:rPr lang="en-GB" dirty="0" smtClean="0"/>
              <a:t>Sit up straight in the chair</a:t>
            </a:r>
          </a:p>
          <a:p>
            <a:pPr lvl="1"/>
            <a:r>
              <a:rPr lang="en-GB" dirty="0" smtClean="0"/>
              <a:t>Don’t lean on one hand/hunch over</a:t>
            </a:r>
          </a:p>
          <a:p>
            <a:pPr lvl="1"/>
            <a:r>
              <a:rPr lang="en-GB" dirty="0" smtClean="0"/>
              <a:t>Adjust your chair suitably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30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Portfolio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new heading in your portfolio titled </a:t>
            </a:r>
            <a:r>
              <a:rPr lang="en-GB" b="1" dirty="0" smtClean="0"/>
              <a:t>Health and Safety (Heading 1)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You will be doing tasks relating to different health and safety issues, make sure to add a new heading (Heading 2) for each.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01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635916" cy="432511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Using the internet, research </a:t>
            </a:r>
            <a:r>
              <a:rPr lang="en-GB" b="1" dirty="0" smtClean="0"/>
              <a:t>Repetitive Strain Injury (RSI)</a:t>
            </a:r>
            <a:r>
              <a:rPr lang="en-GB" dirty="0" smtClean="0"/>
              <a:t>, try and find the following information and note it in your </a:t>
            </a:r>
            <a:r>
              <a:rPr lang="en-GB" dirty="0" smtClean="0"/>
              <a:t>portfolio with the heading </a:t>
            </a:r>
            <a:r>
              <a:rPr lang="en-GB" b="1" dirty="0" smtClean="0"/>
              <a:t>Repetitive Strain Injury (Heading 2)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What is RSI? What are the symptoms</a:t>
            </a:r>
            <a:r>
              <a:rPr lang="en-GB" dirty="0" smtClean="0"/>
              <a:t>?</a:t>
            </a:r>
          </a:p>
          <a:p>
            <a:endParaRPr lang="en-GB" i="1" dirty="0"/>
          </a:p>
          <a:p>
            <a:r>
              <a:rPr lang="en-GB" dirty="0"/>
              <a:t>What causes RSI? (From computer use</a:t>
            </a:r>
            <a:r>
              <a:rPr lang="en-GB" dirty="0" smtClean="0"/>
              <a:t>)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What can help prevent RSI?</a:t>
            </a:r>
          </a:p>
          <a:p>
            <a:pPr lvl="1"/>
            <a:r>
              <a:rPr lang="en-GB" i="1" dirty="0" smtClean="0"/>
              <a:t>How can you help prevent RSI in yourself and peers?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9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517ADA-9FCD-4B26-AA40-FA7EE4555702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080a70f3-2fb6-4775-b740-efdf4c94e8dd"/>
    <ds:schemaRef ds:uri="7bbd5310-919e-4445-9a45-176bf1ea620a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0E33EC-0AE2-419C-B6F1-43FBD850DD64}"/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4734</TotalTime>
  <Words>699</Words>
  <Application>Microsoft Office PowerPoint</Application>
  <PresentationFormat>Widescreen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Georgia</vt:lpstr>
      <vt:lpstr>Wingdings 2</vt:lpstr>
      <vt:lpstr>Training presentation</vt:lpstr>
      <vt:lpstr>Health &amp; Safety</vt:lpstr>
      <vt:lpstr>Starter – 5 Minutes</vt:lpstr>
      <vt:lpstr>Learning Outcomes</vt:lpstr>
      <vt:lpstr>Normal Considerations</vt:lpstr>
      <vt:lpstr>Are you sitting comfortably?</vt:lpstr>
      <vt:lpstr>Computer Use</vt:lpstr>
      <vt:lpstr>Preventing Back Pain</vt:lpstr>
      <vt:lpstr>Portfolio Setup</vt:lpstr>
      <vt:lpstr>Task 1 – Research</vt:lpstr>
      <vt:lpstr>Leg and Foot Strain</vt:lpstr>
      <vt:lpstr>Eye Strain and Headaches</vt:lpstr>
      <vt:lpstr>Task 2 – Health Issues</vt:lpstr>
      <vt:lpstr>Task 3 – Mood Board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89</cp:revision>
  <dcterms:created xsi:type="dcterms:W3CDTF">2019-08-29T12:39:28Z</dcterms:created>
  <dcterms:modified xsi:type="dcterms:W3CDTF">2021-11-15T11:54:41Z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