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9" r:id="rId6"/>
    <p:sldId id="293" r:id="rId7"/>
    <p:sldId id="298" r:id="rId8"/>
    <p:sldId id="280" r:id="rId9"/>
    <p:sldId id="281" r:id="rId10"/>
    <p:sldId id="282" r:id="rId11"/>
    <p:sldId id="299" r:id="rId12"/>
    <p:sldId id="283" r:id="rId13"/>
    <p:sldId id="284" r:id="rId14"/>
    <p:sldId id="285" r:id="rId15"/>
    <p:sldId id="295" r:id="rId16"/>
    <p:sldId id="264" r:id="rId17"/>
    <p:sldId id="300" r:id="rId18"/>
    <p:sldId id="286" r:id="rId19"/>
    <p:sldId id="287" r:id="rId20"/>
    <p:sldId id="288" r:id="rId21"/>
    <p:sldId id="296" r:id="rId22"/>
    <p:sldId id="289" r:id="rId23"/>
    <p:sldId id="291" r:id="rId24"/>
    <p:sldId id="297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7334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652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1479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676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663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50402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9546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452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452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452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452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690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690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0349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20875"/>
            <a:ext cx="10972800" cy="475366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823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823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879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.adobe.com/create/color-whe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Monochromatic, Analogous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Monochromatic is when hues or tints from a single colour are used only.</a:t>
            </a:r>
          </a:p>
          <a:p>
            <a:r>
              <a:rPr lang="en-GB" dirty="0" smtClean="0"/>
              <a:t>Analogous us when multiple neighbouring colours on the colour wheel are used.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2573" r="5730" b="69357"/>
          <a:stretch/>
        </p:blipFill>
        <p:spPr>
          <a:xfrm>
            <a:off x="3360820" y="3196325"/>
            <a:ext cx="5767138" cy="36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Complementary, Split-Complementary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49424"/>
            <a:ext cx="11454063" cy="4325112"/>
          </a:xfrm>
        </p:spPr>
        <p:txBody>
          <a:bodyPr/>
          <a:lstStyle/>
          <a:p>
            <a:r>
              <a:rPr lang="en-GB" dirty="0" smtClean="0"/>
              <a:t>Complementary is created from two opposite colours on the colour wheel.</a:t>
            </a:r>
          </a:p>
          <a:p>
            <a:r>
              <a:rPr lang="en-GB" dirty="0" smtClean="0"/>
              <a:t>Split-Complementary is similar, however is uses two near-opposite colours.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36257" r="3885" b="35673"/>
          <a:stretch/>
        </p:blipFill>
        <p:spPr>
          <a:xfrm>
            <a:off x="3304674" y="3234953"/>
            <a:ext cx="5887452" cy="36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Colour Wheel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your portfolio, under the </a:t>
            </a:r>
            <a:r>
              <a:rPr lang="en-GB" b="1" dirty="0" smtClean="0"/>
              <a:t>Colour</a:t>
            </a:r>
            <a:r>
              <a:rPr lang="en-GB" dirty="0" smtClean="0"/>
              <a:t> heading, explain what is meant by each of the following colour options:</a:t>
            </a:r>
          </a:p>
          <a:p>
            <a:pPr lvl="1"/>
            <a:r>
              <a:rPr lang="en-GB" dirty="0" smtClean="0"/>
              <a:t>Monochromatic</a:t>
            </a:r>
          </a:p>
          <a:p>
            <a:pPr lvl="1"/>
            <a:r>
              <a:rPr lang="en-GB" dirty="0" smtClean="0"/>
              <a:t>Analogous</a:t>
            </a:r>
          </a:p>
          <a:p>
            <a:pPr lvl="1"/>
            <a:r>
              <a:rPr lang="en-GB" dirty="0" smtClean="0"/>
              <a:t>Complementary</a:t>
            </a:r>
          </a:p>
          <a:p>
            <a:pPr lvl="1"/>
            <a:r>
              <a:rPr lang="en-GB" dirty="0" smtClean="0"/>
              <a:t>Split-Complementary</a:t>
            </a:r>
          </a:p>
          <a:p>
            <a:pPr lvl="1"/>
            <a:endParaRPr lang="en-GB" dirty="0"/>
          </a:p>
          <a:p>
            <a:r>
              <a:rPr lang="en-GB" dirty="0" smtClean="0"/>
              <a:t>For each one, include a screenshot of an example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 err="1">
                <a:hlinkClick r:id="rId2"/>
              </a:rPr>
              <a:t>Color</a:t>
            </a:r>
            <a:r>
              <a:rPr lang="en-GB" dirty="0">
                <a:hlinkClick r:id="rId2"/>
              </a:rPr>
              <a:t> wheel, a </a:t>
            </a:r>
            <a:r>
              <a:rPr lang="en-GB" dirty="0" err="1">
                <a:hlinkClick r:id="rId2"/>
              </a:rPr>
              <a:t>color</a:t>
            </a:r>
            <a:r>
              <a:rPr lang="en-GB" dirty="0">
                <a:hlinkClick r:id="rId2"/>
              </a:rPr>
              <a:t> palette generator | Adobe </a:t>
            </a:r>
            <a:r>
              <a:rPr lang="en-GB" dirty="0" err="1">
                <a:hlinkClick r:id="rId2"/>
              </a:rPr>
              <a:t>Color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15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Picking Colours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For each of the following scenarios, pick a colour palette and colours </a:t>
            </a:r>
            <a:r>
              <a:rPr lang="en-GB" smtClean="0"/>
              <a:t>using </a:t>
            </a:r>
            <a:r>
              <a:rPr lang="en-GB" smtClean="0"/>
              <a:t>Adobe Colour.</a:t>
            </a:r>
            <a:endParaRPr lang="en-GB" dirty="0" smtClean="0"/>
          </a:p>
          <a:p>
            <a:r>
              <a:rPr lang="en-GB" dirty="0" smtClean="0"/>
              <a:t>In your portfolio, under the </a:t>
            </a:r>
            <a:r>
              <a:rPr lang="en-GB" b="1" dirty="0" smtClean="0"/>
              <a:t>Colour </a:t>
            </a:r>
            <a:r>
              <a:rPr lang="en-GB" dirty="0" smtClean="0"/>
              <a:t>heading, write down the scenario and paste a screenshot of your chosen colours. Include a short explanation as to your choice.</a:t>
            </a:r>
          </a:p>
          <a:p>
            <a:endParaRPr lang="en-GB" dirty="0"/>
          </a:p>
          <a:p>
            <a:r>
              <a:rPr lang="en-GB" dirty="0"/>
              <a:t>An app for young children for educational purposes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An interactive informational display at a museum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An interactive website for people with poor eyesight.</a:t>
            </a:r>
          </a:p>
          <a:p>
            <a:pPr lvl="1"/>
            <a:r>
              <a:rPr lang="en-GB" i="1" dirty="0" smtClean="0"/>
              <a:t>How would the age group effect this example?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Another Heading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the following heading to your portfolio, below the </a:t>
            </a:r>
            <a:r>
              <a:rPr lang="en-GB" b="1" dirty="0" smtClean="0"/>
              <a:t>Colour</a:t>
            </a:r>
            <a:r>
              <a:rPr lang="en-GB" dirty="0" smtClean="0"/>
              <a:t> heading:</a:t>
            </a:r>
          </a:p>
          <a:p>
            <a:endParaRPr lang="en-GB" dirty="0"/>
          </a:p>
          <a:p>
            <a:r>
              <a:rPr lang="en-GB" b="1" dirty="0" smtClean="0"/>
              <a:t>Fonts and Typefaces</a:t>
            </a:r>
            <a:r>
              <a:rPr lang="en-GB" dirty="0" smtClean="0"/>
              <a:t> (Heading 2)</a:t>
            </a:r>
          </a:p>
          <a:p>
            <a:endParaRPr lang="en-GB" b="1" dirty="0"/>
          </a:p>
          <a:p>
            <a:r>
              <a:rPr lang="en-GB" b="1" dirty="0" smtClean="0"/>
              <a:t>Whitespace</a:t>
            </a:r>
            <a:r>
              <a:rPr lang="en-GB" dirty="0" smtClean="0"/>
              <a:t> (Heading 2)</a:t>
            </a:r>
          </a:p>
          <a:p>
            <a:endParaRPr lang="en-GB" b="1" dirty="0"/>
          </a:p>
          <a:p>
            <a:r>
              <a:rPr lang="en-GB" b="1" dirty="0" smtClean="0"/>
              <a:t>House Style </a:t>
            </a:r>
            <a:r>
              <a:rPr lang="en-GB" dirty="0" smtClean="0"/>
              <a:t>(Heading 2)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18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Typefaces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of all, what does the term </a:t>
            </a:r>
            <a:r>
              <a:rPr lang="en-GB" b="1" dirty="0" smtClean="0"/>
              <a:t>typeface</a:t>
            </a:r>
            <a:r>
              <a:rPr lang="en-GB" dirty="0" smtClean="0"/>
              <a:t> mean?</a:t>
            </a:r>
          </a:p>
          <a:p>
            <a:endParaRPr lang="en-GB" dirty="0"/>
          </a:p>
          <a:p>
            <a:r>
              <a:rPr lang="en-GB" dirty="0" smtClean="0"/>
              <a:t>A typeface is the family of fonts that text belongs to.</a:t>
            </a:r>
          </a:p>
          <a:p>
            <a:endParaRPr lang="en-GB" dirty="0"/>
          </a:p>
          <a:p>
            <a:r>
              <a:rPr lang="en-GB" dirty="0" smtClean="0"/>
              <a:t>There are two main types to consider:</a:t>
            </a:r>
          </a:p>
          <a:p>
            <a:pPr lvl="1"/>
            <a:r>
              <a:rPr lang="en-GB" dirty="0" smtClean="0"/>
              <a:t>Serif</a:t>
            </a:r>
          </a:p>
          <a:p>
            <a:pPr lvl="1"/>
            <a:r>
              <a:rPr lang="en-GB" dirty="0" smtClean="0"/>
              <a:t>Sans Serif</a:t>
            </a:r>
          </a:p>
          <a:p>
            <a:pPr lvl="1"/>
            <a:endParaRPr lang="en-GB" dirty="0"/>
          </a:p>
          <a:p>
            <a:r>
              <a:rPr lang="en-GB" dirty="0" smtClean="0"/>
              <a:t>What do we think is the difference between these terms?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2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Serif vs. Sans Serif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1466614" cy="4364736"/>
          </a:xfrm>
        </p:spPr>
        <p:txBody>
          <a:bodyPr>
            <a:normAutofit/>
          </a:bodyPr>
          <a:lstStyle/>
          <a:p>
            <a:r>
              <a:rPr lang="en-GB" dirty="0" smtClean="0"/>
              <a:t>The term </a:t>
            </a:r>
            <a:r>
              <a:rPr lang="en-GB" b="1" dirty="0" smtClean="0"/>
              <a:t>sans</a:t>
            </a:r>
            <a:r>
              <a:rPr lang="en-GB" dirty="0" smtClean="0"/>
              <a:t> just means </a:t>
            </a:r>
            <a:r>
              <a:rPr lang="en-GB" b="1" dirty="0" smtClean="0"/>
              <a:t>without</a:t>
            </a:r>
            <a:r>
              <a:rPr lang="en-GB" dirty="0" smtClean="0"/>
              <a:t>, so the difference between is just that some fonts are </a:t>
            </a:r>
            <a:r>
              <a:rPr lang="en-GB" b="1" dirty="0" smtClean="0"/>
              <a:t>with serif</a:t>
            </a:r>
            <a:r>
              <a:rPr lang="en-GB" dirty="0" smtClean="0"/>
              <a:t> and others are </a:t>
            </a:r>
            <a:r>
              <a:rPr lang="en-GB" b="1" dirty="0" smtClean="0"/>
              <a:t>without serif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So what does </a:t>
            </a:r>
            <a:r>
              <a:rPr lang="en-GB" b="1" dirty="0" smtClean="0"/>
              <a:t>serif</a:t>
            </a:r>
            <a:r>
              <a:rPr lang="en-GB" dirty="0" smtClean="0"/>
              <a:t> mean?</a:t>
            </a:r>
            <a:endParaRPr lang="en-GB" dirty="0"/>
          </a:p>
          <a:p>
            <a:r>
              <a:rPr lang="en-GB" dirty="0" smtClean="0"/>
              <a:t>Serif refers to the additional inflections and strokes on the text, e.g.: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8949" y="4138863"/>
            <a:ext cx="4914102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>
                <a:latin typeface="Blackadder ITC" panose="04020505051007020D02" pitchFamily="82" charset="0"/>
              </a:rPr>
              <a:t>Display</a:t>
            </a:r>
            <a:r>
              <a:rPr lang="en-GB" dirty="0" smtClean="0"/>
              <a:t> Fonts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fonts are used mainly for decoration on an interactive media product.</a:t>
            </a:r>
          </a:p>
          <a:p>
            <a:endParaRPr lang="en-GB" dirty="0"/>
          </a:p>
          <a:p>
            <a:r>
              <a:rPr lang="en-GB" dirty="0" smtClean="0"/>
              <a:t>They can add some flair to a product, e.g. as a title or tagline.</a:t>
            </a:r>
          </a:p>
          <a:p>
            <a:endParaRPr lang="en-GB" dirty="0"/>
          </a:p>
          <a:p>
            <a:r>
              <a:rPr lang="en-GB" dirty="0" smtClean="0"/>
              <a:t>However, the use should be limited to smaller amounts of text as they are typically harder to read than standard serif/sans serif fonts.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Fonts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your portfolio, under the </a:t>
            </a:r>
            <a:r>
              <a:rPr lang="en-GB" b="1" dirty="0" smtClean="0"/>
              <a:t>Fonts and Typefaces</a:t>
            </a:r>
            <a:r>
              <a:rPr lang="en-GB" dirty="0" smtClean="0"/>
              <a:t> heading:</a:t>
            </a:r>
          </a:p>
          <a:p>
            <a:endParaRPr lang="en-GB" dirty="0"/>
          </a:p>
          <a:p>
            <a:r>
              <a:rPr lang="en-GB" dirty="0" smtClean="0"/>
              <a:t>Explain the difference between serif and sans serif fonts.</a:t>
            </a:r>
          </a:p>
          <a:p>
            <a:pPr lvl="1"/>
            <a:r>
              <a:rPr lang="en-GB" dirty="0" smtClean="0"/>
              <a:t>For each one, include a screenshot of an example of that font is.</a:t>
            </a:r>
          </a:p>
          <a:p>
            <a:pPr lvl="1"/>
            <a:r>
              <a:rPr lang="en-GB" i="1" dirty="0" smtClean="0"/>
              <a:t>When might serif fonts be used and not sans serif? Why?</a:t>
            </a:r>
          </a:p>
          <a:p>
            <a:endParaRPr lang="en-GB" dirty="0"/>
          </a:p>
          <a:p>
            <a:r>
              <a:rPr lang="en-GB" dirty="0" smtClean="0"/>
              <a:t>Explain what a display font is and where it might be/might not used.</a:t>
            </a:r>
          </a:p>
          <a:p>
            <a:pPr lvl="1"/>
            <a:r>
              <a:rPr lang="en-GB" dirty="0" smtClean="0"/>
              <a:t>Include a screenshot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5061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White 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White Space is another element to plan accordingly for when designing user interfaces.</a:t>
            </a:r>
          </a:p>
          <a:p>
            <a:endParaRPr lang="en-GB" dirty="0"/>
          </a:p>
          <a:p>
            <a:r>
              <a:rPr lang="en-GB" dirty="0" smtClean="0"/>
              <a:t>White space is the area between design elements, e.g. the gap between posts on Instagram or the space between text in a document.</a:t>
            </a:r>
          </a:p>
          <a:p>
            <a:endParaRPr lang="en-GB" dirty="0"/>
          </a:p>
          <a:p>
            <a:r>
              <a:rPr lang="en-GB" dirty="0" smtClean="0"/>
              <a:t>Deciding the correct amount of space between design elements can have an effect on the readability and how it captivates 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Answer the following on your whiteboards:</a:t>
            </a:r>
          </a:p>
          <a:p>
            <a:endParaRPr lang="en-GB" dirty="0"/>
          </a:p>
          <a:p>
            <a:r>
              <a:rPr lang="en-GB" dirty="0" smtClean="0"/>
              <a:t>How would you know how your product </a:t>
            </a:r>
            <a:r>
              <a:rPr lang="en-GB" i="1" dirty="0" smtClean="0"/>
              <a:t>should</a:t>
            </a:r>
            <a:r>
              <a:rPr lang="en-GB" dirty="0" smtClean="0"/>
              <a:t> look?</a:t>
            </a:r>
          </a:p>
          <a:p>
            <a:endParaRPr lang="en-GB" dirty="0"/>
          </a:p>
          <a:p>
            <a:r>
              <a:rPr lang="en-GB" dirty="0" smtClean="0"/>
              <a:t>What considerations might you need to make when designing the product?</a:t>
            </a:r>
          </a:p>
          <a:p>
            <a:endParaRPr lang="en-GB" dirty="0"/>
          </a:p>
          <a:p>
            <a:r>
              <a:rPr lang="en-GB" dirty="0" smtClean="0"/>
              <a:t>Can you think of any examples of poorly designed interactive media products?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House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house-style is the general theme used throughout the product.</a:t>
            </a:r>
          </a:p>
          <a:p>
            <a:endParaRPr lang="en-GB" dirty="0"/>
          </a:p>
          <a:p>
            <a:r>
              <a:rPr lang="en-GB" dirty="0" smtClean="0"/>
              <a:t>This can include colour choice, font choice, use of white space etc.</a:t>
            </a:r>
          </a:p>
          <a:p>
            <a:endParaRPr lang="en-GB" dirty="0"/>
          </a:p>
          <a:p>
            <a:r>
              <a:rPr lang="en-GB" dirty="0" smtClean="0"/>
              <a:t>This gives the product an “identity”. Using a consistent house style throughout the product helps promote that “brand”.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6 – House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your portfolio, under the </a:t>
            </a:r>
            <a:r>
              <a:rPr lang="en-GB" b="1" dirty="0" smtClean="0"/>
              <a:t>Whitespace </a:t>
            </a:r>
            <a:r>
              <a:rPr lang="en-GB" dirty="0" smtClean="0"/>
              <a:t>heading, explain what white space is.</a:t>
            </a:r>
          </a:p>
          <a:p>
            <a:pPr lvl="1"/>
            <a:r>
              <a:rPr lang="en-GB" dirty="0" smtClean="0"/>
              <a:t>Include two screenshots; one of good use of whitespace and one of bad use of whitespace.</a:t>
            </a:r>
          </a:p>
          <a:p>
            <a:pPr lvl="1"/>
            <a:r>
              <a:rPr lang="en-GB" dirty="0" smtClean="0"/>
              <a:t>Explain why each one is either good use or bad use.</a:t>
            </a:r>
          </a:p>
          <a:p>
            <a:endParaRPr lang="en-GB" dirty="0"/>
          </a:p>
          <a:p>
            <a:r>
              <a:rPr lang="en-GB" dirty="0" smtClean="0"/>
              <a:t>Under the </a:t>
            </a:r>
            <a:r>
              <a:rPr lang="en-GB" b="1" dirty="0" smtClean="0"/>
              <a:t>House Style </a:t>
            </a:r>
            <a:r>
              <a:rPr lang="en-GB" dirty="0" smtClean="0"/>
              <a:t>heading, explain what a house style is.</a:t>
            </a:r>
          </a:p>
          <a:p>
            <a:pPr lvl="1"/>
            <a:r>
              <a:rPr lang="en-GB" dirty="0" smtClean="0"/>
              <a:t>Include a screenshot of an example house style from a well-known brand such as Coca Cola or Tesco.</a:t>
            </a:r>
          </a:p>
          <a:p>
            <a:pPr lvl="1"/>
            <a:r>
              <a:rPr lang="en-GB" dirty="0" smtClean="0"/>
              <a:t>Using your example, explain what the house style elements are, (e.g. red background, serif font, white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0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7 – Your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Brief: </a:t>
            </a:r>
            <a:r>
              <a:rPr lang="en-GB" dirty="0" smtClean="0"/>
              <a:t>You are on a team developing a website for a newly built school. There should be elements of the colour </a:t>
            </a:r>
            <a:r>
              <a:rPr lang="en-GB" b="1" dirty="0" smtClean="0"/>
              <a:t>orange</a:t>
            </a:r>
            <a:r>
              <a:rPr lang="en-GB" dirty="0" smtClean="0"/>
              <a:t> used as this is part of the logo, but other colours are allowed too.</a:t>
            </a:r>
          </a:p>
          <a:p>
            <a:r>
              <a:rPr lang="en-GB" dirty="0" smtClean="0"/>
              <a:t>In your portfolio, under the </a:t>
            </a:r>
            <a:r>
              <a:rPr lang="en-GB" b="1" dirty="0" smtClean="0"/>
              <a:t>House Style</a:t>
            </a:r>
            <a:r>
              <a:rPr lang="en-GB" dirty="0" smtClean="0"/>
              <a:t> heading, write out the above brief then write the following as bullet points:</a:t>
            </a:r>
          </a:p>
          <a:p>
            <a:endParaRPr lang="en-GB" dirty="0"/>
          </a:p>
          <a:p>
            <a:pPr lvl="1"/>
            <a:r>
              <a:rPr lang="en-GB" dirty="0" smtClean="0"/>
              <a:t>What colours would be used on the website? Why? (Use a screenshot for the colours)</a:t>
            </a:r>
          </a:p>
          <a:p>
            <a:pPr lvl="1"/>
            <a:endParaRPr lang="en-GB" i="1" dirty="0"/>
          </a:p>
          <a:p>
            <a:pPr lvl="1"/>
            <a:r>
              <a:rPr lang="en-GB" dirty="0" smtClean="0"/>
              <a:t>What fonts would be used? Serif or sans serif? What display fonts (if any) will be used?</a:t>
            </a:r>
            <a:endParaRPr lang="en-GB" i="1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Explain how much white space will be used and why.</a:t>
            </a:r>
          </a:p>
          <a:p>
            <a:pPr lvl="1"/>
            <a:endParaRPr lang="en-GB" i="1" dirty="0" smtClean="0"/>
          </a:p>
          <a:p>
            <a:pPr lvl="1"/>
            <a:r>
              <a:rPr lang="en-GB" i="1" dirty="0" smtClean="0"/>
              <a:t>Explain all of your decisions, i.e. why that colour, that font and that amount of </a:t>
            </a:r>
            <a:r>
              <a:rPr lang="en-GB" i="1" smtClean="0"/>
              <a:t>white space?</a:t>
            </a:r>
            <a:endParaRPr lang="en-GB" i="1" dirty="0" smtClean="0"/>
          </a:p>
          <a:p>
            <a:pPr lvl="2"/>
            <a:endParaRPr lang="en-GB" i="1" dirty="0"/>
          </a:p>
          <a:p>
            <a:r>
              <a:rPr lang="en-GB" b="1" i="1" dirty="0" smtClean="0"/>
              <a:t>Extension:</a:t>
            </a:r>
            <a:r>
              <a:rPr lang="en-GB" i="1" dirty="0" smtClean="0"/>
              <a:t> Produce a wireframe for this website, using your house style.</a:t>
            </a:r>
            <a:endParaRPr lang="en-GB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837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decisions made during the design process.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how decisions are made when designing an interactive media product.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design changes can affect the user and how they interact with a product.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561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this is now LO2, you will need to add the following to your portfolio:</a:t>
            </a:r>
          </a:p>
          <a:p>
            <a:endParaRPr lang="en-GB" dirty="0" smtClean="0"/>
          </a:p>
          <a:p>
            <a:r>
              <a:rPr lang="en-GB" dirty="0" smtClean="0"/>
              <a:t>A blank page </a:t>
            </a:r>
            <a:r>
              <a:rPr lang="en-GB" b="1" dirty="0" smtClean="0"/>
              <a:t>at the end of your LO1 content.</a:t>
            </a:r>
            <a:endParaRPr lang="en-GB" dirty="0" smtClean="0"/>
          </a:p>
          <a:p>
            <a:pPr lvl="1"/>
            <a:r>
              <a:rPr lang="en-GB" dirty="0" smtClean="0"/>
              <a:t>This is so that it is clear where LO1 ends and LO2 begins.</a:t>
            </a:r>
          </a:p>
          <a:p>
            <a:pPr lvl="1"/>
            <a:endParaRPr lang="en-GB" dirty="0"/>
          </a:p>
          <a:p>
            <a:r>
              <a:rPr lang="en-GB" dirty="0" smtClean="0"/>
              <a:t>New headings: </a:t>
            </a:r>
            <a:r>
              <a:rPr lang="en-GB" b="1" dirty="0" smtClean="0"/>
              <a:t>LO2</a:t>
            </a:r>
            <a:r>
              <a:rPr lang="en-GB" dirty="0" smtClean="0"/>
              <a:t> (Heading 1) and </a:t>
            </a:r>
            <a:r>
              <a:rPr lang="en-GB" b="1" dirty="0" smtClean="0"/>
              <a:t>Design Basics</a:t>
            </a:r>
            <a:r>
              <a:rPr lang="en-GB" dirty="0" smtClean="0"/>
              <a:t> (Heading 1).</a:t>
            </a:r>
          </a:p>
          <a:p>
            <a:endParaRPr lang="en-GB" dirty="0"/>
          </a:p>
          <a:p>
            <a:r>
              <a:rPr lang="en-GB" dirty="0" smtClean="0"/>
              <a:t>Below </a:t>
            </a:r>
            <a:r>
              <a:rPr lang="en-GB" b="1" dirty="0" smtClean="0"/>
              <a:t>Design Basics</a:t>
            </a:r>
            <a:r>
              <a:rPr lang="en-GB" dirty="0" smtClean="0"/>
              <a:t>, add another heading </a:t>
            </a:r>
            <a:r>
              <a:rPr lang="en-GB" b="1" dirty="0" smtClean="0"/>
              <a:t>Colour</a:t>
            </a:r>
            <a:r>
              <a:rPr lang="en-GB" dirty="0" smtClean="0"/>
              <a:t> (Heading 2).</a:t>
            </a:r>
          </a:p>
        </p:txBody>
      </p:sp>
    </p:spTree>
    <p:extLst>
      <p:ext uri="{BB962C8B-B14F-4D97-AF65-F5344CB8AC3E}">
        <p14:creationId xmlns:p14="http://schemas.microsoft.com/office/powerpoint/2010/main" val="1910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Knowing your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creating a product that has user-interaction as a goal, i.e. an interactive media product, you need to consider what it will actually be like for the user to access the product.</a:t>
            </a:r>
          </a:p>
          <a:p>
            <a:endParaRPr lang="en-GB" dirty="0"/>
          </a:p>
          <a:p>
            <a:r>
              <a:rPr lang="en-GB" dirty="0" smtClean="0"/>
              <a:t>Previously, you covered target audiences and the different points you would need to consider when creating a product for your audience.</a:t>
            </a:r>
          </a:p>
          <a:p>
            <a:endParaRPr lang="en-GB" dirty="0"/>
          </a:p>
          <a:p>
            <a:r>
              <a:rPr lang="en-GB" dirty="0" smtClean="0"/>
              <a:t>For example, how might you design a user-interface that is intended for people with limited eyesight?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0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Captivating your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Depending on the needs of your client, you may need your product to be designed in such a way that it captivates the potential users and promotes them to use the product.</a:t>
            </a:r>
          </a:p>
          <a:p>
            <a:endParaRPr lang="en-GB" dirty="0"/>
          </a:p>
          <a:p>
            <a:r>
              <a:rPr lang="en-GB" dirty="0" smtClean="0"/>
              <a:t>Some studies suggest that people make a judgement about the product they are viewing within 90 seconds of their initial viewing.</a:t>
            </a:r>
          </a:p>
          <a:p>
            <a:endParaRPr lang="en-GB" dirty="0"/>
          </a:p>
          <a:p>
            <a:r>
              <a:rPr lang="en-GB" dirty="0" smtClean="0"/>
              <a:t>What do you think is on the of the key things that people notice?</a:t>
            </a:r>
          </a:p>
          <a:p>
            <a:pPr lvl="1"/>
            <a:r>
              <a:rPr lang="en-GB" i="1" dirty="0" smtClean="0"/>
              <a:t>Up to 90% of that assessment is based on this alone…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932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Colour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developers, and those who lean towards the programming side are not frequently known for their user-interface design skills.</a:t>
            </a:r>
          </a:p>
          <a:p>
            <a:endParaRPr lang="en-GB" dirty="0"/>
          </a:p>
          <a:p>
            <a:r>
              <a:rPr lang="en-GB" dirty="0" smtClean="0"/>
              <a:t>This is often left to other members of a team, such as a designer.</a:t>
            </a:r>
          </a:p>
          <a:p>
            <a:endParaRPr lang="en-GB" dirty="0"/>
          </a:p>
          <a:p>
            <a:r>
              <a:rPr lang="en-GB" dirty="0" smtClean="0"/>
              <a:t>When it comes to making your product, your team will be made up of just one person, yourself.</a:t>
            </a:r>
          </a:p>
          <a:p>
            <a:endParaRPr lang="en-GB" dirty="0"/>
          </a:p>
          <a:p>
            <a:r>
              <a:rPr lang="en-GB" dirty="0" smtClean="0"/>
              <a:t>As such, you need to know how to make sensible choices regarding a user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Explaining Colour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the following in your portfolio under the </a:t>
            </a:r>
            <a:r>
              <a:rPr lang="en-GB" b="1" dirty="0" smtClean="0"/>
              <a:t>Colour</a:t>
            </a:r>
            <a:r>
              <a:rPr lang="en-GB" dirty="0" smtClean="0"/>
              <a:t> heading:</a:t>
            </a:r>
          </a:p>
          <a:p>
            <a:endParaRPr lang="en-GB" dirty="0"/>
          </a:p>
          <a:p>
            <a:r>
              <a:rPr lang="en-GB" dirty="0" smtClean="0"/>
              <a:t>Add the following bullet points and explain in </a:t>
            </a:r>
            <a:r>
              <a:rPr lang="en-GB" b="1" dirty="0" smtClean="0"/>
              <a:t>2+ sentences</a:t>
            </a:r>
            <a:r>
              <a:rPr lang="en-GB" dirty="0" smtClean="0"/>
              <a:t> how colour can be used for each:</a:t>
            </a:r>
          </a:p>
          <a:p>
            <a:pPr lvl="1"/>
            <a:r>
              <a:rPr lang="en-GB" dirty="0" smtClean="0"/>
              <a:t>Backgrounds</a:t>
            </a:r>
          </a:p>
          <a:p>
            <a:pPr lvl="1"/>
            <a:r>
              <a:rPr lang="en-GB" dirty="0" smtClean="0"/>
              <a:t>Buttons</a:t>
            </a:r>
          </a:p>
          <a:p>
            <a:pPr lvl="1"/>
            <a:r>
              <a:rPr lang="en-GB" dirty="0" smtClean="0"/>
              <a:t>Logos</a:t>
            </a:r>
          </a:p>
          <a:p>
            <a:pPr lvl="1"/>
            <a:r>
              <a:rPr lang="en-GB" dirty="0" smtClean="0"/>
              <a:t>Themes/Colour Schemes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7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Your client may give you a specific colour, or a general idea of what to use for the product.</a:t>
            </a:r>
          </a:p>
          <a:p>
            <a:endParaRPr lang="en-GB" dirty="0"/>
          </a:p>
          <a:p>
            <a:r>
              <a:rPr lang="en-GB" dirty="0" smtClean="0"/>
              <a:t>One of your jobs will be deciding how you use that information and how you adapt it.</a:t>
            </a:r>
          </a:p>
          <a:p>
            <a:endParaRPr lang="en-GB" dirty="0"/>
          </a:p>
          <a:p>
            <a:r>
              <a:rPr lang="en-GB" dirty="0" smtClean="0"/>
              <a:t>There are several colour palettes, but the most commonly used are:</a:t>
            </a:r>
          </a:p>
          <a:p>
            <a:pPr lvl="1"/>
            <a:r>
              <a:rPr lang="en-GB" dirty="0" smtClean="0"/>
              <a:t>Monochromatic</a:t>
            </a:r>
          </a:p>
          <a:p>
            <a:pPr lvl="1"/>
            <a:r>
              <a:rPr lang="en-GB" dirty="0" smtClean="0"/>
              <a:t>Analogous</a:t>
            </a:r>
          </a:p>
          <a:p>
            <a:pPr lvl="1"/>
            <a:r>
              <a:rPr lang="en-GB" dirty="0" smtClean="0"/>
              <a:t>Complementary</a:t>
            </a:r>
          </a:p>
          <a:p>
            <a:pPr lvl="1"/>
            <a:r>
              <a:rPr lang="en-GB" dirty="0" smtClean="0"/>
              <a:t>Split-Complementary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7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schemas.openxmlformats.org/package/2006/metadata/core-properties"/>
    <ds:schemaRef ds:uri="http://schemas.microsoft.com/office/2006/documentManagement/types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4CA9D-7C54-443C-8486-E4565C0B07A4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2004</TotalTime>
  <Words>1343</Words>
  <Application>Microsoft Office PowerPoint</Application>
  <PresentationFormat>Widescreen</PresentationFormat>
  <Paragraphs>164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Blackadder ITC</vt:lpstr>
      <vt:lpstr>Calibri</vt:lpstr>
      <vt:lpstr>Georgia</vt:lpstr>
      <vt:lpstr>Wingdings 2</vt:lpstr>
      <vt:lpstr>Training presentation</vt:lpstr>
      <vt:lpstr>Design Basics</vt:lpstr>
      <vt:lpstr>Starter – 5 Minutes</vt:lpstr>
      <vt:lpstr>Learning Outcomes</vt:lpstr>
      <vt:lpstr>Portfolio Setup</vt:lpstr>
      <vt:lpstr>Knowing your Audience</vt:lpstr>
      <vt:lpstr>Captivating your Audience</vt:lpstr>
      <vt:lpstr>Using Colour</vt:lpstr>
      <vt:lpstr>Task 1 – Explaining Colour</vt:lpstr>
      <vt:lpstr>Colour Palettes</vt:lpstr>
      <vt:lpstr>Monochromatic, Analogous</vt:lpstr>
      <vt:lpstr>Complementary, Split-Complementary</vt:lpstr>
      <vt:lpstr>Task 2 – Colour Wheel</vt:lpstr>
      <vt:lpstr>Task 3 – Picking Colours</vt:lpstr>
      <vt:lpstr>Task 4 – Another Heading</vt:lpstr>
      <vt:lpstr>Understanding Typefaces</vt:lpstr>
      <vt:lpstr>Serif vs. Sans Serif</vt:lpstr>
      <vt:lpstr>Using Display Fonts</vt:lpstr>
      <vt:lpstr>Task 5 – Fonts</vt:lpstr>
      <vt:lpstr>Use of White Space</vt:lpstr>
      <vt:lpstr>House Style</vt:lpstr>
      <vt:lpstr>Task 6 – House Style</vt:lpstr>
      <vt:lpstr>Task 7 – Your Design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67</cp:revision>
  <dcterms:created xsi:type="dcterms:W3CDTF">2019-08-29T12:39:28Z</dcterms:created>
  <dcterms:modified xsi:type="dcterms:W3CDTF">2022-01-05T12:09:53Z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