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9" r:id="rId6"/>
    <p:sldId id="287" r:id="rId7"/>
    <p:sldId id="281" r:id="rId8"/>
    <p:sldId id="282" r:id="rId9"/>
    <p:sldId id="289" r:id="rId10"/>
    <p:sldId id="283" r:id="rId11"/>
    <p:sldId id="280" r:id="rId12"/>
    <p:sldId id="284" r:id="rId13"/>
    <p:sldId id="288" r:id="rId14"/>
    <p:sldId id="26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8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4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4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0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0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0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0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1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1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37087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794002"/>
            <a:ext cx="10972800" cy="47805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5" y="-1475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3" y="-1475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new heading in your portfolio with the heading </a:t>
            </a:r>
            <a:r>
              <a:rPr lang="en-GB" b="1" dirty="0" smtClean="0"/>
              <a:t>Choosing Assets (Heading 1)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Explain the different sources of </a:t>
            </a:r>
            <a:r>
              <a:rPr lang="en-GB" dirty="0" smtClean="0"/>
              <a:t>assets (what does it mean to get an asset </a:t>
            </a:r>
            <a:r>
              <a:rPr lang="en-GB" smtClean="0"/>
              <a:t>from each source?):</a:t>
            </a:r>
            <a:endParaRPr lang="en-GB" dirty="0" smtClean="0"/>
          </a:p>
          <a:p>
            <a:pPr lvl="1"/>
            <a:r>
              <a:rPr lang="en-GB" dirty="0" smtClean="0"/>
              <a:t>Yourself/your team</a:t>
            </a:r>
          </a:p>
          <a:p>
            <a:pPr lvl="1"/>
            <a:r>
              <a:rPr lang="en-GB" dirty="0" smtClean="0"/>
              <a:t>Purchased content</a:t>
            </a:r>
          </a:p>
          <a:p>
            <a:pPr lvl="1"/>
            <a:r>
              <a:rPr lang="en-GB" dirty="0" smtClean="0"/>
              <a:t>Copyright-free/ creative commons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Poster Production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Brief: </a:t>
            </a:r>
            <a:r>
              <a:rPr lang="en-GB" dirty="0" smtClean="0"/>
              <a:t>You are going to produce a poster for </a:t>
            </a:r>
            <a:r>
              <a:rPr lang="en-GB" b="1" dirty="0" smtClean="0"/>
              <a:t>children 5-10 </a:t>
            </a:r>
            <a:r>
              <a:rPr lang="en-GB" dirty="0" smtClean="0"/>
              <a:t>on one of the following topics: (Science, Technology, Engineering, Maths)</a:t>
            </a:r>
          </a:p>
          <a:p>
            <a:r>
              <a:rPr lang="en-GB" dirty="0" smtClean="0"/>
              <a:t>Using </a:t>
            </a:r>
            <a:r>
              <a:rPr lang="en-GB" b="1" dirty="0" smtClean="0"/>
              <a:t>creative commons content</a:t>
            </a:r>
            <a:r>
              <a:rPr lang="en-GB" dirty="0" smtClean="0"/>
              <a:t>, produce a poster that meets the following requirements.</a:t>
            </a:r>
          </a:p>
          <a:p>
            <a:endParaRPr lang="en-GB" dirty="0"/>
          </a:p>
          <a:p>
            <a:r>
              <a:rPr lang="en-GB" dirty="0"/>
              <a:t>A full A4 poster mood board showing off your chosen topic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Include text elements to describe and annotate your images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Annotate your choices regarding the target audience.</a:t>
            </a:r>
          </a:p>
          <a:p>
            <a:pPr lvl="1"/>
            <a:r>
              <a:rPr lang="en-GB" i="1" dirty="0" smtClean="0"/>
              <a:t>Does your poster fit to more than the intended audience?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 smtClean="0"/>
              <a:t>3 – Explanations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should now have a fully-completed poster for your chosen topic.</a:t>
            </a:r>
          </a:p>
          <a:p>
            <a:endParaRPr lang="en-GB" dirty="0"/>
          </a:p>
          <a:p>
            <a:r>
              <a:rPr lang="en-GB" dirty="0" smtClean="0"/>
              <a:t>Add this to your portfolio with the heading </a:t>
            </a:r>
            <a:r>
              <a:rPr lang="en-GB" b="1" dirty="0" smtClean="0"/>
              <a:t>Using Assets (Heading 1)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Explain what skills does this poster shows off, including:</a:t>
            </a:r>
          </a:p>
          <a:p>
            <a:pPr lvl="1"/>
            <a:r>
              <a:rPr lang="en-GB" dirty="0" smtClean="0"/>
              <a:t>Research skills</a:t>
            </a:r>
          </a:p>
          <a:p>
            <a:pPr lvl="1"/>
            <a:r>
              <a:rPr lang="en-GB" dirty="0" smtClean="0"/>
              <a:t>Use of assets</a:t>
            </a:r>
          </a:p>
          <a:p>
            <a:pPr lvl="1"/>
            <a:r>
              <a:rPr lang="en-GB" dirty="0" smtClean="0"/>
              <a:t>Consideration of target audience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1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Answer the following on your whiteboards:</a:t>
            </a:r>
          </a:p>
          <a:p>
            <a:endParaRPr lang="en-GB" dirty="0"/>
          </a:p>
          <a:p>
            <a:r>
              <a:rPr lang="en-GB" dirty="0" smtClean="0"/>
              <a:t>Explain what is meant by the term “asset” for an interactive media product.</a:t>
            </a:r>
          </a:p>
          <a:p>
            <a:endParaRPr lang="en-GB" dirty="0"/>
          </a:p>
          <a:p>
            <a:r>
              <a:rPr lang="en-GB" dirty="0" smtClean="0"/>
              <a:t>Can you think of the two potential sources for assets?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the different sources of assets.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the differences between the two asset sources.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the advantages and disadvantages of each source.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991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Asset?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Assets are the content used within an interactive media product.</a:t>
            </a:r>
          </a:p>
          <a:p>
            <a:endParaRPr lang="en-GB" dirty="0"/>
          </a:p>
          <a:p>
            <a:r>
              <a:rPr lang="en-GB" dirty="0" smtClean="0"/>
              <a:t>For example:</a:t>
            </a:r>
          </a:p>
          <a:p>
            <a:pPr lvl="1"/>
            <a:r>
              <a:rPr lang="en-GB" dirty="0" smtClean="0"/>
              <a:t>Backgrounds</a:t>
            </a:r>
          </a:p>
          <a:p>
            <a:pPr lvl="1"/>
            <a:r>
              <a:rPr lang="en-GB" dirty="0" smtClean="0"/>
              <a:t>Icons</a:t>
            </a:r>
          </a:p>
          <a:p>
            <a:pPr lvl="1"/>
            <a:r>
              <a:rPr lang="en-GB" dirty="0" smtClean="0"/>
              <a:t>Sound files</a:t>
            </a:r>
          </a:p>
          <a:p>
            <a:pPr lvl="1"/>
            <a:r>
              <a:rPr lang="en-GB" dirty="0" smtClean="0"/>
              <a:t>Music</a:t>
            </a:r>
          </a:p>
          <a:p>
            <a:pPr lvl="1"/>
            <a:r>
              <a:rPr lang="en-GB" dirty="0" smtClean="0"/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11047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Sourced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first source for assets is you, the developer.</a:t>
            </a:r>
          </a:p>
          <a:p>
            <a:endParaRPr lang="en-GB" dirty="0"/>
          </a:p>
          <a:p>
            <a:r>
              <a:rPr lang="en-GB" dirty="0" smtClean="0"/>
              <a:t>You will be covering various skills in this course that will help allow you to produce assets for your interactive media product.</a:t>
            </a:r>
          </a:p>
          <a:p>
            <a:pPr lvl="1"/>
            <a:r>
              <a:rPr lang="en-GB" dirty="0" smtClean="0"/>
              <a:t>At the moment, you have mostly covered the theory content, so the skills to help you produce this content will come later.</a:t>
            </a:r>
          </a:p>
          <a:p>
            <a:endParaRPr lang="en-GB" dirty="0"/>
          </a:p>
          <a:p>
            <a:r>
              <a:rPr lang="en-GB" dirty="0" smtClean="0"/>
              <a:t>There is no risk of copyright issues if you have made the asset yourself.</a:t>
            </a:r>
          </a:p>
          <a:p>
            <a:pPr lvl="1"/>
            <a:r>
              <a:rPr lang="en-GB" dirty="0" smtClean="0"/>
              <a:t>Unless of course you have copied it…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2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Sourced – Premium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Content that has copyright is content that can’t be used without permission.</a:t>
            </a:r>
          </a:p>
          <a:p>
            <a:endParaRPr lang="en-GB" dirty="0"/>
          </a:p>
          <a:p>
            <a:r>
              <a:rPr lang="en-GB" dirty="0" smtClean="0"/>
              <a:t>This does not mean that the content can’t be used however, instead it typically means a payment needs to be made in order to have legal rights to use the content.</a:t>
            </a:r>
          </a:p>
          <a:p>
            <a:endParaRPr lang="en-GB" dirty="0"/>
          </a:p>
          <a:p>
            <a:r>
              <a:rPr lang="en-GB" dirty="0" smtClean="0"/>
              <a:t>Stock images are a prime example of this, they are only able to be used after paying the owner of the images, at which point they can be used (almost) freely.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27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Sourced – Free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other main source you will be using is content without copyright, or with creative commons licensing.</a:t>
            </a:r>
          </a:p>
          <a:p>
            <a:endParaRPr lang="en-GB" dirty="0"/>
          </a:p>
          <a:p>
            <a:r>
              <a:rPr lang="en-GB" dirty="0" smtClean="0"/>
              <a:t>What do you think is meant by “creative commons licensing”?</a:t>
            </a:r>
          </a:p>
          <a:p>
            <a:endParaRPr lang="en-GB" dirty="0"/>
          </a:p>
          <a:p>
            <a:r>
              <a:rPr lang="en-GB" dirty="0" smtClean="0"/>
              <a:t>Creative commons licensing allows the user of the asset to use it without cost, or with limited restrictions to its use.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8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Clarification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may be aware that certain content can be used for </a:t>
            </a:r>
            <a:r>
              <a:rPr lang="en-GB" b="1" dirty="0" smtClean="0"/>
              <a:t>educational purposes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This would allow copyrighted images etc. to be used in this PowerPoint as an example.</a:t>
            </a:r>
          </a:p>
          <a:p>
            <a:endParaRPr lang="en-GB" dirty="0"/>
          </a:p>
          <a:p>
            <a:r>
              <a:rPr lang="en-GB" dirty="0" smtClean="0"/>
              <a:t>However, if you intend to use your portfolio for anything other than education purposes, you can not use copyrighted content.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8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Creative Commons –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CC0</a:t>
            </a:r>
          </a:p>
          <a:p>
            <a:endParaRPr lang="en-GB" dirty="0"/>
          </a:p>
          <a:p>
            <a:r>
              <a:rPr lang="en-GB" dirty="0"/>
              <a:t>https://creativecommons.org</a:t>
            </a:r>
            <a:r>
              <a:rPr lang="en-GB" dirty="0" smtClean="0"/>
              <a:t>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517ADA-9FCD-4B26-AA40-FA7EE4555702}">
  <ds:schemaRefs>
    <ds:schemaRef ds:uri="http://purl.org/dc/dcmitype/"/>
    <ds:schemaRef ds:uri="080a70f3-2fb6-4775-b740-efdf4c94e8dd"/>
    <ds:schemaRef ds:uri="http://schemas.microsoft.com/office/2006/documentManagement/types"/>
    <ds:schemaRef ds:uri="7bbd5310-919e-4445-9a45-176bf1ea620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E97207-3EB1-4AC6-8038-96DB1B35754C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2039</TotalTime>
  <Words>576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Georgia</vt:lpstr>
      <vt:lpstr>Wingdings 2</vt:lpstr>
      <vt:lpstr>Training presentation</vt:lpstr>
      <vt:lpstr>Assets</vt:lpstr>
      <vt:lpstr>Starter – 5 Minutes</vt:lpstr>
      <vt:lpstr>Learning Outcomes</vt:lpstr>
      <vt:lpstr>What is an Asset?</vt:lpstr>
      <vt:lpstr>Self Sourced</vt:lpstr>
      <vt:lpstr>External Sourced – Premium</vt:lpstr>
      <vt:lpstr>External Sourced – Free</vt:lpstr>
      <vt:lpstr>Important Clarification</vt:lpstr>
      <vt:lpstr>Creative Commons – Demo</vt:lpstr>
      <vt:lpstr>Task 1 – Sources</vt:lpstr>
      <vt:lpstr>Task 2 – Poster Production</vt:lpstr>
      <vt:lpstr>Task 3 – Explanations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69</cp:revision>
  <dcterms:created xsi:type="dcterms:W3CDTF">2019-08-29T12:39:28Z</dcterms:created>
  <dcterms:modified xsi:type="dcterms:W3CDTF">2022-01-24T14:14:43Z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