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21"/>
  </p:notesMasterIdLst>
  <p:handoutMasterIdLst>
    <p:handoutMasterId r:id="rId22"/>
  </p:handoutMasterIdLst>
  <p:sldIdLst>
    <p:sldId id="257" r:id="rId5"/>
    <p:sldId id="292" r:id="rId6"/>
    <p:sldId id="304" r:id="rId7"/>
    <p:sldId id="293" r:id="rId8"/>
    <p:sldId id="294" r:id="rId9"/>
    <p:sldId id="307" r:id="rId10"/>
    <p:sldId id="297" r:id="rId11"/>
    <p:sldId id="295" r:id="rId12"/>
    <p:sldId id="286" r:id="rId13"/>
    <p:sldId id="298" r:id="rId14"/>
    <p:sldId id="299" r:id="rId15"/>
    <p:sldId id="300" r:id="rId16"/>
    <p:sldId id="301" r:id="rId17"/>
    <p:sldId id="308" r:id="rId18"/>
    <p:sldId id="302" r:id="rId19"/>
    <p:sldId id="30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7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911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12/13/2021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5102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718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6560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58530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38396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5787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7226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3718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3718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3718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3718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-1337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-1337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836228"/>
            <a:ext cx="10972800" cy="74534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794002"/>
            <a:ext cx="10972800" cy="478053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76975" y="-16476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42043" y="-16476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555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Website Authoring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Interactive Media</a:t>
            </a:r>
          </a:p>
          <a:p>
            <a:endParaRPr lang="en-US" dirty="0"/>
          </a:p>
          <a:p>
            <a:r>
              <a:rPr lang="en-US" dirty="0" smtClean="0"/>
              <a:t>Unit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CSS Stands for </a:t>
            </a:r>
            <a:r>
              <a:rPr lang="en-GB" b="1" dirty="0" smtClean="0"/>
              <a:t>C</a:t>
            </a:r>
            <a:r>
              <a:rPr lang="en-GB" dirty="0" smtClean="0"/>
              <a:t>ascading </a:t>
            </a:r>
            <a:r>
              <a:rPr lang="en-GB" b="1" dirty="0" smtClean="0"/>
              <a:t>S</a:t>
            </a:r>
            <a:r>
              <a:rPr lang="en-GB" dirty="0" smtClean="0"/>
              <a:t>tyle </a:t>
            </a:r>
            <a:r>
              <a:rPr lang="en-GB" b="1" dirty="0" smtClean="0"/>
              <a:t>S</a:t>
            </a:r>
            <a:r>
              <a:rPr lang="en-GB" dirty="0" smtClean="0"/>
              <a:t>heets.</a:t>
            </a:r>
          </a:p>
          <a:p>
            <a:endParaRPr lang="en-GB" dirty="0"/>
          </a:p>
          <a:p>
            <a:r>
              <a:rPr lang="en-GB" dirty="0" smtClean="0"/>
              <a:t>The purpose of CSS is to simplify the process of making web pages look presentable.</a:t>
            </a:r>
          </a:p>
          <a:p>
            <a:endParaRPr lang="en-GB" dirty="0"/>
          </a:p>
          <a:p>
            <a:r>
              <a:rPr lang="en-GB" dirty="0" smtClean="0"/>
              <a:t>This can be done either inline (within the HTML file) or as a separate style file.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180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use CSS?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CSS can save time when producing websites.</a:t>
            </a:r>
          </a:p>
          <a:p>
            <a:pPr lvl="1"/>
            <a:r>
              <a:rPr lang="en-GB" dirty="0" smtClean="0"/>
              <a:t>A single style sheet can be set up, with the other files accessing the single sheet.</a:t>
            </a:r>
          </a:p>
          <a:p>
            <a:pPr lvl="1"/>
            <a:endParaRPr lang="en-GB" dirty="0"/>
          </a:p>
          <a:p>
            <a:r>
              <a:rPr lang="en-GB" dirty="0" smtClean="0"/>
              <a:t>Maintenance can be made a lot easier; changes can be made to the entire site just by changing the style sheet.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52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CSS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Using CSS is as simple as choosing what you want to change the appearance of and how you want it to look.</a:t>
            </a:r>
          </a:p>
          <a:p>
            <a:endParaRPr lang="en-GB" dirty="0"/>
          </a:p>
          <a:p>
            <a:r>
              <a:rPr lang="en-GB" dirty="0" smtClean="0"/>
              <a:t>The following code makes all objects with the </a:t>
            </a:r>
            <a:r>
              <a:rPr lang="en-GB" b="1" dirty="0" smtClean="0"/>
              <a:t>p</a:t>
            </a:r>
            <a:r>
              <a:rPr lang="en-GB" dirty="0" smtClean="0"/>
              <a:t> tag (paragraphs) blue and centred.</a:t>
            </a:r>
            <a:br>
              <a:rPr lang="en-GB" dirty="0" smtClean="0"/>
            </a:br>
            <a:endParaRPr lang="en-GB" dirty="0" smtClean="0"/>
          </a:p>
          <a:p>
            <a:pPr marL="109728" indent="0">
              <a:buNone/>
            </a:pPr>
            <a:r>
              <a:rPr lang="en-GB" dirty="0"/>
              <a:t>p {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</a:t>
            </a:r>
            <a:r>
              <a:rPr lang="en-GB" dirty="0" err="1" smtClean="0"/>
              <a:t>color</a:t>
            </a:r>
            <a:r>
              <a:rPr lang="en-GB" dirty="0"/>
              <a:t>: blue;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text-align</a:t>
            </a:r>
            <a:r>
              <a:rPr lang="en-GB" dirty="0"/>
              <a:t>: </a:t>
            </a:r>
            <a:r>
              <a:rPr lang="en-GB" dirty="0" err="1"/>
              <a:t>center</a:t>
            </a:r>
            <a:r>
              <a:rPr lang="en-GB" dirty="0"/>
              <a:t>; </a:t>
            </a:r>
          </a:p>
          <a:p>
            <a:pPr marL="109728" indent="0">
              <a:buNone/>
            </a:pPr>
            <a:r>
              <a:rPr lang="en-GB" dirty="0" smtClean="0"/>
              <a:t>}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837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CSS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CSS can also be used to select specific objects within the page.</a:t>
            </a:r>
          </a:p>
          <a:p>
            <a:endParaRPr lang="en-GB" dirty="0"/>
          </a:p>
          <a:p>
            <a:r>
              <a:rPr lang="en-GB" dirty="0" smtClean="0"/>
              <a:t>This is done using the </a:t>
            </a:r>
            <a:r>
              <a:rPr lang="en-GB" b="1" dirty="0" smtClean="0"/>
              <a:t>#</a:t>
            </a:r>
            <a:r>
              <a:rPr lang="en-GB" dirty="0" smtClean="0"/>
              <a:t> symbol to select the element’s name.</a:t>
            </a:r>
          </a:p>
          <a:p>
            <a:pPr lvl="1"/>
            <a:r>
              <a:rPr lang="en-GB" dirty="0" smtClean="0"/>
              <a:t>The following code will make the element with the tag </a:t>
            </a:r>
            <a:r>
              <a:rPr lang="en-GB" b="1" dirty="0" smtClean="0"/>
              <a:t>para1</a:t>
            </a:r>
            <a:r>
              <a:rPr lang="en-GB" dirty="0" smtClean="0"/>
              <a:t> centred and red.</a:t>
            </a:r>
          </a:p>
          <a:p>
            <a:endParaRPr lang="en-GB" dirty="0"/>
          </a:p>
          <a:p>
            <a:pPr marL="109728" indent="0">
              <a:buNone/>
            </a:pPr>
            <a:r>
              <a:rPr lang="es-ES" dirty="0"/>
              <a:t>#para1 { </a:t>
            </a:r>
          </a:p>
          <a:p>
            <a:pPr marL="109728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text-align</a:t>
            </a:r>
            <a:r>
              <a:rPr lang="es-ES" dirty="0"/>
              <a:t>: center; </a:t>
            </a:r>
          </a:p>
          <a:p>
            <a:pPr marL="109728" indent="0">
              <a:buNone/>
            </a:pPr>
            <a:r>
              <a:rPr lang="es-ES" dirty="0" smtClean="0"/>
              <a:t>	color</a:t>
            </a:r>
            <a:r>
              <a:rPr lang="es-ES" dirty="0"/>
              <a:t>: red; </a:t>
            </a:r>
          </a:p>
          <a:p>
            <a:pPr marL="109728" indent="0">
              <a:buNone/>
            </a:pPr>
            <a:r>
              <a:rPr lang="es-ES" dirty="0" smtClean="0"/>
              <a:t>}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177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3 – CSS Write-up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Complete the following in your portfolio:</a:t>
            </a:r>
          </a:p>
          <a:p>
            <a:endParaRPr lang="en-GB" dirty="0"/>
          </a:p>
          <a:p>
            <a:r>
              <a:rPr lang="en-GB" dirty="0"/>
              <a:t>Beneath the </a:t>
            </a:r>
            <a:r>
              <a:rPr lang="en-GB" b="1" dirty="0" smtClean="0"/>
              <a:t>CSS</a:t>
            </a:r>
            <a:r>
              <a:rPr lang="en-GB" dirty="0" smtClean="0"/>
              <a:t> </a:t>
            </a:r>
            <a:r>
              <a:rPr lang="en-GB" dirty="0"/>
              <a:t>heading, write </a:t>
            </a:r>
            <a:r>
              <a:rPr lang="en-GB" b="1" dirty="0"/>
              <a:t>2+ sentences</a:t>
            </a:r>
            <a:r>
              <a:rPr lang="en-GB" dirty="0"/>
              <a:t> explaining what </a:t>
            </a:r>
            <a:r>
              <a:rPr lang="en-GB" dirty="0" smtClean="0"/>
              <a:t>CSS </a:t>
            </a:r>
            <a:r>
              <a:rPr lang="en-GB" dirty="0"/>
              <a:t>is and what it is used for. </a:t>
            </a:r>
          </a:p>
          <a:p>
            <a:pPr lvl="1"/>
            <a:r>
              <a:rPr lang="en-GB" dirty="0"/>
              <a:t>Make sure to also include what </a:t>
            </a:r>
            <a:r>
              <a:rPr lang="en-GB" dirty="0" smtClean="0"/>
              <a:t>CSS </a:t>
            </a:r>
            <a:r>
              <a:rPr lang="en-GB" dirty="0"/>
              <a:t>stands for!</a:t>
            </a:r>
          </a:p>
          <a:p>
            <a:pPr marL="109728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411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</a:t>
            </a:r>
            <a:r>
              <a:rPr lang="en-GB" dirty="0" smtClean="0"/>
              <a:t>4 </a:t>
            </a:r>
            <a:r>
              <a:rPr lang="en-GB" dirty="0" smtClean="0"/>
              <a:t>– Experimenting with HTML/CSS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635916" cy="4325112"/>
          </a:xfrm>
        </p:spPr>
        <p:txBody>
          <a:bodyPr>
            <a:normAutofit/>
          </a:bodyPr>
          <a:lstStyle/>
          <a:p>
            <a:r>
              <a:rPr lang="en-GB" dirty="0" smtClean="0"/>
              <a:t>You have been provided with a sample website that uses HTML and CSS. The page has been populated with example tags.</a:t>
            </a:r>
          </a:p>
          <a:p>
            <a:endParaRPr lang="en-GB" dirty="0" smtClean="0"/>
          </a:p>
          <a:p>
            <a:r>
              <a:rPr lang="en-GB" dirty="0" smtClean="0"/>
              <a:t>Complete the following tasks using that website:</a:t>
            </a:r>
            <a:endParaRPr lang="en-GB" dirty="0" smtClean="0"/>
          </a:p>
          <a:p>
            <a:pPr lvl="1"/>
            <a:r>
              <a:rPr lang="en-GB" dirty="0" smtClean="0"/>
              <a:t>Change the text in the </a:t>
            </a:r>
            <a:r>
              <a:rPr lang="en-GB" dirty="0" smtClean="0"/>
              <a:t>page.</a:t>
            </a:r>
          </a:p>
          <a:p>
            <a:pPr lvl="1"/>
            <a:endParaRPr lang="en-GB" i="1" dirty="0"/>
          </a:p>
          <a:p>
            <a:pPr lvl="1"/>
            <a:r>
              <a:rPr lang="en-GB" dirty="0" smtClean="0"/>
              <a:t>Change the background </a:t>
            </a:r>
            <a:r>
              <a:rPr lang="en-GB" dirty="0" smtClean="0"/>
              <a:t>images.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Make any other changes to the page.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085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5 – Screenshot and Write-up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Take screenshots of your </a:t>
            </a:r>
            <a:r>
              <a:rPr lang="en-GB" b="1" dirty="0" smtClean="0"/>
              <a:t>edited</a:t>
            </a:r>
            <a:r>
              <a:rPr lang="en-GB" dirty="0" smtClean="0"/>
              <a:t> HTML, CSS and the </a:t>
            </a:r>
            <a:r>
              <a:rPr lang="en-GB" b="1" dirty="0" smtClean="0"/>
              <a:t>edited</a:t>
            </a:r>
            <a:r>
              <a:rPr lang="en-GB" dirty="0" smtClean="0"/>
              <a:t> web pages.</a:t>
            </a:r>
          </a:p>
          <a:p>
            <a:pPr lvl="1"/>
            <a:r>
              <a:rPr lang="en-GB" i="1" dirty="0" smtClean="0"/>
              <a:t>If the pages/code are the same, don’t include screenshots.</a:t>
            </a:r>
            <a:endParaRPr lang="en-GB" dirty="0" smtClean="0"/>
          </a:p>
          <a:p>
            <a:pPr lvl="1"/>
            <a:endParaRPr lang="en-GB" i="1" dirty="0"/>
          </a:p>
          <a:p>
            <a:r>
              <a:rPr lang="en-GB" dirty="0" smtClean="0"/>
              <a:t>Paste the screenshots into your portfolio under the </a:t>
            </a:r>
            <a:r>
              <a:rPr lang="en-GB" b="1" dirty="0" smtClean="0"/>
              <a:t>Experimenting</a:t>
            </a:r>
            <a:r>
              <a:rPr lang="en-GB" dirty="0" smtClean="0"/>
              <a:t> heading.</a:t>
            </a:r>
          </a:p>
          <a:p>
            <a:endParaRPr lang="en-GB" dirty="0"/>
          </a:p>
          <a:p>
            <a:r>
              <a:rPr lang="en-GB" dirty="0" smtClean="0"/>
              <a:t>Under each screenshot, include </a:t>
            </a:r>
            <a:r>
              <a:rPr lang="en-GB" b="1" dirty="0" smtClean="0"/>
              <a:t>2+ sentences</a:t>
            </a:r>
            <a:r>
              <a:rPr lang="en-GB" dirty="0" smtClean="0"/>
              <a:t> explaining what the image is showing.</a:t>
            </a:r>
          </a:p>
          <a:p>
            <a:pPr lvl="1"/>
            <a:r>
              <a:rPr lang="en-GB" i="1" dirty="0" smtClean="0"/>
              <a:t>What did you change about the code? How did it affect how </a:t>
            </a:r>
            <a:r>
              <a:rPr lang="en-GB" i="1" smtClean="0"/>
              <a:t>the page looks?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45027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Starter – </a:t>
            </a:r>
            <a:r>
              <a:rPr lang="en-GB" dirty="0" smtClean="0"/>
              <a:t>As you log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799" cy="4325112"/>
          </a:xfrm>
        </p:spPr>
        <p:txBody>
          <a:bodyPr>
            <a:normAutofit/>
          </a:bodyPr>
          <a:lstStyle/>
          <a:p>
            <a:r>
              <a:rPr lang="en-GB" b="1" dirty="0" smtClean="0"/>
              <a:t>Answer the following on your whiteboards:</a:t>
            </a:r>
            <a:endParaRPr lang="en-GB" b="1" dirty="0" smtClean="0"/>
          </a:p>
          <a:p>
            <a:endParaRPr lang="en-GB" i="1" dirty="0"/>
          </a:p>
          <a:p>
            <a:r>
              <a:rPr lang="en-GB" dirty="0" smtClean="0"/>
              <a:t>List as many HTML tags that you can think of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178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b="1" dirty="0" smtClean="0"/>
              <a:t>Understand</a:t>
            </a:r>
            <a:r>
              <a:rPr lang="en-GB" dirty="0" smtClean="0"/>
              <a:t> what is meant by the term “website authoring”.</a:t>
            </a:r>
          </a:p>
          <a:p>
            <a:endParaRPr lang="en-GB" b="1" dirty="0"/>
          </a:p>
          <a:p>
            <a:r>
              <a:rPr lang="en-GB" b="1" dirty="0" smtClean="0"/>
              <a:t>Describe</a:t>
            </a:r>
            <a:r>
              <a:rPr lang="en-GB" dirty="0" smtClean="0"/>
              <a:t> the purpose of HTML tags and CSS.</a:t>
            </a:r>
          </a:p>
          <a:p>
            <a:endParaRPr lang="en-GB" b="1" dirty="0"/>
          </a:p>
          <a:p>
            <a:r>
              <a:rPr lang="en-GB" b="1" dirty="0" smtClean="0"/>
              <a:t>Explain</a:t>
            </a:r>
            <a:r>
              <a:rPr lang="en-GB" dirty="0" smtClean="0"/>
              <a:t> how to create and manipulate a basic HTML webpage.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36550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HTML?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Hypertext Markup Language</a:t>
            </a:r>
          </a:p>
          <a:p>
            <a:endParaRPr lang="en-GB" dirty="0"/>
          </a:p>
          <a:p>
            <a:r>
              <a:rPr lang="en-GB" b="1" dirty="0" smtClean="0"/>
              <a:t>Hypertext</a:t>
            </a:r>
            <a:r>
              <a:rPr lang="en-GB" dirty="0" smtClean="0"/>
              <a:t> refers to the hyperlinks between pages.</a:t>
            </a:r>
          </a:p>
          <a:p>
            <a:endParaRPr lang="en-GB" dirty="0"/>
          </a:p>
          <a:p>
            <a:r>
              <a:rPr lang="en-GB" b="1" dirty="0" smtClean="0"/>
              <a:t>Markup Language</a:t>
            </a:r>
            <a:r>
              <a:rPr lang="en-GB" dirty="0" smtClean="0"/>
              <a:t> refers to the use of tags to create different visual elements.</a:t>
            </a:r>
            <a:endParaRPr lang="en-GB" b="1" dirty="0" smtClean="0"/>
          </a:p>
          <a:p>
            <a:endParaRPr lang="en-GB" dirty="0"/>
          </a:p>
          <a:p>
            <a:r>
              <a:rPr lang="en-GB" dirty="0" smtClean="0"/>
              <a:t>In combination, they allow for customised, multi-page websites to be produced.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16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Tags are keywords in the HTML language that tell it how to interpret the data between the tags.</a:t>
            </a:r>
          </a:p>
          <a:p>
            <a:endParaRPr lang="en-GB" dirty="0"/>
          </a:p>
          <a:p>
            <a:r>
              <a:rPr lang="en-GB" dirty="0" smtClean="0"/>
              <a:t>Much like the </a:t>
            </a:r>
            <a:r>
              <a:rPr lang="en-GB" b="1" dirty="0" smtClean="0"/>
              <a:t>while</a:t>
            </a:r>
            <a:r>
              <a:rPr lang="en-GB" dirty="0" smtClean="0"/>
              <a:t> keyword in Python starts a </a:t>
            </a:r>
            <a:r>
              <a:rPr lang="en-GB" b="1" dirty="0" smtClean="0"/>
              <a:t>while-loop</a:t>
            </a:r>
            <a:r>
              <a:rPr lang="en-GB" dirty="0" smtClean="0"/>
              <a:t>, the </a:t>
            </a:r>
            <a:r>
              <a:rPr lang="en-GB" b="1" dirty="0" smtClean="0"/>
              <a:t>&lt;p&gt;&lt;/p&gt; </a:t>
            </a:r>
            <a:r>
              <a:rPr lang="en-GB" dirty="0" smtClean="0"/>
              <a:t>tag in HTML tells the content within to be </a:t>
            </a:r>
            <a:r>
              <a:rPr lang="en-GB" b="1" dirty="0" smtClean="0"/>
              <a:t>formatted as a paragraph </a:t>
            </a:r>
            <a:r>
              <a:rPr lang="en-GB" dirty="0" smtClean="0"/>
              <a:t>(p).</a:t>
            </a:r>
          </a:p>
          <a:p>
            <a:endParaRPr lang="en-GB" dirty="0"/>
          </a:p>
          <a:p>
            <a:r>
              <a:rPr lang="en-GB" dirty="0" smtClean="0"/>
              <a:t>Every opening tag, e.g. </a:t>
            </a:r>
            <a:r>
              <a:rPr lang="en-GB" b="1" dirty="0" smtClean="0"/>
              <a:t>&lt;p&gt;</a:t>
            </a:r>
            <a:r>
              <a:rPr lang="en-GB" dirty="0" smtClean="0"/>
              <a:t> requires a closing tag afterwards, e.g. </a:t>
            </a:r>
            <a:r>
              <a:rPr lang="en-GB" b="1" dirty="0" smtClean="0"/>
              <a:t>&lt;/p&gt;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002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1 – Quick Write-Up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the following headings in your portfolio: </a:t>
            </a:r>
            <a:r>
              <a:rPr lang="en-GB" b="1" dirty="0" smtClean="0"/>
              <a:t>Website Authoring</a:t>
            </a:r>
            <a:r>
              <a:rPr lang="en-GB" dirty="0" smtClean="0"/>
              <a:t> (Heading 1), </a:t>
            </a:r>
            <a:r>
              <a:rPr lang="en-GB" b="1" dirty="0" smtClean="0"/>
              <a:t>HTML</a:t>
            </a:r>
            <a:r>
              <a:rPr lang="en-GB" dirty="0" smtClean="0"/>
              <a:t> (Heading 2), </a:t>
            </a:r>
            <a:r>
              <a:rPr lang="en-GB" b="1" dirty="0" smtClean="0"/>
              <a:t>CSS</a:t>
            </a:r>
            <a:r>
              <a:rPr lang="en-GB" dirty="0" smtClean="0"/>
              <a:t> (Heading 2) and </a:t>
            </a:r>
            <a:r>
              <a:rPr lang="en-GB" b="1" dirty="0" smtClean="0"/>
              <a:t>Experimenting</a:t>
            </a:r>
            <a:r>
              <a:rPr lang="en-GB" dirty="0" smtClean="0"/>
              <a:t> (Heading 2).</a:t>
            </a:r>
          </a:p>
          <a:p>
            <a:endParaRPr lang="en-GB" dirty="0"/>
          </a:p>
          <a:p>
            <a:r>
              <a:rPr lang="en-GB" dirty="0" smtClean="0"/>
              <a:t>Beneath the </a:t>
            </a:r>
            <a:r>
              <a:rPr lang="en-GB" b="1" dirty="0" smtClean="0"/>
              <a:t>HTML</a:t>
            </a:r>
            <a:r>
              <a:rPr lang="en-GB" dirty="0" smtClean="0"/>
              <a:t> heading, write </a:t>
            </a:r>
            <a:r>
              <a:rPr lang="en-GB" b="1" dirty="0" smtClean="0"/>
              <a:t>2+ sentences</a:t>
            </a:r>
            <a:r>
              <a:rPr lang="en-GB" dirty="0" smtClean="0"/>
              <a:t> explaining what HTML is and what it is used for. </a:t>
            </a:r>
          </a:p>
          <a:p>
            <a:pPr lvl="1"/>
            <a:r>
              <a:rPr lang="en-GB" dirty="0" smtClean="0"/>
              <a:t>Make sure to also include what HTML stands for!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20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Syntax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syntax of code is effectively the “grammar” of how it should be written.</a:t>
            </a:r>
          </a:p>
          <a:p>
            <a:endParaRPr lang="en-GB" dirty="0"/>
          </a:p>
          <a:p>
            <a:r>
              <a:rPr lang="en-GB" dirty="0" smtClean="0"/>
              <a:t>If the syntax is followed, the code will work as it should.</a:t>
            </a:r>
          </a:p>
          <a:p>
            <a:endParaRPr lang="en-GB" dirty="0"/>
          </a:p>
          <a:p>
            <a:r>
              <a:rPr lang="en-GB" dirty="0" smtClean="0"/>
              <a:t>Used incorrectly however, it may not work as intended.</a:t>
            </a:r>
          </a:p>
          <a:p>
            <a:pPr lvl="1"/>
            <a:r>
              <a:rPr lang="en-GB" dirty="0" smtClean="0"/>
              <a:t>Much like regular grammar, the following syntax is incorrect in this sentence: “Hello ((()).:::: World”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984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 of Tags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&lt;html&gt;</a:t>
            </a:r>
          </a:p>
          <a:p>
            <a:r>
              <a:rPr lang="en-GB" dirty="0" smtClean="0"/>
              <a:t>&lt;title&gt;</a:t>
            </a:r>
          </a:p>
          <a:p>
            <a:r>
              <a:rPr lang="en-GB" dirty="0" smtClean="0"/>
              <a:t>&lt;head&gt;</a:t>
            </a:r>
          </a:p>
          <a:p>
            <a:r>
              <a:rPr lang="en-GB" dirty="0" smtClean="0"/>
              <a:t>&lt;body&gt;</a:t>
            </a:r>
          </a:p>
          <a:p>
            <a:r>
              <a:rPr lang="en-GB" dirty="0" smtClean="0"/>
              <a:t>&lt;h1&gt;</a:t>
            </a:r>
          </a:p>
          <a:p>
            <a:r>
              <a:rPr lang="en-GB" dirty="0" smtClean="0"/>
              <a:t>&lt;p&gt;</a:t>
            </a:r>
          </a:p>
          <a:p>
            <a:r>
              <a:rPr lang="en-GB" dirty="0" smtClean="0"/>
              <a:t>&lt;b&gt;, &lt;u&gt;, &lt;</a:t>
            </a:r>
            <a:r>
              <a:rPr lang="en-GB" dirty="0" err="1" smtClean="0"/>
              <a:t>i</a:t>
            </a:r>
            <a:r>
              <a:rPr lang="en-GB" dirty="0" smtClean="0"/>
              <a:t>&gt;</a:t>
            </a:r>
          </a:p>
          <a:p>
            <a:r>
              <a:rPr lang="en-GB" dirty="0" smtClean="0"/>
              <a:t>&lt;a </a:t>
            </a:r>
            <a:r>
              <a:rPr lang="en-GB" dirty="0" err="1" smtClean="0"/>
              <a:t>href</a:t>
            </a:r>
            <a:r>
              <a:rPr lang="en-GB" dirty="0" smtClean="0"/>
              <a:t>=“…”&gt;</a:t>
            </a:r>
          </a:p>
          <a:p>
            <a:r>
              <a:rPr lang="en-GB" dirty="0" smtClean="0"/>
              <a:t>&lt;</a:t>
            </a:r>
            <a:r>
              <a:rPr lang="en-GB" dirty="0" err="1" smtClean="0"/>
              <a:t>br</a:t>
            </a:r>
            <a:r>
              <a:rPr lang="en-GB" dirty="0" smtClean="0"/>
              <a:t>&gt;</a:t>
            </a:r>
          </a:p>
          <a:p>
            <a:r>
              <a:rPr lang="en-GB" dirty="0" smtClean="0"/>
              <a:t>&lt;</a:t>
            </a:r>
            <a:r>
              <a:rPr lang="en-GB" dirty="0" err="1" smtClean="0"/>
              <a:t>img</a:t>
            </a:r>
            <a:r>
              <a:rPr lang="en-GB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197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</a:t>
            </a:r>
            <a:r>
              <a:rPr lang="en-GB" dirty="0" smtClean="0"/>
              <a:t>2 </a:t>
            </a:r>
            <a:r>
              <a:rPr lang="en-GB" dirty="0" smtClean="0"/>
              <a:t>– Tag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Using your knowledge of HTML tags and the internet for research, explain the purpose of the following HTML tags in your </a:t>
            </a:r>
            <a:r>
              <a:rPr lang="en-GB" dirty="0" smtClean="0"/>
              <a:t>portfolio, under the </a:t>
            </a:r>
            <a:r>
              <a:rPr lang="en-GB" b="1" dirty="0" smtClean="0"/>
              <a:t>HTML</a:t>
            </a:r>
            <a:r>
              <a:rPr lang="en-GB" dirty="0" smtClean="0"/>
              <a:t> heading:</a:t>
            </a:r>
            <a:endParaRPr lang="en-GB" dirty="0"/>
          </a:p>
          <a:p>
            <a:pPr lvl="1"/>
            <a:r>
              <a:rPr lang="en-GB" dirty="0" smtClean="0"/>
              <a:t>&lt;html&gt;</a:t>
            </a:r>
          </a:p>
          <a:p>
            <a:pPr lvl="1"/>
            <a:r>
              <a:rPr lang="en-GB" dirty="0" smtClean="0"/>
              <a:t>&lt;head&gt;</a:t>
            </a:r>
          </a:p>
          <a:p>
            <a:pPr lvl="1"/>
            <a:r>
              <a:rPr lang="en-GB" dirty="0" smtClean="0"/>
              <a:t>&lt;title&gt;</a:t>
            </a:r>
          </a:p>
          <a:p>
            <a:pPr lvl="1"/>
            <a:r>
              <a:rPr lang="en-GB" dirty="0" smtClean="0"/>
              <a:t>&lt;body&gt;</a:t>
            </a:r>
          </a:p>
          <a:p>
            <a:pPr lvl="1"/>
            <a:r>
              <a:rPr lang="en-GB" dirty="0" smtClean="0"/>
              <a:t>&lt;p&gt;</a:t>
            </a:r>
          </a:p>
          <a:p>
            <a:pPr lvl="1"/>
            <a:r>
              <a:rPr lang="en-GB" dirty="0" smtClean="0"/>
              <a:t>&lt;script&gt;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Any other tags that you know of.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876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CBB6CB36E18F45B62562FE7B4DA56E" ma:contentTypeVersion="15" ma:contentTypeDescription="Create a new document." ma:contentTypeScope="" ma:versionID="55d364c79cdf8e1ca4d0d760678f7a4c">
  <xsd:schema xmlns:xsd="http://www.w3.org/2001/XMLSchema" xmlns:xs="http://www.w3.org/2001/XMLSchema" xmlns:p="http://schemas.microsoft.com/office/2006/metadata/properties" xmlns:ns2="d6907449-af5f-4ae7-8fbd-83d93334ec72" xmlns:ns3="10279fda-7dd0-4adc-b8c4-c2c105cc9cb1" targetNamespace="http://schemas.microsoft.com/office/2006/metadata/properties" ma:root="true" ma:fieldsID="34c1c2944482cbceaec0c8d1554c245b" ns2:_="" ns3:_="">
    <xsd:import namespace="d6907449-af5f-4ae7-8fbd-83d93334ec72"/>
    <xsd:import namespace="10279fda-7dd0-4adc-b8c4-c2c105cc9c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907449-af5f-4ae7-8fbd-83d93334ec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6b8feb0-8561-4fad-a5fd-d262bdf910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279fda-7dd0-4adc-b8c4-c2c105cc9cb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fe1c32eb-8732-4919-9732-389535388650}" ma:internalName="TaxCatchAll" ma:showField="CatchAllData" ma:web="10279fda-7dd0-4adc-b8c4-c2c105cc9c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0279fda-7dd0-4adc-b8c4-c2c105cc9cb1" xsi:nil="true"/>
    <lcf76f155ced4ddcb4097134ff3c332f xmlns="d6907449-af5f-4ae7-8fbd-83d93334ec72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E15CD5-F2C1-41CB-949F-D5B6487E344E}"/>
</file>

<file path=customXml/itemProps2.xml><?xml version="1.0" encoding="utf-8"?>
<ds:datastoreItem xmlns:ds="http://schemas.openxmlformats.org/officeDocument/2006/customXml" ds:itemID="{6C517ADA-9FCD-4B26-AA40-FA7EE4555702}">
  <ds:schemaRefs>
    <ds:schemaRef ds:uri="http://purl.org/dc/dcmitype/"/>
    <ds:schemaRef ds:uri="080a70f3-2fb6-4775-b740-efdf4c94e8dd"/>
    <ds:schemaRef ds:uri="7bbd5310-919e-4445-9a45-176bf1ea620a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14EC016-2528-4C0C-B8AA-8380889549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6939</TotalTime>
  <Words>792</Words>
  <Application>Microsoft Office PowerPoint</Application>
  <PresentationFormat>Widescreen</PresentationFormat>
  <Paragraphs>113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Georgia</vt:lpstr>
      <vt:lpstr>Wingdings 2</vt:lpstr>
      <vt:lpstr>Training presentation</vt:lpstr>
      <vt:lpstr>Website Authoring Basics</vt:lpstr>
      <vt:lpstr>Starter – As you log in</vt:lpstr>
      <vt:lpstr>Learning Outcomes</vt:lpstr>
      <vt:lpstr>What is HTML?</vt:lpstr>
      <vt:lpstr>Tags</vt:lpstr>
      <vt:lpstr>Task 1 – Quick Write-Up</vt:lpstr>
      <vt:lpstr>Syntax</vt:lpstr>
      <vt:lpstr>Examples of Tags</vt:lpstr>
      <vt:lpstr>Task 2 – Tag Research</vt:lpstr>
      <vt:lpstr>CSS</vt:lpstr>
      <vt:lpstr>Why use CSS?</vt:lpstr>
      <vt:lpstr>Using CSS</vt:lpstr>
      <vt:lpstr>Using CSS</vt:lpstr>
      <vt:lpstr>Task 3 – CSS Write-up</vt:lpstr>
      <vt:lpstr>Task 4 – Experimenting with HTML/CSS</vt:lpstr>
      <vt:lpstr>Task 5 – Screenshot and Write-up</vt:lpstr>
    </vt:vector>
  </TitlesOfParts>
  <Company>UTC Sheffied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TITLE</dc:title>
  <dc:creator>Stephen Tomkins</dc:creator>
  <cp:lastModifiedBy>Stephen Tomkins</cp:lastModifiedBy>
  <cp:revision>91</cp:revision>
  <dcterms:created xsi:type="dcterms:W3CDTF">2019-08-29T12:39:28Z</dcterms:created>
  <dcterms:modified xsi:type="dcterms:W3CDTF">2021-12-13T13:21:57Z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0x010100A6CBB6CB36E18F45B62562FE7B4DA56E</vt:lpwstr>
  </property>
</Properties>
</file>