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7"/>
  </p:notesMasterIdLst>
  <p:handoutMasterIdLst>
    <p:handoutMasterId r:id="rId18"/>
  </p:handoutMasterIdLst>
  <p:sldIdLst>
    <p:sldId id="257" r:id="rId5"/>
    <p:sldId id="279" r:id="rId6"/>
    <p:sldId id="292" r:id="rId7"/>
    <p:sldId id="296" r:id="rId8"/>
    <p:sldId id="297" r:id="rId9"/>
    <p:sldId id="295" r:id="rId10"/>
    <p:sldId id="298" r:id="rId11"/>
    <p:sldId id="299" r:id="rId12"/>
    <p:sldId id="300" r:id="rId13"/>
    <p:sldId id="301" r:id="rId14"/>
    <p:sldId id="303"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911" autoAdjust="0"/>
  </p:normalViewPr>
  <p:slideViewPr>
    <p:cSldViewPr snapToGrid="0">
      <p:cViewPr varScale="1">
        <p:scale>
          <a:sx n="115" d="100"/>
          <a:sy n="115" d="100"/>
        </p:scale>
        <p:origin x="366" y="9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3/21/2022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3/21/2022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3/21/2022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3/21/2022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3/21/2022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3/21/2022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3/21/2022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3/21/2022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3/21/2022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0"/>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2" y="0"/>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8"/>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5" y="360248"/>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599" y="440114"/>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3" y="497505"/>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6" y="588944"/>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6" y="-2000"/>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6" y="-2000"/>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2" y="-2000"/>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29" y="-2000"/>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7" y="381"/>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298" y="381"/>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862691"/>
            <a:ext cx="10972800" cy="745348"/>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1845210"/>
            <a:ext cx="10972800" cy="4729326"/>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876973" y="-1475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642041" y="-1475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3/21/2022</a:t>
            </a:fld>
            <a:endParaRPr lang="en-US" dirty="0"/>
          </a:p>
        </p:txBody>
      </p:sp>
      <p:sp>
        <p:nvSpPr>
          <p:cNvPr id="23" name="Slide Number Placeholder 22"/>
          <p:cNvSpPr>
            <a:spLocks noGrp="1"/>
          </p:cNvSpPr>
          <p:nvPr>
            <p:ph type="sldNum" sz="quarter" idx="4"/>
          </p:nvPr>
        </p:nvSpPr>
        <p:spPr>
          <a:xfrm>
            <a:off x="10899646" y="2273"/>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Task</a:t>
            </a:r>
            <a:endParaRPr lang="en-US" dirty="0"/>
          </a:p>
        </p:txBody>
      </p:sp>
      <p:sp>
        <p:nvSpPr>
          <p:cNvPr id="3" name="Subtitle 2"/>
          <p:cNvSpPr>
            <a:spLocks noGrp="1"/>
          </p:cNvSpPr>
          <p:nvPr>
            <p:ph type="subTitle" idx="1"/>
          </p:nvPr>
        </p:nvSpPr>
        <p:spPr/>
        <p:txBody>
          <a:bodyPr/>
          <a:lstStyle/>
          <a:p>
            <a:r>
              <a:rPr lang="en-US" dirty="0" smtClean="0"/>
              <a:t>Interactive Media</a:t>
            </a:r>
          </a:p>
          <a:p>
            <a:endParaRPr lang="en-US" dirty="0"/>
          </a:p>
          <a:p>
            <a:r>
              <a:rPr lang="en-US" dirty="0" smtClean="0"/>
              <a:t>Unit 1</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Action Buttons</a:t>
            </a:r>
            <a:endParaRPr lang="en-GB" dirty="0"/>
          </a:p>
        </p:txBody>
      </p:sp>
      <p:sp>
        <p:nvSpPr>
          <p:cNvPr id="3" name="Content Placeholder 2"/>
          <p:cNvSpPr>
            <a:spLocks noGrp="1"/>
          </p:cNvSpPr>
          <p:nvPr>
            <p:ph idx="1"/>
          </p:nvPr>
        </p:nvSpPr>
        <p:spPr/>
        <p:txBody>
          <a:bodyPr/>
          <a:lstStyle/>
          <a:p>
            <a:r>
              <a:rPr lang="en-GB" dirty="0" smtClean="0"/>
              <a:t>You have previously covered how to make Action Buttons with Mr. Parr.</a:t>
            </a:r>
          </a:p>
          <a:p>
            <a:endParaRPr lang="en-GB" dirty="0"/>
          </a:p>
          <a:p>
            <a:r>
              <a:rPr lang="en-GB" dirty="0" smtClean="0"/>
              <a:t>Add a couple of action buttons to each slide that take you through the different slides.</a:t>
            </a:r>
          </a:p>
          <a:p>
            <a:endParaRPr lang="en-GB" dirty="0"/>
          </a:p>
          <a:p>
            <a:r>
              <a:rPr lang="en-GB" dirty="0" smtClean="0"/>
              <a:t>These buttons should either be text matching the title of that slide or an image that relates to </a:t>
            </a:r>
            <a:r>
              <a:rPr lang="en-GB" smtClean="0"/>
              <a:t>the slide.</a:t>
            </a:r>
            <a:endParaRPr lang="en-GB" dirty="0"/>
          </a:p>
        </p:txBody>
      </p:sp>
    </p:spTree>
    <p:extLst>
      <p:ext uri="{BB962C8B-B14F-4D97-AF65-F5344CB8AC3E}">
        <p14:creationId xmlns:p14="http://schemas.microsoft.com/office/powerpoint/2010/main" val="411741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Slides</a:t>
            </a:r>
            <a:endParaRPr lang="en-GB" dirty="0"/>
          </a:p>
        </p:txBody>
      </p:sp>
      <p:sp>
        <p:nvSpPr>
          <p:cNvPr id="3" name="Content Placeholder 2"/>
          <p:cNvSpPr>
            <a:spLocks noGrp="1"/>
          </p:cNvSpPr>
          <p:nvPr>
            <p:ph idx="1"/>
          </p:nvPr>
        </p:nvSpPr>
        <p:spPr/>
        <p:txBody>
          <a:bodyPr/>
          <a:lstStyle/>
          <a:p>
            <a:r>
              <a:rPr lang="en-GB" dirty="0" smtClean="0"/>
              <a:t>The following slides are suggested for your presentation:</a:t>
            </a:r>
          </a:p>
          <a:p>
            <a:endParaRPr lang="en-GB" dirty="0"/>
          </a:p>
          <a:p>
            <a:pPr lvl="1"/>
            <a:r>
              <a:rPr lang="en-GB" dirty="0" smtClean="0"/>
              <a:t>Title slide</a:t>
            </a:r>
          </a:p>
          <a:p>
            <a:pPr lvl="1"/>
            <a:r>
              <a:rPr lang="en-GB" dirty="0" smtClean="0"/>
              <a:t>“We Buy” slide</a:t>
            </a:r>
          </a:p>
          <a:p>
            <a:pPr lvl="1"/>
            <a:r>
              <a:rPr lang="en-GB" dirty="0" smtClean="0"/>
              <a:t>“We Restore” slide</a:t>
            </a:r>
          </a:p>
          <a:p>
            <a:pPr lvl="1"/>
            <a:r>
              <a:rPr lang="en-GB" dirty="0" smtClean="0"/>
              <a:t>“We Sell” slide</a:t>
            </a:r>
          </a:p>
          <a:p>
            <a:pPr lvl="1"/>
            <a:r>
              <a:rPr lang="en-GB" dirty="0" smtClean="0"/>
              <a:t>Prices slide</a:t>
            </a:r>
            <a:endParaRPr lang="en-GB" dirty="0"/>
          </a:p>
        </p:txBody>
      </p:sp>
    </p:spTree>
    <p:extLst>
      <p:ext uri="{BB962C8B-B14F-4D97-AF65-F5344CB8AC3E}">
        <p14:creationId xmlns:p14="http://schemas.microsoft.com/office/powerpoint/2010/main" val="28092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 Using the Skills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Using the different skills and techniques you have been shown, add more content to your presentation for the brief below.	</a:t>
            </a:r>
          </a:p>
          <a:p>
            <a:pPr lvl="1"/>
            <a:r>
              <a:rPr lang="en-GB" i="1" dirty="0" smtClean="0"/>
              <a:t>Make sure to screenshot and annotate your work!</a:t>
            </a:r>
            <a:endParaRPr lang="en-GB" dirty="0" smtClean="0"/>
          </a:p>
          <a:p>
            <a:pPr lvl="1"/>
            <a:endParaRPr lang="en-GB" i="1" dirty="0"/>
          </a:p>
          <a:p>
            <a:r>
              <a:rPr lang="en-GB" b="1" dirty="0"/>
              <a:t>Brief:</a:t>
            </a:r>
            <a:r>
              <a:rPr lang="en-GB" dirty="0"/>
              <a:t> A local company that buys, restores and sells furniture would like a presentation to advertise their services.</a:t>
            </a:r>
          </a:p>
          <a:p>
            <a:pPr lvl="1"/>
            <a:r>
              <a:rPr lang="en-GB" dirty="0"/>
              <a:t>The company is called </a:t>
            </a:r>
            <a:r>
              <a:rPr lang="en-GB" b="1" dirty="0" err="1"/>
              <a:t>Resture</a:t>
            </a:r>
            <a:r>
              <a:rPr lang="en-GB" dirty="0"/>
              <a:t> and is based in Parson Cross, Sheffield.</a:t>
            </a:r>
          </a:p>
          <a:p>
            <a:pPr lvl="1"/>
            <a:r>
              <a:rPr lang="en-GB" dirty="0"/>
              <a:t>They buy mostly wooden furniture, restore and repair it, and then sell them on.</a:t>
            </a:r>
          </a:p>
          <a:p>
            <a:pPr lvl="1"/>
            <a:r>
              <a:rPr lang="en-GB" dirty="0"/>
              <a:t>The presentation needs to show off their services as well as their prices:</a:t>
            </a:r>
          </a:p>
          <a:p>
            <a:pPr lvl="2"/>
            <a:r>
              <a:rPr lang="en-GB" dirty="0"/>
              <a:t>£20 to restore a small chair</a:t>
            </a:r>
          </a:p>
          <a:p>
            <a:pPr lvl="2"/>
            <a:r>
              <a:rPr lang="en-GB" dirty="0"/>
              <a:t>£30 to restore a large chair</a:t>
            </a:r>
          </a:p>
          <a:p>
            <a:pPr lvl="2"/>
            <a:r>
              <a:rPr lang="en-GB" dirty="0"/>
              <a:t>£50 to restore a table</a:t>
            </a:r>
          </a:p>
          <a:p>
            <a:pPr lvl="2"/>
            <a:r>
              <a:rPr lang="en-GB"/>
              <a:t>£40 to restore a sofa. </a:t>
            </a:r>
          </a:p>
        </p:txBody>
      </p:sp>
    </p:spTree>
    <p:extLst>
      <p:ext uri="{BB962C8B-B14F-4D97-AF65-F5344CB8AC3E}">
        <p14:creationId xmlns:p14="http://schemas.microsoft.com/office/powerpoint/2010/main" val="16217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 – 5 Minutes</a:t>
            </a:r>
            <a:endParaRPr lang="en-GB" dirty="0"/>
          </a:p>
        </p:txBody>
      </p:sp>
      <p:sp>
        <p:nvSpPr>
          <p:cNvPr id="3" name="Content Placeholder 2"/>
          <p:cNvSpPr>
            <a:spLocks noGrp="1"/>
          </p:cNvSpPr>
          <p:nvPr>
            <p:ph idx="1"/>
          </p:nvPr>
        </p:nvSpPr>
        <p:spPr>
          <a:xfrm>
            <a:off x="609601" y="2249424"/>
            <a:ext cx="10972800" cy="4325112"/>
          </a:xfrm>
        </p:spPr>
        <p:txBody>
          <a:bodyPr>
            <a:normAutofit/>
          </a:bodyPr>
          <a:lstStyle/>
          <a:p>
            <a:r>
              <a:rPr lang="en-GB" b="1" dirty="0" smtClean="0"/>
              <a:t>Write down the following on your whiteboards:</a:t>
            </a:r>
          </a:p>
          <a:p>
            <a:endParaRPr lang="en-GB" dirty="0"/>
          </a:p>
          <a:p>
            <a:r>
              <a:rPr lang="en-GB" dirty="0" smtClean="0"/>
              <a:t>What is one thing that makes a presentation bad?</a:t>
            </a:r>
          </a:p>
          <a:p>
            <a:endParaRPr lang="en-GB" dirty="0"/>
          </a:p>
          <a:p>
            <a:r>
              <a:rPr lang="en-GB" dirty="0" smtClean="0"/>
              <a:t>What is one thing that can be done to improve a presentation?</a:t>
            </a:r>
            <a:endParaRPr lang="en-GB" dirty="0"/>
          </a:p>
        </p:txBody>
      </p:sp>
    </p:spTree>
    <p:extLst>
      <p:ext uri="{BB962C8B-B14F-4D97-AF65-F5344CB8AC3E}">
        <p14:creationId xmlns:p14="http://schemas.microsoft.com/office/powerpoint/2010/main" val="252794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b="1" dirty="0" smtClean="0"/>
              <a:t>Understand</a:t>
            </a:r>
            <a:r>
              <a:rPr lang="en-GB" dirty="0" smtClean="0"/>
              <a:t> how to create a basic presentation.</a:t>
            </a:r>
          </a:p>
          <a:p>
            <a:endParaRPr lang="en-GB" b="1" dirty="0"/>
          </a:p>
          <a:p>
            <a:r>
              <a:rPr lang="en-GB" b="1" dirty="0" smtClean="0"/>
              <a:t>Describe</a:t>
            </a:r>
            <a:r>
              <a:rPr lang="en-GB" dirty="0" smtClean="0"/>
              <a:t> the steps taken to make a presentation interactive.</a:t>
            </a:r>
          </a:p>
          <a:p>
            <a:endParaRPr lang="en-GB" b="1" dirty="0"/>
          </a:p>
          <a:p>
            <a:r>
              <a:rPr lang="en-GB" b="1" dirty="0" smtClean="0"/>
              <a:t>Understand</a:t>
            </a:r>
            <a:r>
              <a:rPr lang="en-GB" dirty="0" smtClean="0"/>
              <a:t> what makes a good or bad presentation.</a:t>
            </a:r>
            <a:endParaRPr lang="en-GB" b="1" dirty="0"/>
          </a:p>
        </p:txBody>
      </p:sp>
    </p:spTree>
    <p:extLst>
      <p:ext uri="{BB962C8B-B14F-4D97-AF65-F5344CB8AC3E}">
        <p14:creationId xmlns:p14="http://schemas.microsoft.com/office/powerpoint/2010/main" val="329511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Structure</a:t>
            </a:r>
            <a:endParaRPr lang="en-GB" dirty="0"/>
          </a:p>
        </p:txBody>
      </p:sp>
      <p:sp>
        <p:nvSpPr>
          <p:cNvPr id="3" name="Content Placeholder 2"/>
          <p:cNvSpPr>
            <a:spLocks noGrp="1"/>
          </p:cNvSpPr>
          <p:nvPr>
            <p:ph idx="1"/>
          </p:nvPr>
        </p:nvSpPr>
        <p:spPr/>
        <p:txBody>
          <a:bodyPr>
            <a:normAutofit fontScale="92500"/>
          </a:bodyPr>
          <a:lstStyle/>
          <a:p>
            <a:r>
              <a:rPr lang="en-GB" dirty="0" smtClean="0"/>
              <a:t>During this lesson, you will be shown the basic steps to set up a PowerPoint presentation. You will need to follow these steps as they are demonstrated.</a:t>
            </a:r>
          </a:p>
          <a:p>
            <a:endParaRPr lang="en-GB" dirty="0"/>
          </a:p>
          <a:p>
            <a:r>
              <a:rPr lang="en-GB" dirty="0" smtClean="0"/>
              <a:t>Make sure that any content you put into the presentation is related to the brief given on the next slide.</a:t>
            </a:r>
          </a:p>
          <a:p>
            <a:endParaRPr lang="en-GB" dirty="0"/>
          </a:p>
          <a:p>
            <a:r>
              <a:rPr lang="en-GB" dirty="0" smtClean="0"/>
              <a:t>Add the following heading to your portfolio: </a:t>
            </a:r>
            <a:r>
              <a:rPr lang="en-GB" b="1" dirty="0" smtClean="0"/>
              <a:t>Interactive Presentation</a:t>
            </a:r>
            <a:r>
              <a:rPr lang="en-GB" dirty="0" smtClean="0"/>
              <a:t> (</a:t>
            </a:r>
            <a:r>
              <a:rPr lang="en-GB" b="1" dirty="0" smtClean="0"/>
              <a:t>Heading 1</a:t>
            </a:r>
            <a:r>
              <a:rPr lang="en-GB" dirty="0" smtClean="0"/>
              <a:t>). Then add a table with </a:t>
            </a:r>
            <a:r>
              <a:rPr lang="en-GB" b="1" dirty="0" smtClean="0"/>
              <a:t>two columns and eight rows</a:t>
            </a:r>
            <a:r>
              <a:rPr lang="en-GB" dirty="0" smtClean="0"/>
              <a:t>.</a:t>
            </a:r>
          </a:p>
          <a:p>
            <a:endParaRPr lang="en-GB" dirty="0"/>
          </a:p>
          <a:p>
            <a:r>
              <a:rPr lang="en-GB" b="1" dirty="0" smtClean="0"/>
              <a:t>Whenever you add something to the presentation, screenshot it and place that screenshot in the table.</a:t>
            </a:r>
            <a:endParaRPr lang="en-GB" b="1" dirty="0"/>
          </a:p>
        </p:txBody>
      </p:sp>
    </p:spTree>
    <p:extLst>
      <p:ext uri="{BB962C8B-B14F-4D97-AF65-F5344CB8AC3E}">
        <p14:creationId xmlns:p14="http://schemas.microsoft.com/office/powerpoint/2010/main" val="385795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Presentation – Brief</a:t>
            </a:r>
            <a:endParaRPr lang="en-GB" dirty="0"/>
          </a:p>
        </p:txBody>
      </p:sp>
      <p:sp>
        <p:nvSpPr>
          <p:cNvPr id="3" name="Content Placeholder 2"/>
          <p:cNvSpPr>
            <a:spLocks noGrp="1"/>
          </p:cNvSpPr>
          <p:nvPr>
            <p:ph idx="1"/>
          </p:nvPr>
        </p:nvSpPr>
        <p:spPr/>
        <p:txBody>
          <a:bodyPr/>
          <a:lstStyle/>
          <a:p>
            <a:r>
              <a:rPr lang="en-GB" b="1" dirty="0" smtClean="0"/>
              <a:t>Brief:</a:t>
            </a:r>
            <a:r>
              <a:rPr lang="en-GB" dirty="0" smtClean="0"/>
              <a:t> A local company that buys, restores and sells furniture would like a presentation to advertise their services.</a:t>
            </a:r>
          </a:p>
          <a:p>
            <a:pPr lvl="1"/>
            <a:r>
              <a:rPr lang="en-GB" dirty="0" smtClean="0"/>
              <a:t>The company is called </a:t>
            </a:r>
            <a:r>
              <a:rPr lang="en-GB" b="1" dirty="0" err="1" smtClean="0"/>
              <a:t>Resture</a:t>
            </a:r>
            <a:r>
              <a:rPr lang="en-GB" dirty="0" smtClean="0"/>
              <a:t> and is based in Parson Cross, Sheffield.</a:t>
            </a:r>
          </a:p>
          <a:p>
            <a:pPr lvl="1"/>
            <a:r>
              <a:rPr lang="en-GB" dirty="0" smtClean="0"/>
              <a:t>They buy mostly wooden furniture, restore and repair it, and then sell them on.</a:t>
            </a:r>
          </a:p>
          <a:p>
            <a:pPr lvl="1"/>
            <a:r>
              <a:rPr lang="en-GB" dirty="0" smtClean="0"/>
              <a:t>The presentation needs to show off their services as well as their prices:</a:t>
            </a:r>
          </a:p>
          <a:p>
            <a:pPr lvl="2"/>
            <a:r>
              <a:rPr lang="en-GB" dirty="0" smtClean="0"/>
              <a:t>£20 to restore a small chair</a:t>
            </a:r>
          </a:p>
          <a:p>
            <a:pPr lvl="2"/>
            <a:r>
              <a:rPr lang="en-GB" dirty="0" smtClean="0"/>
              <a:t>£30 to restore a large chair</a:t>
            </a:r>
          </a:p>
          <a:p>
            <a:pPr lvl="2"/>
            <a:r>
              <a:rPr lang="en-GB" dirty="0" smtClean="0"/>
              <a:t>£50 to restore a table</a:t>
            </a:r>
          </a:p>
          <a:p>
            <a:pPr lvl="2"/>
            <a:r>
              <a:rPr lang="en-GB" dirty="0" smtClean="0"/>
              <a:t>£40 to restore a sofa. </a:t>
            </a:r>
            <a:endParaRPr lang="en-GB" dirty="0"/>
          </a:p>
        </p:txBody>
      </p:sp>
    </p:spTree>
    <p:extLst>
      <p:ext uri="{BB962C8B-B14F-4D97-AF65-F5344CB8AC3E}">
        <p14:creationId xmlns:p14="http://schemas.microsoft.com/office/powerpoint/2010/main" val="362827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Presentation</a:t>
            </a:r>
            <a:endParaRPr lang="en-GB" dirty="0"/>
          </a:p>
        </p:txBody>
      </p:sp>
      <p:sp>
        <p:nvSpPr>
          <p:cNvPr id="3" name="Content Placeholder 2"/>
          <p:cNvSpPr>
            <a:spLocks noGrp="1"/>
          </p:cNvSpPr>
          <p:nvPr>
            <p:ph idx="1"/>
          </p:nvPr>
        </p:nvSpPr>
        <p:spPr/>
        <p:txBody>
          <a:bodyPr/>
          <a:lstStyle/>
          <a:p>
            <a:r>
              <a:rPr lang="en-GB" dirty="0" smtClean="0"/>
              <a:t>Once you open PowerPoint, you will be presented with various different pre-made templates.</a:t>
            </a:r>
          </a:p>
          <a:p>
            <a:endParaRPr lang="en-GB" dirty="0"/>
          </a:p>
          <a:p>
            <a:r>
              <a:rPr lang="en-GB" dirty="0" smtClean="0"/>
              <a:t>Select one that you think matches this brief.</a:t>
            </a:r>
          </a:p>
          <a:p>
            <a:pPr lvl="1"/>
            <a:r>
              <a:rPr lang="en-GB" i="1" dirty="0" smtClean="0"/>
              <a:t>Remember that you may be able to change the colour scheme of the template, so if you like the style but not the colour, you may be able to use it.</a:t>
            </a:r>
            <a:endParaRPr lang="en-GB" i="1" dirty="0"/>
          </a:p>
        </p:txBody>
      </p:sp>
      <p:pic>
        <p:nvPicPr>
          <p:cNvPr id="4" name="Picture 3"/>
          <p:cNvPicPr>
            <a:picLocks noChangeAspect="1"/>
          </p:cNvPicPr>
          <p:nvPr/>
        </p:nvPicPr>
        <p:blipFill>
          <a:blip r:embed="rId2"/>
          <a:stretch>
            <a:fillRect/>
          </a:stretch>
        </p:blipFill>
        <p:spPr>
          <a:xfrm>
            <a:off x="5594465" y="1008536"/>
            <a:ext cx="6382356" cy="5418155"/>
          </a:xfrm>
          <a:prstGeom prst="rect">
            <a:avLst/>
          </a:prstGeom>
        </p:spPr>
      </p:pic>
    </p:spTree>
    <p:extLst>
      <p:ext uri="{BB962C8B-B14F-4D97-AF65-F5344CB8AC3E}">
        <p14:creationId xmlns:p14="http://schemas.microsoft.com/office/powerpoint/2010/main" val="407211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the Cover</a:t>
            </a:r>
            <a:endParaRPr lang="en-GB" dirty="0"/>
          </a:p>
        </p:txBody>
      </p:sp>
      <p:sp>
        <p:nvSpPr>
          <p:cNvPr id="3" name="Content Placeholder 2"/>
          <p:cNvSpPr>
            <a:spLocks noGrp="1"/>
          </p:cNvSpPr>
          <p:nvPr>
            <p:ph idx="1"/>
          </p:nvPr>
        </p:nvSpPr>
        <p:spPr/>
        <p:txBody>
          <a:bodyPr/>
          <a:lstStyle/>
          <a:p>
            <a:r>
              <a:rPr lang="en-GB" dirty="0" smtClean="0"/>
              <a:t>The cover slide is the first slide people will see when viewing the presentation.</a:t>
            </a:r>
          </a:p>
          <a:p>
            <a:endParaRPr lang="en-GB" dirty="0"/>
          </a:p>
          <a:p>
            <a:r>
              <a:rPr lang="en-GB" dirty="0" smtClean="0"/>
              <a:t>It is a good idea to make it clear what topic this presentation is about, so add a succinct, clear title.</a:t>
            </a:r>
          </a:p>
          <a:p>
            <a:endParaRPr lang="en-GB" dirty="0"/>
          </a:p>
          <a:p>
            <a:r>
              <a:rPr lang="en-GB" dirty="0" smtClean="0"/>
              <a:t>You can also include a subtitle that relates to the title.</a:t>
            </a:r>
            <a:endParaRPr lang="en-GB" dirty="0"/>
          </a:p>
        </p:txBody>
      </p:sp>
      <p:pic>
        <p:nvPicPr>
          <p:cNvPr id="4" name="Picture 3"/>
          <p:cNvPicPr>
            <a:picLocks noChangeAspect="1"/>
          </p:cNvPicPr>
          <p:nvPr/>
        </p:nvPicPr>
        <p:blipFill>
          <a:blip r:embed="rId2"/>
          <a:stretch>
            <a:fillRect/>
          </a:stretch>
        </p:blipFill>
        <p:spPr>
          <a:xfrm>
            <a:off x="4224867" y="1608039"/>
            <a:ext cx="7727950" cy="4379519"/>
          </a:xfrm>
          <a:prstGeom prst="rect">
            <a:avLst/>
          </a:prstGeom>
        </p:spPr>
      </p:pic>
    </p:spTree>
    <p:extLst>
      <p:ext uri="{BB962C8B-B14F-4D97-AF65-F5344CB8AC3E}">
        <p14:creationId xmlns:p14="http://schemas.microsoft.com/office/powerpoint/2010/main" val="31603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Slides</a:t>
            </a:r>
            <a:endParaRPr lang="en-GB" dirty="0"/>
          </a:p>
        </p:txBody>
      </p:sp>
      <p:sp>
        <p:nvSpPr>
          <p:cNvPr id="3" name="Content Placeholder 2"/>
          <p:cNvSpPr>
            <a:spLocks noGrp="1"/>
          </p:cNvSpPr>
          <p:nvPr>
            <p:ph idx="1"/>
          </p:nvPr>
        </p:nvSpPr>
        <p:spPr/>
        <p:txBody>
          <a:bodyPr/>
          <a:lstStyle/>
          <a:p>
            <a:r>
              <a:rPr lang="en-GB" dirty="0" smtClean="0"/>
              <a:t>Each new slide should only cover one specific topic and shouldn’t contain too much text. Including too much text on a slide can turn people away, they typically won’t be interested if they have to read a lot of text in order to understand the information that is meant to be shown to them. To avoid this, you should typically only include a small amount of text and some images or graphs or other content that helps illustrate the text.</a:t>
            </a:r>
          </a:p>
          <a:p>
            <a:endParaRPr lang="en-GB" dirty="0"/>
          </a:p>
          <a:p>
            <a:r>
              <a:rPr lang="en-GB" dirty="0" smtClean="0"/>
              <a:t>In other words, small amounts of text and some supplementary images or charts to help the reader understand the content.</a:t>
            </a:r>
            <a:endParaRPr lang="en-GB" dirty="0"/>
          </a:p>
        </p:txBody>
      </p:sp>
      <p:pic>
        <p:nvPicPr>
          <p:cNvPr id="4" name="Picture 3"/>
          <p:cNvPicPr>
            <a:picLocks noChangeAspect="1"/>
          </p:cNvPicPr>
          <p:nvPr/>
        </p:nvPicPr>
        <p:blipFill>
          <a:blip r:embed="rId2"/>
          <a:stretch>
            <a:fillRect/>
          </a:stretch>
        </p:blipFill>
        <p:spPr>
          <a:xfrm>
            <a:off x="2714105" y="1541500"/>
            <a:ext cx="9390592" cy="5316500"/>
          </a:xfrm>
          <a:prstGeom prst="rect">
            <a:avLst/>
          </a:prstGeom>
        </p:spPr>
      </p:pic>
    </p:spTree>
    <p:extLst>
      <p:ext uri="{BB962C8B-B14F-4D97-AF65-F5344CB8AC3E}">
        <p14:creationId xmlns:p14="http://schemas.microsoft.com/office/powerpoint/2010/main" val="162283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Improving the Slide</a:t>
            </a:r>
            <a:endParaRPr lang="en-GB" dirty="0"/>
          </a:p>
        </p:txBody>
      </p:sp>
      <p:sp>
        <p:nvSpPr>
          <p:cNvPr id="3" name="Content Placeholder 2"/>
          <p:cNvSpPr>
            <a:spLocks noGrp="1"/>
          </p:cNvSpPr>
          <p:nvPr>
            <p:ph idx="1"/>
          </p:nvPr>
        </p:nvSpPr>
        <p:spPr/>
        <p:txBody>
          <a:bodyPr/>
          <a:lstStyle/>
          <a:p>
            <a:r>
              <a:rPr lang="en-GB" dirty="0" smtClean="0"/>
              <a:t>Currently, any slides might be a little dull, just text and images.</a:t>
            </a:r>
          </a:p>
          <a:p>
            <a:endParaRPr lang="en-GB" dirty="0"/>
          </a:p>
          <a:p>
            <a:r>
              <a:rPr lang="en-GB" dirty="0" smtClean="0"/>
              <a:t>You can make content appear, more, disappear and other effects using </a:t>
            </a:r>
            <a:r>
              <a:rPr lang="en-GB" b="1" dirty="0" smtClean="0"/>
              <a:t>Animations</a:t>
            </a:r>
            <a:r>
              <a:rPr lang="en-GB" dirty="0" smtClean="0"/>
              <a:t>.</a:t>
            </a:r>
          </a:p>
          <a:p>
            <a:endParaRPr lang="en-GB" dirty="0"/>
          </a:p>
          <a:p>
            <a:r>
              <a:rPr lang="en-GB" dirty="0" smtClean="0"/>
              <a:t>You can also view all of the animations for that slide by clicking the </a:t>
            </a:r>
            <a:r>
              <a:rPr lang="en-GB" b="1" dirty="0" smtClean="0"/>
              <a:t>Animation Pane</a:t>
            </a:r>
            <a:r>
              <a:rPr lang="en-GB" dirty="0" smtClean="0"/>
              <a:t> button.</a:t>
            </a:r>
            <a:endParaRPr lang="en-GB" dirty="0"/>
          </a:p>
        </p:txBody>
      </p:sp>
      <p:pic>
        <p:nvPicPr>
          <p:cNvPr id="4" name="Picture 3"/>
          <p:cNvPicPr>
            <a:picLocks noChangeAspect="1"/>
          </p:cNvPicPr>
          <p:nvPr/>
        </p:nvPicPr>
        <p:blipFill>
          <a:blip r:embed="rId2"/>
          <a:stretch>
            <a:fillRect/>
          </a:stretch>
        </p:blipFill>
        <p:spPr>
          <a:xfrm>
            <a:off x="173567" y="5492424"/>
            <a:ext cx="11844866" cy="781903"/>
          </a:xfrm>
          <a:prstGeom prst="rect">
            <a:avLst/>
          </a:prstGeom>
        </p:spPr>
      </p:pic>
      <p:pic>
        <p:nvPicPr>
          <p:cNvPr id="5" name="Picture 4"/>
          <p:cNvPicPr>
            <a:picLocks noChangeAspect="1"/>
          </p:cNvPicPr>
          <p:nvPr/>
        </p:nvPicPr>
        <p:blipFill>
          <a:blip r:embed="rId3"/>
          <a:stretch>
            <a:fillRect/>
          </a:stretch>
        </p:blipFill>
        <p:spPr>
          <a:xfrm>
            <a:off x="9744636" y="1015005"/>
            <a:ext cx="2133600" cy="4210050"/>
          </a:xfrm>
          <a:prstGeom prst="rect">
            <a:avLst/>
          </a:prstGeom>
        </p:spPr>
      </p:pic>
    </p:spTree>
    <p:extLst>
      <p:ext uri="{BB962C8B-B14F-4D97-AF65-F5344CB8AC3E}">
        <p14:creationId xmlns:p14="http://schemas.microsoft.com/office/powerpoint/2010/main" val="360274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par>
                          <p:cTn id="15" fill="hold">
                            <p:stCondLst>
                              <p:cond delay="500"/>
                            </p:stCondLst>
                            <p:childTnLst>
                              <p:par>
                                <p:cTn id="16" presetID="27" presetClass="emph" presetSubtype="0" fill="remove" nodeType="afterEffect">
                                  <p:stCondLst>
                                    <p:cond delay="0"/>
                                  </p:stCondLst>
                                  <p:childTnLst>
                                    <p:animClr clrSpc="rgb" dir="cw">
                                      <p:cBhvr override="childStyle">
                                        <p:cTn id="17" dur="250" autoRev="1" fill="remove"/>
                                        <p:tgtEl>
                                          <p:spTgt spid="4"/>
                                        </p:tgtEl>
                                        <p:attrNameLst>
                                          <p:attrName>style.color</p:attrName>
                                        </p:attrNameLst>
                                      </p:cBhvr>
                                      <p:to>
                                        <a:schemeClr val="bg1"/>
                                      </p:to>
                                    </p:animClr>
                                    <p:animClr clrSpc="rgb" dir="cw">
                                      <p:cBhvr>
                                        <p:cTn id="18" dur="250" autoRev="1" fill="remove"/>
                                        <p:tgtEl>
                                          <p:spTgt spid="4"/>
                                        </p:tgtEl>
                                        <p:attrNameLst>
                                          <p:attrName>fillcolor</p:attrName>
                                        </p:attrNameLst>
                                      </p:cBhvr>
                                      <p:to>
                                        <a:schemeClr val="bg1"/>
                                      </p:to>
                                    </p:animClr>
                                    <p:set>
                                      <p:cBhvr>
                                        <p:cTn id="19" dur="250" autoRev="1" fill="remove"/>
                                        <p:tgtEl>
                                          <p:spTgt spid="4"/>
                                        </p:tgtEl>
                                        <p:attrNameLst>
                                          <p:attrName>fill.type</p:attrName>
                                        </p:attrNameLst>
                                      </p:cBhvr>
                                      <p:to>
                                        <p:strVal val="solid"/>
                                      </p:to>
                                    </p:set>
                                    <p:set>
                                      <p:cBhvr>
                                        <p:cTn id="20" dur="250" autoRev="1" fill="remove"/>
                                        <p:tgtEl>
                                          <p:spTgt spid="4"/>
                                        </p:tgtEl>
                                        <p:attrNameLst>
                                          <p:attrName>fill.on</p:attrName>
                                        </p:attrNameLst>
                                      </p:cBhvr>
                                      <p:to>
                                        <p:strVal val="true"/>
                                      </p:to>
                                    </p:set>
                                  </p:childTnLst>
                                </p:cTn>
                              </p:par>
                            </p:childTnLst>
                          </p:cTn>
                        </p:par>
                        <p:par>
                          <p:cTn id="21" fill="hold">
                            <p:stCondLst>
                              <p:cond delay="1000"/>
                            </p:stCondLst>
                            <p:childTnLst>
                              <p:par>
                                <p:cTn id="22" presetID="32" presetClass="emph" presetSubtype="0" fill="hold" nodeType="afterEffect">
                                  <p:stCondLst>
                                    <p:cond delay="0"/>
                                  </p:stCondLst>
                                  <p:childTnLst>
                                    <p:animRot by="120000">
                                      <p:cBhvr>
                                        <p:cTn id="23" dur="100" fill="hold">
                                          <p:stCondLst>
                                            <p:cond delay="0"/>
                                          </p:stCondLst>
                                        </p:cTn>
                                        <p:tgtEl>
                                          <p:spTgt spid="4"/>
                                        </p:tgtEl>
                                        <p:attrNameLst>
                                          <p:attrName>r</p:attrName>
                                        </p:attrNameLst>
                                      </p:cBhvr>
                                    </p:animRot>
                                    <p:animRot by="-240000">
                                      <p:cBhvr>
                                        <p:cTn id="24" dur="200" fill="hold">
                                          <p:stCondLst>
                                            <p:cond delay="200"/>
                                          </p:stCondLst>
                                        </p:cTn>
                                        <p:tgtEl>
                                          <p:spTgt spid="4"/>
                                        </p:tgtEl>
                                        <p:attrNameLst>
                                          <p:attrName>r</p:attrName>
                                        </p:attrNameLst>
                                      </p:cBhvr>
                                    </p:animRot>
                                    <p:animRot by="240000">
                                      <p:cBhvr>
                                        <p:cTn id="25" dur="200" fill="hold">
                                          <p:stCondLst>
                                            <p:cond delay="400"/>
                                          </p:stCondLst>
                                        </p:cTn>
                                        <p:tgtEl>
                                          <p:spTgt spid="4"/>
                                        </p:tgtEl>
                                        <p:attrNameLst>
                                          <p:attrName>r</p:attrName>
                                        </p:attrNameLst>
                                      </p:cBhvr>
                                    </p:animRot>
                                    <p:animRot by="-240000">
                                      <p:cBhvr>
                                        <p:cTn id="26" dur="200" fill="hold">
                                          <p:stCondLst>
                                            <p:cond delay="600"/>
                                          </p:stCondLst>
                                        </p:cTn>
                                        <p:tgtEl>
                                          <p:spTgt spid="4"/>
                                        </p:tgtEl>
                                        <p:attrNameLst>
                                          <p:attrName>r</p:attrName>
                                        </p:attrNameLst>
                                      </p:cBhvr>
                                    </p:animRot>
                                    <p:animRot by="120000">
                                      <p:cBhvr>
                                        <p:cTn id="27" dur="200" fill="hold">
                                          <p:stCondLst>
                                            <p:cond delay="800"/>
                                          </p:stCondLst>
                                        </p:cTn>
                                        <p:tgtEl>
                                          <p:spTgt spid="4"/>
                                        </p:tgtEl>
                                        <p:attrNameLst>
                                          <p:attrName>r</p:attrName>
                                        </p:attrNameLst>
                                      </p:cBhvr>
                                    </p:animRot>
                                  </p:childTnLst>
                                </p:cTn>
                              </p:par>
                            </p:childTnLst>
                          </p:cTn>
                        </p:par>
                        <p:par>
                          <p:cTn id="28" fill="hold">
                            <p:stCondLst>
                              <p:cond delay="2000"/>
                            </p:stCondLst>
                            <p:childTnLst>
                              <p:par>
                                <p:cTn id="29" presetID="8" presetClass="emph" presetSubtype="0" fill="hold" nodeType="afterEffect">
                                  <p:stCondLst>
                                    <p:cond delay="0"/>
                                  </p:stCondLst>
                                  <p:childTnLst>
                                    <p:animRot by="21600000">
                                      <p:cBhvr>
                                        <p:cTn id="30" dur="2000" fill="hold"/>
                                        <p:tgtEl>
                                          <p:spTgt spid="4"/>
                                        </p:tgtEl>
                                        <p:attrNameLst>
                                          <p:attrName>r</p:attrName>
                                        </p:attrNameLst>
                                      </p:cBhvr>
                                    </p:animRot>
                                  </p:childTnLst>
                                </p:cTn>
                              </p:par>
                            </p:childTnLst>
                          </p:cTn>
                        </p:par>
                        <p:par>
                          <p:cTn id="31" fill="hold">
                            <p:stCondLst>
                              <p:cond delay="4000"/>
                            </p:stCondLst>
                            <p:childTnLst>
                              <p:par>
                                <p:cTn id="32" presetID="6" presetClass="emph" presetSubtype="0" fill="hold" nodeType="afterEffect">
                                  <p:stCondLst>
                                    <p:cond delay="0"/>
                                  </p:stCondLst>
                                  <p:childTnLst>
                                    <p:animScale>
                                      <p:cBhvr>
                                        <p:cTn id="33" dur="2000" fill="hold"/>
                                        <p:tgtEl>
                                          <p:spTgt spid="4"/>
                                        </p:tgtEl>
                                      </p:cBhvr>
                                      <p:by x="150000" y="150000"/>
                                    </p:animScale>
                                  </p:childTnLst>
                                </p:cTn>
                              </p:par>
                            </p:childTnLst>
                          </p:cTn>
                        </p:par>
                        <p:par>
                          <p:cTn id="34" fill="hold">
                            <p:stCondLst>
                              <p:cond delay="6000"/>
                            </p:stCondLst>
                            <p:childTnLst>
                              <p:par>
                                <p:cTn id="35" presetID="25" presetClass="emph" presetSubtype="0" fill="hold" nodeType="afterEffect">
                                  <p:stCondLst>
                                    <p:cond delay="0"/>
                                  </p:stCondLst>
                                  <p:childTnLst>
                                    <p:animClr clrSpc="hsl" dir="cw">
                                      <p:cBhvr override="childStyle">
                                        <p:cTn id="36" dur="500" fill="hold"/>
                                        <p:tgtEl>
                                          <p:spTgt spid="4"/>
                                        </p:tgtEl>
                                        <p:attrNameLst>
                                          <p:attrName>style.color</p:attrName>
                                        </p:attrNameLst>
                                      </p:cBhvr>
                                      <p:by>
                                        <p:hsl h="0" s="-70588" l="0"/>
                                      </p:by>
                                    </p:animClr>
                                    <p:animClr clrSpc="hsl" dir="cw">
                                      <p:cBhvr>
                                        <p:cTn id="37" dur="500" fill="hold"/>
                                        <p:tgtEl>
                                          <p:spTgt spid="4"/>
                                        </p:tgtEl>
                                        <p:attrNameLst>
                                          <p:attrName>fillcolor</p:attrName>
                                        </p:attrNameLst>
                                      </p:cBhvr>
                                      <p:by>
                                        <p:hsl h="0" s="-70588" l="0"/>
                                      </p:by>
                                    </p:animClr>
                                    <p:animClr clrSpc="hsl" dir="cw">
                                      <p:cBhvr>
                                        <p:cTn id="38" dur="500" fill="hold"/>
                                        <p:tgtEl>
                                          <p:spTgt spid="4"/>
                                        </p:tgtEl>
                                        <p:attrNameLst>
                                          <p:attrName>stroke.color</p:attrName>
                                        </p:attrNameLst>
                                      </p:cBhvr>
                                      <p:by>
                                        <p:hsl h="0" s="-70588" l="0"/>
                                      </p:by>
                                    </p:animClr>
                                    <p:set>
                                      <p:cBhvr>
                                        <p:cTn id="39" dur="500" fill="hold"/>
                                        <p:tgtEl>
                                          <p:spTgt spid="4"/>
                                        </p:tgtEl>
                                        <p:attrNameLst>
                                          <p:attrName>fill.type</p:attrName>
                                        </p:attrNameLst>
                                      </p:cBhvr>
                                      <p:to>
                                        <p:strVal val="solid"/>
                                      </p:to>
                                    </p:set>
                                  </p:childTnLst>
                                </p:cTn>
                              </p:par>
                            </p:childTnLst>
                          </p:cTn>
                        </p:par>
                        <p:par>
                          <p:cTn id="40" fill="hold">
                            <p:stCondLst>
                              <p:cond delay="6500"/>
                            </p:stCondLst>
                            <p:childTnLst>
                              <p:par>
                                <p:cTn id="41" presetID="24" presetClass="emph" presetSubtype="0" fill="hold" nodeType="afterEffect">
                                  <p:stCondLst>
                                    <p:cond delay="0"/>
                                  </p:stCondLst>
                                  <p:childTnLst>
                                    <p:animClr clrSpc="hsl" dir="cw">
                                      <p:cBhvr override="childStyle">
                                        <p:cTn id="42" dur="500" fill="hold"/>
                                        <p:tgtEl>
                                          <p:spTgt spid="4"/>
                                        </p:tgtEl>
                                        <p:attrNameLst>
                                          <p:attrName>style.color</p:attrName>
                                        </p:attrNameLst>
                                      </p:cBhvr>
                                      <p:by>
                                        <p:hsl h="0" s="-12549" l="-25098"/>
                                      </p:by>
                                    </p:animClr>
                                    <p:animClr clrSpc="hsl" dir="cw">
                                      <p:cBhvr>
                                        <p:cTn id="43" dur="500" fill="hold"/>
                                        <p:tgtEl>
                                          <p:spTgt spid="4"/>
                                        </p:tgtEl>
                                        <p:attrNameLst>
                                          <p:attrName>fillcolor</p:attrName>
                                        </p:attrNameLst>
                                      </p:cBhvr>
                                      <p:by>
                                        <p:hsl h="0" s="-12549" l="-25098"/>
                                      </p:by>
                                    </p:animClr>
                                    <p:animClr clrSpc="hsl" dir="cw">
                                      <p:cBhvr>
                                        <p:cTn id="44" dur="500" fill="hold"/>
                                        <p:tgtEl>
                                          <p:spTgt spid="4"/>
                                        </p:tgtEl>
                                        <p:attrNameLst>
                                          <p:attrName>stroke.color</p:attrName>
                                        </p:attrNameLst>
                                      </p:cBhvr>
                                      <p:by>
                                        <p:hsl h="0" s="-12549" l="-25098"/>
                                      </p:by>
                                    </p:animClr>
                                    <p:set>
                                      <p:cBhvr>
                                        <p:cTn id="45" dur="500" fill="hold"/>
                                        <p:tgtEl>
                                          <p:spTgt spid="4"/>
                                        </p:tgtEl>
                                        <p:attrNameLst>
                                          <p:attrName>fill.type</p:attrName>
                                        </p:attrNameLst>
                                      </p:cBhvr>
                                      <p:to>
                                        <p:strVal val="solid"/>
                                      </p:to>
                                    </p:set>
                                  </p:childTnLst>
                                </p:cTn>
                              </p:par>
                            </p:childTnLst>
                          </p:cTn>
                        </p:par>
                        <p:par>
                          <p:cTn id="46" fill="hold">
                            <p:stCondLst>
                              <p:cond delay="7000"/>
                            </p:stCondLst>
                            <p:childTnLst>
                              <p:par>
                                <p:cTn id="47" presetID="30" presetClass="emph" presetSubtype="0" fill="hold" nodeType="afterEffect">
                                  <p:stCondLst>
                                    <p:cond delay="0"/>
                                  </p:stCondLst>
                                  <p:childTnLst>
                                    <p:animClr clrSpc="hsl" dir="cw">
                                      <p:cBhvr override="childStyle">
                                        <p:cTn id="48" dur="500" fill="hold"/>
                                        <p:tgtEl>
                                          <p:spTgt spid="4"/>
                                        </p:tgtEl>
                                        <p:attrNameLst>
                                          <p:attrName>style.color</p:attrName>
                                        </p:attrNameLst>
                                      </p:cBhvr>
                                      <p:by>
                                        <p:hsl h="0" s="12549" l="25098"/>
                                      </p:by>
                                    </p:animClr>
                                    <p:animClr clrSpc="hsl" dir="cw">
                                      <p:cBhvr>
                                        <p:cTn id="49" dur="500" fill="hold"/>
                                        <p:tgtEl>
                                          <p:spTgt spid="4"/>
                                        </p:tgtEl>
                                        <p:attrNameLst>
                                          <p:attrName>fillcolor</p:attrName>
                                        </p:attrNameLst>
                                      </p:cBhvr>
                                      <p:by>
                                        <p:hsl h="0" s="12549" l="25098"/>
                                      </p:by>
                                    </p:animClr>
                                    <p:animClr clrSpc="hsl" dir="cw">
                                      <p:cBhvr>
                                        <p:cTn id="50" dur="500" fill="hold"/>
                                        <p:tgtEl>
                                          <p:spTgt spid="4"/>
                                        </p:tgtEl>
                                        <p:attrNameLst>
                                          <p:attrName>stroke.color</p:attrName>
                                        </p:attrNameLst>
                                      </p:cBhvr>
                                      <p:by>
                                        <p:hsl h="0" s="12549" l="25098"/>
                                      </p:by>
                                    </p:animClr>
                                    <p:set>
                                      <p:cBhvr>
                                        <p:cTn id="51" dur="500" fill="hold"/>
                                        <p:tgtEl>
                                          <p:spTgt spid="4"/>
                                        </p:tgtEl>
                                        <p:attrNameLst>
                                          <p:attrName>fill.type</p:attrName>
                                        </p:attrNameLst>
                                      </p:cBhvr>
                                      <p:to>
                                        <p:strVal val="solid"/>
                                      </p:to>
                                    </p:set>
                                  </p:childTnLst>
                                </p:cTn>
                              </p:par>
                            </p:childTnLst>
                          </p:cTn>
                        </p:par>
                        <p:par>
                          <p:cTn id="52" fill="hold">
                            <p:stCondLst>
                              <p:cond delay="7500"/>
                            </p:stCondLst>
                            <p:childTnLst>
                              <p:par>
                                <p:cTn id="53" presetID="9" presetClass="emph" presetSubtype="0" nodeType="afterEffect">
                                  <p:stCondLst>
                                    <p:cond delay="0"/>
                                  </p:stCondLst>
                                  <p:childTnLst>
                                    <p:set>
                                      <p:cBhvr rctx="PPT">
                                        <p:cTn id="54" dur="indefinite"/>
                                        <p:tgtEl>
                                          <p:spTgt spid="4"/>
                                        </p:tgtEl>
                                        <p:attrNameLst>
                                          <p:attrName>style.opacity</p:attrName>
                                        </p:attrNameLst>
                                      </p:cBhvr>
                                      <p:to>
                                        <p:strVal val="0.5"/>
                                      </p:to>
                                    </p:set>
                                    <p:animEffect filter="image" prLst="opacity: 0.5">
                                      <p:cBhvr rctx="IE">
                                        <p:cTn id="55" dur="indefinite"/>
                                        <p:tgtEl>
                                          <p:spTgt spid="4"/>
                                        </p:tgtEl>
                                      </p:cBhvr>
                                    </p:animEffect>
                                  </p:childTnLst>
                                </p:cTn>
                              </p:par>
                            </p:childTnLst>
                          </p:cTn>
                        </p:par>
                        <p:par>
                          <p:cTn id="56" fill="hold">
                            <p:stCondLst>
                              <p:cond delay="7500"/>
                            </p:stCondLst>
                            <p:childTnLst>
                              <p:par>
                                <p:cTn id="57" presetID="19" presetClass="emph" presetSubtype="0" fill="hold" nodeType="afterEffect">
                                  <p:stCondLst>
                                    <p:cond delay="0"/>
                                  </p:stCondLst>
                                  <p:childTnLst>
                                    <p:animClr clrSpc="rgb" dir="cw">
                                      <p:cBhvr override="childStyle">
                                        <p:cTn id="58" dur="500" fill="hold"/>
                                        <p:tgtEl>
                                          <p:spTgt spid="4"/>
                                        </p:tgtEl>
                                        <p:attrNameLst>
                                          <p:attrName>style.color</p:attrName>
                                        </p:attrNameLst>
                                      </p:cBhvr>
                                      <p:to>
                                        <a:schemeClr val="accent2"/>
                                      </p:to>
                                    </p:animClr>
                                    <p:animClr clrSpc="rgb" dir="cw">
                                      <p:cBhvr>
                                        <p:cTn id="59" dur="500" fill="hold"/>
                                        <p:tgtEl>
                                          <p:spTgt spid="4"/>
                                        </p:tgtEl>
                                        <p:attrNameLst>
                                          <p:attrName>fillcolor</p:attrName>
                                        </p:attrNameLst>
                                      </p:cBhvr>
                                      <p:to>
                                        <a:schemeClr val="accent2"/>
                                      </p:to>
                                    </p:animClr>
                                    <p:set>
                                      <p:cBhvr>
                                        <p:cTn id="60" dur="500" fill="hold"/>
                                        <p:tgtEl>
                                          <p:spTgt spid="4"/>
                                        </p:tgtEl>
                                        <p:attrNameLst>
                                          <p:attrName>fill.type</p:attrName>
                                        </p:attrNameLst>
                                      </p:cBhvr>
                                      <p:to>
                                        <p:strVal val="solid"/>
                                      </p:to>
                                    </p:set>
                                    <p:set>
                                      <p:cBhvr>
                                        <p:cTn id="61" dur="500" fill="hold"/>
                                        <p:tgtEl>
                                          <p:spTgt spid="4"/>
                                        </p:tgtEl>
                                        <p:attrNameLst>
                                          <p:attrName>fill.on</p:attrName>
                                        </p:attrNameLst>
                                      </p:cBhvr>
                                      <p:to>
                                        <p:strVal val="true"/>
                                      </p:to>
                                    </p:set>
                                  </p:childTnLst>
                                </p:cTn>
                              </p:par>
                            </p:childTnLst>
                          </p:cTn>
                        </p:par>
                        <p:par>
                          <p:cTn id="62" fill="hold">
                            <p:stCondLst>
                              <p:cond delay="8000"/>
                            </p:stCondLst>
                            <p:childTnLst>
                              <p:par>
                                <p:cTn id="63" presetID="21" presetClass="emph" presetSubtype="0" fill="hold" nodeType="afterEffect">
                                  <p:stCondLst>
                                    <p:cond delay="0"/>
                                  </p:stCondLst>
                                  <p:childTnLst>
                                    <p:animClr clrSpc="hsl" dir="cw">
                                      <p:cBhvr override="childStyle">
                                        <p:cTn id="64" dur="500" fill="hold"/>
                                        <p:tgtEl>
                                          <p:spTgt spid="4"/>
                                        </p:tgtEl>
                                        <p:attrNameLst>
                                          <p:attrName>style.color</p:attrName>
                                        </p:attrNameLst>
                                      </p:cBhvr>
                                      <p:by>
                                        <p:hsl h="7200000" s="0" l="0"/>
                                      </p:by>
                                    </p:animClr>
                                    <p:animClr clrSpc="hsl" dir="cw">
                                      <p:cBhvr>
                                        <p:cTn id="65" dur="500" fill="hold"/>
                                        <p:tgtEl>
                                          <p:spTgt spid="4"/>
                                        </p:tgtEl>
                                        <p:attrNameLst>
                                          <p:attrName>fillcolor</p:attrName>
                                        </p:attrNameLst>
                                      </p:cBhvr>
                                      <p:by>
                                        <p:hsl h="7200000" s="0" l="0"/>
                                      </p:by>
                                    </p:animClr>
                                    <p:animClr clrSpc="hsl" dir="cw">
                                      <p:cBhvr>
                                        <p:cTn id="66" dur="500" fill="hold"/>
                                        <p:tgtEl>
                                          <p:spTgt spid="4"/>
                                        </p:tgtEl>
                                        <p:attrNameLst>
                                          <p:attrName>stroke.color</p:attrName>
                                        </p:attrNameLst>
                                      </p:cBhvr>
                                      <p:by>
                                        <p:hsl h="7200000" s="0" l="0"/>
                                      </p:by>
                                    </p:animClr>
                                    <p:set>
                                      <p:cBhvr>
                                        <p:cTn id="67" dur="500" fill="hold"/>
                                        <p:tgtEl>
                                          <p:spTgt spid="4"/>
                                        </p:tgtEl>
                                        <p:attrNameLst>
                                          <p:attrName>fill.type</p:attrName>
                                        </p:attrNameLst>
                                      </p:cBhvr>
                                      <p:to>
                                        <p:strVal val="solid"/>
                                      </p:to>
                                    </p:set>
                                  </p:childTnLst>
                                </p:cTn>
                              </p:par>
                            </p:childTnLst>
                          </p:cTn>
                        </p:par>
                        <p:par>
                          <p:cTn id="68" fill="hold">
                            <p:stCondLst>
                              <p:cond delay="8500"/>
                            </p:stCondLst>
                            <p:childTnLst>
                              <p:par>
                                <p:cTn id="69" presetID="7" presetClass="emph" presetSubtype="2" fill="hold" nodeType="afterEffect">
                                  <p:stCondLst>
                                    <p:cond delay="0"/>
                                  </p:stCondLst>
                                  <p:childTnLst>
                                    <p:animClr clrSpc="rgb" dir="cw">
                                      <p:cBhvr>
                                        <p:cTn id="70" dur="2000" fill="hold"/>
                                        <p:tgtEl>
                                          <p:spTgt spid="4"/>
                                        </p:tgtEl>
                                        <p:attrNameLst>
                                          <p:attrName>stroke.color</p:attrName>
                                        </p:attrNameLst>
                                      </p:cBhvr>
                                      <p:to>
                                        <a:schemeClr val="accent2"/>
                                      </p:to>
                                    </p:animClr>
                                    <p:set>
                                      <p:cBhvr>
                                        <p:cTn id="71" dur="2000" fill="hold"/>
                                        <p:tgtEl>
                                          <p:spTgt spid="4"/>
                                        </p:tgtEl>
                                        <p:attrNameLst>
                                          <p:attrName>stroke.on</p:attrName>
                                        </p:attrNameLst>
                                      </p:cBhvr>
                                      <p:to>
                                        <p:strVal val="true"/>
                                      </p:to>
                                    </p:set>
                                  </p:childTnLst>
                                </p:cTn>
                              </p:par>
                            </p:childTnLst>
                          </p:cTn>
                        </p:par>
                        <p:par>
                          <p:cTn id="72" fill="hold">
                            <p:stCondLst>
                              <p:cond delay="10500"/>
                            </p:stCondLst>
                            <p:childTnLst>
                              <p:par>
                                <p:cTn id="73" presetID="1" presetClass="emph" presetSubtype="2" fill="hold" nodeType="afterEffect">
                                  <p:stCondLst>
                                    <p:cond delay="0"/>
                                  </p:stCondLst>
                                  <p:childTnLst>
                                    <p:animClr clrSpc="rgb" dir="cw">
                                      <p:cBhvr>
                                        <p:cTn id="74" dur="2000" fill="hold"/>
                                        <p:tgtEl>
                                          <p:spTgt spid="4"/>
                                        </p:tgtEl>
                                        <p:attrNameLst>
                                          <p:attrName>fillcolor</p:attrName>
                                        </p:attrNameLst>
                                      </p:cBhvr>
                                      <p:to>
                                        <a:schemeClr val="accent2"/>
                                      </p:to>
                                    </p:animClr>
                                    <p:set>
                                      <p:cBhvr>
                                        <p:cTn id="75" dur="2000" fill="hold"/>
                                        <p:tgtEl>
                                          <p:spTgt spid="4"/>
                                        </p:tgtEl>
                                        <p:attrNameLst>
                                          <p:attrName>fill.type</p:attrName>
                                        </p:attrNameLst>
                                      </p:cBhvr>
                                      <p:to>
                                        <p:strVal val="solid"/>
                                      </p:to>
                                    </p:set>
                                    <p:set>
                                      <p:cBhvr>
                                        <p:cTn id="76" dur="2000" fill="hold"/>
                                        <p:tgtEl>
                                          <p:spTgt spid="4"/>
                                        </p:tgtEl>
                                        <p:attrNameLst>
                                          <p:attrName>fill.on</p:attrName>
                                        </p:attrNameLst>
                                      </p:cBhvr>
                                      <p:to>
                                        <p:strVal val="true"/>
                                      </p:to>
                                    </p:set>
                                  </p:childTnLst>
                                </p:cTn>
                              </p:par>
                            </p:childTnLst>
                          </p:cTn>
                        </p:par>
                        <p:par>
                          <p:cTn id="77" fill="hold">
                            <p:stCondLst>
                              <p:cond delay="12500"/>
                            </p:stCondLst>
                            <p:childTnLst>
                              <p:par>
                                <p:cTn id="78" presetID="31" presetClass="exit" presetSubtype="0" fill="hold" nodeType="afterEffect">
                                  <p:stCondLst>
                                    <p:cond delay="0"/>
                                  </p:stCondLst>
                                  <p:childTnLst>
                                    <p:anim calcmode="lin" valueType="num">
                                      <p:cBhvr>
                                        <p:cTn id="79" dur="1000"/>
                                        <p:tgtEl>
                                          <p:spTgt spid="4"/>
                                        </p:tgtEl>
                                        <p:attrNameLst>
                                          <p:attrName>ppt_w</p:attrName>
                                        </p:attrNameLst>
                                      </p:cBhvr>
                                      <p:tavLst>
                                        <p:tav tm="0">
                                          <p:val>
                                            <p:strVal val="ppt_w"/>
                                          </p:val>
                                        </p:tav>
                                        <p:tav tm="100000">
                                          <p:val>
                                            <p:fltVal val="0"/>
                                          </p:val>
                                        </p:tav>
                                      </p:tavLst>
                                    </p:anim>
                                    <p:anim calcmode="lin" valueType="num">
                                      <p:cBhvr>
                                        <p:cTn id="80" dur="1000"/>
                                        <p:tgtEl>
                                          <p:spTgt spid="4"/>
                                        </p:tgtEl>
                                        <p:attrNameLst>
                                          <p:attrName>ppt_h</p:attrName>
                                        </p:attrNameLst>
                                      </p:cBhvr>
                                      <p:tavLst>
                                        <p:tav tm="0">
                                          <p:val>
                                            <p:strVal val="ppt_h"/>
                                          </p:val>
                                        </p:tav>
                                        <p:tav tm="100000">
                                          <p:val>
                                            <p:fltVal val="0"/>
                                          </p:val>
                                        </p:tav>
                                      </p:tavLst>
                                    </p:anim>
                                    <p:anim calcmode="lin" valueType="num">
                                      <p:cBhvr>
                                        <p:cTn id="81" dur="1000"/>
                                        <p:tgtEl>
                                          <p:spTgt spid="4"/>
                                        </p:tgtEl>
                                        <p:attrNameLst>
                                          <p:attrName>style.rotation</p:attrName>
                                        </p:attrNameLst>
                                      </p:cBhvr>
                                      <p:tavLst>
                                        <p:tav tm="0">
                                          <p:val>
                                            <p:fltVal val="0"/>
                                          </p:val>
                                        </p:tav>
                                        <p:tav tm="100000">
                                          <p:val>
                                            <p:fltVal val="90"/>
                                          </p:val>
                                        </p:tav>
                                      </p:tavLst>
                                    </p:anim>
                                    <p:animEffect transition="out" filter="fade">
                                      <p:cBhvr>
                                        <p:cTn id="82" dur="1000"/>
                                        <p:tgtEl>
                                          <p:spTgt spid="4"/>
                                        </p:tgtEl>
                                      </p:cBhvr>
                                    </p:animEffect>
                                    <p:set>
                                      <p:cBhvr>
                                        <p:cTn id="83"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CBB6CB36E18F45B62562FE7B4DA56E" ma:contentTypeVersion="15" ma:contentTypeDescription="Create a new document." ma:contentTypeScope="" ma:versionID="55d364c79cdf8e1ca4d0d760678f7a4c">
  <xsd:schema xmlns:xsd="http://www.w3.org/2001/XMLSchema" xmlns:xs="http://www.w3.org/2001/XMLSchema" xmlns:p="http://schemas.microsoft.com/office/2006/metadata/properties" xmlns:ns2="d6907449-af5f-4ae7-8fbd-83d93334ec72" xmlns:ns3="10279fda-7dd0-4adc-b8c4-c2c105cc9cb1" targetNamespace="http://schemas.microsoft.com/office/2006/metadata/properties" ma:root="true" ma:fieldsID="34c1c2944482cbceaec0c8d1554c245b" ns2:_="" ns3:_="">
    <xsd:import namespace="d6907449-af5f-4ae7-8fbd-83d93334ec72"/>
    <xsd:import namespace="10279fda-7dd0-4adc-b8c4-c2c105cc9c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07449-af5f-4ae7-8fbd-83d93334e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6b8feb0-8561-4fad-a5fd-d262bdf9108e"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279fda-7dd0-4adc-b8c4-c2c105cc9cb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e1c32eb-8732-4919-9732-389535388650}" ma:internalName="TaxCatchAll" ma:showField="CatchAllData" ma:web="10279fda-7dd0-4adc-b8c4-c2c105cc9cb1">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0279fda-7dd0-4adc-b8c4-c2c105cc9cb1" xsi:nil="true"/>
    <lcf76f155ced4ddcb4097134ff3c332f xmlns="d6907449-af5f-4ae7-8fbd-83d93334ec7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755A1E1-1C4F-4C90-8DA4-9D6AECC76504}"/>
</file>

<file path=customXml/itemProps2.xml><?xml version="1.0" encoding="utf-8"?>
<ds:datastoreItem xmlns:ds="http://schemas.openxmlformats.org/officeDocument/2006/customXml" ds:itemID="{A14EC016-2528-4C0C-B8AA-8380889549B9}">
  <ds:schemaRefs>
    <ds:schemaRef ds:uri="http://schemas.microsoft.com/sharepoint/v3/contenttype/forms"/>
  </ds:schemaRefs>
</ds:datastoreItem>
</file>

<file path=customXml/itemProps3.xml><?xml version="1.0" encoding="utf-8"?>
<ds:datastoreItem xmlns:ds="http://schemas.openxmlformats.org/officeDocument/2006/customXml" ds:itemID="{6C517ADA-9FCD-4B26-AA40-FA7EE4555702}">
  <ds:schemaRefs>
    <ds:schemaRef ds:uri="http://purl.org/dc/terms/"/>
    <ds:schemaRef ds:uri="http://schemas.openxmlformats.org/package/2006/metadata/core-properties"/>
    <ds:schemaRef ds:uri="http://purl.org/dc/dcmitype/"/>
    <ds:schemaRef ds:uri="http://schemas.microsoft.com/office/2006/documentManagement/types"/>
    <ds:schemaRef ds:uri="7bbd5310-919e-4445-9a45-176bf1ea620a"/>
    <ds:schemaRef ds:uri="http://purl.org/dc/elements/1.1/"/>
    <ds:schemaRef ds:uri="http://schemas.microsoft.com/office/2006/metadata/properties"/>
    <ds:schemaRef ds:uri="http://schemas.microsoft.com/office/infopath/2007/PartnerControls"/>
    <ds:schemaRef ds:uri="080a70f3-2fb6-4775-b740-efdf4c94e8d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2740</TotalTime>
  <Words>753</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Georgia</vt:lpstr>
      <vt:lpstr>Wingdings 2</vt:lpstr>
      <vt:lpstr>Training presentation</vt:lpstr>
      <vt:lpstr>Presentation Task</vt:lpstr>
      <vt:lpstr>Starter – 5 Minutes</vt:lpstr>
      <vt:lpstr>Learning Outcomes</vt:lpstr>
      <vt:lpstr>Lesson Structure</vt:lpstr>
      <vt:lpstr>Presentation – Brief</vt:lpstr>
      <vt:lpstr>Creating a Presentation</vt:lpstr>
      <vt:lpstr>Setting the Cover</vt:lpstr>
      <vt:lpstr>New Slides</vt:lpstr>
      <vt:lpstr>Improving the Slide</vt:lpstr>
      <vt:lpstr>Action Buttons</vt:lpstr>
      <vt:lpstr>Suggested Slides</vt:lpstr>
      <vt:lpstr>Task 1 – Using the Skills</vt:lpstr>
    </vt:vector>
  </TitlesOfParts>
  <Company>UTC Sheffied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TITLE</dc:title>
  <dc:creator>Stephen Tomkins</dc:creator>
  <cp:lastModifiedBy>Stephen Tomkins</cp:lastModifiedBy>
  <cp:revision>93</cp:revision>
  <dcterms:created xsi:type="dcterms:W3CDTF">2019-08-29T12:39:28Z</dcterms:created>
  <dcterms:modified xsi:type="dcterms:W3CDTF">2022-03-21T14:37:04Z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0x010100A6CBB6CB36E18F45B62562FE7B4DA56E</vt:lpwstr>
  </property>
</Properties>
</file>