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4"/>
  </p:sldMasterIdLst>
  <p:notesMasterIdLst>
    <p:notesMasterId r:id="rId11"/>
  </p:notesMasterIdLst>
  <p:handoutMasterIdLst>
    <p:handoutMasterId r:id="rId12"/>
  </p:handoutMasterIdLst>
  <p:sldIdLst>
    <p:sldId id="257" r:id="rId5"/>
    <p:sldId id="292" r:id="rId6"/>
    <p:sldId id="259" r:id="rId7"/>
    <p:sldId id="303" r:id="rId8"/>
    <p:sldId id="304" r:id="rId9"/>
    <p:sldId id="30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296" userDrawn="1">
          <p15:clr>
            <a:srgbClr val="A4A3A4"/>
          </p15:clr>
        </p15:guide>
        <p15:guide id="4" orient="horz" pos="41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87A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89911" autoAdjust="0"/>
  </p:normalViewPr>
  <p:slideViewPr>
    <p:cSldViewPr snapToGrid="0">
      <p:cViewPr>
        <p:scale>
          <a:sx n="115" d="100"/>
          <a:sy n="115" d="100"/>
        </p:scale>
        <p:origin x="372" y="132"/>
      </p:cViewPr>
      <p:guideLst>
        <p:guide orient="horz" pos="2160"/>
        <p:guide pos="3840"/>
        <p:guide pos="7296"/>
        <p:guide orient="horz" pos="412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76" d="100"/>
          <a:sy n="76" d="100"/>
        </p:scale>
        <p:origin x="253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796EA6-6F25-4F19-87BA-7ADCC16DAEFF}" type="datetimeFigureOut">
              <a:rPr lang="en-US" smtClean="0"/>
              <a:t>9/19/2019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4E50CC-F33A-4EF4-9F12-93EC4A21A0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2950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9C172E-A8B5-46F6-B05C-DFA3E2E0F207}" type="datetimeFigureOut">
              <a:rPr lang="en-US" smtClean="0"/>
              <a:t>9/19/2019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674CE4-FBD8-4481-AEFB-CA53E599A74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268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9742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0" y="0"/>
            <a:ext cx="12192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3" name="Rectangle 22"/>
          <p:cNvSpPr/>
          <p:nvPr/>
        </p:nvSpPr>
        <p:spPr>
          <a:xfrm flipV="1">
            <a:off x="7213577" y="3810001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4" name="Rectangle 23"/>
          <p:cNvSpPr/>
          <p:nvPr/>
        </p:nvSpPr>
        <p:spPr>
          <a:xfrm flipV="1">
            <a:off x="7213601" y="3897010"/>
            <a:ext cx="49784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5" name="Rectangle 24"/>
          <p:cNvSpPr/>
          <p:nvPr/>
        </p:nvSpPr>
        <p:spPr>
          <a:xfrm flipV="1">
            <a:off x="7213601" y="4115167"/>
            <a:ext cx="49784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6" name="Rectangle 25"/>
          <p:cNvSpPr/>
          <p:nvPr/>
        </p:nvSpPr>
        <p:spPr>
          <a:xfrm flipV="1">
            <a:off x="7213600" y="4164403"/>
            <a:ext cx="262128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7" name="Rectangle 26"/>
          <p:cNvSpPr/>
          <p:nvPr/>
        </p:nvSpPr>
        <p:spPr>
          <a:xfrm flipV="1">
            <a:off x="7213600" y="4199572"/>
            <a:ext cx="262128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7213600" y="3962400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9835343" y="406098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12192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0" name="Rectangle 9"/>
          <p:cNvSpPr/>
          <p:nvPr/>
        </p:nvSpPr>
        <p:spPr>
          <a:xfrm>
            <a:off x="1" y="3675528"/>
            <a:ext cx="12192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1" name="Rectangle 10"/>
          <p:cNvSpPr/>
          <p:nvPr/>
        </p:nvSpPr>
        <p:spPr>
          <a:xfrm flipV="1">
            <a:off x="8552068" y="3643090"/>
            <a:ext cx="3639933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09600" y="2389009"/>
            <a:ext cx="112776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609600" y="3899938"/>
            <a:ext cx="6604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7265116" y="4205288"/>
            <a:ext cx="1727200" cy="457200"/>
          </a:xfrm>
        </p:spPr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9043832" y="4206240"/>
            <a:ext cx="1280160" cy="457200"/>
          </a:xfrm>
        </p:spPr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4E708F12-96AD-4ED4-8132-A78F5E42C1F5}" type="datetime1">
              <a:rPr lang="en-US" smtClean="0"/>
              <a:pPr/>
              <a:t>9/19/2019</a:t>
            </a:fld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1093451" y="1136"/>
            <a:ext cx="996949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152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5pPr>
              <a:defRPr/>
            </a:lvl5pPr>
          </a:lstStyle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FA170-8299-44AD-AEEF-FC686C3D7804}" type="datetime1">
              <a:rPr lang="en-US" smtClean="0"/>
              <a:t>9/19/2019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844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9042400" y="1143000"/>
            <a:ext cx="2540000" cy="5448300"/>
          </a:xfrm>
        </p:spPr>
        <p:txBody>
          <a:bodyPr vert="eaVert"/>
          <a:lstStyle>
            <a:lvl1pPr>
              <a:defRPr/>
            </a:lvl1pPr>
          </a:lstStyle>
          <a:p>
            <a:r>
              <a:rPr kumimoji="0" lang="en-US" dirty="0"/>
              <a:t>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9600" y="1143000"/>
            <a:ext cx="8331200" cy="5448300"/>
          </a:xfrm>
        </p:spPr>
        <p:txBody>
          <a:bodyPr vert="eaVert"/>
          <a:lstStyle>
            <a:lvl5pPr>
              <a:defRPr/>
            </a:lvl5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1763A-68EC-4ECD-9620-D9FE9CDDD622}" type="datetime1">
              <a:rPr lang="en-US" smtClean="0"/>
              <a:t>9/19/2019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088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5pPr>
              <a:defRPr/>
            </a:lvl5pPr>
            <a:lvl6pPr>
              <a:defRPr/>
            </a:lvl6pPr>
          </a:lstStyle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8BEDD-6160-49BB-B372-861DE7DE9BA5}" type="datetime1">
              <a:rPr lang="en-US" smtClean="0"/>
              <a:t>9/19/2019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303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1968322"/>
            <a:ext cx="103632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chemeClr val="accent2"/>
                </a:solidFill>
                <a:effectLst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3367088"/>
            <a:ext cx="103632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E819F-B7FD-4B29-8F66-9E318144BC2A}" type="datetime1">
              <a:rPr lang="en-US" smtClean="0"/>
              <a:t>9/19/2019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12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249425"/>
            <a:ext cx="5384800" cy="4341875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2249425"/>
            <a:ext cx="5384800" cy="4341875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A159C-B6E0-4F10-9F4A-2FA57003B139}" type="datetime1">
              <a:rPr lang="en-US" smtClean="0"/>
              <a:t>9/19/2019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445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0" orient="horz" pos="2160" userDrawn="1">
          <p15:clr>
            <a:srgbClr val="FBAE40"/>
          </p15:clr>
        </p15:guide>
        <p15:guide id="1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1143000"/>
            <a:ext cx="11176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2244970"/>
            <a:ext cx="5388864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508000" y="2708519"/>
            <a:ext cx="5388864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294968" y="2244970"/>
            <a:ext cx="5389033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1073" y="2708519"/>
            <a:ext cx="5389033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lang="en-US" dirty="0"/>
              <a:t>Add a footer</a:t>
            </a:r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170CBBB-D1D1-4386-A5E9-07F3477B78F3}" type="datetime1">
              <a:rPr lang="en-US" smtClean="0"/>
              <a:t>9/19/2019</a:t>
            </a:fld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16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010400" y="612648"/>
            <a:ext cx="1767840" cy="457200"/>
          </a:xfrm>
        </p:spPr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778240" y="612648"/>
            <a:ext cx="1276352" cy="457200"/>
          </a:xfrm>
        </p:spPr>
        <p:txBody>
          <a:bodyPr/>
          <a:lstStyle/>
          <a:p>
            <a:fld id="{9FA4CAD8-0EA7-4615-B69B-B2F199EF3A93}" type="datetime1">
              <a:rPr lang="en-US" smtClean="0"/>
              <a:t>9/19/2019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899648" y="2272"/>
            <a:ext cx="1016000" cy="365760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952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4BD7-6953-492C-921B-E68B2D7F14C8}" type="datetime1">
              <a:rPr lang="en-US" smtClean="0"/>
              <a:t>9/19/2019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695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137995" y="1101970"/>
            <a:ext cx="451104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dirty="0"/>
              <a:t>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03200" y="776287"/>
            <a:ext cx="6803136" cy="58050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7137995" y="2010727"/>
            <a:ext cx="4511040" cy="4580573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17D9B-D4D3-4E23-88DF-2E354FA43196}" type="datetime1">
              <a:rPr lang="en-US" smtClean="0"/>
              <a:t>9/19/2019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685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3913" y="1109161"/>
            <a:ext cx="782404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38228" y="1143000"/>
            <a:ext cx="6096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17924" y="3274309"/>
            <a:ext cx="34544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F67C5-D04E-4576-B61C-12ABA14BBD6C}" type="datetime1">
              <a:rPr lang="en-US" smtClean="0"/>
              <a:t>9/19/2019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619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-1878" y="1202171"/>
            <a:ext cx="12192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9" name="Rectangle 28"/>
          <p:cNvSpPr/>
          <p:nvPr/>
        </p:nvSpPr>
        <p:spPr>
          <a:xfrm>
            <a:off x="-1879" y="835351"/>
            <a:ext cx="12192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0" name="Rectangle 29"/>
          <p:cNvSpPr/>
          <p:nvPr/>
        </p:nvSpPr>
        <p:spPr>
          <a:xfrm>
            <a:off x="-1878" y="1143629"/>
            <a:ext cx="12192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1" name="Rectangle 30"/>
          <p:cNvSpPr/>
          <p:nvPr/>
        </p:nvSpPr>
        <p:spPr>
          <a:xfrm flipV="1">
            <a:off x="7211698" y="1195599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2" name="Rectangle 31"/>
          <p:cNvSpPr/>
          <p:nvPr/>
        </p:nvSpPr>
        <p:spPr>
          <a:xfrm flipV="1">
            <a:off x="7211722" y="1275465"/>
            <a:ext cx="49784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7207906" y="1332856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9829649" y="1424295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5" name="Rectangle 34"/>
          <p:cNvSpPr/>
          <p:nvPr/>
        </p:nvSpPr>
        <p:spPr bwMode="invGray">
          <a:xfrm>
            <a:off x="12111409" y="833351"/>
            <a:ext cx="76835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12057429" y="833351"/>
            <a:ext cx="3657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12032025" y="833351"/>
            <a:ext cx="12192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8" name="Rectangle 37"/>
          <p:cNvSpPr/>
          <p:nvPr/>
        </p:nvSpPr>
        <p:spPr bwMode="invGray">
          <a:xfrm>
            <a:off x="11965352" y="833351"/>
            <a:ext cx="36576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9" name="Rectangle 38"/>
          <p:cNvSpPr/>
          <p:nvPr/>
        </p:nvSpPr>
        <p:spPr bwMode="invGray">
          <a:xfrm>
            <a:off x="11885690" y="835732"/>
            <a:ext cx="73152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40" name="Rectangle 39"/>
          <p:cNvSpPr/>
          <p:nvPr/>
        </p:nvSpPr>
        <p:spPr bwMode="invGray">
          <a:xfrm>
            <a:off x="11829421" y="835732"/>
            <a:ext cx="12192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464452"/>
            <a:ext cx="10972800" cy="745348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2249424"/>
            <a:ext cx="109728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875096" y="820593"/>
            <a:ext cx="176784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1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640164" y="820593"/>
            <a:ext cx="1276352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1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C20F09E4-6EA4-4BF3-9FC8-FF40373B88E6}" type="datetime1">
              <a:rPr lang="en-US" smtClean="0"/>
              <a:pPr/>
              <a:t>9/19/2019</a:t>
            </a:fld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897769" y="837624"/>
            <a:ext cx="1016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 userDrawn="1"/>
        </p:nvSpPr>
        <p:spPr>
          <a:xfrm>
            <a:off x="-1877" y="-39054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800" b="1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Aspire to: </a:t>
            </a:r>
            <a:r>
              <a:rPr lang="en-GB" sz="1800" b="1" u="sng" dirty="0" smtClean="0">
                <a:solidFill>
                  <a:srgbClr val="FFC000"/>
                </a:solidFill>
                <a:effectLst/>
                <a:latin typeface="Calibri" panose="020F0502020204030204" pitchFamily="34" charset="0"/>
              </a:rPr>
              <a:t>Explain</a:t>
            </a:r>
            <a:r>
              <a:rPr lang="en-GB" sz="1800" b="0" u="none" dirty="0" smtClean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GB" sz="1800" b="0" u="none" dirty="0" smtClean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how to adapt and improve a game in</a:t>
            </a:r>
            <a:r>
              <a:rPr lang="en-GB" sz="1800" b="0" u="none" baseline="0" dirty="0" smtClean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 Unity. </a:t>
            </a:r>
            <a:r>
              <a:rPr lang="en-GB" b="1" dirty="0" smtClean="0"/>
              <a:t>Challenge</a:t>
            </a:r>
            <a:r>
              <a:rPr lang="en-GB" b="1" baseline="0" dirty="0" smtClean="0"/>
              <a:t> to:</a:t>
            </a:r>
            <a:r>
              <a:rPr lang="en-GB" b="1" baseline="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GB" sz="1800" b="1" i="0" u="sng" strike="noStrike" kern="1200" dirty="0" smtClean="0">
                <a:solidFill>
                  <a:schemeClr val="bg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Describe</a:t>
            </a:r>
            <a:r>
              <a:rPr lang="en-GB" sz="1800" b="0" i="0" u="none" strike="noStrike" kern="1200" dirty="0" smtClean="0">
                <a:solidFill>
                  <a:schemeClr val="bg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8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different skills needed in the production process. </a:t>
            </a:r>
            <a:r>
              <a:rPr lang="en-GB" sz="1800" b="1" i="0" u="sng" strike="noStrike" kern="1200" dirty="0" smtClean="0">
                <a:solidFill>
                  <a:srgbClr val="B87A0A"/>
                </a:solidFill>
                <a:effectLst/>
                <a:latin typeface="+mn-lt"/>
                <a:ea typeface="+mn-ea"/>
                <a:cs typeface="+mn-cs"/>
              </a:rPr>
              <a:t>Understand</a:t>
            </a:r>
            <a:r>
              <a:rPr lang="en-GB" sz="18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 steps to take to produce a game in</a:t>
            </a:r>
            <a:r>
              <a:rPr lang="en-GB" sz="18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Unity.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132171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>
            <a:lumMod val="75000"/>
          </a:schemeClr>
        </a:buClr>
        <a:buFont typeface="Georgia"/>
        <a:buChar char="•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>
            <a:lumMod val="75000"/>
          </a:schemeClr>
        </a:buClr>
        <a:buFont typeface="Georgia"/>
        <a:buChar char="▫"/>
        <a:defRPr kumimoji="0" sz="2600" kern="1200">
          <a:solidFill>
            <a:schemeClr val="tx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500" kern="1200">
          <a:solidFill>
            <a:schemeClr val="tx2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3840" userDrawn="1">
          <p15:clr>
            <a:srgbClr val="F26B43"/>
          </p15:clr>
        </p15:guide>
        <p15:guide id="2" orient="horz" pos="415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Unity Development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Interactive Media</a:t>
            </a:r>
          </a:p>
          <a:p>
            <a:endParaRPr lang="en-US" dirty="0"/>
          </a:p>
          <a:p>
            <a:r>
              <a:rPr lang="en-US" dirty="0" smtClean="0"/>
              <a:t>Unit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305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Starter –  </a:t>
            </a:r>
            <a:r>
              <a:rPr lang="en-GB" dirty="0" smtClean="0"/>
              <a:t>5 Minutes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1" y="2249424"/>
            <a:ext cx="6240086" cy="4325112"/>
          </a:xfrm>
        </p:spPr>
        <p:txBody>
          <a:bodyPr>
            <a:normAutofit fontScale="92500" lnSpcReduction="20000"/>
          </a:bodyPr>
          <a:lstStyle/>
          <a:p>
            <a:r>
              <a:rPr lang="en-GB" i="1" dirty="0" smtClean="0"/>
              <a:t>Log in and fill your answers into your worksheet.</a:t>
            </a:r>
          </a:p>
          <a:p>
            <a:endParaRPr lang="en-GB" i="1" dirty="0"/>
          </a:p>
          <a:p>
            <a:r>
              <a:rPr lang="en-GB" dirty="0" smtClean="0"/>
              <a:t>List the skills you think are involved in the game development process.</a:t>
            </a:r>
          </a:p>
          <a:p>
            <a:endParaRPr lang="en-GB" dirty="0"/>
          </a:p>
          <a:p>
            <a:r>
              <a:rPr lang="en-GB" dirty="0" smtClean="0"/>
              <a:t>Which of these skills do you think is the most important?</a:t>
            </a:r>
          </a:p>
          <a:p>
            <a:endParaRPr lang="en-GB" dirty="0"/>
          </a:p>
          <a:p>
            <a:r>
              <a:rPr lang="en-GB" dirty="0" smtClean="0"/>
              <a:t>What methods can be used to ensure the project is done to the client’s requirements?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5120" y="2251891"/>
            <a:ext cx="5516880" cy="4009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786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Learning Outcomes</a:t>
            </a:r>
            <a:endParaRPr lang="en-GB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5957643"/>
              </p:ext>
            </p:extLst>
          </p:nvPr>
        </p:nvGraphicFramePr>
        <p:xfrm>
          <a:off x="497304" y="2345473"/>
          <a:ext cx="11341769" cy="3573234"/>
        </p:xfrm>
        <a:graphic>
          <a:graphicData uri="http://schemas.openxmlformats.org/drawingml/2006/table">
            <a:tbl>
              <a:tblPr/>
              <a:tblGrid>
                <a:gridCol w="2787285">
                  <a:extLst>
                    <a:ext uri="{9D8B030D-6E8A-4147-A177-3AD203B41FA5}">
                      <a16:colId xmlns:a16="http://schemas.microsoft.com/office/drawing/2014/main" val="3671311263"/>
                    </a:ext>
                  </a:extLst>
                </a:gridCol>
                <a:gridCol w="8554484">
                  <a:extLst>
                    <a:ext uri="{9D8B030D-6E8A-4147-A177-3AD203B41FA5}">
                      <a16:colId xmlns:a16="http://schemas.microsoft.com/office/drawing/2014/main" val="1902721182"/>
                    </a:ext>
                  </a:extLst>
                </a:gridCol>
              </a:tblGrid>
              <a:tr h="611797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8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Aspire to ……</a:t>
                      </a:r>
                      <a:endParaRPr lang="en-GB" sz="2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586" marR="45586" marT="30390" marB="3039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5586" marR="45586" marT="30390" marB="3039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1304818"/>
                  </a:ext>
                </a:extLst>
              </a:tr>
              <a:tr h="687342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3200" dirty="0" smtClean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5586" marR="45586" marT="30390" marB="3039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b="1" u="sng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Explain</a:t>
                      </a:r>
                      <a:r>
                        <a:rPr lang="en-GB" sz="2400" b="0" u="non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GB" sz="2400" b="0" u="non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how to adapt and improve a game in</a:t>
                      </a:r>
                      <a:r>
                        <a:rPr lang="en-GB" sz="2400" b="0" u="none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Unity.</a:t>
                      </a:r>
                      <a:endParaRPr lang="en-GB" sz="2400" b="1" u="sng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586" marR="45586" marT="30390" marB="3039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9824942"/>
                  </a:ext>
                </a:extLst>
              </a:tr>
              <a:tr h="611797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8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Challenge to……</a:t>
                      </a:r>
                      <a:endParaRPr lang="en-GB" sz="2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586" marR="45586" marT="30390" marB="3039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5586" marR="45586" marT="30390" marB="3039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369641"/>
                  </a:ext>
                </a:extLst>
              </a:tr>
              <a:tr h="892277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32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5586" marR="45586" marT="30390" marB="3039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b="1" u="sng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Describe</a:t>
                      </a:r>
                      <a:r>
                        <a:rPr lang="en-GB" sz="2400" b="0" u="non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GB" sz="2400" b="0" u="non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the different skills needed in the production process.</a:t>
                      </a:r>
                      <a:endParaRPr lang="en-GB" sz="2400" b="0" u="none" dirty="0" smtClean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586" marR="45586" marT="30390" marB="3039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4420258"/>
                  </a:ext>
                </a:extLst>
              </a:tr>
              <a:tr h="770021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32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5586" marR="45586" marT="30390" marB="3039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b="1" u="sng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Understand</a:t>
                      </a:r>
                      <a:r>
                        <a:rPr lang="en-GB" sz="2400" b="0" u="non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GB" sz="2400" b="0" u="non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the steps</a:t>
                      </a:r>
                      <a:r>
                        <a:rPr lang="en-GB" sz="2400" b="0" u="none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to take to produce a game in Unity.</a:t>
                      </a:r>
                      <a:endParaRPr lang="en-GB" sz="2400" b="1" u="sng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586" marR="45586" marT="30390" marB="3039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2109950"/>
                  </a:ext>
                </a:extLst>
              </a:tr>
            </a:tbl>
          </a:graphicData>
        </a:graphic>
      </p:graphicFrame>
      <p:pic>
        <p:nvPicPr>
          <p:cNvPr id="15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17" t="51959" r="70160" b="2094"/>
          <a:stretch>
            <a:fillRect/>
          </a:stretch>
        </p:blipFill>
        <p:spPr bwMode="auto">
          <a:xfrm>
            <a:off x="497304" y="2975205"/>
            <a:ext cx="882318" cy="766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399" t="53917" r="36140" b="1038"/>
          <a:stretch>
            <a:fillRect/>
          </a:stretch>
        </p:blipFill>
        <p:spPr bwMode="auto">
          <a:xfrm>
            <a:off x="532155" y="4450554"/>
            <a:ext cx="871530" cy="715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900" t="57832" r="5901" b="1038"/>
          <a:stretch>
            <a:fillRect/>
          </a:stretch>
        </p:blipFill>
        <p:spPr bwMode="auto">
          <a:xfrm>
            <a:off x="497303" y="5228789"/>
            <a:ext cx="882319" cy="694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03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How to Learn Unity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You will have access to a couple of tutorials that cover the basics of 2D and 3D games in Unity.</a:t>
            </a:r>
          </a:p>
          <a:p>
            <a:endParaRPr lang="en-GB" dirty="0"/>
          </a:p>
          <a:p>
            <a:r>
              <a:rPr lang="en-GB" dirty="0" smtClean="0"/>
              <a:t>However, these only cover the basics of how to get the games working.</a:t>
            </a:r>
          </a:p>
          <a:p>
            <a:pPr lvl="1"/>
            <a:r>
              <a:rPr lang="en-GB" i="1" dirty="0" smtClean="0"/>
              <a:t>Also, they’re not particularly exciting games…</a:t>
            </a:r>
            <a:endParaRPr lang="en-GB" dirty="0" smtClean="0"/>
          </a:p>
          <a:p>
            <a:pPr lvl="1"/>
            <a:endParaRPr lang="en-GB" i="1" dirty="0"/>
          </a:p>
          <a:p>
            <a:r>
              <a:rPr lang="en-GB" dirty="0" smtClean="0"/>
              <a:t>Learning how to do more with Unity will come later on in Unit 3, but there is nothing stopping you from practicing before then.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15992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Using Unity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Unity is free to use if you are using it for personal use.</a:t>
            </a:r>
          </a:p>
          <a:p>
            <a:endParaRPr lang="en-GB" dirty="0"/>
          </a:p>
          <a:p>
            <a:r>
              <a:rPr lang="en-GB" dirty="0" smtClean="0"/>
              <a:t>If you decide to sell a game or include an element where you are profiting from it, you need to make sure you have the correct rights to use everything within the game.</a:t>
            </a:r>
          </a:p>
          <a:p>
            <a:endParaRPr lang="en-GB" dirty="0"/>
          </a:p>
          <a:p>
            <a:r>
              <a:rPr lang="en-GB" dirty="0" smtClean="0"/>
              <a:t>If your product becomes really successful, Unity requires that you give them a percentage of the earnings.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18111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Task 1 – </a:t>
            </a:r>
            <a:r>
              <a:rPr lang="en-GB" dirty="0" smtClean="0"/>
              <a:t>Using the Tutorials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249424"/>
            <a:ext cx="10635916" cy="4325112"/>
          </a:xfrm>
        </p:spPr>
        <p:txBody>
          <a:bodyPr>
            <a:normAutofit fontScale="92500"/>
          </a:bodyPr>
          <a:lstStyle/>
          <a:p>
            <a:r>
              <a:rPr lang="en-GB" dirty="0" smtClean="0"/>
              <a:t>Follow the provided tutorials carefully, read through the content as it explains what is being done at each step.</a:t>
            </a:r>
            <a:endParaRPr lang="en-GB" dirty="0"/>
          </a:p>
          <a:p>
            <a:endParaRPr lang="en-GB" dirty="0" smtClean="0"/>
          </a:p>
          <a:p>
            <a:r>
              <a:rPr lang="en-GB" b="1" dirty="0" smtClean="0"/>
              <a:t>After completing both</a:t>
            </a:r>
            <a:r>
              <a:rPr lang="en-GB" dirty="0" smtClean="0"/>
              <a:t>: Modify your games and experiment with the code.</a:t>
            </a:r>
            <a:endParaRPr lang="en-GB" b="1" dirty="0" smtClean="0"/>
          </a:p>
          <a:p>
            <a:pPr lvl="1"/>
            <a:r>
              <a:rPr lang="en-GB" i="1" dirty="0" smtClean="0"/>
              <a:t>Look up additional features to add. Note down what you can’t do </a:t>
            </a:r>
            <a:r>
              <a:rPr lang="en-GB" b="1" i="1" dirty="0" smtClean="0"/>
              <a:t>yet</a:t>
            </a:r>
            <a:r>
              <a:rPr lang="en-GB" i="1" dirty="0" smtClean="0"/>
              <a:t>.</a:t>
            </a:r>
            <a:endParaRPr lang="en-GB" i="1" dirty="0" smtClean="0"/>
          </a:p>
          <a:p>
            <a:endParaRPr lang="en-GB" dirty="0"/>
          </a:p>
          <a:p>
            <a:r>
              <a:rPr lang="en-GB" b="1" dirty="0" smtClean="0"/>
              <a:t>After completing the 2D tutorial</a:t>
            </a:r>
            <a:r>
              <a:rPr lang="en-GB" dirty="0" smtClean="0"/>
              <a:t>: Work your way through the 3D tutorial.</a:t>
            </a:r>
            <a:endParaRPr lang="en-GB" b="1" dirty="0" smtClean="0"/>
          </a:p>
          <a:p>
            <a:endParaRPr lang="en-GB" dirty="0"/>
          </a:p>
          <a:p>
            <a:r>
              <a:rPr lang="en-GB" dirty="0" smtClean="0"/>
              <a:t>Work through the 2D tutorial.</a:t>
            </a:r>
            <a:endParaRPr lang="en-GB" i="1" dirty="0"/>
          </a:p>
        </p:txBody>
      </p:sp>
      <p:pic>
        <p:nvPicPr>
          <p:cNvPr id="1025" name="Picture 1" descr="C:\Users\STOMKI~1.001\AppData\Local\Temp\msohtmlclip1\02\clip_image0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5516" y="1973179"/>
            <a:ext cx="946484" cy="4884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17" t="51959" r="70160" b="2094"/>
          <a:stretch>
            <a:fillRect/>
          </a:stretch>
        </p:blipFill>
        <p:spPr bwMode="auto">
          <a:xfrm>
            <a:off x="168441" y="3236024"/>
            <a:ext cx="882318" cy="766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399" t="53917" r="36140" b="1038"/>
          <a:stretch>
            <a:fillRect/>
          </a:stretch>
        </p:blipFill>
        <p:spPr bwMode="auto">
          <a:xfrm>
            <a:off x="179229" y="4731390"/>
            <a:ext cx="871530" cy="715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900" t="57832" r="5901" b="1038"/>
          <a:stretch>
            <a:fillRect/>
          </a:stretch>
        </p:blipFill>
        <p:spPr bwMode="auto">
          <a:xfrm>
            <a:off x="178637" y="5696707"/>
            <a:ext cx="882319" cy="694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-32364" y="4002484"/>
            <a:ext cx="1812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Challenge D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640852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aining presentation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raining presentation.potx" id="{7B9FCAFE-DDE5-4198-9987-54DFCAD80598}" vid="{6015A8B0-C387-4E39-945C-0F39E3EB10B6}"/>
    </a:ext>
  </a:extLst>
</a:theme>
</file>

<file path=ppt/theme/theme2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10279fda-7dd0-4adc-b8c4-c2c105cc9cb1" xsi:nil="true"/>
    <lcf76f155ced4ddcb4097134ff3c332f xmlns="d6907449-af5f-4ae7-8fbd-83d93334ec72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6CBB6CB36E18F45B62562FE7B4DA56E" ma:contentTypeVersion="15" ma:contentTypeDescription="Create a new document." ma:contentTypeScope="" ma:versionID="55d364c79cdf8e1ca4d0d760678f7a4c">
  <xsd:schema xmlns:xsd="http://www.w3.org/2001/XMLSchema" xmlns:xs="http://www.w3.org/2001/XMLSchema" xmlns:p="http://schemas.microsoft.com/office/2006/metadata/properties" xmlns:ns2="d6907449-af5f-4ae7-8fbd-83d93334ec72" xmlns:ns3="10279fda-7dd0-4adc-b8c4-c2c105cc9cb1" targetNamespace="http://schemas.microsoft.com/office/2006/metadata/properties" ma:root="true" ma:fieldsID="34c1c2944482cbceaec0c8d1554c245b" ns2:_="" ns3:_="">
    <xsd:import namespace="d6907449-af5f-4ae7-8fbd-83d93334ec72"/>
    <xsd:import namespace="10279fda-7dd0-4adc-b8c4-c2c105cc9cb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LengthInSecond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6907449-af5f-4ae7-8fbd-83d93334ec7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lcf76f155ced4ddcb4097134ff3c332f" ma:index="16" nillable="true" ma:taxonomy="true" ma:internalName="lcf76f155ced4ddcb4097134ff3c332f" ma:taxonomyFieldName="MediaServiceImageTags" ma:displayName="Image Tags" ma:readOnly="false" ma:fieldId="{5cf76f15-5ced-4ddc-b409-7134ff3c332f}" ma:taxonomyMulti="true" ma:sspId="56b8feb0-8561-4fad-a5fd-d262bdf910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0279fda-7dd0-4adc-b8c4-c2c105cc9cb1" elementFormDefault="qualified">
    <xsd:import namespace="http://schemas.microsoft.com/office/2006/documentManagement/types"/>
    <xsd:import namespace="http://schemas.microsoft.com/office/infopath/2007/PartnerControls"/>
    <xsd:element name="TaxCatchAll" ma:index="17" nillable="true" ma:displayName="Taxonomy Catch All Column" ma:hidden="true" ma:list="{fe1c32eb-8732-4919-9732-389535388650}" ma:internalName="TaxCatchAll" ma:showField="CatchAllData" ma:web="10279fda-7dd0-4adc-b8c4-c2c105cc9cb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14EC016-2528-4C0C-B8AA-8380889549B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C517ADA-9FCD-4B26-AA40-FA7EE4555702}">
  <ds:schemaRefs>
    <ds:schemaRef ds:uri="http://purl.org/dc/terms/"/>
    <ds:schemaRef ds:uri="http://schemas.openxmlformats.org/package/2006/metadata/core-properties"/>
    <ds:schemaRef ds:uri="http://purl.org/dc/dcmitype/"/>
    <ds:schemaRef ds:uri="080a70f3-2fb6-4775-b740-efdf4c94e8dd"/>
    <ds:schemaRef ds:uri="7bbd5310-919e-4445-9a45-176bf1ea620a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4638C6B4-4431-414E-9CAB-DE1EB8007357}"/>
</file>

<file path=docProps/app.xml><?xml version="1.0" encoding="utf-8"?>
<Properties xmlns="http://schemas.openxmlformats.org/officeDocument/2006/extended-properties" xmlns:vt="http://schemas.openxmlformats.org/officeDocument/2006/docPropsVTypes">
  <Template>Training presentation</Template>
  <TotalTime>13075</TotalTime>
  <Words>324</Words>
  <Application>Microsoft Office PowerPoint</Application>
  <PresentationFormat>Widescreen</PresentationFormat>
  <Paragraphs>44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</vt:lpstr>
      <vt:lpstr>Georgia</vt:lpstr>
      <vt:lpstr>Wingdings 2</vt:lpstr>
      <vt:lpstr>Training presentation</vt:lpstr>
      <vt:lpstr>Unity Development</vt:lpstr>
      <vt:lpstr>Starter –  5 Minutes</vt:lpstr>
      <vt:lpstr>Learning Outcomes</vt:lpstr>
      <vt:lpstr>How to Learn Unity</vt:lpstr>
      <vt:lpstr>Using Unity</vt:lpstr>
      <vt:lpstr>Task 1 – Using the Tutorials</vt:lpstr>
    </vt:vector>
  </TitlesOfParts>
  <Company>UTC Sheffied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 TITLE</dc:title>
  <dc:creator>Stephen Tomkins</dc:creator>
  <cp:lastModifiedBy>Stephen Tomkins</cp:lastModifiedBy>
  <cp:revision>144</cp:revision>
  <dcterms:created xsi:type="dcterms:W3CDTF">2019-08-29T12:39:28Z</dcterms:created>
  <dcterms:modified xsi:type="dcterms:W3CDTF">2019-09-24T10:54:00Z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0x010100A6CBB6CB36E18F45B62562FE7B4DA56E</vt:lpwstr>
  </property>
</Properties>
</file>