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9"/>
  </p:notesMasterIdLst>
  <p:handoutMasterIdLst>
    <p:handoutMasterId r:id="rId20"/>
  </p:handoutMasterIdLst>
  <p:sldIdLst>
    <p:sldId id="257" r:id="rId5"/>
    <p:sldId id="292" r:id="rId6"/>
    <p:sldId id="259" r:id="rId7"/>
    <p:sldId id="304" r:id="rId8"/>
    <p:sldId id="305" r:id="rId9"/>
    <p:sldId id="306" r:id="rId10"/>
    <p:sldId id="307" r:id="rId11"/>
    <p:sldId id="302" r:id="rId12"/>
    <p:sldId id="308" r:id="rId13"/>
    <p:sldId id="309" r:id="rId14"/>
    <p:sldId id="310" r:id="rId15"/>
    <p:sldId id="311" r:id="rId16"/>
    <p:sldId id="312" r:id="rId17"/>
    <p:sldId id="31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7A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9911" autoAdjust="0"/>
  </p:normalViewPr>
  <p:slideViewPr>
    <p:cSldViewPr snapToGrid="0">
      <p:cViewPr>
        <p:scale>
          <a:sx n="60" d="100"/>
          <a:sy n="60" d="100"/>
        </p:scale>
        <p:origin x="72" y="1290"/>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9/17/2019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9/17/2019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9/17/2019</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9/17/2019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9/17/2019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9/17/2019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9/17/2019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9/17/2019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9/17/2019</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9/17/2019</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9/17/2019</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9/17/2019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9/17/2019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878" y="1202171"/>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1879" y="83535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878" y="1143629"/>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1698" y="1195599"/>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1722" y="1275465"/>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7906" y="1332856"/>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29649" y="1424295"/>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1409" y="83335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7429" y="83335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2025" y="83335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5352" y="83335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5690" y="835732"/>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29421" y="835732"/>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464452"/>
            <a:ext cx="10972800" cy="745348"/>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6875096" y="820593"/>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640164" y="820593"/>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9/17/2019</a:t>
            </a:fld>
            <a:endParaRPr lang="en-US" dirty="0"/>
          </a:p>
        </p:txBody>
      </p:sp>
      <p:sp>
        <p:nvSpPr>
          <p:cNvPr id="23" name="Slide Number Placeholder 22"/>
          <p:cNvSpPr>
            <a:spLocks noGrp="1"/>
          </p:cNvSpPr>
          <p:nvPr>
            <p:ph type="sldNum" sz="quarter" idx="4"/>
          </p:nvPr>
        </p:nvSpPr>
        <p:spPr>
          <a:xfrm>
            <a:off x="10897769" y="837624"/>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
        <p:nvSpPr>
          <p:cNvPr id="20" name="TextBox 19"/>
          <p:cNvSpPr txBox="1"/>
          <p:nvPr userDrawn="1"/>
        </p:nvSpPr>
        <p:spPr>
          <a:xfrm>
            <a:off x="-1877" y="-39054"/>
            <a:ext cx="12192000" cy="646331"/>
          </a:xfrm>
          <a:prstGeom prst="rect">
            <a:avLst/>
          </a:prstGeom>
          <a:noFill/>
        </p:spPr>
        <p:txBody>
          <a:bodyPr wrap="square" rtlCol="0">
            <a:spAutoFit/>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GB" sz="1800" b="1" i="0" u="none" strike="noStrike" kern="1200" baseline="0" dirty="0" smtClean="0">
                <a:solidFill>
                  <a:schemeClr val="tx1"/>
                </a:solidFill>
                <a:effectLst/>
                <a:latin typeface="+mn-lt"/>
                <a:ea typeface="+mn-ea"/>
                <a:cs typeface="+mn-cs"/>
              </a:rPr>
              <a:t>Aspire to: </a:t>
            </a:r>
            <a:r>
              <a:rPr lang="en-GB" sz="1800" b="1" u="sng" dirty="0" smtClean="0">
                <a:solidFill>
                  <a:srgbClr val="FFC000"/>
                </a:solidFill>
                <a:effectLst/>
                <a:latin typeface="Calibri" panose="020F0502020204030204" pitchFamily="34" charset="0"/>
              </a:rPr>
              <a:t>Explain</a:t>
            </a:r>
            <a:r>
              <a:rPr lang="en-GB" sz="1800" b="0" u="none" dirty="0" smtClean="0">
                <a:solidFill>
                  <a:schemeClr val="tx1"/>
                </a:solidFill>
                <a:effectLst/>
                <a:latin typeface="Calibri" panose="020F0502020204030204" pitchFamily="34" charset="0"/>
              </a:rPr>
              <a:t> </a:t>
            </a:r>
            <a:r>
              <a:rPr lang="en-GB" sz="1800" b="0" u="none" dirty="0" smtClean="0">
                <a:solidFill>
                  <a:schemeClr val="tx1"/>
                </a:solidFill>
                <a:effectLst/>
                <a:latin typeface="Calibri" panose="020F0502020204030204" pitchFamily="34" charset="0"/>
              </a:rPr>
              <a:t>the effects that the different</a:t>
            </a:r>
            <a:r>
              <a:rPr lang="en-GB" sz="1800" b="0" u="none" baseline="0" dirty="0" smtClean="0">
                <a:solidFill>
                  <a:schemeClr val="tx1"/>
                </a:solidFill>
                <a:effectLst/>
                <a:latin typeface="Calibri" panose="020F0502020204030204" pitchFamily="34" charset="0"/>
              </a:rPr>
              <a:t> interactive elements can have on a product. </a:t>
            </a:r>
            <a:r>
              <a:rPr lang="en-GB" b="1" dirty="0" smtClean="0"/>
              <a:t>Challenge</a:t>
            </a:r>
            <a:r>
              <a:rPr lang="en-GB" b="1" baseline="0" dirty="0" smtClean="0"/>
              <a:t> </a:t>
            </a:r>
            <a:r>
              <a:rPr lang="en-GB" b="1" baseline="0" dirty="0" smtClean="0"/>
              <a:t>to:</a:t>
            </a:r>
            <a:r>
              <a:rPr lang="en-GB" b="1" baseline="0" dirty="0" smtClean="0">
                <a:solidFill>
                  <a:schemeClr val="bg1">
                    <a:lumMod val="50000"/>
                  </a:schemeClr>
                </a:solidFill>
              </a:rPr>
              <a:t> </a:t>
            </a:r>
            <a:r>
              <a:rPr lang="en-GB" sz="1800" b="1" i="0" u="sng" strike="noStrike" kern="1200" dirty="0" smtClean="0">
                <a:solidFill>
                  <a:schemeClr val="bg1">
                    <a:lumMod val="50000"/>
                  </a:schemeClr>
                </a:solidFill>
                <a:effectLst/>
                <a:latin typeface="+mn-lt"/>
                <a:ea typeface="+mn-ea"/>
                <a:cs typeface="+mn-cs"/>
              </a:rPr>
              <a:t>Describe</a:t>
            </a:r>
            <a:r>
              <a:rPr lang="en-GB" sz="1800" b="0" i="0" u="none" strike="noStrike" kern="1200" dirty="0" smtClean="0">
                <a:solidFill>
                  <a:schemeClr val="bg1">
                    <a:lumMod val="50000"/>
                  </a:schemeClr>
                </a:solidFill>
                <a:effectLst/>
                <a:latin typeface="+mn-lt"/>
                <a:ea typeface="+mn-ea"/>
                <a:cs typeface="+mn-cs"/>
              </a:rPr>
              <a:t> </a:t>
            </a:r>
            <a:r>
              <a:rPr lang="en-GB" sz="1800" b="0" i="0" u="none" strike="noStrike" kern="1200" dirty="0" smtClean="0">
                <a:solidFill>
                  <a:schemeClr val="tx1"/>
                </a:solidFill>
                <a:effectLst/>
                <a:latin typeface="+mn-lt"/>
                <a:ea typeface="+mn-ea"/>
                <a:cs typeface="+mn-cs"/>
              </a:rPr>
              <a:t>how to break down the information and interactivity of a VG.</a:t>
            </a:r>
            <a:r>
              <a:rPr lang="en-GB" sz="1800" b="0" i="0" u="none" strike="noStrike" kern="1200" baseline="0" dirty="0" smtClean="0">
                <a:solidFill>
                  <a:schemeClr val="tx1"/>
                </a:solidFill>
                <a:effectLst/>
                <a:latin typeface="+mn-lt"/>
                <a:ea typeface="+mn-ea"/>
                <a:cs typeface="+mn-cs"/>
              </a:rPr>
              <a:t> </a:t>
            </a:r>
            <a:r>
              <a:rPr lang="en-GB" sz="1800" b="1" i="0" u="sng" strike="noStrike" kern="1200" dirty="0" smtClean="0">
                <a:solidFill>
                  <a:srgbClr val="B87A0A"/>
                </a:solidFill>
                <a:effectLst/>
                <a:latin typeface="+mn-lt"/>
                <a:ea typeface="+mn-ea"/>
                <a:cs typeface="+mn-cs"/>
              </a:rPr>
              <a:t>Understand</a:t>
            </a:r>
            <a:r>
              <a:rPr lang="en-GB" sz="1800" b="0" i="0" u="none" strike="noStrike" kern="1200" dirty="0" smtClean="0">
                <a:solidFill>
                  <a:schemeClr val="tx1"/>
                </a:solidFill>
                <a:effectLst/>
                <a:latin typeface="+mn-lt"/>
                <a:ea typeface="+mn-ea"/>
                <a:cs typeface="+mn-cs"/>
              </a:rPr>
              <a:t> </a:t>
            </a:r>
            <a:r>
              <a:rPr lang="en-GB" sz="1800" b="0" i="0" u="none" strike="noStrike" kern="1200" dirty="0" smtClean="0">
                <a:solidFill>
                  <a:schemeClr val="tx1"/>
                </a:solidFill>
                <a:effectLst/>
                <a:latin typeface="+mn-lt"/>
                <a:ea typeface="+mn-ea"/>
                <a:cs typeface="+mn-cs"/>
              </a:rPr>
              <a:t>how a</a:t>
            </a:r>
            <a:r>
              <a:rPr lang="en-GB" sz="1800" b="0" i="0" u="none" strike="noStrike" kern="1200" baseline="0" dirty="0" smtClean="0">
                <a:solidFill>
                  <a:schemeClr val="tx1"/>
                </a:solidFill>
                <a:effectLst/>
                <a:latin typeface="+mn-lt"/>
                <a:ea typeface="+mn-ea"/>
                <a:cs typeface="+mn-cs"/>
              </a:rPr>
              <a:t> VG is an interactive media product.</a:t>
            </a:r>
            <a:endParaRPr lang="en-GB" b="1"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VG Development </a:t>
            </a:r>
            <a:r>
              <a:rPr lang="en-US" dirty="0" smtClean="0"/>
              <a:t>– Media and Interactivity</a:t>
            </a:r>
            <a:endParaRPr lang="en-US" dirty="0"/>
          </a:p>
        </p:txBody>
      </p:sp>
      <p:sp>
        <p:nvSpPr>
          <p:cNvPr id="3" name="Subtitle 2"/>
          <p:cNvSpPr>
            <a:spLocks noGrp="1"/>
          </p:cNvSpPr>
          <p:nvPr>
            <p:ph type="subTitle" idx="1"/>
          </p:nvPr>
        </p:nvSpPr>
        <p:spPr/>
        <p:txBody>
          <a:bodyPr/>
          <a:lstStyle/>
          <a:p>
            <a:r>
              <a:rPr lang="en-US" dirty="0" smtClean="0"/>
              <a:t>Interactive Media</a:t>
            </a:r>
          </a:p>
          <a:p>
            <a:endParaRPr lang="en-US" dirty="0"/>
          </a:p>
          <a:p>
            <a:r>
              <a:rPr lang="en-US" dirty="0" smtClean="0"/>
              <a:t>Unit 1</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Interactivity</a:t>
            </a:r>
            <a:endParaRPr lang="en-GB" dirty="0"/>
          </a:p>
        </p:txBody>
      </p:sp>
      <p:sp>
        <p:nvSpPr>
          <p:cNvPr id="3" name="Content Placeholder 2"/>
          <p:cNvSpPr>
            <a:spLocks noGrp="1"/>
          </p:cNvSpPr>
          <p:nvPr>
            <p:ph idx="1"/>
          </p:nvPr>
        </p:nvSpPr>
        <p:spPr/>
        <p:txBody>
          <a:bodyPr/>
          <a:lstStyle/>
          <a:p>
            <a:r>
              <a:rPr lang="en-GB" dirty="0" smtClean="0"/>
              <a:t>An easy part to miss when developing a VG is the interactivity side.</a:t>
            </a:r>
          </a:p>
          <a:p>
            <a:endParaRPr lang="en-GB" dirty="0"/>
          </a:p>
          <a:p>
            <a:r>
              <a:rPr lang="en-GB" dirty="0" smtClean="0"/>
              <a:t>Although elements such as camera and player movement are core interactive features, if they are the only true interactive elements, the game as a whole will be limited.</a:t>
            </a:r>
          </a:p>
          <a:p>
            <a:endParaRPr lang="en-GB" dirty="0"/>
          </a:p>
          <a:p>
            <a:r>
              <a:rPr lang="en-GB" i="1" dirty="0" smtClean="0"/>
              <a:t>What does it mean if a media product is </a:t>
            </a:r>
            <a:r>
              <a:rPr lang="en-GB" b="1" i="1" dirty="0" smtClean="0"/>
              <a:t>interactive</a:t>
            </a:r>
            <a:r>
              <a:rPr lang="en-GB" i="1" dirty="0" smtClean="0"/>
              <a:t>?</a:t>
            </a:r>
          </a:p>
          <a:p>
            <a:pPr lvl="1"/>
            <a:r>
              <a:rPr lang="en-GB" dirty="0" smtClean="0"/>
              <a:t>The output of the product is directly affected by the user’s input.</a:t>
            </a:r>
            <a:endParaRPr lang="en-GB" dirty="0"/>
          </a:p>
        </p:txBody>
      </p:sp>
    </p:spTree>
    <p:extLst>
      <p:ext uri="{BB962C8B-B14F-4D97-AF65-F5344CB8AC3E}">
        <p14:creationId xmlns:p14="http://schemas.microsoft.com/office/powerpoint/2010/main" val="288235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Interactivity – Example</a:t>
            </a:r>
            <a:endParaRPr lang="en-GB" dirty="0"/>
          </a:p>
        </p:txBody>
      </p:sp>
      <p:sp>
        <p:nvSpPr>
          <p:cNvPr id="3" name="Content Placeholder 2"/>
          <p:cNvSpPr>
            <a:spLocks noGrp="1"/>
          </p:cNvSpPr>
          <p:nvPr>
            <p:ph idx="1"/>
          </p:nvPr>
        </p:nvSpPr>
        <p:spPr>
          <a:xfrm>
            <a:off x="609600" y="2249424"/>
            <a:ext cx="6219732" cy="4325112"/>
          </a:xfrm>
        </p:spPr>
        <p:txBody>
          <a:bodyPr>
            <a:normAutofit fontScale="92500" lnSpcReduction="10000"/>
          </a:bodyPr>
          <a:lstStyle/>
          <a:p>
            <a:r>
              <a:rPr lang="en-GB" dirty="0" smtClean="0"/>
              <a:t>Although this may appear as a simple battle scene within the game, there are a lot of elements with interactivity involved:</a:t>
            </a:r>
          </a:p>
          <a:p>
            <a:pPr lvl="1"/>
            <a:r>
              <a:rPr lang="en-GB" dirty="0" smtClean="0"/>
              <a:t>The player has moved in order to interact with the opponent.</a:t>
            </a:r>
          </a:p>
          <a:p>
            <a:pPr lvl="1"/>
            <a:r>
              <a:rPr lang="en-GB" dirty="0" smtClean="0"/>
              <a:t>The player has chosen a specific fighter to use.</a:t>
            </a:r>
          </a:p>
          <a:p>
            <a:pPr lvl="1"/>
            <a:r>
              <a:rPr lang="en-GB" dirty="0" smtClean="0"/>
              <a:t>The player will choose what option to use next.</a:t>
            </a:r>
          </a:p>
          <a:p>
            <a:pPr lvl="1"/>
            <a:r>
              <a:rPr lang="en-GB" dirty="0" smtClean="0"/>
              <a:t>There is a choice of attacks to use.</a:t>
            </a:r>
          </a:p>
          <a:p>
            <a:pPr lvl="1"/>
            <a:r>
              <a:rPr lang="en-GB" dirty="0" smtClean="0"/>
              <a:t>And several more.</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9332" y="2635134"/>
            <a:ext cx="5362668" cy="3009053"/>
          </a:xfrm>
          <a:prstGeom prst="rect">
            <a:avLst/>
          </a:prstGeom>
        </p:spPr>
      </p:pic>
    </p:spTree>
    <p:extLst>
      <p:ext uri="{BB962C8B-B14F-4D97-AF65-F5344CB8AC3E}">
        <p14:creationId xmlns:p14="http://schemas.microsoft.com/office/powerpoint/2010/main" val="224026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a:t>
            </a:r>
            <a:r>
              <a:rPr lang="en-GB" dirty="0" smtClean="0"/>
              <a:t>2 </a:t>
            </a:r>
            <a:r>
              <a:rPr lang="en-GB" dirty="0" smtClean="0"/>
              <a:t>– </a:t>
            </a:r>
            <a:r>
              <a:rPr lang="en-GB" dirty="0" smtClean="0"/>
              <a:t>State th</a:t>
            </a:r>
            <a:r>
              <a:rPr lang="en-GB" dirty="0" smtClean="0"/>
              <a:t>e Interactivity</a:t>
            </a:r>
            <a:endParaRPr lang="en-GB" dirty="0"/>
          </a:p>
        </p:txBody>
      </p:sp>
      <p:sp>
        <p:nvSpPr>
          <p:cNvPr id="3" name="Content Placeholder 2"/>
          <p:cNvSpPr>
            <a:spLocks noGrp="1"/>
          </p:cNvSpPr>
          <p:nvPr>
            <p:ph idx="1"/>
          </p:nvPr>
        </p:nvSpPr>
        <p:spPr>
          <a:xfrm>
            <a:off x="609600" y="2249424"/>
            <a:ext cx="10625719" cy="4325112"/>
          </a:xfrm>
        </p:spPr>
        <p:txBody>
          <a:bodyPr>
            <a:normAutofit fontScale="85000" lnSpcReduction="10000"/>
          </a:bodyPr>
          <a:lstStyle/>
          <a:p>
            <a:r>
              <a:rPr lang="en-GB" dirty="0" smtClean="0"/>
              <a:t>Select a VG that you are familiar with, and as with the previous task, list how the product is actually interactive.</a:t>
            </a:r>
            <a:endParaRPr lang="en-GB" dirty="0" smtClean="0"/>
          </a:p>
          <a:p>
            <a:endParaRPr lang="en-GB" dirty="0" smtClean="0"/>
          </a:p>
          <a:p>
            <a:r>
              <a:rPr lang="en-GB" dirty="0" smtClean="0"/>
              <a:t>Explain the effects those 5+ features have on the product. Are they positive or negative?</a:t>
            </a:r>
            <a:endParaRPr lang="en-GB" dirty="0" smtClean="0"/>
          </a:p>
          <a:p>
            <a:pPr lvl="1"/>
            <a:r>
              <a:rPr lang="en-GB" i="1" dirty="0" smtClean="0"/>
              <a:t>What could you improve about the negative features?</a:t>
            </a:r>
            <a:endParaRPr lang="en-GB" i="1" dirty="0" smtClean="0"/>
          </a:p>
          <a:p>
            <a:endParaRPr lang="en-GB" dirty="0"/>
          </a:p>
          <a:p>
            <a:r>
              <a:rPr lang="en-GB" dirty="0" smtClean="0"/>
              <a:t>Describe how 5+ of those features are interactive. </a:t>
            </a:r>
            <a:endParaRPr lang="en-GB" dirty="0" smtClean="0"/>
          </a:p>
          <a:p>
            <a:endParaRPr lang="en-GB" dirty="0"/>
          </a:p>
          <a:p>
            <a:r>
              <a:rPr lang="en-GB" dirty="0" smtClean="0"/>
              <a:t>List the interactive features of the product. Include a screenshot with the task.</a:t>
            </a:r>
          </a:p>
          <a:p>
            <a:pPr lvl="1"/>
            <a:r>
              <a:rPr lang="en-GB" i="1" dirty="0" smtClean="0"/>
              <a:t>Note: You may find that some VGs are blocked, search the image before listing the features.</a:t>
            </a:r>
            <a:endParaRPr lang="en-GB" i="1" dirty="0"/>
          </a:p>
        </p:txBody>
      </p:sp>
      <p:pic>
        <p:nvPicPr>
          <p:cNvPr id="1025" name="Picture 1" descr="C:\Users\STOMKI~1.001\AppData\Local\Temp\msohtmlclip1\02\clip_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516" y="1973179"/>
            <a:ext cx="946484" cy="48848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l="4317" t="51959" r="70160" b="2094"/>
          <a:stretch>
            <a:fillRect/>
          </a:stretch>
        </p:blipFill>
        <p:spPr bwMode="auto">
          <a:xfrm>
            <a:off x="211889" y="3207843"/>
            <a:ext cx="882318" cy="76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rcRect l="37399" t="53917" r="36140" b="1038"/>
          <a:stretch>
            <a:fillRect/>
          </a:stretch>
        </p:blipFill>
        <p:spPr bwMode="auto">
          <a:xfrm>
            <a:off x="221790" y="4614350"/>
            <a:ext cx="871530" cy="71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p:cNvPicPr>
            <a:picLocks noChangeAspect="1" noChangeArrowheads="1"/>
          </p:cNvPicPr>
          <p:nvPr/>
        </p:nvPicPr>
        <p:blipFill>
          <a:blip r:embed="rId3">
            <a:extLst>
              <a:ext uri="{28A0092B-C50C-407E-A947-70E740481C1C}">
                <a14:useLocalDpi xmlns:a14="http://schemas.microsoft.com/office/drawing/2010/main" val="0"/>
              </a:ext>
            </a:extLst>
          </a:blip>
          <a:srcRect l="68900" t="57832" r="5901" b="1038"/>
          <a:stretch>
            <a:fillRect/>
          </a:stretch>
        </p:blipFill>
        <p:spPr bwMode="auto">
          <a:xfrm>
            <a:off x="158243" y="5413223"/>
            <a:ext cx="882319" cy="694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0" y="3994115"/>
            <a:ext cx="1812758" cy="369332"/>
          </a:xfrm>
          <a:prstGeom prst="rect">
            <a:avLst/>
          </a:prstGeom>
          <a:noFill/>
        </p:spPr>
        <p:txBody>
          <a:bodyPr wrap="square" rtlCol="0">
            <a:spAutoFit/>
          </a:bodyPr>
          <a:lstStyle/>
          <a:p>
            <a:r>
              <a:rPr lang="en-GB" b="1" dirty="0" smtClean="0"/>
              <a:t>Challenge D</a:t>
            </a:r>
            <a:endParaRPr lang="en-GB" b="1" dirty="0"/>
          </a:p>
        </p:txBody>
      </p:sp>
    </p:spTree>
    <p:extLst>
      <p:ext uri="{BB962C8B-B14F-4D97-AF65-F5344CB8AC3E}">
        <p14:creationId xmlns:p14="http://schemas.microsoft.com/office/powerpoint/2010/main" val="220568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Interactivity and its Effects</a:t>
            </a:r>
            <a:endParaRPr lang="en-GB" dirty="0"/>
          </a:p>
        </p:txBody>
      </p:sp>
      <p:sp>
        <p:nvSpPr>
          <p:cNvPr id="3" name="Content Placeholder 2"/>
          <p:cNvSpPr>
            <a:spLocks noGrp="1"/>
          </p:cNvSpPr>
          <p:nvPr>
            <p:ph idx="1"/>
          </p:nvPr>
        </p:nvSpPr>
        <p:spPr>
          <a:xfrm>
            <a:off x="609600" y="2249424"/>
            <a:ext cx="7686718" cy="4325112"/>
          </a:xfrm>
        </p:spPr>
        <p:txBody>
          <a:bodyPr/>
          <a:lstStyle/>
          <a:p>
            <a:r>
              <a:rPr lang="en-GB" dirty="0" smtClean="0"/>
              <a:t>Although some games are praised for their interactivity, such as Minecraft or Garry’s Mod due to the amount of flexibility within the game, there are examples where this isn’t the case.</a:t>
            </a:r>
          </a:p>
          <a:p>
            <a:endParaRPr lang="en-GB" dirty="0"/>
          </a:p>
          <a:p>
            <a:r>
              <a:rPr lang="en-GB" dirty="0" smtClean="0"/>
              <a:t>E.T., released by ATARI in 1982, was acclaimed for it’s poor interactivity and lack of usability in general.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6318" y="2949518"/>
            <a:ext cx="3895682" cy="2621507"/>
          </a:xfrm>
          <a:prstGeom prst="rect">
            <a:avLst/>
          </a:prstGeom>
        </p:spPr>
      </p:pic>
    </p:spTree>
    <p:extLst>
      <p:ext uri="{BB962C8B-B14F-4D97-AF65-F5344CB8AC3E}">
        <p14:creationId xmlns:p14="http://schemas.microsoft.com/office/powerpoint/2010/main" val="117324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Plenary – Media and Interactivity</a:t>
            </a:r>
            <a:endParaRPr lang="en-GB" dirty="0"/>
          </a:p>
        </p:txBody>
      </p:sp>
      <p:sp>
        <p:nvSpPr>
          <p:cNvPr id="3" name="Content Placeholder 2"/>
          <p:cNvSpPr>
            <a:spLocks noGrp="1"/>
          </p:cNvSpPr>
          <p:nvPr>
            <p:ph idx="1"/>
          </p:nvPr>
        </p:nvSpPr>
        <p:spPr>
          <a:xfrm>
            <a:off x="609600" y="2249424"/>
            <a:ext cx="10625719" cy="4325112"/>
          </a:xfrm>
        </p:spPr>
        <p:txBody>
          <a:bodyPr>
            <a:normAutofit lnSpcReduction="10000"/>
          </a:bodyPr>
          <a:lstStyle/>
          <a:p>
            <a:r>
              <a:rPr lang="en-GB" dirty="0" smtClean="0"/>
              <a:t>Select another VG that you are familiar with, different to the previous tasks.</a:t>
            </a:r>
            <a:endParaRPr lang="en-GB" dirty="0" smtClean="0"/>
          </a:p>
          <a:p>
            <a:endParaRPr lang="en-GB" dirty="0" smtClean="0"/>
          </a:p>
          <a:p>
            <a:r>
              <a:rPr lang="en-GB" dirty="0" smtClean="0"/>
              <a:t>List the interactive features of the VG.</a:t>
            </a:r>
            <a:endParaRPr lang="en-GB" dirty="0" smtClean="0"/>
          </a:p>
          <a:p>
            <a:endParaRPr lang="en-GB" dirty="0"/>
          </a:p>
          <a:p>
            <a:r>
              <a:rPr lang="en-GB" dirty="0" smtClean="0"/>
              <a:t>Explain which of these show off the information well and which could do with improvements.</a:t>
            </a:r>
            <a:endParaRPr lang="en-GB" dirty="0" smtClean="0"/>
          </a:p>
          <a:p>
            <a:endParaRPr lang="en-GB" dirty="0"/>
          </a:p>
          <a:p>
            <a:r>
              <a:rPr lang="en-GB" dirty="0" smtClean="0"/>
              <a:t>Take a screenshot of the game, highlight the points where information is being conveyed to the user.</a:t>
            </a:r>
            <a:endParaRPr lang="en-GB" i="1" dirty="0"/>
          </a:p>
        </p:txBody>
      </p:sp>
      <p:pic>
        <p:nvPicPr>
          <p:cNvPr id="1025" name="Picture 1" descr="C:\Users\STOMKI~1.001\AppData\Local\Temp\msohtmlclip1\02\clip_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516" y="1973179"/>
            <a:ext cx="946484" cy="48848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l="4317" t="51959" r="70160" b="2094"/>
          <a:stretch>
            <a:fillRect/>
          </a:stretch>
        </p:blipFill>
        <p:spPr bwMode="auto">
          <a:xfrm>
            <a:off x="141176" y="3232114"/>
            <a:ext cx="882318" cy="76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rcRect l="37399" t="53917" r="36140" b="1038"/>
          <a:stretch>
            <a:fillRect/>
          </a:stretch>
        </p:blipFill>
        <p:spPr bwMode="auto">
          <a:xfrm>
            <a:off x="173835" y="4231585"/>
            <a:ext cx="871530" cy="71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p:cNvPicPr>
            <a:picLocks noChangeAspect="1" noChangeArrowheads="1"/>
          </p:cNvPicPr>
          <p:nvPr/>
        </p:nvPicPr>
        <p:blipFill>
          <a:blip r:embed="rId3">
            <a:extLst>
              <a:ext uri="{28A0092B-C50C-407E-A947-70E740481C1C}">
                <a14:useLocalDpi xmlns:a14="http://schemas.microsoft.com/office/drawing/2010/main" val="0"/>
              </a:ext>
            </a:extLst>
          </a:blip>
          <a:srcRect l="68900" t="57832" r="5901" b="1038"/>
          <a:stretch>
            <a:fillRect/>
          </a:stretch>
        </p:blipFill>
        <p:spPr bwMode="auto">
          <a:xfrm>
            <a:off x="100904" y="5413599"/>
            <a:ext cx="882319" cy="694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871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Starter – </a:t>
            </a:r>
            <a:r>
              <a:rPr lang="en-GB" dirty="0" smtClean="0"/>
              <a:t>5 Minutes</a:t>
            </a:r>
            <a:endParaRPr lang="en-GB" dirty="0"/>
          </a:p>
        </p:txBody>
      </p:sp>
      <p:sp>
        <p:nvSpPr>
          <p:cNvPr id="3" name="Content Placeholder 2"/>
          <p:cNvSpPr>
            <a:spLocks noGrp="1"/>
          </p:cNvSpPr>
          <p:nvPr>
            <p:ph idx="1"/>
          </p:nvPr>
        </p:nvSpPr>
        <p:spPr>
          <a:xfrm>
            <a:off x="609601" y="2249424"/>
            <a:ext cx="6240086" cy="4325112"/>
          </a:xfrm>
        </p:spPr>
        <p:txBody>
          <a:bodyPr>
            <a:normAutofit/>
          </a:bodyPr>
          <a:lstStyle/>
          <a:p>
            <a:r>
              <a:rPr lang="en-GB" i="1" dirty="0" smtClean="0"/>
              <a:t>Log in and fill your answers into your worksheet.</a:t>
            </a:r>
          </a:p>
          <a:p>
            <a:endParaRPr lang="en-GB" i="1" dirty="0"/>
          </a:p>
          <a:p>
            <a:r>
              <a:rPr lang="en-GB" dirty="0" smtClean="0"/>
              <a:t>Can you list the different ways in which information is shown to the user on Microsoft Word?</a:t>
            </a:r>
            <a:endParaRPr lang="en-GB"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9687" y="2237464"/>
            <a:ext cx="5342313" cy="3780949"/>
          </a:xfrm>
          <a:prstGeom prst="rect">
            <a:avLst/>
          </a:prstGeom>
        </p:spPr>
      </p:pic>
    </p:spTree>
    <p:extLst>
      <p:ext uri="{BB962C8B-B14F-4D97-AF65-F5344CB8AC3E}">
        <p14:creationId xmlns:p14="http://schemas.microsoft.com/office/powerpoint/2010/main" val="931786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Outcomes</a:t>
            </a:r>
            <a:endParaRPr lang="en-GB" dirty="0"/>
          </a:p>
        </p:txBody>
      </p:sp>
      <p:graphicFrame>
        <p:nvGraphicFramePr>
          <p:cNvPr id="14" name="Table 13"/>
          <p:cNvGraphicFramePr>
            <a:graphicFrameLocks noGrp="1"/>
          </p:cNvGraphicFramePr>
          <p:nvPr>
            <p:extLst>
              <p:ext uri="{D42A27DB-BD31-4B8C-83A1-F6EECF244321}">
                <p14:modId xmlns:p14="http://schemas.microsoft.com/office/powerpoint/2010/main" val="3762133694"/>
              </p:ext>
            </p:extLst>
          </p:nvPr>
        </p:nvGraphicFramePr>
        <p:xfrm>
          <a:off x="497304" y="2345473"/>
          <a:ext cx="11341769" cy="3678192"/>
        </p:xfrm>
        <a:graphic>
          <a:graphicData uri="http://schemas.openxmlformats.org/drawingml/2006/table">
            <a:tbl>
              <a:tblPr/>
              <a:tblGrid>
                <a:gridCol w="2787285">
                  <a:extLst>
                    <a:ext uri="{9D8B030D-6E8A-4147-A177-3AD203B41FA5}">
                      <a16:colId xmlns:a16="http://schemas.microsoft.com/office/drawing/2014/main" val="3671311263"/>
                    </a:ext>
                  </a:extLst>
                </a:gridCol>
                <a:gridCol w="8554484">
                  <a:extLst>
                    <a:ext uri="{9D8B030D-6E8A-4147-A177-3AD203B41FA5}">
                      <a16:colId xmlns:a16="http://schemas.microsoft.com/office/drawing/2014/main" val="1902721182"/>
                    </a:ext>
                  </a:extLst>
                </a:gridCol>
              </a:tblGrid>
              <a:tr h="611797">
                <a:tc>
                  <a:txBody>
                    <a:bodyPr/>
                    <a:lstStyle/>
                    <a:p>
                      <a:pPr marL="0" marR="0" fontAlgn="t">
                        <a:spcBef>
                          <a:spcPts val="0"/>
                        </a:spcBef>
                        <a:spcAft>
                          <a:spcPts val="0"/>
                        </a:spcAft>
                      </a:pPr>
                      <a:r>
                        <a:rPr lang="en-GB" sz="2800" b="1" dirty="0">
                          <a:solidFill>
                            <a:schemeClr val="tx1"/>
                          </a:solidFill>
                          <a:effectLst/>
                          <a:latin typeface="Calibri" panose="020F0502020204030204" pitchFamily="34" charset="0"/>
                        </a:rPr>
                        <a:t>Aspire to ……</a:t>
                      </a:r>
                      <a:endParaRPr lang="en-GB" sz="2800" dirty="0">
                        <a:solidFill>
                          <a:schemeClr val="tx1"/>
                        </a:solidFill>
                        <a:effectLst/>
                        <a:latin typeface="Calibri" panose="020F0502020204030204" pitchFamily="34" charset="0"/>
                      </a:endParaRPr>
                    </a:p>
                  </a:txBody>
                  <a:tcPr marL="45586" marR="45586" marT="30390" marB="3039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GB" sz="1800">
                          <a:solidFill>
                            <a:schemeClr val="tx1"/>
                          </a:solidFill>
                          <a:effectLst/>
                          <a:latin typeface="Calibri" panose="020F0502020204030204" pitchFamily="34" charset="0"/>
                        </a:rPr>
                        <a:t> </a:t>
                      </a:r>
                    </a:p>
                  </a:txBody>
                  <a:tcPr marL="45586" marR="45586" marT="30390" marB="3039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021304818"/>
                  </a:ext>
                </a:extLst>
              </a:tr>
              <a:tr h="687342">
                <a:tc>
                  <a:txBody>
                    <a:bodyPr/>
                    <a:lstStyle/>
                    <a:p>
                      <a:pPr marL="0" marR="0" fontAlgn="t">
                        <a:spcBef>
                          <a:spcPts val="0"/>
                        </a:spcBef>
                        <a:spcAft>
                          <a:spcPts val="0"/>
                        </a:spcAft>
                      </a:pPr>
                      <a:endParaRPr lang="en-GB" sz="3200" dirty="0" smtClean="0">
                        <a:solidFill>
                          <a:schemeClr val="tx1"/>
                        </a:solidFill>
                        <a:effectLst/>
                      </a:endParaRPr>
                    </a:p>
                  </a:txBody>
                  <a:tcPr marL="45586" marR="45586" marT="30390" marB="3039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GB" sz="2400" b="1" u="sng" dirty="0" smtClean="0">
                          <a:solidFill>
                            <a:schemeClr val="tx1"/>
                          </a:solidFill>
                          <a:effectLst/>
                          <a:latin typeface="Calibri" panose="020F0502020204030204" pitchFamily="34" charset="0"/>
                        </a:rPr>
                        <a:t>Explain</a:t>
                      </a:r>
                      <a:r>
                        <a:rPr lang="en-GB" sz="2400" b="0" u="none" dirty="0" smtClean="0">
                          <a:solidFill>
                            <a:schemeClr val="tx1"/>
                          </a:solidFill>
                          <a:effectLst/>
                          <a:latin typeface="Calibri" panose="020F0502020204030204" pitchFamily="34" charset="0"/>
                        </a:rPr>
                        <a:t> </a:t>
                      </a:r>
                      <a:r>
                        <a:rPr lang="en-GB" sz="2400" b="0" u="none" dirty="0" smtClean="0">
                          <a:solidFill>
                            <a:schemeClr val="tx1"/>
                          </a:solidFill>
                          <a:effectLst/>
                          <a:latin typeface="Calibri" panose="020F0502020204030204" pitchFamily="34" charset="0"/>
                        </a:rPr>
                        <a:t>the effects that the different</a:t>
                      </a:r>
                      <a:r>
                        <a:rPr lang="en-GB" sz="2400" b="0" u="none" baseline="0" dirty="0" smtClean="0">
                          <a:solidFill>
                            <a:schemeClr val="tx1"/>
                          </a:solidFill>
                          <a:effectLst/>
                          <a:latin typeface="Calibri" panose="020F0502020204030204" pitchFamily="34" charset="0"/>
                        </a:rPr>
                        <a:t> interactive elements can have on a product.</a:t>
                      </a:r>
                      <a:endParaRPr lang="en-GB" sz="2400" b="1" u="sng" dirty="0">
                        <a:solidFill>
                          <a:schemeClr val="tx1"/>
                        </a:solidFill>
                        <a:effectLst/>
                        <a:latin typeface="Calibri" panose="020F0502020204030204" pitchFamily="34" charset="0"/>
                      </a:endParaRPr>
                    </a:p>
                  </a:txBody>
                  <a:tcPr marL="45586" marR="45586" marT="30390" marB="3039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39824942"/>
                  </a:ext>
                </a:extLst>
              </a:tr>
              <a:tr h="611797">
                <a:tc>
                  <a:txBody>
                    <a:bodyPr/>
                    <a:lstStyle/>
                    <a:p>
                      <a:pPr marL="0" marR="0" fontAlgn="t">
                        <a:spcBef>
                          <a:spcPts val="0"/>
                        </a:spcBef>
                        <a:spcAft>
                          <a:spcPts val="0"/>
                        </a:spcAft>
                      </a:pPr>
                      <a:r>
                        <a:rPr lang="en-GB" sz="2800" b="1" dirty="0">
                          <a:solidFill>
                            <a:schemeClr val="tx1"/>
                          </a:solidFill>
                          <a:effectLst/>
                          <a:latin typeface="Calibri" panose="020F0502020204030204" pitchFamily="34" charset="0"/>
                        </a:rPr>
                        <a:t>Challenge to……</a:t>
                      </a:r>
                      <a:endParaRPr lang="en-GB" sz="2800" dirty="0">
                        <a:solidFill>
                          <a:schemeClr val="tx1"/>
                        </a:solidFill>
                        <a:effectLst/>
                        <a:latin typeface="Calibri" panose="020F0502020204030204" pitchFamily="34" charset="0"/>
                      </a:endParaRPr>
                    </a:p>
                  </a:txBody>
                  <a:tcPr marL="45586" marR="45586" marT="30390" marB="3039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GB" sz="2400" dirty="0">
                          <a:solidFill>
                            <a:schemeClr val="tx1"/>
                          </a:solidFill>
                          <a:effectLst/>
                          <a:latin typeface="Calibri" panose="020F0502020204030204" pitchFamily="34" charset="0"/>
                        </a:rPr>
                        <a:t> </a:t>
                      </a:r>
                    </a:p>
                  </a:txBody>
                  <a:tcPr marL="45586" marR="45586" marT="30390" marB="3039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33369641"/>
                  </a:ext>
                </a:extLst>
              </a:tr>
              <a:tr h="892277">
                <a:tc>
                  <a:txBody>
                    <a:bodyPr/>
                    <a:lstStyle/>
                    <a:p>
                      <a:pPr marL="0" marR="0" fontAlgn="t">
                        <a:spcBef>
                          <a:spcPts val="0"/>
                        </a:spcBef>
                        <a:spcAft>
                          <a:spcPts val="0"/>
                        </a:spcAft>
                      </a:pPr>
                      <a:endParaRPr lang="en-GB" sz="3200" dirty="0">
                        <a:solidFill>
                          <a:schemeClr val="tx1"/>
                        </a:solidFill>
                        <a:effectLst/>
                      </a:endParaRPr>
                    </a:p>
                  </a:txBody>
                  <a:tcPr marL="45586" marR="45586" marT="30390" marB="3039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GB" sz="2400" b="1" u="sng" dirty="0" smtClean="0">
                          <a:solidFill>
                            <a:schemeClr val="tx1"/>
                          </a:solidFill>
                          <a:effectLst/>
                          <a:latin typeface="Calibri" panose="020F0502020204030204" pitchFamily="34" charset="0"/>
                        </a:rPr>
                        <a:t>Describe</a:t>
                      </a:r>
                      <a:r>
                        <a:rPr lang="en-GB" sz="2400" b="0" u="none" dirty="0" smtClean="0">
                          <a:solidFill>
                            <a:schemeClr val="tx1"/>
                          </a:solidFill>
                          <a:effectLst/>
                          <a:latin typeface="Calibri" panose="020F0502020204030204" pitchFamily="34" charset="0"/>
                        </a:rPr>
                        <a:t> </a:t>
                      </a:r>
                      <a:r>
                        <a:rPr lang="en-GB" sz="2400" b="0" u="none" dirty="0" smtClean="0">
                          <a:solidFill>
                            <a:schemeClr val="tx1"/>
                          </a:solidFill>
                          <a:effectLst/>
                          <a:latin typeface="Calibri" panose="020F0502020204030204" pitchFamily="34" charset="0"/>
                        </a:rPr>
                        <a:t>how to break down the information and interactivity</a:t>
                      </a:r>
                      <a:r>
                        <a:rPr lang="en-GB" sz="2400" b="0" u="none" baseline="0" dirty="0" smtClean="0">
                          <a:solidFill>
                            <a:schemeClr val="tx1"/>
                          </a:solidFill>
                          <a:effectLst/>
                          <a:latin typeface="Calibri" panose="020F0502020204030204" pitchFamily="34" charset="0"/>
                        </a:rPr>
                        <a:t> of a VG.</a:t>
                      </a:r>
                      <a:endParaRPr lang="en-GB" sz="2400" b="0" u="none" dirty="0" smtClean="0">
                        <a:solidFill>
                          <a:schemeClr val="tx1"/>
                        </a:solidFill>
                        <a:effectLst/>
                        <a:latin typeface="Calibri" panose="020F0502020204030204" pitchFamily="34" charset="0"/>
                      </a:endParaRPr>
                    </a:p>
                  </a:txBody>
                  <a:tcPr marL="45586" marR="45586" marT="30390" marB="3039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184420258"/>
                  </a:ext>
                </a:extLst>
              </a:tr>
              <a:tr h="770021">
                <a:tc>
                  <a:txBody>
                    <a:bodyPr/>
                    <a:lstStyle/>
                    <a:p>
                      <a:pPr marL="0" marR="0" fontAlgn="t">
                        <a:spcBef>
                          <a:spcPts val="0"/>
                        </a:spcBef>
                        <a:spcAft>
                          <a:spcPts val="0"/>
                        </a:spcAft>
                      </a:pPr>
                      <a:endParaRPr lang="en-GB" sz="3200" dirty="0">
                        <a:solidFill>
                          <a:schemeClr val="tx1"/>
                        </a:solidFill>
                        <a:effectLst/>
                      </a:endParaRPr>
                    </a:p>
                  </a:txBody>
                  <a:tcPr marL="45586" marR="45586" marT="30390" marB="3039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GB" sz="2400" b="1" u="sng" dirty="0" smtClean="0">
                          <a:solidFill>
                            <a:schemeClr val="tx1"/>
                          </a:solidFill>
                          <a:effectLst/>
                          <a:latin typeface="Calibri" panose="020F0502020204030204" pitchFamily="34" charset="0"/>
                        </a:rPr>
                        <a:t>Understand</a:t>
                      </a:r>
                      <a:r>
                        <a:rPr lang="en-GB" sz="2400" b="0" u="none" dirty="0" smtClean="0">
                          <a:solidFill>
                            <a:schemeClr val="tx1"/>
                          </a:solidFill>
                          <a:effectLst/>
                          <a:latin typeface="Calibri" panose="020F0502020204030204" pitchFamily="34" charset="0"/>
                        </a:rPr>
                        <a:t> </a:t>
                      </a:r>
                      <a:r>
                        <a:rPr lang="en-GB" sz="2400" b="0" u="none" dirty="0" smtClean="0">
                          <a:solidFill>
                            <a:schemeClr val="tx1"/>
                          </a:solidFill>
                          <a:effectLst/>
                          <a:latin typeface="Calibri" panose="020F0502020204030204" pitchFamily="34" charset="0"/>
                        </a:rPr>
                        <a:t>how a VG is an interactive media product.</a:t>
                      </a:r>
                      <a:endParaRPr lang="en-GB" sz="2400" b="1" u="sng" dirty="0">
                        <a:solidFill>
                          <a:schemeClr val="tx1"/>
                        </a:solidFill>
                        <a:effectLst/>
                        <a:latin typeface="Calibri" panose="020F0502020204030204" pitchFamily="34" charset="0"/>
                      </a:endParaRPr>
                    </a:p>
                  </a:txBody>
                  <a:tcPr marL="45586" marR="45586" marT="30390" marB="3039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512109950"/>
                  </a:ext>
                </a:extLst>
              </a:tr>
            </a:tbl>
          </a:graphicData>
        </a:graphic>
      </p:graphicFrame>
      <p:pic>
        <p:nvPicPr>
          <p:cNvPr id="15" name="Picture 9"/>
          <p:cNvPicPr>
            <a:picLocks noChangeAspect="1" noChangeArrowheads="1"/>
          </p:cNvPicPr>
          <p:nvPr/>
        </p:nvPicPr>
        <p:blipFill>
          <a:blip r:embed="rId2">
            <a:extLst>
              <a:ext uri="{28A0092B-C50C-407E-A947-70E740481C1C}">
                <a14:useLocalDpi xmlns:a14="http://schemas.microsoft.com/office/drawing/2010/main" val="0"/>
              </a:ext>
            </a:extLst>
          </a:blip>
          <a:srcRect l="4317" t="51959" r="70160" b="2094"/>
          <a:stretch>
            <a:fillRect/>
          </a:stretch>
        </p:blipFill>
        <p:spPr bwMode="auto">
          <a:xfrm>
            <a:off x="497304" y="2975205"/>
            <a:ext cx="882318" cy="76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0"/>
          <p:cNvPicPr>
            <a:picLocks noChangeAspect="1" noChangeArrowheads="1"/>
          </p:cNvPicPr>
          <p:nvPr/>
        </p:nvPicPr>
        <p:blipFill>
          <a:blip r:embed="rId2">
            <a:extLst>
              <a:ext uri="{28A0092B-C50C-407E-A947-70E740481C1C}">
                <a14:useLocalDpi xmlns:a14="http://schemas.microsoft.com/office/drawing/2010/main" val="0"/>
              </a:ext>
            </a:extLst>
          </a:blip>
          <a:srcRect l="37399" t="53917" r="36140" b="1038"/>
          <a:stretch>
            <a:fillRect/>
          </a:stretch>
        </p:blipFill>
        <p:spPr bwMode="auto">
          <a:xfrm>
            <a:off x="532155" y="4450554"/>
            <a:ext cx="871530" cy="71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1"/>
          <p:cNvPicPr>
            <a:picLocks noChangeAspect="1" noChangeArrowheads="1"/>
          </p:cNvPicPr>
          <p:nvPr/>
        </p:nvPicPr>
        <p:blipFill>
          <a:blip r:embed="rId2">
            <a:extLst>
              <a:ext uri="{28A0092B-C50C-407E-A947-70E740481C1C}">
                <a14:useLocalDpi xmlns:a14="http://schemas.microsoft.com/office/drawing/2010/main" val="0"/>
              </a:ext>
            </a:extLst>
          </a:blip>
          <a:srcRect l="68900" t="57832" r="5901" b="1038"/>
          <a:stretch>
            <a:fillRect/>
          </a:stretch>
        </p:blipFill>
        <p:spPr bwMode="auto">
          <a:xfrm>
            <a:off x="497303" y="5228789"/>
            <a:ext cx="882319" cy="694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03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VG?</a:t>
            </a:r>
            <a:endParaRPr lang="en-GB" dirty="0"/>
          </a:p>
        </p:txBody>
      </p:sp>
      <p:sp>
        <p:nvSpPr>
          <p:cNvPr id="3" name="Content Placeholder 2"/>
          <p:cNvSpPr>
            <a:spLocks noGrp="1"/>
          </p:cNvSpPr>
          <p:nvPr>
            <p:ph idx="1"/>
          </p:nvPr>
        </p:nvSpPr>
        <p:spPr/>
        <p:txBody>
          <a:bodyPr/>
          <a:lstStyle/>
          <a:p>
            <a:r>
              <a:rPr lang="en-GB" dirty="0" smtClean="0"/>
              <a:t>VG is short for Video Games.</a:t>
            </a:r>
          </a:p>
          <a:p>
            <a:endParaRPr lang="en-GB" dirty="0"/>
          </a:p>
          <a:p>
            <a:r>
              <a:rPr lang="en-GB" dirty="0" smtClean="0"/>
              <a:t>This isn’t a commonly used abbreviation, however, because of the school filter, VG will be used for any file names.</a:t>
            </a:r>
          </a:p>
        </p:txBody>
      </p:sp>
    </p:spTree>
    <p:extLst>
      <p:ext uri="{BB962C8B-B14F-4D97-AF65-F5344CB8AC3E}">
        <p14:creationId xmlns:p14="http://schemas.microsoft.com/office/powerpoint/2010/main" val="36772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VG as an Interactive Media Product</a:t>
            </a:r>
            <a:endParaRPr lang="en-GB" dirty="0"/>
          </a:p>
        </p:txBody>
      </p:sp>
      <p:sp>
        <p:nvSpPr>
          <p:cNvPr id="3" name="Content Placeholder 2"/>
          <p:cNvSpPr>
            <a:spLocks noGrp="1"/>
          </p:cNvSpPr>
          <p:nvPr>
            <p:ph idx="1"/>
          </p:nvPr>
        </p:nvSpPr>
        <p:spPr/>
        <p:txBody>
          <a:bodyPr/>
          <a:lstStyle/>
          <a:p>
            <a:r>
              <a:rPr lang="en-GB" dirty="0" smtClean="0"/>
              <a:t>There are two main factors to consider when producing a VG as an interactive media product:</a:t>
            </a:r>
          </a:p>
          <a:p>
            <a:pPr lvl="1"/>
            <a:r>
              <a:rPr lang="en-GB" dirty="0" smtClean="0"/>
              <a:t>Interactivity</a:t>
            </a:r>
          </a:p>
          <a:p>
            <a:pPr lvl="1"/>
            <a:r>
              <a:rPr lang="en-GB" dirty="0" smtClean="0"/>
              <a:t>Media</a:t>
            </a:r>
          </a:p>
          <a:p>
            <a:pPr lvl="1"/>
            <a:endParaRPr lang="en-GB" dirty="0"/>
          </a:p>
          <a:p>
            <a:r>
              <a:rPr lang="en-GB" dirty="0" smtClean="0"/>
              <a:t>As with other examples, this may sound obvious, but it can easily be overlooked.</a:t>
            </a:r>
            <a:endParaRPr lang="en-GB" dirty="0"/>
          </a:p>
          <a:p>
            <a:endParaRPr lang="en-GB" dirty="0"/>
          </a:p>
        </p:txBody>
      </p:sp>
    </p:spTree>
    <p:extLst>
      <p:ext uri="{BB962C8B-B14F-4D97-AF65-F5344CB8AC3E}">
        <p14:creationId xmlns:p14="http://schemas.microsoft.com/office/powerpoint/2010/main" val="151756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Media</a:t>
            </a:r>
            <a:endParaRPr lang="en-GB" dirty="0"/>
          </a:p>
        </p:txBody>
      </p:sp>
      <p:sp>
        <p:nvSpPr>
          <p:cNvPr id="3" name="Content Placeholder 2"/>
          <p:cNvSpPr>
            <a:spLocks noGrp="1"/>
          </p:cNvSpPr>
          <p:nvPr>
            <p:ph idx="1"/>
          </p:nvPr>
        </p:nvSpPr>
        <p:spPr/>
        <p:txBody>
          <a:bodyPr/>
          <a:lstStyle/>
          <a:p>
            <a:r>
              <a:rPr lang="en-GB" dirty="0" smtClean="0"/>
              <a:t>Media just refers to means of communication, i.e. transferring information.</a:t>
            </a:r>
          </a:p>
          <a:p>
            <a:endParaRPr lang="en-GB" dirty="0"/>
          </a:p>
          <a:p>
            <a:r>
              <a:rPr lang="en-GB" dirty="0" smtClean="0"/>
              <a:t>A VG will do this quite easily, if planned and executed properly.</a:t>
            </a:r>
          </a:p>
        </p:txBody>
      </p:sp>
    </p:spTree>
    <p:extLst>
      <p:ext uri="{BB962C8B-B14F-4D97-AF65-F5344CB8AC3E}">
        <p14:creationId xmlns:p14="http://schemas.microsoft.com/office/powerpoint/2010/main" val="239771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Media – Example</a:t>
            </a:r>
            <a:endParaRPr lang="en-GB" dirty="0"/>
          </a:p>
        </p:txBody>
      </p:sp>
      <p:sp>
        <p:nvSpPr>
          <p:cNvPr id="3" name="Content Placeholder 2"/>
          <p:cNvSpPr>
            <a:spLocks noGrp="1"/>
          </p:cNvSpPr>
          <p:nvPr>
            <p:ph idx="1"/>
          </p:nvPr>
        </p:nvSpPr>
        <p:spPr>
          <a:xfrm>
            <a:off x="609600" y="2249424"/>
            <a:ext cx="5757949" cy="4325112"/>
          </a:xfrm>
        </p:spPr>
        <p:txBody>
          <a:bodyPr/>
          <a:lstStyle/>
          <a:p>
            <a:r>
              <a:rPr lang="en-GB" i="1" dirty="0" smtClean="0"/>
              <a:t>Discuss with your neighbours, be prepared to give your answer:</a:t>
            </a:r>
          </a:p>
          <a:p>
            <a:endParaRPr lang="en-GB" i="1" dirty="0"/>
          </a:p>
          <a:p>
            <a:r>
              <a:rPr lang="en-GB" dirty="0" smtClean="0"/>
              <a:t>Where is information about the game being conveyed in this image?</a:t>
            </a:r>
          </a:p>
          <a:p>
            <a:endParaRPr lang="en-GB" dirty="0"/>
          </a:p>
          <a:p>
            <a:r>
              <a:rPr lang="en-GB" dirty="0" smtClean="0"/>
              <a:t>There is a lot more than you think, some of it is more obvious.</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8865" y="2371250"/>
            <a:ext cx="5430216" cy="4203286"/>
          </a:xfrm>
          <a:prstGeom prst="rect">
            <a:avLst/>
          </a:prstGeom>
        </p:spPr>
      </p:pic>
      <p:sp>
        <p:nvSpPr>
          <p:cNvPr id="6" name="Oval 5"/>
          <p:cNvSpPr/>
          <p:nvPr/>
        </p:nvSpPr>
        <p:spPr>
          <a:xfrm>
            <a:off x="7473142" y="2371250"/>
            <a:ext cx="798022" cy="49664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8614755" y="2329686"/>
            <a:ext cx="1568335" cy="49664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7301345" y="6077895"/>
            <a:ext cx="798022" cy="49664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0784378" y="6119459"/>
            <a:ext cx="798022" cy="49664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9529156" y="5070764"/>
            <a:ext cx="670559" cy="4599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9917081" y="4281331"/>
            <a:ext cx="656707" cy="4357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7700356" y="4249142"/>
            <a:ext cx="656707" cy="4357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8028709" y="5105746"/>
            <a:ext cx="1439487" cy="4357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9398922" y="3483505"/>
            <a:ext cx="1848198" cy="4357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57657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1 – Where is the Information</a:t>
            </a:r>
            <a:endParaRPr lang="en-GB" dirty="0"/>
          </a:p>
        </p:txBody>
      </p:sp>
      <p:sp>
        <p:nvSpPr>
          <p:cNvPr id="3" name="Content Placeholder 2"/>
          <p:cNvSpPr>
            <a:spLocks noGrp="1"/>
          </p:cNvSpPr>
          <p:nvPr>
            <p:ph idx="1"/>
          </p:nvPr>
        </p:nvSpPr>
        <p:spPr>
          <a:xfrm>
            <a:off x="609600" y="2249424"/>
            <a:ext cx="6918077" cy="4325112"/>
          </a:xfrm>
        </p:spPr>
        <p:txBody>
          <a:bodyPr>
            <a:normAutofit fontScale="92500" lnSpcReduction="10000"/>
          </a:bodyPr>
          <a:lstStyle/>
          <a:p>
            <a:r>
              <a:rPr lang="en-GB" dirty="0" smtClean="0"/>
              <a:t>Take a look at the following image, it is also in your worksheet.</a:t>
            </a:r>
          </a:p>
          <a:p>
            <a:endParaRPr lang="en-GB" dirty="0" smtClean="0"/>
          </a:p>
          <a:p>
            <a:r>
              <a:rPr lang="en-GB" dirty="0" smtClean="0"/>
              <a:t>Is it clear what every bit of information does?</a:t>
            </a:r>
          </a:p>
          <a:p>
            <a:pPr lvl="1"/>
            <a:r>
              <a:rPr lang="en-GB" i="1" dirty="0" smtClean="0"/>
              <a:t>What could you change to make it clearer?</a:t>
            </a:r>
          </a:p>
          <a:p>
            <a:endParaRPr lang="en-GB" dirty="0"/>
          </a:p>
          <a:p>
            <a:r>
              <a:rPr lang="en-GB" dirty="0" smtClean="0"/>
              <a:t>Which of those points are clearer than the others?</a:t>
            </a:r>
          </a:p>
          <a:p>
            <a:endParaRPr lang="en-GB" dirty="0"/>
          </a:p>
          <a:p>
            <a:r>
              <a:rPr lang="en-GB" dirty="0" smtClean="0"/>
              <a:t>Make a list of the points where information is being shown to the user.</a:t>
            </a:r>
            <a:endParaRPr lang="en-GB" i="1" dirty="0"/>
          </a:p>
        </p:txBody>
      </p:sp>
      <p:pic>
        <p:nvPicPr>
          <p:cNvPr id="1025" name="Picture 1" descr="C:\Users\STOMKI~1.001\AppData\Local\Temp\msohtmlclip1\02\clip_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516" y="1973179"/>
            <a:ext cx="946484" cy="48848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l="4317" t="51959" r="70160" b="2094"/>
          <a:stretch>
            <a:fillRect/>
          </a:stretch>
        </p:blipFill>
        <p:spPr bwMode="auto">
          <a:xfrm>
            <a:off x="200805" y="2978330"/>
            <a:ext cx="882318" cy="76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rcRect l="37399" t="53917" r="36140" b="1038"/>
          <a:stretch>
            <a:fillRect/>
          </a:stretch>
        </p:blipFill>
        <p:spPr bwMode="auto">
          <a:xfrm>
            <a:off x="211593" y="4473696"/>
            <a:ext cx="871530" cy="71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p:cNvPicPr>
            <a:picLocks noChangeAspect="1" noChangeArrowheads="1"/>
          </p:cNvPicPr>
          <p:nvPr/>
        </p:nvPicPr>
        <p:blipFill>
          <a:blip r:embed="rId3">
            <a:extLst>
              <a:ext uri="{28A0092B-C50C-407E-A947-70E740481C1C}">
                <a14:useLocalDpi xmlns:a14="http://schemas.microsoft.com/office/drawing/2010/main" val="0"/>
              </a:ext>
            </a:extLst>
          </a:blip>
          <a:srcRect l="68900" t="57832" r="5901" b="1038"/>
          <a:stretch>
            <a:fillRect/>
          </a:stretch>
        </p:blipFill>
        <p:spPr bwMode="auto">
          <a:xfrm>
            <a:off x="211001" y="5439013"/>
            <a:ext cx="882319" cy="694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0" y="3744790"/>
            <a:ext cx="1812758" cy="369332"/>
          </a:xfrm>
          <a:prstGeom prst="rect">
            <a:avLst/>
          </a:prstGeom>
          <a:noFill/>
        </p:spPr>
        <p:txBody>
          <a:bodyPr wrap="square" rtlCol="0">
            <a:spAutoFit/>
          </a:bodyPr>
          <a:lstStyle/>
          <a:p>
            <a:r>
              <a:rPr lang="en-GB" b="1" dirty="0" smtClean="0"/>
              <a:t>Challenge D</a:t>
            </a:r>
            <a:endParaRPr lang="en-GB" b="1"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37874" y="2902805"/>
            <a:ext cx="4589679" cy="2730731"/>
          </a:xfrm>
          <a:prstGeom prst="rect">
            <a:avLst/>
          </a:prstGeom>
        </p:spPr>
      </p:pic>
    </p:spTree>
    <p:extLst>
      <p:ext uri="{BB962C8B-B14F-4D97-AF65-F5344CB8AC3E}">
        <p14:creationId xmlns:p14="http://schemas.microsoft.com/office/powerpoint/2010/main" val="364085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796" y="1464452"/>
            <a:ext cx="9049789" cy="5384372"/>
          </a:xfrm>
        </p:spPr>
      </p:pic>
      <p:sp>
        <p:nvSpPr>
          <p:cNvPr id="5" name="Oval 4"/>
          <p:cNvSpPr/>
          <p:nvPr/>
        </p:nvSpPr>
        <p:spPr>
          <a:xfrm>
            <a:off x="2718262" y="3017520"/>
            <a:ext cx="440574" cy="4239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2845723" y="3944663"/>
            <a:ext cx="1352204" cy="4239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5314603" y="4156637"/>
            <a:ext cx="288174" cy="25215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2718262" y="4717190"/>
            <a:ext cx="440574" cy="4239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3851563" y="4717189"/>
            <a:ext cx="440574" cy="4239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4908666" y="4408790"/>
            <a:ext cx="1084810" cy="4239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2056015" y="2885345"/>
            <a:ext cx="440574" cy="212723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933796" y="1625151"/>
            <a:ext cx="579120" cy="4239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8057803" y="3732688"/>
            <a:ext cx="803564" cy="4239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4782589" y="2038004"/>
            <a:ext cx="1352203" cy="4239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8591203" y="4156637"/>
            <a:ext cx="440574" cy="98450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4342015" y="1356078"/>
            <a:ext cx="2225040" cy="4239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6567055" y="1572491"/>
            <a:ext cx="440574" cy="4239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6719455" y="6245629"/>
            <a:ext cx="440574" cy="4239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3606339" y="6157284"/>
            <a:ext cx="3113116" cy="72980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4071850" y="5225261"/>
            <a:ext cx="836816" cy="78484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a:off x="4908666" y="5733335"/>
            <a:ext cx="440574" cy="4239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5602777" y="5740811"/>
            <a:ext cx="440574" cy="4239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5579226" y="2563285"/>
            <a:ext cx="440574" cy="4239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6130636" y="5071062"/>
            <a:ext cx="440574" cy="4239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933796" y="6505225"/>
            <a:ext cx="440574" cy="4239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5965769" y="5215531"/>
            <a:ext cx="753686" cy="7563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4121727" y="3076804"/>
            <a:ext cx="660861" cy="86785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162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CBB6CB36E18F45B62562FE7B4DA56E" ma:contentTypeVersion="15" ma:contentTypeDescription="Create a new document." ma:contentTypeScope="" ma:versionID="55d364c79cdf8e1ca4d0d760678f7a4c">
  <xsd:schema xmlns:xsd="http://www.w3.org/2001/XMLSchema" xmlns:xs="http://www.w3.org/2001/XMLSchema" xmlns:p="http://schemas.microsoft.com/office/2006/metadata/properties" xmlns:ns2="d6907449-af5f-4ae7-8fbd-83d93334ec72" xmlns:ns3="10279fda-7dd0-4adc-b8c4-c2c105cc9cb1" targetNamespace="http://schemas.microsoft.com/office/2006/metadata/properties" ma:root="true" ma:fieldsID="34c1c2944482cbceaec0c8d1554c245b" ns2:_="" ns3:_="">
    <xsd:import namespace="d6907449-af5f-4ae7-8fbd-83d93334ec72"/>
    <xsd:import namespace="10279fda-7dd0-4adc-b8c4-c2c105cc9cb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LengthInSeconds" minOccurs="0"/>
                <xsd:element ref="ns2:MediaServiceAutoKeyPoints" minOccurs="0"/>
                <xsd:element ref="ns2:MediaServiceKeyPoint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907449-af5f-4ae7-8fbd-83d93334ec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6b8feb0-8561-4fad-a5fd-d262bdf9108e"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0279fda-7dd0-4adc-b8c4-c2c105cc9cb1"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fe1c32eb-8732-4919-9732-389535388650}" ma:internalName="TaxCatchAll" ma:showField="CatchAllData" ma:web="10279fda-7dd0-4adc-b8c4-c2c105cc9cb1">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10279fda-7dd0-4adc-b8c4-c2c105cc9cb1" xsi:nil="true"/>
    <lcf76f155ced4ddcb4097134ff3c332f xmlns="d6907449-af5f-4ae7-8fbd-83d93334ec72">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245574-AF01-44CF-A399-B79E02706FEB}"/>
</file>

<file path=customXml/itemProps2.xml><?xml version="1.0" encoding="utf-8"?>
<ds:datastoreItem xmlns:ds="http://schemas.openxmlformats.org/officeDocument/2006/customXml" ds:itemID="{6C517ADA-9FCD-4B26-AA40-FA7EE4555702}">
  <ds:schemaRefs>
    <ds:schemaRef ds:uri="http://purl.org/dc/dcmitype/"/>
    <ds:schemaRef ds:uri="080a70f3-2fb6-4775-b740-efdf4c94e8dd"/>
    <ds:schemaRef ds:uri="7bbd5310-919e-4445-9a45-176bf1ea620a"/>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A14EC016-2528-4C0C-B8AA-8380889549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 presentation</Template>
  <TotalTime>3344</TotalTime>
  <Words>670</Words>
  <Application>Microsoft Office PowerPoint</Application>
  <PresentationFormat>Widescreen</PresentationFormat>
  <Paragraphs>84</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Georgia</vt:lpstr>
      <vt:lpstr>Wingdings 2</vt:lpstr>
      <vt:lpstr>Training presentation</vt:lpstr>
      <vt:lpstr>VG Development – Media and Interactivity</vt:lpstr>
      <vt:lpstr>Starter – 5 Minutes</vt:lpstr>
      <vt:lpstr>Learning Outcomes</vt:lpstr>
      <vt:lpstr>What is VG?</vt:lpstr>
      <vt:lpstr>VG as an Interactive Media Product</vt:lpstr>
      <vt:lpstr>Media</vt:lpstr>
      <vt:lpstr>Media – Example</vt:lpstr>
      <vt:lpstr>Task 1 – Where is the Information</vt:lpstr>
      <vt:lpstr>PowerPoint Presentation</vt:lpstr>
      <vt:lpstr>Interactivity</vt:lpstr>
      <vt:lpstr>Interactivity – Example</vt:lpstr>
      <vt:lpstr>Task 2 – State the Interactivity</vt:lpstr>
      <vt:lpstr>Interactivity and its Effects</vt:lpstr>
      <vt:lpstr>Plenary – Media and Interactivity</vt:lpstr>
    </vt:vector>
  </TitlesOfParts>
  <Company>UTC Sheffied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TITLE</dc:title>
  <dc:creator>Stephen Tomkins</dc:creator>
  <cp:lastModifiedBy>Stephen Tomkins</cp:lastModifiedBy>
  <cp:revision>114</cp:revision>
  <dcterms:created xsi:type="dcterms:W3CDTF">2019-08-29T12:39:28Z</dcterms:created>
  <dcterms:modified xsi:type="dcterms:W3CDTF">2019-09-17T14:54:33Z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0x010100A6CBB6CB36E18F45B62562FE7B4DA56E</vt:lpwstr>
  </property>
</Properties>
</file>