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22"/>
  </p:notesMasterIdLst>
  <p:handoutMasterIdLst>
    <p:handoutMasterId r:id="rId23"/>
  </p:handoutMasterIdLst>
  <p:sldIdLst>
    <p:sldId id="257" r:id="rId5"/>
    <p:sldId id="292" r:id="rId6"/>
    <p:sldId id="259" r:id="rId7"/>
    <p:sldId id="304" r:id="rId8"/>
    <p:sldId id="305" r:id="rId9"/>
    <p:sldId id="306" r:id="rId10"/>
    <p:sldId id="307" r:id="rId11"/>
    <p:sldId id="308" r:id="rId12"/>
    <p:sldId id="309" r:id="rId13"/>
    <p:sldId id="302" r:id="rId14"/>
    <p:sldId id="310" r:id="rId15"/>
    <p:sldId id="311" r:id="rId16"/>
    <p:sldId id="312" r:id="rId17"/>
    <p:sldId id="313" r:id="rId18"/>
    <p:sldId id="315" r:id="rId19"/>
    <p:sldId id="316" r:id="rId20"/>
    <p:sldId id="31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7A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9911" autoAdjust="0"/>
  </p:normalViewPr>
  <p:slideViewPr>
    <p:cSldViewPr snapToGrid="0">
      <p:cViewPr varScale="1">
        <p:scale>
          <a:sx n="115" d="100"/>
          <a:sy n="115" d="100"/>
        </p:scale>
        <p:origin x="372" y="126"/>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9/18/2019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9/18/2019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2389009"/>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17" name="Footer Placeholder 16"/>
          <p:cNvSpPr>
            <a:spLocks noGrp="1"/>
          </p:cNvSpPr>
          <p:nvPr>
            <p:ph type="ftr" sz="quarter" idx="11"/>
          </p:nvPr>
        </p:nvSpPr>
        <p:spPr>
          <a:xfrm>
            <a:off x="7265116" y="4205288"/>
            <a:ext cx="1727200" cy="457200"/>
          </a:xfrm>
        </p:spPr>
        <p:txBody>
          <a:bodyPr/>
          <a:lstStyle>
            <a:lvl1pPr>
              <a:defRPr>
                <a:solidFill>
                  <a:schemeClr val="accent2">
                    <a:lumMod val="75000"/>
                  </a:schemeClr>
                </a:solidFill>
              </a:defRPr>
            </a:lvl1pPr>
          </a:lstStyle>
          <a:p>
            <a:r>
              <a:rPr lang="en-US"/>
              <a:t>Add a footer</a:t>
            </a:r>
            <a:endParaRPr lang="en-US" dirty="0"/>
          </a:p>
        </p:txBody>
      </p:sp>
      <p:sp>
        <p:nvSpPr>
          <p:cNvPr id="28" name="Date Placeholder 27"/>
          <p:cNvSpPr>
            <a:spLocks noGrp="1"/>
          </p:cNvSpPr>
          <p:nvPr>
            <p:ph type="dt" sz="half" idx="10"/>
          </p:nvPr>
        </p:nvSpPr>
        <p:spPr>
          <a:xfrm>
            <a:off x="9043832" y="4206240"/>
            <a:ext cx="1280160" cy="457200"/>
          </a:xfrm>
        </p:spPr>
        <p:txBody>
          <a:bodyPr/>
          <a:lstStyle>
            <a:lvl1pPr>
              <a:defRPr>
                <a:solidFill>
                  <a:schemeClr val="accent2">
                    <a:lumMod val="75000"/>
                  </a:schemeClr>
                </a:solidFill>
              </a:defRPr>
            </a:lvl1pPr>
          </a:lstStyle>
          <a:p>
            <a:fld id="{4E708F12-96AD-4ED4-8132-A78F5E42C1F5}" type="datetime1">
              <a:rPr lang="en-US" smtClean="0"/>
              <a:pPr/>
              <a:t>9/18/2019</a:t>
            </a:fld>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lvl1pPr>
              <a:defRPr/>
            </a:lvl1pPr>
            <a:lvl5pPr>
              <a:defRPr/>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7FA170-8299-44AD-AEEF-FC686C3D7804}" type="datetime1">
              <a:rPr lang="en-US" smtClean="0"/>
              <a:t>9/18/2019</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a:lstStyle>
            <a:lvl1pPr>
              <a:defRPr/>
            </a:lvl1pPr>
          </a:lstStyle>
          <a:p>
            <a:r>
              <a:rPr kumimoji="0" lang="en-US"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a:lstStyle>
            <a:lvl5pPr>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231763A-68EC-4ECD-9620-D9FE9CDDD622}" type="datetime1">
              <a:rPr lang="en-US" smtClean="0"/>
              <a:t>9/18/2019</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lvl1pPr>
              <a:defRPr/>
            </a:lvl1pPr>
            <a:lvl5pPr>
              <a:defRPr/>
            </a:lvl5pPr>
            <a:lvl6pPr>
              <a:defRPr/>
            </a:lvl6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98BEDD-6160-49BB-B372-861DE7DE9BA5}" type="datetime1">
              <a:rPr lang="en-US" smtClean="0"/>
              <a:t>9/18/2019</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AAE819F-B7FD-4B29-8F66-9E318144BC2A}" type="datetime1">
              <a:rPr lang="en-US" smtClean="0"/>
              <a:t>9/18/2019</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D4CA159C-B6E0-4F10-9F4A-2FA57003B139}" type="datetime1">
              <a:rPr lang="en-US" smtClean="0"/>
              <a:t>9/18/2019</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Edit Master text styles</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28" name="Footer Placeholder 27"/>
          <p:cNvSpPr>
            <a:spLocks noGrp="1"/>
          </p:cNvSpPr>
          <p:nvPr>
            <p:ph type="ftr" sz="quarter" idx="12"/>
          </p:nvPr>
        </p:nvSpPr>
        <p:spPr/>
        <p:txBody>
          <a:bodyPr rtlCol="0"/>
          <a:lstStyle/>
          <a:p>
            <a:r>
              <a:rPr lang="en-US" dirty="0"/>
              <a:t>Add a footer</a:t>
            </a:r>
          </a:p>
        </p:txBody>
      </p:sp>
      <p:sp>
        <p:nvSpPr>
          <p:cNvPr id="26" name="Date Placeholder 25"/>
          <p:cNvSpPr>
            <a:spLocks noGrp="1"/>
          </p:cNvSpPr>
          <p:nvPr>
            <p:ph type="dt" sz="half" idx="10"/>
          </p:nvPr>
        </p:nvSpPr>
        <p:spPr/>
        <p:txBody>
          <a:bodyPr rtlCol="0"/>
          <a:lstStyle/>
          <a:p>
            <a:fld id="{8170CBBB-D1D1-4386-A5E9-07F3477B78F3}" type="datetime1">
              <a:rPr lang="en-US" smtClean="0"/>
              <a:t>9/18/2019</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4" name="Footer Placeholder 3"/>
          <p:cNvSpPr>
            <a:spLocks noGrp="1"/>
          </p:cNvSpPr>
          <p:nvPr>
            <p:ph type="ftr" sz="quarter" idx="11"/>
          </p:nvPr>
        </p:nvSpPr>
        <p:spPr>
          <a:xfrm>
            <a:off x="7010400" y="612648"/>
            <a:ext cx="1767840" cy="457200"/>
          </a:xfrm>
        </p:spPr>
        <p:txBody>
          <a:bodyPr/>
          <a:lstStyle/>
          <a:p>
            <a:r>
              <a:rPr lang="en-US" dirty="0"/>
              <a:t>Add a footer</a:t>
            </a:r>
          </a:p>
        </p:txBody>
      </p:sp>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9/18/2019</a:t>
            </a:fld>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B9234BD7-6953-492C-921B-E68B2D7F14C8}" type="datetime1">
              <a:rPr lang="en-US" smtClean="0"/>
              <a:t>9/18/2019</a:t>
            </a:fld>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anchor="b"/>
          <a:lstStyle>
            <a:lvl1pPr algn="l">
              <a:buNone/>
              <a:defRPr sz="1800" b="1"/>
            </a:lvl1pPr>
          </a:lstStyle>
          <a:p>
            <a:r>
              <a:rPr kumimoji="0" lang="en-US" dirty="0"/>
              <a:t>Edit Master title style</a:t>
            </a:r>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5A17D9B-D4D3-4E23-88DF-2E354FA43196}" type="datetime1">
              <a:rPr lang="en-US" smtClean="0"/>
              <a:t>9/18/2019</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41F67C5-D04E-4576-B61C-12ABA14BBD6C}" type="datetime1">
              <a:rPr lang="en-US" smtClean="0"/>
              <a:t>9/18/2019</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878" y="1202171"/>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1879" y="83535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878" y="1143629"/>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1698" y="1195599"/>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1722" y="1275465"/>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7906" y="1332856"/>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29649" y="1424295"/>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1409" y="83335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7429" y="83335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2025" y="83335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5352" y="83335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5690" y="835732"/>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29421" y="835732"/>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609600" y="1464452"/>
            <a:ext cx="10972800" cy="745348"/>
          </a:xfrm>
          <a:prstGeom prst="rect">
            <a:avLst/>
          </a:prstGeom>
        </p:spPr>
        <p:txBody>
          <a:bodyPr vert="horz" anchor="ctr">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6875096" y="820593"/>
            <a:ext cx="1767840" cy="457200"/>
          </a:xfrm>
          <a:prstGeom prst="rect">
            <a:avLst/>
          </a:prstGeom>
        </p:spPr>
        <p:txBody>
          <a:bodyPr vert="horz"/>
          <a:lstStyle>
            <a:lvl1pPr algn="r" eaLnBrk="1" latinLnBrk="0" hangingPunct="1">
              <a:defRPr kumimoji="0" sz="1100">
                <a:solidFill>
                  <a:schemeClr val="accent2">
                    <a:lumMod val="75000"/>
                  </a:schemeClr>
                </a:solidFill>
              </a:defRPr>
            </a:lvl1pPr>
          </a:lstStyle>
          <a:p>
            <a:r>
              <a:rPr lang="en-US"/>
              <a:t>Add a footer</a:t>
            </a:r>
            <a:endParaRPr lang="en-US" dirty="0"/>
          </a:p>
        </p:txBody>
      </p:sp>
      <p:sp>
        <p:nvSpPr>
          <p:cNvPr id="14" name="Date Placeholder 13"/>
          <p:cNvSpPr>
            <a:spLocks noGrp="1"/>
          </p:cNvSpPr>
          <p:nvPr>
            <p:ph type="dt" sz="half" idx="2"/>
          </p:nvPr>
        </p:nvSpPr>
        <p:spPr>
          <a:xfrm>
            <a:off x="8640164" y="820593"/>
            <a:ext cx="1276352" cy="457200"/>
          </a:xfrm>
          <a:prstGeom prst="rect">
            <a:avLst/>
          </a:prstGeom>
        </p:spPr>
        <p:txBody>
          <a:bodyPr vert="horz"/>
          <a:lstStyle>
            <a:lvl1pPr algn="l" eaLnBrk="1" latinLnBrk="0" hangingPunct="1">
              <a:defRPr kumimoji="0" sz="1100">
                <a:solidFill>
                  <a:schemeClr val="accent2">
                    <a:lumMod val="75000"/>
                  </a:schemeClr>
                </a:solidFill>
              </a:defRPr>
            </a:lvl1pPr>
          </a:lstStyle>
          <a:p>
            <a:fld id="{C20F09E4-6EA4-4BF3-9FC8-FF40373B88E6}" type="datetime1">
              <a:rPr lang="en-US" smtClean="0"/>
              <a:pPr/>
              <a:t>9/18/2019</a:t>
            </a:fld>
            <a:endParaRPr lang="en-US" dirty="0"/>
          </a:p>
        </p:txBody>
      </p:sp>
      <p:sp>
        <p:nvSpPr>
          <p:cNvPr id="23" name="Slide Number Placeholder 22"/>
          <p:cNvSpPr>
            <a:spLocks noGrp="1"/>
          </p:cNvSpPr>
          <p:nvPr>
            <p:ph type="sldNum" sz="quarter" idx="4"/>
          </p:nvPr>
        </p:nvSpPr>
        <p:spPr>
          <a:xfrm>
            <a:off x="10897769" y="837624"/>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
        <p:nvSpPr>
          <p:cNvPr id="20" name="TextBox 19"/>
          <p:cNvSpPr txBox="1"/>
          <p:nvPr userDrawn="1"/>
        </p:nvSpPr>
        <p:spPr>
          <a:xfrm>
            <a:off x="-1877" y="-39054"/>
            <a:ext cx="12192000" cy="646331"/>
          </a:xfrm>
          <a:prstGeom prst="rect">
            <a:avLst/>
          </a:prstGeom>
          <a:noFill/>
        </p:spPr>
        <p:txBody>
          <a:bodyPr wrap="square" rtlCol="0">
            <a:spAutoFit/>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en-GB" sz="1800" b="1" i="0" u="none" strike="noStrike" kern="1200" baseline="0" dirty="0" smtClean="0">
                <a:solidFill>
                  <a:schemeClr val="tx1"/>
                </a:solidFill>
                <a:effectLst/>
                <a:latin typeface="+mn-lt"/>
                <a:ea typeface="+mn-ea"/>
                <a:cs typeface="+mn-cs"/>
              </a:rPr>
              <a:t>Aspire to: </a:t>
            </a:r>
            <a:r>
              <a:rPr lang="en-GB" sz="1800" b="1" u="sng" dirty="0" smtClean="0">
                <a:solidFill>
                  <a:srgbClr val="FFC000"/>
                </a:solidFill>
                <a:effectLst/>
                <a:latin typeface="Calibri" panose="020F0502020204030204" pitchFamily="34" charset="0"/>
              </a:rPr>
              <a:t>Explain</a:t>
            </a:r>
            <a:r>
              <a:rPr lang="en-GB" sz="1800" b="0" u="none" dirty="0" smtClean="0">
                <a:solidFill>
                  <a:schemeClr val="tx1"/>
                </a:solidFill>
                <a:effectLst/>
                <a:latin typeface="Calibri" panose="020F0502020204030204" pitchFamily="34" charset="0"/>
              </a:rPr>
              <a:t> how the project lifecycle is used to effectively develop an</a:t>
            </a:r>
            <a:r>
              <a:rPr lang="en-GB" sz="1800" b="0" u="none" baseline="0" dirty="0" smtClean="0">
                <a:solidFill>
                  <a:schemeClr val="tx1"/>
                </a:solidFill>
                <a:effectLst/>
                <a:latin typeface="Calibri" panose="020F0502020204030204" pitchFamily="34" charset="0"/>
              </a:rPr>
              <a:t> interactive media product. </a:t>
            </a:r>
            <a:r>
              <a:rPr lang="en-GB" b="1" dirty="0" smtClean="0"/>
              <a:t>Challenge</a:t>
            </a:r>
            <a:r>
              <a:rPr lang="en-GB" b="1" baseline="0" dirty="0" smtClean="0"/>
              <a:t> to:</a:t>
            </a:r>
            <a:r>
              <a:rPr lang="en-GB" b="1" baseline="0" dirty="0" smtClean="0">
                <a:solidFill>
                  <a:schemeClr val="bg1">
                    <a:lumMod val="50000"/>
                  </a:schemeClr>
                </a:solidFill>
              </a:rPr>
              <a:t> </a:t>
            </a:r>
            <a:r>
              <a:rPr lang="en-GB" sz="1800" b="1" i="0" u="sng" strike="noStrike" kern="1200" dirty="0" smtClean="0">
                <a:solidFill>
                  <a:schemeClr val="bg1">
                    <a:lumMod val="50000"/>
                  </a:schemeClr>
                </a:solidFill>
                <a:effectLst/>
                <a:latin typeface="+mn-lt"/>
                <a:ea typeface="+mn-ea"/>
                <a:cs typeface="+mn-cs"/>
              </a:rPr>
              <a:t>Describe</a:t>
            </a:r>
            <a:r>
              <a:rPr lang="en-GB" sz="1800" b="0" i="0" u="none" strike="noStrike" kern="1200" dirty="0" smtClean="0">
                <a:solidFill>
                  <a:schemeClr val="bg1">
                    <a:lumMod val="50000"/>
                  </a:schemeClr>
                </a:solidFill>
                <a:effectLst/>
                <a:latin typeface="+mn-lt"/>
                <a:ea typeface="+mn-ea"/>
                <a:cs typeface="+mn-cs"/>
              </a:rPr>
              <a:t> </a:t>
            </a:r>
            <a:r>
              <a:rPr lang="en-GB" sz="1800" b="0" i="0" u="none" strike="noStrike" kern="1200" dirty="0" smtClean="0">
                <a:solidFill>
                  <a:schemeClr val="tx1"/>
                </a:solidFill>
                <a:effectLst/>
                <a:latin typeface="+mn-lt"/>
                <a:ea typeface="+mn-ea"/>
                <a:cs typeface="+mn-cs"/>
              </a:rPr>
              <a:t>how</a:t>
            </a:r>
            <a:r>
              <a:rPr lang="en-GB" sz="1800" b="0" i="0" u="none" strike="noStrike" kern="1200" baseline="0" dirty="0" smtClean="0">
                <a:solidFill>
                  <a:schemeClr val="tx1"/>
                </a:solidFill>
                <a:effectLst/>
                <a:latin typeface="+mn-lt"/>
                <a:ea typeface="+mn-ea"/>
                <a:cs typeface="+mn-cs"/>
              </a:rPr>
              <a:t> to analyse the client’s requirements</a:t>
            </a:r>
            <a:r>
              <a:rPr lang="en-GB" sz="1800" b="0" i="0" u="none" strike="noStrike" kern="1200" dirty="0" smtClean="0">
                <a:solidFill>
                  <a:schemeClr val="tx1"/>
                </a:solidFill>
                <a:effectLst/>
                <a:latin typeface="+mn-lt"/>
                <a:ea typeface="+mn-ea"/>
                <a:cs typeface="+mn-cs"/>
              </a:rPr>
              <a:t>.</a:t>
            </a:r>
            <a:r>
              <a:rPr lang="en-GB" sz="1800" b="0" i="0" u="none" strike="noStrike" kern="1200" baseline="0" dirty="0" smtClean="0">
                <a:solidFill>
                  <a:schemeClr val="tx1"/>
                </a:solidFill>
                <a:effectLst/>
                <a:latin typeface="+mn-lt"/>
                <a:ea typeface="+mn-ea"/>
                <a:cs typeface="+mn-cs"/>
              </a:rPr>
              <a:t> </a:t>
            </a:r>
            <a:r>
              <a:rPr lang="en-GB" sz="1800" b="1" i="0" u="sng" strike="noStrike" kern="1200" dirty="0" smtClean="0">
                <a:solidFill>
                  <a:srgbClr val="B87A0A"/>
                </a:solidFill>
                <a:effectLst/>
                <a:latin typeface="+mn-lt"/>
                <a:ea typeface="+mn-ea"/>
                <a:cs typeface="+mn-cs"/>
              </a:rPr>
              <a:t>Understand</a:t>
            </a:r>
            <a:r>
              <a:rPr lang="en-GB" sz="1800" b="0" i="0" u="none" strike="noStrike" kern="1200" dirty="0" smtClean="0">
                <a:solidFill>
                  <a:schemeClr val="tx1"/>
                </a:solidFill>
                <a:effectLst/>
                <a:latin typeface="+mn-lt"/>
                <a:ea typeface="+mn-ea"/>
                <a:cs typeface="+mn-cs"/>
              </a:rPr>
              <a:t> the steps taken to produce a VG.</a:t>
            </a:r>
            <a:endParaRPr lang="en-GB" b="1"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VG Development – Development Process</a:t>
            </a:r>
            <a:endParaRPr lang="en-US" dirty="0"/>
          </a:p>
        </p:txBody>
      </p:sp>
      <p:sp>
        <p:nvSpPr>
          <p:cNvPr id="3" name="Subtitle 2"/>
          <p:cNvSpPr>
            <a:spLocks noGrp="1"/>
          </p:cNvSpPr>
          <p:nvPr>
            <p:ph type="subTitle" idx="1"/>
          </p:nvPr>
        </p:nvSpPr>
        <p:spPr/>
        <p:txBody>
          <a:bodyPr/>
          <a:lstStyle/>
          <a:p>
            <a:r>
              <a:rPr lang="en-US" dirty="0" smtClean="0"/>
              <a:t>Interactive Media</a:t>
            </a:r>
          </a:p>
          <a:p>
            <a:endParaRPr lang="en-US" dirty="0"/>
          </a:p>
          <a:p>
            <a:r>
              <a:rPr lang="en-US" dirty="0" smtClean="0"/>
              <a:t>Unit 1</a:t>
            </a:r>
            <a:endParaRPr 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 1 – Project Lifecycle</a:t>
            </a:r>
            <a:endParaRPr lang="en-GB" dirty="0"/>
          </a:p>
        </p:txBody>
      </p:sp>
      <p:sp>
        <p:nvSpPr>
          <p:cNvPr id="3" name="Content Placeholder 2"/>
          <p:cNvSpPr>
            <a:spLocks noGrp="1"/>
          </p:cNvSpPr>
          <p:nvPr>
            <p:ph idx="1"/>
          </p:nvPr>
        </p:nvSpPr>
        <p:spPr>
          <a:xfrm>
            <a:off x="609600" y="2249424"/>
            <a:ext cx="10635916" cy="4325112"/>
          </a:xfrm>
        </p:spPr>
        <p:txBody>
          <a:bodyPr>
            <a:normAutofit/>
          </a:bodyPr>
          <a:lstStyle/>
          <a:p>
            <a:r>
              <a:rPr lang="en-GB" dirty="0" smtClean="0"/>
              <a:t>For each of the following tasks, explain which phase they would be best suited to and why.</a:t>
            </a:r>
          </a:p>
          <a:p>
            <a:endParaRPr lang="en-GB" dirty="0" smtClean="0"/>
          </a:p>
          <a:p>
            <a:r>
              <a:rPr lang="en-GB" dirty="0" smtClean="0"/>
              <a:t>Setting who will be on which task and when.</a:t>
            </a:r>
          </a:p>
          <a:p>
            <a:pPr lvl="1"/>
            <a:r>
              <a:rPr lang="en-GB" i="1" dirty="0" smtClean="0"/>
              <a:t>Creating the supporting documents.</a:t>
            </a:r>
          </a:p>
          <a:p>
            <a:endParaRPr lang="en-GB" dirty="0"/>
          </a:p>
          <a:p>
            <a:r>
              <a:rPr lang="en-GB" dirty="0" smtClean="0"/>
              <a:t>Checking that all of the requirements have been met.</a:t>
            </a:r>
          </a:p>
          <a:p>
            <a:endParaRPr lang="en-GB" dirty="0"/>
          </a:p>
          <a:p>
            <a:r>
              <a:rPr lang="en-GB" dirty="0" smtClean="0"/>
              <a:t>Deciding which colours will be used for the interface.</a:t>
            </a:r>
            <a:endParaRPr lang="en-GB" i="1" dirty="0"/>
          </a:p>
        </p:txBody>
      </p:sp>
      <p:pic>
        <p:nvPicPr>
          <p:cNvPr id="1025" name="Picture 1" descr="C:\Users\STOMKI~1.001\AppData\Local\Temp\msohtmlclip1\02\clip_image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516" y="1973179"/>
            <a:ext cx="946484" cy="48848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9"/>
          <p:cNvPicPr>
            <a:picLocks noChangeAspect="1" noChangeArrowheads="1"/>
          </p:cNvPicPr>
          <p:nvPr/>
        </p:nvPicPr>
        <p:blipFill>
          <a:blip r:embed="rId3">
            <a:extLst>
              <a:ext uri="{28A0092B-C50C-407E-A947-70E740481C1C}">
                <a14:useLocalDpi xmlns:a14="http://schemas.microsoft.com/office/drawing/2010/main" val="0"/>
              </a:ext>
            </a:extLst>
          </a:blip>
          <a:srcRect l="4317" t="51959" r="70160" b="2094"/>
          <a:stretch>
            <a:fillRect/>
          </a:stretch>
        </p:blipFill>
        <p:spPr bwMode="auto">
          <a:xfrm>
            <a:off x="168441" y="3352403"/>
            <a:ext cx="882318" cy="766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noChangeAspect="1" noChangeArrowheads="1"/>
          </p:cNvPicPr>
          <p:nvPr/>
        </p:nvPicPr>
        <p:blipFill>
          <a:blip r:embed="rId3">
            <a:extLst>
              <a:ext uri="{28A0092B-C50C-407E-A947-70E740481C1C}">
                <a14:useLocalDpi xmlns:a14="http://schemas.microsoft.com/office/drawing/2010/main" val="0"/>
              </a:ext>
            </a:extLst>
          </a:blip>
          <a:srcRect l="37399" t="53917" r="36140" b="1038"/>
          <a:stretch>
            <a:fillRect/>
          </a:stretch>
        </p:blipFill>
        <p:spPr bwMode="auto">
          <a:xfrm>
            <a:off x="179229" y="4847769"/>
            <a:ext cx="871530" cy="715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p:cNvPicPr>
            <a:picLocks noChangeAspect="1" noChangeArrowheads="1"/>
          </p:cNvPicPr>
          <p:nvPr/>
        </p:nvPicPr>
        <p:blipFill>
          <a:blip r:embed="rId3">
            <a:extLst>
              <a:ext uri="{28A0092B-C50C-407E-A947-70E740481C1C}">
                <a14:useLocalDpi xmlns:a14="http://schemas.microsoft.com/office/drawing/2010/main" val="0"/>
              </a:ext>
            </a:extLst>
          </a:blip>
          <a:srcRect l="68900" t="57832" r="5901" b="1038"/>
          <a:stretch>
            <a:fillRect/>
          </a:stretch>
        </p:blipFill>
        <p:spPr bwMode="auto">
          <a:xfrm>
            <a:off x="178637" y="5813086"/>
            <a:ext cx="882319" cy="694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2364" y="4118863"/>
            <a:ext cx="1812758" cy="369332"/>
          </a:xfrm>
          <a:prstGeom prst="rect">
            <a:avLst/>
          </a:prstGeom>
          <a:noFill/>
        </p:spPr>
        <p:txBody>
          <a:bodyPr wrap="square" rtlCol="0">
            <a:spAutoFit/>
          </a:bodyPr>
          <a:lstStyle/>
          <a:p>
            <a:r>
              <a:rPr lang="en-GB" b="1" dirty="0" smtClean="0"/>
              <a:t>Challenge D</a:t>
            </a:r>
            <a:endParaRPr lang="en-GB" b="1" dirty="0"/>
          </a:p>
        </p:txBody>
      </p:sp>
    </p:spTree>
    <p:extLst>
      <p:ext uri="{BB962C8B-B14F-4D97-AF65-F5344CB8AC3E}">
        <p14:creationId xmlns:p14="http://schemas.microsoft.com/office/powerpoint/2010/main" val="3640852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Production Techniques</a:t>
            </a:r>
            <a:endParaRPr lang="en-GB" dirty="0"/>
          </a:p>
        </p:txBody>
      </p:sp>
      <p:sp>
        <p:nvSpPr>
          <p:cNvPr id="3" name="Content Placeholder 2"/>
          <p:cNvSpPr>
            <a:spLocks noGrp="1"/>
          </p:cNvSpPr>
          <p:nvPr>
            <p:ph idx="1"/>
          </p:nvPr>
        </p:nvSpPr>
        <p:spPr/>
        <p:txBody>
          <a:bodyPr/>
          <a:lstStyle/>
          <a:p>
            <a:r>
              <a:rPr lang="en-GB" dirty="0" smtClean="0"/>
              <a:t>Due to how broad VG development is, there are a lot of potential skills required to produce a high quality product.</a:t>
            </a:r>
          </a:p>
          <a:p>
            <a:endParaRPr lang="en-GB" dirty="0"/>
          </a:p>
          <a:p>
            <a:r>
              <a:rPr lang="en-GB" dirty="0" smtClean="0"/>
              <a:t>The following slides cover only a small selection of those skills.</a:t>
            </a:r>
          </a:p>
          <a:p>
            <a:endParaRPr lang="en-GB" dirty="0"/>
          </a:p>
          <a:p>
            <a:r>
              <a:rPr lang="en-GB" dirty="0" smtClean="0"/>
              <a:t>Although it may seem to be the more “fun” option of the various interactive media products, there is a lot of additional work that needs to be done and is often overlooked.</a:t>
            </a:r>
            <a:endParaRPr lang="en-GB" dirty="0"/>
          </a:p>
        </p:txBody>
      </p:sp>
    </p:spTree>
    <p:extLst>
      <p:ext uri="{BB962C8B-B14F-4D97-AF65-F5344CB8AC3E}">
        <p14:creationId xmlns:p14="http://schemas.microsoft.com/office/powerpoint/2010/main" val="295958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Production Techniques – Programming</a:t>
            </a:r>
            <a:endParaRPr lang="en-GB" dirty="0"/>
          </a:p>
        </p:txBody>
      </p:sp>
      <p:sp>
        <p:nvSpPr>
          <p:cNvPr id="3" name="Content Placeholder 2"/>
          <p:cNvSpPr>
            <a:spLocks noGrp="1"/>
          </p:cNvSpPr>
          <p:nvPr>
            <p:ph idx="1"/>
          </p:nvPr>
        </p:nvSpPr>
        <p:spPr/>
        <p:txBody>
          <a:bodyPr/>
          <a:lstStyle/>
          <a:p>
            <a:r>
              <a:rPr lang="en-GB" dirty="0" smtClean="0"/>
              <a:t>One key element of the development process that is consistent throughout most development software is the requirement of programming elements.</a:t>
            </a:r>
          </a:p>
          <a:p>
            <a:endParaRPr lang="en-GB" dirty="0"/>
          </a:p>
          <a:p>
            <a:r>
              <a:rPr lang="en-GB" dirty="0" smtClean="0"/>
              <a:t>These are used to get the majority of the game’s mechanics working as intended.</a:t>
            </a:r>
          </a:p>
          <a:p>
            <a:endParaRPr lang="en-GB" dirty="0"/>
          </a:p>
          <a:p>
            <a:r>
              <a:rPr lang="en-GB" dirty="0" smtClean="0"/>
              <a:t>However, some of the skills required can be quite challenging to produce a high quality product.</a:t>
            </a:r>
            <a:endParaRPr lang="en-GB" dirty="0"/>
          </a:p>
        </p:txBody>
      </p:sp>
    </p:spTree>
    <p:extLst>
      <p:ext uri="{BB962C8B-B14F-4D97-AF65-F5344CB8AC3E}">
        <p14:creationId xmlns:p14="http://schemas.microsoft.com/office/powerpoint/2010/main" val="1195579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Production Techniques – Asset Development</a:t>
            </a:r>
            <a:endParaRPr lang="en-GB" dirty="0"/>
          </a:p>
        </p:txBody>
      </p:sp>
      <p:sp>
        <p:nvSpPr>
          <p:cNvPr id="3" name="Content Placeholder 2"/>
          <p:cNvSpPr>
            <a:spLocks noGrp="1"/>
          </p:cNvSpPr>
          <p:nvPr>
            <p:ph idx="1"/>
          </p:nvPr>
        </p:nvSpPr>
        <p:spPr/>
        <p:txBody>
          <a:bodyPr/>
          <a:lstStyle/>
          <a:p>
            <a:r>
              <a:rPr lang="en-GB" dirty="0" smtClean="0"/>
              <a:t>One overlooked skill is the collection and development of assets for use in the project.</a:t>
            </a:r>
          </a:p>
          <a:p>
            <a:endParaRPr lang="en-GB" dirty="0"/>
          </a:p>
          <a:p>
            <a:r>
              <a:rPr lang="en-GB" dirty="0" smtClean="0"/>
              <a:t>Although there are some freely available assets such as textures and sprites, they won’t all fit for the project brief.</a:t>
            </a:r>
          </a:p>
          <a:p>
            <a:endParaRPr lang="en-GB" dirty="0"/>
          </a:p>
          <a:p>
            <a:r>
              <a:rPr lang="en-GB" dirty="0" smtClean="0"/>
              <a:t>Creating assets can be done in various tools such as image manipulation tools, 3D-modelling software and audio-creation software.</a:t>
            </a:r>
            <a:endParaRPr lang="en-GB" dirty="0"/>
          </a:p>
        </p:txBody>
      </p:sp>
    </p:spTree>
    <p:extLst>
      <p:ext uri="{BB962C8B-B14F-4D97-AF65-F5344CB8AC3E}">
        <p14:creationId xmlns:p14="http://schemas.microsoft.com/office/powerpoint/2010/main" val="1069772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Production Techniques – Breaking Down a Brief</a:t>
            </a:r>
            <a:endParaRPr lang="en-GB" dirty="0"/>
          </a:p>
        </p:txBody>
      </p:sp>
      <p:sp>
        <p:nvSpPr>
          <p:cNvPr id="3" name="Content Placeholder 2"/>
          <p:cNvSpPr>
            <a:spLocks noGrp="1"/>
          </p:cNvSpPr>
          <p:nvPr>
            <p:ph idx="1"/>
          </p:nvPr>
        </p:nvSpPr>
        <p:spPr/>
        <p:txBody>
          <a:bodyPr>
            <a:normAutofit fontScale="92500"/>
          </a:bodyPr>
          <a:lstStyle/>
          <a:p>
            <a:r>
              <a:rPr lang="en-GB" dirty="0" smtClean="0"/>
              <a:t>To understand what actually needs to be made, the brief needs to be fully understood.</a:t>
            </a:r>
          </a:p>
          <a:p>
            <a:endParaRPr lang="en-GB" dirty="0"/>
          </a:p>
          <a:p>
            <a:r>
              <a:rPr lang="en-GB" dirty="0" smtClean="0"/>
              <a:t>Breaking down a brief into the necessary detail allows the development team to understand what is required by the client. This also allows the development team to clarify information with the client.</a:t>
            </a:r>
          </a:p>
          <a:p>
            <a:endParaRPr lang="en-GB" dirty="0"/>
          </a:p>
          <a:p>
            <a:r>
              <a:rPr lang="en-GB" dirty="0" smtClean="0"/>
              <a:t>For example: “The player’s score should increase when they score a goal”</a:t>
            </a:r>
          </a:p>
          <a:p>
            <a:pPr lvl="1"/>
            <a:r>
              <a:rPr lang="en-GB" dirty="0" smtClean="0"/>
              <a:t>How much should it increase by?</a:t>
            </a:r>
          </a:p>
          <a:p>
            <a:pPr lvl="1"/>
            <a:r>
              <a:rPr lang="en-GB" dirty="0" smtClean="0"/>
              <a:t>How do they score a goal?</a:t>
            </a:r>
            <a:endParaRPr lang="en-GB" dirty="0"/>
          </a:p>
        </p:txBody>
      </p:sp>
    </p:spTree>
    <p:extLst>
      <p:ext uri="{BB962C8B-B14F-4D97-AF65-F5344CB8AC3E}">
        <p14:creationId xmlns:p14="http://schemas.microsoft.com/office/powerpoint/2010/main" val="4001378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 2 – Analysing a Brief</a:t>
            </a:r>
            <a:endParaRPr lang="en-GB" dirty="0"/>
          </a:p>
        </p:txBody>
      </p:sp>
      <p:sp>
        <p:nvSpPr>
          <p:cNvPr id="3" name="Content Placeholder 2"/>
          <p:cNvSpPr>
            <a:spLocks noGrp="1"/>
          </p:cNvSpPr>
          <p:nvPr>
            <p:ph idx="1"/>
          </p:nvPr>
        </p:nvSpPr>
        <p:spPr>
          <a:xfrm>
            <a:off x="609600" y="2249424"/>
            <a:ext cx="10635916" cy="4325112"/>
          </a:xfrm>
        </p:spPr>
        <p:txBody>
          <a:bodyPr>
            <a:normAutofit/>
          </a:bodyPr>
          <a:lstStyle/>
          <a:p>
            <a:r>
              <a:rPr lang="en-GB" dirty="0" smtClean="0"/>
              <a:t>Read through and analyse the brief in the worksheet.</a:t>
            </a:r>
          </a:p>
          <a:p>
            <a:endParaRPr lang="en-GB" dirty="0" smtClean="0"/>
          </a:p>
          <a:p>
            <a:r>
              <a:rPr lang="en-GB" dirty="0" smtClean="0"/>
              <a:t>What could happen if you don’t have all of the necessary information?</a:t>
            </a:r>
          </a:p>
          <a:p>
            <a:pPr lvl="1"/>
            <a:r>
              <a:rPr lang="en-GB" i="1" dirty="0" smtClean="0"/>
              <a:t>How would this effect the overall project?</a:t>
            </a:r>
          </a:p>
          <a:p>
            <a:endParaRPr lang="en-GB" dirty="0"/>
          </a:p>
          <a:p>
            <a:r>
              <a:rPr lang="en-GB" dirty="0" smtClean="0"/>
              <a:t>Explain why you need that additional information.</a:t>
            </a:r>
          </a:p>
          <a:p>
            <a:endParaRPr lang="en-GB" dirty="0"/>
          </a:p>
          <a:p>
            <a:r>
              <a:rPr lang="en-GB" dirty="0" smtClean="0"/>
              <a:t>Note down what additional information is needed.</a:t>
            </a:r>
            <a:endParaRPr lang="en-GB" i="1" dirty="0"/>
          </a:p>
        </p:txBody>
      </p:sp>
      <p:pic>
        <p:nvPicPr>
          <p:cNvPr id="1025" name="Picture 1" descr="C:\Users\STOMKI~1.001\AppData\Local\Temp\msohtmlclip1\02\clip_image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516" y="1973179"/>
            <a:ext cx="946484" cy="48848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9"/>
          <p:cNvPicPr>
            <a:picLocks noChangeAspect="1" noChangeArrowheads="1"/>
          </p:cNvPicPr>
          <p:nvPr/>
        </p:nvPicPr>
        <p:blipFill>
          <a:blip r:embed="rId3">
            <a:extLst>
              <a:ext uri="{28A0092B-C50C-407E-A947-70E740481C1C}">
                <a14:useLocalDpi xmlns:a14="http://schemas.microsoft.com/office/drawing/2010/main" val="0"/>
              </a:ext>
            </a:extLst>
          </a:blip>
          <a:srcRect l="4317" t="51959" r="70160" b="2094"/>
          <a:stretch>
            <a:fillRect/>
          </a:stretch>
        </p:blipFill>
        <p:spPr bwMode="auto">
          <a:xfrm>
            <a:off x="168441" y="3352403"/>
            <a:ext cx="882318" cy="766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noChangeAspect="1" noChangeArrowheads="1"/>
          </p:cNvPicPr>
          <p:nvPr/>
        </p:nvPicPr>
        <p:blipFill>
          <a:blip r:embed="rId3">
            <a:extLst>
              <a:ext uri="{28A0092B-C50C-407E-A947-70E740481C1C}">
                <a14:useLocalDpi xmlns:a14="http://schemas.microsoft.com/office/drawing/2010/main" val="0"/>
              </a:ext>
            </a:extLst>
          </a:blip>
          <a:srcRect l="37399" t="53917" r="36140" b="1038"/>
          <a:stretch>
            <a:fillRect/>
          </a:stretch>
        </p:blipFill>
        <p:spPr bwMode="auto">
          <a:xfrm>
            <a:off x="179229" y="4847769"/>
            <a:ext cx="871530" cy="715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p:cNvPicPr>
            <a:picLocks noChangeAspect="1" noChangeArrowheads="1"/>
          </p:cNvPicPr>
          <p:nvPr/>
        </p:nvPicPr>
        <p:blipFill>
          <a:blip r:embed="rId3">
            <a:extLst>
              <a:ext uri="{28A0092B-C50C-407E-A947-70E740481C1C}">
                <a14:useLocalDpi xmlns:a14="http://schemas.microsoft.com/office/drawing/2010/main" val="0"/>
              </a:ext>
            </a:extLst>
          </a:blip>
          <a:srcRect l="68900" t="57832" r="5901" b="1038"/>
          <a:stretch>
            <a:fillRect/>
          </a:stretch>
        </p:blipFill>
        <p:spPr bwMode="auto">
          <a:xfrm>
            <a:off x="178637" y="5813086"/>
            <a:ext cx="882319" cy="694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2364" y="4118863"/>
            <a:ext cx="1812758" cy="369332"/>
          </a:xfrm>
          <a:prstGeom prst="rect">
            <a:avLst/>
          </a:prstGeom>
          <a:noFill/>
        </p:spPr>
        <p:txBody>
          <a:bodyPr wrap="square" rtlCol="0">
            <a:spAutoFit/>
          </a:bodyPr>
          <a:lstStyle/>
          <a:p>
            <a:r>
              <a:rPr lang="en-GB" b="1" dirty="0" smtClean="0"/>
              <a:t>Challenge D</a:t>
            </a:r>
            <a:endParaRPr lang="en-GB" b="1" dirty="0"/>
          </a:p>
        </p:txBody>
      </p:sp>
    </p:spTree>
    <p:extLst>
      <p:ext uri="{BB962C8B-B14F-4D97-AF65-F5344CB8AC3E}">
        <p14:creationId xmlns:p14="http://schemas.microsoft.com/office/powerpoint/2010/main" val="955661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Plenary – Analysing an Amended Brief</a:t>
            </a:r>
            <a:endParaRPr lang="en-GB" dirty="0"/>
          </a:p>
        </p:txBody>
      </p:sp>
      <p:sp>
        <p:nvSpPr>
          <p:cNvPr id="3" name="Content Placeholder 2"/>
          <p:cNvSpPr>
            <a:spLocks noGrp="1"/>
          </p:cNvSpPr>
          <p:nvPr>
            <p:ph idx="1"/>
          </p:nvPr>
        </p:nvSpPr>
        <p:spPr>
          <a:xfrm>
            <a:off x="609600" y="2249424"/>
            <a:ext cx="10635916" cy="4325112"/>
          </a:xfrm>
        </p:spPr>
        <p:txBody>
          <a:bodyPr>
            <a:normAutofit/>
          </a:bodyPr>
          <a:lstStyle/>
          <a:p>
            <a:r>
              <a:rPr lang="en-GB" dirty="0" smtClean="0"/>
              <a:t>Read through and analyse the new amended.</a:t>
            </a:r>
          </a:p>
          <a:p>
            <a:endParaRPr lang="en-GB" dirty="0" smtClean="0"/>
          </a:p>
          <a:p>
            <a:r>
              <a:rPr lang="en-GB" dirty="0" smtClean="0"/>
              <a:t>Would you be able to plan the product now? Explain your answer.</a:t>
            </a:r>
          </a:p>
          <a:p>
            <a:endParaRPr lang="en-GB" dirty="0"/>
          </a:p>
          <a:p>
            <a:r>
              <a:rPr lang="en-GB" dirty="0" smtClean="0"/>
              <a:t>How else could you obtain this new information?</a:t>
            </a:r>
          </a:p>
          <a:p>
            <a:endParaRPr lang="en-GB" dirty="0"/>
          </a:p>
          <a:p>
            <a:r>
              <a:rPr lang="en-GB" dirty="0" smtClean="0"/>
              <a:t>Is all of the information you need now there? What has been added?</a:t>
            </a:r>
            <a:endParaRPr lang="en-GB" i="1" dirty="0"/>
          </a:p>
        </p:txBody>
      </p:sp>
      <p:pic>
        <p:nvPicPr>
          <p:cNvPr id="1025" name="Picture 1" descr="C:\Users\STOMKI~1.001\AppData\Local\Temp\msohtmlclip1\02\clip_image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516" y="1973179"/>
            <a:ext cx="946484" cy="48848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9"/>
          <p:cNvPicPr>
            <a:picLocks noChangeAspect="1" noChangeArrowheads="1"/>
          </p:cNvPicPr>
          <p:nvPr/>
        </p:nvPicPr>
        <p:blipFill>
          <a:blip r:embed="rId3">
            <a:extLst>
              <a:ext uri="{28A0092B-C50C-407E-A947-70E740481C1C}">
                <a14:useLocalDpi xmlns:a14="http://schemas.microsoft.com/office/drawing/2010/main" val="0"/>
              </a:ext>
            </a:extLst>
          </a:blip>
          <a:srcRect l="4317" t="51959" r="70160" b="2094"/>
          <a:stretch>
            <a:fillRect/>
          </a:stretch>
        </p:blipFill>
        <p:spPr bwMode="auto">
          <a:xfrm>
            <a:off x="157653" y="3038479"/>
            <a:ext cx="882318" cy="766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noChangeAspect="1" noChangeArrowheads="1"/>
          </p:cNvPicPr>
          <p:nvPr/>
        </p:nvPicPr>
        <p:blipFill>
          <a:blip r:embed="rId3">
            <a:extLst>
              <a:ext uri="{28A0092B-C50C-407E-A947-70E740481C1C}">
                <a14:useLocalDpi xmlns:a14="http://schemas.microsoft.com/office/drawing/2010/main" val="0"/>
              </a:ext>
            </a:extLst>
          </a:blip>
          <a:srcRect l="37399" t="53917" r="36140" b="1038"/>
          <a:stretch>
            <a:fillRect/>
          </a:stretch>
        </p:blipFill>
        <p:spPr bwMode="auto">
          <a:xfrm>
            <a:off x="168441" y="3946671"/>
            <a:ext cx="871530" cy="715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p:cNvPicPr>
            <a:picLocks noChangeAspect="1" noChangeArrowheads="1"/>
          </p:cNvPicPr>
          <p:nvPr/>
        </p:nvPicPr>
        <p:blipFill>
          <a:blip r:embed="rId3">
            <a:extLst>
              <a:ext uri="{28A0092B-C50C-407E-A947-70E740481C1C}">
                <a14:useLocalDpi xmlns:a14="http://schemas.microsoft.com/office/drawing/2010/main" val="0"/>
              </a:ext>
            </a:extLst>
          </a:blip>
          <a:srcRect l="68900" t="57832" r="5901" b="1038"/>
          <a:stretch>
            <a:fillRect/>
          </a:stretch>
        </p:blipFill>
        <p:spPr bwMode="auto">
          <a:xfrm>
            <a:off x="91150" y="4946127"/>
            <a:ext cx="882319" cy="694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5979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Plenary – Amended Brief</a:t>
            </a:r>
            <a:endParaRPr lang="en-GB" dirty="0"/>
          </a:p>
        </p:txBody>
      </p:sp>
      <p:sp>
        <p:nvSpPr>
          <p:cNvPr id="3" name="Content Placeholder 2"/>
          <p:cNvSpPr>
            <a:spLocks noGrp="1"/>
          </p:cNvSpPr>
          <p:nvPr>
            <p:ph idx="1"/>
          </p:nvPr>
        </p:nvSpPr>
        <p:spPr/>
        <p:txBody>
          <a:bodyPr>
            <a:normAutofit lnSpcReduction="10000"/>
          </a:bodyPr>
          <a:lstStyle/>
          <a:p>
            <a:r>
              <a:rPr lang="en-GB" dirty="0" smtClean="0"/>
              <a:t>Your client requires for you to produce a 2D platformer game for Android and iOS devices. iOS 9 upwards and Android KitKat onwards should be supported fully. The game will be sold for £0.99.</a:t>
            </a:r>
            <a:endParaRPr lang="en-GB" dirty="0"/>
          </a:p>
          <a:p>
            <a:r>
              <a:rPr lang="en-GB" dirty="0" smtClean="0"/>
              <a:t>The game should allow the player character to move across the screen freely in a small predetermined level. There will be 20 levels. </a:t>
            </a:r>
            <a:r>
              <a:rPr lang="en-GB" i="1" dirty="0" smtClean="0"/>
              <a:t>Information about the “maps” can be found in another document</a:t>
            </a:r>
            <a:r>
              <a:rPr lang="en-GB" dirty="0" smtClean="0"/>
              <a:t>.</a:t>
            </a:r>
          </a:p>
          <a:p>
            <a:r>
              <a:rPr lang="en-GB" dirty="0" smtClean="0"/>
              <a:t>The ten playable characters will each have a unique colour scheme and special ability.</a:t>
            </a:r>
            <a:br>
              <a:rPr lang="en-GB" dirty="0" smtClean="0"/>
            </a:br>
            <a:r>
              <a:rPr lang="en-GB" i="1" dirty="0" smtClean="0"/>
              <a:t>Information about the player characters can be found in </a:t>
            </a:r>
            <a:r>
              <a:rPr lang="en-GB" i="1" smtClean="0"/>
              <a:t>another document.</a:t>
            </a:r>
            <a:endParaRPr lang="en-GB" dirty="0"/>
          </a:p>
        </p:txBody>
      </p:sp>
    </p:spTree>
    <p:extLst>
      <p:ext uri="{BB962C8B-B14F-4D97-AF65-F5344CB8AC3E}">
        <p14:creationId xmlns:p14="http://schemas.microsoft.com/office/powerpoint/2010/main" val="80838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Starter – 5 Minutes</a:t>
            </a:r>
            <a:endParaRPr lang="en-GB" dirty="0"/>
          </a:p>
        </p:txBody>
      </p:sp>
      <p:sp>
        <p:nvSpPr>
          <p:cNvPr id="3" name="Content Placeholder 2"/>
          <p:cNvSpPr>
            <a:spLocks noGrp="1"/>
          </p:cNvSpPr>
          <p:nvPr>
            <p:ph idx="1"/>
          </p:nvPr>
        </p:nvSpPr>
        <p:spPr>
          <a:xfrm>
            <a:off x="609601" y="2249424"/>
            <a:ext cx="6240086" cy="4325112"/>
          </a:xfrm>
        </p:spPr>
        <p:txBody>
          <a:bodyPr>
            <a:normAutofit lnSpcReduction="10000"/>
          </a:bodyPr>
          <a:lstStyle/>
          <a:p>
            <a:r>
              <a:rPr lang="en-GB" i="1" dirty="0" smtClean="0"/>
              <a:t>Log in and fill your answers into your worksheet.</a:t>
            </a:r>
          </a:p>
          <a:p>
            <a:endParaRPr lang="en-GB" i="1" dirty="0"/>
          </a:p>
          <a:p>
            <a:r>
              <a:rPr lang="en-GB" dirty="0" smtClean="0"/>
              <a:t>Without speaking to a client in person, how would you know what they want from a product?</a:t>
            </a:r>
          </a:p>
          <a:p>
            <a:endParaRPr lang="en-GB" dirty="0"/>
          </a:p>
          <a:p>
            <a:r>
              <a:rPr lang="en-GB" dirty="0" smtClean="0"/>
              <a:t>What steps could you take in order to ensure you get every part of a product completed in time?</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9687" y="2355539"/>
            <a:ext cx="5281824" cy="3920570"/>
          </a:xfrm>
          <a:prstGeom prst="rect">
            <a:avLst/>
          </a:prstGeom>
        </p:spPr>
      </p:pic>
    </p:spTree>
    <p:extLst>
      <p:ext uri="{BB962C8B-B14F-4D97-AF65-F5344CB8AC3E}">
        <p14:creationId xmlns:p14="http://schemas.microsoft.com/office/powerpoint/2010/main" val="931786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Learning Outcomes</a:t>
            </a:r>
            <a:endParaRPr lang="en-GB" dirty="0"/>
          </a:p>
        </p:txBody>
      </p:sp>
      <p:graphicFrame>
        <p:nvGraphicFramePr>
          <p:cNvPr id="14" name="Table 13"/>
          <p:cNvGraphicFramePr>
            <a:graphicFrameLocks noGrp="1"/>
          </p:cNvGraphicFramePr>
          <p:nvPr>
            <p:extLst>
              <p:ext uri="{D42A27DB-BD31-4B8C-83A1-F6EECF244321}">
                <p14:modId xmlns:p14="http://schemas.microsoft.com/office/powerpoint/2010/main" val="3660657086"/>
              </p:ext>
            </p:extLst>
          </p:nvPr>
        </p:nvGraphicFramePr>
        <p:xfrm>
          <a:off x="497304" y="2345473"/>
          <a:ext cx="11341769" cy="3678192"/>
        </p:xfrm>
        <a:graphic>
          <a:graphicData uri="http://schemas.openxmlformats.org/drawingml/2006/table">
            <a:tbl>
              <a:tblPr/>
              <a:tblGrid>
                <a:gridCol w="2787285">
                  <a:extLst>
                    <a:ext uri="{9D8B030D-6E8A-4147-A177-3AD203B41FA5}">
                      <a16:colId xmlns:a16="http://schemas.microsoft.com/office/drawing/2014/main" val="3671311263"/>
                    </a:ext>
                  </a:extLst>
                </a:gridCol>
                <a:gridCol w="8554484">
                  <a:extLst>
                    <a:ext uri="{9D8B030D-6E8A-4147-A177-3AD203B41FA5}">
                      <a16:colId xmlns:a16="http://schemas.microsoft.com/office/drawing/2014/main" val="1902721182"/>
                    </a:ext>
                  </a:extLst>
                </a:gridCol>
              </a:tblGrid>
              <a:tr h="611797">
                <a:tc>
                  <a:txBody>
                    <a:bodyPr/>
                    <a:lstStyle/>
                    <a:p>
                      <a:pPr marL="0" marR="0" fontAlgn="t">
                        <a:spcBef>
                          <a:spcPts val="0"/>
                        </a:spcBef>
                        <a:spcAft>
                          <a:spcPts val="0"/>
                        </a:spcAft>
                      </a:pPr>
                      <a:r>
                        <a:rPr lang="en-GB" sz="2800" b="1" dirty="0">
                          <a:solidFill>
                            <a:schemeClr val="tx1"/>
                          </a:solidFill>
                          <a:effectLst/>
                          <a:latin typeface="Calibri" panose="020F0502020204030204" pitchFamily="34" charset="0"/>
                        </a:rPr>
                        <a:t>Aspire to ……</a:t>
                      </a:r>
                      <a:endParaRPr lang="en-GB" sz="2800" dirty="0">
                        <a:solidFill>
                          <a:schemeClr val="tx1"/>
                        </a:solidFill>
                        <a:effectLst/>
                        <a:latin typeface="Calibri" panose="020F0502020204030204" pitchFamily="34" charset="0"/>
                      </a:endParaRPr>
                    </a:p>
                  </a:txBody>
                  <a:tcPr marL="45586" marR="45586" marT="30390" marB="3039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GB" sz="1800">
                          <a:solidFill>
                            <a:schemeClr val="tx1"/>
                          </a:solidFill>
                          <a:effectLst/>
                          <a:latin typeface="Calibri" panose="020F0502020204030204" pitchFamily="34" charset="0"/>
                        </a:rPr>
                        <a:t> </a:t>
                      </a:r>
                    </a:p>
                  </a:txBody>
                  <a:tcPr marL="45586" marR="45586" marT="30390" marB="3039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021304818"/>
                  </a:ext>
                </a:extLst>
              </a:tr>
              <a:tr h="687342">
                <a:tc>
                  <a:txBody>
                    <a:bodyPr/>
                    <a:lstStyle/>
                    <a:p>
                      <a:pPr marL="0" marR="0" fontAlgn="t">
                        <a:spcBef>
                          <a:spcPts val="0"/>
                        </a:spcBef>
                        <a:spcAft>
                          <a:spcPts val="0"/>
                        </a:spcAft>
                      </a:pPr>
                      <a:endParaRPr lang="en-GB" sz="3200" dirty="0" smtClean="0">
                        <a:solidFill>
                          <a:schemeClr val="tx1"/>
                        </a:solidFill>
                        <a:effectLst/>
                      </a:endParaRPr>
                    </a:p>
                  </a:txBody>
                  <a:tcPr marL="45586" marR="45586" marT="30390" marB="3039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GB" sz="2400" b="1" u="sng" dirty="0" smtClean="0">
                          <a:solidFill>
                            <a:schemeClr val="tx1"/>
                          </a:solidFill>
                          <a:effectLst/>
                          <a:latin typeface="Calibri" panose="020F0502020204030204" pitchFamily="34" charset="0"/>
                        </a:rPr>
                        <a:t>Explain</a:t>
                      </a:r>
                      <a:r>
                        <a:rPr lang="en-GB" sz="2400" b="0" u="none" dirty="0" smtClean="0">
                          <a:solidFill>
                            <a:schemeClr val="tx1"/>
                          </a:solidFill>
                          <a:effectLst/>
                          <a:latin typeface="Calibri" panose="020F0502020204030204" pitchFamily="34" charset="0"/>
                        </a:rPr>
                        <a:t> how the project lifecycle is used to effectively develop an interactive media product.</a:t>
                      </a:r>
                      <a:endParaRPr lang="en-GB" sz="2400" b="1" u="sng" dirty="0">
                        <a:solidFill>
                          <a:schemeClr val="tx1"/>
                        </a:solidFill>
                        <a:effectLst/>
                        <a:latin typeface="Calibri" panose="020F0502020204030204" pitchFamily="34" charset="0"/>
                      </a:endParaRPr>
                    </a:p>
                  </a:txBody>
                  <a:tcPr marL="45586" marR="45586" marT="30390" marB="3039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39824942"/>
                  </a:ext>
                </a:extLst>
              </a:tr>
              <a:tr h="611797">
                <a:tc>
                  <a:txBody>
                    <a:bodyPr/>
                    <a:lstStyle/>
                    <a:p>
                      <a:pPr marL="0" marR="0" fontAlgn="t">
                        <a:spcBef>
                          <a:spcPts val="0"/>
                        </a:spcBef>
                        <a:spcAft>
                          <a:spcPts val="0"/>
                        </a:spcAft>
                      </a:pPr>
                      <a:r>
                        <a:rPr lang="en-GB" sz="2800" b="1" dirty="0">
                          <a:solidFill>
                            <a:schemeClr val="tx1"/>
                          </a:solidFill>
                          <a:effectLst/>
                          <a:latin typeface="Calibri" panose="020F0502020204030204" pitchFamily="34" charset="0"/>
                        </a:rPr>
                        <a:t>Challenge to……</a:t>
                      </a:r>
                      <a:endParaRPr lang="en-GB" sz="2800" dirty="0">
                        <a:solidFill>
                          <a:schemeClr val="tx1"/>
                        </a:solidFill>
                        <a:effectLst/>
                        <a:latin typeface="Calibri" panose="020F0502020204030204" pitchFamily="34" charset="0"/>
                      </a:endParaRPr>
                    </a:p>
                  </a:txBody>
                  <a:tcPr marL="45586" marR="45586" marT="30390" marB="3039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GB" sz="2400" dirty="0">
                          <a:solidFill>
                            <a:schemeClr val="tx1"/>
                          </a:solidFill>
                          <a:effectLst/>
                          <a:latin typeface="Calibri" panose="020F0502020204030204" pitchFamily="34" charset="0"/>
                        </a:rPr>
                        <a:t> </a:t>
                      </a:r>
                    </a:p>
                  </a:txBody>
                  <a:tcPr marL="45586" marR="45586" marT="30390" marB="3039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33369641"/>
                  </a:ext>
                </a:extLst>
              </a:tr>
              <a:tr h="892277">
                <a:tc>
                  <a:txBody>
                    <a:bodyPr/>
                    <a:lstStyle/>
                    <a:p>
                      <a:pPr marL="0" marR="0" fontAlgn="t">
                        <a:spcBef>
                          <a:spcPts val="0"/>
                        </a:spcBef>
                        <a:spcAft>
                          <a:spcPts val="0"/>
                        </a:spcAft>
                      </a:pPr>
                      <a:endParaRPr lang="en-GB" sz="3200" dirty="0">
                        <a:solidFill>
                          <a:schemeClr val="tx1"/>
                        </a:solidFill>
                        <a:effectLst/>
                      </a:endParaRPr>
                    </a:p>
                  </a:txBody>
                  <a:tcPr marL="45586" marR="45586" marT="30390" marB="3039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GB" sz="2400" b="1" u="sng" dirty="0" smtClean="0">
                          <a:solidFill>
                            <a:schemeClr val="tx1"/>
                          </a:solidFill>
                          <a:effectLst/>
                          <a:latin typeface="Calibri" panose="020F0502020204030204" pitchFamily="34" charset="0"/>
                        </a:rPr>
                        <a:t>Describe</a:t>
                      </a:r>
                      <a:r>
                        <a:rPr lang="en-GB" sz="2400" b="0" u="none" dirty="0" smtClean="0">
                          <a:solidFill>
                            <a:schemeClr val="tx1"/>
                          </a:solidFill>
                          <a:effectLst/>
                          <a:latin typeface="Calibri" panose="020F0502020204030204" pitchFamily="34" charset="0"/>
                        </a:rPr>
                        <a:t> how to analyse the client’s requirements.</a:t>
                      </a:r>
                    </a:p>
                  </a:txBody>
                  <a:tcPr marL="45586" marR="45586" marT="30390" marB="3039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184420258"/>
                  </a:ext>
                </a:extLst>
              </a:tr>
              <a:tr h="770021">
                <a:tc>
                  <a:txBody>
                    <a:bodyPr/>
                    <a:lstStyle/>
                    <a:p>
                      <a:pPr marL="0" marR="0" fontAlgn="t">
                        <a:spcBef>
                          <a:spcPts val="0"/>
                        </a:spcBef>
                        <a:spcAft>
                          <a:spcPts val="0"/>
                        </a:spcAft>
                      </a:pPr>
                      <a:endParaRPr lang="en-GB" sz="3200" dirty="0">
                        <a:solidFill>
                          <a:schemeClr val="tx1"/>
                        </a:solidFill>
                        <a:effectLst/>
                      </a:endParaRPr>
                    </a:p>
                  </a:txBody>
                  <a:tcPr marL="45586" marR="45586" marT="30390" marB="3039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GB" sz="2400" b="1" u="sng" dirty="0" smtClean="0">
                          <a:solidFill>
                            <a:schemeClr val="tx1"/>
                          </a:solidFill>
                          <a:effectLst/>
                          <a:latin typeface="Calibri" panose="020F0502020204030204" pitchFamily="34" charset="0"/>
                        </a:rPr>
                        <a:t>Understand</a:t>
                      </a:r>
                      <a:r>
                        <a:rPr lang="en-GB" sz="2400" b="0" u="none" dirty="0" smtClean="0">
                          <a:solidFill>
                            <a:schemeClr val="tx1"/>
                          </a:solidFill>
                          <a:effectLst/>
                          <a:latin typeface="Calibri" panose="020F0502020204030204" pitchFamily="34" charset="0"/>
                        </a:rPr>
                        <a:t> the steps taken to produce</a:t>
                      </a:r>
                      <a:r>
                        <a:rPr lang="en-GB" sz="2400" b="0" u="none" baseline="0" dirty="0" smtClean="0">
                          <a:solidFill>
                            <a:schemeClr val="tx1"/>
                          </a:solidFill>
                          <a:effectLst/>
                          <a:latin typeface="Calibri" panose="020F0502020204030204" pitchFamily="34" charset="0"/>
                        </a:rPr>
                        <a:t> a VG.</a:t>
                      </a:r>
                      <a:endParaRPr lang="en-GB" sz="2400" b="1" u="sng" dirty="0">
                        <a:solidFill>
                          <a:schemeClr val="tx1"/>
                        </a:solidFill>
                        <a:effectLst/>
                        <a:latin typeface="Calibri" panose="020F0502020204030204" pitchFamily="34" charset="0"/>
                      </a:endParaRPr>
                    </a:p>
                  </a:txBody>
                  <a:tcPr marL="45586" marR="45586" marT="30390" marB="3039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512109950"/>
                  </a:ext>
                </a:extLst>
              </a:tr>
            </a:tbl>
          </a:graphicData>
        </a:graphic>
      </p:graphicFrame>
      <p:pic>
        <p:nvPicPr>
          <p:cNvPr id="15" name="Picture 9"/>
          <p:cNvPicPr>
            <a:picLocks noChangeAspect="1" noChangeArrowheads="1"/>
          </p:cNvPicPr>
          <p:nvPr/>
        </p:nvPicPr>
        <p:blipFill>
          <a:blip r:embed="rId2">
            <a:extLst>
              <a:ext uri="{28A0092B-C50C-407E-A947-70E740481C1C}">
                <a14:useLocalDpi xmlns:a14="http://schemas.microsoft.com/office/drawing/2010/main" val="0"/>
              </a:ext>
            </a:extLst>
          </a:blip>
          <a:srcRect l="4317" t="51959" r="70160" b="2094"/>
          <a:stretch>
            <a:fillRect/>
          </a:stretch>
        </p:blipFill>
        <p:spPr bwMode="auto">
          <a:xfrm>
            <a:off x="497304" y="2975205"/>
            <a:ext cx="882318" cy="766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0"/>
          <p:cNvPicPr>
            <a:picLocks noChangeAspect="1" noChangeArrowheads="1"/>
          </p:cNvPicPr>
          <p:nvPr/>
        </p:nvPicPr>
        <p:blipFill>
          <a:blip r:embed="rId2">
            <a:extLst>
              <a:ext uri="{28A0092B-C50C-407E-A947-70E740481C1C}">
                <a14:useLocalDpi xmlns:a14="http://schemas.microsoft.com/office/drawing/2010/main" val="0"/>
              </a:ext>
            </a:extLst>
          </a:blip>
          <a:srcRect l="37399" t="53917" r="36140" b="1038"/>
          <a:stretch>
            <a:fillRect/>
          </a:stretch>
        </p:blipFill>
        <p:spPr bwMode="auto">
          <a:xfrm>
            <a:off x="532155" y="4450554"/>
            <a:ext cx="871530" cy="715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1"/>
          <p:cNvPicPr>
            <a:picLocks noChangeAspect="1" noChangeArrowheads="1"/>
          </p:cNvPicPr>
          <p:nvPr/>
        </p:nvPicPr>
        <p:blipFill>
          <a:blip r:embed="rId2">
            <a:extLst>
              <a:ext uri="{28A0092B-C50C-407E-A947-70E740481C1C}">
                <a14:useLocalDpi xmlns:a14="http://schemas.microsoft.com/office/drawing/2010/main" val="0"/>
              </a:ext>
            </a:extLst>
          </a:blip>
          <a:srcRect l="68900" t="57832" r="5901" b="1038"/>
          <a:stretch>
            <a:fillRect/>
          </a:stretch>
        </p:blipFill>
        <p:spPr bwMode="auto">
          <a:xfrm>
            <a:off x="497303" y="5228789"/>
            <a:ext cx="882319" cy="694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03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Producing a VG</a:t>
            </a:r>
            <a:endParaRPr lang="en-GB" dirty="0"/>
          </a:p>
        </p:txBody>
      </p:sp>
      <p:sp>
        <p:nvSpPr>
          <p:cNvPr id="3" name="Content Placeholder 2"/>
          <p:cNvSpPr>
            <a:spLocks noGrp="1"/>
          </p:cNvSpPr>
          <p:nvPr>
            <p:ph idx="1"/>
          </p:nvPr>
        </p:nvSpPr>
        <p:spPr/>
        <p:txBody>
          <a:bodyPr/>
          <a:lstStyle/>
          <a:p>
            <a:r>
              <a:rPr lang="en-GB" dirty="0" smtClean="0"/>
              <a:t>Most production companies follow the project lifecycle when producing an Interactive Media product.</a:t>
            </a:r>
          </a:p>
          <a:p>
            <a:pPr lvl="1"/>
            <a:r>
              <a:rPr lang="en-GB" dirty="0" smtClean="0"/>
              <a:t>This is exactly the same when producing video games.</a:t>
            </a:r>
          </a:p>
          <a:p>
            <a:pPr lvl="1"/>
            <a:endParaRPr lang="en-GB" dirty="0"/>
          </a:p>
          <a:p>
            <a:r>
              <a:rPr lang="en-GB" dirty="0" smtClean="0"/>
              <a:t>Different iterations of the process will be used by different groups, however, to ensure you keep up the plan during the project, you will follow this process.</a:t>
            </a:r>
            <a:endParaRPr lang="en-GB" dirty="0"/>
          </a:p>
        </p:txBody>
      </p:sp>
    </p:spTree>
    <p:extLst>
      <p:ext uri="{BB962C8B-B14F-4D97-AF65-F5344CB8AC3E}">
        <p14:creationId xmlns:p14="http://schemas.microsoft.com/office/powerpoint/2010/main" val="361891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Lifecycle</a:t>
            </a:r>
            <a:endParaRPr lang="en-GB" dirty="0"/>
          </a:p>
        </p:txBody>
      </p:sp>
      <p:sp>
        <p:nvSpPr>
          <p:cNvPr id="3" name="Content Placeholder 2"/>
          <p:cNvSpPr>
            <a:spLocks noGrp="1"/>
          </p:cNvSpPr>
          <p:nvPr>
            <p:ph idx="1"/>
          </p:nvPr>
        </p:nvSpPr>
        <p:spPr/>
        <p:txBody>
          <a:bodyPr/>
          <a:lstStyle/>
          <a:p>
            <a:r>
              <a:rPr lang="en-GB" dirty="0" smtClean="0"/>
              <a:t>The project lifecycle follows four main phases:</a:t>
            </a:r>
          </a:p>
          <a:p>
            <a:pPr lvl="1"/>
            <a:r>
              <a:rPr lang="en-GB" dirty="0" smtClean="0"/>
              <a:t>Initiation</a:t>
            </a:r>
          </a:p>
          <a:p>
            <a:pPr lvl="1"/>
            <a:r>
              <a:rPr lang="en-GB" dirty="0" smtClean="0"/>
              <a:t>Planning</a:t>
            </a:r>
          </a:p>
          <a:p>
            <a:pPr lvl="1"/>
            <a:r>
              <a:rPr lang="en-GB" dirty="0" smtClean="0"/>
              <a:t>Execution</a:t>
            </a:r>
          </a:p>
          <a:p>
            <a:pPr lvl="1"/>
            <a:r>
              <a:rPr lang="en-GB" dirty="0" smtClean="0"/>
              <a:t>Evaluation</a:t>
            </a:r>
          </a:p>
          <a:p>
            <a:pPr lvl="1"/>
            <a:endParaRPr lang="en-GB" dirty="0"/>
          </a:p>
          <a:p>
            <a:r>
              <a:rPr lang="en-GB" dirty="0" smtClean="0"/>
              <a:t>These phases are followed in order, however if issues are found in a phase, you can go back a phase to resolve the issue.</a:t>
            </a:r>
            <a:endParaRPr lang="en-GB" dirty="0"/>
          </a:p>
        </p:txBody>
      </p:sp>
    </p:spTree>
    <p:extLst>
      <p:ext uri="{BB962C8B-B14F-4D97-AF65-F5344CB8AC3E}">
        <p14:creationId xmlns:p14="http://schemas.microsoft.com/office/powerpoint/2010/main" val="2794369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Initiation Phase</a:t>
            </a:r>
            <a:endParaRPr lang="en-GB" dirty="0"/>
          </a:p>
        </p:txBody>
      </p:sp>
      <p:sp>
        <p:nvSpPr>
          <p:cNvPr id="3" name="Content Placeholder 2"/>
          <p:cNvSpPr>
            <a:spLocks noGrp="1"/>
          </p:cNvSpPr>
          <p:nvPr>
            <p:ph idx="1"/>
          </p:nvPr>
        </p:nvSpPr>
        <p:spPr/>
        <p:txBody>
          <a:bodyPr>
            <a:normAutofit lnSpcReduction="10000"/>
          </a:bodyPr>
          <a:lstStyle/>
          <a:p>
            <a:r>
              <a:rPr lang="en-GB" dirty="0" smtClean="0"/>
              <a:t>The primary purpose of the initiation phase is to gain information about the project.</a:t>
            </a:r>
          </a:p>
          <a:p>
            <a:endParaRPr lang="en-GB" dirty="0"/>
          </a:p>
          <a:p>
            <a:r>
              <a:rPr lang="en-GB" dirty="0" smtClean="0"/>
              <a:t>Some information will have been given by the client, so it is the development team’s (your) job to gain enough information to create the project.</a:t>
            </a:r>
          </a:p>
          <a:p>
            <a:endParaRPr lang="en-GB" dirty="0"/>
          </a:p>
          <a:p>
            <a:r>
              <a:rPr lang="en-GB" dirty="0" smtClean="0"/>
              <a:t>This phase is spent gathering the necessary information required to plan the project, e.g. how much time is given, hardware requirements, target audience etc.</a:t>
            </a:r>
            <a:endParaRPr lang="en-GB" dirty="0"/>
          </a:p>
        </p:txBody>
      </p:sp>
    </p:spTree>
    <p:extLst>
      <p:ext uri="{BB962C8B-B14F-4D97-AF65-F5344CB8AC3E}">
        <p14:creationId xmlns:p14="http://schemas.microsoft.com/office/powerpoint/2010/main" val="951362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Planning Phase</a:t>
            </a:r>
            <a:endParaRPr lang="en-GB" dirty="0"/>
          </a:p>
        </p:txBody>
      </p:sp>
      <p:sp>
        <p:nvSpPr>
          <p:cNvPr id="3" name="Content Placeholder 2"/>
          <p:cNvSpPr>
            <a:spLocks noGrp="1"/>
          </p:cNvSpPr>
          <p:nvPr>
            <p:ph idx="1"/>
          </p:nvPr>
        </p:nvSpPr>
        <p:spPr/>
        <p:txBody>
          <a:bodyPr/>
          <a:lstStyle/>
          <a:p>
            <a:r>
              <a:rPr lang="en-GB" dirty="0" smtClean="0"/>
              <a:t>As the name suggests, the purpose of the planning phase is to get the planning for the project done.</a:t>
            </a:r>
          </a:p>
          <a:p>
            <a:endParaRPr lang="en-GB" dirty="0"/>
          </a:p>
          <a:p>
            <a:r>
              <a:rPr lang="en-GB" dirty="0" smtClean="0"/>
              <a:t>Not only does this phase cover the timings of the project, it also covers the general idea for the project and expanding on the details from the initiation phase.</a:t>
            </a:r>
          </a:p>
          <a:p>
            <a:endParaRPr lang="en-GB" dirty="0"/>
          </a:p>
          <a:p>
            <a:r>
              <a:rPr lang="en-GB" dirty="0" smtClean="0"/>
              <a:t>The developers should be able to look through all of the planning materials and make the product from the documents.</a:t>
            </a:r>
            <a:endParaRPr lang="en-GB" dirty="0"/>
          </a:p>
        </p:txBody>
      </p:sp>
    </p:spTree>
    <p:extLst>
      <p:ext uri="{BB962C8B-B14F-4D97-AF65-F5344CB8AC3E}">
        <p14:creationId xmlns:p14="http://schemas.microsoft.com/office/powerpoint/2010/main" val="1645768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Execution Phase</a:t>
            </a:r>
            <a:endParaRPr lang="en-GB" dirty="0"/>
          </a:p>
        </p:txBody>
      </p:sp>
      <p:sp>
        <p:nvSpPr>
          <p:cNvPr id="3" name="Content Placeholder 2"/>
          <p:cNvSpPr>
            <a:spLocks noGrp="1"/>
          </p:cNvSpPr>
          <p:nvPr>
            <p:ph idx="1"/>
          </p:nvPr>
        </p:nvSpPr>
        <p:spPr/>
        <p:txBody>
          <a:bodyPr>
            <a:normAutofit lnSpcReduction="10000"/>
          </a:bodyPr>
          <a:lstStyle/>
          <a:p>
            <a:r>
              <a:rPr lang="en-GB" dirty="0" smtClean="0"/>
              <a:t>The execution phase is spent producing the actual product.</a:t>
            </a:r>
          </a:p>
          <a:p>
            <a:endParaRPr lang="en-GB" dirty="0"/>
          </a:p>
          <a:p>
            <a:r>
              <a:rPr lang="en-GB" dirty="0" smtClean="0"/>
              <a:t>The planning materials are used to determine what is being produced and when.</a:t>
            </a:r>
          </a:p>
          <a:p>
            <a:endParaRPr lang="en-GB" dirty="0"/>
          </a:p>
          <a:p>
            <a:r>
              <a:rPr lang="en-GB" dirty="0" smtClean="0"/>
              <a:t>The product must meet the requirements set by the client otherwise the project would be considered a failure.</a:t>
            </a:r>
          </a:p>
          <a:p>
            <a:endParaRPr lang="en-GB" dirty="0"/>
          </a:p>
          <a:p>
            <a:r>
              <a:rPr lang="en-GB" dirty="0" smtClean="0"/>
              <a:t>Any supporting documents are made during this phase, e.g. instructions.</a:t>
            </a:r>
            <a:endParaRPr lang="en-GB" dirty="0"/>
          </a:p>
        </p:txBody>
      </p:sp>
    </p:spTree>
    <p:extLst>
      <p:ext uri="{BB962C8B-B14F-4D97-AF65-F5344CB8AC3E}">
        <p14:creationId xmlns:p14="http://schemas.microsoft.com/office/powerpoint/2010/main" val="372179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Evaluation Phase</a:t>
            </a:r>
            <a:endParaRPr lang="en-GB" dirty="0"/>
          </a:p>
        </p:txBody>
      </p:sp>
      <p:sp>
        <p:nvSpPr>
          <p:cNvPr id="3" name="Content Placeholder 2"/>
          <p:cNvSpPr>
            <a:spLocks noGrp="1"/>
          </p:cNvSpPr>
          <p:nvPr>
            <p:ph idx="1"/>
          </p:nvPr>
        </p:nvSpPr>
        <p:spPr/>
        <p:txBody>
          <a:bodyPr>
            <a:normAutofit lnSpcReduction="10000"/>
          </a:bodyPr>
          <a:lstStyle/>
          <a:p>
            <a:r>
              <a:rPr lang="en-GB" dirty="0" smtClean="0"/>
              <a:t>The final phase, the evaluation phase, is used to check that the project has gone as intended.</a:t>
            </a:r>
          </a:p>
          <a:p>
            <a:endParaRPr lang="en-GB" dirty="0"/>
          </a:p>
          <a:p>
            <a:r>
              <a:rPr lang="en-GB" dirty="0" smtClean="0"/>
              <a:t>The main focus is that all of the requirements are met by the client.</a:t>
            </a:r>
          </a:p>
          <a:p>
            <a:pPr lvl="1"/>
            <a:r>
              <a:rPr lang="en-GB" dirty="0" smtClean="0"/>
              <a:t>During this phase, the developers will communicate with the client to ensure everything is as it should be. If there is anything missing, the developers will need to return to the execution phase to fix it.</a:t>
            </a:r>
          </a:p>
          <a:p>
            <a:pPr lvl="1"/>
            <a:endParaRPr lang="en-GB" dirty="0"/>
          </a:p>
          <a:p>
            <a:r>
              <a:rPr lang="en-GB" dirty="0" smtClean="0"/>
              <a:t>Whether the plan has been met isn’t as such an issue so long as the project has been completed within the given time frame.</a:t>
            </a:r>
            <a:endParaRPr lang="en-GB" dirty="0"/>
          </a:p>
        </p:txBody>
      </p:sp>
    </p:spTree>
    <p:extLst>
      <p:ext uri="{BB962C8B-B14F-4D97-AF65-F5344CB8AC3E}">
        <p14:creationId xmlns:p14="http://schemas.microsoft.com/office/powerpoint/2010/main" val="629646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potx" id="{7B9FCAFE-DDE5-4198-9987-54DFCAD80598}" vid="{6015A8B0-C387-4E39-945C-0F39E3EB10B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CBB6CB36E18F45B62562FE7B4DA56E" ma:contentTypeVersion="15" ma:contentTypeDescription="Create a new document." ma:contentTypeScope="" ma:versionID="55d364c79cdf8e1ca4d0d760678f7a4c">
  <xsd:schema xmlns:xsd="http://www.w3.org/2001/XMLSchema" xmlns:xs="http://www.w3.org/2001/XMLSchema" xmlns:p="http://schemas.microsoft.com/office/2006/metadata/properties" xmlns:ns2="d6907449-af5f-4ae7-8fbd-83d93334ec72" xmlns:ns3="10279fda-7dd0-4adc-b8c4-c2c105cc9cb1" targetNamespace="http://schemas.microsoft.com/office/2006/metadata/properties" ma:root="true" ma:fieldsID="34c1c2944482cbceaec0c8d1554c245b" ns2:_="" ns3:_="">
    <xsd:import namespace="d6907449-af5f-4ae7-8fbd-83d93334ec72"/>
    <xsd:import namespace="10279fda-7dd0-4adc-b8c4-c2c105cc9cb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LengthInSeconds" minOccurs="0"/>
                <xsd:element ref="ns2:MediaServiceAutoKeyPoints" minOccurs="0"/>
                <xsd:element ref="ns2:MediaServiceKeyPoint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907449-af5f-4ae7-8fbd-83d93334ec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56b8feb0-8561-4fad-a5fd-d262bdf9108e" ma:termSetId="09814cd3-568e-fe90-9814-8d621ff8fb84" ma:anchorId="fba54fb3-c3e1-fe81-a776-ca4b69148c4d" ma:open="true" ma:isKeyword="false">
      <xsd:complexType>
        <xsd:sequence>
          <xsd:element ref="pc:Terms" minOccurs="0" maxOccurs="1"/>
        </xsd:sequence>
      </xsd:complex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0279fda-7dd0-4adc-b8c4-c2c105cc9cb1"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fe1c32eb-8732-4919-9732-389535388650}" ma:internalName="TaxCatchAll" ma:showField="CatchAllData" ma:web="10279fda-7dd0-4adc-b8c4-c2c105cc9cb1">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10279fda-7dd0-4adc-b8c4-c2c105cc9cb1" xsi:nil="true"/>
    <lcf76f155ced4ddcb4097134ff3c332f xmlns="d6907449-af5f-4ae7-8fbd-83d93334ec7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01A9691-294F-483F-8998-E6283C54755A}"/>
</file>

<file path=customXml/itemProps2.xml><?xml version="1.0" encoding="utf-8"?>
<ds:datastoreItem xmlns:ds="http://schemas.openxmlformats.org/officeDocument/2006/customXml" ds:itemID="{A14EC016-2528-4C0C-B8AA-8380889549B9}">
  <ds:schemaRefs>
    <ds:schemaRef ds:uri="http://schemas.microsoft.com/sharepoint/v3/contenttype/forms"/>
  </ds:schemaRefs>
</ds:datastoreItem>
</file>

<file path=customXml/itemProps3.xml><?xml version="1.0" encoding="utf-8"?>
<ds:datastoreItem xmlns:ds="http://schemas.openxmlformats.org/officeDocument/2006/customXml" ds:itemID="{6C517ADA-9FCD-4B26-AA40-FA7EE4555702}">
  <ds:schemaRefs>
    <ds:schemaRef ds:uri="http://purl.org/dc/dcmitype/"/>
    <ds:schemaRef ds:uri="080a70f3-2fb6-4775-b740-efdf4c94e8dd"/>
    <ds:schemaRef ds:uri="7bbd5310-919e-4445-9a45-176bf1ea620a"/>
    <ds:schemaRef ds:uri="http://schemas.microsoft.com/office/2006/documentManagement/types"/>
    <ds:schemaRef ds:uri="http://schemas.microsoft.com/office/2006/metadata/properties"/>
    <ds:schemaRef ds:uri="http://purl.org/dc/elements/1.1/"/>
    <ds:schemaRef ds:uri="http://purl.org/dc/terms/"/>
    <ds:schemaRef ds:uri="http://schemas.openxmlformats.org/package/2006/metadata/core-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Training presentation</Template>
  <TotalTime>4679</TotalTime>
  <Words>1056</Words>
  <Application>Microsoft Office PowerPoint</Application>
  <PresentationFormat>Widescreen</PresentationFormat>
  <Paragraphs>117</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Georgia</vt:lpstr>
      <vt:lpstr>Wingdings 2</vt:lpstr>
      <vt:lpstr>Training presentation</vt:lpstr>
      <vt:lpstr>VG Development – Development Process</vt:lpstr>
      <vt:lpstr>Starter – 5 Minutes</vt:lpstr>
      <vt:lpstr>Learning Outcomes</vt:lpstr>
      <vt:lpstr>Producing a VG</vt:lpstr>
      <vt:lpstr>Project Lifecycle</vt:lpstr>
      <vt:lpstr>Initiation Phase</vt:lpstr>
      <vt:lpstr>Planning Phase</vt:lpstr>
      <vt:lpstr>Execution Phase</vt:lpstr>
      <vt:lpstr>Evaluation Phase</vt:lpstr>
      <vt:lpstr>Task 1 – Project Lifecycle</vt:lpstr>
      <vt:lpstr>Production Techniques</vt:lpstr>
      <vt:lpstr>Production Techniques – Programming</vt:lpstr>
      <vt:lpstr>Production Techniques – Asset Development</vt:lpstr>
      <vt:lpstr>Production Techniques – Breaking Down a Brief</vt:lpstr>
      <vt:lpstr>Task 2 – Analysing a Brief</vt:lpstr>
      <vt:lpstr>Plenary – Analysing an Amended Brief</vt:lpstr>
      <vt:lpstr>Plenary – Amended Brief</vt:lpstr>
    </vt:vector>
  </TitlesOfParts>
  <Company>UTC Sheffied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TITLE</dc:title>
  <dc:creator>Stephen Tomkins</dc:creator>
  <cp:lastModifiedBy>Stephen Tomkins</cp:lastModifiedBy>
  <cp:revision>132</cp:revision>
  <dcterms:created xsi:type="dcterms:W3CDTF">2019-08-29T12:39:28Z</dcterms:created>
  <dcterms:modified xsi:type="dcterms:W3CDTF">2019-09-18T14:48:57Z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0x010100A6CBB6CB36E18F45B62562FE7B4DA56E</vt:lpwstr>
  </property>
</Properties>
</file>