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257" r:id="rId5"/>
    <p:sldId id="292" r:id="rId6"/>
    <p:sldId id="259" r:id="rId7"/>
    <p:sldId id="306" r:id="rId8"/>
    <p:sldId id="307" r:id="rId9"/>
    <p:sldId id="308" r:id="rId10"/>
    <p:sldId id="302" r:id="rId11"/>
    <p:sldId id="309" r:id="rId12"/>
    <p:sldId id="310" r:id="rId13"/>
    <p:sldId id="311" r:id="rId14"/>
    <p:sldId id="31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878" y="1202171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1879" y="83535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878" y="1143629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1698" y="1195599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1722" y="1275465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7906" y="1332856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29649" y="1424295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1409" y="83335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7429" y="83335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2025" y="83335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5352" y="83335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5690" y="835732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29421" y="835732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464452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5096" y="820593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0164" y="820593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7769" y="837624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1877" y="-3905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Aspire to: </a:t>
            </a:r>
            <a:r>
              <a:rPr lang="en-GB" sz="1800" b="1" u="sng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Explain</a:t>
            </a:r>
            <a:r>
              <a:rPr lang="en-GB" sz="1800" b="0" u="none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in practice how to effectively use</a:t>
            </a:r>
            <a:r>
              <a:rPr lang="en-GB" sz="1800" b="0" u="none" baseline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JavaScript to improve a webpage</a:t>
            </a:r>
            <a:r>
              <a:rPr lang="en-GB" sz="1800" b="0" u="none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GB" sz="1800" b="0" u="none" baseline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b="1" dirty="0" smtClean="0"/>
              <a:t>Challenge</a:t>
            </a:r>
            <a:r>
              <a:rPr lang="en-GB" b="1" baseline="0" dirty="0" smtClean="0"/>
              <a:t> to:</a:t>
            </a:r>
            <a:r>
              <a:rPr lang="en-GB" b="1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800" b="1" i="0" u="sng" strike="noStrike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en-GB" sz="1800" b="0" i="0" u="none" strike="noStrike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different ways JavaScript</a:t>
            </a:r>
            <a:r>
              <a:rPr lang="en-GB" sz="18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used. </a:t>
            </a:r>
            <a:r>
              <a:rPr lang="en-GB" sz="1800" b="1" i="0" u="sng" strike="noStrike" kern="1200" dirty="0" smtClean="0">
                <a:solidFill>
                  <a:srgbClr val="B87A0A"/>
                </a:solidFill>
                <a:effectLst/>
                <a:latin typeface="+mn-lt"/>
                <a:ea typeface="+mn-ea"/>
                <a:cs typeface="+mn-cs"/>
              </a:rPr>
              <a:t>Understand</a:t>
            </a:r>
            <a:r>
              <a:rPr lang="en-GB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purpose of adding JavaScript</a:t>
            </a:r>
            <a:r>
              <a:rPr lang="en-GB" sz="18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elements to an HTML page.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smtClean="0"/>
              <a:t>to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Accessing the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various methods of accessing the functions within a JavaScript file which will vary depending on what you want it to do.</a:t>
            </a:r>
          </a:p>
          <a:p>
            <a:endParaRPr lang="en-GB" dirty="0"/>
          </a:p>
          <a:p>
            <a:r>
              <a:rPr lang="en-GB" dirty="0" smtClean="0"/>
              <a:t>You need to define when the function is called to access it.</a:t>
            </a:r>
          </a:p>
          <a:p>
            <a:endParaRPr lang="en-GB" dirty="0"/>
          </a:p>
          <a:p>
            <a:r>
              <a:rPr lang="en-GB" dirty="0" smtClean="0"/>
              <a:t>In the following example, a button with the text </a:t>
            </a:r>
            <a:r>
              <a:rPr lang="en-GB" b="1" dirty="0" smtClean="0"/>
              <a:t>Try it</a:t>
            </a:r>
            <a:r>
              <a:rPr lang="en-GB" dirty="0" smtClean="0"/>
              <a:t> will call the function </a:t>
            </a:r>
            <a:r>
              <a:rPr lang="en-GB" b="1" dirty="0" err="1" smtClean="0"/>
              <a:t>onclick</a:t>
            </a:r>
            <a:r>
              <a:rPr lang="en-GB" dirty="0" smtClean="0"/>
              <a:t> (when the button is pressed).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1239"/>
          <a:stretch/>
        </p:blipFill>
        <p:spPr>
          <a:xfrm>
            <a:off x="901414" y="5724264"/>
            <a:ext cx="10230297" cy="3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8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Experimenting with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/>
          </a:bodyPr>
          <a:lstStyle/>
          <a:p>
            <a:r>
              <a:rPr lang="en-GB" dirty="0" smtClean="0"/>
              <a:t>You have been provided with a sample website that has basic JavaScript elements added to it.</a:t>
            </a:r>
          </a:p>
          <a:p>
            <a:endParaRPr lang="en-GB" dirty="0" smtClean="0"/>
          </a:p>
          <a:p>
            <a:r>
              <a:rPr lang="en-GB" dirty="0" smtClean="0"/>
              <a:t>Create another function in the JavaScript file.</a:t>
            </a:r>
          </a:p>
          <a:p>
            <a:pPr lvl="1"/>
            <a:r>
              <a:rPr lang="en-GB" i="1" dirty="0" smtClean="0"/>
              <a:t>Call that function within the HTML file.</a:t>
            </a:r>
          </a:p>
          <a:p>
            <a:endParaRPr lang="en-GB" dirty="0"/>
          </a:p>
          <a:p>
            <a:r>
              <a:rPr lang="en-GB" dirty="0" smtClean="0"/>
              <a:t>Modify which element the </a:t>
            </a:r>
            <a:r>
              <a:rPr lang="en-GB" dirty="0" smtClean="0"/>
              <a:t>function</a:t>
            </a:r>
            <a:r>
              <a:rPr lang="en-GB" dirty="0" smtClean="0"/>
              <a:t> </a:t>
            </a:r>
            <a:r>
              <a:rPr lang="en-GB" dirty="0" smtClean="0"/>
              <a:t>accesses.</a:t>
            </a:r>
          </a:p>
          <a:p>
            <a:endParaRPr lang="en-GB" dirty="0"/>
          </a:p>
          <a:p>
            <a:r>
              <a:rPr lang="en-GB" dirty="0" smtClean="0"/>
              <a:t>Experiment with the site; change the text in the functions.</a:t>
            </a:r>
            <a:endParaRPr lang="en-GB" i="1" dirty="0"/>
          </a:p>
        </p:txBody>
      </p:sp>
      <p:pic>
        <p:nvPicPr>
          <p:cNvPr id="1025" name="Picture 1" descr="C:\Users\STOMKI~1.001\AppData\Local\Temp\msohtmlclip1\02\clip_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516" y="1973179"/>
            <a:ext cx="946484" cy="488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51959" r="70160" b="2094"/>
          <a:stretch>
            <a:fillRect/>
          </a:stretch>
        </p:blipFill>
        <p:spPr bwMode="auto">
          <a:xfrm>
            <a:off x="200805" y="3157528"/>
            <a:ext cx="882318" cy="7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t="53917" r="36140" b="1038"/>
          <a:stretch>
            <a:fillRect/>
          </a:stretch>
        </p:blipFill>
        <p:spPr bwMode="auto">
          <a:xfrm>
            <a:off x="200805" y="4738098"/>
            <a:ext cx="871530" cy="7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57832" r="5901" b="1038"/>
          <a:stretch>
            <a:fillRect/>
          </a:stretch>
        </p:blipFill>
        <p:spPr bwMode="auto">
          <a:xfrm>
            <a:off x="190016" y="5721646"/>
            <a:ext cx="882319" cy="6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132158"/>
            <a:ext cx="18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Challenge 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2751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have been given access to two “Cheat Sheets”.</a:t>
            </a:r>
          </a:p>
          <a:p>
            <a:endParaRPr lang="en-GB" dirty="0"/>
          </a:p>
          <a:p>
            <a:r>
              <a:rPr lang="en-GB" dirty="0" smtClean="0"/>
              <a:t>One contains information about common tags in HTML, the other contains common CSS and JavaScript code.</a:t>
            </a:r>
          </a:p>
          <a:p>
            <a:endParaRPr lang="en-GB" dirty="0"/>
          </a:p>
          <a:p>
            <a:r>
              <a:rPr lang="en-GB" dirty="0" smtClean="0"/>
              <a:t>Read the document/website to prepare for the following lesson, you will be using HTML, CSS and JavaScript together.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09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5 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249424"/>
            <a:ext cx="6240086" cy="4325112"/>
          </a:xfrm>
        </p:spPr>
        <p:txBody>
          <a:bodyPr>
            <a:normAutofit/>
          </a:bodyPr>
          <a:lstStyle/>
          <a:p>
            <a:r>
              <a:rPr lang="en-GB" i="1" dirty="0" smtClean="0"/>
              <a:t>Log in and fill your answers into your worksheet.</a:t>
            </a:r>
          </a:p>
          <a:p>
            <a:endParaRPr lang="en-GB" i="1" dirty="0"/>
          </a:p>
          <a:p>
            <a:r>
              <a:rPr lang="en-GB" dirty="0" smtClean="0"/>
              <a:t>What is the purpose of CSS when used with an HTML webpage?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87" y="2237464"/>
            <a:ext cx="5342313" cy="37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5310"/>
              </p:ext>
            </p:extLst>
          </p:nvPr>
        </p:nvGraphicFramePr>
        <p:xfrm>
          <a:off x="497304" y="2345473"/>
          <a:ext cx="11341769" cy="3700471"/>
        </p:xfrm>
        <a:graphic>
          <a:graphicData uri="http://schemas.openxmlformats.org/drawingml/2006/table">
            <a:tbl>
              <a:tblPr/>
              <a:tblGrid>
                <a:gridCol w="2787285">
                  <a:extLst>
                    <a:ext uri="{9D8B030D-6E8A-4147-A177-3AD203B41FA5}">
                      <a16:colId xmlns:a16="http://schemas.microsoft.com/office/drawing/2014/main" val="3671311263"/>
                    </a:ext>
                  </a:extLst>
                </a:gridCol>
                <a:gridCol w="8554484">
                  <a:extLst>
                    <a:ext uri="{9D8B030D-6E8A-4147-A177-3AD203B41FA5}">
                      <a16:colId xmlns:a16="http://schemas.microsoft.com/office/drawing/2014/main" val="1902721182"/>
                    </a:ext>
                  </a:extLst>
                </a:gridCol>
              </a:tblGrid>
              <a:tr h="61179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Aspire to ……</a:t>
                      </a:r>
                      <a:endParaRPr lang="en-GB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304818"/>
                  </a:ext>
                </a:extLst>
              </a:tr>
              <a:tr h="68734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Explain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in practice</a:t>
                      </a:r>
                      <a:r>
                        <a:rPr lang="en-GB" sz="24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how to effectively use JavaScript to improve a webpage.</a:t>
                      </a:r>
                      <a:endParaRPr lang="en-GB" sz="24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824942"/>
                  </a:ext>
                </a:extLst>
              </a:tr>
              <a:tr h="61179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Challenge to……</a:t>
                      </a:r>
                      <a:endParaRPr lang="en-GB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69641"/>
                  </a:ext>
                </a:extLst>
              </a:tr>
              <a:tr h="89227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Describe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the different ways JavaScript</a:t>
                      </a:r>
                      <a:r>
                        <a:rPr lang="en-GB" sz="24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can be used.</a:t>
                      </a:r>
                      <a:endParaRPr lang="en-GB" sz="2400" b="0" u="non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420258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Understand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the purpose of adding JavaScript elements to an HTML page.</a:t>
                      </a:r>
                      <a:endParaRPr lang="en-GB" sz="24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109950"/>
                  </a:ext>
                </a:extLst>
              </a:tr>
            </a:tbl>
          </a:graphicData>
        </a:graphic>
      </p:graphicFrame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51959" r="70160" b="2094"/>
          <a:stretch>
            <a:fillRect/>
          </a:stretch>
        </p:blipFill>
        <p:spPr bwMode="auto">
          <a:xfrm>
            <a:off x="497304" y="2975205"/>
            <a:ext cx="882318" cy="7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t="53917" r="36140" b="1038"/>
          <a:stretch>
            <a:fillRect/>
          </a:stretch>
        </p:blipFill>
        <p:spPr bwMode="auto">
          <a:xfrm>
            <a:off x="532155" y="4450554"/>
            <a:ext cx="871530" cy="7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57832" r="5901" b="1038"/>
          <a:stretch>
            <a:fillRect/>
          </a:stretch>
        </p:blipFill>
        <p:spPr bwMode="auto">
          <a:xfrm>
            <a:off x="497303" y="5228789"/>
            <a:ext cx="882319" cy="6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and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Although it shares a similar name to Java, JavaScript is completely unrelated.</a:t>
            </a:r>
          </a:p>
          <a:p>
            <a:endParaRPr lang="en-GB" dirty="0"/>
          </a:p>
          <a:p>
            <a:r>
              <a:rPr lang="en-GB" dirty="0" smtClean="0"/>
              <a:t>They are about as similar as these two: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48" y="4145972"/>
            <a:ext cx="2348345" cy="2348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675" y="3040380"/>
            <a:ext cx="3790604" cy="37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9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JavaScript is a programming language, previously known as Mocha, then </a:t>
            </a:r>
            <a:r>
              <a:rPr lang="en-GB" dirty="0" err="1" smtClean="0"/>
              <a:t>LiveScript</a:t>
            </a:r>
            <a:r>
              <a:rPr lang="en-GB" dirty="0" smtClean="0"/>
              <a:t>, now JavaScript.</a:t>
            </a:r>
          </a:p>
          <a:p>
            <a:endParaRPr lang="en-GB" dirty="0"/>
          </a:p>
          <a:p>
            <a:r>
              <a:rPr lang="en-GB" dirty="0" smtClean="0"/>
              <a:t>JavaScript is used to dynamically change elements within an HTML document.</a:t>
            </a:r>
          </a:p>
          <a:p>
            <a:endParaRPr lang="en-GB" dirty="0"/>
          </a:p>
          <a:p>
            <a:r>
              <a:rPr lang="en-GB" dirty="0" smtClean="0"/>
              <a:t>This can allow parts of the page to change depending on the user’s input.</a:t>
            </a:r>
          </a:p>
          <a:p>
            <a:pPr lvl="1"/>
            <a:r>
              <a:rPr lang="en-GB" i="1" dirty="0" smtClean="0"/>
              <a:t>Is there a term for a product where the output reacts to the user’s input?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51091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with CSS, JavaScript can be used as an external document or inline.</a:t>
            </a:r>
          </a:p>
          <a:p>
            <a:pPr lvl="1"/>
            <a:r>
              <a:rPr lang="en-GB" i="1" dirty="0" smtClean="0"/>
              <a:t>What is meant by the term </a:t>
            </a:r>
            <a:r>
              <a:rPr lang="en-GB" b="1" i="1" dirty="0" smtClean="0"/>
              <a:t>inline</a:t>
            </a:r>
            <a:r>
              <a:rPr lang="en-GB" i="1" dirty="0" smtClean="0"/>
              <a:t>?</a:t>
            </a:r>
          </a:p>
          <a:p>
            <a:pPr lvl="1"/>
            <a:endParaRPr lang="en-GB" i="1" dirty="0"/>
          </a:p>
          <a:p>
            <a:r>
              <a:rPr lang="en-GB" dirty="0" smtClean="0"/>
              <a:t>To keep your work organised and manageable, you will be shown how to create and link an external .</a:t>
            </a:r>
            <a:r>
              <a:rPr lang="en-GB" dirty="0" err="1" smtClean="0"/>
              <a:t>js</a:t>
            </a:r>
            <a:r>
              <a:rPr lang="en-GB" dirty="0" smtClean="0"/>
              <a:t> file to your HTML document.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09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How Does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/>
          </a:bodyPr>
          <a:lstStyle/>
          <a:p>
            <a:r>
              <a:rPr lang="en-GB" dirty="0" smtClean="0"/>
              <a:t>Take a look at the following example of JavaScript code, answer the questions below about it.</a:t>
            </a:r>
          </a:p>
          <a:p>
            <a:endParaRPr lang="en-GB" dirty="0" smtClean="0"/>
          </a:p>
          <a:p>
            <a:r>
              <a:rPr lang="en-GB" dirty="0" smtClean="0"/>
              <a:t>What do you think the </a:t>
            </a:r>
            <a:r>
              <a:rPr lang="en-GB" b="1" dirty="0" err="1" smtClean="0"/>
              <a:t>innerHTML</a:t>
            </a:r>
            <a:r>
              <a:rPr lang="en-GB" b="1" dirty="0" smtClean="0"/>
              <a:t> =</a:t>
            </a:r>
            <a:r>
              <a:rPr lang="en-GB" dirty="0" smtClean="0"/>
              <a:t> part does?</a:t>
            </a:r>
          </a:p>
          <a:p>
            <a:pPr lvl="1"/>
            <a:r>
              <a:rPr lang="en-GB" i="1" dirty="0" smtClean="0"/>
              <a:t>What does it all do in combination?</a:t>
            </a:r>
          </a:p>
          <a:p>
            <a:endParaRPr lang="en-GB" dirty="0"/>
          </a:p>
          <a:p>
            <a:r>
              <a:rPr lang="en-GB" dirty="0" smtClean="0"/>
              <a:t>What do you think the </a:t>
            </a:r>
            <a:r>
              <a:rPr lang="en-GB" b="1" dirty="0" err="1" smtClean="0"/>
              <a:t>getElementById</a:t>
            </a:r>
            <a:r>
              <a:rPr lang="en-GB" b="1" dirty="0" smtClean="0"/>
              <a:t> </a:t>
            </a:r>
            <a:r>
              <a:rPr lang="en-GB" dirty="0" smtClean="0"/>
              <a:t>part does?</a:t>
            </a:r>
          </a:p>
          <a:p>
            <a:endParaRPr lang="en-GB" dirty="0"/>
          </a:p>
          <a:p>
            <a:r>
              <a:rPr lang="en-GB" dirty="0" smtClean="0"/>
              <a:t>What do you think the first line does?</a:t>
            </a:r>
            <a:endParaRPr lang="en-GB" i="1" dirty="0"/>
          </a:p>
        </p:txBody>
      </p:sp>
      <p:pic>
        <p:nvPicPr>
          <p:cNvPr id="1025" name="Picture 1" descr="C:\Users\STOMKI~1.001\AppData\Local\Temp\msohtmlclip1\02\clip_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516" y="1973179"/>
            <a:ext cx="946484" cy="488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51959" r="70160" b="2094"/>
          <a:stretch>
            <a:fillRect/>
          </a:stretch>
        </p:blipFill>
        <p:spPr bwMode="auto">
          <a:xfrm>
            <a:off x="200805" y="3157528"/>
            <a:ext cx="882318" cy="7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t="53917" r="36140" b="1038"/>
          <a:stretch>
            <a:fillRect/>
          </a:stretch>
        </p:blipFill>
        <p:spPr bwMode="auto">
          <a:xfrm>
            <a:off x="200805" y="4738098"/>
            <a:ext cx="871530" cy="7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57832" r="5901" b="1038"/>
          <a:stretch>
            <a:fillRect/>
          </a:stretch>
        </p:blipFill>
        <p:spPr bwMode="auto">
          <a:xfrm>
            <a:off x="190016" y="5721646"/>
            <a:ext cx="882319" cy="6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4132158"/>
            <a:ext cx="18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Challenge D</a:t>
            </a:r>
            <a:endParaRPr lang="en-GB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107" y="2756482"/>
            <a:ext cx="6357322" cy="8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example of code below is the basis of what you will be using for your webpages.</a:t>
            </a:r>
          </a:p>
          <a:p>
            <a:endParaRPr lang="en-GB" dirty="0"/>
          </a:p>
          <a:p>
            <a:r>
              <a:rPr lang="en-GB" dirty="0" smtClean="0"/>
              <a:t>Tells us that it is a function called </a:t>
            </a:r>
            <a:r>
              <a:rPr lang="en-GB" b="1" dirty="0" err="1" smtClean="0"/>
              <a:t>myFunction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Looks in the document (HTML page) for an element with the ID </a:t>
            </a:r>
            <a:r>
              <a:rPr lang="en-GB" b="1" dirty="0" smtClean="0"/>
              <a:t>title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Sets the inner HTML value (the text) to </a:t>
            </a:r>
            <a:r>
              <a:rPr lang="en-GB" b="1" dirty="0" smtClean="0"/>
              <a:t>New Title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82" y="5303521"/>
            <a:ext cx="9405229" cy="11866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5098" y="5303521"/>
            <a:ext cx="3732415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74371" y="5669280"/>
            <a:ext cx="5134495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578140" y="5634782"/>
            <a:ext cx="3873730" cy="36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6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Calling the 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access JavaScript from another file, you need to use the </a:t>
            </a:r>
            <a:r>
              <a:rPr lang="en-GB" b="1" dirty="0" smtClean="0"/>
              <a:t>script</a:t>
            </a:r>
            <a:r>
              <a:rPr lang="en-GB" dirty="0" smtClean="0"/>
              <a:t> tag in HTML.</a:t>
            </a:r>
          </a:p>
          <a:p>
            <a:endParaRPr lang="en-GB" dirty="0"/>
          </a:p>
          <a:p>
            <a:r>
              <a:rPr lang="en-GB" dirty="0" smtClean="0"/>
              <a:t>The following code tells the HTML document that </a:t>
            </a:r>
            <a:r>
              <a:rPr lang="en-GB" b="1" dirty="0" smtClean="0"/>
              <a:t>myScript.js</a:t>
            </a:r>
            <a:r>
              <a:rPr lang="en-GB" dirty="0" smtClean="0"/>
              <a:t> (the JavaScript file) contains code, so to look there whenever looking for a function.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10" y="5463019"/>
            <a:ext cx="5585463" cy="3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47F91F7-B129-4D9C-8A7B-77335B966178}"/>
</file>

<file path=customXml/itemProps2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517ADA-9FCD-4B26-AA40-FA7EE4555702}">
  <ds:schemaRefs>
    <ds:schemaRef ds:uri="http://schemas.openxmlformats.org/package/2006/metadata/core-properties"/>
    <ds:schemaRef ds:uri="http://purl.org/dc/dcmitype/"/>
    <ds:schemaRef ds:uri="080a70f3-2fb6-4775-b740-efdf4c94e8dd"/>
    <ds:schemaRef ds:uri="7bbd5310-919e-4445-9a45-176bf1ea620a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2877</TotalTime>
  <Words>563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Georgia</vt:lpstr>
      <vt:lpstr>Wingdings 2</vt:lpstr>
      <vt:lpstr>Training presentation</vt:lpstr>
      <vt:lpstr>Introduction to JavaScript</vt:lpstr>
      <vt:lpstr>Starter – 5 Minutes</vt:lpstr>
      <vt:lpstr>Learning Outcomes</vt:lpstr>
      <vt:lpstr>JavaScript and Java</vt:lpstr>
      <vt:lpstr>What is JavaScript</vt:lpstr>
      <vt:lpstr>Using JavaScript</vt:lpstr>
      <vt:lpstr>Task 1 – How Does it Work?</vt:lpstr>
      <vt:lpstr>JavaScript Example</vt:lpstr>
      <vt:lpstr>Calling the JavaScript</vt:lpstr>
      <vt:lpstr>Accessing the Functions</vt:lpstr>
      <vt:lpstr>Task 2 – Experimenting with JavaScript</vt:lpstr>
      <vt:lpstr>Homework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97</cp:revision>
  <dcterms:created xsi:type="dcterms:W3CDTF">2019-08-29T12:39:28Z</dcterms:created>
  <dcterms:modified xsi:type="dcterms:W3CDTF">2019-09-12T08:21:32Z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