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19"/>
  </p:notesMasterIdLst>
  <p:handoutMasterIdLst>
    <p:handoutMasterId r:id="rId20"/>
  </p:handoutMasterIdLst>
  <p:sldIdLst>
    <p:sldId id="257" r:id="rId5"/>
    <p:sldId id="304" r:id="rId6"/>
    <p:sldId id="303" r:id="rId7"/>
    <p:sldId id="295" r:id="rId8"/>
    <p:sldId id="296" r:id="rId9"/>
    <p:sldId id="306" r:id="rId10"/>
    <p:sldId id="310" r:id="rId11"/>
    <p:sldId id="307" r:id="rId12"/>
    <p:sldId id="308" r:id="rId13"/>
    <p:sldId id="309" r:id="rId14"/>
    <p:sldId id="311" r:id="rId15"/>
    <p:sldId id="305" r:id="rId16"/>
    <p:sldId id="312" r:id="rId17"/>
    <p:sldId id="31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7A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9911" autoAdjust="0"/>
  </p:normalViewPr>
  <p:slideViewPr>
    <p:cSldViewPr snapToGrid="0">
      <p:cViewPr varScale="1">
        <p:scale>
          <a:sx n="115" d="100"/>
          <a:sy n="115" d="100"/>
        </p:scale>
        <p:origin x="372" y="108"/>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5/4/2022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5/4/2022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2389009"/>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17" name="Footer Placeholder 16"/>
          <p:cNvSpPr>
            <a:spLocks noGrp="1"/>
          </p:cNvSpPr>
          <p:nvPr>
            <p:ph type="ftr" sz="quarter" idx="11"/>
          </p:nvPr>
        </p:nvSpPr>
        <p:spPr>
          <a:xfrm>
            <a:off x="7265116" y="4205288"/>
            <a:ext cx="1727200" cy="457200"/>
          </a:xfrm>
        </p:spPr>
        <p:txBody>
          <a:bodyPr/>
          <a:lstStyle>
            <a:lvl1pPr>
              <a:defRPr>
                <a:solidFill>
                  <a:schemeClr val="accent2">
                    <a:lumMod val="75000"/>
                  </a:schemeClr>
                </a:solidFill>
              </a:defRPr>
            </a:lvl1pPr>
          </a:lstStyle>
          <a:p>
            <a:r>
              <a:rPr lang="en-US"/>
              <a:t>Add a footer</a:t>
            </a:r>
            <a:endParaRPr lang="en-US" dirty="0"/>
          </a:p>
        </p:txBody>
      </p:sp>
      <p:sp>
        <p:nvSpPr>
          <p:cNvPr id="28" name="Date Placeholder 27"/>
          <p:cNvSpPr>
            <a:spLocks noGrp="1"/>
          </p:cNvSpPr>
          <p:nvPr>
            <p:ph type="dt" sz="half" idx="10"/>
          </p:nvPr>
        </p:nvSpPr>
        <p:spPr>
          <a:xfrm>
            <a:off x="9043832" y="4206240"/>
            <a:ext cx="1280160" cy="457200"/>
          </a:xfrm>
        </p:spPr>
        <p:txBody>
          <a:bodyPr/>
          <a:lstStyle>
            <a:lvl1pPr>
              <a:defRPr>
                <a:solidFill>
                  <a:schemeClr val="accent2">
                    <a:lumMod val="75000"/>
                  </a:schemeClr>
                </a:solidFill>
              </a:defRPr>
            </a:lvl1pPr>
          </a:lstStyle>
          <a:p>
            <a:fld id="{4E708F12-96AD-4ED4-8132-A78F5E42C1F5}" type="datetime1">
              <a:rPr lang="en-US" smtClean="0"/>
              <a:pPr/>
              <a:t>5/4/2022</a:t>
            </a:fld>
            <a:endParaRPr lang="en-US" dirty="0"/>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lvl1pPr>
              <a:defRPr/>
            </a:lvl1pPr>
            <a:lvl5pPr>
              <a:defRPr/>
            </a:lvl5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7FA170-8299-44AD-AEEF-FC686C3D7804}" type="datetime1">
              <a:rPr lang="en-US" smtClean="0"/>
              <a:t>5/4/2022</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042400" y="1143000"/>
            <a:ext cx="2540000" cy="5448300"/>
          </a:xfrm>
        </p:spPr>
        <p:txBody>
          <a:bodyPr vert="eaVert"/>
          <a:lstStyle>
            <a:lvl1pPr>
              <a:defRPr/>
            </a:lvl1pPr>
          </a:lstStyle>
          <a:p>
            <a:r>
              <a:rPr kumimoji="0" lang="en-US" dirty="0"/>
              <a:t>Edit Master title style</a:t>
            </a:r>
          </a:p>
        </p:txBody>
      </p:sp>
      <p:sp>
        <p:nvSpPr>
          <p:cNvPr id="3" name="Vertical Text Placeholder 2"/>
          <p:cNvSpPr>
            <a:spLocks noGrp="1"/>
          </p:cNvSpPr>
          <p:nvPr>
            <p:ph type="body" orient="vert" idx="1" hasCustomPrompt="1"/>
          </p:nvPr>
        </p:nvSpPr>
        <p:spPr>
          <a:xfrm>
            <a:off x="609600" y="1143000"/>
            <a:ext cx="8331200" cy="5448300"/>
          </a:xfrm>
        </p:spPr>
        <p:txBody>
          <a:bodyPr vert="eaVert"/>
          <a:lstStyle>
            <a:lvl5pPr>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2231763A-68EC-4ECD-9620-D9FE9CDDD622}" type="datetime1">
              <a:rPr lang="en-US" smtClean="0"/>
              <a:t>5/4/2022</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lvl1pPr>
              <a:defRPr/>
            </a:lvl1pPr>
            <a:lvl5pPr>
              <a:defRPr/>
            </a:lvl5pPr>
            <a:lvl6pPr>
              <a:defRPr/>
            </a:lvl6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98BEDD-6160-49BB-B372-861DE7DE9BA5}" type="datetime1">
              <a:rPr lang="en-US" smtClean="0"/>
              <a:t>5/4/2022</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68322"/>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AAE819F-B7FD-4B29-8F66-9E318144BC2A}" type="datetime1">
              <a:rPr lang="en-US" smtClean="0"/>
              <a:t>5/4/2022</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D4CA159C-B6E0-4F10-9F4A-2FA57003B139}" type="datetime1">
              <a:rPr lang="en-US" smtClean="0"/>
              <a:t>5/4/2022</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Edit Master text styles</a:t>
            </a:r>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28" name="Footer Placeholder 27"/>
          <p:cNvSpPr>
            <a:spLocks noGrp="1"/>
          </p:cNvSpPr>
          <p:nvPr>
            <p:ph type="ftr" sz="quarter" idx="12"/>
          </p:nvPr>
        </p:nvSpPr>
        <p:spPr/>
        <p:txBody>
          <a:bodyPr rtlCol="0"/>
          <a:lstStyle/>
          <a:p>
            <a:r>
              <a:rPr lang="en-US" dirty="0"/>
              <a:t>Add a footer</a:t>
            </a:r>
          </a:p>
        </p:txBody>
      </p:sp>
      <p:sp>
        <p:nvSpPr>
          <p:cNvPr id="26" name="Date Placeholder 25"/>
          <p:cNvSpPr>
            <a:spLocks noGrp="1"/>
          </p:cNvSpPr>
          <p:nvPr>
            <p:ph type="dt" sz="half" idx="10"/>
          </p:nvPr>
        </p:nvSpPr>
        <p:spPr/>
        <p:txBody>
          <a:bodyPr rtlCol="0"/>
          <a:lstStyle/>
          <a:p>
            <a:fld id="{8170CBBB-D1D1-4386-A5E9-07F3477B78F3}" type="datetime1">
              <a:rPr lang="en-US" smtClean="0"/>
              <a:t>5/4/2022</a:t>
            </a:fld>
            <a:endParaRPr lang="en-US" dirty="0"/>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dirty="0"/>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4" name="Footer Placeholder 3"/>
          <p:cNvSpPr>
            <a:spLocks noGrp="1"/>
          </p:cNvSpPr>
          <p:nvPr>
            <p:ph type="ftr" sz="quarter" idx="11"/>
          </p:nvPr>
        </p:nvSpPr>
        <p:spPr>
          <a:xfrm>
            <a:off x="7010400" y="612648"/>
            <a:ext cx="1767840" cy="457200"/>
          </a:xfrm>
        </p:spPr>
        <p:txBody>
          <a:bodyPr/>
          <a:lstStyle/>
          <a:p>
            <a:r>
              <a:rPr lang="en-US" dirty="0"/>
              <a:t>Add a footer</a:t>
            </a:r>
          </a:p>
        </p:txBody>
      </p:sp>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5/4/2022</a:t>
            </a:fld>
            <a:endParaRPr lang="en-US" dirty="0"/>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B9234BD7-6953-492C-921B-E68B2D7F14C8}" type="datetime1">
              <a:rPr lang="en-US" smtClean="0"/>
              <a:t>5/4/2022</a:t>
            </a:fld>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37995" y="1101970"/>
            <a:ext cx="4511040" cy="877824"/>
          </a:xfrm>
        </p:spPr>
        <p:txBody>
          <a:bodyPr anchor="b"/>
          <a:lstStyle>
            <a:lvl1pPr algn="l">
              <a:buNone/>
              <a:defRPr sz="1800" b="1"/>
            </a:lvl1pPr>
          </a:lstStyle>
          <a:p>
            <a:r>
              <a:rPr kumimoji="0" lang="en-US" dirty="0"/>
              <a:t>Edit Master title style</a:t>
            </a:r>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5A17D9B-D4D3-4E23-88DF-2E354FA43196}" type="datetime1">
              <a:rPr lang="en-US" smtClean="0"/>
              <a:t>5/4/2022</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descr="An empty placeholder to add an image. Click on the placeholder and select the image that you wish to add"/>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41F67C5-D04E-4576-B61C-12ABA14BBD6C}" type="datetime1">
              <a:rPr lang="en-US" smtClean="0"/>
              <a:t>5/4/2022</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73340"/>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Rectangle 28"/>
          <p:cNvSpPr/>
          <p:nvPr/>
        </p:nvSpPr>
        <p:spPr>
          <a:xfrm>
            <a:off x="0" y="6520"/>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0" name="Rectangle 29"/>
          <p:cNvSpPr/>
          <p:nvPr/>
        </p:nvSpPr>
        <p:spPr>
          <a:xfrm>
            <a:off x="1" y="314798"/>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1" name="Rectangle 30"/>
          <p:cNvSpPr/>
          <p:nvPr/>
        </p:nvSpPr>
        <p:spPr>
          <a:xfrm flipV="1">
            <a:off x="7213577" y="366768"/>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flipV="1">
            <a:off x="7213601" y="446634"/>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3" name="Rounded Rectangle 32"/>
          <p:cNvSpPr/>
          <p:nvPr/>
        </p:nvSpPr>
        <p:spPr bwMode="white">
          <a:xfrm>
            <a:off x="7209785" y="504025"/>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4" name="Rounded Rectangle 33"/>
          <p:cNvSpPr/>
          <p:nvPr/>
        </p:nvSpPr>
        <p:spPr bwMode="white">
          <a:xfrm>
            <a:off x="9831528" y="595464"/>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5" name="Rectangle 34"/>
          <p:cNvSpPr/>
          <p:nvPr/>
        </p:nvSpPr>
        <p:spPr bwMode="invGray">
          <a:xfrm>
            <a:off x="12113288" y="4520"/>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4520"/>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4520"/>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8" name="Rectangle 37"/>
          <p:cNvSpPr/>
          <p:nvPr/>
        </p:nvSpPr>
        <p:spPr bwMode="invGray">
          <a:xfrm>
            <a:off x="11967231" y="4520"/>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9" name="Rectangle 38"/>
          <p:cNvSpPr/>
          <p:nvPr/>
        </p:nvSpPr>
        <p:spPr bwMode="invGray">
          <a:xfrm>
            <a:off x="11887569" y="6901"/>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0" name="Rectangle 39"/>
          <p:cNvSpPr/>
          <p:nvPr/>
        </p:nvSpPr>
        <p:spPr bwMode="invGray">
          <a:xfrm>
            <a:off x="11831300" y="6901"/>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616218" y="803492"/>
            <a:ext cx="10972800" cy="745348"/>
          </a:xfrm>
          <a:prstGeom prst="rect">
            <a:avLst/>
          </a:prstGeom>
        </p:spPr>
        <p:txBody>
          <a:bodyPr vert="horz" anchor="ctr">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609600" y="1820875"/>
            <a:ext cx="10972800" cy="4753661"/>
          </a:xfrm>
          <a:prstGeom prst="rect">
            <a:avLst/>
          </a:prstGeom>
        </p:spPr>
        <p:txBody>
          <a:bodyPr vert="horz">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3"/>
          </p:nvPr>
        </p:nvSpPr>
        <p:spPr>
          <a:xfrm>
            <a:off x="6876975" y="-8238"/>
            <a:ext cx="1767840" cy="457200"/>
          </a:xfrm>
          <a:prstGeom prst="rect">
            <a:avLst/>
          </a:prstGeom>
        </p:spPr>
        <p:txBody>
          <a:bodyPr vert="horz"/>
          <a:lstStyle>
            <a:lvl1pPr algn="r" eaLnBrk="1" latinLnBrk="0" hangingPunct="1">
              <a:defRPr kumimoji="0" sz="1100">
                <a:solidFill>
                  <a:schemeClr val="accent2">
                    <a:lumMod val="75000"/>
                  </a:schemeClr>
                </a:solidFill>
              </a:defRPr>
            </a:lvl1pPr>
          </a:lstStyle>
          <a:p>
            <a:r>
              <a:rPr lang="en-US"/>
              <a:t>Add a footer</a:t>
            </a:r>
            <a:endParaRPr lang="en-US" dirty="0"/>
          </a:p>
        </p:txBody>
      </p:sp>
      <p:sp>
        <p:nvSpPr>
          <p:cNvPr id="14" name="Date Placeholder 13"/>
          <p:cNvSpPr>
            <a:spLocks noGrp="1"/>
          </p:cNvSpPr>
          <p:nvPr>
            <p:ph type="dt" sz="half" idx="2"/>
          </p:nvPr>
        </p:nvSpPr>
        <p:spPr>
          <a:xfrm>
            <a:off x="8642043" y="-8238"/>
            <a:ext cx="1276352" cy="457200"/>
          </a:xfrm>
          <a:prstGeom prst="rect">
            <a:avLst/>
          </a:prstGeom>
        </p:spPr>
        <p:txBody>
          <a:bodyPr vert="horz"/>
          <a:lstStyle>
            <a:lvl1pPr algn="l" eaLnBrk="1" latinLnBrk="0" hangingPunct="1">
              <a:defRPr kumimoji="0" sz="1100">
                <a:solidFill>
                  <a:schemeClr val="accent2">
                    <a:lumMod val="75000"/>
                  </a:schemeClr>
                </a:solidFill>
              </a:defRPr>
            </a:lvl1pPr>
          </a:lstStyle>
          <a:p>
            <a:fld id="{C20F09E4-6EA4-4BF3-9FC8-FF40373B88E6}" type="datetime1">
              <a:rPr lang="en-US" smtClean="0"/>
              <a:pPr/>
              <a:t>5/4/2022</a:t>
            </a:fld>
            <a:endParaRPr lang="en-US" dirty="0"/>
          </a:p>
        </p:txBody>
      </p:sp>
      <p:sp>
        <p:nvSpPr>
          <p:cNvPr id="23" name="Slide Number Placeholder 22"/>
          <p:cNvSpPr>
            <a:spLocks noGrp="1"/>
          </p:cNvSpPr>
          <p:nvPr>
            <p:ph type="sldNum" sz="quarter" idx="4"/>
          </p:nvPr>
        </p:nvSpPr>
        <p:spPr>
          <a:xfrm>
            <a:off x="10899648" y="8793"/>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Self and Peer Review</a:t>
            </a:r>
            <a:endParaRPr lang="en-US" dirty="0"/>
          </a:p>
        </p:txBody>
      </p:sp>
      <p:sp>
        <p:nvSpPr>
          <p:cNvPr id="3" name="Subtitle 2"/>
          <p:cNvSpPr>
            <a:spLocks noGrp="1"/>
          </p:cNvSpPr>
          <p:nvPr>
            <p:ph type="subTitle" idx="1"/>
          </p:nvPr>
        </p:nvSpPr>
        <p:spPr/>
        <p:txBody>
          <a:bodyPr/>
          <a:lstStyle/>
          <a:p>
            <a:r>
              <a:rPr lang="en-US" dirty="0" smtClean="0"/>
              <a:t>Interactive Media</a:t>
            </a:r>
          </a:p>
          <a:p>
            <a:endParaRPr lang="en-US" dirty="0"/>
          </a:p>
          <a:p>
            <a:r>
              <a:rPr lang="en-US" dirty="0" smtClean="0"/>
              <a:t>Unit 1</a:t>
            </a:r>
            <a:endParaRPr lang="en-US" dirty="0"/>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Task 2 – Overall Review</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Now that you’ve listed the positives and negatives of your experimentation, you need to give an overview. This overview needs to state whether you think your experimentation went well or not overall.</a:t>
            </a:r>
          </a:p>
          <a:p>
            <a:endParaRPr lang="en-GB" dirty="0"/>
          </a:p>
          <a:p>
            <a:r>
              <a:rPr lang="en-GB" dirty="0" smtClean="0"/>
              <a:t>Write a 3 sentences to a paragraph explaining whether or not your experimentation went well based on your positives and negatives.</a:t>
            </a:r>
          </a:p>
          <a:p>
            <a:endParaRPr lang="en-GB" dirty="0"/>
          </a:p>
          <a:p>
            <a:r>
              <a:rPr lang="en-GB" b="1" dirty="0" smtClean="0"/>
              <a:t>Image Manipulation Example:</a:t>
            </a:r>
          </a:p>
          <a:p>
            <a:pPr lvl="1"/>
            <a:r>
              <a:rPr lang="en-GB" dirty="0" smtClean="0"/>
              <a:t>Overall, I think my experimentation didn’t go as well as it could have. I used some of the tools very well and was able to show off my skills quite well. Despite this, most of my work looked very amateur so I don’t think it reflected my ability very well. I think I need more practice with some of the skills to help improve this.</a:t>
            </a:r>
            <a:endParaRPr lang="en-GB" dirty="0"/>
          </a:p>
        </p:txBody>
      </p:sp>
    </p:spTree>
    <p:extLst>
      <p:ext uri="{BB962C8B-B14F-4D97-AF65-F5344CB8AC3E}">
        <p14:creationId xmlns:p14="http://schemas.microsoft.com/office/powerpoint/2010/main" val="4058490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Peer Reviews</a:t>
            </a:r>
            <a:endParaRPr lang="en-GB" dirty="0"/>
          </a:p>
        </p:txBody>
      </p:sp>
      <p:sp>
        <p:nvSpPr>
          <p:cNvPr id="3" name="Content Placeholder 2"/>
          <p:cNvSpPr>
            <a:spLocks noGrp="1"/>
          </p:cNvSpPr>
          <p:nvPr>
            <p:ph idx="1"/>
          </p:nvPr>
        </p:nvSpPr>
        <p:spPr/>
        <p:txBody>
          <a:bodyPr/>
          <a:lstStyle/>
          <a:p>
            <a:r>
              <a:rPr lang="en-GB" dirty="0" smtClean="0"/>
              <a:t>The purpose of a peer review is to review the work of someone who has done a similar/the same piece of work as you.</a:t>
            </a:r>
          </a:p>
          <a:p>
            <a:endParaRPr lang="en-GB" dirty="0"/>
          </a:p>
          <a:p>
            <a:r>
              <a:rPr lang="en-GB" dirty="0" smtClean="0"/>
              <a:t>Because you have a good understanding of the work already, it’ll help you be critical of someone else’s work.</a:t>
            </a:r>
          </a:p>
          <a:p>
            <a:endParaRPr lang="en-GB" dirty="0"/>
          </a:p>
          <a:p>
            <a:r>
              <a:rPr lang="en-GB" dirty="0" smtClean="0"/>
              <a:t>When checking someone else’s work, you should try and be as impartial as possible, identifying the same number of positives to negatives.</a:t>
            </a:r>
            <a:endParaRPr lang="en-GB" dirty="0"/>
          </a:p>
        </p:txBody>
      </p:sp>
    </p:spTree>
    <p:extLst>
      <p:ext uri="{BB962C8B-B14F-4D97-AF65-F5344CB8AC3E}">
        <p14:creationId xmlns:p14="http://schemas.microsoft.com/office/powerpoint/2010/main" val="4009314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Whiteboard Task</a:t>
            </a:r>
            <a:endParaRPr lang="en-GB" dirty="0"/>
          </a:p>
        </p:txBody>
      </p:sp>
      <p:sp>
        <p:nvSpPr>
          <p:cNvPr id="3" name="Content Placeholder 2"/>
          <p:cNvSpPr>
            <a:spLocks noGrp="1"/>
          </p:cNvSpPr>
          <p:nvPr>
            <p:ph idx="1"/>
          </p:nvPr>
        </p:nvSpPr>
        <p:spPr/>
        <p:txBody>
          <a:bodyPr/>
          <a:lstStyle/>
          <a:p>
            <a:r>
              <a:rPr lang="en-GB" b="1" dirty="0" smtClean="0"/>
              <a:t>On your whiteboards:</a:t>
            </a:r>
            <a:endParaRPr lang="en-GB" dirty="0" smtClean="0"/>
          </a:p>
          <a:p>
            <a:endParaRPr lang="en-GB" b="1" dirty="0"/>
          </a:p>
          <a:p>
            <a:r>
              <a:rPr lang="en-GB" dirty="0" smtClean="0"/>
              <a:t>Draw a line down the middle of the whiteboard. On the left, write the section of experimentation you think you did </a:t>
            </a:r>
            <a:r>
              <a:rPr lang="en-GB" b="1" dirty="0" smtClean="0"/>
              <a:t>best</a:t>
            </a:r>
            <a:r>
              <a:rPr lang="en-GB" dirty="0" smtClean="0"/>
              <a:t> on. On the right, write the section you though you did </a:t>
            </a:r>
            <a:r>
              <a:rPr lang="en-GB" b="1" dirty="0" smtClean="0"/>
              <a:t>worst</a:t>
            </a:r>
            <a:r>
              <a:rPr lang="en-GB" dirty="0" smtClean="0"/>
              <a:t> on.</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642854046"/>
              </p:ext>
            </p:extLst>
          </p:nvPr>
        </p:nvGraphicFramePr>
        <p:xfrm>
          <a:off x="3513203" y="4327389"/>
          <a:ext cx="5178830" cy="2056786"/>
        </p:xfrm>
        <a:graphic>
          <a:graphicData uri="http://schemas.openxmlformats.org/drawingml/2006/table">
            <a:tbl>
              <a:tblPr firstRow="1" bandRow="1">
                <a:tableStyleId>{5940675A-B579-460E-94D1-54222C63F5DA}</a:tableStyleId>
              </a:tblPr>
              <a:tblGrid>
                <a:gridCol w="2589415">
                  <a:extLst>
                    <a:ext uri="{9D8B030D-6E8A-4147-A177-3AD203B41FA5}">
                      <a16:colId xmlns:a16="http://schemas.microsoft.com/office/drawing/2014/main" val="2904591048"/>
                    </a:ext>
                  </a:extLst>
                </a:gridCol>
                <a:gridCol w="2589415">
                  <a:extLst>
                    <a:ext uri="{9D8B030D-6E8A-4147-A177-3AD203B41FA5}">
                      <a16:colId xmlns:a16="http://schemas.microsoft.com/office/drawing/2014/main" val="2249190507"/>
                    </a:ext>
                  </a:extLst>
                </a:gridCol>
              </a:tblGrid>
              <a:tr h="2056786">
                <a:tc>
                  <a:txBody>
                    <a:bodyPr/>
                    <a:lstStyle/>
                    <a:p>
                      <a:r>
                        <a:rPr lang="en-GB" b="1" dirty="0" smtClean="0"/>
                        <a:t>Best: Image Manipulation</a:t>
                      </a:r>
                      <a:endParaRPr lang="en-GB" b="1" dirty="0"/>
                    </a:p>
                  </a:txBody>
                  <a:tcPr/>
                </a:tc>
                <a:tc>
                  <a:txBody>
                    <a:bodyPr/>
                    <a:lstStyle/>
                    <a:p>
                      <a:r>
                        <a:rPr lang="en-GB" b="1" dirty="0" smtClean="0"/>
                        <a:t>Worst:</a:t>
                      </a:r>
                      <a:r>
                        <a:rPr lang="en-GB" b="1" baseline="0" dirty="0" smtClean="0"/>
                        <a:t> 3D Modelling</a:t>
                      </a:r>
                      <a:endParaRPr lang="en-GB" b="1" dirty="0"/>
                    </a:p>
                  </a:txBody>
                  <a:tcPr/>
                </a:tc>
                <a:extLst>
                  <a:ext uri="{0D108BD9-81ED-4DB2-BD59-A6C34878D82A}">
                    <a16:rowId xmlns:a16="http://schemas.microsoft.com/office/drawing/2014/main" val="962714976"/>
                  </a:ext>
                </a:extLst>
              </a:tr>
            </a:tbl>
          </a:graphicData>
        </a:graphic>
      </p:graphicFrame>
    </p:spTree>
    <p:extLst>
      <p:ext uri="{BB962C8B-B14F-4D97-AF65-F5344CB8AC3E}">
        <p14:creationId xmlns:p14="http://schemas.microsoft.com/office/powerpoint/2010/main" val="22852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Task 3 – Peer Review</a:t>
            </a:r>
            <a:endParaRPr lang="en-GB" dirty="0"/>
          </a:p>
        </p:txBody>
      </p:sp>
      <p:sp>
        <p:nvSpPr>
          <p:cNvPr id="3" name="Content Placeholder 2"/>
          <p:cNvSpPr>
            <a:spLocks noGrp="1"/>
          </p:cNvSpPr>
          <p:nvPr>
            <p:ph idx="1"/>
          </p:nvPr>
        </p:nvSpPr>
        <p:spPr/>
        <p:txBody>
          <a:bodyPr/>
          <a:lstStyle/>
          <a:p>
            <a:r>
              <a:rPr lang="en-GB" dirty="0" smtClean="0"/>
              <a:t>You will be swapped with someone else to review each other’s work.</a:t>
            </a:r>
          </a:p>
          <a:p>
            <a:endParaRPr lang="en-GB" dirty="0"/>
          </a:p>
          <a:p>
            <a:r>
              <a:rPr lang="en-GB" dirty="0" smtClean="0"/>
              <a:t>You are only going to review the two sections of experimentation that the other person has written on their whiteboard.</a:t>
            </a:r>
          </a:p>
          <a:p>
            <a:endParaRPr lang="en-GB" dirty="0"/>
          </a:p>
          <a:p>
            <a:r>
              <a:rPr lang="en-GB" dirty="0" smtClean="0"/>
              <a:t>Aim to list </a:t>
            </a:r>
            <a:r>
              <a:rPr lang="en-GB" b="1" dirty="0" smtClean="0"/>
              <a:t>3-5 positives</a:t>
            </a:r>
            <a:r>
              <a:rPr lang="en-GB" dirty="0" smtClean="0"/>
              <a:t> and </a:t>
            </a:r>
            <a:r>
              <a:rPr lang="en-GB" b="1" dirty="0" smtClean="0"/>
              <a:t>3-5 negatives</a:t>
            </a:r>
            <a:r>
              <a:rPr lang="en-GB" dirty="0"/>
              <a:t> </a:t>
            </a:r>
            <a:r>
              <a:rPr lang="en-GB" dirty="0" smtClean="0"/>
              <a:t>for each of the two topics listed.</a:t>
            </a:r>
          </a:p>
          <a:p>
            <a:endParaRPr lang="en-GB" dirty="0"/>
          </a:p>
          <a:p>
            <a:r>
              <a:rPr lang="en-GB" dirty="0" smtClean="0"/>
              <a:t>Write them on the other person’s whiteboard.</a:t>
            </a:r>
            <a:endParaRPr lang="en-GB" dirty="0"/>
          </a:p>
        </p:txBody>
      </p:sp>
    </p:spTree>
    <p:extLst>
      <p:ext uri="{BB962C8B-B14F-4D97-AF65-F5344CB8AC3E}">
        <p14:creationId xmlns:p14="http://schemas.microsoft.com/office/powerpoint/2010/main" val="1723562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Task 4 – Review Write-up</a:t>
            </a:r>
            <a:endParaRPr lang="en-GB" dirty="0"/>
          </a:p>
        </p:txBody>
      </p:sp>
      <p:sp>
        <p:nvSpPr>
          <p:cNvPr id="3" name="Content Placeholder 2"/>
          <p:cNvSpPr>
            <a:spLocks noGrp="1"/>
          </p:cNvSpPr>
          <p:nvPr>
            <p:ph idx="1"/>
          </p:nvPr>
        </p:nvSpPr>
        <p:spPr/>
        <p:txBody>
          <a:bodyPr/>
          <a:lstStyle/>
          <a:p>
            <a:r>
              <a:rPr lang="en-GB" dirty="0" smtClean="0"/>
              <a:t>Add a new heading to your portfolio </a:t>
            </a:r>
            <a:r>
              <a:rPr lang="en-GB" b="1" dirty="0" smtClean="0"/>
              <a:t>Peer Review</a:t>
            </a:r>
            <a:r>
              <a:rPr lang="en-GB" dirty="0" smtClean="0"/>
              <a:t> (</a:t>
            </a:r>
            <a:r>
              <a:rPr lang="en-GB" b="1" dirty="0" smtClean="0"/>
              <a:t>Heading 2</a:t>
            </a:r>
            <a:r>
              <a:rPr lang="en-GB" dirty="0" smtClean="0"/>
              <a:t>).</a:t>
            </a:r>
          </a:p>
          <a:p>
            <a:endParaRPr lang="en-GB" dirty="0"/>
          </a:p>
          <a:p>
            <a:r>
              <a:rPr lang="en-GB" dirty="0" smtClean="0"/>
              <a:t>Add another heading for each of the two topics of experimentation in </a:t>
            </a:r>
            <a:r>
              <a:rPr lang="en-GB" b="1" dirty="0" smtClean="0"/>
              <a:t>Heading 3</a:t>
            </a:r>
            <a:r>
              <a:rPr lang="en-GB" dirty="0" smtClean="0"/>
              <a:t>, E.g. “</a:t>
            </a:r>
            <a:r>
              <a:rPr lang="en-GB" b="1" dirty="0" smtClean="0"/>
              <a:t>Image Manipulation</a:t>
            </a:r>
            <a:r>
              <a:rPr lang="en-GB" dirty="0" smtClean="0"/>
              <a:t>”.</a:t>
            </a:r>
          </a:p>
          <a:p>
            <a:endParaRPr lang="en-GB" dirty="0"/>
          </a:p>
          <a:p>
            <a:r>
              <a:rPr lang="en-GB" dirty="0" smtClean="0"/>
              <a:t>As bullet points, write down the notes the other person wrote on your whiteboard.</a:t>
            </a:r>
          </a:p>
          <a:p>
            <a:endParaRPr lang="en-GB" dirty="0"/>
          </a:p>
          <a:p>
            <a:r>
              <a:rPr lang="en-GB" dirty="0" smtClean="0"/>
              <a:t>Write </a:t>
            </a:r>
            <a:r>
              <a:rPr lang="en-GB" b="1" dirty="0" smtClean="0"/>
              <a:t>2-3 sentences</a:t>
            </a:r>
            <a:r>
              <a:rPr lang="en-GB" dirty="0" smtClean="0"/>
              <a:t> explaining how you will use this information for each of the lists. How are you going to use this feedback?</a:t>
            </a:r>
            <a:endParaRPr lang="en-GB" dirty="0"/>
          </a:p>
        </p:txBody>
      </p:sp>
    </p:spTree>
    <p:extLst>
      <p:ext uri="{BB962C8B-B14F-4D97-AF65-F5344CB8AC3E}">
        <p14:creationId xmlns:p14="http://schemas.microsoft.com/office/powerpoint/2010/main" val="1601364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Starter – As you log in</a:t>
            </a:r>
            <a:endParaRPr lang="en-GB" dirty="0"/>
          </a:p>
        </p:txBody>
      </p:sp>
      <p:sp>
        <p:nvSpPr>
          <p:cNvPr id="3" name="Content Placeholder 2"/>
          <p:cNvSpPr>
            <a:spLocks noGrp="1"/>
          </p:cNvSpPr>
          <p:nvPr>
            <p:ph idx="1"/>
          </p:nvPr>
        </p:nvSpPr>
        <p:spPr/>
        <p:txBody>
          <a:bodyPr/>
          <a:lstStyle/>
          <a:p>
            <a:r>
              <a:rPr lang="en-GB" b="1" dirty="0" smtClean="0"/>
              <a:t>Answer the following on your whiteboards:</a:t>
            </a:r>
            <a:endParaRPr lang="en-GB" dirty="0" smtClean="0"/>
          </a:p>
          <a:p>
            <a:endParaRPr lang="en-GB" b="1" dirty="0"/>
          </a:p>
          <a:p>
            <a:r>
              <a:rPr lang="en-GB" dirty="0" smtClean="0"/>
              <a:t>What is the purpose of reviewing your own work?</a:t>
            </a:r>
          </a:p>
          <a:p>
            <a:endParaRPr lang="en-GB" dirty="0"/>
          </a:p>
          <a:p>
            <a:r>
              <a:rPr lang="en-GB" dirty="0" smtClean="0"/>
              <a:t>How might you review your own work differently to someone else’s work?</a:t>
            </a:r>
          </a:p>
          <a:p>
            <a:endParaRPr lang="en-GB" dirty="0"/>
          </a:p>
          <a:p>
            <a:r>
              <a:rPr lang="en-GB" dirty="0" smtClean="0"/>
              <a:t>Would a combination of reviewers help? Why? Why not?</a:t>
            </a:r>
            <a:endParaRPr lang="en-GB" dirty="0"/>
          </a:p>
        </p:txBody>
      </p:sp>
    </p:spTree>
    <p:extLst>
      <p:ext uri="{BB962C8B-B14F-4D97-AF65-F5344CB8AC3E}">
        <p14:creationId xmlns:p14="http://schemas.microsoft.com/office/powerpoint/2010/main" val="3447932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Learning Outcomes</a:t>
            </a:r>
            <a:endParaRPr lang="en-GB" dirty="0"/>
          </a:p>
        </p:txBody>
      </p:sp>
      <p:sp>
        <p:nvSpPr>
          <p:cNvPr id="3" name="Content Placeholder 2"/>
          <p:cNvSpPr>
            <a:spLocks noGrp="1"/>
          </p:cNvSpPr>
          <p:nvPr>
            <p:ph idx="1"/>
          </p:nvPr>
        </p:nvSpPr>
        <p:spPr/>
        <p:txBody>
          <a:bodyPr/>
          <a:lstStyle/>
          <a:p>
            <a:endParaRPr lang="en-GB" dirty="0" smtClean="0"/>
          </a:p>
          <a:p>
            <a:endParaRPr lang="en-GB" dirty="0"/>
          </a:p>
          <a:p>
            <a:r>
              <a:rPr lang="en-GB" b="1" dirty="0" smtClean="0"/>
              <a:t>Understand</a:t>
            </a:r>
            <a:r>
              <a:rPr lang="en-GB" dirty="0" smtClean="0"/>
              <a:t> how to review your own work against given criteria.</a:t>
            </a:r>
          </a:p>
          <a:p>
            <a:endParaRPr lang="en-GB" b="1" dirty="0"/>
          </a:p>
          <a:p>
            <a:r>
              <a:rPr lang="en-GB" b="1" dirty="0" smtClean="0"/>
              <a:t>Describe</a:t>
            </a:r>
            <a:r>
              <a:rPr lang="en-GB" dirty="0" smtClean="0"/>
              <a:t> the benefits of reviewing your own work.</a:t>
            </a:r>
          </a:p>
          <a:p>
            <a:endParaRPr lang="en-GB" b="1" dirty="0"/>
          </a:p>
          <a:p>
            <a:r>
              <a:rPr lang="en-GB" b="1" dirty="0" smtClean="0"/>
              <a:t>Explain</a:t>
            </a:r>
            <a:r>
              <a:rPr lang="en-GB" dirty="0" smtClean="0"/>
              <a:t> how reviewing one piece of work </a:t>
            </a:r>
            <a:r>
              <a:rPr lang="en-GB" smtClean="0"/>
              <a:t>can </a:t>
            </a:r>
            <a:r>
              <a:rPr lang="en-GB" smtClean="0"/>
              <a:t>affect </a:t>
            </a:r>
            <a:r>
              <a:rPr lang="en-GB" dirty="0" smtClean="0"/>
              <a:t>later work.</a:t>
            </a:r>
            <a:endParaRPr lang="en-GB" b="1" dirty="0"/>
          </a:p>
        </p:txBody>
      </p:sp>
    </p:spTree>
    <p:extLst>
      <p:ext uri="{BB962C8B-B14F-4D97-AF65-F5344CB8AC3E}">
        <p14:creationId xmlns:p14="http://schemas.microsoft.com/office/powerpoint/2010/main" val="1411390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Reviewing Work</a:t>
            </a:r>
            <a:endParaRPr lang="en-GB" dirty="0"/>
          </a:p>
        </p:txBody>
      </p:sp>
      <p:sp>
        <p:nvSpPr>
          <p:cNvPr id="3" name="Content Placeholder 2"/>
          <p:cNvSpPr>
            <a:spLocks noGrp="1"/>
          </p:cNvSpPr>
          <p:nvPr>
            <p:ph idx="1"/>
          </p:nvPr>
        </p:nvSpPr>
        <p:spPr/>
        <p:txBody>
          <a:bodyPr/>
          <a:lstStyle/>
          <a:p>
            <a:r>
              <a:rPr lang="en-GB" dirty="0" smtClean="0"/>
              <a:t>The main purpose of reviewing portfolio work is to see both </a:t>
            </a:r>
            <a:r>
              <a:rPr lang="en-GB" b="1" dirty="0" smtClean="0"/>
              <a:t>what went well</a:t>
            </a:r>
            <a:r>
              <a:rPr lang="en-GB" dirty="0" smtClean="0"/>
              <a:t> and </a:t>
            </a:r>
            <a:r>
              <a:rPr lang="en-GB" b="1" dirty="0" smtClean="0"/>
              <a:t>what could be improved</a:t>
            </a:r>
            <a:r>
              <a:rPr lang="en-GB" dirty="0" smtClean="0"/>
              <a:t>.</a:t>
            </a:r>
          </a:p>
          <a:p>
            <a:endParaRPr lang="en-GB" dirty="0"/>
          </a:p>
          <a:p>
            <a:r>
              <a:rPr lang="en-GB" dirty="0" smtClean="0"/>
              <a:t>This is no different whether you are reviewing your own work, or whether you are reviewing someone else’s work.</a:t>
            </a:r>
          </a:p>
          <a:p>
            <a:endParaRPr lang="en-GB" dirty="0"/>
          </a:p>
          <a:p>
            <a:r>
              <a:rPr lang="en-GB" dirty="0" smtClean="0"/>
              <a:t>(Although people are generally a lot nicer about their own work than they are about other’s work!)</a:t>
            </a:r>
            <a:endParaRPr lang="en-GB" dirty="0"/>
          </a:p>
        </p:txBody>
      </p:sp>
    </p:spTree>
    <p:extLst>
      <p:ext uri="{BB962C8B-B14F-4D97-AF65-F5344CB8AC3E}">
        <p14:creationId xmlns:p14="http://schemas.microsoft.com/office/powerpoint/2010/main" val="635427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Problem With Reviews</a:t>
            </a:r>
            <a:endParaRPr lang="en-GB" dirty="0"/>
          </a:p>
        </p:txBody>
      </p:sp>
      <p:sp>
        <p:nvSpPr>
          <p:cNvPr id="3" name="Content Placeholder 2"/>
          <p:cNvSpPr>
            <a:spLocks noGrp="1"/>
          </p:cNvSpPr>
          <p:nvPr>
            <p:ph idx="1"/>
          </p:nvPr>
        </p:nvSpPr>
        <p:spPr/>
        <p:txBody>
          <a:bodyPr/>
          <a:lstStyle/>
          <a:p>
            <a:r>
              <a:rPr lang="en-GB" dirty="0" smtClean="0"/>
              <a:t>When reviewing work, there is always the risk of the reviewer having a bias towards the creator of the work.</a:t>
            </a:r>
          </a:p>
          <a:p>
            <a:endParaRPr lang="en-GB" dirty="0"/>
          </a:p>
          <a:p>
            <a:r>
              <a:rPr lang="en-GB" dirty="0" smtClean="0"/>
              <a:t>This is especially the case when reviewing your own work; you may find yourself saying “I wrote </a:t>
            </a:r>
            <a:r>
              <a:rPr lang="en-GB" b="1" dirty="0" smtClean="0"/>
              <a:t>this</a:t>
            </a:r>
            <a:r>
              <a:rPr lang="en-GB" dirty="0" smtClean="0"/>
              <a:t>, but I obviously meant </a:t>
            </a:r>
            <a:r>
              <a:rPr lang="en-GB" b="1" i="1" dirty="0" smtClean="0"/>
              <a:t>this</a:t>
            </a:r>
            <a:r>
              <a:rPr lang="en-GB" dirty="0" smtClean="0"/>
              <a:t>” and giving yourself the mark.</a:t>
            </a:r>
          </a:p>
          <a:p>
            <a:endParaRPr lang="en-GB" dirty="0"/>
          </a:p>
          <a:p>
            <a:r>
              <a:rPr lang="en-GB" dirty="0" smtClean="0"/>
              <a:t>What can we do to help resolve this issue?</a:t>
            </a:r>
          </a:p>
          <a:p>
            <a:pPr lvl="1"/>
            <a:r>
              <a:rPr lang="en-GB" dirty="0" smtClean="0"/>
              <a:t>Multiple, different reviewers</a:t>
            </a:r>
            <a:endParaRPr lang="en-GB" dirty="0"/>
          </a:p>
        </p:txBody>
      </p:sp>
    </p:spTree>
    <p:extLst>
      <p:ext uri="{BB962C8B-B14F-4D97-AF65-F5344CB8AC3E}">
        <p14:creationId xmlns:p14="http://schemas.microsoft.com/office/powerpoint/2010/main" val="768214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to Self-Review</a:t>
            </a:r>
            <a:endParaRPr lang="en-GB" dirty="0"/>
          </a:p>
        </p:txBody>
      </p:sp>
      <p:sp>
        <p:nvSpPr>
          <p:cNvPr id="3" name="Content Placeholder 2"/>
          <p:cNvSpPr>
            <a:spLocks noGrp="1"/>
          </p:cNvSpPr>
          <p:nvPr>
            <p:ph idx="1"/>
          </p:nvPr>
        </p:nvSpPr>
        <p:spPr/>
        <p:txBody>
          <a:bodyPr/>
          <a:lstStyle/>
          <a:p>
            <a:r>
              <a:rPr lang="en-GB" dirty="0" smtClean="0"/>
              <a:t>One of the best ways to review your own work is to be as critical as possible.</a:t>
            </a:r>
          </a:p>
          <a:p>
            <a:endParaRPr lang="en-GB" dirty="0"/>
          </a:p>
          <a:p>
            <a:r>
              <a:rPr lang="en-GB" dirty="0" smtClean="0"/>
              <a:t>For every positive you can identify about your work, try and identify a negative.</a:t>
            </a:r>
          </a:p>
          <a:p>
            <a:endParaRPr lang="en-GB" dirty="0"/>
          </a:p>
          <a:p>
            <a:r>
              <a:rPr lang="en-GB" dirty="0" smtClean="0"/>
              <a:t>This can help avoid having a long list of positives and a very short list of negatives.</a:t>
            </a:r>
            <a:endParaRPr lang="en-GB" dirty="0"/>
          </a:p>
        </p:txBody>
      </p:sp>
    </p:spTree>
    <p:extLst>
      <p:ext uri="{BB962C8B-B14F-4D97-AF65-F5344CB8AC3E}">
        <p14:creationId xmlns:p14="http://schemas.microsoft.com/office/powerpoint/2010/main" val="2553153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to Self-Review 2</a:t>
            </a:r>
            <a:endParaRPr lang="en-GB" dirty="0"/>
          </a:p>
        </p:txBody>
      </p:sp>
      <p:sp>
        <p:nvSpPr>
          <p:cNvPr id="3" name="Content Placeholder 2"/>
          <p:cNvSpPr>
            <a:spLocks noGrp="1"/>
          </p:cNvSpPr>
          <p:nvPr>
            <p:ph idx="1"/>
          </p:nvPr>
        </p:nvSpPr>
        <p:spPr/>
        <p:txBody>
          <a:bodyPr/>
          <a:lstStyle/>
          <a:p>
            <a:r>
              <a:rPr lang="en-GB" dirty="0" smtClean="0"/>
              <a:t>After highlighting the positives and negatives of your work, you then need to be able to sum it all up.</a:t>
            </a:r>
          </a:p>
          <a:p>
            <a:endParaRPr lang="en-GB" dirty="0"/>
          </a:p>
          <a:p>
            <a:r>
              <a:rPr lang="en-GB" dirty="0" smtClean="0"/>
              <a:t>With the same number of pros and cons, it is easier to be more objective and say whether or not your work was positive or negative overall.</a:t>
            </a:r>
          </a:p>
          <a:p>
            <a:endParaRPr lang="en-GB" dirty="0"/>
          </a:p>
          <a:p>
            <a:r>
              <a:rPr lang="en-GB" i="1" dirty="0" smtClean="0"/>
              <a:t>Don’t worry about saying your experimentation was negative overall, NCFE don’t expect it to be perfect already!</a:t>
            </a:r>
            <a:endParaRPr lang="en-GB" i="1" dirty="0"/>
          </a:p>
        </p:txBody>
      </p:sp>
    </p:spTree>
    <p:extLst>
      <p:ext uri="{BB962C8B-B14F-4D97-AF65-F5344CB8AC3E}">
        <p14:creationId xmlns:p14="http://schemas.microsoft.com/office/powerpoint/2010/main" val="1560575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Portfolio Setup</a:t>
            </a:r>
            <a:endParaRPr lang="en-GB" dirty="0"/>
          </a:p>
        </p:txBody>
      </p:sp>
      <p:sp>
        <p:nvSpPr>
          <p:cNvPr id="3" name="Content Placeholder 2"/>
          <p:cNvSpPr>
            <a:spLocks noGrp="1"/>
          </p:cNvSpPr>
          <p:nvPr>
            <p:ph idx="1"/>
          </p:nvPr>
        </p:nvSpPr>
        <p:spPr/>
        <p:txBody>
          <a:bodyPr/>
          <a:lstStyle/>
          <a:p>
            <a:r>
              <a:rPr lang="en-GB" dirty="0" smtClean="0"/>
              <a:t>Create a new heading in your portfolio </a:t>
            </a:r>
            <a:r>
              <a:rPr lang="en-GB" b="1" dirty="0" smtClean="0"/>
              <a:t>Self and Peer Reviews</a:t>
            </a:r>
            <a:r>
              <a:rPr lang="en-GB" dirty="0" smtClean="0"/>
              <a:t> (</a:t>
            </a:r>
            <a:r>
              <a:rPr lang="en-GB" b="1" dirty="0" smtClean="0"/>
              <a:t>Heading 1</a:t>
            </a:r>
            <a:r>
              <a:rPr lang="en-GB" dirty="0" smtClean="0"/>
              <a:t>).</a:t>
            </a:r>
          </a:p>
          <a:p>
            <a:endParaRPr lang="en-GB" dirty="0"/>
          </a:p>
          <a:p>
            <a:r>
              <a:rPr lang="en-GB" dirty="0" smtClean="0"/>
              <a:t>Below this, add a heading (</a:t>
            </a:r>
            <a:r>
              <a:rPr lang="en-GB" b="1" dirty="0" smtClean="0"/>
              <a:t>Heading 2</a:t>
            </a:r>
            <a:r>
              <a:rPr lang="en-GB" dirty="0" smtClean="0"/>
              <a:t>) for each of the different forms of experimentation you did, e.g.:</a:t>
            </a:r>
          </a:p>
          <a:p>
            <a:pPr lvl="1"/>
            <a:r>
              <a:rPr lang="en-GB" b="1" dirty="0" smtClean="0"/>
              <a:t>Image Manipulation</a:t>
            </a:r>
          </a:p>
          <a:p>
            <a:pPr lvl="1"/>
            <a:r>
              <a:rPr lang="en-GB" b="1" dirty="0" smtClean="0"/>
              <a:t>Website Development</a:t>
            </a:r>
          </a:p>
          <a:p>
            <a:pPr lvl="1"/>
            <a:r>
              <a:rPr lang="en-GB" b="1" dirty="0" smtClean="0"/>
              <a:t>3D Modelling</a:t>
            </a:r>
          </a:p>
          <a:p>
            <a:pPr lvl="1"/>
            <a:r>
              <a:rPr lang="en-GB" b="1" dirty="0" smtClean="0"/>
              <a:t>Interactive Presentations</a:t>
            </a:r>
            <a:endParaRPr lang="en-GB" b="1" dirty="0"/>
          </a:p>
        </p:txBody>
      </p:sp>
    </p:spTree>
    <p:extLst>
      <p:ext uri="{BB962C8B-B14F-4D97-AF65-F5344CB8AC3E}">
        <p14:creationId xmlns:p14="http://schemas.microsoft.com/office/powerpoint/2010/main" val="3480538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Task 1 – Basic Review</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Under each of the headings you just created, create two bullet points lists; one of positives and one of negatives. (3-5 per list)</a:t>
            </a:r>
            <a:endParaRPr lang="en-GB" dirty="0"/>
          </a:p>
          <a:p>
            <a:pPr lvl="1"/>
            <a:r>
              <a:rPr lang="en-GB" b="1" dirty="0" smtClean="0"/>
              <a:t>Make sure to have an equal number of positives to negatives. (+/- 1)</a:t>
            </a:r>
          </a:p>
          <a:p>
            <a:pPr lvl="1"/>
            <a:r>
              <a:rPr lang="en-GB" dirty="0" smtClean="0"/>
              <a:t>This needs to be done for </a:t>
            </a:r>
            <a:r>
              <a:rPr lang="en-GB" b="1" dirty="0" smtClean="0"/>
              <a:t>each of the different types of experimenting</a:t>
            </a:r>
            <a:r>
              <a:rPr lang="en-GB" dirty="0" smtClean="0"/>
              <a:t> you have done.</a:t>
            </a:r>
          </a:p>
          <a:p>
            <a:pPr lvl="1"/>
            <a:endParaRPr lang="en-GB" b="1" dirty="0"/>
          </a:p>
          <a:p>
            <a:r>
              <a:rPr lang="en-GB" b="1" dirty="0" smtClean="0"/>
              <a:t>Image Manipulation Example:</a:t>
            </a:r>
            <a:endParaRPr lang="en-GB" dirty="0" smtClean="0"/>
          </a:p>
          <a:p>
            <a:r>
              <a:rPr lang="en-GB" u="sng" dirty="0" smtClean="0"/>
              <a:t>Positives:</a:t>
            </a:r>
          </a:p>
          <a:p>
            <a:pPr lvl="1"/>
            <a:r>
              <a:rPr lang="en-GB" dirty="0" smtClean="0"/>
              <a:t>I used the crop tool well to remove the edges of the image.</a:t>
            </a:r>
          </a:p>
          <a:p>
            <a:pPr lvl="1"/>
            <a:r>
              <a:rPr lang="en-GB" dirty="0" smtClean="0"/>
              <a:t>I used the layer tool well to make sure images were in the right places.</a:t>
            </a:r>
          </a:p>
          <a:p>
            <a:pPr lvl="1"/>
            <a:r>
              <a:rPr lang="en-GB" dirty="0" smtClean="0"/>
              <a:t>I used the layer effects well to make the layers blend together.</a:t>
            </a:r>
          </a:p>
          <a:p>
            <a:r>
              <a:rPr lang="en-GB" u="sng" dirty="0" smtClean="0"/>
              <a:t>Negatives:</a:t>
            </a:r>
          </a:p>
          <a:p>
            <a:pPr lvl="1"/>
            <a:r>
              <a:rPr lang="en-GB" dirty="0" smtClean="0"/>
              <a:t>I didn’t use the spot heal tool well, there were a lot of borders left.</a:t>
            </a:r>
          </a:p>
          <a:p>
            <a:pPr lvl="1"/>
            <a:r>
              <a:rPr lang="en-GB" dirty="0" smtClean="0"/>
              <a:t>I didn’t use the lasso tool well, it left lots of the old image in the cut out.</a:t>
            </a:r>
          </a:p>
          <a:p>
            <a:pPr lvl="1"/>
            <a:r>
              <a:rPr lang="en-GB" dirty="0" smtClean="0"/>
              <a:t>I didn’t select the assets very well, some were too blurry and didn’t look good.</a:t>
            </a:r>
          </a:p>
        </p:txBody>
      </p:sp>
    </p:spTree>
    <p:extLst>
      <p:ext uri="{BB962C8B-B14F-4D97-AF65-F5344CB8AC3E}">
        <p14:creationId xmlns:p14="http://schemas.microsoft.com/office/powerpoint/2010/main" val="1645301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potx" id="{7B9FCAFE-DDE5-4198-9987-54DFCAD80598}" vid="{6015A8B0-C387-4E39-945C-0F39E3EB10B6}"/>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10279fda-7dd0-4adc-b8c4-c2c105cc9cb1" xsi:nil="true"/>
    <lcf76f155ced4ddcb4097134ff3c332f xmlns="d6907449-af5f-4ae7-8fbd-83d93334ec72">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6CBB6CB36E18F45B62562FE7B4DA56E" ma:contentTypeVersion="15" ma:contentTypeDescription="Create a new document." ma:contentTypeScope="" ma:versionID="55d364c79cdf8e1ca4d0d760678f7a4c">
  <xsd:schema xmlns:xsd="http://www.w3.org/2001/XMLSchema" xmlns:xs="http://www.w3.org/2001/XMLSchema" xmlns:p="http://schemas.microsoft.com/office/2006/metadata/properties" xmlns:ns2="d6907449-af5f-4ae7-8fbd-83d93334ec72" xmlns:ns3="10279fda-7dd0-4adc-b8c4-c2c105cc9cb1" targetNamespace="http://schemas.microsoft.com/office/2006/metadata/properties" ma:root="true" ma:fieldsID="34c1c2944482cbceaec0c8d1554c245b" ns2:_="" ns3:_="">
    <xsd:import namespace="d6907449-af5f-4ae7-8fbd-83d93334ec72"/>
    <xsd:import namespace="10279fda-7dd0-4adc-b8c4-c2c105cc9cb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LengthInSeconds" minOccurs="0"/>
                <xsd:element ref="ns2:MediaServiceAutoKeyPoints" minOccurs="0"/>
                <xsd:element ref="ns2:MediaServiceKeyPoint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907449-af5f-4ae7-8fbd-83d93334ec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56b8feb0-8561-4fad-a5fd-d262bdf9108e" ma:termSetId="09814cd3-568e-fe90-9814-8d621ff8fb84" ma:anchorId="fba54fb3-c3e1-fe81-a776-ca4b69148c4d" ma:open="true" ma:isKeyword="false">
      <xsd:complexType>
        <xsd:sequence>
          <xsd:element ref="pc:Terms" minOccurs="0" maxOccurs="1"/>
        </xsd:sequence>
      </xsd:complex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0279fda-7dd0-4adc-b8c4-c2c105cc9cb1"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fe1c32eb-8732-4919-9732-389535388650}" ma:internalName="TaxCatchAll" ma:showField="CatchAllData" ma:web="10279fda-7dd0-4adc-b8c4-c2c105cc9cb1">
      <xsd:complexType>
        <xsd:complexContent>
          <xsd:extension base="dms:MultiChoiceLookup">
            <xsd:sequence>
              <xsd:element name="Value" type="dms:Lookup" maxOccurs="unbounded" minOccurs="0" nillable="true"/>
            </xsd:sequence>
          </xsd:extension>
        </xsd:complexContent>
      </xsd:complexType>
    </xsd:element>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C517ADA-9FCD-4B26-AA40-FA7EE4555702}">
  <ds:schemaRefs>
    <ds:schemaRef ds:uri="http://purl.org/dc/terms/"/>
    <ds:schemaRef ds:uri="http://schemas.openxmlformats.org/package/2006/metadata/core-properties"/>
    <ds:schemaRef ds:uri="http://purl.org/dc/dcmitype/"/>
    <ds:schemaRef ds:uri="080a70f3-2fb6-4775-b740-efdf4c94e8dd"/>
    <ds:schemaRef ds:uri="7bbd5310-919e-4445-9a45-176bf1ea620a"/>
    <ds:schemaRef ds:uri="http://purl.org/dc/elements/1.1/"/>
    <ds:schemaRef ds:uri="http://schemas.microsoft.com/office/2006/metadata/properties"/>
    <ds:schemaRef ds:uri="http://schemas.microsoft.com/office/2006/documentManagement/typ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A14EC016-2528-4C0C-B8AA-8380889549B9}">
  <ds:schemaRefs>
    <ds:schemaRef ds:uri="http://schemas.microsoft.com/sharepoint/v3/contenttype/forms"/>
  </ds:schemaRefs>
</ds:datastoreItem>
</file>

<file path=customXml/itemProps3.xml><?xml version="1.0" encoding="utf-8"?>
<ds:datastoreItem xmlns:ds="http://schemas.openxmlformats.org/officeDocument/2006/customXml" ds:itemID="{02FDC3ED-7DDF-4B01-BBC2-98507E39F07B}"/>
</file>

<file path=docProps/app.xml><?xml version="1.0" encoding="utf-8"?>
<Properties xmlns="http://schemas.openxmlformats.org/officeDocument/2006/extended-properties" xmlns:vt="http://schemas.openxmlformats.org/officeDocument/2006/docPropsVTypes">
  <Template>Training presentation</Template>
  <TotalTime>15875</TotalTime>
  <Words>980</Words>
  <Application>Microsoft Office PowerPoint</Application>
  <PresentationFormat>Widescreen</PresentationFormat>
  <Paragraphs>103</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Georgia</vt:lpstr>
      <vt:lpstr>Wingdings 2</vt:lpstr>
      <vt:lpstr>Training presentation</vt:lpstr>
      <vt:lpstr>Self and Peer Review</vt:lpstr>
      <vt:lpstr>Starter – As you log in</vt:lpstr>
      <vt:lpstr>Learning Outcomes</vt:lpstr>
      <vt:lpstr>Reviewing Work</vt:lpstr>
      <vt:lpstr>The Problem With Reviews</vt:lpstr>
      <vt:lpstr>How to Self-Review</vt:lpstr>
      <vt:lpstr>How to Self-Review 2</vt:lpstr>
      <vt:lpstr>Portfolio Setup</vt:lpstr>
      <vt:lpstr>Task 1 – Basic Review</vt:lpstr>
      <vt:lpstr>Task 2 – Overall Review</vt:lpstr>
      <vt:lpstr>Peer Reviews</vt:lpstr>
      <vt:lpstr>Whiteboard Task</vt:lpstr>
      <vt:lpstr>Task 3 – Peer Review</vt:lpstr>
      <vt:lpstr>Task 4 – Review Write-up</vt:lpstr>
    </vt:vector>
  </TitlesOfParts>
  <Company>UTC Sheffied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TITLE</dc:title>
  <dc:creator>Stephen Tomkins</dc:creator>
  <cp:lastModifiedBy>Stephen Tomkins</cp:lastModifiedBy>
  <cp:revision>121</cp:revision>
  <dcterms:created xsi:type="dcterms:W3CDTF">2019-08-29T12:39:28Z</dcterms:created>
  <dcterms:modified xsi:type="dcterms:W3CDTF">2022-05-04T11:47:05Z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0x010100A6CBB6CB36E18F45B62562FE7B4DA56E</vt:lpwstr>
  </property>
</Properties>
</file>