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67" r:id="rId2"/>
    <p:sldId id="268" r:id="rId3"/>
    <p:sldId id="269" r:id="rId4"/>
    <p:sldId id="257" r:id="rId5"/>
    <p:sldId id="270" r:id="rId6"/>
    <p:sldId id="264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707" autoAdjust="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Höpping" userId="edb8a9975d0c5919" providerId="LiveId" clId="{3EA1AD0A-A6E1-4B79-8042-E2C58842A238}"/>
    <pc:docChg chg="undo custSel modSld">
      <pc:chgData name="Ingo Höpping" userId="edb8a9975d0c5919" providerId="LiveId" clId="{3EA1AD0A-A6E1-4B79-8042-E2C58842A238}" dt="2020-08-07T11:53:47.702" v="112" actId="1035"/>
      <pc:docMkLst>
        <pc:docMk/>
      </pc:docMkLst>
      <pc:sldChg chg="modSp mod">
        <pc:chgData name="Ingo Höpping" userId="edb8a9975d0c5919" providerId="LiveId" clId="{3EA1AD0A-A6E1-4B79-8042-E2C58842A238}" dt="2020-08-07T11:43:50.645" v="5" actId="113"/>
        <pc:sldMkLst>
          <pc:docMk/>
          <pc:sldMk cId="0" sldId="257"/>
        </pc:sldMkLst>
        <pc:graphicFrameChg chg="modGraphic">
          <ac:chgData name="Ingo Höpping" userId="edb8a9975d0c5919" providerId="LiveId" clId="{3EA1AD0A-A6E1-4B79-8042-E2C58842A238}" dt="2020-08-07T11:43:50.645" v="5" actId="113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  <pc:sldChg chg="modSp mod">
        <pc:chgData name="Ingo Höpping" userId="edb8a9975d0c5919" providerId="LiveId" clId="{3EA1AD0A-A6E1-4B79-8042-E2C58842A238}" dt="2020-08-07T11:43:21.441" v="1" actId="20577"/>
        <pc:sldMkLst>
          <pc:docMk/>
          <pc:sldMk cId="703686523" sldId="267"/>
        </pc:sldMkLst>
        <pc:spChg chg="mod">
          <ac:chgData name="Ingo Höpping" userId="edb8a9975d0c5919" providerId="LiveId" clId="{3EA1AD0A-A6E1-4B79-8042-E2C58842A238}" dt="2020-08-07T11:43:21.441" v="1" actId="20577"/>
          <ac:spMkLst>
            <pc:docMk/>
            <pc:sldMk cId="703686523" sldId="267"/>
            <ac:spMk id="2052" creationId="{00000000-0000-0000-0000-000000000000}"/>
          </ac:spMkLst>
        </pc:spChg>
      </pc:sldChg>
      <pc:sldChg chg="modSp mod addAnim delAnim">
        <pc:chgData name="Ingo Höpping" userId="edb8a9975d0c5919" providerId="LiveId" clId="{3EA1AD0A-A6E1-4B79-8042-E2C58842A238}" dt="2020-08-07T11:53:47.702" v="112" actId="1035"/>
        <pc:sldMkLst>
          <pc:docMk/>
          <pc:sldMk cId="1207037631" sldId="270"/>
        </pc:sldMkLst>
        <pc:graphicFrameChg chg="mod modGraphic">
          <ac:chgData name="Ingo Höpping" userId="edb8a9975d0c5919" providerId="LiveId" clId="{3EA1AD0A-A6E1-4B79-8042-E2C58842A238}" dt="2020-08-07T11:53:47.702" v="112" actId="1035"/>
          <ac:graphicFrameMkLst>
            <pc:docMk/>
            <pc:sldMk cId="1207037631" sldId="270"/>
            <ac:graphicFrameMk id="4" creationId="{00000000-0000-0000-0000-000000000000}"/>
          </ac:graphicFrameMkLst>
        </pc:graphicFrameChg>
      </pc:sldChg>
    </pc:docChg>
  </pc:docChgLst>
  <pc:docChgLst>
    <pc:chgData name="Ingo Höpping" userId="edb8a9975d0c5919" providerId="LiveId" clId="{238A9D5D-A8E4-46FC-AC3B-7389AA52942C}"/>
    <pc:docChg chg="modSld">
      <pc:chgData name="Ingo Höpping" userId="edb8a9975d0c5919" providerId="LiveId" clId="{238A9D5D-A8E4-46FC-AC3B-7389AA52942C}" dt="2020-08-16T15:08:25.064" v="0" actId="14100"/>
      <pc:docMkLst>
        <pc:docMk/>
      </pc:docMkLst>
      <pc:sldChg chg="modSp mod">
        <pc:chgData name="Ingo Höpping" userId="edb8a9975d0c5919" providerId="LiveId" clId="{238A9D5D-A8E4-46FC-AC3B-7389AA52942C}" dt="2020-08-16T15:08:25.064" v="0" actId="14100"/>
        <pc:sldMkLst>
          <pc:docMk/>
          <pc:sldMk cId="32602879" sldId="269"/>
        </pc:sldMkLst>
        <pc:picChg chg="mod">
          <ac:chgData name="Ingo Höpping" userId="edb8a9975d0c5919" providerId="LiveId" clId="{238A9D5D-A8E4-46FC-AC3B-7389AA52942C}" dt="2020-08-16T15:08:25.064" v="0" actId="14100"/>
          <ac:picMkLst>
            <pc:docMk/>
            <pc:sldMk cId="32602879" sldId="269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920" y="681208"/>
            <a:ext cx="8183880" cy="4187952"/>
          </a:xfrm>
        </p:spPr>
        <p:txBody>
          <a:bodyPr/>
          <a:lstStyle>
            <a:lvl2pPr marL="548640" indent="-201168">
              <a:buFont typeface="Arial" pitchFamily="34" charset="0"/>
              <a:buChar char="•"/>
              <a:defRPr/>
            </a:lvl2pPr>
            <a:extLst/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ine Ecke des Rechtecks abrunde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8/16/2020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/>
              <a:t>Bild durch Klicken auf Symbol hinzufügen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Abgerundetes Rechtec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770BB5EA-3C81-48BD-A885-63A968D14942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59000"/>
            <a:ext cx="7772400" cy="1470025"/>
          </a:xfrm>
          <a:ln/>
          <a:effectLst/>
        </p:spPr>
        <p:txBody>
          <a:bodyPr>
            <a:normAutofit fontScale="90000"/>
          </a:bodyPr>
          <a:lstStyle/>
          <a:p>
            <a:pPr marL="720725" indent="0"/>
            <a:r>
              <a:rPr lang="de-DE" dirty="0"/>
              <a:t>Übersicht</a:t>
            </a:r>
            <a:r>
              <a:rPr lang="en-GB" sz="4000" dirty="0">
                <a:solidFill>
                  <a:srgbClr val="666699"/>
                </a:solidFill>
              </a:rPr>
              <a:t> </a:t>
            </a:r>
            <a:r>
              <a:rPr lang="de-DE" dirty="0"/>
              <a:t>zu KCGO</a:t>
            </a:r>
            <a:br>
              <a:rPr lang="de-DE" dirty="0"/>
            </a:br>
            <a:r>
              <a:rPr lang="de-DE" dirty="0"/>
              <a:t>für das Fach Informatik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189038" y="5949950"/>
            <a:ext cx="7559675" cy="71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defTabSz="449263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2000" b="1" dirty="0" err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Informatik</a:t>
            </a:r>
            <a:r>
              <a:rPr lang="en-GB" sz="2000" b="1" dirty="0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Q1 (LK)</a:t>
            </a:r>
          </a:p>
        </p:txBody>
      </p:sp>
    </p:spTree>
    <p:extLst>
      <p:ext uri="{BB962C8B-B14F-4D97-AF65-F5344CB8AC3E}">
        <p14:creationId xmlns:p14="http://schemas.microsoft.com/office/powerpoint/2010/main" val="7036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de-DE" dirty="0"/>
              <a:t>Kompetenzmodell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Das Kompetenzmodell für das Unterrichtsfach Informatik unterscheidet zwischen</a:t>
            </a:r>
          </a:p>
          <a:p>
            <a:r>
              <a:rPr lang="de-DE" sz="2400" b="1" dirty="0"/>
              <a:t>prozessbezogenen Kompetenzbereichen</a:t>
            </a:r>
            <a:r>
              <a:rPr lang="de-DE" sz="2400" dirty="0"/>
              <a:t>,</a:t>
            </a:r>
          </a:p>
          <a:p>
            <a:pPr lvl="1"/>
            <a:r>
              <a:rPr lang="de-DE" sz="2000" dirty="0"/>
              <a:t>wesentliche Aspekte informatischen Arbeitens</a:t>
            </a:r>
          </a:p>
          <a:p>
            <a:r>
              <a:rPr lang="de-DE" sz="2400" b="1" dirty="0"/>
              <a:t>inhaltsbezogenen Kompetenzbereichen,</a:t>
            </a:r>
          </a:p>
          <a:p>
            <a:pPr lvl="1"/>
            <a:r>
              <a:rPr lang="de-DE" sz="2000" dirty="0"/>
              <a:t>wesentliche inhaltliche Kernbereiche</a:t>
            </a:r>
          </a:p>
          <a:p>
            <a:r>
              <a:rPr lang="de-DE" sz="2400" b="1" dirty="0"/>
              <a:t>Anforderungsbereichen</a:t>
            </a:r>
            <a:r>
              <a:rPr lang="de-DE" sz="2400" dirty="0"/>
              <a:t>.</a:t>
            </a:r>
            <a:br>
              <a:rPr lang="de-DE" sz="2400" dirty="0"/>
            </a:b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08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Kompetenzmodell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5" y="548680"/>
            <a:ext cx="8179349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Kurshalbjahre / Themenfelder</a:t>
            </a:r>
          </a:p>
        </p:txBody>
      </p:sp>
      <p:graphicFrame>
        <p:nvGraphicFramePr>
          <p:cNvPr id="46117" name="Group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235122"/>
              </p:ext>
            </p:extLst>
          </p:nvPr>
        </p:nvGraphicFramePr>
        <p:xfrm>
          <a:off x="611560" y="764704"/>
          <a:ext cx="7704856" cy="1737360"/>
        </p:xfrm>
        <a:graphic>
          <a:graphicData uri="http://schemas.openxmlformats.org/drawingml/2006/table">
            <a:tbl>
              <a:tblPr/>
              <a:tblGrid>
                <a:gridCol w="145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Kursthema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 / E2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Einführung in die Informatik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Algorithmik und objektorientierte Modellierung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Datenbanken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Konzepte und Anwendungen der theoretischen Informatik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615384"/>
                  </a:ext>
                </a:extLst>
              </a:tr>
            </a:tbl>
          </a:graphicData>
        </a:graphic>
      </p:graphicFrame>
      <p:graphicFrame>
        <p:nvGraphicFramePr>
          <p:cNvPr id="4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036199"/>
              </p:ext>
            </p:extLst>
          </p:nvPr>
        </p:nvGraphicFramePr>
        <p:xfrm>
          <a:off x="611560" y="2910840"/>
          <a:ext cx="7704856" cy="2316480"/>
        </p:xfrm>
        <a:graphic>
          <a:graphicData uri="http://schemas.openxmlformats.org/drawingml/2006/table">
            <a:tbl>
              <a:tblPr/>
              <a:tblGrid>
                <a:gridCol w="145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9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Q1 - Themenfelder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Such- und Sortieralgorithmen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Rekursion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Klassen und Objekte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Höhere Datenstrukturen und ihre objektorientierte Modellierung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615384"/>
                  </a:ext>
                </a:extLst>
              </a:tr>
              <a:tr h="28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Graphen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902960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Themenfelder </a:t>
            </a:r>
            <a:r>
              <a:rPr lang="de-D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Kurs Q1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120671"/>
              </p:ext>
            </p:extLst>
          </p:nvPr>
        </p:nvGraphicFramePr>
        <p:xfrm>
          <a:off x="683568" y="476672"/>
          <a:ext cx="7704856" cy="4974336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Q1 - Themenfelder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Such- und Sortieralgorithmen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Lineare und binäre Suche; einfache Sortieralgorithmen; Laufzeitanalyse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effiziente Algorithmen: ein effizienter Sortieralgorithmus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Rekursion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Rekursive Graphiken; math. Funktionen; „teile und herrsche“-Prinzip; Parameterübergabe; einfache und mehrfache Rekursion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Backtrackingverfahren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6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Klassen und Objekte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Objekt als Instanz einer Klasse; Klasse als Bauplan für Objekte; Attribute; Methoden; Konstruktor; Sichtbarkeiten; UML; Assoziation; Aggregation; Felder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Vererbung, Liste von Objekten unter Verwendung von Bibliotheksklassen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0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Höhere Datenstrukturen und ihre objektorientierte Modellierung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lineare Listen: objektorientierte Modellierung, Algorithmen zum Durchlaufen, Einfügen, Löschen und Aktualisieren von Knoten, Stapel und Warteschlange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binäre Bäume: objektorientierte Modellierung, Algorithmen zum Durchlaufen, Einfügen, Löschen und Aktualisieren von Knoten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615384"/>
                  </a:ext>
                </a:extLst>
              </a:tr>
              <a:tr h="310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Q1.5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Graphen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9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0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de-D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Voraussetzungen / Erwartungen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02920" y="681208"/>
            <a:ext cx="8183880" cy="4475984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900" b="1" dirty="0"/>
              <a:t>Mindestmaß an algorithmischen Denken</a:t>
            </a:r>
            <a:br>
              <a:rPr lang="de-DE" dirty="0"/>
            </a:br>
            <a:r>
              <a:rPr lang="de-DE" sz="2600" b="0" dirty="0"/>
              <a:t>d.h. man muss ein Problem analysieren und schematisch lösen können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900" b="1" dirty="0"/>
              <a:t>Bereitschaft zum ausdauernden und eigenständigen Entwickeln von Lösungen, im Sinne von …</a:t>
            </a:r>
            <a:br>
              <a:rPr lang="de-DE" sz="2900" b="1" dirty="0"/>
            </a:br>
            <a:r>
              <a:rPr lang="de-DE" sz="2600" b="0" dirty="0"/>
              <a:t>Lösungsidee &gt; Lösungsumsetzung im Programm &gt; Test &gt; neue Lösungsidee &gt; usw.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900" b="1" dirty="0"/>
              <a:t>Engagement</a:t>
            </a:r>
            <a:br>
              <a:rPr lang="de-DE" dirty="0"/>
            </a:br>
            <a:r>
              <a:rPr lang="de-DE" sz="2600" b="0" dirty="0"/>
              <a:t>Literaturstudium, Internet, Übungen, …</a:t>
            </a:r>
            <a:endParaRPr lang="de-DE" sz="26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900" b="1" dirty="0"/>
              <a:t>Material / Hardware</a:t>
            </a:r>
            <a:br>
              <a:rPr lang="de-DE" sz="2900" b="1" dirty="0"/>
            </a:br>
            <a:r>
              <a:rPr lang="de-DE" sz="2600" dirty="0"/>
              <a:t>Schulportal, (</a:t>
            </a:r>
            <a:r>
              <a:rPr lang="de-DE" sz="2600" dirty="0" err="1"/>
              <a:t>Moodle</a:t>
            </a:r>
            <a:r>
              <a:rPr lang="de-DE" sz="2600" dirty="0"/>
              <a:t>)</a:t>
            </a:r>
            <a:br>
              <a:rPr lang="de-DE" sz="2600" dirty="0"/>
            </a:br>
            <a:r>
              <a:rPr lang="de-DE" sz="2600" dirty="0" err="1"/>
              <a:t>OpenSource</a:t>
            </a:r>
            <a:br>
              <a:rPr lang="de-DE" sz="2600" dirty="0"/>
            </a:br>
            <a:r>
              <a:rPr lang="de-DE" sz="2600" dirty="0"/>
              <a:t>Windows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nymed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Bildschirmpräsentation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Verdana</vt:lpstr>
      <vt:lpstr>Wingdings</vt:lpstr>
      <vt:lpstr>Wingdings 2</vt:lpstr>
      <vt:lpstr>Ganymed</vt:lpstr>
      <vt:lpstr>Übersicht zu KCGO für das Fach Informatik</vt:lpstr>
      <vt:lpstr>Kompetenzmodell</vt:lpstr>
      <vt:lpstr>Kompetenzmodell</vt:lpstr>
      <vt:lpstr>Kurshalbjahre / Themenfelder</vt:lpstr>
      <vt:lpstr>Themenfelder Kurs Q1</vt:lpstr>
      <vt:lpstr>Voraussetzungen / Erwartungen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Ingo Höpping</dc:creator>
  <cp:lastModifiedBy>Ingo Höpping</cp:lastModifiedBy>
  <cp:revision>53</cp:revision>
  <dcterms:created xsi:type="dcterms:W3CDTF">2003-08-20T13:00:40Z</dcterms:created>
  <dcterms:modified xsi:type="dcterms:W3CDTF">2020-08-16T15:08:54Z</dcterms:modified>
</cp:coreProperties>
</file>