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8"/>
  </p:notesMasterIdLst>
  <p:handoutMasterIdLst>
    <p:handoutMasterId r:id="rId29"/>
  </p:handoutMasterIdLst>
  <p:sldIdLst>
    <p:sldId id="279" r:id="rId2"/>
    <p:sldId id="29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3" r:id="rId25"/>
    <p:sldId id="324" r:id="rId26"/>
    <p:sldId id="322" r:id="rId27"/>
  </p:sldIdLst>
  <p:sldSz cx="9144000" cy="6858000" type="screen4x3"/>
  <p:notesSz cx="6735763" cy="986948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9999"/>
    <a:srgbClr val="FF9900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42837-9EA5-4A34-9691-2DA31B1F1BF1}" v="36" dt="2022-11-29T16:11:16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0916" autoAdjust="0"/>
  </p:normalViewPr>
  <p:slideViewPr>
    <p:cSldViewPr>
      <p:cViewPr varScale="1">
        <p:scale>
          <a:sx n="123" d="100"/>
          <a:sy n="123" d="100"/>
        </p:scale>
        <p:origin x="4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Höpping" userId="edb8a9975d0c5919" providerId="LiveId" clId="{7F342837-9EA5-4A34-9691-2DA31B1F1BF1}"/>
    <pc:docChg chg="undo custSel modSld">
      <pc:chgData name="Ingo Höpping" userId="edb8a9975d0c5919" providerId="LiveId" clId="{7F342837-9EA5-4A34-9691-2DA31B1F1BF1}" dt="2022-11-29T16:11:16.831" v="133" actId="108"/>
      <pc:docMkLst>
        <pc:docMk/>
      </pc:docMkLst>
      <pc:sldChg chg="modSp">
        <pc:chgData name="Ingo Höpping" userId="edb8a9975d0c5919" providerId="LiveId" clId="{7F342837-9EA5-4A34-9691-2DA31B1F1BF1}" dt="2022-11-29T16:09:48.843" v="97" actId="108"/>
        <pc:sldMkLst>
          <pc:docMk/>
          <pc:sldMk cId="0" sldId="300"/>
        </pc:sldMkLst>
        <pc:spChg chg="mod">
          <ac:chgData name="Ingo Höpping" userId="edb8a9975d0c5919" providerId="LiveId" clId="{7F342837-9EA5-4A34-9691-2DA31B1F1BF1}" dt="2022-11-29T16:09:48.843" v="97" actId="108"/>
          <ac:spMkLst>
            <pc:docMk/>
            <pc:sldMk cId="0" sldId="300"/>
            <ac:spMk id="4" creationId="{00000000-0000-0000-0000-000000000000}"/>
          </ac:spMkLst>
        </pc:spChg>
      </pc:sldChg>
      <pc:sldChg chg="modSp mod">
        <pc:chgData name="Ingo Höpping" userId="edb8a9975d0c5919" providerId="LiveId" clId="{7F342837-9EA5-4A34-9691-2DA31B1F1BF1}" dt="2022-11-29T16:09:30.767" v="94" actId="108"/>
        <pc:sldMkLst>
          <pc:docMk/>
          <pc:sldMk cId="0" sldId="301"/>
        </pc:sldMkLst>
        <pc:spChg chg="mod">
          <ac:chgData name="Ingo Höpping" userId="edb8a9975d0c5919" providerId="LiveId" clId="{7F342837-9EA5-4A34-9691-2DA31B1F1BF1}" dt="2022-11-29T16:09:30.767" v="94" actId="108"/>
          <ac:spMkLst>
            <pc:docMk/>
            <pc:sldMk cId="0" sldId="301"/>
            <ac:spMk id="4" creationId="{00000000-0000-0000-0000-000000000000}"/>
          </ac:spMkLst>
        </pc:spChg>
      </pc:sldChg>
      <pc:sldChg chg="modSp mod">
        <pc:chgData name="Ingo Höpping" userId="edb8a9975d0c5919" providerId="LiveId" clId="{7F342837-9EA5-4A34-9691-2DA31B1F1BF1}" dt="2022-11-29T16:09:18.832" v="90" actId="108"/>
        <pc:sldMkLst>
          <pc:docMk/>
          <pc:sldMk cId="0" sldId="302"/>
        </pc:sldMkLst>
        <pc:spChg chg="mod">
          <ac:chgData name="Ingo Höpping" userId="edb8a9975d0c5919" providerId="LiveId" clId="{7F342837-9EA5-4A34-9691-2DA31B1F1BF1}" dt="2022-11-29T16:09:18.832" v="90" actId="108"/>
          <ac:spMkLst>
            <pc:docMk/>
            <pc:sldMk cId="0" sldId="302"/>
            <ac:spMk id="4" creationId="{00000000-0000-0000-0000-000000000000}"/>
          </ac:spMkLst>
        </pc:spChg>
      </pc:sldChg>
      <pc:sldChg chg="modSp mod">
        <pc:chgData name="Ingo Höpping" userId="edb8a9975d0c5919" providerId="LiveId" clId="{7F342837-9EA5-4A34-9691-2DA31B1F1BF1}" dt="2022-11-29T16:08:58.404" v="86" actId="108"/>
        <pc:sldMkLst>
          <pc:docMk/>
          <pc:sldMk cId="0" sldId="306"/>
        </pc:sldMkLst>
        <pc:spChg chg="mod">
          <ac:chgData name="Ingo Höpping" userId="edb8a9975d0c5919" providerId="LiveId" clId="{7F342837-9EA5-4A34-9691-2DA31B1F1BF1}" dt="2022-11-29T16:08:58.404" v="86" actId="108"/>
          <ac:spMkLst>
            <pc:docMk/>
            <pc:sldMk cId="0" sldId="306"/>
            <ac:spMk id="4" creationId="{00000000-0000-0000-0000-000000000000}"/>
          </ac:spMkLst>
        </pc:spChg>
      </pc:sldChg>
      <pc:sldChg chg="modSp mod">
        <pc:chgData name="Ingo Höpping" userId="edb8a9975d0c5919" providerId="LiveId" clId="{7F342837-9EA5-4A34-9691-2DA31B1F1BF1}" dt="2022-11-29T16:08:47.571" v="83" actId="108"/>
        <pc:sldMkLst>
          <pc:docMk/>
          <pc:sldMk cId="0" sldId="307"/>
        </pc:sldMkLst>
        <pc:spChg chg="mod">
          <ac:chgData name="Ingo Höpping" userId="edb8a9975d0c5919" providerId="LiveId" clId="{7F342837-9EA5-4A34-9691-2DA31B1F1BF1}" dt="2022-11-29T16:08:47.571" v="83" actId="108"/>
          <ac:spMkLst>
            <pc:docMk/>
            <pc:sldMk cId="0" sldId="307"/>
            <ac:spMk id="4" creationId="{00000000-0000-0000-0000-000000000000}"/>
          </ac:spMkLst>
        </pc:spChg>
      </pc:sldChg>
      <pc:sldChg chg="modSp mod">
        <pc:chgData name="Ingo Höpping" userId="edb8a9975d0c5919" providerId="LiveId" clId="{7F342837-9EA5-4A34-9691-2DA31B1F1BF1}" dt="2022-11-29T16:08:41.919" v="82" actId="108"/>
        <pc:sldMkLst>
          <pc:docMk/>
          <pc:sldMk cId="0" sldId="308"/>
        </pc:sldMkLst>
        <pc:spChg chg="mod">
          <ac:chgData name="Ingo Höpping" userId="edb8a9975d0c5919" providerId="LiveId" clId="{7F342837-9EA5-4A34-9691-2DA31B1F1BF1}" dt="2022-11-29T16:08:41.919" v="82" actId="108"/>
          <ac:spMkLst>
            <pc:docMk/>
            <pc:sldMk cId="0" sldId="308"/>
            <ac:spMk id="4" creationId="{00000000-0000-0000-0000-000000000000}"/>
          </ac:spMkLst>
        </pc:spChg>
      </pc:sldChg>
      <pc:sldChg chg="modSp mod">
        <pc:chgData name="Ingo Höpping" userId="edb8a9975d0c5919" providerId="LiveId" clId="{7F342837-9EA5-4A34-9691-2DA31B1F1BF1}" dt="2022-11-29T16:08:16.356" v="79" actId="108"/>
        <pc:sldMkLst>
          <pc:docMk/>
          <pc:sldMk cId="0" sldId="316"/>
        </pc:sldMkLst>
        <pc:spChg chg="mod">
          <ac:chgData name="Ingo Höpping" userId="edb8a9975d0c5919" providerId="LiveId" clId="{7F342837-9EA5-4A34-9691-2DA31B1F1BF1}" dt="2022-11-29T16:08:16.356" v="79" actId="108"/>
          <ac:spMkLst>
            <pc:docMk/>
            <pc:sldMk cId="0" sldId="316"/>
            <ac:spMk id="8" creationId="{00000000-0000-0000-0000-000000000000}"/>
          </ac:spMkLst>
        </pc:spChg>
      </pc:sldChg>
      <pc:sldChg chg="modSp">
        <pc:chgData name="Ingo Höpping" userId="edb8a9975d0c5919" providerId="LiveId" clId="{7F342837-9EA5-4A34-9691-2DA31B1F1BF1}" dt="2022-11-29T16:10:53.539" v="115" actId="108"/>
        <pc:sldMkLst>
          <pc:docMk/>
          <pc:sldMk cId="0" sldId="318"/>
        </pc:sldMkLst>
        <pc:spChg chg="mod">
          <ac:chgData name="Ingo Höpping" userId="edb8a9975d0c5919" providerId="LiveId" clId="{7F342837-9EA5-4A34-9691-2DA31B1F1BF1}" dt="2022-11-29T16:10:53.539" v="115" actId="108"/>
          <ac:spMkLst>
            <pc:docMk/>
            <pc:sldMk cId="0" sldId="318"/>
            <ac:spMk id="5" creationId="{00000000-0000-0000-0000-000000000000}"/>
          </ac:spMkLst>
        </pc:spChg>
      </pc:sldChg>
      <pc:sldChg chg="modSp mod">
        <pc:chgData name="Ingo Höpping" userId="edb8a9975d0c5919" providerId="LiveId" clId="{7F342837-9EA5-4A34-9691-2DA31B1F1BF1}" dt="2022-11-29T16:10:42.916" v="106" actId="108"/>
        <pc:sldMkLst>
          <pc:docMk/>
          <pc:sldMk cId="0" sldId="319"/>
        </pc:sldMkLst>
        <pc:spChg chg="mod">
          <ac:chgData name="Ingo Höpping" userId="edb8a9975d0c5919" providerId="LiveId" clId="{7F342837-9EA5-4A34-9691-2DA31B1F1BF1}" dt="2022-11-29T16:10:42.916" v="106" actId="108"/>
          <ac:spMkLst>
            <pc:docMk/>
            <pc:sldMk cId="0" sldId="319"/>
            <ac:spMk id="5" creationId="{00000000-0000-0000-0000-000000000000}"/>
          </ac:spMkLst>
        </pc:spChg>
      </pc:sldChg>
      <pc:sldChg chg="modSp">
        <pc:chgData name="Ingo Höpping" userId="edb8a9975d0c5919" providerId="LiveId" clId="{7F342837-9EA5-4A34-9691-2DA31B1F1BF1}" dt="2022-11-29T16:11:16.831" v="133" actId="108"/>
        <pc:sldMkLst>
          <pc:docMk/>
          <pc:sldMk cId="0" sldId="324"/>
        </pc:sldMkLst>
        <pc:spChg chg="mod">
          <ac:chgData name="Ingo Höpping" userId="edb8a9975d0c5919" providerId="LiveId" clId="{7F342837-9EA5-4A34-9691-2DA31B1F1BF1}" dt="2022-11-29T16:11:07.767" v="124" actId="108"/>
          <ac:spMkLst>
            <pc:docMk/>
            <pc:sldMk cId="0" sldId="324"/>
            <ac:spMk id="4" creationId="{00000000-0000-0000-0000-000000000000}"/>
          </ac:spMkLst>
        </pc:spChg>
        <pc:spChg chg="mod">
          <ac:chgData name="Ingo Höpping" userId="edb8a9975d0c5919" providerId="LiveId" clId="{7F342837-9EA5-4A34-9691-2DA31B1F1BF1}" dt="2022-11-29T16:11:16.831" v="133" actId="108"/>
          <ac:spMkLst>
            <pc:docMk/>
            <pc:sldMk cId="0" sldId="32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01703BB-CAF6-4F4F-B95D-5DE4DE0C82B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08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4BB6B4D5-E8B2-4D46-80D5-5C6CB69068B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60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179388"/>
            <a:ext cx="2330450" cy="60579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-180975" y="179388"/>
            <a:ext cx="6842125" cy="60579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975" y="179388"/>
            <a:ext cx="9324975" cy="7191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412875"/>
            <a:ext cx="7848600" cy="4824413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931863" y="473075"/>
            <a:ext cx="7385050" cy="5905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49325" y="1268413"/>
            <a:ext cx="3754438" cy="233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856163" y="1268413"/>
            <a:ext cx="3754437" cy="2336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949325" y="3757613"/>
            <a:ext cx="3754438" cy="2338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56163" y="3757613"/>
            <a:ext cx="3754437" cy="2338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20D98B-9764-46B6-8B83-5A6A74049CE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412875"/>
            <a:ext cx="38481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0250" y="1412875"/>
            <a:ext cx="38481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0" y="0"/>
            <a:ext cx="9144000" cy="1081088"/>
          </a:xfrm>
          <a:prstGeom prst="roundRect">
            <a:avLst>
              <a:gd name="adj" fmla="val 144"/>
            </a:avLst>
          </a:prstGeom>
          <a:solidFill>
            <a:srgbClr val="6666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-180975" y="179388"/>
            <a:ext cx="93249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7848600" cy="4824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ransition>
    <p:fade/>
  </p:transition>
  <p:txStyles>
    <p:titleStyle>
      <a:lvl1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marL="10795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15367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19939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24511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2908300" indent="-358775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503238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90575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800">
          <a:solidFill>
            <a:srgbClr val="000000"/>
          </a:solidFill>
          <a:latin typeface="+mn-lt"/>
        </a:defRPr>
      </a:lvl2pPr>
      <a:lvl3pPr marL="1079500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366838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4pPr>
      <a:lvl5pPr marL="16557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1129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6pPr>
      <a:lvl7pPr marL="25701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7pPr>
      <a:lvl8pPr marL="30273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8pPr>
      <a:lvl9pPr marL="3484563" indent="-431800" algn="l" defTabSz="44926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rgbClr val="000080"/>
        </a:buClr>
        <a:buSzPct val="75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59000"/>
            <a:ext cx="7772400" cy="1470025"/>
          </a:xfrm>
          <a:ln/>
          <a:effectLst/>
        </p:spPr>
        <p:txBody>
          <a:bodyPr/>
          <a:lstStyle/>
          <a:p>
            <a:pPr marL="720725" indent="0"/>
            <a:r>
              <a:rPr lang="en-GB" sz="4000" dirty="0" err="1">
                <a:solidFill>
                  <a:srgbClr val="666699"/>
                </a:solidFill>
              </a:rPr>
              <a:t>Objekt</a:t>
            </a:r>
            <a:r>
              <a:rPr lang="en-GB" sz="4000" dirty="0">
                <a:solidFill>
                  <a:srgbClr val="666699"/>
                </a:solidFill>
              </a:rPr>
              <a:t> - </a:t>
            </a:r>
            <a:r>
              <a:rPr lang="en-GB" sz="4000" dirty="0" err="1">
                <a:solidFill>
                  <a:srgbClr val="666699"/>
                </a:solidFill>
              </a:rPr>
              <a:t>Beziehungen</a:t>
            </a:r>
            <a:br>
              <a:rPr lang="en-GB" sz="4000" dirty="0">
                <a:solidFill>
                  <a:srgbClr val="666699"/>
                </a:solidFill>
              </a:rPr>
            </a:br>
            <a:r>
              <a:rPr lang="de-DE" sz="2800" dirty="0">
                <a:solidFill>
                  <a:srgbClr val="666699"/>
                </a:solidFill>
              </a:rPr>
              <a:t>Vererbung</a:t>
            </a:r>
            <a:br>
              <a:rPr lang="en-GB" sz="4000" dirty="0">
                <a:solidFill>
                  <a:srgbClr val="666699"/>
                </a:solidFill>
              </a:rPr>
            </a:br>
            <a:endParaRPr lang="de-DE" sz="2200" dirty="0">
              <a:solidFill>
                <a:srgbClr val="666699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189038" y="5949950"/>
            <a:ext cx="7559675" cy="71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defTabSz="449263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2000" b="1" dirty="0" err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Objektorientierte</a:t>
            </a:r>
            <a:r>
              <a:rPr lang="en-GB" sz="2000" b="1" dirty="0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2000" b="1" dirty="0" err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Modellierung</a:t>
            </a:r>
            <a:r>
              <a:rPr lang="en-GB" sz="2000" b="1" dirty="0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(Q1)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Beispiel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460" y="4959204"/>
            <a:ext cx="7992778" cy="162021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de-DE" sz="2400" dirty="0"/>
              <a:t>Die Klasse Person wird (fast) wie gehabt definiert.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1460" y="1268712"/>
            <a:ext cx="54922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protected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protected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protected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Person(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Beispiel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460" y="4149096"/>
            <a:ext cx="7992778" cy="243032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DE" sz="2400" b="1" dirty="0" err="1"/>
              <a:t>extends</a:t>
            </a:r>
            <a:r>
              <a:rPr lang="de-DE" sz="2400" dirty="0"/>
              <a:t> besagt, dass die Klasse </a:t>
            </a:r>
            <a:r>
              <a:rPr lang="de-DE" sz="2400" i="1" dirty="0"/>
              <a:t>Student</a:t>
            </a:r>
            <a:r>
              <a:rPr lang="de-DE" sz="2400" dirty="0"/>
              <a:t> von der Klasse </a:t>
            </a:r>
            <a:r>
              <a:rPr lang="de-DE" sz="2400" i="1" dirty="0"/>
              <a:t>Person</a:t>
            </a:r>
            <a:r>
              <a:rPr lang="de-DE" sz="2400" dirty="0"/>
              <a:t> erbt.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Weil die Klasse </a:t>
            </a:r>
            <a:r>
              <a:rPr lang="de-DE" sz="2400" i="1" dirty="0"/>
              <a:t>Student</a:t>
            </a:r>
            <a:r>
              <a:rPr lang="de-DE" sz="2400" dirty="0"/>
              <a:t> von der Klasse </a:t>
            </a:r>
            <a:r>
              <a:rPr lang="de-DE" sz="2400" i="1" dirty="0"/>
              <a:t>Person</a:t>
            </a:r>
            <a:r>
              <a:rPr lang="de-DE" sz="2400" dirty="0"/>
              <a:t> erbt, besitzt die Klasse </a:t>
            </a:r>
            <a:r>
              <a:rPr lang="de-DE" sz="2400" i="1" dirty="0"/>
              <a:t>Student</a:t>
            </a:r>
            <a:r>
              <a:rPr lang="de-DE" sz="2400" dirty="0"/>
              <a:t> auch alle Attribute der Klasse </a:t>
            </a:r>
            <a:r>
              <a:rPr lang="de-DE" sz="2400" i="1" dirty="0"/>
              <a:t>Person</a:t>
            </a:r>
            <a:r>
              <a:rPr lang="de-DE" sz="2400" dirty="0"/>
              <a:t> (ohne dass die Attribute explizit definiert sind).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1460" y="1448736"/>
            <a:ext cx="74671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Student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extends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Student(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Beispiel (3)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460" y="4149096"/>
            <a:ext cx="7992778" cy="243032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DE" sz="2400" b="1" dirty="0" err="1"/>
              <a:t>extends</a:t>
            </a:r>
            <a:r>
              <a:rPr lang="de-DE" sz="2400" dirty="0"/>
              <a:t> besagt wieder, dass die Klasse </a:t>
            </a:r>
            <a:r>
              <a:rPr lang="de-DE" sz="2400" i="1" dirty="0"/>
              <a:t>Mitarbeiter </a:t>
            </a:r>
            <a:r>
              <a:rPr lang="de-DE" sz="2400" dirty="0"/>
              <a:t>von der Klasse </a:t>
            </a:r>
            <a:r>
              <a:rPr lang="de-DE" sz="2400" i="1" dirty="0"/>
              <a:t>Person</a:t>
            </a:r>
            <a:r>
              <a:rPr lang="de-DE" sz="2400" dirty="0"/>
              <a:t> erbt.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Weil die Klasse </a:t>
            </a:r>
            <a:r>
              <a:rPr lang="de-DE" sz="2400" i="1" dirty="0"/>
              <a:t>Mitarbeiter </a:t>
            </a:r>
            <a:r>
              <a:rPr lang="de-DE" sz="2400" dirty="0"/>
              <a:t>von der Klasse </a:t>
            </a:r>
            <a:r>
              <a:rPr lang="de-DE" sz="2400" i="1" dirty="0"/>
              <a:t>Person</a:t>
            </a:r>
            <a:r>
              <a:rPr lang="de-DE" sz="2400" dirty="0"/>
              <a:t> erbt, besitzt die Klasse </a:t>
            </a:r>
            <a:r>
              <a:rPr lang="de-DE" sz="2400" i="1" dirty="0"/>
              <a:t>Mitarbeiter </a:t>
            </a:r>
            <a:r>
              <a:rPr lang="de-DE" sz="2400" dirty="0"/>
              <a:t>auch alle Attribute der Klasse </a:t>
            </a:r>
            <a:r>
              <a:rPr lang="de-DE" sz="2400" i="1" dirty="0"/>
              <a:t>Person</a:t>
            </a:r>
            <a:r>
              <a:rPr lang="de-DE" sz="2400" dirty="0"/>
              <a:t> (ohne dass die Attribute explizit definiert sind).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1472" y="1414527"/>
            <a:ext cx="7713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Mitarbeiter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extends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Mitarbeiter(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grad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grad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Beispiel (4)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460" y="1358724"/>
            <a:ext cx="7992778" cy="243032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DE" sz="2400" dirty="0"/>
              <a:t>Die neuen Definitionen sind im wesentlichen identisch mit den alten separaten Definitionen der Klassen.</a:t>
            </a:r>
          </a:p>
          <a:p>
            <a:r>
              <a:rPr lang="de-DE" sz="2400" dirty="0"/>
              <a:t>Der wesentliche Unterschied ist: Jetzt können Objekte der Klasse </a:t>
            </a:r>
            <a:r>
              <a:rPr lang="de-DE" sz="2400" i="1" dirty="0"/>
              <a:t>Student und Mitarbeiter an eine Variable des Typs Person </a:t>
            </a:r>
            <a:r>
              <a:rPr lang="de-DE" sz="2400" dirty="0"/>
              <a:t>zugewiesen werden, da sie diese Klasse spezialisieren!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58766" y="4059084"/>
            <a:ext cx="7343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3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0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Mitarbeiter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"Huber"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"(030) ..."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600" b="1" dirty="0" err="1">
                <a:solidFill>
                  <a:srgbClr val="0000FF"/>
                </a:solidFill>
                <a:latin typeface="Courier New"/>
              </a:rPr>
              <a:t>WiMi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Student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"Meier"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"(08421) 4711"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"0815"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"Mueller"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"(08421) 461"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532" y="2528880"/>
            <a:ext cx="6929438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Beispiel (5)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58766" y="1268712"/>
            <a:ext cx="7343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3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0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Mitarbeiter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"Huber"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"(030) ..."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600" b="1" dirty="0" err="1">
                <a:solidFill>
                  <a:srgbClr val="0000FF"/>
                </a:solidFill>
                <a:latin typeface="Courier New"/>
              </a:rPr>
              <a:t>WiMi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Student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"Meier"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"(08421) 4711"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"0815"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"Mueller"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"(08421) 461"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Beispiel (6)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58766" y="1268712"/>
            <a:ext cx="7220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3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0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Mitarbeiter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"Huber"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"(030) ..."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600" b="1" dirty="0" err="1">
                <a:solidFill>
                  <a:srgbClr val="0000FF"/>
                </a:solidFill>
                <a:latin typeface="Courier New"/>
              </a:rPr>
              <a:t>WiMi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Student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"Meier"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"(08421) 4711"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"0815"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"Mueller"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"(08421) 461"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endParaRPr lang="de-DE" sz="1600" dirty="0">
              <a:solidFill>
                <a:srgbClr val="000000"/>
              </a:solidFill>
              <a:latin typeface="Courier New"/>
            </a:endParaRPr>
          </a:p>
          <a:p>
            <a:pPr algn="l"/>
            <a:r>
              <a:rPr lang="de-DE" sz="1600" i="1" dirty="0">
                <a:solidFill>
                  <a:srgbClr val="008000"/>
                </a:solidFill>
                <a:latin typeface="Courier New"/>
              </a:rPr>
              <a:t>// Ausgabe aller Daten des Arrays </a:t>
            </a:r>
            <a:r>
              <a:rPr lang="de-DE" sz="1600" i="1" dirty="0" err="1">
                <a:solidFill>
                  <a:srgbClr val="008000"/>
                </a:solidFill>
                <a:latin typeface="Courier New"/>
              </a:rPr>
              <a:t>pers</a:t>
            </a:r>
            <a:r>
              <a:rPr lang="de-DE" sz="1600" i="1" dirty="0">
                <a:solidFill>
                  <a:srgbClr val="008000"/>
                </a:solidFill>
                <a:latin typeface="Courier New"/>
              </a:rPr>
              <a:t>:</a:t>
            </a:r>
          </a:p>
          <a:p>
            <a:pPr algn="l"/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for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0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&lt;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length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i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++)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[i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":"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].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21460" y="4149096"/>
            <a:ext cx="7992778" cy="2430324"/>
          </a:xfrm>
        </p:spPr>
        <p:txBody>
          <a:bodyPr/>
          <a:lstStyle/>
          <a:p>
            <a:pPr>
              <a:buNone/>
            </a:pPr>
            <a:r>
              <a:rPr lang="de-DE" sz="2400" b="1" dirty="0"/>
              <a:t>Das Prinzip:</a:t>
            </a:r>
          </a:p>
          <a:p>
            <a:pPr lvl="1"/>
            <a:r>
              <a:rPr lang="de-DE" sz="2000" dirty="0"/>
              <a:t>Ein Objekt einer Klasse </a:t>
            </a:r>
            <a:r>
              <a:rPr lang="de-DE" sz="2000" dirty="0">
                <a:solidFill>
                  <a:srgbClr val="FF0000"/>
                </a:solidFill>
              </a:rPr>
              <a:t>B</a:t>
            </a:r>
            <a:r>
              <a:rPr lang="de-DE" sz="2000" dirty="0"/>
              <a:t>, die von Klasse </a:t>
            </a:r>
            <a:r>
              <a:rPr lang="de-DE" sz="2000" dirty="0">
                <a:solidFill>
                  <a:srgbClr val="FF0000"/>
                </a:solidFill>
              </a:rPr>
              <a:t>A</a:t>
            </a:r>
            <a:r>
              <a:rPr lang="de-DE" sz="2000" dirty="0"/>
              <a:t> abgeleitet ist (von A erbt), besitzt zusätzlich zu den in der Klasse </a:t>
            </a:r>
            <a:r>
              <a:rPr lang="de-DE" sz="2000" dirty="0">
                <a:solidFill>
                  <a:srgbClr val="FF0000"/>
                </a:solidFill>
              </a:rPr>
              <a:t>B</a:t>
            </a:r>
            <a:r>
              <a:rPr lang="de-DE" sz="2000" dirty="0"/>
              <a:t> definierten Attributen und Methoden alle Attribute und Methoden der Oberklasse </a:t>
            </a:r>
            <a:r>
              <a:rPr lang="de-DE" sz="2000" dirty="0">
                <a:solidFill>
                  <a:srgbClr val="FF0000"/>
                </a:solidFill>
              </a:rPr>
              <a:t>A</a:t>
            </a:r>
            <a:r>
              <a:rPr lang="de-DE" sz="2000" dirty="0"/>
              <a:t>.</a:t>
            </a:r>
          </a:p>
          <a:p>
            <a:pPr lvl="1"/>
            <a:r>
              <a:rPr lang="de-DE" sz="2000" dirty="0"/>
              <a:t>Ein Objekt einer Klasse </a:t>
            </a:r>
            <a:r>
              <a:rPr lang="de-DE" sz="2000" dirty="0">
                <a:solidFill>
                  <a:srgbClr val="FF0000"/>
                </a:solidFill>
              </a:rPr>
              <a:t>B</a:t>
            </a:r>
            <a:r>
              <a:rPr lang="de-DE" sz="2000" dirty="0"/>
              <a:t> kann an eine Variable der Klasse </a:t>
            </a:r>
            <a:r>
              <a:rPr lang="de-DE" sz="2000" dirty="0">
                <a:solidFill>
                  <a:srgbClr val="FF0000"/>
                </a:solidFill>
              </a:rPr>
              <a:t>A</a:t>
            </a:r>
            <a:r>
              <a:rPr lang="de-DE" sz="2000" dirty="0"/>
              <a:t> zugewiesen werden, wenn Klasse </a:t>
            </a:r>
            <a:r>
              <a:rPr lang="de-DE" sz="2000" dirty="0">
                <a:solidFill>
                  <a:srgbClr val="FF0000"/>
                </a:solidFill>
              </a:rPr>
              <a:t>B</a:t>
            </a:r>
            <a:r>
              <a:rPr lang="de-DE" sz="2000" dirty="0"/>
              <a:t> von Klasse </a:t>
            </a:r>
            <a:r>
              <a:rPr lang="de-DE" sz="2000" dirty="0">
                <a:solidFill>
                  <a:srgbClr val="FF0000"/>
                </a:solidFill>
              </a:rPr>
              <a:t>A</a:t>
            </a:r>
            <a:r>
              <a:rPr lang="de-DE" sz="2000" dirty="0"/>
              <a:t> abgeleitet ist.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Beispiel (7)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81628" y="2168832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Mitarbeiter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marb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marb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"Huber"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"(030) ..."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21460" y="1268712"/>
            <a:ext cx="7992778" cy="540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03238" marR="0" lvl="0" indent="-431800" algn="l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8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Die umgekehrte Richtung ist nicht zulässig.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2051664" y="2078820"/>
            <a:ext cx="4500600" cy="108014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Gerade Verbindung 8"/>
          <p:cNvCxnSpPr/>
          <p:nvPr/>
        </p:nvCxnSpPr>
        <p:spPr bwMode="auto">
          <a:xfrm flipV="1">
            <a:off x="2141676" y="2438868"/>
            <a:ext cx="4410588" cy="54007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Beispiel (8)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8781" y="1358724"/>
            <a:ext cx="6973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Mitarbeiter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"Huber"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"(030) ..."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600" b="1" dirty="0" err="1">
                <a:solidFill>
                  <a:srgbClr val="0000FF"/>
                </a:solidFill>
                <a:latin typeface="Courier New"/>
              </a:rPr>
              <a:t>WiMi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":"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endParaRPr lang="de-DE" sz="1600" dirty="0">
              <a:solidFill>
                <a:srgbClr val="000000"/>
              </a:solidFill>
              <a:latin typeface="Courier New"/>
            </a:endParaRPr>
          </a:p>
          <a:p>
            <a:pPr algn="l"/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21460" y="3789048"/>
            <a:ext cx="7992778" cy="2340312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Das Objekt, das in </a:t>
            </a:r>
            <a:r>
              <a:rPr lang="de-DE" sz="2400" dirty="0" err="1">
                <a:latin typeface="Courier New" pitchFamily="49" charset="0"/>
                <a:cs typeface="Courier New" pitchFamily="49" charset="0"/>
              </a:rPr>
              <a:t>pers</a:t>
            </a:r>
            <a:r>
              <a:rPr lang="de-DE" sz="2400" dirty="0"/>
              <a:t> gespeichert ist, hat zwar ein Attribut </a:t>
            </a:r>
            <a:r>
              <a:rPr lang="de-DE" sz="2400" dirty="0" err="1">
                <a:latin typeface="Courier New" pitchFamily="49" charset="0"/>
                <a:cs typeface="Courier New" pitchFamily="49" charset="0"/>
              </a:rPr>
              <a:t>dienstgrad</a:t>
            </a:r>
            <a:r>
              <a:rPr lang="de-DE" sz="2400" dirty="0"/>
              <a:t>, aber die Variable </a:t>
            </a:r>
            <a:r>
              <a:rPr lang="de-DE" sz="2400" dirty="0" err="1">
                <a:latin typeface="Courier New" pitchFamily="49" charset="0"/>
                <a:cs typeface="Courier New" pitchFamily="49" charset="0"/>
              </a:rPr>
              <a:t>pers</a:t>
            </a:r>
            <a:r>
              <a:rPr lang="de-DE" sz="2400" dirty="0"/>
              <a:t> hat „nur“ den Typ </a:t>
            </a:r>
            <a:r>
              <a:rPr lang="de-DE" sz="2400" i="1" dirty="0"/>
              <a:t>Person! </a:t>
            </a:r>
            <a:r>
              <a:rPr lang="de-DE" sz="2400" dirty="0"/>
              <a:t>Da die Klasse </a:t>
            </a:r>
            <a:r>
              <a:rPr lang="de-DE" sz="2400" i="1" dirty="0"/>
              <a:t>Person </a:t>
            </a:r>
            <a:r>
              <a:rPr lang="de-DE" sz="2400" dirty="0"/>
              <a:t>selbst kein Attribut </a:t>
            </a:r>
            <a:r>
              <a:rPr lang="de-DE" sz="2400" dirty="0" err="1">
                <a:latin typeface="Courier New" pitchFamily="49" charset="0"/>
                <a:cs typeface="Courier New" pitchFamily="49" charset="0"/>
              </a:rPr>
              <a:t>dienstgrad</a:t>
            </a:r>
            <a:r>
              <a:rPr lang="de-DE" sz="2400" i="1" dirty="0"/>
              <a:t> </a:t>
            </a:r>
            <a:r>
              <a:rPr lang="de-DE" sz="2400" dirty="0"/>
              <a:t>besitzt</a:t>
            </a:r>
            <a:r>
              <a:rPr lang="de-DE" sz="2400" i="1" dirty="0"/>
              <a:t>, </a:t>
            </a:r>
            <a:r>
              <a:rPr lang="de-DE" sz="2400" dirty="0"/>
              <a:t>dürfen wir es nicht benutzen.</a:t>
            </a:r>
            <a:endParaRPr lang="de-DE" sz="2000" dirty="0"/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701484" y="2528880"/>
            <a:ext cx="4320576" cy="45006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Gerade Verbindung 8"/>
          <p:cNvCxnSpPr/>
          <p:nvPr/>
        </p:nvCxnSpPr>
        <p:spPr bwMode="auto">
          <a:xfrm flipV="1">
            <a:off x="791496" y="2528880"/>
            <a:ext cx="4320576" cy="45006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Unbenan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19048" y="1268712"/>
            <a:ext cx="5463540" cy="53835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Grundprinzip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49738" y="1268712"/>
            <a:ext cx="2952106" cy="5310708"/>
          </a:xfrm>
        </p:spPr>
        <p:txBody>
          <a:bodyPr/>
          <a:lstStyle/>
          <a:p>
            <a:pPr marL="360000" indent="-360000">
              <a:spcAft>
                <a:spcPts val="1200"/>
              </a:spcAft>
            </a:pPr>
            <a:r>
              <a:rPr lang="de-DE" sz="2000" i="1" dirty="0"/>
              <a:t>Beamter</a:t>
            </a:r>
            <a:r>
              <a:rPr lang="de-DE" sz="2000" dirty="0"/>
              <a:t> erbt indirekt über </a:t>
            </a:r>
            <a:r>
              <a:rPr lang="de-DE" sz="2000" i="1" dirty="0"/>
              <a:t>Mitarbeiter</a:t>
            </a:r>
            <a:r>
              <a:rPr lang="de-DE" sz="2000" dirty="0"/>
              <a:t> alle Eigenschaften von </a:t>
            </a:r>
            <a:r>
              <a:rPr lang="de-DE" sz="2000" i="1" dirty="0"/>
              <a:t>Person</a:t>
            </a:r>
            <a:r>
              <a:rPr lang="de-DE" sz="2000" dirty="0"/>
              <a:t>!</a:t>
            </a:r>
          </a:p>
          <a:p>
            <a:pPr marL="360000" indent="-360000">
              <a:spcAft>
                <a:spcPts val="1200"/>
              </a:spcAft>
            </a:pPr>
            <a:r>
              <a:rPr lang="de-DE" sz="2000" dirty="0"/>
              <a:t>Ein Objekt der Klasse </a:t>
            </a:r>
            <a:r>
              <a:rPr lang="de-DE" sz="2000" i="1" dirty="0"/>
              <a:t>Beamter</a:t>
            </a:r>
            <a:r>
              <a:rPr lang="de-DE" sz="2000" dirty="0"/>
              <a:t> kann also sowohl einer Variablen vom Typ </a:t>
            </a:r>
            <a:r>
              <a:rPr lang="de-DE" sz="2000" i="1" dirty="0"/>
              <a:t>Mitarbeiter</a:t>
            </a:r>
            <a:r>
              <a:rPr lang="de-DE" sz="2000" dirty="0"/>
              <a:t> als auch einer Variablen vom Typ </a:t>
            </a:r>
            <a:r>
              <a:rPr lang="de-DE" sz="2000" i="1" dirty="0"/>
              <a:t>Person</a:t>
            </a:r>
            <a:r>
              <a:rPr lang="de-DE" sz="2000" dirty="0"/>
              <a:t> zugewiesen werden.</a:t>
            </a:r>
          </a:p>
          <a:p>
            <a:pPr marL="360000" indent="-360000"/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DE" sz="2000" dirty="0"/>
              <a:t> definiert eine „ist ein“-Beziehung: Ein </a:t>
            </a:r>
            <a:r>
              <a:rPr lang="de-DE" sz="2000" i="1" dirty="0"/>
              <a:t>Beamter</a:t>
            </a:r>
            <a:r>
              <a:rPr lang="de-DE" sz="2000" dirty="0"/>
              <a:t> ist ein </a:t>
            </a:r>
            <a:r>
              <a:rPr lang="de-DE" sz="2000" i="1" dirty="0"/>
              <a:t>Mitarbeiter</a:t>
            </a:r>
            <a:r>
              <a:rPr lang="de-DE" sz="2000" dirty="0"/>
              <a:t>, jedoch nicht umgekehrt.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von Methoden (1)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1460" y="1268712"/>
            <a:ext cx="598433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protected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protected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protected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": "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  <a:endParaRPr lang="de-DE" sz="1400" dirty="0">
              <a:solidFill>
                <a:srgbClr val="000000"/>
              </a:solidFill>
              <a:latin typeface="Courier New"/>
            </a:endParaRPr>
          </a:p>
          <a:p>
            <a:pPr algn="l"/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urier New"/>
              </a:rPr>
              <a:t>Person pers1 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fr-FR" sz="1400" b="1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fr-FR" sz="1400" b="1" dirty="0">
                <a:solidFill>
                  <a:srgbClr val="0000FF"/>
                </a:solidFill>
                <a:latin typeface="Courier New"/>
              </a:rPr>
              <a:t>"Mueller"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>
                <a:solidFill>
                  <a:srgbClr val="0000FF"/>
                </a:solidFill>
                <a:latin typeface="Courier New"/>
              </a:rPr>
              <a:t>"(08421) 461"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pers1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());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Person pers2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6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"Maier"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"(08421) 462"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pers2.toString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());</a:t>
            </a:r>
          </a:p>
        </p:txBody>
      </p:sp>
      <p:sp>
        <p:nvSpPr>
          <p:cNvPr id="9" name="Rechteck 8"/>
          <p:cNvSpPr/>
          <p:nvPr/>
        </p:nvSpPr>
        <p:spPr>
          <a:xfrm>
            <a:off x="5202084" y="351901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Arial"/>
              </a:rPr>
              <a:t>Ausgabe?</a:t>
            </a:r>
            <a:endParaRPr lang="de-DE" b="1" dirty="0"/>
          </a:p>
        </p:txBody>
      </p:sp>
      <p:pic>
        <p:nvPicPr>
          <p:cNvPr id="10" name="Grafik 9" descr="Unbenan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2084" y="3969072"/>
            <a:ext cx="3708400" cy="977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Vererbung?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88" y="1538748"/>
            <a:ext cx="4572000" cy="45354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von Methoden (2)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1460" y="1268712"/>
            <a:ext cx="61991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>
                <a:solidFill>
                  <a:srgbClr val="000000"/>
                </a:solidFill>
                <a:latin typeface="Courier New"/>
              </a:rPr>
              <a:t>Person pers1 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fr-FR" sz="1400" b="1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fr-FR" sz="1400" b="1" dirty="0">
                <a:solidFill>
                  <a:srgbClr val="0000FF"/>
                </a:solidFill>
                <a:latin typeface="Courier New"/>
              </a:rPr>
              <a:t>"Mueller"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>
                <a:solidFill>
                  <a:srgbClr val="0000FF"/>
                </a:solidFill>
                <a:latin typeface="Courier New"/>
              </a:rPr>
              <a:t>"(08421) 461"</a:t>
            </a:r>
            <a:r>
              <a:rPr lang="fr-FR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pers1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());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Person pers2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6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"Maier"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"(08421) 462"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pers2.toString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());</a:t>
            </a: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400" dirty="0">
                <a:solidFill>
                  <a:srgbClr val="FF0000"/>
                </a:solidFill>
                <a:latin typeface="Courier New"/>
              </a:rPr>
              <a:t>Mitarbeiter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marb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marb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FF0000"/>
                </a:solidFill>
                <a:latin typeface="Courier New"/>
              </a:rPr>
              <a:t>Mitarbeiter(1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"Huber"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"(030) ..."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400" b="1" dirty="0" err="1">
                <a:solidFill>
                  <a:srgbClr val="0000FF"/>
                </a:solidFill>
                <a:latin typeface="Courier New"/>
              </a:rPr>
              <a:t>WiMi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marb.toString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());</a:t>
            </a:r>
          </a:p>
        </p:txBody>
      </p:sp>
      <p:sp>
        <p:nvSpPr>
          <p:cNvPr id="9" name="Rechteck 8"/>
          <p:cNvSpPr/>
          <p:nvPr/>
        </p:nvSpPr>
        <p:spPr>
          <a:xfrm>
            <a:off x="611472" y="324897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Arial"/>
              </a:rPr>
              <a:t>Ausgabe?</a:t>
            </a:r>
            <a:endParaRPr lang="de-DE" b="1" dirty="0"/>
          </a:p>
        </p:txBody>
      </p:sp>
      <p:pic>
        <p:nvPicPr>
          <p:cNvPr id="6" name="Grafik 5" descr="Unbenan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472" y="3609024"/>
            <a:ext cx="3581400" cy="1231900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449738" y="5139228"/>
            <a:ext cx="8172802" cy="900120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Da </a:t>
            </a:r>
            <a:r>
              <a:rPr lang="de-DE" sz="2000" i="1" dirty="0">
                <a:solidFill>
                  <a:srgbClr val="FF0000"/>
                </a:solidFill>
              </a:rPr>
              <a:t>Mitarbeiter</a:t>
            </a:r>
            <a:r>
              <a:rPr lang="de-DE" sz="2000" dirty="0"/>
              <a:t> von </a:t>
            </a:r>
            <a:r>
              <a:rPr lang="de-DE" sz="2000" i="1" dirty="0">
                <a:solidFill>
                  <a:srgbClr val="0070C0"/>
                </a:solidFill>
              </a:rPr>
              <a:t>Person</a:t>
            </a:r>
            <a:r>
              <a:rPr lang="de-DE" sz="2000" dirty="0"/>
              <a:t> erbt, besitzt jedes Objekt der Klasse </a:t>
            </a:r>
            <a:r>
              <a:rPr lang="de-DE" sz="2000" i="1" dirty="0">
                <a:solidFill>
                  <a:srgbClr val="FF0000"/>
                </a:solidFill>
              </a:rPr>
              <a:t>Mitarbeiter</a:t>
            </a:r>
            <a:r>
              <a:rPr lang="de-DE" sz="2000" dirty="0"/>
              <a:t> auch die Methode </a:t>
            </a:r>
            <a:r>
              <a:rPr lang="de-DE" sz="2000" dirty="0" err="1"/>
              <a:t>toString</a:t>
            </a:r>
            <a:r>
              <a:rPr lang="de-DE" sz="2000" dirty="0"/>
              <a:t>() von </a:t>
            </a:r>
            <a:r>
              <a:rPr lang="de-DE" sz="2000" i="1" dirty="0">
                <a:solidFill>
                  <a:srgbClr val="0070C0"/>
                </a:solidFill>
              </a:rPr>
              <a:t>Person</a:t>
            </a:r>
            <a:r>
              <a:rPr lang="de-DE" sz="2000" dirty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 von Methoden (1)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49738" y="1268712"/>
            <a:ext cx="8082790" cy="189025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Bisher:</a:t>
            </a:r>
          </a:p>
          <a:p>
            <a:pPr indent="0">
              <a:buNone/>
            </a:pPr>
            <a:r>
              <a:rPr lang="de-DE" sz="2000" dirty="0"/>
              <a:t>In den abgeleiteten Klassen wurden neue Attribute oder neue Methoden </a:t>
            </a:r>
            <a:r>
              <a:rPr lang="de-DE" sz="2000" b="1" dirty="0"/>
              <a:t>hinzugefügt</a:t>
            </a:r>
          </a:p>
          <a:p>
            <a:pPr>
              <a:buNone/>
            </a:pPr>
            <a:r>
              <a:rPr lang="de-DE" sz="2000" b="1" dirty="0"/>
              <a:t>Jetzt:</a:t>
            </a:r>
          </a:p>
          <a:p>
            <a:pPr indent="0">
              <a:buNone/>
            </a:pPr>
            <a:r>
              <a:rPr lang="de-DE" sz="2000" dirty="0"/>
              <a:t>In der abgeleiteten Klasse werden Methoden der ursprünglichen Klasse </a:t>
            </a:r>
            <a:r>
              <a:rPr lang="de-DE" sz="2000" b="1" dirty="0"/>
              <a:t>überschrieben.</a:t>
            </a:r>
            <a:endParaRPr lang="de-DE" sz="2000" dirty="0"/>
          </a:p>
        </p:txBody>
      </p:sp>
      <p:sp>
        <p:nvSpPr>
          <p:cNvPr id="5" name="Textfeld 4"/>
          <p:cNvSpPr txBox="1"/>
          <p:nvPr/>
        </p:nvSpPr>
        <p:spPr>
          <a:xfrm>
            <a:off x="521460" y="3255433"/>
            <a:ext cx="720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Mitarbeiter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Mitarbeiter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": "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", "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 von Methoden (2)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49738" y="1268712"/>
            <a:ext cx="8082790" cy="450060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Genauso: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1460" y="1808785"/>
            <a:ext cx="72909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Student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Student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": "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", "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 von Methoden (3)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21460" y="5319252"/>
            <a:ext cx="8082790" cy="810108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>
                <a:solidFill>
                  <a:srgbClr val="333333"/>
                </a:solidFill>
              </a:rPr>
              <a:t>Hier wurden offensichtlich die neuen </a:t>
            </a:r>
            <a:r>
              <a:rPr lang="de-DE" sz="2000" dirty="0" err="1">
                <a:solidFill>
                  <a:srgbClr val="FF0000"/>
                </a:solidFill>
                <a:latin typeface="Courier New"/>
              </a:rPr>
              <a:t>toString</a:t>
            </a:r>
            <a:r>
              <a:rPr lang="de-DE" sz="2000" dirty="0">
                <a:solidFill>
                  <a:srgbClr val="FF0000"/>
                </a:solidFill>
                <a:latin typeface="Courier New"/>
              </a:rPr>
              <a:t>()</a:t>
            </a:r>
            <a:r>
              <a:rPr lang="de-DE" sz="2000" dirty="0">
                <a:solidFill>
                  <a:srgbClr val="333333"/>
                </a:solidFill>
              </a:rPr>
              <a:t>-Methoden der Klassen </a:t>
            </a:r>
            <a:r>
              <a:rPr lang="de-DE" sz="2000" i="1" dirty="0">
                <a:solidFill>
                  <a:srgbClr val="FF0000"/>
                </a:solidFill>
              </a:rPr>
              <a:t>Mitarbeiter </a:t>
            </a:r>
            <a:r>
              <a:rPr lang="de-DE" sz="2000" i="1" dirty="0">
                <a:solidFill>
                  <a:srgbClr val="333333"/>
                </a:solidFill>
              </a:rPr>
              <a:t>und </a:t>
            </a:r>
            <a:r>
              <a:rPr lang="de-DE" sz="2000" i="1" dirty="0">
                <a:solidFill>
                  <a:srgbClr val="FF0000"/>
                </a:solidFill>
              </a:rPr>
              <a:t>Student </a:t>
            </a:r>
            <a:r>
              <a:rPr lang="de-DE" sz="2000" i="1" dirty="0">
                <a:solidFill>
                  <a:srgbClr val="333333"/>
                </a:solidFill>
              </a:rPr>
              <a:t>aufgerufen.</a:t>
            </a:r>
            <a:endParaRPr lang="de-DE" sz="20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21460" y="1448736"/>
            <a:ext cx="8101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3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0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Mitarbeiter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"Huber"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"(030) ..."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400" b="1" dirty="0" err="1">
                <a:solidFill>
                  <a:srgbClr val="0000FF"/>
                </a:solidFill>
                <a:latin typeface="Courier New"/>
              </a:rPr>
              <a:t>WiMi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Student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"Meier"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"(08421) 4711"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"0815"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"Mueller"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"(08421) 461"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0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&lt;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length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;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++)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());</a:t>
            </a:r>
          </a:p>
          <a:p>
            <a:pPr algn="l"/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611472" y="332970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Arial"/>
              </a:rPr>
              <a:t>Ausgabe?</a:t>
            </a:r>
            <a:endParaRPr lang="de-DE" b="1" dirty="0"/>
          </a:p>
        </p:txBody>
      </p:sp>
      <p:pic>
        <p:nvPicPr>
          <p:cNvPr id="8" name="Grafik 7" descr="Unbenan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448" y="3699036"/>
            <a:ext cx="4394200" cy="127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 von Methoden (4)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21460" y="1358724"/>
            <a:ext cx="8082790" cy="108014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de-DE" sz="2000" dirty="0"/>
              <a:t>Klassen, für die keine Beziehung zu anderen Klassen festgelegt wurde, sind automatisch Unterklassen der Klasse </a:t>
            </a:r>
            <a:r>
              <a:rPr lang="de-DE" sz="2000" i="1" dirty="0" err="1"/>
              <a:t>Object</a:t>
            </a:r>
            <a:r>
              <a:rPr lang="de-DE" sz="2000" i="1" dirty="0"/>
              <a:t>.</a:t>
            </a:r>
          </a:p>
          <a:p>
            <a:pPr marL="0" indent="0">
              <a:spcAft>
                <a:spcPts val="1200"/>
              </a:spcAft>
              <a:buFont typeface="Wingdings 3"/>
              <a:buChar char="_"/>
            </a:pPr>
            <a:r>
              <a:rPr lang="de-DE" sz="2000" dirty="0">
                <a:solidFill>
                  <a:srgbClr val="FF0000"/>
                </a:solidFill>
                <a:sym typeface="Wingdings 3"/>
              </a:rPr>
              <a:t> Klasse </a:t>
            </a:r>
            <a:r>
              <a:rPr lang="de-DE" sz="2000" i="1" dirty="0">
                <a:solidFill>
                  <a:srgbClr val="FF0000"/>
                </a:solidFill>
                <a:sym typeface="Wingdings 3"/>
              </a:rPr>
              <a:t>Person </a:t>
            </a:r>
            <a:r>
              <a:rPr lang="de-DE" sz="2000" dirty="0">
                <a:solidFill>
                  <a:srgbClr val="FF0000"/>
                </a:solidFill>
                <a:sym typeface="Wingdings 3"/>
              </a:rPr>
              <a:t>wurde</a:t>
            </a:r>
            <a:r>
              <a:rPr lang="de-DE" sz="2000" i="1" dirty="0">
                <a:solidFill>
                  <a:srgbClr val="FF0000"/>
                </a:solidFill>
                <a:sym typeface="Wingdings 3"/>
              </a:rPr>
              <a:t> </a:t>
            </a:r>
            <a:r>
              <a:rPr lang="de-DE" sz="2000" dirty="0">
                <a:solidFill>
                  <a:srgbClr val="FF0000"/>
                </a:solidFill>
                <a:sym typeface="Wingdings 3"/>
              </a:rPr>
              <a:t>von der Klasse</a:t>
            </a:r>
            <a:r>
              <a:rPr lang="de-DE" sz="2000" i="1" dirty="0">
                <a:solidFill>
                  <a:srgbClr val="FF0000"/>
                </a:solidFill>
                <a:sym typeface="Wingdings 3"/>
              </a:rPr>
              <a:t> </a:t>
            </a:r>
            <a:r>
              <a:rPr lang="de-DE" sz="2000" i="1" dirty="0" err="1">
                <a:solidFill>
                  <a:srgbClr val="FF0000"/>
                </a:solidFill>
                <a:sym typeface="Wingdings 3"/>
              </a:rPr>
              <a:t>Object</a:t>
            </a:r>
            <a:r>
              <a:rPr lang="de-DE" sz="2000" i="1" dirty="0">
                <a:solidFill>
                  <a:srgbClr val="FF0000"/>
                </a:solidFill>
                <a:sym typeface="Wingdings 3"/>
              </a:rPr>
              <a:t> </a:t>
            </a:r>
            <a:r>
              <a:rPr lang="de-DE" sz="2000" dirty="0">
                <a:solidFill>
                  <a:srgbClr val="FF0000"/>
                </a:solidFill>
                <a:sym typeface="Wingdings 3"/>
              </a:rPr>
              <a:t>abgeleitet!!!</a:t>
            </a:r>
            <a:endParaRPr lang="de-DE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de-DE" sz="2000" dirty="0" err="1">
                <a:solidFill>
                  <a:srgbClr val="FF0000"/>
                </a:solidFill>
                <a:latin typeface="Courier New"/>
              </a:rPr>
              <a:t>toString</a:t>
            </a:r>
            <a:r>
              <a:rPr lang="de-DE" sz="2000" dirty="0">
                <a:solidFill>
                  <a:srgbClr val="FF0000"/>
                </a:solidFill>
                <a:latin typeface="Courier New"/>
              </a:rPr>
              <a:t>()</a:t>
            </a:r>
            <a:r>
              <a:rPr lang="de-DE" sz="2000" dirty="0">
                <a:solidFill>
                  <a:srgbClr val="333333"/>
                </a:solidFill>
              </a:rPr>
              <a:t>-Methode wurde von Objects geerbt und überschrieben.</a:t>
            </a:r>
            <a:endParaRPr lang="de-DE" sz="20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21460" y="3088730"/>
            <a:ext cx="8101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3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0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Mitarbeiter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"Huber"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"(030) ..."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400" b="1" dirty="0" err="1">
                <a:solidFill>
                  <a:srgbClr val="0000FF"/>
                </a:solidFill>
                <a:latin typeface="Courier New"/>
              </a:rPr>
              <a:t>WiMi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1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Student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"Meier"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"(08421) 4711"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"0815"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5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"Mueller"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"(08421) 461"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latin typeface="Courier New"/>
              </a:rPr>
              <a:t>0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&lt;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length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;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++)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pers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[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]);</a:t>
            </a:r>
          </a:p>
          <a:p>
            <a:pPr algn="l"/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611472" y="476006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Arial"/>
              </a:rPr>
              <a:t>Ausgabe?</a:t>
            </a:r>
            <a:endParaRPr lang="de-DE" b="1" dirty="0"/>
          </a:p>
        </p:txBody>
      </p:sp>
      <p:pic>
        <p:nvPicPr>
          <p:cNvPr id="8" name="Grafik 7" descr="Unbenan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448" y="5129396"/>
            <a:ext cx="4394200" cy="127000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 bwMode="auto">
          <a:xfrm>
            <a:off x="1961652" y="2888928"/>
            <a:ext cx="1620216" cy="153020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 von Methoden der Oberklasse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1460" y="1416847"/>
            <a:ext cx="7561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Mitarbeiter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Mitarbeiter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21460" y="4239108"/>
            <a:ext cx="7831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Mitarbeiter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4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Mitarbeiter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String 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super(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id,name,tel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400" b="1" dirty="0">
                <a:solidFill>
                  <a:srgbClr val="800080"/>
                </a:solidFill>
                <a:latin typeface="Courier New"/>
              </a:rPr>
              <a:t>    </a:t>
            </a:r>
            <a:r>
              <a:rPr lang="de-DE" sz="14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4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400" b="1" dirty="0">
                <a:solidFill>
                  <a:srgbClr val="000000"/>
                </a:solidFill>
                <a:latin typeface="Courier New"/>
              </a:rPr>
              <a:t> grad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4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Zusammenfassung: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460" y="1358724"/>
            <a:ext cx="7992778" cy="50406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2000" dirty="0"/>
              <a:t>Eine Unterklassenbeziehung lässt sich explizit in der folgenden Form angeben:</a:t>
            </a:r>
          </a:p>
          <a:p>
            <a:pPr lvl="2">
              <a:spcAft>
                <a:spcPts val="0"/>
              </a:spcAft>
              <a:buNone/>
            </a:pP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Unterklasse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Oberklasse {</a:t>
            </a:r>
          </a:p>
          <a:p>
            <a:pPr lvl="2">
              <a:spcAft>
                <a:spcPts val="0"/>
              </a:spcAft>
              <a:buNone/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2">
              <a:spcAft>
                <a:spcPts val="600"/>
              </a:spcAft>
              <a:buNone/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Die Unterklasse enthält alle Komponenten der Oberklasse.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Die Unterklasse ist erweiterbar um neue Komponenten.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Die Unterklasse ist ein Spezialfall der Oberklasse.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Komponenten der Oberklasse sind von der Unterklasse aus mit dem Schlüsselwort 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super</a:t>
            </a:r>
            <a:r>
              <a:rPr lang="de-DE" sz="2000" dirty="0"/>
              <a:t> erreichbar. Dies gilt auch für den Aufruf des Konstruktors der Oberklasse.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Klassen, für die keine Beziehung zu anderen Klassen festgelegt wurde, sind automatisch Unterklassen der Klasse </a:t>
            </a:r>
            <a:r>
              <a:rPr lang="de-DE" sz="2000" i="1" dirty="0" err="1"/>
              <a:t>Object</a:t>
            </a:r>
            <a:r>
              <a:rPr lang="de-DE" sz="2000" i="1" dirty="0"/>
              <a:t>.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Klassen, von denen keine Instanzen (Objekte) erzeugt werden sollen, werden als abstrakte Klassen bezeichnet (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abstract</a:t>
            </a:r>
            <a:r>
              <a:rPr lang="de-DE" sz="2000" dirty="0"/>
              <a:t>).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 von Methoden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268712"/>
            <a:ext cx="7848600" cy="720096"/>
          </a:xfrm>
        </p:spPr>
        <p:txBody>
          <a:bodyPr/>
          <a:lstStyle/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de-DE" sz="2400" dirty="0"/>
              <a:t>Woher weiß eine Methode, ob sie für Objekt a oder b aufgerufen wurde? </a:t>
            </a:r>
            <a:r>
              <a:rPr lang="de-DE" sz="1800" dirty="0">
                <a:sym typeface="Wingdings 3"/>
              </a:rPr>
              <a:t> </a:t>
            </a:r>
            <a:r>
              <a:rPr lang="de-DE" sz="1800" dirty="0"/>
              <a:t>Methoden hängen an der Instanz des Objekts.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1460" y="2041179"/>
            <a:ext cx="66030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Frucht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String </a:t>
            </a:r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Frucht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out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"Ich bin eine "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+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[]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Frucht a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Frucht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"Erdbeere"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Frucht b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Frucht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urier New"/>
              </a:rPr>
              <a:t>"Kirsche"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a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();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Courier New"/>
              </a:rPr>
              <a:t>b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();</a:t>
            </a:r>
          </a:p>
          <a:p>
            <a:pPr algn="l"/>
            <a:r>
              <a:rPr lang="de-DE" sz="1600" b="1" dirty="0">
                <a:solidFill>
                  <a:srgbClr val="800080"/>
                </a:solidFill>
                <a:latin typeface="Courier New"/>
              </a:rPr>
              <a:t>  }</a:t>
            </a:r>
          </a:p>
          <a:p>
            <a:pPr algn="l"/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4301964" y="2978940"/>
            <a:ext cx="386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Namenskonflikt mit </a:t>
            </a:r>
            <a:r>
              <a:rPr lang="de-DE" b="1" dirty="0" err="1">
                <a:solidFill>
                  <a:srgbClr val="FF0000"/>
                </a:solidFill>
              </a:rPr>
              <a:t>this</a:t>
            </a:r>
            <a:r>
              <a:rPr lang="de-DE" b="1" dirty="0">
                <a:solidFill>
                  <a:srgbClr val="FF0000"/>
                </a:solidFill>
              </a:rPr>
              <a:t>. auflösen</a:t>
            </a:r>
          </a:p>
        </p:txBody>
      </p:sp>
      <p:cxnSp>
        <p:nvCxnSpPr>
          <p:cNvPr id="12" name="Gerade Verbindung mit Pfeil 11"/>
          <p:cNvCxnSpPr>
            <a:stCxn id="5" idx="1"/>
          </p:cNvCxnSpPr>
          <p:nvPr/>
        </p:nvCxnSpPr>
        <p:spPr bwMode="auto">
          <a:xfrm rot="10800000">
            <a:off x="3221820" y="2978940"/>
            <a:ext cx="1080144" cy="1846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" name="Gerade Verbindung mit Pfeil 16"/>
          <p:cNvCxnSpPr/>
          <p:nvPr/>
        </p:nvCxnSpPr>
        <p:spPr bwMode="auto">
          <a:xfrm rot="10800000">
            <a:off x="3221820" y="3158964"/>
            <a:ext cx="1080144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0" name="Rechteck 19"/>
          <p:cNvSpPr/>
          <p:nvPr/>
        </p:nvSpPr>
        <p:spPr>
          <a:xfrm>
            <a:off x="2411712" y="5949336"/>
            <a:ext cx="594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b="1" dirty="0">
                <a:solidFill>
                  <a:srgbClr val="FF0000"/>
                </a:solidFill>
              </a:rPr>
              <a:t>Hier wird </a:t>
            </a:r>
            <a:r>
              <a:rPr lang="de-DE" b="1" dirty="0" err="1">
                <a:solidFill>
                  <a:srgbClr val="FF0000"/>
                </a:solidFill>
              </a:rPr>
              <a:t>toString</a:t>
            </a:r>
            <a:r>
              <a:rPr lang="de-DE" b="1" dirty="0">
                <a:solidFill>
                  <a:srgbClr val="FF0000"/>
                </a:solidFill>
              </a:rPr>
              <a:t> jeweils „passend für das Objekt“</a:t>
            </a:r>
          </a:p>
          <a:p>
            <a:pPr algn="l"/>
            <a:r>
              <a:rPr lang="de-DE" b="1" dirty="0">
                <a:solidFill>
                  <a:srgbClr val="FF0000"/>
                </a:solidFill>
              </a:rPr>
              <a:t>aufgerufen</a:t>
            </a: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 bwMode="auto">
          <a:xfrm flipH="1" flipV="1">
            <a:off x="2141676" y="5589288"/>
            <a:ext cx="270036" cy="68321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Gerade Verbindung mit Pfeil 23"/>
          <p:cNvCxnSpPr>
            <a:stCxn id="20" idx="1"/>
          </p:cNvCxnSpPr>
          <p:nvPr/>
        </p:nvCxnSpPr>
        <p:spPr bwMode="auto">
          <a:xfrm flipH="1" flipV="1">
            <a:off x="2141676" y="5859324"/>
            <a:ext cx="270036" cy="41317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Motivation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268712"/>
            <a:ext cx="7992778" cy="189025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sz="2400" b="1" dirty="0"/>
              <a:t>Beispiel: </a:t>
            </a:r>
            <a:r>
              <a:rPr lang="de-DE" sz="2400" dirty="0"/>
              <a:t>Benutzerverwaltung (z.B. im Rechenzentrum) mit mehreren Kategorien von Benutzern (Studenten, Mitarbeiter und externe Personen).</a:t>
            </a:r>
          </a:p>
          <a:p>
            <a:pPr marL="0" indent="0">
              <a:buNone/>
            </a:pPr>
            <a:r>
              <a:rPr lang="de-DE" sz="2400" dirty="0"/>
              <a:t>Für Personen aus den verschiedenen Gruppen werden</a:t>
            </a:r>
          </a:p>
          <a:p>
            <a:pPr marL="0" indent="0">
              <a:buNone/>
            </a:pPr>
            <a:r>
              <a:rPr lang="de-DE" sz="2400" dirty="0"/>
              <a:t>unterschiedliche Informationen erhoben.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1460" y="3338988"/>
            <a:ext cx="54922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Person(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Motivation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268712"/>
            <a:ext cx="7992778" cy="54007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sz="2400" dirty="0"/>
              <a:t>Benutzergruppe</a:t>
            </a:r>
            <a:r>
              <a:rPr lang="de-DE" sz="2400" b="1" dirty="0"/>
              <a:t> Student</a:t>
            </a:r>
            <a:endParaRPr lang="de-DE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431448" y="2168832"/>
            <a:ext cx="746710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Student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Student(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matrNr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Motivation (3)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268712"/>
            <a:ext cx="7992778" cy="54007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sz="2400" dirty="0"/>
              <a:t>Benutzergruppe</a:t>
            </a:r>
            <a:r>
              <a:rPr lang="de-DE" sz="2400" b="1" dirty="0"/>
              <a:t> Mitarbeiter</a:t>
            </a:r>
            <a:endParaRPr lang="de-DE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638533" y="2168832"/>
            <a:ext cx="771397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Mitarbeiter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endParaRPr lang="de-DE" sz="1600" b="1" dirty="0">
              <a:solidFill>
                <a:srgbClr val="800080"/>
              </a:solidFill>
              <a:latin typeface="Courier New"/>
            </a:endParaRP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Mitarbeiter(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,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String grad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)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{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userId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id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name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telNr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tel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e-DE" sz="1600" b="1" dirty="0" err="1">
                <a:solidFill>
                  <a:srgbClr val="800080"/>
                </a:solidFill>
                <a:latin typeface="Courier New"/>
              </a:rPr>
              <a:t>this.</a:t>
            </a:r>
            <a:r>
              <a:rPr lang="de-DE" sz="1600" b="1" dirty="0" err="1">
                <a:solidFill>
                  <a:srgbClr val="000000"/>
                </a:solidFill>
                <a:latin typeface="Courier New"/>
              </a:rPr>
              <a:t>dienstgrad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de-DE" sz="1600" b="1" dirty="0">
                <a:solidFill>
                  <a:srgbClr val="000000"/>
                </a:solidFill>
                <a:latin typeface="Courier New"/>
              </a:rPr>
              <a:t> grad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;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  <a:p>
            <a:pPr algn="l"/>
            <a:r>
              <a:rPr lang="de-DE" sz="1600" b="1" dirty="0">
                <a:solidFill>
                  <a:srgbClr val="80008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Motivation (4)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39750" y="1268712"/>
            <a:ext cx="7848600" cy="5400720"/>
          </a:xfrm>
        </p:spPr>
        <p:txBody>
          <a:bodyPr/>
          <a:lstStyle/>
          <a:p>
            <a:pPr marL="360000" indent="-288000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</a:pPr>
            <a:r>
              <a:rPr lang="de-DE" sz="2400" b="1" dirty="0"/>
              <a:t>Frage:</a:t>
            </a:r>
            <a:br>
              <a:rPr lang="de-DE" sz="2400" b="1" dirty="0"/>
            </a:br>
            <a:r>
              <a:rPr lang="de-DE" sz="2000" dirty="0"/>
              <a:t>Können wir alle drei Benutzergruppen in einem einzigen Feld (Array) gemeinsam verwalten?</a:t>
            </a:r>
          </a:p>
          <a:p>
            <a:pPr marL="360000" indent="-288000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</a:pPr>
            <a:r>
              <a:rPr lang="de-DE" sz="2400" b="1" dirty="0"/>
              <a:t>Einfache Antwort:</a:t>
            </a:r>
            <a:br>
              <a:rPr lang="de-DE" sz="2400" b="1" dirty="0"/>
            </a:br>
            <a:r>
              <a:rPr lang="de-DE" sz="2000" dirty="0"/>
              <a:t>Nein, denn es handelt sich um drei verschiedene Klassen; die Objekte haben verschiedenen Typ.</a:t>
            </a:r>
          </a:p>
          <a:p>
            <a:pPr marL="360000" indent="-288000">
              <a:buClr>
                <a:schemeClr val="accent6">
                  <a:lumMod val="60000"/>
                  <a:lumOff val="40000"/>
                </a:schemeClr>
              </a:buClr>
            </a:pPr>
            <a:r>
              <a:rPr lang="de-DE" sz="2400" b="1" dirty="0"/>
              <a:t>Differenzierte Antwort:</a:t>
            </a:r>
            <a:br>
              <a:rPr lang="de-DE" sz="2400" b="1" dirty="0"/>
            </a:br>
            <a:r>
              <a:rPr lang="de-DE" sz="2000" dirty="0"/>
              <a:t>Doch, wir können die Objekte in einem einzigen Feld (Array) speichern, wenn wir die Gemeinsamkeiten der drei Klassen extrahieren!</a:t>
            </a:r>
          </a:p>
          <a:p>
            <a:pPr marL="360000" indent="-288000">
              <a:buClr>
                <a:schemeClr val="accent6">
                  <a:lumMod val="60000"/>
                  <a:lumOff val="40000"/>
                </a:schemeClr>
              </a:buClr>
            </a:pPr>
            <a:endParaRPr lang="de-DE" sz="2400" dirty="0"/>
          </a:p>
          <a:p>
            <a:pPr marL="360000" indent="-288000">
              <a:buClr>
                <a:schemeClr val="accent6">
                  <a:lumMod val="60000"/>
                  <a:lumOff val="40000"/>
                </a:schemeClr>
              </a:buClr>
            </a:pPr>
            <a:r>
              <a:rPr lang="de-DE" sz="2400" b="1" dirty="0"/>
              <a:t>Beobachtung:</a:t>
            </a:r>
            <a:br>
              <a:rPr lang="de-DE" sz="2400" dirty="0"/>
            </a:br>
            <a:r>
              <a:rPr lang="de-DE" sz="2000" dirty="0"/>
              <a:t>Die gemeinsame Information von Studenten und Mitarbeitern ist die Information, die für Personen gespeichert wird.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916" y="1178700"/>
            <a:ext cx="4869656" cy="541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Vererbung: Grundprinzip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39750" y="1268712"/>
            <a:ext cx="3762214" cy="5400720"/>
          </a:xfrm>
        </p:spPr>
        <p:txBody>
          <a:bodyPr/>
          <a:lstStyle/>
          <a:p>
            <a:pPr marL="0" indent="0">
              <a:buNone/>
            </a:pPr>
            <a:r>
              <a:rPr lang="de-DE" sz="2400" i="1" dirty="0"/>
              <a:t>Student</a:t>
            </a:r>
            <a:r>
              <a:rPr lang="de-DE" sz="2400" dirty="0"/>
              <a:t> und </a:t>
            </a:r>
            <a:r>
              <a:rPr lang="de-DE" sz="2400" i="1" dirty="0"/>
              <a:t>Mitarbeiter</a:t>
            </a:r>
            <a:r>
              <a:rPr lang="de-DE" sz="2400" dirty="0"/>
              <a:t> </a:t>
            </a:r>
            <a:r>
              <a:rPr lang="de-DE" sz="2400" b="1" dirty="0"/>
              <a:t>erben</a:t>
            </a:r>
            <a:r>
              <a:rPr lang="de-DE" sz="2400" dirty="0"/>
              <a:t> diese Attribute von </a:t>
            </a:r>
            <a:r>
              <a:rPr lang="de-DE" sz="2400" i="1" dirty="0"/>
              <a:t>Person</a:t>
            </a:r>
            <a:r>
              <a:rPr lang="de-DE" sz="2400" dirty="0"/>
              <a:t>; alles was man mit einer Instanz der Klasse </a:t>
            </a:r>
            <a:r>
              <a:rPr lang="de-DE" sz="2400" i="1" dirty="0"/>
              <a:t>Person</a:t>
            </a:r>
            <a:r>
              <a:rPr lang="de-DE" sz="2400" dirty="0"/>
              <a:t> machen kann, kann man auch mit einer Instanz der Klassen </a:t>
            </a:r>
            <a:r>
              <a:rPr lang="de-DE" sz="2400" i="1" dirty="0"/>
              <a:t>Mitarbeiter</a:t>
            </a:r>
            <a:r>
              <a:rPr lang="de-DE" sz="2400" dirty="0"/>
              <a:t> und </a:t>
            </a:r>
            <a:r>
              <a:rPr lang="de-DE" sz="2400" i="1" dirty="0"/>
              <a:t>Student</a:t>
            </a:r>
            <a:r>
              <a:rPr lang="de-DE" sz="2400" dirty="0"/>
              <a:t> machen!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Spezialisierung und Generalisierung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24" y="1178700"/>
            <a:ext cx="8453438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fo OOM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 OOM</Template>
  <TotalTime>0</TotalTime>
  <Words>2250</Words>
  <Application>Microsoft Office PowerPoint</Application>
  <PresentationFormat>Bildschirmpräsentation (4:3)</PresentationFormat>
  <Paragraphs>285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Times New Roman</vt:lpstr>
      <vt:lpstr>Wingdings</vt:lpstr>
      <vt:lpstr>Wingdings 3</vt:lpstr>
      <vt:lpstr>Info OOM</vt:lpstr>
      <vt:lpstr>Objekt - Beziehungen Vererbung </vt:lpstr>
      <vt:lpstr>Vererbung?</vt:lpstr>
      <vt:lpstr>Aufruf von Methoden</vt:lpstr>
      <vt:lpstr>Vererbung: Motivation (1)</vt:lpstr>
      <vt:lpstr>Vererbung: Motivation (2)</vt:lpstr>
      <vt:lpstr>Vererbung: Motivation (3)</vt:lpstr>
      <vt:lpstr>Vererbung: Motivation (4)</vt:lpstr>
      <vt:lpstr>Vererbung: Grundprinzip</vt:lpstr>
      <vt:lpstr>Spezialisierung und Generalisierung</vt:lpstr>
      <vt:lpstr>Vererbung: Beispiel (1)</vt:lpstr>
      <vt:lpstr>Vererbung: Beispiel (2)</vt:lpstr>
      <vt:lpstr>Vererbung: Beispiel (3)</vt:lpstr>
      <vt:lpstr>Vererbung: Beispiel (4)</vt:lpstr>
      <vt:lpstr>Vererbung: Beispiel (5)</vt:lpstr>
      <vt:lpstr>Vererbung: Beispiel (6)</vt:lpstr>
      <vt:lpstr>Vererbung: Beispiel (7)</vt:lpstr>
      <vt:lpstr>Vererbung: Beispiel (8)</vt:lpstr>
      <vt:lpstr>Vererbung: Grundprinzip</vt:lpstr>
      <vt:lpstr>Vererbung von Methoden (1)</vt:lpstr>
      <vt:lpstr>Vererbung von Methoden (2)</vt:lpstr>
      <vt:lpstr>Überschreiben von Methoden (1)</vt:lpstr>
      <vt:lpstr>Überschreiben von Methoden (2)</vt:lpstr>
      <vt:lpstr>Überschreiben von Methoden (3)</vt:lpstr>
      <vt:lpstr>Überschreiben von Methoden (4)</vt:lpstr>
      <vt:lpstr>Aufruf von Methoden der Oberklasse</vt:lpstr>
      <vt:lpstr>Zusammenfassung: Vererbung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Algorithmen &amp; Datenstrukturen</dc:title>
  <dc:creator>Ingo Höpping</dc:creator>
  <cp:lastModifiedBy>Ingo Höpping</cp:lastModifiedBy>
  <cp:revision>439</cp:revision>
  <dcterms:created xsi:type="dcterms:W3CDTF">2002-08-19T20:16:41Z</dcterms:created>
  <dcterms:modified xsi:type="dcterms:W3CDTF">2022-11-29T16:11:18Z</dcterms:modified>
</cp:coreProperties>
</file>