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handoutMasterIdLst>
    <p:handoutMasterId r:id="rId16"/>
  </p:handoutMasterIdLst>
  <p:sldIdLst>
    <p:sldId id="269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735763" cy="9869488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0C0C0"/>
    <a:srgbClr val="009999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71360" autoAdjust="0"/>
  </p:normalViewPr>
  <p:slideViewPr>
    <p:cSldViewPr>
      <p:cViewPr varScale="1">
        <p:scale>
          <a:sx n="79" d="100"/>
          <a:sy n="79" d="100"/>
        </p:scale>
        <p:origin x="19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354" y="114"/>
      </p:cViewPr>
      <p:guideLst/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Höpping" userId="edb8a9975d0c5919" providerId="LiveId" clId="{63FB16D6-8CEE-4EED-8D5B-B348D7E60B8A}"/>
    <pc:docChg chg="modSld">
      <pc:chgData name="Ingo Höpping" userId="edb8a9975d0c5919" providerId="LiveId" clId="{63FB16D6-8CEE-4EED-8D5B-B348D7E60B8A}" dt="2021-01-27T17:20:28.344" v="24" actId="20577"/>
      <pc:docMkLst>
        <pc:docMk/>
      </pc:docMkLst>
      <pc:sldChg chg="modNotesTx">
        <pc:chgData name="Ingo Höpping" userId="edb8a9975d0c5919" providerId="LiveId" clId="{63FB16D6-8CEE-4EED-8D5B-B348D7E60B8A}" dt="2021-01-27T17:19:43.231" v="0" actId="20577"/>
        <pc:sldMkLst>
          <pc:docMk/>
          <pc:sldMk cId="0" sldId="269"/>
        </pc:sldMkLst>
      </pc:sldChg>
      <pc:sldChg chg="modNotesTx">
        <pc:chgData name="Ingo Höpping" userId="edb8a9975d0c5919" providerId="LiveId" clId="{63FB16D6-8CEE-4EED-8D5B-B348D7E60B8A}" dt="2021-01-27T17:19:49.711" v="1" actId="20577"/>
        <pc:sldMkLst>
          <pc:docMk/>
          <pc:sldMk cId="2233733415" sldId="280"/>
        </pc:sldMkLst>
      </pc:sldChg>
      <pc:sldChg chg="modNotesTx">
        <pc:chgData name="Ingo Höpping" userId="edb8a9975d0c5919" providerId="LiveId" clId="{63FB16D6-8CEE-4EED-8D5B-B348D7E60B8A}" dt="2021-01-27T17:19:53.590" v="2" actId="20577"/>
        <pc:sldMkLst>
          <pc:docMk/>
          <pc:sldMk cId="2646651071" sldId="281"/>
        </pc:sldMkLst>
      </pc:sldChg>
      <pc:sldChg chg="modNotesTx">
        <pc:chgData name="Ingo Höpping" userId="edb8a9975d0c5919" providerId="LiveId" clId="{63FB16D6-8CEE-4EED-8D5B-B348D7E60B8A}" dt="2021-01-27T17:19:57.214" v="3" actId="20577"/>
        <pc:sldMkLst>
          <pc:docMk/>
          <pc:sldMk cId="839869836" sldId="282"/>
        </pc:sldMkLst>
      </pc:sldChg>
      <pc:sldChg chg="modNotesTx">
        <pc:chgData name="Ingo Höpping" userId="edb8a9975d0c5919" providerId="LiveId" clId="{63FB16D6-8CEE-4EED-8D5B-B348D7E60B8A}" dt="2021-01-27T17:20:02.758" v="4" actId="20577"/>
        <pc:sldMkLst>
          <pc:docMk/>
          <pc:sldMk cId="2507394755" sldId="283"/>
        </pc:sldMkLst>
      </pc:sldChg>
      <pc:sldChg chg="modNotesTx">
        <pc:chgData name="Ingo Höpping" userId="edb8a9975d0c5919" providerId="LiveId" clId="{63FB16D6-8CEE-4EED-8D5B-B348D7E60B8A}" dt="2021-01-27T17:20:06.814" v="5" actId="20577"/>
        <pc:sldMkLst>
          <pc:docMk/>
          <pc:sldMk cId="3325060059" sldId="284"/>
        </pc:sldMkLst>
      </pc:sldChg>
      <pc:sldChg chg="modNotesTx">
        <pc:chgData name="Ingo Höpping" userId="edb8a9975d0c5919" providerId="LiveId" clId="{63FB16D6-8CEE-4EED-8D5B-B348D7E60B8A}" dt="2021-01-27T17:20:11.319" v="6" actId="20577"/>
        <pc:sldMkLst>
          <pc:docMk/>
          <pc:sldMk cId="2832477649" sldId="285"/>
        </pc:sldMkLst>
      </pc:sldChg>
      <pc:sldChg chg="modNotesTx">
        <pc:chgData name="Ingo Höpping" userId="edb8a9975d0c5919" providerId="LiveId" clId="{63FB16D6-8CEE-4EED-8D5B-B348D7E60B8A}" dt="2021-01-27T17:20:15.190" v="7" actId="20577"/>
        <pc:sldMkLst>
          <pc:docMk/>
          <pc:sldMk cId="2834870323" sldId="286"/>
        </pc:sldMkLst>
      </pc:sldChg>
      <pc:sldChg chg="modNotesTx">
        <pc:chgData name="Ingo Höpping" userId="edb8a9975d0c5919" providerId="LiveId" clId="{63FB16D6-8CEE-4EED-8D5B-B348D7E60B8A}" dt="2021-01-27T17:20:18.694" v="8" actId="20577"/>
        <pc:sldMkLst>
          <pc:docMk/>
          <pc:sldMk cId="244271888" sldId="287"/>
        </pc:sldMkLst>
      </pc:sldChg>
      <pc:sldChg chg="modNotesTx">
        <pc:chgData name="Ingo Höpping" userId="edb8a9975d0c5919" providerId="LiveId" clId="{63FB16D6-8CEE-4EED-8D5B-B348D7E60B8A}" dt="2021-01-27T17:20:23.111" v="9" actId="20577"/>
        <pc:sldMkLst>
          <pc:docMk/>
          <pc:sldMk cId="1009283667" sldId="288"/>
        </pc:sldMkLst>
      </pc:sldChg>
      <pc:sldChg chg="modNotesTx">
        <pc:chgData name="Ingo Höpping" userId="edb8a9975d0c5919" providerId="LiveId" clId="{63FB16D6-8CEE-4EED-8D5B-B348D7E60B8A}" dt="2021-01-27T17:20:28.344" v="24" actId="20577"/>
        <pc:sldMkLst>
          <pc:docMk/>
          <pc:sldMk cId="1277524586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01703BB-CAF6-4F4F-B95D-5DE4DE0C82B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898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4BB6B4D5-E8B2-4D46-80D5-5C6CB69068B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8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1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11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12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  <a:buClr>
                <a:schemeClr val="tx1"/>
              </a:buClr>
            </a:pPr>
            <a:endParaRPr lang="de-DE" b="1" u="sng" dirty="0">
              <a:solidFill>
                <a:schemeClr val="folHlin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3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4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5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6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7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8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9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10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179388"/>
            <a:ext cx="2330450" cy="60579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-180975" y="179388"/>
            <a:ext cx="6842125" cy="60579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975" y="179388"/>
            <a:ext cx="9324975" cy="7191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412875"/>
            <a:ext cx="7848600" cy="4824413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412875"/>
            <a:ext cx="38481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0250" y="1412875"/>
            <a:ext cx="38481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0" y="0"/>
            <a:ext cx="9144000" cy="1081088"/>
          </a:xfrm>
          <a:prstGeom prst="roundRect">
            <a:avLst>
              <a:gd name="adj" fmla="val 144"/>
            </a:avLst>
          </a:prstGeom>
          <a:solidFill>
            <a:srgbClr val="6666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-180975" y="179388"/>
            <a:ext cx="932497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7848600" cy="4824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ransition>
    <p:fade/>
  </p:transition>
  <p:txStyles>
    <p:titleStyle>
      <a:lvl1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15367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19939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24511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29083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503238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90575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800">
          <a:solidFill>
            <a:srgbClr val="000000"/>
          </a:solidFill>
          <a:latin typeface="+mn-lt"/>
        </a:defRPr>
      </a:lvl2pPr>
      <a:lvl3pPr marL="1079500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366838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4pPr>
      <a:lvl5pPr marL="16557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1129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6pPr>
      <a:lvl7pPr marL="25701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7pPr>
      <a:lvl8pPr marL="30273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8pPr>
      <a:lvl9pPr marL="34845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bekannter Suchverfahren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21460" y="1448736"/>
            <a:ext cx="819109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Laufzeitverhalten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Sequentielle Suche:	</a:t>
            </a:r>
            <a:r>
              <a:rPr lang="de-DE" sz="2400" dirty="0" err="1"/>
              <a:t>V</a:t>
            </a:r>
            <a:r>
              <a:rPr lang="de-DE" sz="2400" baseline="-25000" dirty="0" err="1"/>
              <a:t>max</a:t>
            </a:r>
            <a:r>
              <a:rPr lang="de-DE" sz="2400" dirty="0"/>
              <a:t> = n  („Glück“)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binäre Suche: 	</a:t>
            </a:r>
            <a:r>
              <a:rPr lang="de-DE" sz="2400" dirty="0" err="1"/>
              <a:t>V</a:t>
            </a:r>
            <a:r>
              <a:rPr lang="de-DE" sz="2400" baseline="-25000" dirty="0" err="1"/>
              <a:t>max</a:t>
            </a:r>
            <a:r>
              <a:rPr lang="de-DE" sz="2400" dirty="0"/>
              <a:t> = log</a:t>
            </a:r>
            <a:r>
              <a:rPr lang="de-DE" sz="2400" baseline="-25000" dirty="0"/>
              <a:t>2</a:t>
            </a:r>
            <a:r>
              <a:rPr lang="de-DE" sz="2400" dirty="0"/>
              <a:t>(n) + 1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de-DE" sz="2400" dirty="0"/>
              <a:t>… und das nur in einer sortierten Liste </a:t>
            </a:r>
            <a:r>
              <a:rPr lang="de-DE" sz="2400" dirty="0">
                <a:sym typeface="Wingdings" panose="05000000000000000000" pitchFamily="2" charset="2"/>
              </a:rPr>
              <a:t></a:t>
            </a:r>
            <a:endParaRPr lang="de-DE" sz="240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21460" y="3128791"/>
            <a:ext cx="73453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Was ist der Idealfall?</a:t>
            </a:r>
          </a:p>
          <a:p>
            <a:pPr algn="l"/>
            <a:r>
              <a:rPr lang="de-D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 Zugriff auf Schlüssel im 1. Versuch</a:t>
            </a:r>
          </a:p>
          <a:p>
            <a:pPr algn="l"/>
            <a:r>
              <a:rPr lang="de-D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( notwendiges Sortieren direkt mit erledigen)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1460" y="4388959"/>
            <a:ext cx="7345363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Voraussetzung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Speicherplatz (Adresse) berechnet sich aus dem Schlüssel selbst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Speichern und Suche über gleiche Funktion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/>
              </a:rPr>
              <a:t>Löschen von Schlüsseln</a:t>
            </a:r>
            <a:endParaRPr lang="de-DE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31448" y="2798916"/>
            <a:ext cx="81910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Was passiert, wenn Frank gelöscht wird?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61419"/>
              </p:ext>
            </p:extLst>
          </p:nvPr>
        </p:nvGraphicFramePr>
        <p:xfrm>
          <a:off x="881508" y="1787200"/>
          <a:ext cx="7200963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Bernd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Fritz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01484" y="1264070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Fritz wurde mit linearer Sondierungsfunktion eingefügt …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00071"/>
              </p:ext>
            </p:extLst>
          </p:nvPr>
        </p:nvGraphicFramePr>
        <p:xfrm>
          <a:off x="881508" y="3519012"/>
          <a:ext cx="7200963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Bernd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Fritz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1448" y="4644465"/>
            <a:ext cx="8191092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Sondierungskette unterbrochen!</a:t>
            </a:r>
          </a:p>
          <a:p>
            <a:pPr algn="l"/>
            <a:r>
              <a:rPr lang="de-DE" sz="3200" dirty="0">
                <a:sym typeface="Wingdings"/>
              </a:rPr>
              <a:t>     Fritz wird nicht mehr gefunden … </a:t>
            </a:r>
            <a:r>
              <a:rPr lang="de-DE" sz="3200" dirty="0">
                <a:sym typeface="Wingdings" pitchFamily="2" charset="2"/>
              </a:rPr>
              <a:t></a:t>
            </a:r>
            <a:endParaRPr lang="de-DE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71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/>
              </a:rPr>
              <a:t>Löschen von Schlüsseln - Lösung</a:t>
            </a:r>
            <a:endParaRPr lang="de-DE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31448" y="2978940"/>
            <a:ext cx="819109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Was passiert, wenn Frank gelöscht wird?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0045"/>
              </p:ext>
            </p:extLst>
          </p:nvPr>
        </p:nvGraphicFramePr>
        <p:xfrm>
          <a:off x="611472" y="1686396"/>
          <a:ext cx="77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Bernd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Fritz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besetzt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besetzt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besetzt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besetzt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91496" y="1241600"/>
            <a:ext cx="363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/>
              <a:t>Elemente erhalten einen Status…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1448" y="4962130"/>
            <a:ext cx="819109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Suche bei Status „gelöscht“ wird fortgesetzt</a:t>
            </a:r>
          </a:p>
          <a:p>
            <a:pPr algn="l"/>
            <a:r>
              <a:rPr lang="de-DE" sz="2400" dirty="0">
                <a:sym typeface="Wingdings"/>
              </a:rPr>
              <a:t>     Fritz wird  gefunden … </a:t>
            </a:r>
            <a:r>
              <a:rPr lang="de-DE" sz="2400" dirty="0">
                <a:sym typeface="Wingdings" pitchFamily="2" charset="2"/>
              </a:rPr>
              <a:t></a:t>
            </a:r>
          </a:p>
          <a:p>
            <a:pPr algn="l"/>
            <a:r>
              <a:rPr lang="de-DE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Neue Schlüssel können auf Adresse 5 gesetzt werden.</a:t>
            </a:r>
            <a:endParaRPr lang="de-DE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82643"/>
              </p:ext>
            </p:extLst>
          </p:nvPr>
        </p:nvGraphicFramePr>
        <p:xfrm>
          <a:off x="611471" y="3653727"/>
          <a:ext cx="77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Bernd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Fritz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besetzt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besetzt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</a:rPr>
                        <a:t>gelöscht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besetzt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83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/>
              </a:rPr>
              <a:t>Implementierung</a:t>
            </a:r>
            <a:endParaRPr lang="de-DE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21460" y="1309984"/>
            <a:ext cx="8011068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Zu beachten sind folgende Anforderungen:</a:t>
            </a:r>
          </a:p>
          <a:p>
            <a:pPr marL="800100" lvl="1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/>
              <a:t>Ein bereits vorhandener Schlüssel wird nicht noch einmal eingefügt („Es gibt nur ein Rudi Völler!!!“)</a:t>
            </a:r>
          </a:p>
          <a:p>
            <a:pPr marL="800100" lvl="1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/>
              <a:t>Die Feldgröße sollte eine Primzahl sein; bei der Modulo-Funktion wird so eine bessere Streuung erreicht.</a:t>
            </a:r>
          </a:p>
          <a:p>
            <a:pPr marL="800100" lvl="1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/>
              <a:t>Ziel ist ein geordnetes Chaos … </a:t>
            </a:r>
            <a:r>
              <a:rPr lang="de-DE" sz="2400" dirty="0">
                <a:sym typeface="Wingdings" pitchFamily="2" charset="2"/>
              </a:rPr>
              <a:t></a:t>
            </a:r>
            <a:endParaRPr 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2141676" y="5049216"/>
            <a:ext cx="3483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4000" dirty="0"/>
              <a:t>… auf geht’s!!!</a:t>
            </a:r>
          </a:p>
        </p:txBody>
      </p:sp>
    </p:spTree>
    <p:extLst>
      <p:ext uri="{BB962C8B-B14F-4D97-AF65-F5344CB8AC3E}">
        <p14:creationId xmlns:p14="http://schemas.microsoft.com/office/powerpoint/2010/main" val="1277524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UML-Diagramm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1808784"/>
            <a:ext cx="68675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7729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59000"/>
            <a:ext cx="7772400" cy="1470025"/>
          </a:xfrm>
          <a:ln/>
          <a:effectLst/>
        </p:spPr>
        <p:txBody>
          <a:bodyPr/>
          <a:lstStyle/>
          <a:p>
            <a:pPr marL="720725" indent="0"/>
            <a:r>
              <a:rPr lang="en-GB" sz="4000" dirty="0">
                <a:solidFill>
                  <a:srgbClr val="666699"/>
                </a:solidFill>
              </a:rPr>
              <a:t>Hashing</a:t>
            </a:r>
            <a:br>
              <a:rPr lang="en-GB" sz="4000" dirty="0">
                <a:solidFill>
                  <a:srgbClr val="666699"/>
                </a:solidFill>
              </a:rPr>
            </a:br>
            <a:r>
              <a:rPr lang="en-GB" sz="2800" dirty="0">
                <a:solidFill>
                  <a:srgbClr val="666699"/>
                </a:solidFill>
              </a:rPr>
              <a:t>(Streuspeicherverfahren)</a:t>
            </a:r>
            <a:endParaRPr lang="de-DE" sz="2200" dirty="0">
              <a:solidFill>
                <a:srgbClr val="666699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189038" y="5949950"/>
            <a:ext cx="7559675" cy="71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defTabSz="449263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2000" b="1" dirty="0" err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Objektorientierte</a:t>
            </a:r>
            <a:r>
              <a:rPr lang="en-GB" sz="2000" b="1" dirty="0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sz="2000" b="1" dirty="0" err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Modellierung</a:t>
            </a:r>
            <a:r>
              <a:rPr lang="en-GB" sz="2000" b="1" dirty="0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(Q1)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1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21460" y="1448736"/>
            <a:ext cx="73453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Abspeichern der Monatsnamen</a:t>
            </a:r>
          </a:p>
          <a:p>
            <a:pPr lvl="1" algn="l"/>
            <a:r>
              <a:rPr lang="de-DE" sz="2400" dirty="0"/>
              <a:t>JAN, FEB, MAR, APR, MAI, JUN, JUL, AUG, SEP, OKT, NOV, DEZ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1460" y="2708904"/>
            <a:ext cx="7345363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Parameter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12 Datensätze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Feldgröße 17 (Auslastung </a:t>
            </a:r>
            <a:r>
              <a:rPr lang="de-DE" sz="2400" dirty="0">
                <a:sym typeface="Symbol"/>
              </a:rPr>
              <a:t> 70%)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>
                <a:sym typeface="Symbol"/>
              </a:rPr>
              <a:t>Hashfunktion:	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h(S) = </a:t>
            </a:r>
            <a:r>
              <a:rPr lang="de-DE" sz="2400" dirty="0" err="1">
                <a:solidFill>
                  <a:srgbClr val="FF0000"/>
                </a:solidFill>
                <a:sym typeface="Symbol"/>
              </a:rPr>
              <a:t>nr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(S[0]) </a:t>
            </a:r>
            <a:r>
              <a:rPr lang="de-DE" sz="2400" dirty="0" err="1">
                <a:solidFill>
                  <a:srgbClr val="FF0000"/>
                </a:solidFill>
                <a:sym typeface="Symbol"/>
              </a:rPr>
              <a:t>mod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 17</a:t>
            </a:r>
            <a:r>
              <a:rPr lang="de-DE" sz="2400" dirty="0">
                <a:sym typeface="Symbol"/>
              </a:rPr>
              <a:t>	</a:t>
            </a:r>
          </a:p>
          <a:p>
            <a:pPr lvl="1" algn="l"/>
            <a:r>
              <a:rPr lang="de-DE" sz="2400" dirty="0">
                <a:sym typeface="Symbol"/>
              </a:rPr>
              <a:t>			mit </a:t>
            </a:r>
            <a:r>
              <a:rPr lang="de-DE" sz="2400" dirty="0" err="1">
                <a:solidFill>
                  <a:srgbClr val="FF9900"/>
                </a:solidFill>
                <a:sym typeface="Symbol"/>
              </a:rPr>
              <a:t>nr</a:t>
            </a:r>
            <a:r>
              <a:rPr lang="de-DE" sz="2400" dirty="0">
                <a:solidFill>
                  <a:srgbClr val="FF9900"/>
                </a:solidFill>
                <a:sym typeface="Symbol"/>
              </a:rPr>
              <a:t>(x) = ASCII(x) – 64</a:t>
            </a:r>
            <a:endParaRPr lang="de-DE" sz="2400" dirty="0">
              <a:solidFill>
                <a:srgbClr val="FF9900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77713"/>
              </p:ext>
            </p:extLst>
          </p:nvPr>
        </p:nvGraphicFramePr>
        <p:xfrm>
          <a:off x="701484" y="4869192"/>
          <a:ext cx="76510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OKT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16293"/>
              </p:ext>
            </p:extLst>
          </p:nvPr>
        </p:nvGraphicFramePr>
        <p:xfrm>
          <a:off x="341436" y="5949336"/>
          <a:ext cx="8461128" cy="730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54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30526"/>
              </p:ext>
            </p:extLst>
          </p:nvPr>
        </p:nvGraphicFramePr>
        <p:xfrm>
          <a:off x="701484" y="4869192"/>
          <a:ext cx="76510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7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OKT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21460" y="5859324"/>
            <a:ext cx="73453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Problem: doppelte Belegungen</a:t>
            </a:r>
            <a:endParaRPr lang="de-D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33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1460" y="1448736"/>
            <a:ext cx="73453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Abspeichern der Namen in einer Hashtabelle</a:t>
            </a:r>
          </a:p>
          <a:p>
            <a:pPr lvl="1" algn="l"/>
            <a:r>
              <a:rPr lang="de-DE" sz="2400" dirty="0"/>
              <a:t>Bernd, Frank, Erika, Renate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21460" y="2348856"/>
            <a:ext cx="7345363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Parameter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4 Datensätze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Feldgröße 26</a:t>
            </a:r>
            <a:endParaRPr lang="de-DE" sz="2400" dirty="0">
              <a:sym typeface="Symbol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>
                <a:sym typeface="Symbol"/>
              </a:rPr>
              <a:t>Hashfunktion:	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h(S) = </a:t>
            </a:r>
            <a:r>
              <a:rPr lang="de-DE" sz="2400" dirty="0" err="1">
                <a:solidFill>
                  <a:srgbClr val="FF0000"/>
                </a:solidFill>
                <a:sym typeface="Symbol"/>
              </a:rPr>
              <a:t>nr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(S[0]) </a:t>
            </a:r>
            <a:r>
              <a:rPr lang="de-DE" sz="2400" dirty="0" err="1">
                <a:solidFill>
                  <a:srgbClr val="FF0000"/>
                </a:solidFill>
                <a:sym typeface="Symbol"/>
              </a:rPr>
              <a:t>mod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 26</a:t>
            </a:r>
            <a:r>
              <a:rPr lang="de-DE" sz="2400" dirty="0">
                <a:sym typeface="Symbol"/>
              </a:rPr>
              <a:t>	</a:t>
            </a:r>
          </a:p>
          <a:p>
            <a:pPr lvl="1" algn="l"/>
            <a:r>
              <a:rPr lang="de-DE" sz="2400" dirty="0">
                <a:sym typeface="Symbol"/>
              </a:rPr>
              <a:t>			mit </a:t>
            </a:r>
            <a:r>
              <a:rPr lang="de-DE" sz="2400" dirty="0" err="1">
                <a:solidFill>
                  <a:srgbClr val="FF9900"/>
                </a:solidFill>
                <a:sym typeface="Symbol"/>
              </a:rPr>
              <a:t>nr</a:t>
            </a:r>
            <a:r>
              <a:rPr lang="de-DE" sz="2400" dirty="0">
                <a:solidFill>
                  <a:srgbClr val="FF9900"/>
                </a:solidFill>
                <a:sym typeface="Symbol"/>
              </a:rPr>
              <a:t>(x) = ASCII(x) – 65</a:t>
            </a:r>
            <a:endParaRPr lang="de-DE" sz="2400" dirty="0">
              <a:solidFill>
                <a:srgbClr val="FF9900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21460" y="4460404"/>
            <a:ext cx="7345363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Adressen in Hashtabelle</a:t>
            </a:r>
          </a:p>
          <a:p>
            <a:pPr lvl="1" algn="l"/>
            <a:r>
              <a:rPr lang="de-DE" sz="2400" dirty="0">
                <a:sym typeface="Symbol"/>
              </a:rPr>
              <a:t>Bernd	</a:t>
            </a:r>
            <a:r>
              <a:rPr lang="de-DE" sz="2400" dirty="0">
                <a:sym typeface="Wingdings"/>
              </a:rPr>
              <a:t>	1</a:t>
            </a:r>
          </a:p>
          <a:p>
            <a:pPr lvl="1" algn="l"/>
            <a:r>
              <a:rPr lang="de-DE" sz="2400" dirty="0">
                <a:sym typeface="Wingdings"/>
              </a:rPr>
              <a:t>Frank		5</a:t>
            </a:r>
          </a:p>
          <a:p>
            <a:pPr lvl="1" algn="l"/>
            <a:r>
              <a:rPr lang="de-DE" sz="2400" dirty="0">
                <a:sym typeface="Wingdings"/>
              </a:rPr>
              <a:t>Erika		4</a:t>
            </a:r>
          </a:p>
          <a:p>
            <a:pPr lvl="1" algn="l"/>
            <a:r>
              <a:rPr lang="de-DE" sz="2400" dirty="0">
                <a:sym typeface="Wingdings"/>
              </a:rPr>
              <a:t>Renate		17</a:t>
            </a:r>
            <a:endParaRPr lang="de-DE" sz="2400" dirty="0">
              <a:sym typeface="Symbol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932048" y="4659779"/>
            <a:ext cx="387051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Probleme:</a:t>
            </a:r>
          </a:p>
          <a:p>
            <a:pPr marL="514350" indent="-514350" algn="l">
              <a:buAutoNum type="romanUcPeriod"/>
            </a:pPr>
            <a:r>
              <a:rPr lang="de-D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Speicherbedarf</a:t>
            </a:r>
          </a:p>
          <a:p>
            <a:pPr marL="514350" indent="-514350" algn="l">
              <a:buAutoNum type="romanUcPeriod"/>
            </a:pPr>
            <a:r>
              <a:rPr lang="de-D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Was ist, wenn Fritz kommt?</a:t>
            </a:r>
            <a:endParaRPr lang="de-D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51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I: Speicherbedarf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21460" y="1268712"/>
            <a:ext cx="7345363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Besserer Schlüssel: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>
                <a:sym typeface="Symbol"/>
              </a:rPr>
              <a:t>Hashfunktion:	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h(S) = </a:t>
            </a:r>
            <a:r>
              <a:rPr lang="de-DE" sz="2400" dirty="0" err="1">
                <a:solidFill>
                  <a:srgbClr val="FF0000"/>
                </a:solidFill>
                <a:sym typeface="Symbol"/>
              </a:rPr>
              <a:t>nr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(S[0]) </a:t>
            </a:r>
            <a:r>
              <a:rPr lang="de-DE" sz="2400" dirty="0" err="1">
                <a:solidFill>
                  <a:srgbClr val="FF0000"/>
                </a:solidFill>
                <a:sym typeface="Symbol"/>
              </a:rPr>
              <a:t>mod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 5</a:t>
            </a:r>
            <a:r>
              <a:rPr lang="de-DE" sz="2400" dirty="0">
                <a:sym typeface="Symbol"/>
              </a:rPr>
              <a:t>	</a:t>
            </a:r>
          </a:p>
          <a:p>
            <a:pPr lvl="1" algn="l"/>
            <a:r>
              <a:rPr lang="de-DE" sz="2400" dirty="0">
                <a:sym typeface="Symbol"/>
              </a:rPr>
              <a:t>			mit </a:t>
            </a:r>
            <a:r>
              <a:rPr lang="de-DE" sz="2400" dirty="0" err="1">
                <a:solidFill>
                  <a:srgbClr val="FF9900"/>
                </a:solidFill>
                <a:sym typeface="Symbol"/>
              </a:rPr>
              <a:t>nr</a:t>
            </a:r>
            <a:r>
              <a:rPr lang="de-DE" sz="2400" dirty="0">
                <a:solidFill>
                  <a:srgbClr val="FF9900"/>
                </a:solidFill>
                <a:sym typeface="Symbol"/>
              </a:rPr>
              <a:t>(x) = ASCII(x) – 65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Feldgröße: 5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21460" y="2930200"/>
            <a:ext cx="7345363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Adressen in Hashtabelle</a:t>
            </a:r>
          </a:p>
          <a:p>
            <a:pPr lvl="1" algn="l"/>
            <a:r>
              <a:rPr lang="de-DE" sz="2400" dirty="0">
                <a:sym typeface="Symbol"/>
              </a:rPr>
              <a:t>Bernd	</a:t>
            </a:r>
            <a:r>
              <a:rPr lang="de-DE" sz="2400" dirty="0">
                <a:sym typeface="Wingdings"/>
              </a:rPr>
              <a:t>	1</a:t>
            </a:r>
          </a:p>
          <a:p>
            <a:pPr lvl="1" algn="l"/>
            <a:r>
              <a:rPr lang="de-DE" sz="2400" dirty="0">
                <a:sym typeface="Wingdings"/>
              </a:rPr>
              <a:t>Frank		0</a:t>
            </a:r>
          </a:p>
          <a:p>
            <a:pPr lvl="1" algn="l"/>
            <a:r>
              <a:rPr lang="de-DE" sz="2400" dirty="0">
                <a:sym typeface="Wingdings"/>
              </a:rPr>
              <a:t>Erika		4</a:t>
            </a:r>
          </a:p>
          <a:p>
            <a:pPr lvl="1" algn="l"/>
            <a:r>
              <a:rPr lang="de-DE" sz="2400" dirty="0">
                <a:sym typeface="Wingdings"/>
              </a:rPr>
              <a:t>Renate		2</a:t>
            </a:r>
            <a:endParaRPr lang="de-DE" sz="2400" dirty="0">
              <a:sym typeface="Symbol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572000" y="3484197"/>
            <a:ext cx="387051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Problem:</a:t>
            </a:r>
          </a:p>
          <a:p>
            <a:pPr algn="l"/>
            <a:r>
              <a:rPr lang="de-D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max. 5 Elemente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21460" y="5205996"/>
            <a:ext cx="495066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ABER: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eindeutige ZO (</a:t>
            </a:r>
            <a:r>
              <a:rPr lang="de-DE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injektiv</a:t>
            </a:r>
            <a:r>
              <a:rPr lang="de-D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geringer Speicherplatz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114796" y="5482994"/>
            <a:ext cx="4328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0000"/>
                </a:solidFill>
                <a:sym typeface="Wingdings"/>
              </a:rPr>
              <a:t>  </a:t>
            </a:r>
            <a:r>
              <a:rPr lang="de-DE" sz="3200" b="1" dirty="0">
                <a:solidFill>
                  <a:srgbClr val="FF0000"/>
                </a:solidFill>
              </a:rPr>
              <a:t>perfektes Hashing</a:t>
            </a:r>
          </a:p>
        </p:txBody>
      </p:sp>
    </p:spTree>
    <p:extLst>
      <p:ext uri="{BB962C8B-B14F-4D97-AF65-F5344CB8AC3E}">
        <p14:creationId xmlns:p14="http://schemas.microsoft.com/office/powerpoint/2010/main" val="839869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Perfektes Hashing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21460" y="2348856"/>
            <a:ext cx="76510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l"/>
            <a:r>
              <a:rPr lang="de-DE" sz="2000" b="1" dirty="0">
                <a:sym typeface="Symbol"/>
              </a:rPr>
              <a:t>Hashfunktion:</a:t>
            </a:r>
          </a:p>
          <a:p>
            <a:pPr lvl="1" algn="l"/>
            <a:r>
              <a:rPr lang="de-DE" sz="2000" dirty="0">
                <a:solidFill>
                  <a:srgbClr val="FF0000"/>
                </a:solidFill>
                <a:sym typeface="Symbol"/>
              </a:rPr>
              <a:t>h(S) = (7*</a:t>
            </a:r>
            <a:r>
              <a:rPr lang="de-DE" sz="2000" dirty="0" err="1">
                <a:solidFill>
                  <a:srgbClr val="FF0000"/>
                </a:solidFill>
                <a:sym typeface="Symbol"/>
              </a:rPr>
              <a:t>nr</a:t>
            </a:r>
            <a:r>
              <a:rPr lang="de-DE" sz="2000" dirty="0">
                <a:solidFill>
                  <a:srgbClr val="FF0000"/>
                </a:solidFill>
                <a:sym typeface="Symbol"/>
              </a:rPr>
              <a:t>(S[0] + 5*</a:t>
            </a:r>
            <a:r>
              <a:rPr lang="de-DE" sz="2000" dirty="0" err="1">
                <a:solidFill>
                  <a:srgbClr val="FF0000"/>
                </a:solidFill>
                <a:sym typeface="Symbol"/>
              </a:rPr>
              <a:t>nr</a:t>
            </a:r>
            <a:r>
              <a:rPr lang="de-DE" sz="2000" dirty="0">
                <a:solidFill>
                  <a:srgbClr val="FF0000"/>
                </a:solidFill>
                <a:sym typeface="Symbol"/>
              </a:rPr>
              <a:t>(S[1]) + 2*</a:t>
            </a:r>
            <a:r>
              <a:rPr lang="de-DE" sz="2000" dirty="0" err="1">
                <a:solidFill>
                  <a:srgbClr val="FF0000"/>
                </a:solidFill>
                <a:sym typeface="Symbol"/>
              </a:rPr>
              <a:t>nr</a:t>
            </a:r>
            <a:r>
              <a:rPr lang="de-DE" sz="2000" dirty="0">
                <a:solidFill>
                  <a:srgbClr val="FF0000"/>
                </a:solidFill>
                <a:sym typeface="Symbol"/>
              </a:rPr>
              <a:t>(S[2])) </a:t>
            </a:r>
            <a:r>
              <a:rPr lang="de-DE" sz="2000" dirty="0" err="1">
                <a:solidFill>
                  <a:srgbClr val="FF0000"/>
                </a:solidFill>
                <a:sym typeface="Symbol"/>
              </a:rPr>
              <a:t>mod</a:t>
            </a:r>
            <a:r>
              <a:rPr lang="de-DE" sz="2000" dirty="0">
                <a:solidFill>
                  <a:srgbClr val="FF0000"/>
                </a:solidFill>
                <a:sym typeface="Symbol"/>
              </a:rPr>
              <a:t> 15</a:t>
            </a:r>
            <a:r>
              <a:rPr lang="de-DE" sz="2000" dirty="0">
                <a:sym typeface="Symbol"/>
              </a:rPr>
              <a:t>	</a:t>
            </a:r>
          </a:p>
          <a:p>
            <a:pPr lvl="1" algn="l"/>
            <a:r>
              <a:rPr lang="de-DE" sz="2000" dirty="0">
                <a:sym typeface="Symbol"/>
              </a:rPr>
              <a:t>mit </a:t>
            </a:r>
            <a:r>
              <a:rPr lang="de-DE" sz="2000" dirty="0" err="1">
                <a:solidFill>
                  <a:srgbClr val="FF9900"/>
                </a:solidFill>
                <a:sym typeface="Symbol"/>
              </a:rPr>
              <a:t>nr</a:t>
            </a:r>
            <a:r>
              <a:rPr lang="de-DE" sz="2000" dirty="0">
                <a:solidFill>
                  <a:srgbClr val="FF9900"/>
                </a:solidFill>
                <a:sym typeface="Symbol"/>
              </a:rPr>
              <a:t>(x) = ASCII(x) – 64</a:t>
            </a:r>
            <a:endParaRPr lang="de-DE" sz="2000" dirty="0">
              <a:solidFill>
                <a:srgbClr val="FF99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21460" y="1358724"/>
            <a:ext cx="73453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Beispiel 1: Abspeichern der Monatsnamen</a:t>
            </a:r>
          </a:p>
          <a:p>
            <a:pPr lvl="1" algn="l"/>
            <a:r>
              <a:rPr lang="de-DE" sz="2000" dirty="0"/>
              <a:t>JAN, FEB, MAR, APR, MAI, JUN, JUL, AUG, SEP, OKT, NOV, DEZ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1460" y="4509144"/>
            <a:ext cx="765102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l"/>
            <a:r>
              <a:rPr lang="de-DE" sz="2000" b="1" dirty="0">
                <a:sym typeface="Symbol"/>
              </a:rPr>
              <a:t>Hashfunktion:</a:t>
            </a:r>
          </a:p>
          <a:p>
            <a:pPr lvl="1" algn="l"/>
            <a:r>
              <a:rPr lang="de-DE" sz="2000" dirty="0">
                <a:solidFill>
                  <a:srgbClr val="FF0000"/>
                </a:solidFill>
                <a:sym typeface="Symbol"/>
              </a:rPr>
              <a:t>h(S) = 3*(ASCII(S[0]) – 65) + ASCII(S[letzter B.]) - 114</a:t>
            </a:r>
            <a:endParaRPr lang="de-DE" sz="2000" dirty="0">
              <a:sym typeface="Symbol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21460" y="3519012"/>
            <a:ext cx="73453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Beispiel 2: Abspeichern der Namen</a:t>
            </a:r>
          </a:p>
          <a:p>
            <a:pPr lvl="1" algn="l"/>
            <a:r>
              <a:rPr lang="de-DE" sz="2000" dirty="0"/>
              <a:t>Agnes, Annegret, Arthur, Beat, Boris, Cäsar, Clemens, Dagmar, Dagobert, Dolores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2132" y="5634596"/>
            <a:ext cx="8291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  <a:sym typeface="Wingdings"/>
              </a:rPr>
              <a:t>  … wer kommt auf so etwas? </a:t>
            </a:r>
            <a:r>
              <a:rPr lang="de-DE" sz="3200" b="1" dirty="0">
                <a:solidFill>
                  <a:srgbClr val="FF0000"/>
                </a:solidFill>
                <a:sym typeface="Wingdings"/>
              </a:rPr>
              <a:t>Zu speziell!</a:t>
            </a:r>
            <a:endParaRPr lang="de-D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9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II: Kollisionen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301964" y="1543390"/>
            <a:ext cx="4374967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l"/>
            <a:r>
              <a:rPr lang="de-DE" sz="2400" dirty="0">
                <a:sym typeface="Symbol"/>
              </a:rPr>
              <a:t>Hashfunktion:</a:t>
            </a:r>
          </a:p>
          <a:p>
            <a:pPr lvl="1" algn="l"/>
            <a:r>
              <a:rPr lang="de-DE" sz="2400" dirty="0">
                <a:solidFill>
                  <a:srgbClr val="FF0000"/>
                </a:solidFill>
                <a:sym typeface="Symbol"/>
              </a:rPr>
              <a:t>h(S) = </a:t>
            </a:r>
            <a:r>
              <a:rPr lang="de-DE" sz="2400" dirty="0" err="1">
                <a:solidFill>
                  <a:srgbClr val="FF0000"/>
                </a:solidFill>
                <a:sym typeface="Symbol"/>
              </a:rPr>
              <a:t>nr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(S[0]) </a:t>
            </a:r>
            <a:r>
              <a:rPr lang="de-DE" sz="2400" dirty="0" err="1">
                <a:solidFill>
                  <a:srgbClr val="FF0000"/>
                </a:solidFill>
                <a:sym typeface="Symbol"/>
              </a:rPr>
              <a:t>mod</a:t>
            </a:r>
            <a:r>
              <a:rPr lang="de-DE" sz="2400" dirty="0">
                <a:solidFill>
                  <a:srgbClr val="FF0000"/>
                </a:solidFill>
                <a:sym typeface="Symbol"/>
              </a:rPr>
              <a:t> 26</a:t>
            </a:r>
            <a:r>
              <a:rPr lang="de-DE" sz="2400" dirty="0">
                <a:sym typeface="Symbol"/>
              </a:rPr>
              <a:t>	</a:t>
            </a:r>
          </a:p>
          <a:p>
            <a:pPr lvl="1" algn="l"/>
            <a:r>
              <a:rPr lang="de-DE" sz="2400" dirty="0">
                <a:sym typeface="Symbol"/>
              </a:rPr>
              <a:t>mit </a:t>
            </a:r>
            <a:r>
              <a:rPr lang="de-DE" sz="2400" dirty="0" err="1">
                <a:solidFill>
                  <a:srgbClr val="FF9900"/>
                </a:solidFill>
                <a:sym typeface="Symbol"/>
              </a:rPr>
              <a:t>nr</a:t>
            </a:r>
            <a:r>
              <a:rPr lang="de-DE" sz="2400" dirty="0">
                <a:solidFill>
                  <a:srgbClr val="FF9900"/>
                </a:solidFill>
                <a:sym typeface="Symbol"/>
              </a:rPr>
              <a:t>(x) = ASCII(x) – 65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21461" y="1358724"/>
            <a:ext cx="3960528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Adressen in Hashtabelle</a:t>
            </a:r>
          </a:p>
          <a:p>
            <a:pPr lvl="1" algn="l"/>
            <a:r>
              <a:rPr lang="de-DE" sz="2400" dirty="0">
                <a:sym typeface="Symbol"/>
              </a:rPr>
              <a:t>Bernd	</a:t>
            </a:r>
            <a:r>
              <a:rPr lang="de-DE" sz="2400" dirty="0">
                <a:sym typeface="Wingdings"/>
              </a:rPr>
              <a:t>	1</a:t>
            </a:r>
          </a:p>
          <a:p>
            <a:pPr lvl="1" algn="l"/>
            <a:r>
              <a:rPr lang="de-DE" sz="2400" dirty="0">
                <a:sym typeface="Wingdings"/>
              </a:rPr>
              <a:t>Frank		5</a:t>
            </a:r>
          </a:p>
          <a:p>
            <a:pPr lvl="1" algn="l"/>
            <a:r>
              <a:rPr lang="de-DE" sz="2400" dirty="0">
                <a:sym typeface="Wingdings"/>
              </a:rPr>
              <a:t>Erika		4</a:t>
            </a:r>
          </a:p>
          <a:p>
            <a:pPr lvl="1" algn="l"/>
            <a:r>
              <a:rPr lang="de-DE" sz="2400" dirty="0">
                <a:sym typeface="Wingdings"/>
              </a:rPr>
              <a:t>Renate		17</a:t>
            </a:r>
            <a:endParaRPr lang="de-DE" sz="2400" dirty="0">
              <a:sym typeface="Symbol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1460" y="3408111"/>
            <a:ext cx="73453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Hinzufügen von Fritz</a:t>
            </a:r>
          </a:p>
          <a:p>
            <a:pPr lvl="1" algn="l"/>
            <a:r>
              <a:rPr lang="de-DE" sz="2400" dirty="0"/>
              <a:t>h(Fritz) = 5 = h(Frank)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21460" y="4497539"/>
            <a:ext cx="815547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Kollision:   </a:t>
            </a:r>
            <a:r>
              <a:rPr lang="de-DE" sz="3600" dirty="0">
                <a:solidFill>
                  <a:srgbClr val="FF0000"/>
                </a:solidFill>
              </a:rPr>
              <a:t>h(s</a:t>
            </a:r>
            <a:r>
              <a:rPr lang="de-DE" sz="3600" baseline="-25000" dirty="0">
                <a:solidFill>
                  <a:srgbClr val="FF0000"/>
                </a:solidFill>
              </a:rPr>
              <a:t>1</a:t>
            </a:r>
            <a:r>
              <a:rPr lang="de-DE" sz="3600" dirty="0">
                <a:solidFill>
                  <a:srgbClr val="FF0000"/>
                </a:solidFill>
              </a:rPr>
              <a:t>) = h(s</a:t>
            </a:r>
            <a:r>
              <a:rPr lang="de-DE" sz="3600" baseline="-25000" dirty="0">
                <a:solidFill>
                  <a:srgbClr val="FF0000"/>
                </a:solidFill>
              </a:rPr>
              <a:t>2</a:t>
            </a:r>
            <a:r>
              <a:rPr lang="de-DE" sz="3600" dirty="0">
                <a:solidFill>
                  <a:srgbClr val="FF0000"/>
                </a:solidFill>
              </a:rPr>
              <a:t>) mit  s</a:t>
            </a:r>
            <a:r>
              <a:rPr lang="de-DE" sz="3600" baseline="-25000" dirty="0">
                <a:solidFill>
                  <a:srgbClr val="FF0000"/>
                </a:solidFill>
              </a:rPr>
              <a:t>1</a:t>
            </a:r>
            <a:r>
              <a:rPr lang="de-DE" sz="3600" dirty="0">
                <a:solidFill>
                  <a:srgbClr val="FF0000"/>
                </a:solidFill>
              </a:rPr>
              <a:t> ≠ s</a:t>
            </a:r>
            <a:r>
              <a:rPr lang="de-DE" sz="3600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5060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Reaktionen auf Kollisionen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21460" y="1309984"/>
            <a:ext cx="7345363" cy="4770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mögliche Lösungsansätze:</a:t>
            </a:r>
          </a:p>
          <a:p>
            <a:pPr marL="914400" lvl="1" indent="-457200" algn="l">
              <a:spcBef>
                <a:spcPts val="1200"/>
              </a:spcBef>
              <a:buFont typeface="+mj-lt"/>
              <a:buAutoNum type="arabicParenBoth"/>
            </a:pPr>
            <a:r>
              <a:rPr lang="de-DE" sz="2400" dirty="0"/>
              <a:t>„gute“ Hashfunktion</a:t>
            </a:r>
            <a:br>
              <a:rPr lang="de-DE" sz="2400" dirty="0"/>
            </a:br>
            <a:r>
              <a:rPr lang="de-DE" sz="2400" dirty="0">
                <a:sym typeface="Wingdings"/>
              </a:rPr>
              <a:t> nicht immer möglich (perfektes Hashing)</a:t>
            </a:r>
            <a:endParaRPr lang="de-DE" sz="2400" dirty="0">
              <a:sym typeface="Symbol"/>
            </a:endParaRPr>
          </a:p>
          <a:p>
            <a:pPr marL="914400" lvl="1" indent="-457200" algn="l">
              <a:spcBef>
                <a:spcPts val="1200"/>
              </a:spcBef>
              <a:buFont typeface="+mj-lt"/>
              <a:buAutoNum type="arabicParenBoth"/>
            </a:pPr>
            <a:r>
              <a:rPr lang="de-DE" sz="2400" dirty="0">
                <a:sym typeface="Symbol"/>
              </a:rPr>
              <a:t>Verwendung von Listen</a:t>
            </a:r>
            <a:br>
              <a:rPr lang="de-DE" sz="2400" dirty="0">
                <a:sym typeface="Symbol"/>
              </a:rPr>
            </a:br>
            <a:r>
              <a:rPr lang="de-DE" sz="2400" dirty="0">
                <a:sym typeface="Wingdings"/>
              </a:rPr>
              <a:t> unter einer Adresse ist Liste (Feld) von </a:t>
            </a:r>
            <a:br>
              <a:rPr lang="de-DE" sz="2400" dirty="0">
                <a:sym typeface="Wingdings"/>
              </a:rPr>
            </a:br>
            <a:r>
              <a:rPr lang="de-DE" sz="2400" dirty="0">
                <a:sym typeface="Wingdings"/>
              </a:rPr>
              <a:t>    Elementen gespeichert</a:t>
            </a:r>
            <a:br>
              <a:rPr lang="de-DE" sz="2400" dirty="0">
                <a:sym typeface="Wingdings"/>
              </a:rPr>
            </a:br>
            <a:r>
              <a:rPr lang="de-DE" sz="2400" dirty="0">
                <a:sym typeface="Wingdings"/>
              </a:rPr>
              <a:t> evtl. Problem der sequentiellen Suche</a:t>
            </a:r>
          </a:p>
          <a:p>
            <a:pPr marL="914400" lvl="1" indent="-457200" algn="l">
              <a:spcBef>
                <a:spcPts val="1200"/>
              </a:spcBef>
              <a:buFont typeface="+mj-lt"/>
              <a:buAutoNum type="arabicParenBoth"/>
            </a:pPr>
            <a:r>
              <a:rPr lang="de-DE" sz="2400" dirty="0">
                <a:sym typeface="Wingdings"/>
              </a:rPr>
              <a:t>Rehashing mit Sondierungsfunktion</a:t>
            </a:r>
            <a:br>
              <a:rPr lang="de-DE" sz="2400" dirty="0">
                <a:sym typeface="Wingdings"/>
              </a:rPr>
            </a:br>
            <a:r>
              <a:rPr lang="de-DE" sz="2400" dirty="0">
                <a:sym typeface="Wingdings"/>
              </a:rPr>
              <a:t> „weiterschieben“ des Schlüssels in der</a:t>
            </a:r>
            <a:br>
              <a:rPr lang="de-DE" sz="2400" dirty="0">
                <a:sym typeface="Wingdings"/>
              </a:rPr>
            </a:br>
            <a:r>
              <a:rPr lang="de-DE" sz="2400" dirty="0">
                <a:sym typeface="Wingdings"/>
              </a:rPr>
              <a:t>    Hashingtabelle bis freier Platz gefunden</a:t>
            </a:r>
          </a:p>
          <a:p>
            <a:pPr marL="914400" lvl="1" indent="-457200" algn="l">
              <a:spcBef>
                <a:spcPts val="1200"/>
              </a:spcBef>
              <a:buFont typeface="+mj-lt"/>
              <a:buAutoNum type="arabicParenBoth"/>
            </a:pPr>
            <a:r>
              <a:rPr lang="de-DE" sz="2400" dirty="0">
                <a:sym typeface="Wingdings"/>
              </a:rPr>
              <a:t>Rehashing mit weiteren Hashfunktionen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32477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/>
              </a:rPr>
              <a:t>Rehashing mit Sondierungsfunktion</a:t>
            </a:r>
            <a:endParaRPr lang="de-DE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21460" y="1309984"/>
            <a:ext cx="8011068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Lineare Sondierung</a:t>
            </a:r>
          </a:p>
          <a:p>
            <a:pPr marL="800100" lvl="1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/>
              <a:t>(wiederholte) einfache Wahl der Folgeadresse</a:t>
            </a:r>
          </a:p>
          <a:p>
            <a:pPr marL="800100" lvl="1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/>
              <a:t>r(A) = (r(A) + 1) </a:t>
            </a:r>
            <a:r>
              <a:rPr lang="de-DE" sz="2400" dirty="0" err="1"/>
              <a:t>mod</a:t>
            </a:r>
            <a:r>
              <a:rPr lang="de-DE" sz="2400" dirty="0"/>
              <a:t> n</a:t>
            </a:r>
          </a:p>
          <a:p>
            <a:pPr marL="800100" lvl="1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/>
              <a:t>Problem: Clusterbildung möglich </a:t>
            </a:r>
            <a:r>
              <a:rPr lang="de-DE" sz="2400" dirty="0">
                <a:sym typeface="Wingdings"/>
              </a:rPr>
              <a:t> sequentielle S.</a:t>
            </a:r>
            <a:endParaRPr lang="de-DE" sz="240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21460" y="3647975"/>
            <a:ext cx="8011068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Quadratische Sondierung</a:t>
            </a:r>
          </a:p>
          <a:p>
            <a:pPr marL="800100" lvl="1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/>
              <a:t>Distanzen (Sprünge) werden quadratisch größer</a:t>
            </a:r>
          </a:p>
          <a:p>
            <a:pPr marL="800100" lvl="1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 err="1"/>
              <a:t>r</a:t>
            </a:r>
            <a:r>
              <a:rPr lang="de-DE" sz="2400" baseline="-25000" dirty="0" err="1"/>
              <a:t>i</a:t>
            </a:r>
            <a:r>
              <a:rPr lang="de-DE" sz="2400" dirty="0"/>
              <a:t>(A) = (r(A) + i²) </a:t>
            </a:r>
            <a:r>
              <a:rPr lang="de-DE" sz="2400" dirty="0" err="1"/>
              <a:t>mod</a:t>
            </a:r>
            <a:r>
              <a:rPr lang="de-DE" sz="2400" dirty="0"/>
              <a:t> n = (r(A) + d</a:t>
            </a:r>
            <a:r>
              <a:rPr lang="de-DE" sz="2400" baseline="-25000" dirty="0"/>
              <a:t>i</a:t>
            </a:r>
            <a:r>
              <a:rPr lang="de-DE" sz="2400" dirty="0"/>
              <a:t>) </a:t>
            </a:r>
            <a:r>
              <a:rPr lang="de-DE" sz="2400" dirty="0" err="1"/>
              <a:t>mod</a:t>
            </a:r>
            <a:r>
              <a:rPr lang="de-DE" sz="2400" dirty="0"/>
              <a:t> n</a:t>
            </a:r>
          </a:p>
          <a:p>
            <a:pPr marL="800100" lvl="1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/>
              <a:t>Probleme: komplexe Implementierung</a:t>
            </a:r>
            <a:br>
              <a:rPr lang="de-DE" sz="2400" dirty="0"/>
            </a:br>
            <a:r>
              <a:rPr lang="de-DE" sz="2400" dirty="0"/>
              <a:t>                  maximale Auslastung von 50%</a:t>
            </a:r>
          </a:p>
        </p:txBody>
      </p:sp>
    </p:spTree>
    <p:extLst>
      <p:ext uri="{BB962C8B-B14F-4D97-AF65-F5344CB8AC3E}">
        <p14:creationId xmlns:p14="http://schemas.microsoft.com/office/powerpoint/2010/main" val="2834870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4" grpId="0" build="p" bldLvl="2"/>
    </p:bldLst>
  </p:timing>
</p:sld>
</file>

<file path=ppt/theme/theme1.xml><?xml version="1.0" encoding="utf-8"?>
<a:theme xmlns:a="http://schemas.openxmlformats.org/drawingml/2006/main" name="Info OOM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 OOM</Template>
  <TotalTime>0</TotalTime>
  <Words>995</Words>
  <Application>Microsoft Office PowerPoint</Application>
  <PresentationFormat>Bildschirmpräsentation (4:3)</PresentationFormat>
  <Paragraphs>277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Info OOM</vt:lpstr>
      <vt:lpstr>Probleme bekannter Suchverfahren</vt:lpstr>
      <vt:lpstr>Hashing (Streuspeicherverfahren)</vt:lpstr>
      <vt:lpstr>Beispiel 1</vt:lpstr>
      <vt:lpstr>Beispiel 2</vt:lpstr>
      <vt:lpstr>Problem I: Speicherbedarf</vt:lpstr>
      <vt:lpstr>Perfektes Hashing</vt:lpstr>
      <vt:lpstr>Problem II: Kollisionen</vt:lpstr>
      <vt:lpstr>Reaktionen auf Kollisionen</vt:lpstr>
      <vt:lpstr>Rehashing mit Sondierungsfunktion</vt:lpstr>
      <vt:lpstr>Löschen von Schlüsseln</vt:lpstr>
      <vt:lpstr>Löschen von Schlüsseln - Lösung</vt:lpstr>
      <vt:lpstr>Implementierung</vt:lpstr>
      <vt:lpstr>UML-Diagramm</vt:lpstr>
    </vt:vector>
  </TitlesOfParts>
  <Company>privat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Algorithmen &amp; Datenstrukturen</dc:title>
  <dc:creator>Ingo Höpping</dc:creator>
  <cp:lastModifiedBy>Ingo Höpping</cp:lastModifiedBy>
  <cp:revision>423</cp:revision>
  <dcterms:created xsi:type="dcterms:W3CDTF">2002-08-19T20:16:41Z</dcterms:created>
  <dcterms:modified xsi:type="dcterms:W3CDTF">2021-01-27T17:20:35Z</dcterms:modified>
</cp:coreProperties>
</file>