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15"/>
  </p:notesMasterIdLst>
  <p:handoutMasterIdLst>
    <p:handoutMasterId r:id="rId16"/>
  </p:handoutMasterIdLst>
  <p:sldIdLst>
    <p:sldId id="279" r:id="rId2"/>
    <p:sldId id="282" r:id="rId3"/>
    <p:sldId id="290" r:id="rId4"/>
    <p:sldId id="291" r:id="rId5"/>
    <p:sldId id="283" r:id="rId6"/>
    <p:sldId id="292" r:id="rId7"/>
    <p:sldId id="294" r:id="rId8"/>
    <p:sldId id="298" r:id="rId9"/>
    <p:sldId id="295" r:id="rId10"/>
    <p:sldId id="296" r:id="rId11"/>
    <p:sldId id="287" r:id="rId12"/>
    <p:sldId id="289" r:id="rId13"/>
    <p:sldId id="297" r:id="rId14"/>
  </p:sldIdLst>
  <p:sldSz cx="9144000" cy="6858000" type="screen4x3"/>
  <p:notesSz cx="6735763" cy="9869488"/>
  <p:defaultTextStyle>
    <a:defPPr>
      <a:defRPr lang="de-DE"/>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9999"/>
    <a:srgbClr val="FF9900"/>
    <a:srgbClr val="FF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autoAdjust="0"/>
    <p:restoredTop sz="80916" autoAdjust="0"/>
  </p:normalViewPr>
  <p:slideViewPr>
    <p:cSldViewPr snapToGrid="0">
      <p:cViewPr varScale="1">
        <p:scale>
          <a:sx n="106" d="100"/>
          <a:sy n="106" d="100"/>
        </p:scale>
        <p:origin x="-4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endParaRPr lang="de-DE"/>
          </a:p>
        </p:txBody>
      </p:sp>
      <p:sp>
        <p:nvSpPr>
          <p:cNvPr id="34819" name="Rectangle 3"/>
          <p:cNvSpPr>
            <a:spLocks noGrp="1" noChangeArrowheads="1"/>
          </p:cNvSpPr>
          <p:nvPr>
            <p:ph type="dt" sz="quarter"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de-DE"/>
          </a:p>
        </p:txBody>
      </p:sp>
      <p:sp>
        <p:nvSpPr>
          <p:cNvPr id="34820" name="Rectangle 4"/>
          <p:cNvSpPr>
            <a:spLocks noGrp="1" noChangeArrowheads="1"/>
          </p:cNvSpPr>
          <p:nvPr>
            <p:ph type="ftr" sz="quarter" idx="2"/>
          </p:nvPr>
        </p:nvSpPr>
        <p:spPr bwMode="auto">
          <a:xfrm>
            <a:off x="0" y="9374188"/>
            <a:ext cx="2919413"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endParaRPr lang="de-DE"/>
          </a:p>
        </p:txBody>
      </p:sp>
      <p:sp>
        <p:nvSpPr>
          <p:cNvPr id="34821" name="Rectangle 5"/>
          <p:cNvSpPr>
            <a:spLocks noGrp="1" noChangeArrowheads="1"/>
          </p:cNvSpPr>
          <p:nvPr>
            <p:ph type="sldNum" sz="quarter" idx="3"/>
          </p:nvPr>
        </p:nvSpPr>
        <p:spPr bwMode="auto">
          <a:xfrm>
            <a:off x="3814763" y="9374188"/>
            <a:ext cx="2919412"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701703BB-CAF6-4F4F-B95D-5DE4DE0C82B5}" type="slidenum">
              <a:rPr lang="de-DE"/>
              <a:pPr/>
              <a:t>‹Nr.›</a:t>
            </a:fld>
            <a:endParaRPr lang="de-DE"/>
          </a:p>
        </p:txBody>
      </p:sp>
    </p:spTree>
    <p:extLst>
      <p:ext uri="{BB962C8B-B14F-4D97-AF65-F5344CB8AC3E}">
        <p14:creationId xmlns:p14="http://schemas.microsoft.com/office/powerpoint/2010/main" val="276514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endParaRPr lang="de-DE"/>
          </a:p>
        </p:txBody>
      </p:sp>
      <p:sp>
        <p:nvSpPr>
          <p:cNvPr id="51203" name="Rectangle 3"/>
          <p:cNvSpPr>
            <a:spLocks noGrp="1" noChangeArrowheads="1"/>
          </p:cNvSpPr>
          <p:nvPr>
            <p:ph type="dt"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de-DE"/>
          </a:p>
        </p:txBody>
      </p:sp>
      <p:sp>
        <p:nvSpPr>
          <p:cNvPr id="51204" name="Rectangle 4"/>
          <p:cNvSpPr>
            <a:spLocks noGrp="1" noRot="1" noChangeAspect="1" noChangeArrowheads="1" noTextEdit="1"/>
          </p:cNvSpPr>
          <p:nvPr>
            <p:ph type="sldImg" idx="2"/>
          </p:nvPr>
        </p:nvSpPr>
        <p:spPr bwMode="auto">
          <a:xfrm>
            <a:off x="900113" y="739775"/>
            <a:ext cx="4935537" cy="3702050"/>
          </a:xfrm>
          <a:prstGeom prst="rect">
            <a:avLst/>
          </a:prstGeom>
          <a:noFill/>
          <a:ln w="9525">
            <a:solidFill>
              <a:srgbClr val="000000"/>
            </a:solidFill>
            <a:miter lim="800000"/>
            <a:headEnd/>
            <a:tailEnd/>
          </a:ln>
          <a:effectLst/>
        </p:spPr>
      </p:sp>
      <p:sp>
        <p:nvSpPr>
          <p:cNvPr id="51205" name="Rectangle 5"/>
          <p:cNvSpPr>
            <a:spLocks noGrp="1" noChangeArrowheads="1"/>
          </p:cNvSpPr>
          <p:nvPr>
            <p:ph type="body" sz="quarter" idx="3"/>
          </p:nvPr>
        </p:nvSpPr>
        <p:spPr bwMode="auto">
          <a:xfrm>
            <a:off x="673100" y="4687888"/>
            <a:ext cx="5389563" cy="4441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51206" name="Rectangle 6"/>
          <p:cNvSpPr>
            <a:spLocks noGrp="1" noChangeArrowheads="1"/>
          </p:cNvSpPr>
          <p:nvPr>
            <p:ph type="ftr" sz="quarter" idx="4"/>
          </p:nvPr>
        </p:nvSpPr>
        <p:spPr bwMode="auto">
          <a:xfrm>
            <a:off x="0" y="9374188"/>
            <a:ext cx="2919413"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endParaRPr lang="de-DE"/>
          </a:p>
        </p:txBody>
      </p:sp>
      <p:sp>
        <p:nvSpPr>
          <p:cNvPr id="51207" name="Rectangle 7"/>
          <p:cNvSpPr>
            <a:spLocks noGrp="1" noChangeArrowheads="1"/>
          </p:cNvSpPr>
          <p:nvPr>
            <p:ph type="sldNum" sz="quarter" idx="5"/>
          </p:nvPr>
        </p:nvSpPr>
        <p:spPr bwMode="auto">
          <a:xfrm>
            <a:off x="3814763" y="9374188"/>
            <a:ext cx="2919412"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4BB6B4D5-E8B2-4D46-80D5-5C6CB69068B1}" type="slidenum">
              <a:rPr lang="de-DE"/>
              <a:pPr/>
              <a:t>‹Nr.›</a:t>
            </a:fld>
            <a:endParaRPr lang="de-DE"/>
          </a:p>
        </p:txBody>
      </p:sp>
    </p:spTree>
    <p:extLst>
      <p:ext uri="{BB962C8B-B14F-4D97-AF65-F5344CB8AC3E}">
        <p14:creationId xmlns:p14="http://schemas.microsoft.com/office/powerpoint/2010/main" val="10966177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20BAA-5EF3-45DE-85A3-4175A649A7BC}" type="slidenum">
              <a:rPr lang="de-DE"/>
              <a:pPr/>
              <a:t>2</a:t>
            </a:fld>
            <a:endParaRPr lang="de-DE"/>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marL="228600" indent="-228600"/>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20BAA-5EF3-45DE-85A3-4175A649A7BC}" type="slidenum">
              <a:rPr lang="de-DE"/>
              <a:pPr/>
              <a:t>11</a:t>
            </a:fld>
            <a:endParaRPr lang="de-DE"/>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a:buFont typeface="Arial" pitchFamily="34" charset="0"/>
              <a:buNone/>
            </a:pPr>
            <a:r>
              <a:rPr lang="de-DE" sz="1200" kern="1200" baseline="0" dirty="0" smtClean="0">
                <a:solidFill>
                  <a:schemeClr val="tx1"/>
                </a:solidFill>
                <a:latin typeface="Times New Roman" pitchFamily="18" charset="0"/>
                <a:ea typeface="+mn-ea"/>
                <a:cs typeface="+mn-cs"/>
              </a:rPr>
              <a:t>• Ein Tisch besteht aus einer Tischplatte und mehreren Tischbeinen.</a:t>
            </a:r>
          </a:p>
          <a:p>
            <a:r>
              <a:rPr lang="de-DE" sz="1200" kern="1200" baseline="0" dirty="0" smtClean="0">
                <a:solidFill>
                  <a:schemeClr val="tx1"/>
                </a:solidFill>
                <a:latin typeface="Times New Roman" pitchFamily="18" charset="0"/>
                <a:ea typeface="+mn-ea"/>
                <a:cs typeface="+mn-cs"/>
              </a:rPr>
              <a:t>• Der Tisch handelt stellvertretend für seine Einzelteile (</a:t>
            </a:r>
            <a:r>
              <a:rPr lang="de-DE" sz="1200" kern="1200" baseline="0" dirty="0" err="1" smtClean="0">
                <a:solidFill>
                  <a:schemeClr val="tx1"/>
                </a:solidFill>
                <a:latin typeface="Times New Roman" pitchFamily="18" charset="0"/>
                <a:ea typeface="+mn-ea"/>
                <a:cs typeface="+mn-cs"/>
              </a:rPr>
              <a:t>Bsp</a:t>
            </a:r>
            <a:r>
              <a:rPr lang="de-DE" sz="1200" kern="1200" baseline="0" dirty="0" smtClean="0">
                <a:solidFill>
                  <a:schemeClr val="tx1"/>
                </a:solidFill>
                <a:latin typeface="Times New Roman" pitchFamily="18" charset="0"/>
                <a:ea typeface="+mn-ea"/>
                <a:cs typeface="+mn-cs"/>
              </a:rPr>
              <a:t>: Setzen der Tischhöhe)</a:t>
            </a:r>
          </a:p>
          <a:p>
            <a:r>
              <a:rPr lang="de-DE" sz="1200" kern="1200" baseline="0" dirty="0" smtClean="0">
                <a:solidFill>
                  <a:schemeClr val="tx1"/>
                </a:solidFill>
                <a:latin typeface="Times New Roman" pitchFamily="18" charset="0"/>
                <a:ea typeface="+mn-ea"/>
                <a:cs typeface="+mn-cs"/>
              </a:rPr>
              <a:t>• Die Einzelteile können auch ungebunden existieren … Ein Tischbein ist auch ohne Tisch ein Tischbein.</a:t>
            </a:r>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20BAA-5EF3-45DE-85A3-4175A649A7BC}" type="slidenum">
              <a:rPr lang="de-DE"/>
              <a:pPr/>
              <a:t>12</a:t>
            </a:fld>
            <a:endParaRPr lang="de-DE"/>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de-DE" sz="1200" kern="1200" baseline="0" dirty="0" smtClean="0">
                <a:solidFill>
                  <a:schemeClr val="tx1"/>
                </a:solidFill>
                <a:latin typeface="Times New Roman" pitchFamily="18" charset="0"/>
                <a:ea typeface="+mn-ea"/>
                <a:cs typeface="+mn-cs"/>
              </a:rPr>
              <a:t>• Spezialfall der Aggregation</a:t>
            </a:r>
          </a:p>
          <a:p>
            <a:r>
              <a:rPr lang="de-DE" sz="1200" kern="1200" baseline="0" dirty="0" smtClean="0">
                <a:solidFill>
                  <a:schemeClr val="tx1"/>
                </a:solidFill>
                <a:latin typeface="Times New Roman" pitchFamily="18" charset="0"/>
                <a:ea typeface="+mn-ea"/>
                <a:cs typeface="+mn-cs"/>
              </a:rPr>
              <a:t>• Die Einzelteile können ungebunden nicht existieren - Ein Kapitel muss in einem Dokument eingebunden sein</a:t>
            </a:r>
          </a:p>
          <a:p>
            <a:r>
              <a:rPr lang="de-DE" sz="1200" kern="1200" baseline="0" dirty="0" smtClean="0">
                <a:solidFill>
                  <a:schemeClr val="tx1"/>
                </a:solidFill>
                <a:latin typeface="Times New Roman" pitchFamily="18" charset="0"/>
                <a:ea typeface="+mn-ea"/>
                <a:cs typeface="+mn-cs"/>
              </a:rPr>
              <a:t>• Ein Einzelteil kann nur einem Ganzen zugeordnet sein - Ein Inhaltsverzeichnis kann nur einem Dokument zugeordnet sein</a:t>
            </a:r>
          </a:p>
          <a:p>
            <a:endParaRPr lang="de-DE" dirty="0" smtClean="0"/>
          </a:p>
          <a:p>
            <a:r>
              <a:rPr lang="de-DE" b="1" dirty="0" smtClean="0"/>
              <a:t>Der</a:t>
            </a:r>
            <a:r>
              <a:rPr lang="de-DE" b="1" baseline="0" dirty="0" smtClean="0"/>
              <a:t> Übergang von Aggregation und Komposition ist fließend (bzw. lässt sich häufig nicht genau feststellen). Es genügt daher von einer Aggregation zu reden.</a:t>
            </a:r>
            <a:endParaRPr lang="de-DE" b="1"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20BAA-5EF3-45DE-85A3-4175A649A7BC}" type="slidenum">
              <a:rPr lang="de-DE"/>
              <a:pPr/>
              <a:t>13</a:t>
            </a:fld>
            <a:endParaRPr lang="de-DE"/>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de-DE"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20BAA-5EF3-45DE-85A3-4175A649A7BC}" type="slidenum">
              <a:rPr lang="de-DE"/>
              <a:pPr/>
              <a:t>3</a:t>
            </a:fld>
            <a:endParaRPr lang="de-DE"/>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marL="228600" indent="-228600"/>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20BAA-5EF3-45DE-85A3-4175A649A7BC}" type="slidenum">
              <a:rPr lang="de-DE"/>
              <a:pPr/>
              <a:t>4</a:t>
            </a:fld>
            <a:endParaRPr lang="de-DE"/>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marL="228600" indent="-228600"/>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20BAA-5EF3-45DE-85A3-4175A649A7BC}" type="slidenum">
              <a:rPr lang="de-DE"/>
              <a:pPr/>
              <a:t>5</a:t>
            </a:fld>
            <a:endParaRPr lang="de-DE"/>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marL="228600" indent="-228600"/>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20BAA-5EF3-45DE-85A3-4175A649A7BC}" type="slidenum">
              <a:rPr lang="de-DE"/>
              <a:pPr/>
              <a:t>6</a:t>
            </a:fld>
            <a:endParaRPr lang="de-DE"/>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marL="228600" indent="-228600"/>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20BAA-5EF3-45DE-85A3-4175A649A7BC}" type="slidenum">
              <a:rPr lang="de-DE"/>
              <a:pPr/>
              <a:t>7</a:t>
            </a:fld>
            <a:endParaRPr lang="de-DE"/>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marL="228600" indent="-228600"/>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20BAA-5EF3-45DE-85A3-4175A649A7BC}" type="slidenum">
              <a:rPr lang="de-DE"/>
              <a:pPr/>
              <a:t>8</a:t>
            </a:fld>
            <a:endParaRPr lang="de-DE"/>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marL="228600" indent="-228600"/>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20BAA-5EF3-45DE-85A3-4175A649A7BC}" type="slidenum">
              <a:rPr lang="de-DE"/>
              <a:pPr/>
              <a:t>9</a:t>
            </a:fld>
            <a:endParaRPr lang="de-DE"/>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marL="228600" indent="-228600"/>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20BAA-5EF3-45DE-85A3-4175A649A7BC}" type="slidenum">
              <a:rPr lang="de-DE"/>
              <a:pPr/>
              <a:t>10</a:t>
            </a:fld>
            <a:endParaRPr lang="de-DE"/>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marL="228600" indent="-228600"/>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13550" y="179388"/>
            <a:ext cx="2330450" cy="605790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80975" y="179388"/>
            <a:ext cx="6842125" cy="605790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180975" y="179388"/>
            <a:ext cx="9324975" cy="719137"/>
          </a:xfrm>
        </p:spPr>
        <p:txBody>
          <a:bodyPr/>
          <a:lstStyle/>
          <a:p>
            <a:r>
              <a:rPr lang="de-DE" smtClean="0"/>
              <a:t>Titelmasterformat durch Klicken bearbeiten</a:t>
            </a:r>
            <a:endParaRPr lang="de-DE"/>
          </a:p>
        </p:txBody>
      </p:sp>
      <p:sp>
        <p:nvSpPr>
          <p:cNvPr id="3" name="Tabellenplatzhalter 2"/>
          <p:cNvSpPr>
            <a:spLocks noGrp="1"/>
          </p:cNvSpPr>
          <p:nvPr>
            <p:ph type="tbl" idx="1"/>
          </p:nvPr>
        </p:nvSpPr>
        <p:spPr>
          <a:xfrm>
            <a:off x="539750" y="1412875"/>
            <a:ext cx="7848600" cy="4824413"/>
          </a:xfrm>
        </p:spPr>
        <p:txBody>
          <a:bodyPr/>
          <a:lstStyle/>
          <a:p>
            <a:r>
              <a:rPr lang="de-DE" smtClean="0"/>
              <a:t>Tabelle durch Klicken auf Symbol hinzufügen</a:t>
            </a:r>
            <a:endParaRPr lang="de-DE"/>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el und vier Inhalte">
    <p:spTree>
      <p:nvGrpSpPr>
        <p:cNvPr id="1" name=""/>
        <p:cNvGrpSpPr/>
        <p:nvPr/>
      </p:nvGrpSpPr>
      <p:grpSpPr>
        <a:xfrm>
          <a:off x="0" y="0"/>
          <a:ext cx="0" cy="0"/>
          <a:chOff x="0" y="0"/>
          <a:chExt cx="0" cy="0"/>
        </a:xfrm>
      </p:grpSpPr>
      <p:sp>
        <p:nvSpPr>
          <p:cNvPr id="2" name="Titel 1"/>
          <p:cNvSpPr>
            <a:spLocks noGrp="1"/>
          </p:cNvSpPr>
          <p:nvPr>
            <p:ph type="title" sz="quarter"/>
          </p:nvPr>
        </p:nvSpPr>
        <p:spPr>
          <a:xfrm>
            <a:off x="931863" y="473075"/>
            <a:ext cx="7385050" cy="590550"/>
          </a:xfrm>
        </p:spPr>
        <p:txBody>
          <a:bodyPr/>
          <a:lstStyle/>
          <a:p>
            <a:r>
              <a:rPr lang="de-DE" smtClean="0"/>
              <a:t>Titelmasterformat durch Klicken bearbeiten</a:t>
            </a:r>
            <a:endParaRPr lang="de-DE"/>
          </a:p>
        </p:txBody>
      </p:sp>
      <p:sp>
        <p:nvSpPr>
          <p:cNvPr id="3" name="Inhaltsplatzhalter 2"/>
          <p:cNvSpPr>
            <a:spLocks noGrp="1"/>
          </p:cNvSpPr>
          <p:nvPr>
            <p:ph sz="quarter" idx="1"/>
          </p:nvPr>
        </p:nvSpPr>
        <p:spPr>
          <a:xfrm>
            <a:off x="949325" y="1268413"/>
            <a:ext cx="3754438" cy="2336800"/>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quarter" idx="2"/>
          </p:nvPr>
        </p:nvSpPr>
        <p:spPr>
          <a:xfrm>
            <a:off x="4856163" y="1268413"/>
            <a:ext cx="3754437" cy="2336800"/>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Inhaltsplatzhalter 4"/>
          <p:cNvSpPr>
            <a:spLocks noGrp="1"/>
          </p:cNvSpPr>
          <p:nvPr>
            <p:ph sz="quarter" idx="3"/>
          </p:nvPr>
        </p:nvSpPr>
        <p:spPr>
          <a:xfrm>
            <a:off x="949325" y="3757613"/>
            <a:ext cx="3754438" cy="2338387"/>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Inhaltsplatzhalter 5"/>
          <p:cNvSpPr>
            <a:spLocks noGrp="1"/>
          </p:cNvSpPr>
          <p:nvPr>
            <p:ph sz="quarter" idx="4"/>
          </p:nvPr>
        </p:nvSpPr>
        <p:spPr>
          <a:xfrm>
            <a:off x="4856163" y="3757613"/>
            <a:ext cx="3754437" cy="2338387"/>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946150" y="6248400"/>
            <a:ext cx="1905000" cy="457200"/>
          </a:xfrm>
          <a:prstGeom prst="rect">
            <a:avLst/>
          </a:prstGeom>
        </p:spPr>
        <p:txBody>
          <a:bodyPr/>
          <a:lstStyle>
            <a:lvl1pPr>
              <a:defRPr/>
            </a:lvl1pPr>
          </a:lstStyle>
          <a:p>
            <a:endParaRPr lang="de-DE"/>
          </a:p>
        </p:txBody>
      </p:sp>
      <p:sp>
        <p:nvSpPr>
          <p:cNvPr id="8" name="Fußzeilenplatzhalter 7"/>
          <p:cNvSpPr>
            <a:spLocks noGrp="1"/>
          </p:cNvSpPr>
          <p:nvPr>
            <p:ph type="ftr" sz="quarter" idx="11"/>
          </p:nvPr>
        </p:nvSpPr>
        <p:spPr>
          <a:xfrm>
            <a:off x="3352800" y="6248400"/>
            <a:ext cx="2895600" cy="457200"/>
          </a:xfrm>
          <a:prstGeom prst="rect">
            <a:avLst/>
          </a:prstGeom>
        </p:spPr>
        <p:txBody>
          <a:bodyPr/>
          <a:lstStyle>
            <a:lvl1pPr>
              <a:defRPr/>
            </a:lvl1pPr>
          </a:lstStyle>
          <a:p>
            <a:endParaRPr lang="de-DE"/>
          </a:p>
        </p:txBody>
      </p:sp>
      <p:sp>
        <p:nvSpPr>
          <p:cNvPr id="9" name="Foliennummernplatzhalter 8"/>
          <p:cNvSpPr>
            <a:spLocks noGrp="1"/>
          </p:cNvSpPr>
          <p:nvPr>
            <p:ph type="sldNum" sz="quarter" idx="12"/>
          </p:nvPr>
        </p:nvSpPr>
        <p:spPr>
          <a:xfrm>
            <a:off x="6705600" y="6248400"/>
            <a:ext cx="1905000" cy="457200"/>
          </a:xfrm>
          <a:prstGeom prst="rect">
            <a:avLst/>
          </a:prstGeom>
        </p:spPr>
        <p:txBody>
          <a:bodyPr/>
          <a:lstStyle>
            <a:lvl1pPr>
              <a:defRPr/>
            </a:lvl1pPr>
          </a:lstStyle>
          <a:p>
            <a:fld id="{5320D98B-9764-46B6-8B83-5A6A74049CE4}" type="slidenum">
              <a:rPr lang="de-DE" smtClean="0"/>
              <a:pPr/>
              <a:t>‹Nr.›</a:t>
            </a:fld>
            <a:endParaRPr lang="de-D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39750" y="1412875"/>
            <a:ext cx="3848100"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540250" y="1412875"/>
            <a:ext cx="3848100"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AutoShape 2"/>
          <p:cNvSpPr>
            <a:spLocks noChangeArrowheads="1"/>
          </p:cNvSpPr>
          <p:nvPr/>
        </p:nvSpPr>
        <p:spPr bwMode="auto">
          <a:xfrm>
            <a:off x="0" y="0"/>
            <a:ext cx="9144000" cy="1081088"/>
          </a:xfrm>
          <a:prstGeom prst="roundRect">
            <a:avLst>
              <a:gd name="adj" fmla="val 144"/>
            </a:avLst>
          </a:prstGeom>
          <a:solidFill>
            <a:srgbClr val="666699"/>
          </a:solidFill>
          <a:ln w="9525">
            <a:noFill/>
            <a:round/>
            <a:headEnd/>
            <a:tailEnd/>
          </a:ln>
          <a:effectLst/>
        </p:spPr>
        <p:txBody>
          <a:bodyPr wrap="none" anchor="ctr"/>
          <a:lstStyle/>
          <a:p>
            <a:endParaRPr lang="de-DE"/>
          </a:p>
        </p:txBody>
      </p:sp>
      <p:sp>
        <p:nvSpPr>
          <p:cNvPr id="57347" name="Rectangle 3"/>
          <p:cNvSpPr>
            <a:spLocks noGrp="1" noChangeArrowheads="1"/>
          </p:cNvSpPr>
          <p:nvPr>
            <p:ph type="title"/>
          </p:nvPr>
        </p:nvSpPr>
        <p:spPr bwMode="auto">
          <a:xfrm>
            <a:off x="-180975" y="179388"/>
            <a:ext cx="9324975" cy="719137"/>
          </a:xfrm>
          <a:prstGeom prst="rect">
            <a:avLst/>
          </a:prstGeom>
          <a:noFill/>
          <a:ln w="9525">
            <a:noFill/>
            <a:round/>
            <a:headEnd/>
            <a:tailEnd/>
          </a:ln>
          <a:effectLst>
            <a:outerShdw dist="107763" dir="2700000" algn="ctr" rotWithShape="0">
              <a:schemeClr val="bg2">
                <a:alpha val="50000"/>
              </a:schemeClr>
            </a:outerShdw>
          </a:effectLst>
        </p:spPr>
        <p:txBody>
          <a:bodyPr vert="horz" wrap="square" lIns="0" tIns="0" rIns="0" bIns="0" numCol="1" anchor="ctr" anchorCtr="0" compatLnSpc="1">
            <a:prstTxWarp prst="textNoShape">
              <a:avLst/>
            </a:prstTxWarp>
          </a:bodyPr>
          <a:lstStyle/>
          <a:p>
            <a:pPr lvl="0"/>
            <a:r>
              <a:rPr lang="en-GB" smtClean="0"/>
              <a:t>Klicken Sie, um das Forma</a:t>
            </a:r>
          </a:p>
        </p:txBody>
      </p:sp>
      <p:sp>
        <p:nvSpPr>
          <p:cNvPr id="57348" name="Rectangle 4"/>
          <p:cNvSpPr>
            <a:spLocks noGrp="1" noChangeArrowheads="1"/>
          </p:cNvSpPr>
          <p:nvPr>
            <p:ph type="body" idx="1"/>
          </p:nvPr>
        </p:nvSpPr>
        <p:spPr bwMode="auto">
          <a:xfrm>
            <a:off x="539750" y="1412875"/>
            <a:ext cx="7848600" cy="48244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Klicken Sie, um die Formate des Gliederungstextes zu bearbeiten</a:t>
            </a:r>
          </a:p>
          <a:p>
            <a:pPr lvl="1"/>
            <a:r>
              <a:rPr lang="en-GB" smtClean="0"/>
              <a:t>Zweite Gliederungsebene</a:t>
            </a:r>
          </a:p>
          <a:p>
            <a:pPr lvl="2"/>
            <a:r>
              <a:rPr lang="en-GB" smtClean="0"/>
              <a:t>Dritte Gliederungsebene</a:t>
            </a:r>
          </a:p>
          <a:p>
            <a:pPr lvl="3"/>
            <a:r>
              <a:rPr lang="en-GB" smtClean="0"/>
              <a:t>Vierte Gliederungsebene</a:t>
            </a:r>
          </a:p>
          <a:p>
            <a:pPr lvl="4"/>
            <a:r>
              <a:rPr lang="en-GB" smtClean="0"/>
              <a:t>Fünfte Gliederungsebene</a:t>
            </a:r>
          </a:p>
          <a:p>
            <a:pPr lvl="4"/>
            <a:r>
              <a:rPr lang="en-GB" smtClean="0"/>
              <a:t>Sechste Gliederungsebene</a:t>
            </a:r>
          </a:p>
          <a:p>
            <a:pPr lvl="4"/>
            <a:r>
              <a:rPr lang="en-GB" smtClean="0"/>
              <a:t>Siebente Gliederungsebene</a:t>
            </a:r>
          </a:p>
          <a:p>
            <a:pPr lvl="4"/>
            <a:r>
              <a:rPr lang="en-GB" smtClean="0"/>
              <a:t>Achte Gliederungsebene</a:t>
            </a:r>
          </a:p>
          <a:p>
            <a:pPr lvl="4"/>
            <a:r>
              <a:rPr lang="en-GB" smtClean="0"/>
              <a:t>Neunte Gliederungsebene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p:transition>
    <p:fade/>
  </p:transition>
  <p:timing>
    <p:tnLst>
      <p:par>
        <p:cTn id="1" dur="indefinite" restart="never" nodeType="tmRoot"/>
      </p:par>
    </p:tnLst>
  </p:timing>
  <p:txStyles>
    <p:titleStyle>
      <a:lvl1pPr marL="1079500" indent="-358775" algn="l" defTabSz="449263" rtl="0" eaLnBrk="1" fontAlgn="base" hangingPunct="1">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mj-lt"/>
          <a:ea typeface="+mj-ea"/>
          <a:cs typeface="+mj-cs"/>
        </a:defRPr>
      </a:lvl1pPr>
      <a:lvl2pPr marL="1079500" indent="-358775" algn="l" defTabSz="449263" rtl="0" eaLnBrk="1" fontAlgn="base" hangingPunct="1">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Arial" pitchFamily="34" charset="0"/>
        </a:defRPr>
      </a:lvl2pPr>
      <a:lvl3pPr marL="1079500" indent="-358775" algn="l" defTabSz="449263" rtl="0" eaLnBrk="1" fontAlgn="base" hangingPunct="1">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Arial" pitchFamily="34" charset="0"/>
        </a:defRPr>
      </a:lvl3pPr>
      <a:lvl4pPr marL="1079500" indent="-358775" algn="l" defTabSz="449263" rtl="0" eaLnBrk="1" fontAlgn="base" hangingPunct="1">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Arial" pitchFamily="34" charset="0"/>
        </a:defRPr>
      </a:lvl4pPr>
      <a:lvl5pPr marL="1079500" indent="-358775" algn="l" defTabSz="449263" rtl="0" eaLnBrk="1" fontAlgn="base" hangingPunct="1">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Arial" pitchFamily="34" charset="0"/>
        </a:defRPr>
      </a:lvl5pPr>
      <a:lvl6pPr marL="1536700" indent="-358775" algn="l" defTabSz="449263" rtl="0" eaLnBrk="1" fontAlgn="base" hangingPunct="1">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Arial" pitchFamily="34" charset="0"/>
        </a:defRPr>
      </a:lvl6pPr>
      <a:lvl7pPr marL="1993900" indent="-358775" algn="l" defTabSz="449263" rtl="0" eaLnBrk="1" fontAlgn="base" hangingPunct="1">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Arial" pitchFamily="34" charset="0"/>
        </a:defRPr>
      </a:lvl7pPr>
      <a:lvl8pPr marL="2451100" indent="-358775" algn="l" defTabSz="449263" rtl="0" eaLnBrk="1" fontAlgn="base" hangingPunct="1">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Arial" pitchFamily="34" charset="0"/>
        </a:defRPr>
      </a:lvl8pPr>
      <a:lvl9pPr marL="2908300" indent="-358775" algn="l" defTabSz="449263" rtl="0" eaLnBrk="1" fontAlgn="base" hangingPunct="1">
        <a:lnSpc>
          <a:spcPct val="93000"/>
        </a:lnSpc>
        <a:spcBef>
          <a:spcPct val="0"/>
        </a:spcBef>
        <a:spcAft>
          <a:spcPct val="0"/>
        </a:spcAft>
        <a:buClr>
          <a:srgbClr val="000000"/>
        </a:buClr>
        <a:buSzPct val="45000"/>
        <a:buFont typeface="Wingdings" pitchFamily="2" charset="2"/>
        <a:defRPr sz="3600" b="1">
          <a:solidFill>
            <a:srgbClr val="FFFFFF"/>
          </a:solidFill>
          <a:effectLst>
            <a:outerShdw blurRad="38100" dist="38100" dir="2700000" algn="tl">
              <a:srgbClr val="C0C0C0"/>
            </a:outerShdw>
          </a:effectLst>
          <a:latin typeface="Arial" pitchFamily="34" charset="0"/>
        </a:defRPr>
      </a:lvl9pPr>
    </p:titleStyle>
    <p:bodyStyle>
      <a:lvl1pPr marL="503238" indent="-431800" algn="l" defTabSz="449263" rtl="0" eaLnBrk="1" fontAlgn="base" hangingPunct="1">
        <a:lnSpc>
          <a:spcPct val="95000"/>
        </a:lnSpc>
        <a:spcBef>
          <a:spcPct val="0"/>
        </a:spcBef>
        <a:spcAft>
          <a:spcPct val="0"/>
        </a:spcAft>
        <a:buClr>
          <a:srgbClr val="000080"/>
        </a:buClr>
        <a:buSzPct val="75000"/>
        <a:buFont typeface="Wingdings" pitchFamily="2" charset="2"/>
        <a:buChar char=""/>
        <a:defRPr sz="3200">
          <a:solidFill>
            <a:srgbClr val="000000"/>
          </a:solidFill>
          <a:latin typeface="+mn-lt"/>
          <a:ea typeface="+mn-ea"/>
          <a:cs typeface="+mn-cs"/>
        </a:defRPr>
      </a:lvl1pPr>
      <a:lvl2pPr marL="790575" indent="-431800" algn="l" defTabSz="449263" rtl="0" eaLnBrk="1" fontAlgn="base" hangingPunct="1">
        <a:lnSpc>
          <a:spcPct val="95000"/>
        </a:lnSpc>
        <a:spcBef>
          <a:spcPct val="0"/>
        </a:spcBef>
        <a:spcAft>
          <a:spcPct val="0"/>
        </a:spcAft>
        <a:buClr>
          <a:srgbClr val="000080"/>
        </a:buClr>
        <a:buSzPct val="75000"/>
        <a:buFont typeface="Wingdings" pitchFamily="2" charset="2"/>
        <a:buChar char=""/>
        <a:defRPr sz="2800">
          <a:solidFill>
            <a:srgbClr val="000000"/>
          </a:solidFill>
          <a:latin typeface="+mn-lt"/>
        </a:defRPr>
      </a:lvl2pPr>
      <a:lvl3pPr marL="1079500" indent="-431800" algn="l" defTabSz="449263" rtl="0" eaLnBrk="1" fontAlgn="base" hangingPunct="1">
        <a:lnSpc>
          <a:spcPct val="95000"/>
        </a:lnSpc>
        <a:spcBef>
          <a:spcPct val="0"/>
        </a:spcBef>
        <a:spcAft>
          <a:spcPct val="0"/>
        </a:spcAft>
        <a:buClr>
          <a:srgbClr val="000080"/>
        </a:buClr>
        <a:buSzPct val="75000"/>
        <a:buFont typeface="Wingdings" pitchFamily="2" charset="2"/>
        <a:buChar char=""/>
        <a:defRPr sz="2400">
          <a:solidFill>
            <a:srgbClr val="000000"/>
          </a:solidFill>
          <a:latin typeface="+mn-lt"/>
        </a:defRPr>
      </a:lvl3pPr>
      <a:lvl4pPr marL="1366838" indent="-431800" algn="l" defTabSz="449263" rtl="0" eaLnBrk="1" fontAlgn="base" hangingPunct="1">
        <a:lnSpc>
          <a:spcPct val="95000"/>
        </a:lnSpc>
        <a:spcBef>
          <a:spcPct val="0"/>
        </a:spcBef>
        <a:spcAft>
          <a:spcPct val="0"/>
        </a:spcAft>
        <a:buClr>
          <a:srgbClr val="000080"/>
        </a:buClr>
        <a:buSzPct val="75000"/>
        <a:buFont typeface="Wingdings" pitchFamily="2" charset="2"/>
        <a:buChar char=""/>
        <a:defRPr sz="2000">
          <a:solidFill>
            <a:srgbClr val="000000"/>
          </a:solidFill>
          <a:latin typeface="+mn-lt"/>
        </a:defRPr>
      </a:lvl4pPr>
      <a:lvl5pPr marL="1655763" indent="-431800" algn="l" defTabSz="449263" rtl="0" eaLnBrk="1" fontAlgn="base" hangingPunct="1">
        <a:lnSpc>
          <a:spcPct val="95000"/>
        </a:lnSpc>
        <a:spcBef>
          <a:spcPct val="0"/>
        </a:spcBef>
        <a:spcAft>
          <a:spcPct val="0"/>
        </a:spcAft>
        <a:buClr>
          <a:srgbClr val="000080"/>
        </a:buClr>
        <a:buSzPct val="75000"/>
        <a:buFont typeface="Wingdings" pitchFamily="2" charset="2"/>
        <a:buChar char=""/>
        <a:defRPr sz="2000">
          <a:solidFill>
            <a:srgbClr val="000000"/>
          </a:solidFill>
          <a:latin typeface="+mn-lt"/>
        </a:defRPr>
      </a:lvl5pPr>
      <a:lvl6pPr marL="2112963" indent="-431800" algn="l" defTabSz="449263" rtl="0" eaLnBrk="1" fontAlgn="base" hangingPunct="1">
        <a:lnSpc>
          <a:spcPct val="95000"/>
        </a:lnSpc>
        <a:spcBef>
          <a:spcPct val="0"/>
        </a:spcBef>
        <a:spcAft>
          <a:spcPct val="0"/>
        </a:spcAft>
        <a:buClr>
          <a:srgbClr val="000080"/>
        </a:buClr>
        <a:buSzPct val="75000"/>
        <a:buFont typeface="Wingdings" pitchFamily="2" charset="2"/>
        <a:buChar char=""/>
        <a:defRPr sz="2000">
          <a:solidFill>
            <a:srgbClr val="000000"/>
          </a:solidFill>
          <a:latin typeface="+mn-lt"/>
        </a:defRPr>
      </a:lvl6pPr>
      <a:lvl7pPr marL="2570163" indent="-431800" algn="l" defTabSz="449263" rtl="0" eaLnBrk="1" fontAlgn="base" hangingPunct="1">
        <a:lnSpc>
          <a:spcPct val="95000"/>
        </a:lnSpc>
        <a:spcBef>
          <a:spcPct val="0"/>
        </a:spcBef>
        <a:spcAft>
          <a:spcPct val="0"/>
        </a:spcAft>
        <a:buClr>
          <a:srgbClr val="000080"/>
        </a:buClr>
        <a:buSzPct val="75000"/>
        <a:buFont typeface="Wingdings" pitchFamily="2" charset="2"/>
        <a:buChar char=""/>
        <a:defRPr sz="2000">
          <a:solidFill>
            <a:srgbClr val="000000"/>
          </a:solidFill>
          <a:latin typeface="+mn-lt"/>
        </a:defRPr>
      </a:lvl7pPr>
      <a:lvl8pPr marL="3027363" indent="-431800" algn="l" defTabSz="449263" rtl="0" eaLnBrk="1" fontAlgn="base" hangingPunct="1">
        <a:lnSpc>
          <a:spcPct val="95000"/>
        </a:lnSpc>
        <a:spcBef>
          <a:spcPct val="0"/>
        </a:spcBef>
        <a:spcAft>
          <a:spcPct val="0"/>
        </a:spcAft>
        <a:buClr>
          <a:srgbClr val="000080"/>
        </a:buClr>
        <a:buSzPct val="75000"/>
        <a:buFont typeface="Wingdings" pitchFamily="2" charset="2"/>
        <a:buChar char=""/>
        <a:defRPr sz="2000">
          <a:solidFill>
            <a:srgbClr val="000000"/>
          </a:solidFill>
          <a:latin typeface="+mn-lt"/>
        </a:defRPr>
      </a:lvl8pPr>
      <a:lvl9pPr marL="3484563" indent="-431800" algn="l" defTabSz="449263" rtl="0" eaLnBrk="1" fontAlgn="base" hangingPunct="1">
        <a:lnSpc>
          <a:spcPct val="95000"/>
        </a:lnSpc>
        <a:spcBef>
          <a:spcPct val="0"/>
        </a:spcBef>
        <a:spcAft>
          <a:spcPct val="0"/>
        </a:spcAft>
        <a:buClr>
          <a:srgbClr val="000080"/>
        </a:buClr>
        <a:buSzPct val="75000"/>
        <a:buFont typeface="Wingdings" pitchFamily="2" charset="2"/>
        <a:buChar char=""/>
        <a:defRPr sz="2000">
          <a:solidFill>
            <a:srgbClr val="000000"/>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719138" y="2159000"/>
            <a:ext cx="7772400" cy="1470025"/>
          </a:xfrm>
          <a:ln/>
          <a:effectLst/>
        </p:spPr>
        <p:txBody>
          <a:bodyPr/>
          <a:lstStyle/>
          <a:p>
            <a:pPr marL="720725" indent="0"/>
            <a:r>
              <a:rPr lang="en-GB" sz="4000" dirty="0" err="1" smtClean="0">
                <a:solidFill>
                  <a:srgbClr val="666699"/>
                </a:solidFill>
              </a:rPr>
              <a:t>Objekt</a:t>
            </a:r>
            <a:r>
              <a:rPr lang="en-GB" sz="4000" dirty="0" smtClean="0">
                <a:solidFill>
                  <a:srgbClr val="666699"/>
                </a:solidFill>
              </a:rPr>
              <a:t> - </a:t>
            </a:r>
            <a:r>
              <a:rPr lang="en-GB" sz="4000" dirty="0" err="1" smtClean="0">
                <a:solidFill>
                  <a:srgbClr val="666699"/>
                </a:solidFill>
              </a:rPr>
              <a:t>Beziehungen</a:t>
            </a:r>
            <a:r>
              <a:rPr lang="en-GB" sz="4000" dirty="0">
                <a:solidFill>
                  <a:srgbClr val="666699"/>
                </a:solidFill>
              </a:rPr>
              <a:t/>
            </a:r>
            <a:br>
              <a:rPr lang="en-GB" sz="4000" dirty="0">
                <a:solidFill>
                  <a:srgbClr val="666699"/>
                </a:solidFill>
              </a:rPr>
            </a:br>
            <a:r>
              <a:rPr lang="de-DE" sz="2800" dirty="0" smtClean="0">
                <a:solidFill>
                  <a:srgbClr val="666699"/>
                </a:solidFill>
              </a:rPr>
              <a:t>Aggregation, Komposition, Assoziation</a:t>
            </a:r>
            <a:r>
              <a:rPr lang="en-GB" sz="4000" dirty="0">
                <a:solidFill>
                  <a:srgbClr val="666699"/>
                </a:solidFill>
              </a:rPr>
              <a:t/>
            </a:r>
            <a:br>
              <a:rPr lang="en-GB" sz="4000" dirty="0">
                <a:solidFill>
                  <a:srgbClr val="666699"/>
                </a:solidFill>
              </a:rPr>
            </a:br>
            <a:endParaRPr lang="de-DE" sz="2200" dirty="0">
              <a:solidFill>
                <a:srgbClr val="666699"/>
              </a:solidFill>
            </a:endParaRPr>
          </a:p>
        </p:txBody>
      </p:sp>
      <p:sp>
        <p:nvSpPr>
          <p:cNvPr id="61443" name="Rectangle 3"/>
          <p:cNvSpPr>
            <a:spLocks noChangeArrowheads="1"/>
          </p:cNvSpPr>
          <p:nvPr/>
        </p:nvSpPr>
        <p:spPr bwMode="auto">
          <a:xfrm>
            <a:off x="1189038" y="5949950"/>
            <a:ext cx="7559675" cy="719138"/>
          </a:xfrm>
          <a:prstGeom prst="rect">
            <a:avLst/>
          </a:prstGeom>
          <a:noFill/>
          <a:ln w="9525">
            <a:noFill/>
            <a:round/>
            <a:headEnd/>
            <a:tailEnd/>
          </a:ln>
          <a:effectLst/>
        </p:spPr>
        <p:txBody>
          <a:bodyPr lIns="90000" tIns="46800" rIns="90000" bIns="46800"/>
          <a:lstStyle/>
          <a:p>
            <a:pPr algn="r" defTabSz="449263">
              <a:lnSpc>
                <a:spcPct val="93000"/>
              </a:lnSpc>
              <a:spcBef>
                <a:spcPts val="600"/>
              </a:spcBef>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Lst>
            </a:pPr>
            <a:r>
              <a:rPr lang="en-GB" sz="2000" b="1" dirty="0" err="1">
                <a:solidFill>
                  <a:srgbClr val="666699"/>
                </a:solidFill>
                <a:effectLst>
                  <a:outerShdw blurRad="38100" dist="38100" dir="2700000" algn="tl">
                    <a:srgbClr val="C0C0C0"/>
                  </a:outerShdw>
                </a:effectLst>
              </a:rPr>
              <a:t>Objektorientierte</a:t>
            </a:r>
            <a:r>
              <a:rPr lang="en-GB" sz="2000" b="1" dirty="0">
                <a:solidFill>
                  <a:srgbClr val="666699"/>
                </a:solidFill>
                <a:effectLst>
                  <a:outerShdw blurRad="38100" dist="38100" dir="2700000" algn="tl">
                    <a:srgbClr val="C0C0C0"/>
                  </a:outerShdw>
                </a:effectLst>
              </a:rPr>
              <a:t> </a:t>
            </a:r>
            <a:r>
              <a:rPr lang="en-GB" sz="2000" b="1" dirty="0" err="1">
                <a:solidFill>
                  <a:srgbClr val="666699"/>
                </a:solidFill>
                <a:effectLst>
                  <a:outerShdw blurRad="38100" dist="38100" dir="2700000" algn="tl">
                    <a:srgbClr val="C0C0C0"/>
                  </a:outerShdw>
                </a:effectLst>
              </a:rPr>
              <a:t>Modellierung</a:t>
            </a:r>
            <a:r>
              <a:rPr lang="en-GB" sz="2000" b="1" dirty="0">
                <a:solidFill>
                  <a:srgbClr val="666699"/>
                </a:solidFill>
                <a:effectLst>
                  <a:outerShdw blurRad="38100" dist="38100" dir="2700000" algn="tl">
                    <a:srgbClr val="C0C0C0"/>
                  </a:outerShdw>
                </a:effectLst>
              </a:rPr>
              <a:t> </a:t>
            </a:r>
            <a:r>
              <a:rPr lang="en-GB" sz="2000" b="1" dirty="0" smtClean="0">
                <a:solidFill>
                  <a:srgbClr val="666699"/>
                </a:solidFill>
                <a:effectLst>
                  <a:outerShdw blurRad="38100" dist="38100" dir="2700000" algn="tl">
                    <a:srgbClr val="C0C0C0"/>
                  </a:outerShdw>
                </a:effectLst>
              </a:rPr>
              <a:t>(Q1</a:t>
            </a:r>
            <a:r>
              <a:rPr lang="en-GB" sz="2000" b="1" dirty="0">
                <a:solidFill>
                  <a:srgbClr val="666699"/>
                </a:solidFill>
                <a:effectLst>
                  <a:outerShdw blurRad="38100" dist="38100" dir="2700000" algn="tl">
                    <a:srgbClr val="C0C0C0"/>
                  </a:outerShdw>
                </a:effectLst>
              </a:rPr>
              <a:t>)</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de-DE" dirty="0" smtClean="0"/>
              <a:t>Aggregation (HAT – Beziehung)</a:t>
            </a:r>
            <a:endParaRPr lang="de-DE" dirty="0"/>
          </a:p>
        </p:txBody>
      </p:sp>
      <p:grpSp>
        <p:nvGrpSpPr>
          <p:cNvPr id="2" name="Group 3"/>
          <p:cNvGrpSpPr>
            <a:grpSpLocks/>
          </p:cNvGrpSpPr>
          <p:nvPr/>
        </p:nvGrpSpPr>
        <p:grpSpPr bwMode="auto">
          <a:xfrm>
            <a:off x="431448" y="1178701"/>
            <a:ext cx="8281104" cy="2009777"/>
            <a:chOff x="476" y="845"/>
            <a:chExt cx="4899" cy="1266"/>
          </a:xfrm>
        </p:grpSpPr>
        <p:sp>
          <p:nvSpPr>
            <p:cNvPr id="11" name="Text Box 4"/>
            <p:cNvSpPr txBox="1">
              <a:spLocks noChangeArrowheads="1"/>
            </p:cNvSpPr>
            <p:nvPr/>
          </p:nvSpPr>
          <p:spPr bwMode="auto">
            <a:xfrm>
              <a:off x="748" y="890"/>
              <a:ext cx="4627" cy="1221"/>
            </a:xfrm>
            <a:prstGeom prst="rect">
              <a:avLst/>
            </a:prstGeom>
            <a:gradFill rotWithShape="0">
              <a:gsLst>
                <a:gs pos="0">
                  <a:schemeClr val="bg1"/>
                </a:gs>
                <a:gs pos="100000">
                  <a:srgbClr val="FF0000"/>
                </a:gs>
              </a:gsLst>
              <a:lin ang="0" scaled="1"/>
            </a:gradFill>
            <a:ln w="9525">
              <a:noFill/>
              <a:miter lim="800000"/>
              <a:headEnd/>
              <a:tailEnd/>
            </a:ln>
            <a:effectLst/>
          </p:spPr>
          <p:txBody>
            <a:bodyPr>
              <a:spAutoFit/>
            </a:bodyPr>
            <a:lstStyle/>
            <a:p>
              <a:pPr algn="l"/>
              <a:r>
                <a:rPr lang="de-DE" sz="2400" b="1" dirty="0" smtClean="0"/>
                <a:t>Die </a:t>
              </a:r>
              <a:r>
                <a:rPr lang="de-DE" sz="2400" b="1" dirty="0" smtClean="0">
                  <a:solidFill>
                    <a:srgbClr val="FF0000"/>
                  </a:solidFill>
                </a:rPr>
                <a:t>Aggregation</a:t>
              </a:r>
              <a:r>
                <a:rPr lang="de-DE" sz="2400" b="1" dirty="0" smtClean="0"/>
                <a:t> ist eine Sonderform der Assoziation zwischen zwei Klassen. Sie liegt dann vor, wenn zwischen den Objekten der beteiligten Klassen eine Beziehung vorliegt, die sich als „ist Teil von“, „besteht aus“ oder einfach „hat“ beschreiben lässt.</a:t>
              </a:r>
              <a:endParaRPr lang="de-DE" sz="2400" b="1" dirty="0"/>
            </a:p>
          </p:txBody>
        </p:sp>
        <p:sp>
          <p:nvSpPr>
            <p:cNvPr id="12" name="Text Box 5"/>
            <p:cNvSpPr txBox="1">
              <a:spLocks noChangeArrowheads="1"/>
            </p:cNvSpPr>
            <p:nvPr/>
          </p:nvSpPr>
          <p:spPr bwMode="auto">
            <a:xfrm>
              <a:off x="476" y="845"/>
              <a:ext cx="260" cy="576"/>
            </a:xfrm>
            <a:prstGeom prst="rect">
              <a:avLst/>
            </a:prstGeom>
            <a:noFill/>
            <a:ln w="9525">
              <a:noFill/>
              <a:miter lim="800000"/>
              <a:headEnd/>
              <a:tailEnd/>
            </a:ln>
            <a:effectLst/>
          </p:spPr>
          <p:txBody>
            <a:bodyPr wrap="none">
              <a:spAutoFit/>
            </a:bodyPr>
            <a:lstStyle/>
            <a:p>
              <a:r>
                <a:rPr lang="de-DE" sz="5400" b="1">
                  <a:solidFill>
                    <a:srgbClr val="FF0000"/>
                  </a:solidFill>
                  <a:effectLst>
                    <a:outerShdw blurRad="38100" dist="38100" dir="2700000" algn="tl">
                      <a:srgbClr val="C0C0C0"/>
                    </a:outerShdw>
                  </a:effectLst>
                  <a:latin typeface="Academy Engraved LET" pitchFamily="2" charset="0"/>
                </a:rPr>
                <a:t>!</a:t>
              </a:r>
            </a:p>
          </p:txBody>
        </p:sp>
      </p:grpSp>
      <p:pic>
        <p:nvPicPr>
          <p:cNvPr id="1026" name="Picture 2"/>
          <p:cNvPicPr>
            <a:picLocks noChangeAspect="1" noChangeArrowheads="1"/>
          </p:cNvPicPr>
          <p:nvPr/>
        </p:nvPicPr>
        <p:blipFill>
          <a:blip r:embed="rId3" cstate="print"/>
          <a:srcRect/>
          <a:stretch>
            <a:fillRect/>
          </a:stretch>
        </p:blipFill>
        <p:spPr bwMode="auto">
          <a:xfrm>
            <a:off x="1781628" y="3699036"/>
            <a:ext cx="5472120" cy="830217"/>
          </a:xfrm>
          <a:prstGeom prst="rect">
            <a:avLst/>
          </a:prstGeom>
          <a:noFill/>
          <a:ln w="9525">
            <a:noFill/>
            <a:miter lim="800000"/>
            <a:headEnd/>
            <a:tailEnd/>
          </a:ln>
        </p:spPr>
      </p:pic>
      <p:sp>
        <p:nvSpPr>
          <p:cNvPr id="3" name="Textfeld 2"/>
          <p:cNvSpPr txBox="1"/>
          <p:nvPr/>
        </p:nvSpPr>
        <p:spPr>
          <a:xfrm>
            <a:off x="741234" y="5111496"/>
            <a:ext cx="7872413" cy="646331"/>
          </a:xfrm>
          <a:prstGeom prst="rect">
            <a:avLst/>
          </a:prstGeom>
          <a:noFill/>
        </p:spPr>
        <p:txBody>
          <a:bodyPr wrap="square" rtlCol="0">
            <a:spAutoFit/>
          </a:bodyPr>
          <a:lstStyle/>
          <a:p>
            <a:pPr algn="l"/>
            <a:r>
              <a:rPr lang="de-DE" dirty="0" smtClean="0"/>
              <a:t>Problem bei der Abtrennung zur Assoziation:</a:t>
            </a:r>
          </a:p>
          <a:p>
            <a:r>
              <a:rPr lang="de-DE" dirty="0" smtClean="0">
                <a:solidFill>
                  <a:srgbClr val="FF0000"/>
                </a:solidFill>
              </a:rPr>
              <a:t>Besteht eine Rangordnung -&gt; Aggregation</a:t>
            </a:r>
            <a:endParaRPr lang="de-DE"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de-DE" dirty="0" smtClean="0"/>
              <a:t>Beispiel Aggregation</a:t>
            </a:r>
            <a:endParaRPr lang="de-DE" dirty="0"/>
          </a:p>
        </p:txBody>
      </p:sp>
      <p:pic>
        <p:nvPicPr>
          <p:cNvPr id="8" name="Grafik 7" descr="Unbenannt.jpg"/>
          <p:cNvPicPr>
            <a:picLocks noChangeAspect="1"/>
          </p:cNvPicPr>
          <p:nvPr/>
        </p:nvPicPr>
        <p:blipFill>
          <a:blip r:embed="rId3" cstate="print"/>
          <a:stretch>
            <a:fillRect/>
          </a:stretch>
        </p:blipFill>
        <p:spPr>
          <a:xfrm>
            <a:off x="138088" y="1294212"/>
            <a:ext cx="8779129" cy="5301868"/>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de-DE" dirty="0" smtClean="0"/>
              <a:t>Komposition (Spezialfall)</a:t>
            </a:r>
            <a:endParaRPr lang="de-DE" dirty="0"/>
          </a:p>
        </p:txBody>
      </p:sp>
      <p:grpSp>
        <p:nvGrpSpPr>
          <p:cNvPr id="2" name="Group 3"/>
          <p:cNvGrpSpPr>
            <a:grpSpLocks/>
          </p:cNvGrpSpPr>
          <p:nvPr/>
        </p:nvGrpSpPr>
        <p:grpSpPr bwMode="auto">
          <a:xfrm>
            <a:off x="755650" y="1341441"/>
            <a:ext cx="7777163" cy="1271589"/>
            <a:chOff x="476" y="845"/>
            <a:chExt cx="4899" cy="801"/>
          </a:xfrm>
        </p:grpSpPr>
        <p:sp>
          <p:nvSpPr>
            <p:cNvPr id="11" name="Text Box 4"/>
            <p:cNvSpPr txBox="1">
              <a:spLocks noChangeArrowheads="1"/>
            </p:cNvSpPr>
            <p:nvPr/>
          </p:nvSpPr>
          <p:spPr bwMode="auto">
            <a:xfrm>
              <a:off x="748" y="890"/>
              <a:ext cx="4627" cy="756"/>
            </a:xfrm>
            <a:prstGeom prst="rect">
              <a:avLst/>
            </a:prstGeom>
            <a:gradFill rotWithShape="0">
              <a:gsLst>
                <a:gs pos="0">
                  <a:schemeClr val="bg1"/>
                </a:gs>
                <a:gs pos="100000">
                  <a:srgbClr val="FF0000"/>
                </a:gs>
              </a:gsLst>
              <a:lin ang="0" scaled="1"/>
            </a:gradFill>
            <a:ln w="9525">
              <a:noFill/>
              <a:miter lim="800000"/>
              <a:headEnd/>
              <a:tailEnd/>
            </a:ln>
            <a:effectLst/>
          </p:spPr>
          <p:txBody>
            <a:bodyPr>
              <a:spAutoFit/>
            </a:bodyPr>
            <a:lstStyle/>
            <a:p>
              <a:pPr algn="l"/>
              <a:r>
                <a:rPr lang="de-DE" sz="2400" b="1" dirty="0" smtClean="0"/>
                <a:t>Die </a:t>
              </a:r>
              <a:r>
                <a:rPr lang="de-DE" sz="2400" b="1" dirty="0" smtClean="0">
                  <a:solidFill>
                    <a:srgbClr val="FF0000"/>
                  </a:solidFill>
                </a:rPr>
                <a:t>Komposition</a:t>
              </a:r>
              <a:r>
                <a:rPr lang="de-DE" sz="2400" b="1" dirty="0" smtClean="0"/>
                <a:t> ist eine Sonderform der Aggregation. Sie drückt aus, dass die Teile von der Existenz des Ganzen abhängig sind.</a:t>
              </a:r>
              <a:endParaRPr lang="de-DE" sz="2400" b="1" dirty="0"/>
            </a:p>
          </p:txBody>
        </p:sp>
        <p:sp>
          <p:nvSpPr>
            <p:cNvPr id="12" name="Text Box 5"/>
            <p:cNvSpPr txBox="1">
              <a:spLocks noChangeArrowheads="1"/>
            </p:cNvSpPr>
            <p:nvPr/>
          </p:nvSpPr>
          <p:spPr bwMode="auto">
            <a:xfrm>
              <a:off x="476" y="845"/>
              <a:ext cx="260" cy="576"/>
            </a:xfrm>
            <a:prstGeom prst="rect">
              <a:avLst/>
            </a:prstGeom>
            <a:noFill/>
            <a:ln w="9525">
              <a:noFill/>
              <a:miter lim="800000"/>
              <a:headEnd/>
              <a:tailEnd/>
            </a:ln>
            <a:effectLst/>
          </p:spPr>
          <p:txBody>
            <a:bodyPr wrap="none">
              <a:spAutoFit/>
            </a:bodyPr>
            <a:lstStyle/>
            <a:p>
              <a:r>
                <a:rPr lang="de-DE" sz="5400" b="1">
                  <a:solidFill>
                    <a:srgbClr val="FF0000"/>
                  </a:solidFill>
                  <a:effectLst>
                    <a:outerShdw blurRad="38100" dist="38100" dir="2700000" algn="tl">
                      <a:srgbClr val="C0C0C0"/>
                    </a:outerShdw>
                  </a:effectLst>
                  <a:latin typeface="Academy Engraved LET" pitchFamily="2" charset="0"/>
                </a:rPr>
                <a:t>!</a:t>
              </a:r>
            </a:p>
          </p:txBody>
        </p:sp>
      </p:grpSp>
      <p:pic>
        <p:nvPicPr>
          <p:cNvPr id="9" name="Grafik 8" descr="Unbenannt.jpg"/>
          <p:cNvPicPr>
            <a:picLocks noChangeAspect="1"/>
          </p:cNvPicPr>
          <p:nvPr/>
        </p:nvPicPr>
        <p:blipFill>
          <a:blip r:embed="rId3" cstate="print"/>
          <a:stretch>
            <a:fillRect/>
          </a:stretch>
        </p:blipFill>
        <p:spPr>
          <a:xfrm>
            <a:off x="1223944" y="2795584"/>
            <a:ext cx="6924688" cy="359992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de-DE" dirty="0" smtClean="0"/>
              <a:t>Zusammenfassung</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1059792983"/>
              </p:ext>
            </p:extLst>
          </p:nvPr>
        </p:nvGraphicFramePr>
        <p:xfrm>
          <a:off x="611472" y="1397000"/>
          <a:ext cx="7831044" cy="3581400"/>
        </p:xfrm>
        <a:graphic>
          <a:graphicData uri="http://schemas.openxmlformats.org/drawingml/2006/table">
            <a:tbl>
              <a:tblPr bandRow="1">
                <a:tableStyleId>{5DA37D80-6434-44D0-A028-1B22A696006F}</a:tableStyleId>
              </a:tblPr>
              <a:tblGrid>
                <a:gridCol w="7831044"/>
              </a:tblGrid>
              <a:tr h="370840">
                <a:tc>
                  <a:txBody>
                    <a:bodyPr/>
                    <a:lstStyle/>
                    <a:p>
                      <a:r>
                        <a:rPr lang="de-DE" dirty="0" smtClean="0"/>
                        <a:t>Assoziation</a:t>
                      </a:r>
                      <a:endParaRPr lang="de-DE" dirty="0"/>
                    </a:p>
                  </a:txBody>
                  <a:tcPr/>
                </a:tc>
              </a:tr>
              <a:tr h="370840">
                <a:tc>
                  <a:txBody>
                    <a:bodyPr/>
                    <a:lstStyle/>
                    <a:p>
                      <a:pPr>
                        <a:buFont typeface="Arial" pitchFamily="34" charset="0"/>
                        <a:buChar char="•"/>
                      </a:pPr>
                      <a:r>
                        <a:rPr lang="de-DE" dirty="0" smtClean="0"/>
                        <a:t> KENNT-Beziehung</a:t>
                      </a:r>
                    </a:p>
                    <a:p>
                      <a:pPr>
                        <a:buFont typeface="Arial" pitchFamily="34" charset="0"/>
                        <a:buChar char="•"/>
                      </a:pPr>
                      <a:r>
                        <a:rPr lang="de-DE" baseline="0" dirty="0" smtClean="0"/>
                        <a:t> Klassen existieren unabhängig voneinander</a:t>
                      </a:r>
                    </a:p>
                    <a:p>
                      <a:pPr>
                        <a:buFont typeface="Arial" pitchFamily="34" charset="0"/>
                        <a:buChar char="•"/>
                      </a:pPr>
                      <a:r>
                        <a:rPr lang="de-DE" baseline="0" dirty="0" smtClean="0"/>
                        <a:t> Klassen verwalten sich nicht gegenseitig</a:t>
                      </a:r>
                      <a:endParaRPr lang="de-DE" dirty="0"/>
                    </a:p>
                  </a:txBody>
                  <a:tcPr/>
                </a:tc>
              </a:tr>
              <a:tr h="370840">
                <a:tc>
                  <a:txBody>
                    <a:bodyPr/>
                    <a:lstStyle/>
                    <a:p>
                      <a:pPr>
                        <a:buFont typeface="Arial" pitchFamily="34" charset="0"/>
                        <a:buNone/>
                      </a:pPr>
                      <a:r>
                        <a:rPr lang="de-DE" dirty="0" smtClean="0"/>
                        <a:t>Aggregation</a:t>
                      </a:r>
                      <a:endParaRPr lang="de-DE" dirty="0"/>
                    </a:p>
                  </a:txBody>
                  <a:tcPr/>
                </a:tc>
              </a:tr>
              <a:tr h="370840">
                <a:tc>
                  <a:txBody>
                    <a:bodyPr/>
                    <a:lstStyle/>
                    <a:p>
                      <a:pPr>
                        <a:buFont typeface="Arial" pitchFamily="34" charset="0"/>
                        <a:buChar char="•"/>
                      </a:pPr>
                      <a:r>
                        <a:rPr lang="de-DE" dirty="0" smtClean="0"/>
                        <a:t> HAT-Beziehung (Rangordnung)</a:t>
                      </a:r>
                    </a:p>
                    <a:p>
                      <a:pPr>
                        <a:buFont typeface="Arial" pitchFamily="34" charset="0"/>
                        <a:buChar char="•"/>
                      </a:pPr>
                      <a:r>
                        <a:rPr lang="de-DE" dirty="0" smtClean="0"/>
                        <a:t> eine Klasse handelt stellvertretend für eine andere Klasse</a:t>
                      </a:r>
                    </a:p>
                    <a:p>
                      <a:pPr>
                        <a:buFont typeface="Arial" pitchFamily="34" charset="0"/>
                        <a:buChar char="•"/>
                      </a:pPr>
                      <a:r>
                        <a:rPr lang="de-DE" dirty="0" smtClean="0"/>
                        <a:t> Klassen können ungebunden</a:t>
                      </a:r>
                      <a:r>
                        <a:rPr lang="de-DE" baseline="0" dirty="0" smtClean="0"/>
                        <a:t> existieren</a:t>
                      </a:r>
                      <a:endParaRPr lang="de-DE" dirty="0"/>
                    </a:p>
                  </a:txBody>
                  <a:tcPr/>
                </a:tc>
              </a:tr>
              <a:tr h="370840">
                <a:tc>
                  <a:txBody>
                    <a:bodyPr/>
                    <a:lstStyle/>
                    <a:p>
                      <a:pPr>
                        <a:buFont typeface="Arial" pitchFamily="34" charset="0"/>
                        <a:buNone/>
                      </a:pPr>
                      <a:r>
                        <a:rPr lang="de-DE" dirty="0" smtClean="0"/>
                        <a:t>Komposition</a:t>
                      </a:r>
                      <a:endParaRPr lang="de-DE" dirty="0"/>
                    </a:p>
                  </a:txBody>
                  <a:tcPr/>
                </a:tc>
              </a:tr>
              <a:tr h="370840">
                <a:tc>
                  <a:txBody>
                    <a:bodyPr/>
                    <a:lstStyle/>
                    <a:p>
                      <a:pPr>
                        <a:buFont typeface="Arial" pitchFamily="34" charset="0"/>
                        <a:buChar char="•"/>
                      </a:pPr>
                      <a:r>
                        <a:rPr lang="de-DE" dirty="0" smtClean="0"/>
                        <a:t> Sonderform der Aggregation</a:t>
                      </a:r>
                    </a:p>
                    <a:p>
                      <a:pPr>
                        <a:buFont typeface="Arial" pitchFamily="34" charset="0"/>
                        <a:buChar char="•"/>
                      </a:pPr>
                      <a:r>
                        <a:rPr lang="de-DE" dirty="0" smtClean="0"/>
                        <a:t> Unterklasse kann nicht </a:t>
                      </a:r>
                      <a:r>
                        <a:rPr lang="de-DE" smtClean="0"/>
                        <a:t>eigenständig existieren</a:t>
                      </a:r>
                      <a:endParaRPr lang="de-DE" dirty="0" smtClean="0"/>
                    </a:p>
                  </a:txBody>
                  <a:tcPr/>
                </a:tc>
              </a:tr>
            </a:tbl>
          </a:graphicData>
        </a:graphic>
      </p:graphicFrame>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de-DE" dirty="0" smtClean="0"/>
              <a:t>Aufgabenstellung</a:t>
            </a:r>
            <a:endParaRPr lang="de-DE" dirty="0"/>
          </a:p>
        </p:txBody>
      </p:sp>
      <p:sp>
        <p:nvSpPr>
          <p:cNvPr id="57395" name="Text Box 51"/>
          <p:cNvSpPr txBox="1">
            <a:spLocks noChangeArrowheads="1"/>
          </p:cNvSpPr>
          <p:nvPr/>
        </p:nvSpPr>
        <p:spPr bwMode="auto">
          <a:xfrm>
            <a:off x="521460" y="1517650"/>
            <a:ext cx="8011353" cy="3385542"/>
          </a:xfrm>
          <a:prstGeom prst="rect">
            <a:avLst/>
          </a:prstGeom>
          <a:noFill/>
          <a:ln w="9525" algn="ctr">
            <a:noFill/>
            <a:miter lim="800000"/>
            <a:headEnd/>
            <a:tailEnd/>
          </a:ln>
          <a:effectLst/>
        </p:spPr>
        <p:txBody>
          <a:bodyPr wrap="square">
            <a:spAutoFit/>
          </a:bodyPr>
          <a:lstStyle/>
          <a:p>
            <a:pPr algn="l">
              <a:spcAft>
                <a:spcPts val="1200"/>
              </a:spcAft>
            </a:pPr>
            <a:r>
              <a:rPr lang="de-DE" dirty="0" smtClean="0"/>
              <a:t>Eine Firma „Garten &amp; Co“ möchte ihre Kunden verwalten. Diese Kunden geben verschiedene Aufträge, welche sich durch die Art, Stundenaufwand, Auftragsdatum und erledigt-Vermerk unterscheiden.</a:t>
            </a:r>
          </a:p>
          <a:p>
            <a:pPr algn="l">
              <a:spcAft>
                <a:spcPts val="3600"/>
              </a:spcAft>
            </a:pPr>
            <a:r>
              <a:rPr lang="de-DE" dirty="0" smtClean="0"/>
              <a:t>Gesucht ist ein Programm, welches diesen Sachverhalt modellieren kann.</a:t>
            </a:r>
          </a:p>
          <a:p>
            <a:pPr algn="l">
              <a:spcAft>
                <a:spcPts val="1200"/>
              </a:spcAft>
            </a:pPr>
            <a:r>
              <a:rPr lang="de-DE" dirty="0" smtClean="0"/>
              <a:t>Welche Vereinbarungen müssen im Pflichtenheft festgehalten werden?</a:t>
            </a:r>
          </a:p>
          <a:p>
            <a:pPr lvl="1" algn="l">
              <a:spcAft>
                <a:spcPts val="1200"/>
              </a:spcAft>
              <a:buFont typeface="Arial" pitchFamily="34" charset="0"/>
              <a:buChar char="•"/>
            </a:pPr>
            <a:r>
              <a:rPr lang="de-DE" dirty="0" smtClean="0"/>
              <a:t>  Vereinbarungen zur Klasse Kunde</a:t>
            </a:r>
          </a:p>
          <a:p>
            <a:pPr lvl="1" algn="l">
              <a:spcAft>
                <a:spcPts val="1200"/>
              </a:spcAft>
              <a:buFont typeface="Arial" pitchFamily="34" charset="0"/>
              <a:buChar char="•"/>
            </a:pPr>
            <a:r>
              <a:rPr lang="de-DE" dirty="0" smtClean="0"/>
              <a:t>  Vereinbarungen zur Klasse Auftrag</a:t>
            </a:r>
          </a:p>
          <a:p>
            <a:pPr lvl="1" algn="l">
              <a:spcAft>
                <a:spcPts val="1200"/>
              </a:spcAft>
              <a:buFont typeface="Arial" pitchFamily="34" charset="0"/>
              <a:buChar char="•"/>
            </a:pPr>
            <a:r>
              <a:rPr lang="de-DE" dirty="0" smtClean="0"/>
              <a:t>  Vereinbarungen zur Beziehung zwischen den Kunden und Auftrag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95"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de-DE" dirty="0" smtClean="0"/>
              <a:t>Pflichtenheft</a:t>
            </a:r>
            <a:endParaRPr lang="de-DE" dirty="0"/>
          </a:p>
        </p:txBody>
      </p:sp>
      <p:sp>
        <p:nvSpPr>
          <p:cNvPr id="57395" name="Text Box 51"/>
          <p:cNvSpPr txBox="1">
            <a:spLocks noChangeArrowheads="1"/>
          </p:cNvSpPr>
          <p:nvPr/>
        </p:nvSpPr>
        <p:spPr bwMode="auto">
          <a:xfrm>
            <a:off x="521460" y="1268712"/>
            <a:ext cx="8011353" cy="923330"/>
          </a:xfrm>
          <a:prstGeom prst="rect">
            <a:avLst/>
          </a:prstGeom>
          <a:noFill/>
          <a:ln w="9525" algn="ctr">
            <a:noFill/>
            <a:miter lim="800000"/>
            <a:headEnd/>
            <a:tailEnd/>
          </a:ln>
          <a:effectLst/>
        </p:spPr>
        <p:txBody>
          <a:bodyPr wrap="square">
            <a:spAutoFit/>
          </a:bodyPr>
          <a:lstStyle/>
          <a:p>
            <a:pPr algn="l">
              <a:spcAft>
                <a:spcPts val="1200"/>
              </a:spcAft>
            </a:pPr>
            <a:r>
              <a:rPr lang="de-DE" dirty="0"/>
              <a:t>Eine Firma „Garten &amp; Co“ möchte ihre Kunden verwalten. Diese Kunden geben verschiedene Aufträge, welche sich durch die Art, Stundenaufwand, Auftragsdatum und erledigt-Vermerk unterscheiden.</a:t>
            </a:r>
          </a:p>
        </p:txBody>
      </p:sp>
      <p:sp>
        <p:nvSpPr>
          <p:cNvPr id="4" name="Text Box 51"/>
          <p:cNvSpPr txBox="1">
            <a:spLocks noChangeArrowheads="1"/>
          </p:cNvSpPr>
          <p:nvPr/>
        </p:nvSpPr>
        <p:spPr bwMode="auto">
          <a:xfrm>
            <a:off x="521460" y="2417724"/>
            <a:ext cx="8281104" cy="4116512"/>
          </a:xfrm>
          <a:prstGeom prst="rect">
            <a:avLst/>
          </a:prstGeom>
          <a:noFill/>
          <a:ln w="9525" algn="ctr">
            <a:noFill/>
            <a:miter lim="800000"/>
            <a:headEnd/>
            <a:tailEnd/>
          </a:ln>
          <a:effectLst/>
        </p:spPr>
        <p:txBody>
          <a:bodyPr wrap="square">
            <a:spAutoFit/>
          </a:bodyPr>
          <a:lstStyle/>
          <a:p>
            <a:pPr algn="l">
              <a:spcAft>
                <a:spcPts val="1200"/>
              </a:spcAft>
            </a:pPr>
            <a:r>
              <a:rPr lang="de-DE" b="1" dirty="0" smtClean="0"/>
              <a:t>Pflichtenheft:</a:t>
            </a:r>
          </a:p>
          <a:p>
            <a:pPr marL="342900" indent="-342900" algn="l">
              <a:spcAft>
                <a:spcPts val="300"/>
              </a:spcAft>
              <a:buFont typeface="+mj-lt"/>
              <a:buAutoNum type="arabicPeriod"/>
            </a:pPr>
            <a:r>
              <a:rPr lang="de-DE" dirty="0" smtClean="0"/>
              <a:t>Zu jedem Kunden sind eine Kundennummer, der Name</a:t>
            </a:r>
            <a:r>
              <a:rPr lang="de-DE" dirty="0"/>
              <a:t> </a:t>
            </a:r>
            <a:r>
              <a:rPr lang="de-DE" dirty="0" smtClean="0"/>
              <a:t>und Wohnort zu speichern.</a:t>
            </a:r>
          </a:p>
          <a:p>
            <a:pPr marL="342900" indent="-342900" algn="l">
              <a:spcAft>
                <a:spcPts val="300"/>
              </a:spcAft>
              <a:buFont typeface="+mj-lt"/>
              <a:buAutoNum type="arabicPeriod"/>
            </a:pPr>
            <a:r>
              <a:rPr lang="de-DE" dirty="0" smtClean="0"/>
              <a:t>Ein Kunde wird mit seinem Namen und seiner Kundennummer erzeugt.</a:t>
            </a:r>
          </a:p>
          <a:p>
            <a:pPr marL="342900" indent="-342900" algn="l">
              <a:spcAft>
                <a:spcPts val="300"/>
              </a:spcAft>
              <a:buFont typeface="+mj-lt"/>
              <a:buAutoNum type="arabicPeriod"/>
            </a:pPr>
            <a:r>
              <a:rPr lang="de-DE" dirty="0" smtClean="0"/>
              <a:t>Alle Attribute eines Kunden müssen gelesen und geschrieben werden können.</a:t>
            </a:r>
          </a:p>
          <a:p>
            <a:pPr marL="342900" indent="-342900" algn="l">
              <a:spcAft>
                <a:spcPts val="300"/>
              </a:spcAft>
              <a:buFont typeface="+mj-lt"/>
              <a:buAutoNum type="arabicPeriod"/>
            </a:pPr>
            <a:r>
              <a:rPr lang="de-DE" dirty="0" smtClean="0"/>
              <a:t>Zu jedem Auftrag werden die Auftragsart, der Stundenaufwand, das Auftragsdatum und der erledigt-Vermerk gespeichert.</a:t>
            </a:r>
          </a:p>
          <a:p>
            <a:pPr marL="342900" indent="-342900" algn="l">
              <a:spcAft>
                <a:spcPts val="300"/>
              </a:spcAft>
              <a:buFont typeface="+mj-lt"/>
              <a:buAutoNum type="arabicPeriod"/>
            </a:pPr>
            <a:r>
              <a:rPr lang="de-DE" dirty="0" smtClean="0"/>
              <a:t>Ein Auftrag wird mit der Auftragsart und dem Auftragsdatum erzeugt.</a:t>
            </a:r>
          </a:p>
          <a:p>
            <a:pPr marL="342900" indent="-342900" algn="l">
              <a:spcAft>
                <a:spcPts val="300"/>
              </a:spcAft>
              <a:buFont typeface="+mj-lt"/>
              <a:buAutoNum type="arabicPeriod"/>
            </a:pPr>
            <a:r>
              <a:rPr lang="de-DE" dirty="0" smtClean="0"/>
              <a:t>Alle Attribute eines Auftrags müssen gelesen und geschrieben werden können.</a:t>
            </a:r>
          </a:p>
          <a:p>
            <a:pPr marL="342900" indent="-342900" algn="l">
              <a:spcAft>
                <a:spcPts val="300"/>
              </a:spcAft>
              <a:buFont typeface="+mj-lt"/>
              <a:buAutoNum type="arabicPeriod"/>
            </a:pPr>
            <a:r>
              <a:rPr lang="de-DE" dirty="0" smtClean="0"/>
              <a:t>Ein Kunden kann beliebig viele Aufträge erteilen.</a:t>
            </a:r>
          </a:p>
          <a:p>
            <a:pPr marL="342900" indent="-342900" algn="l">
              <a:spcAft>
                <a:spcPts val="300"/>
              </a:spcAft>
              <a:buFont typeface="+mj-lt"/>
              <a:buAutoNum type="arabicPeriod"/>
            </a:pPr>
            <a:r>
              <a:rPr lang="de-DE" dirty="0" smtClean="0"/>
              <a:t>Ein Auftrag gehört zu genau einem Kunden.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de-DE" dirty="0" smtClean="0"/>
              <a:t>Klassen </a:t>
            </a:r>
            <a:r>
              <a:rPr lang="de-DE" i="1" dirty="0" smtClean="0"/>
              <a:t>Kunde </a:t>
            </a:r>
            <a:r>
              <a:rPr lang="de-DE" dirty="0" smtClean="0"/>
              <a:t>und </a:t>
            </a:r>
            <a:r>
              <a:rPr lang="de-DE" i="1" dirty="0" smtClean="0"/>
              <a:t>Auftrag</a:t>
            </a:r>
            <a:endParaRPr lang="de-DE" i="1"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62" y="2005012"/>
            <a:ext cx="7153275" cy="2847975"/>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de-DE" dirty="0" smtClean="0"/>
              <a:t>Assoziation (KENNT – Beziehung)</a:t>
            </a:r>
            <a:endParaRPr lang="de-DE" dirty="0"/>
          </a:p>
        </p:txBody>
      </p:sp>
      <p:grpSp>
        <p:nvGrpSpPr>
          <p:cNvPr id="10" name="Group 3"/>
          <p:cNvGrpSpPr>
            <a:grpSpLocks/>
          </p:cNvGrpSpPr>
          <p:nvPr/>
        </p:nvGrpSpPr>
        <p:grpSpPr bwMode="auto">
          <a:xfrm>
            <a:off x="755650" y="1178700"/>
            <a:ext cx="7777163" cy="1641476"/>
            <a:chOff x="476" y="845"/>
            <a:chExt cx="4899" cy="1034"/>
          </a:xfrm>
        </p:grpSpPr>
        <p:sp>
          <p:nvSpPr>
            <p:cNvPr id="11" name="Text Box 4"/>
            <p:cNvSpPr txBox="1">
              <a:spLocks noChangeArrowheads="1"/>
            </p:cNvSpPr>
            <p:nvPr/>
          </p:nvSpPr>
          <p:spPr bwMode="auto">
            <a:xfrm>
              <a:off x="748" y="890"/>
              <a:ext cx="4627" cy="989"/>
            </a:xfrm>
            <a:prstGeom prst="rect">
              <a:avLst/>
            </a:prstGeom>
            <a:gradFill rotWithShape="0">
              <a:gsLst>
                <a:gs pos="0">
                  <a:schemeClr val="bg1"/>
                </a:gs>
                <a:gs pos="100000">
                  <a:srgbClr val="FF0000"/>
                </a:gs>
              </a:gsLst>
              <a:lin ang="0" scaled="1"/>
            </a:gradFill>
            <a:ln w="9525">
              <a:noFill/>
              <a:miter lim="800000"/>
              <a:headEnd/>
              <a:tailEnd/>
            </a:ln>
            <a:effectLst/>
          </p:spPr>
          <p:txBody>
            <a:bodyPr>
              <a:spAutoFit/>
            </a:bodyPr>
            <a:lstStyle/>
            <a:p>
              <a:pPr algn="l"/>
              <a:r>
                <a:rPr lang="de-DE" sz="2400" b="1" dirty="0" smtClean="0"/>
                <a:t>Eine </a:t>
              </a:r>
              <a:r>
                <a:rPr lang="de-DE" sz="2400" b="1" dirty="0" smtClean="0">
                  <a:solidFill>
                    <a:srgbClr val="FF0000"/>
                  </a:solidFill>
                </a:rPr>
                <a:t>Assoziation</a:t>
              </a:r>
              <a:r>
                <a:rPr lang="de-DE" sz="2400" b="1" dirty="0" smtClean="0"/>
                <a:t> ist eine Verbindung zwischen Objekten, die unabhängig voneinander existieren. Ein Objekt, welches ein anderes Objekt kennt, verwaltet es nicht.</a:t>
              </a:r>
              <a:endParaRPr lang="de-DE" sz="2400" b="1" dirty="0"/>
            </a:p>
          </p:txBody>
        </p:sp>
        <p:sp>
          <p:nvSpPr>
            <p:cNvPr id="12" name="Text Box 5"/>
            <p:cNvSpPr txBox="1">
              <a:spLocks noChangeArrowheads="1"/>
            </p:cNvSpPr>
            <p:nvPr/>
          </p:nvSpPr>
          <p:spPr bwMode="auto">
            <a:xfrm>
              <a:off x="476" y="845"/>
              <a:ext cx="260" cy="576"/>
            </a:xfrm>
            <a:prstGeom prst="rect">
              <a:avLst/>
            </a:prstGeom>
            <a:noFill/>
            <a:ln w="9525">
              <a:noFill/>
              <a:miter lim="800000"/>
              <a:headEnd/>
              <a:tailEnd/>
            </a:ln>
            <a:effectLst/>
          </p:spPr>
          <p:txBody>
            <a:bodyPr wrap="none">
              <a:spAutoFit/>
            </a:bodyPr>
            <a:lstStyle/>
            <a:p>
              <a:r>
                <a:rPr lang="de-DE" sz="5400" b="1">
                  <a:solidFill>
                    <a:srgbClr val="FF0000"/>
                  </a:solidFill>
                  <a:effectLst>
                    <a:outerShdw blurRad="38100" dist="38100" dir="2700000" algn="tl">
                      <a:srgbClr val="C0C0C0"/>
                    </a:outerShdw>
                  </a:effectLst>
                  <a:latin typeface="Academy Engraved LET" pitchFamily="2" charset="0"/>
                </a:rPr>
                <a:t>!</a:t>
              </a:r>
            </a:p>
          </p:txBody>
        </p:sp>
      </p:grpSp>
      <p:pic>
        <p:nvPicPr>
          <p:cNvPr id="2050" name="Picture 2"/>
          <p:cNvPicPr>
            <a:picLocks noChangeAspect="1" noChangeArrowheads="1"/>
          </p:cNvPicPr>
          <p:nvPr/>
        </p:nvPicPr>
        <p:blipFill>
          <a:blip r:embed="rId3" cstate="print"/>
          <a:srcRect/>
          <a:stretch>
            <a:fillRect/>
          </a:stretch>
        </p:blipFill>
        <p:spPr bwMode="auto">
          <a:xfrm>
            <a:off x="4103403" y="3338988"/>
            <a:ext cx="4429125" cy="1419225"/>
          </a:xfrm>
          <a:prstGeom prst="rect">
            <a:avLst/>
          </a:prstGeom>
          <a:noFill/>
          <a:ln w="9525">
            <a:noFill/>
            <a:miter lim="800000"/>
            <a:headEnd/>
            <a:tailEnd/>
          </a:ln>
        </p:spPr>
      </p:pic>
      <p:sp>
        <p:nvSpPr>
          <p:cNvPr id="9" name="Text Box 51"/>
          <p:cNvSpPr txBox="1">
            <a:spLocks noChangeArrowheads="1"/>
          </p:cNvSpPr>
          <p:nvPr/>
        </p:nvSpPr>
        <p:spPr bwMode="auto">
          <a:xfrm>
            <a:off x="701484" y="3338988"/>
            <a:ext cx="3420456" cy="800219"/>
          </a:xfrm>
          <a:prstGeom prst="rect">
            <a:avLst/>
          </a:prstGeom>
          <a:noFill/>
          <a:ln w="9525" algn="ctr">
            <a:noFill/>
            <a:miter lim="800000"/>
            <a:headEnd/>
            <a:tailEnd/>
          </a:ln>
          <a:effectLst/>
        </p:spPr>
        <p:txBody>
          <a:bodyPr wrap="square">
            <a:spAutoFit/>
          </a:bodyPr>
          <a:lstStyle/>
          <a:p>
            <a:pPr algn="l">
              <a:spcAft>
                <a:spcPts val="1200"/>
              </a:spcAft>
            </a:pPr>
            <a:r>
              <a:rPr lang="de-DE" b="1" dirty="0" smtClean="0"/>
              <a:t>Multiplizität (Kardinalität):</a:t>
            </a:r>
          </a:p>
          <a:p>
            <a:pPr algn="l">
              <a:spcAft>
                <a:spcPts val="1200"/>
              </a:spcAft>
            </a:pPr>
            <a:r>
              <a:rPr lang="de-DE" dirty="0" smtClean="0"/>
              <a:t>kann- und muss-Beziehungen</a:t>
            </a:r>
          </a:p>
        </p:txBody>
      </p:sp>
      <p:sp>
        <p:nvSpPr>
          <p:cNvPr id="14" name="Text Box 51"/>
          <p:cNvSpPr txBox="1">
            <a:spLocks noChangeArrowheads="1"/>
          </p:cNvSpPr>
          <p:nvPr/>
        </p:nvSpPr>
        <p:spPr bwMode="auto">
          <a:xfrm>
            <a:off x="701484" y="4969093"/>
            <a:ext cx="7741032" cy="1231106"/>
          </a:xfrm>
          <a:prstGeom prst="rect">
            <a:avLst/>
          </a:prstGeom>
          <a:noFill/>
          <a:ln w="9525" algn="ctr">
            <a:noFill/>
            <a:miter lim="800000"/>
            <a:headEnd/>
            <a:tailEnd/>
          </a:ln>
          <a:effectLst/>
        </p:spPr>
        <p:txBody>
          <a:bodyPr wrap="square">
            <a:spAutoFit/>
          </a:bodyPr>
          <a:lstStyle/>
          <a:p>
            <a:pPr algn="l">
              <a:spcAft>
                <a:spcPts val="1200"/>
              </a:spcAft>
            </a:pPr>
            <a:r>
              <a:rPr lang="de-DE" b="1" dirty="0" smtClean="0"/>
              <a:t>gerichtete und ungerichtete Beziehungen:</a:t>
            </a:r>
          </a:p>
          <a:p>
            <a:pPr algn="l">
              <a:spcAft>
                <a:spcPts val="1200"/>
              </a:spcAft>
            </a:pPr>
            <a:r>
              <a:rPr lang="de-DE" dirty="0" smtClean="0"/>
              <a:t>uni- bzw. bidirektionale Assoziationen</a:t>
            </a:r>
          </a:p>
          <a:p>
            <a:pPr algn="l">
              <a:spcAft>
                <a:spcPts val="1200"/>
              </a:spcAft>
            </a:pPr>
            <a:r>
              <a:rPr lang="de-DE" dirty="0" smtClean="0"/>
              <a:t>(keine Pfeile </a:t>
            </a:r>
            <a:r>
              <a:rPr lang="de-DE" dirty="0" smtClean="0">
                <a:sym typeface="Wingdings 3"/>
              </a:rPr>
              <a:t> noch keine Festlegung getroffen)</a:t>
            </a:r>
            <a:endParaRPr lang="de-DE"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238" y="3702748"/>
            <a:ext cx="6743700" cy="3000375"/>
          </a:xfrm>
          <a:prstGeom prst="rect">
            <a:avLst/>
          </a:prstGeom>
        </p:spPr>
      </p:pic>
      <p:pic>
        <p:nvPicPr>
          <p:cNvPr id="11" name="Grafik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193" y="1108900"/>
            <a:ext cx="7153275" cy="2847975"/>
          </a:xfrm>
          <a:prstGeom prst="rect">
            <a:avLst/>
          </a:prstGeom>
        </p:spPr>
      </p:pic>
      <p:sp>
        <p:nvSpPr>
          <p:cNvPr id="57346" name="Rectangle 2"/>
          <p:cNvSpPr>
            <a:spLocks noGrp="1" noChangeArrowheads="1"/>
          </p:cNvSpPr>
          <p:nvPr>
            <p:ph type="title"/>
          </p:nvPr>
        </p:nvSpPr>
        <p:spPr/>
        <p:txBody>
          <a:bodyPr/>
          <a:lstStyle/>
          <a:p>
            <a:r>
              <a:rPr lang="de-DE" dirty="0" smtClean="0"/>
              <a:t>Assoziation zw. </a:t>
            </a:r>
            <a:r>
              <a:rPr lang="de-DE" i="1" dirty="0" smtClean="0"/>
              <a:t>Kunde </a:t>
            </a:r>
            <a:r>
              <a:rPr lang="de-DE" dirty="0" smtClean="0"/>
              <a:t>und </a:t>
            </a:r>
            <a:r>
              <a:rPr lang="de-DE" i="1" dirty="0" smtClean="0"/>
              <a:t>Auftrag</a:t>
            </a:r>
            <a:endParaRPr lang="de-DE" i="1" dirty="0"/>
          </a:p>
        </p:txBody>
      </p:sp>
      <p:sp>
        <p:nvSpPr>
          <p:cNvPr id="2" name="Rechteck 1"/>
          <p:cNvSpPr/>
          <p:nvPr/>
        </p:nvSpPr>
        <p:spPr bwMode="auto">
          <a:xfrm>
            <a:off x="929192" y="6096354"/>
            <a:ext cx="2974467" cy="45006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smtClean="0">
              <a:ln>
                <a:noFill/>
              </a:ln>
              <a:solidFill>
                <a:schemeClr val="tx1"/>
              </a:solidFill>
              <a:effectLst/>
              <a:latin typeface="Arial" pitchFamily="34" charset="0"/>
            </a:endParaRPr>
          </a:p>
        </p:txBody>
      </p:sp>
      <p:sp>
        <p:nvSpPr>
          <p:cNvPr id="13" name="Legende mit Linie 1 12"/>
          <p:cNvSpPr/>
          <p:nvPr/>
        </p:nvSpPr>
        <p:spPr bwMode="auto">
          <a:xfrm>
            <a:off x="304037" y="5065776"/>
            <a:ext cx="1963675" cy="356616"/>
          </a:xfrm>
          <a:prstGeom prst="borderCallout1">
            <a:avLst>
              <a:gd name="adj1" fmla="val 3365"/>
              <a:gd name="adj2" fmla="val 521"/>
              <a:gd name="adj3" fmla="val -50321"/>
              <a:gd name="adj4" fmla="val 47911"/>
            </a:avLst>
          </a:prstGeom>
          <a:solidFill>
            <a:schemeClr val="bg1"/>
          </a:solidFill>
          <a:ln w="38100" cap="flat" cmpd="sng" algn="ctr">
            <a:solidFill>
              <a:srgbClr val="FFC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tx1"/>
                </a:solidFill>
                <a:effectLst/>
                <a:latin typeface="Arial" pitchFamily="34" charset="0"/>
              </a:rPr>
              <a:t>Nur ein Auftrag </a:t>
            </a:r>
            <a:r>
              <a:rPr kumimoji="0" lang="de-DE" sz="1800" b="0" i="0" u="none" strike="noStrike" cap="none" normalizeH="0" baseline="0" dirty="0" smtClean="0">
                <a:ln>
                  <a:noFill/>
                </a:ln>
                <a:solidFill>
                  <a:schemeClr val="tx1"/>
                </a:solidFill>
                <a:effectLst/>
                <a:latin typeface="Arial" pitchFamily="34" charset="0"/>
                <a:sym typeface="Wingdings" pitchFamily="2" charset="2"/>
              </a:rPr>
              <a:t></a:t>
            </a:r>
            <a:endParaRPr kumimoji="0" lang="de-DE" sz="1800" b="0" i="0" u="none" strike="noStrike" cap="none" normalizeH="0" baseline="0" dirty="0" smtClean="0">
              <a:ln>
                <a:noFill/>
              </a:ln>
              <a:solidFill>
                <a:schemeClr val="tx1"/>
              </a:solidFill>
              <a:effectLst/>
              <a:latin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de-DE" dirty="0" smtClean="0"/>
              <a:t>Mehrere Aufträge</a:t>
            </a:r>
            <a:endParaRPr lang="de-DE" i="1"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462" y="1852612"/>
            <a:ext cx="7077075" cy="3152775"/>
          </a:xfrm>
          <a:prstGeom prst="rect">
            <a:avLst/>
          </a:prstGeom>
        </p:spPr>
      </p:pic>
      <p:sp>
        <p:nvSpPr>
          <p:cNvPr id="7" name="Rechteck 6"/>
          <p:cNvSpPr/>
          <p:nvPr/>
        </p:nvSpPr>
        <p:spPr bwMode="auto">
          <a:xfrm>
            <a:off x="1176080" y="4395570"/>
            <a:ext cx="2974467" cy="45006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smtClean="0">
              <a:ln>
                <a:noFill/>
              </a:ln>
              <a:solidFill>
                <a:schemeClr val="tx1"/>
              </a:solidFill>
              <a:effectLst/>
              <a:latin typeface="Arial" pitchFamily="34" charset="0"/>
            </a:endParaRPr>
          </a:p>
        </p:txBody>
      </p:sp>
      <p:sp>
        <p:nvSpPr>
          <p:cNvPr id="9" name="Rechteck 8"/>
          <p:cNvSpPr/>
          <p:nvPr/>
        </p:nvSpPr>
        <p:spPr bwMode="auto">
          <a:xfrm>
            <a:off x="1176079" y="2960651"/>
            <a:ext cx="2974467" cy="294613"/>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smtClean="0">
              <a:ln>
                <a:noFill/>
              </a:ln>
              <a:solidFill>
                <a:schemeClr val="tx1"/>
              </a:solidFill>
              <a:effectLst/>
              <a:latin typeface="Arial" pitchFamily="34"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09604"/>
            <a:ext cx="8181975" cy="3695700"/>
          </a:xfrm>
          <a:prstGeom prst="rect">
            <a:avLst/>
          </a:prstGeom>
        </p:spPr>
      </p:pic>
      <p:sp>
        <p:nvSpPr>
          <p:cNvPr id="57346" name="Rectangle 2"/>
          <p:cNvSpPr>
            <a:spLocks noGrp="1" noChangeArrowheads="1"/>
          </p:cNvSpPr>
          <p:nvPr>
            <p:ph type="title"/>
          </p:nvPr>
        </p:nvSpPr>
        <p:spPr/>
        <p:txBody>
          <a:bodyPr/>
          <a:lstStyle/>
          <a:p>
            <a:r>
              <a:rPr lang="de-DE" dirty="0" smtClean="0"/>
              <a:t>Bidirektionale Assoziation</a:t>
            </a:r>
            <a:endParaRPr lang="de-DE" i="1" dirty="0"/>
          </a:p>
        </p:txBody>
      </p:sp>
      <p:sp>
        <p:nvSpPr>
          <p:cNvPr id="7" name="Rechteck 6"/>
          <p:cNvSpPr/>
          <p:nvPr/>
        </p:nvSpPr>
        <p:spPr bwMode="auto">
          <a:xfrm>
            <a:off x="5007415" y="4845630"/>
            <a:ext cx="3267905" cy="521898"/>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smtClean="0">
              <a:ln>
                <a:noFill/>
              </a:ln>
              <a:solidFill>
                <a:schemeClr val="tx1"/>
              </a:solidFill>
              <a:effectLst/>
              <a:latin typeface="Arial" pitchFamily="34" charset="0"/>
            </a:endParaRPr>
          </a:p>
        </p:txBody>
      </p:sp>
      <p:sp>
        <p:nvSpPr>
          <p:cNvPr id="9" name="Rechteck 8"/>
          <p:cNvSpPr/>
          <p:nvPr/>
        </p:nvSpPr>
        <p:spPr bwMode="auto">
          <a:xfrm>
            <a:off x="5007415" y="3300983"/>
            <a:ext cx="3267905" cy="147307"/>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smtClean="0">
              <a:ln>
                <a:noFill/>
              </a:ln>
              <a:solidFill>
                <a:schemeClr val="tx1"/>
              </a:solidFill>
              <a:effectLst/>
              <a:latin typeface="Arial" pitchFamily="34" charset="0"/>
            </a:endParaRPr>
          </a:p>
        </p:txBody>
      </p:sp>
      <p:sp>
        <p:nvSpPr>
          <p:cNvPr id="3" name="Textfeld 2"/>
          <p:cNvSpPr txBox="1"/>
          <p:nvPr/>
        </p:nvSpPr>
        <p:spPr>
          <a:xfrm>
            <a:off x="2083757" y="1388102"/>
            <a:ext cx="4557723" cy="369332"/>
          </a:xfrm>
          <a:prstGeom prst="rect">
            <a:avLst/>
          </a:prstGeom>
          <a:noFill/>
        </p:spPr>
        <p:txBody>
          <a:bodyPr wrap="none" rtlCol="0">
            <a:spAutoFit/>
          </a:bodyPr>
          <a:lstStyle/>
          <a:p>
            <a:r>
              <a:rPr lang="de-DE" dirty="0" smtClean="0"/>
              <a:t>Ein Auftrag soll seinen Kunden „kennen“ …</a:t>
            </a:r>
            <a:endParaRPr lang="de-DE" dirty="0"/>
          </a:p>
        </p:txBody>
      </p:sp>
    </p:spTree>
    <p:extLst>
      <p:ext uri="{BB962C8B-B14F-4D97-AF65-F5344CB8AC3E}">
        <p14:creationId xmlns:p14="http://schemas.microsoft.com/office/powerpoint/2010/main" val="209616047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de-DE" dirty="0" smtClean="0"/>
              <a:t>Umsetzung</a:t>
            </a:r>
            <a:endParaRPr lang="de-DE" i="1" dirty="0"/>
          </a:p>
        </p:txBody>
      </p:sp>
      <p:sp>
        <p:nvSpPr>
          <p:cNvPr id="8" name="Textfeld 7"/>
          <p:cNvSpPr txBox="1"/>
          <p:nvPr/>
        </p:nvSpPr>
        <p:spPr>
          <a:xfrm>
            <a:off x="791496" y="3185705"/>
            <a:ext cx="7561008" cy="1754326"/>
          </a:xfrm>
          <a:prstGeom prst="rect">
            <a:avLst/>
          </a:prstGeom>
          <a:noFill/>
        </p:spPr>
        <p:txBody>
          <a:bodyPr wrap="square" rtlCol="0">
            <a:spAutoFit/>
          </a:bodyPr>
          <a:lstStyle/>
          <a:p>
            <a:pPr algn="l"/>
            <a:r>
              <a:rPr lang="de-DE" b="1" dirty="0" smtClean="0"/>
              <a:t>Klasse Kunde</a:t>
            </a:r>
          </a:p>
          <a:p>
            <a:pPr algn="l"/>
            <a:endParaRPr lang="de-DE" b="1" dirty="0" smtClean="0"/>
          </a:p>
          <a:p>
            <a:pPr algn="l"/>
            <a:r>
              <a:rPr lang="de-DE" b="1" dirty="0" smtClean="0"/>
              <a:t>Klasse Auftrag</a:t>
            </a:r>
          </a:p>
          <a:p>
            <a:pPr algn="l"/>
            <a:endParaRPr lang="de-DE" b="1" dirty="0" smtClean="0"/>
          </a:p>
          <a:p>
            <a:pPr algn="l"/>
            <a:r>
              <a:rPr lang="de-DE" b="1" dirty="0" smtClean="0"/>
              <a:t>Klasse </a:t>
            </a:r>
            <a:r>
              <a:rPr lang="de-DE" b="1" dirty="0" err="1" smtClean="0"/>
              <a:t>GartenUndCoGUI</a:t>
            </a:r>
            <a:endParaRPr lang="de-DE" b="1" dirty="0" smtClean="0"/>
          </a:p>
          <a:p>
            <a:pPr algn="l"/>
            <a:r>
              <a:rPr lang="de-DE" dirty="0" smtClean="0"/>
              <a:t>(verwaltet Kunde und Auftrag)</a:t>
            </a:r>
            <a:endParaRPr lang="de-DE" dirty="0"/>
          </a:p>
        </p:txBody>
      </p:sp>
      <p:pic>
        <p:nvPicPr>
          <p:cNvPr id="6146" name="Picture 2"/>
          <p:cNvPicPr>
            <a:picLocks noChangeAspect="1" noChangeArrowheads="1"/>
          </p:cNvPicPr>
          <p:nvPr/>
        </p:nvPicPr>
        <p:blipFill>
          <a:blip r:embed="rId3" cstate="print"/>
          <a:srcRect/>
          <a:stretch>
            <a:fillRect/>
          </a:stretch>
        </p:blipFill>
        <p:spPr bwMode="auto">
          <a:xfrm>
            <a:off x="791496" y="1448736"/>
            <a:ext cx="7591425" cy="1304925"/>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Info OOM">
  <a:themeElements>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Info OOM</Template>
  <TotalTime>0</TotalTime>
  <Words>564</Words>
  <Application>Microsoft Office PowerPoint</Application>
  <PresentationFormat>Bildschirmpräsentation (4:3)</PresentationFormat>
  <Paragraphs>82</Paragraphs>
  <Slides>13</Slides>
  <Notes>12</Notes>
  <HiddenSlides>0</HiddenSlides>
  <MMClips>0</MMClips>
  <ScaleCrop>false</ScaleCrop>
  <HeadingPairs>
    <vt:vector size="4" baseType="variant">
      <vt:variant>
        <vt:lpstr>Design</vt:lpstr>
      </vt:variant>
      <vt:variant>
        <vt:i4>1</vt:i4>
      </vt:variant>
      <vt:variant>
        <vt:lpstr>Folientitel</vt:lpstr>
      </vt:variant>
      <vt:variant>
        <vt:i4>13</vt:i4>
      </vt:variant>
    </vt:vector>
  </HeadingPairs>
  <TitlesOfParts>
    <vt:vector size="14" baseType="lpstr">
      <vt:lpstr>Info OOM</vt:lpstr>
      <vt:lpstr>Objekt - Beziehungen Aggregation, Komposition, Assoziation </vt:lpstr>
      <vt:lpstr>Aufgabenstellung</vt:lpstr>
      <vt:lpstr>Pflichtenheft</vt:lpstr>
      <vt:lpstr>Klassen Kunde und Auftrag</vt:lpstr>
      <vt:lpstr>Assoziation (KENNT – Beziehung)</vt:lpstr>
      <vt:lpstr>Assoziation zw. Kunde und Auftrag</vt:lpstr>
      <vt:lpstr>Mehrere Aufträge</vt:lpstr>
      <vt:lpstr>Bidirektionale Assoziation</vt:lpstr>
      <vt:lpstr>Umsetzung</vt:lpstr>
      <vt:lpstr>Aggregation (HAT – Beziehung)</vt:lpstr>
      <vt:lpstr>Beispiel Aggregation</vt:lpstr>
      <vt:lpstr>Komposition (Spezialfall)</vt:lpstr>
      <vt:lpstr>Zusammenfassung</vt:lpstr>
    </vt:vector>
  </TitlesOfParts>
  <Company>privat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Algorithmen &amp; Datenstrukturen</dc:title>
  <dc:creator>Ingo Höpping</dc:creator>
  <cp:lastModifiedBy>Ingo</cp:lastModifiedBy>
  <cp:revision>373</cp:revision>
  <dcterms:created xsi:type="dcterms:W3CDTF">2002-08-19T20:16:41Z</dcterms:created>
  <dcterms:modified xsi:type="dcterms:W3CDTF">2015-09-25T07:06:55Z</dcterms:modified>
</cp:coreProperties>
</file>