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8"/>
  </p:notesMasterIdLst>
  <p:handoutMasterIdLst>
    <p:handoutMasterId r:id="rId19"/>
  </p:handoutMasterIdLst>
  <p:sldIdLst>
    <p:sldId id="256" r:id="rId2"/>
    <p:sldId id="277" r:id="rId3"/>
    <p:sldId id="258" r:id="rId4"/>
    <p:sldId id="259" r:id="rId5"/>
    <p:sldId id="260" r:id="rId6"/>
    <p:sldId id="261" r:id="rId7"/>
    <p:sldId id="262" r:id="rId8"/>
    <p:sldId id="263" r:id="rId9"/>
    <p:sldId id="270" r:id="rId10"/>
    <p:sldId id="269" r:id="rId11"/>
    <p:sldId id="268" r:id="rId12"/>
    <p:sldId id="271" r:id="rId13"/>
    <p:sldId id="274" r:id="rId14"/>
    <p:sldId id="275" r:id="rId15"/>
    <p:sldId id="276" r:id="rId16"/>
    <p:sldId id="278" r:id="rId17"/>
  </p:sldIdLst>
  <p:sldSz cx="9144000" cy="6858000" type="screen4x3"/>
  <p:notesSz cx="6735763" cy="9867900"/>
  <p:defaultTextStyle>
    <a:defPPr>
      <a:defRPr lang="de-DE"/>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0000"/>
    <a:srgbClr val="008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707" autoAdjust="0"/>
  </p:normalViewPr>
  <p:slideViewPr>
    <p:cSldViewPr>
      <p:cViewPr varScale="1">
        <p:scale>
          <a:sx n="105" d="100"/>
          <a:sy n="105" d="100"/>
        </p:scale>
        <p:origin x="118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o Höpping" userId="edb8a9975d0c5919" providerId="LiveId" clId="{A93E5B03-E3A6-451A-87E1-23B470ABBEDE}"/>
    <pc:docChg chg="delSld">
      <pc:chgData name="Ingo Höpping" userId="edb8a9975d0c5919" providerId="LiveId" clId="{A93E5B03-E3A6-451A-87E1-23B470ABBEDE}" dt="2021-01-20T11:03:41.220" v="0" actId="47"/>
      <pc:docMkLst>
        <pc:docMk/>
      </pc:docMkLst>
      <pc:sldChg chg="del">
        <pc:chgData name="Ingo Höpping" userId="edb8a9975d0c5919" providerId="LiveId" clId="{A93E5B03-E3A6-451A-87E1-23B470ABBEDE}" dt="2021-01-20T11:03:41.220" v="0" actId="47"/>
        <pc:sldMkLst>
          <pc:docMk/>
          <pc:sldMk cId="0" sldId="26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defRPr sz="1200" smtClean="0">
                <a:latin typeface="Tahoma" pitchFamily="34" charset="0"/>
              </a:defRPr>
            </a:lvl1pPr>
          </a:lstStyle>
          <a:p>
            <a:pPr>
              <a:defRPr/>
            </a:pPr>
            <a:endParaRPr lang="de-DE"/>
          </a:p>
        </p:txBody>
      </p:sp>
      <p:sp>
        <p:nvSpPr>
          <p:cNvPr id="32771" name="Rectangle 3"/>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a:defRPr sz="1200" smtClean="0">
                <a:latin typeface="Tahoma" pitchFamily="34" charset="0"/>
              </a:defRPr>
            </a:lvl1pPr>
          </a:lstStyle>
          <a:p>
            <a:pPr>
              <a:defRPr/>
            </a:pPr>
            <a:endParaRPr lang="de-DE"/>
          </a:p>
        </p:txBody>
      </p:sp>
      <p:sp>
        <p:nvSpPr>
          <p:cNvPr id="32772" name="Rectangle 4"/>
          <p:cNvSpPr>
            <a:spLocks noGrp="1" noChangeArrowheads="1"/>
          </p:cNvSpPr>
          <p:nvPr>
            <p:ph type="ftr" sz="quarter" idx="2"/>
          </p:nvPr>
        </p:nvSpPr>
        <p:spPr bwMode="auto">
          <a:xfrm>
            <a:off x="0" y="9374188"/>
            <a:ext cx="2919413" cy="493712"/>
          </a:xfrm>
          <a:prstGeom prst="rect">
            <a:avLst/>
          </a:prstGeom>
          <a:noFill/>
          <a:ln w="9525">
            <a:noFill/>
            <a:miter lim="800000"/>
            <a:headEnd/>
            <a:tailEnd/>
          </a:ln>
          <a:effectLst/>
        </p:spPr>
        <p:txBody>
          <a:bodyPr vert="horz" wrap="square" lIns="91422" tIns="45711" rIns="91422" bIns="45711" numCol="1" anchor="b" anchorCtr="0" compatLnSpc="1">
            <a:prstTxWarp prst="textNoShape">
              <a:avLst/>
            </a:prstTxWarp>
          </a:bodyPr>
          <a:lstStyle>
            <a:lvl1pPr>
              <a:defRPr sz="1200" smtClean="0">
                <a:latin typeface="Tahoma" pitchFamily="34" charset="0"/>
              </a:defRPr>
            </a:lvl1pPr>
          </a:lstStyle>
          <a:p>
            <a:pPr>
              <a:defRPr/>
            </a:pPr>
            <a:endParaRPr lang="de-DE"/>
          </a:p>
        </p:txBody>
      </p:sp>
      <p:sp>
        <p:nvSpPr>
          <p:cNvPr id="32773" name="Rectangle 5"/>
          <p:cNvSpPr>
            <a:spLocks noGrp="1" noChangeArrowheads="1"/>
          </p:cNvSpPr>
          <p:nvPr>
            <p:ph type="sldNum" sz="quarter" idx="3"/>
          </p:nvPr>
        </p:nvSpPr>
        <p:spPr bwMode="auto">
          <a:xfrm>
            <a:off x="3816350" y="9374188"/>
            <a:ext cx="2919413" cy="493712"/>
          </a:xfrm>
          <a:prstGeom prst="rect">
            <a:avLst/>
          </a:prstGeom>
          <a:noFill/>
          <a:ln w="9525">
            <a:noFill/>
            <a:miter lim="800000"/>
            <a:headEnd/>
            <a:tailEnd/>
          </a:ln>
          <a:effectLst/>
        </p:spPr>
        <p:txBody>
          <a:bodyPr vert="horz" wrap="square" lIns="91422" tIns="45711" rIns="91422" bIns="45711" numCol="1" anchor="b" anchorCtr="0" compatLnSpc="1">
            <a:prstTxWarp prst="textNoShape">
              <a:avLst/>
            </a:prstTxWarp>
          </a:bodyPr>
          <a:lstStyle>
            <a:lvl1pPr algn="r">
              <a:defRPr sz="1200" smtClean="0">
                <a:latin typeface="Tahoma" pitchFamily="34" charset="0"/>
              </a:defRPr>
            </a:lvl1pPr>
          </a:lstStyle>
          <a:p>
            <a:pPr>
              <a:defRPr/>
            </a:pPr>
            <a:fld id="{379F5BB7-91FF-4630-91B3-4B53837E74C9}" type="slidenum">
              <a:rPr lang="de-DE"/>
              <a:pPr>
                <a:defRPr/>
              </a:pPr>
              <a:t>‹Nr.›</a:t>
            </a:fld>
            <a:endParaRPr lang="de-DE"/>
          </a:p>
        </p:txBody>
      </p:sp>
    </p:spTree>
    <p:extLst>
      <p:ext uri="{BB962C8B-B14F-4D97-AF65-F5344CB8AC3E}">
        <p14:creationId xmlns:p14="http://schemas.microsoft.com/office/powerpoint/2010/main" val="2729706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895600" cy="45720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defRPr sz="1200" smtClean="0">
                <a:latin typeface="Tahoma" pitchFamily="34" charset="0"/>
              </a:defRPr>
            </a:lvl1pPr>
          </a:lstStyle>
          <a:p>
            <a:pPr>
              <a:defRPr/>
            </a:pPr>
            <a:endParaRPr lang="de-DE"/>
          </a:p>
        </p:txBody>
      </p:sp>
      <p:sp>
        <p:nvSpPr>
          <p:cNvPr id="34819" name="Rectangle 3"/>
          <p:cNvSpPr>
            <a:spLocks noGrp="1" noChangeArrowheads="1"/>
          </p:cNvSpPr>
          <p:nvPr>
            <p:ph type="dt" idx="1"/>
          </p:nvPr>
        </p:nvSpPr>
        <p:spPr bwMode="auto">
          <a:xfrm>
            <a:off x="3808413" y="0"/>
            <a:ext cx="2895600" cy="45720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a:defRPr sz="1200" smtClean="0">
                <a:latin typeface="Tahoma" pitchFamily="34" charset="0"/>
              </a:defRPr>
            </a:lvl1pPr>
          </a:lstStyle>
          <a:p>
            <a:pPr>
              <a:defRPr/>
            </a:pPr>
            <a:endParaRPr lang="de-DE"/>
          </a:p>
        </p:txBody>
      </p:sp>
      <p:sp>
        <p:nvSpPr>
          <p:cNvPr id="20484" name="Rectangle 4"/>
          <p:cNvSpPr>
            <a:spLocks noGrp="1" noRot="1" noChangeAspect="1" noChangeArrowheads="1" noTextEdit="1"/>
          </p:cNvSpPr>
          <p:nvPr>
            <p:ph type="sldImg" idx="2"/>
          </p:nvPr>
        </p:nvSpPr>
        <p:spPr bwMode="auto">
          <a:xfrm>
            <a:off x="952500" y="762000"/>
            <a:ext cx="48768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914400" y="4724400"/>
            <a:ext cx="4951413" cy="4418013"/>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371013"/>
            <a:ext cx="2895600" cy="533400"/>
          </a:xfrm>
          <a:prstGeom prst="rect">
            <a:avLst/>
          </a:prstGeom>
          <a:noFill/>
          <a:ln w="9525">
            <a:noFill/>
            <a:miter lim="800000"/>
            <a:headEnd/>
            <a:tailEnd/>
          </a:ln>
          <a:effectLst/>
        </p:spPr>
        <p:txBody>
          <a:bodyPr vert="horz" wrap="square" lIns="91422" tIns="45711" rIns="91422" bIns="45711" numCol="1" anchor="b" anchorCtr="0" compatLnSpc="1">
            <a:prstTxWarp prst="textNoShape">
              <a:avLst/>
            </a:prstTxWarp>
          </a:bodyPr>
          <a:lstStyle>
            <a:lvl1pPr>
              <a:defRPr sz="1200" smtClean="0">
                <a:latin typeface="Tahoma" pitchFamily="34" charset="0"/>
              </a:defRPr>
            </a:lvl1pPr>
          </a:lstStyle>
          <a:p>
            <a:pPr>
              <a:defRPr/>
            </a:pPr>
            <a:endParaRPr lang="de-DE"/>
          </a:p>
        </p:txBody>
      </p:sp>
      <p:sp>
        <p:nvSpPr>
          <p:cNvPr id="34823" name="Rectangle 7"/>
          <p:cNvSpPr>
            <a:spLocks noGrp="1" noChangeArrowheads="1"/>
          </p:cNvSpPr>
          <p:nvPr>
            <p:ph type="sldNum" sz="quarter" idx="5"/>
          </p:nvPr>
        </p:nvSpPr>
        <p:spPr bwMode="auto">
          <a:xfrm>
            <a:off x="3808413" y="9371013"/>
            <a:ext cx="2895600" cy="533400"/>
          </a:xfrm>
          <a:prstGeom prst="rect">
            <a:avLst/>
          </a:prstGeom>
          <a:noFill/>
          <a:ln w="9525">
            <a:noFill/>
            <a:miter lim="800000"/>
            <a:headEnd/>
            <a:tailEnd/>
          </a:ln>
          <a:effectLst/>
        </p:spPr>
        <p:txBody>
          <a:bodyPr vert="horz" wrap="square" lIns="91422" tIns="45711" rIns="91422" bIns="45711" numCol="1" anchor="b" anchorCtr="0" compatLnSpc="1">
            <a:prstTxWarp prst="textNoShape">
              <a:avLst/>
            </a:prstTxWarp>
          </a:bodyPr>
          <a:lstStyle>
            <a:lvl1pPr algn="r">
              <a:defRPr sz="1200" smtClean="0">
                <a:latin typeface="Tahoma" pitchFamily="34" charset="0"/>
              </a:defRPr>
            </a:lvl1pPr>
          </a:lstStyle>
          <a:p>
            <a:pPr>
              <a:defRPr/>
            </a:pPr>
            <a:fld id="{37F96CB2-9A30-4B85-AB0A-0CA96DE57603}" type="slidenum">
              <a:rPr lang="de-DE"/>
              <a:pPr>
                <a:defRPr/>
              </a:pPr>
              <a:t>‹Nr.›</a:t>
            </a:fld>
            <a:endParaRPr lang="de-DE"/>
          </a:p>
        </p:txBody>
      </p:sp>
    </p:spTree>
    <p:extLst>
      <p:ext uri="{BB962C8B-B14F-4D97-AF65-F5344CB8AC3E}">
        <p14:creationId xmlns:p14="http://schemas.microsoft.com/office/powerpoint/2010/main" val="1882685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Tree>
    <p:extLst>
      <p:ext uri="{BB962C8B-B14F-4D97-AF65-F5344CB8AC3E}">
        <p14:creationId xmlns:p14="http://schemas.microsoft.com/office/powerpoint/2010/main" val="1993182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750170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13550" y="179388"/>
            <a:ext cx="2330450" cy="605790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80975" y="179388"/>
            <a:ext cx="6842125" cy="6057900"/>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022636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180975" y="179388"/>
            <a:ext cx="9324975" cy="719137"/>
          </a:xfrm>
        </p:spPr>
        <p:txBody>
          <a:bodyPr/>
          <a:lstStyle/>
          <a:p>
            <a:r>
              <a:rPr lang="de-DE"/>
              <a:t>Titelmasterformat durch Klicken bearbeiten</a:t>
            </a:r>
          </a:p>
        </p:txBody>
      </p:sp>
      <p:sp>
        <p:nvSpPr>
          <p:cNvPr id="3" name="Tabellenplatzhalter 2"/>
          <p:cNvSpPr>
            <a:spLocks noGrp="1"/>
          </p:cNvSpPr>
          <p:nvPr>
            <p:ph type="tbl" idx="1"/>
          </p:nvPr>
        </p:nvSpPr>
        <p:spPr>
          <a:xfrm>
            <a:off x="539750" y="1412875"/>
            <a:ext cx="7848600" cy="4824413"/>
          </a:xfrm>
        </p:spPr>
        <p:txBody>
          <a:bodyPr/>
          <a:lstStyle/>
          <a:p>
            <a:pPr lvl="0"/>
            <a:endParaRPr lang="de-DE" noProof="0"/>
          </a:p>
        </p:txBody>
      </p:sp>
    </p:spTree>
    <p:extLst>
      <p:ext uri="{BB962C8B-B14F-4D97-AF65-F5344CB8AC3E}">
        <p14:creationId xmlns:p14="http://schemas.microsoft.com/office/powerpoint/2010/main" val="290617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09114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496573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39750" y="1412875"/>
            <a:ext cx="3848100"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540250" y="1412875"/>
            <a:ext cx="3848100"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13222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5778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643432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26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extLst>
      <p:ext uri="{BB962C8B-B14F-4D97-AF65-F5344CB8AC3E}">
        <p14:creationId xmlns:p14="http://schemas.microsoft.com/office/powerpoint/2010/main" val="3476936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extLst>
      <p:ext uri="{BB962C8B-B14F-4D97-AF65-F5344CB8AC3E}">
        <p14:creationId xmlns:p14="http://schemas.microsoft.com/office/powerpoint/2010/main" val="3473837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AutoShape 2"/>
          <p:cNvSpPr>
            <a:spLocks noChangeArrowheads="1"/>
          </p:cNvSpPr>
          <p:nvPr/>
        </p:nvSpPr>
        <p:spPr bwMode="auto">
          <a:xfrm>
            <a:off x="0" y="0"/>
            <a:ext cx="9144000" cy="1081088"/>
          </a:xfrm>
          <a:prstGeom prst="roundRect">
            <a:avLst>
              <a:gd name="adj" fmla="val 144"/>
            </a:avLst>
          </a:prstGeom>
          <a:solidFill>
            <a:srgbClr val="666699"/>
          </a:solidFill>
          <a:ln w="9525">
            <a:noFill/>
            <a:round/>
            <a:headEnd/>
            <a:tailEnd/>
          </a:ln>
          <a:effectLst/>
        </p:spPr>
        <p:txBody>
          <a:bodyPr wrap="none" anchor="ctr"/>
          <a:lstStyle/>
          <a:p>
            <a:pPr>
              <a:defRPr/>
            </a:pPr>
            <a:endParaRPr lang="de-DE"/>
          </a:p>
        </p:txBody>
      </p:sp>
      <p:sp>
        <p:nvSpPr>
          <p:cNvPr id="57347" name="Rectangle 3"/>
          <p:cNvSpPr>
            <a:spLocks noGrp="1" noChangeArrowheads="1"/>
          </p:cNvSpPr>
          <p:nvPr>
            <p:ph type="title"/>
          </p:nvPr>
        </p:nvSpPr>
        <p:spPr bwMode="auto">
          <a:xfrm>
            <a:off x="-180975" y="179388"/>
            <a:ext cx="9324975" cy="719137"/>
          </a:xfrm>
          <a:prstGeom prst="rect">
            <a:avLst/>
          </a:prstGeom>
          <a:noFill/>
          <a:ln w="9525">
            <a:noFill/>
            <a:round/>
            <a:headEnd/>
            <a:tailEnd/>
          </a:ln>
          <a:effectLst>
            <a:outerShdw dist="107763" dir="2700000" algn="ctr" rotWithShape="0">
              <a:schemeClr val="bg2">
                <a:alpha val="50000"/>
              </a:schemeClr>
            </a:outerShdw>
          </a:effectLst>
        </p:spPr>
        <p:txBody>
          <a:bodyPr vert="horz" wrap="square" lIns="0" tIns="0" rIns="0" bIns="0" numCol="1" anchor="ctr" anchorCtr="0" compatLnSpc="1">
            <a:prstTxWarp prst="textNoShape">
              <a:avLst/>
            </a:prstTxWarp>
          </a:bodyPr>
          <a:lstStyle/>
          <a:p>
            <a:pPr lvl="0"/>
            <a:r>
              <a:rPr lang="en-GB"/>
              <a:t>Klicken Sie, um das Forma</a:t>
            </a:r>
          </a:p>
        </p:txBody>
      </p:sp>
      <p:sp>
        <p:nvSpPr>
          <p:cNvPr id="1028" name="Rectangle 4"/>
          <p:cNvSpPr>
            <a:spLocks noGrp="1" noChangeArrowheads="1"/>
          </p:cNvSpPr>
          <p:nvPr>
            <p:ph type="body" idx="1"/>
          </p:nvPr>
        </p:nvSpPr>
        <p:spPr bwMode="auto">
          <a:xfrm>
            <a:off x="539750" y="1412875"/>
            <a:ext cx="78486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t>Klicken Sie, um die Formate des Gliederungstextes zu bearbeiten</a:t>
            </a:r>
          </a:p>
          <a:p>
            <a:pPr lvl="1"/>
            <a:r>
              <a:rPr lang="en-GB"/>
              <a:t>Zweite Gliederungsebene</a:t>
            </a:r>
          </a:p>
          <a:p>
            <a:pPr lvl="2"/>
            <a:r>
              <a:rPr lang="en-GB"/>
              <a:t>Dritte Gliederungsebene</a:t>
            </a:r>
          </a:p>
          <a:p>
            <a:pPr lvl="3"/>
            <a:r>
              <a:rPr lang="en-GB"/>
              <a:t>Vierte Gliederungsebene</a:t>
            </a:r>
          </a:p>
          <a:p>
            <a:pPr lvl="4"/>
            <a:r>
              <a:rPr lang="en-GB"/>
              <a:t>Fünfte Gliederungsebene</a:t>
            </a:r>
          </a:p>
          <a:p>
            <a:pPr lvl="4"/>
            <a:r>
              <a:rPr lang="en-GB"/>
              <a:t>Sechste Gliederungsebene</a:t>
            </a:r>
          </a:p>
          <a:p>
            <a:pPr lvl="4"/>
            <a:r>
              <a:rPr lang="en-GB"/>
              <a:t>Siebente Gliederungsebene</a:t>
            </a:r>
          </a:p>
          <a:p>
            <a:pPr lvl="4"/>
            <a:r>
              <a:rPr lang="en-GB"/>
              <a:t>Achte Gliederungsebene</a:t>
            </a:r>
          </a:p>
          <a:p>
            <a:pPr lvl="4"/>
            <a:r>
              <a:rPr lang="en-GB"/>
              <a:t>Neunte Gliederungsebene</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marL="1079500" indent="-358775" algn="l" defTabSz="449263" rtl="0" eaLnBrk="0" fontAlgn="base" hangingPunct="0">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mj-lt"/>
          <a:ea typeface="+mj-ea"/>
          <a:cs typeface="+mj-cs"/>
        </a:defRPr>
      </a:lvl1pPr>
      <a:lvl2pPr marL="1079500" indent="-358775" algn="l" defTabSz="449263" rtl="0" eaLnBrk="0" fontAlgn="base" hangingPunct="0">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Arial" pitchFamily="34" charset="0"/>
        </a:defRPr>
      </a:lvl2pPr>
      <a:lvl3pPr marL="1079500" indent="-358775" algn="l" defTabSz="449263" rtl="0" eaLnBrk="0" fontAlgn="base" hangingPunct="0">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Arial" pitchFamily="34" charset="0"/>
        </a:defRPr>
      </a:lvl3pPr>
      <a:lvl4pPr marL="1079500" indent="-358775" algn="l" defTabSz="449263" rtl="0" eaLnBrk="0" fontAlgn="base" hangingPunct="0">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Arial" pitchFamily="34" charset="0"/>
        </a:defRPr>
      </a:lvl4pPr>
      <a:lvl5pPr marL="1079500" indent="-358775" algn="l" defTabSz="449263" rtl="0" eaLnBrk="0" fontAlgn="base" hangingPunct="0">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Arial" pitchFamily="34" charset="0"/>
        </a:defRPr>
      </a:lvl5pPr>
      <a:lvl6pPr marL="1536700" indent="-358775" algn="l" defTabSz="449263" rtl="0" fontAlgn="base">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Arial" pitchFamily="34" charset="0"/>
        </a:defRPr>
      </a:lvl6pPr>
      <a:lvl7pPr marL="1993900" indent="-358775" algn="l" defTabSz="449263" rtl="0" fontAlgn="base">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Arial" pitchFamily="34" charset="0"/>
        </a:defRPr>
      </a:lvl7pPr>
      <a:lvl8pPr marL="2451100" indent="-358775" algn="l" defTabSz="449263" rtl="0" fontAlgn="base">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Arial" pitchFamily="34" charset="0"/>
        </a:defRPr>
      </a:lvl8pPr>
      <a:lvl9pPr marL="2908300" indent="-358775" algn="l" defTabSz="449263" rtl="0" fontAlgn="base">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Arial" pitchFamily="34" charset="0"/>
        </a:defRPr>
      </a:lvl9pPr>
    </p:titleStyle>
    <p:bodyStyle>
      <a:lvl1pPr marL="503238" indent="-431800" algn="l" defTabSz="449263" rtl="0" eaLnBrk="0" fontAlgn="base" hangingPunct="0">
        <a:lnSpc>
          <a:spcPct val="95000"/>
        </a:lnSpc>
        <a:spcBef>
          <a:spcPct val="0"/>
        </a:spcBef>
        <a:spcAft>
          <a:spcPct val="0"/>
        </a:spcAft>
        <a:buClr>
          <a:srgbClr val="000080"/>
        </a:buClr>
        <a:buSzPct val="75000"/>
        <a:buFont typeface="Wingdings" pitchFamily="2" charset="2"/>
        <a:buChar char=""/>
        <a:defRPr sz="3200">
          <a:solidFill>
            <a:srgbClr val="000000"/>
          </a:solidFill>
          <a:latin typeface="+mn-lt"/>
          <a:ea typeface="+mn-ea"/>
          <a:cs typeface="+mn-cs"/>
        </a:defRPr>
      </a:lvl1pPr>
      <a:lvl2pPr marL="790575" indent="-431800" algn="l" defTabSz="449263" rtl="0" eaLnBrk="0" fontAlgn="base" hangingPunct="0">
        <a:lnSpc>
          <a:spcPct val="95000"/>
        </a:lnSpc>
        <a:spcBef>
          <a:spcPct val="0"/>
        </a:spcBef>
        <a:spcAft>
          <a:spcPct val="0"/>
        </a:spcAft>
        <a:buClr>
          <a:srgbClr val="000080"/>
        </a:buClr>
        <a:buSzPct val="75000"/>
        <a:buFont typeface="Wingdings" pitchFamily="2" charset="2"/>
        <a:buChar char=""/>
        <a:defRPr sz="2800">
          <a:solidFill>
            <a:srgbClr val="000000"/>
          </a:solidFill>
          <a:latin typeface="+mn-lt"/>
        </a:defRPr>
      </a:lvl2pPr>
      <a:lvl3pPr marL="1079500" indent="-431800" algn="l" defTabSz="449263" rtl="0" eaLnBrk="0" fontAlgn="base" hangingPunct="0">
        <a:lnSpc>
          <a:spcPct val="95000"/>
        </a:lnSpc>
        <a:spcBef>
          <a:spcPct val="0"/>
        </a:spcBef>
        <a:spcAft>
          <a:spcPct val="0"/>
        </a:spcAft>
        <a:buClr>
          <a:srgbClr val="000080"/>
        </a:buClr>
        <a:buSzPct val="75000"/>
        <a:buFont typeface="Wingdings" pitchFamily="2" charset="2"/>
        <a:buChar char=""/>
        <a:defRPr sz="2400">
          <a:solidFill>
            <a:srgbClr val="000000"/>
          </a:solidFill>
          <a:latin typeface="+mn-lt"/>
        </a:defRPr>
      </a:lvl3pPr>
      <a:lvl4pPr marL="1366838" indent="-431800" algn="l" defTabSz="449263" rtl="0" eaLnBrk="0" fontAlgn="base" hangingPunct="0">
        <a:lnSpc>
          <a:spcPct val="95000"/>
        </a:lnSpc>
        <a:spcBef>
          <a:spcPct val="0"/>
        </a:spcBef>
        <a:spcAft>
          <a:spcPct val="0"/>
        </a:spcAft>
        <a:buClr>
          <a:srgbClr val="000080"/>
        </a:buClr>
        <a:buSzPct val="75000"/>
        <a:buFont typeface="Wingdings" pitchFamily="2" charset="2"/>
        <a:buChar char=""/>
        <a:defRPr sz="2000">
          <a:solidFill>
            <a:srgbClr val="000000"/>
          </a:solidFill>
          <a:latin typeface="+mn-lt"/>
        </a:defRPr>
      </a:lvl4pPr>
      <a:lvl5pPr marL="1655763" indent="-431800" algn="l" defTabSz="449263" rtl="0" eaLnBrk="0" fontAlgn="base" hangingPunct="0">
        <a:lnSpc>
          <a:spcPct val="95000"/>
        </a:lnSpc>
        <a:spcBef>
          <a:spcPct val="0"/>
        </a:spcBef>
        <a:spcAft>
          <a:spcPct val="0"/>
        </a:spcAft>
        <a:buClr>
          <a:srgbClr val="000080"/>
        </a:buClr>
        <a:buSzPct val="75000"/>
        <a:buFont typeface="Wingdings" pitchFamily="2" charset="2"/>
        <a:buChar char=""/>
        <a:defRPr sz="2000">
          <a:solidFill>
            <a:srgbClr val="000000"/>
          </a:solidFill>
          <a:latin typeface="+mn-lt"/>
        </a:defRPr>
      </a:lvl5pPr>
      <a:lvl6pPr marL="2112963" indent="-431800" algn="l" defTabSz="449263" rtl="0" fontAlgn="base">
        <a:lnSpc>
          <a:spcPct val="95000"/>
        </a:lnSpc>
        <a:spcBef>
          <a:spcPct val="0"/>
        </a:spcBef>
        <a:spcAft>
          <a:spcPct val="0"/>
        </a:spcAft>
        <a:buClr>
          <a:srgbClr val="000080"/>
        </a:buClr>
        <a:buSzPct val="75000"/>
        <a:buFont typeface="Wingdings" pitchFamily="2" charset="2"/>
        <a:buChar char=""/>
        <a:defRPr sz="2000">
          <a:solidFill>
            <a:srgbClr val="000000"/>
          </a:solidFill>
          <a:latin typeface="+mn-lt"/>
        </a:defRPr>
      </a:lvl6pPr>
      <a:lvl7pPr marL="2570163" indent="-431800" algn="l" defTabSz="449263" rtl="0" fontAlgn="base">
        <a:lnSpc>
          <a:spcPct val="95000"/>
        </a:lnSpc>
        <a:spcBef>
          <a:spcPct val="0"/>
        </a:spcBef>
        <a:spcAft>
          <a:spcPct val="0"/>
        </a:spcAft>
        <a:buClr>
          <a:srgbClr val="000080"/>
        </a:buClr>
        <a:buSzPct val="75000"/>
        <a:buFont typeface="Wingdings" pitchFamily="2" charset="2"/>
        <a:buChar char=""/>
        <a:defRPr sz="2000">
          <a:solidFill>
            <a:srgbClr val="000000"/>
          </a:solidFill>
          <a:latin typeface="+mn-lt"/>
        </a:defRPr>
      </a:lvl7pPr>
      <a:lvl8pPr marL="3027363" indent="-431800" algn="l" defTabSz="449263" rtl="0" fontAlgn="base">
        <a:lnSpc>
          <a:spcPct val="95000"/>
        </a:lnSpc>
        <a:spcBef>
          <a:spcPct val="0"/>
        </a:spcBef>
        <a:spcAft>
          <a:spcPct val="0"/>
        </a:spcAft>
        <a:buClr>
          <a:srgbClr val="000080"/>
        </a:buClr>
        <a:buSzPct val="75000"/>
        <a:buFont typeface="Wingdings" pitchFamily="2" charset="2"/>
        <a:buChar char=""/>
        <a:defRPr sz="2000">
          <a:solidFill>
            <a:srgbClr val="000000"/>
          </a:solidFill>
          <a:latin typeface="+mn-lt"/>
        </a:defRPr>
      </a:lvl8pPr>
      <a:lvl9pPr marL="3484563" indent="-431800" algn="l" defTabSz="449263" rtl="0" fontAlgn="base">
        <a:lnSpc>
          <a:spcPct val="95000"/>
        </a:lnSpc>
        <a:spcBef>
          <a:spcPct val="0"/>
        </a:spcBef>
        <a:spcAft>
          <a:spcPct val="0"/>
        </a:spcAft>
        <a:buClr>
          <a:srgbClr val="000080"/>
        </a:buClr>
        <a:buSzPct val="75000"/>
        <a:buFont typeface="Wingdings" pitchFamily="2" charset="2"/>
        <a:buChar char=""/>
        <a:defRPr sz="2000">
          <a:solidFill>
            <a:srgbClr val="000000"/>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 descr="Unbenann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163" y="1217613"/>
            <a:ext cx="3276600" cy="242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 Box 7"/>
          <p:cNvSpPr txBox="1">
            <a:spLocks noChangeArrowheads="1"/>
          </p:cNvSpPr>
          <p:nvPr/>
        </p:nvSpPr>
        <p:spPr bwMode="auto">
          <a:xfrm>
            <a:off x="457200" y="1535113"/>
            <a:ext cx="83058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sz="2000" b="1">
                <a:latin typeface="MS Sans Serif" charset="0"/>
              </a:rPr>
              <a:t>Auf der Weltausstellung 1899 zu Paris</a:t>
            </a:r>
          </a:p>
          <a:p>
            <a:pPr eaLnBrk="1" hangingPunct="1"/>
            <a:r>
              <a:rPr lang="de-DE" sz="2000" b="1">
                <a:latin typeface="MS Sans Serif" charset="0"/>
              </a:rPr>
              <a:t>hatte der Mathematiker Edouard Lucas</a:t>
            </a:r>
          </a:p>
          <a:p>
            <a:pPr eaLnBrk="1" hangingPunct="1"/>
            <a:r>
              <a:rPr lang="de-DE" sz="2000" b="1">
                <a:latin typeface="MS Sans Serif" charset="0"/>
              </a:rPr>
              <a:t>etliche seiner mathematischen Spiele</a:t>
            </a:r>
          </a:p>
          <a:p>
            <a:pPr eaLnBrk="1" hangingPunct="1"/>
            <a:r>
              <a:rPr lang="de-DE" sz="2000" b="1">
                <a:latin typeface="MS Sans Serif" charset="0"/>
              </a:rPr>
              <a:t>ausgestellt – darunter das Turmspiel.</a:t>
            </a:r>
          </a:p>
          <a:p>
            <a:pPr eaLnBrk="1" hangingPunct="1"/>
            <a:endParaRPr lang="de-DE" sz="2000" b="1">
              <a:latin typeface="MS Sans Serif" charset="0"/>
            </a:endParaRPr>
          </a:p>
          <a:p>
            <a:pPr eaLnBrk="1" hangingPunct="1"/>
            <a:r>
              <a:rPr lang="de-DE" sz="2000" b="1">
                <a:latin typeface="MS Sans Serif" charset="0"/>
              </a:rPr>
              <a:t>Mehrere kreisförmige Scheiben sind</a:t>
            </a:r>
          </a:p>
          <a:p>
            <a:pPr eaLnBrk="1" hangingPunct="1"/>
            <a:r>
              <a:rPr lang="de-DE" sz="2000" b="1">
                <a:latin typeface="MS Sans Serif" charset="0"/>
              </a:rPr>
              <a:t>der Größe nach auf einem der drei Stifte</a:t>
            </a:r>
          </a:p>
          <a:p>
            <a:pPr eaLnBrk="1" hangingPunct="1"/>
            <a:r>
              <a:rPr lang="de-DE" sz="2000" b="1">
                <a:latin typeface="MS Sans Serif" charset="0"/>
              </a:rPr>
              <a:t>gestapelt. Ziel des Spiels ist es, den Turm auf einen</a:t>
            </a:r>
          </a:p>
          <a:p>
            <a:pPr eaLnBrk="1" hangingPunct="1"/>
            <a:r>
              <a:rPr lang="de-DE" sz="2000" b="1">
                <a:latin typeface="MS Sans Serif" charset="0"/>
              </a:rPr>
              <a:t>anderen der beiden Plätze umzubauen. Dabei müssen die Scheiben einzeln von einem Stapel auf einen anderen umgelegt </a:t>
            </a:r>
          </a:p>
          <a:p>
            <a:pPr eaLnBrk="1" hangingPunct="1"/>
            <a:r>
              <a:rPr lang="de-DE" sz="2000" b="1">
                <a:latin typeface="MS Sans Serif" charset="0"/>
              </a:rPr>
              <a:t>werden, ohne dass je eine größere Scheibe über eine kleinere zu liegen kommt.</a:t>
            </a:r>
          </a:p>
          <a:p>
            <a:pPr eaLnBrk="1" hangingPunct="1"/>
            <a:endParaRPr lang="de-DE" sz="2000" b="1">
              <a:latin typeface="Tahoma" pitchFamily="34" charset="0"/>
            </a:endParaRPr>
          </a:p>
        </p:txBody>
      </p:sp>
      <p:sp>
        <p:nvSpPr>
          <p:cNvPr id="2" name="Rectangle 3"/>
          <p:cNvSpPr>
            <a:spLocks noChangeArrowheads="1"/>
          </p:cNvSpPr>
          <p:nvPr/>
        </p:nvSpPr>
        <p:spPr bwMode="auto">
          <a:xfrm>
            <a:off x="152400" y="5530850"/>
            <a:ext cx="8485188" cy="641350"/>
          </a:xfrm>
          <a:prstGeom prst="rect">
            <a:avLst/>
          </a:prstGeom>
          <a:noFill/>
          <a:ln w="9525">
            <a:noFill/>
            <a:miter lim="800000"/>
            <a:headEnd/>
            <a:tailEnd/>
          </a:ln>
          <a:effectLst/>
        </p:spPr>
        <p:txBody>
          <a:bodyPr anchor="b">
            <a:spAutoFit/>
          </a:bodyPr>
          <a:lstStyle/>
          <a:p>
            <a:pPr algn="r">
              <a:defRPr/>
            </a:pPr>
            <a:r>
              <a:rPr lang="de-DE" sz="3600" b="1">
                <a:effectLst>
                  <a:outerShdw blurRad="38100" dist="38100" dir="2700000" algn="tl">
                    <a:srgbClr val="C0C0C0"/>
                  </a:outerShdw>
                </a:effectLst>
              </a:rPr>
              <a:t>Türme von Hanoi</a:t>
            </a:r>
          </a:p>
        </p:txBody>
      </p:sp>
      <p:sp>
        <p:nvSpPr>
          <p:cNvPr id="2057" name="Rectangle 9"/>
          <p:cNvSpPr>
            <a:spLocks noGrp="1" noChangeArrowheads="1"/>
          </p:cNvSpPr>
          <p:nvPr>
            <p:ph type="title"/>
          </p:nvPr>
        </p:nvSpPr>
        <p:spPr/>
        <p:txBody>
          <a:bodyPr/>
          <a:lstStyle/>
          <a:p>
            <a:pPr eaLnBrk="1" hangingPunct="1">
              <a:defRPr/>
            </a:pPr>
            <a:r>
              <a:rPr lang="de-DE"/>
              <a:t>Problemstellung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611188" y="1196975"/>
            <a:ext cx="5867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sz="2000" b="1">
                <a:latin typeface="Tahoma" pitchFamily="34" charset="0"/>
              </a:rPr>
              <a:t>rekursiv:</a:t>
            </a:r>
          </a:p>
          <a:p>
            <a:pPr eaLnBrk="1" hangingPunct="1"/>
            <a:endParaRPr lang="de-DE" sz="1200">
              <a:latin typeface="Tahoma" pitchFamily="34" charset="0"/>
            </a:endParaRPr>
          </a:p>
          <a:p>
            <a:pPr eaLnBrk="1" hangingPunct="1"/>
            <a:r>
              <a:rPr lang="en-US" sz="1600">
                <a:solidFill>
                  <a:srgbClr val="000000"/>
                </a:solidFill>
                <a:latin typeface="Courier New" pitchFamily="49" charset="0"/>
              </a:rPr>
              <a:t> </a:t>
            </a:r>
            <a:r>
              <a:rPr lang="en-US" sz="1600" b="1">
                <a:solidFill>
                  <a:srgbClr val="800080"/>
                </a:solidFill>
                <a:latin typeface="Courier New" pitchFamily="49" charset="0"/>
              </a:rPr>
              <a:t>public</a:t>
            </a:r>
            <a:r>
              <a:rPr lang="en-US" sz="1600" b="1">
                <a:solidFill>
                  <a:srgbClr val="000000"/>
                </a:solidFill>
                <a:latin typeface="Courier New" pitchFamily="49" charset="0"/>
              </a:rPr>
              <a:t> </a:t>
            </a:r>
            <a:r>
              <a:rPr lang="en-US" sz="1600" b="1">
                <a:solidFill>
                  <a:srgbClr val="800080"/>
                </a:solidFill>
                <a:latin typeface="Courier New" pitchFamily="49" charset="0"/>
              </a:rPr>
              <a:t>static</a:t>
            </a:r>
            <a:r>
              <a:rPr lang="en-US" sz="1600" b="1">
                <a:solidFill>
                  <a:srgbClr val="000000"/>
                </a:solidFill>
                <a:latin typeface="Courier New" pitchFamily="49" charset="0"/>
              </a:rPr>
              <a:t> </a:t>
            </a:r>
            <a:r>
              <a:rPr lang="en-US" sz="1600" b="1">
                <a:solidFill>
                  <a:srgbClr val="800080"/>
                </a:solidFill>
                <a:latin typeface="Courier New" pitchFamily="49" charset="0"/>
              </a:rPr>
              <a:t>long</a:t>
            </a:r>
            <a:r>
              <a:rPr lang="en-US" sz="1600" b="1">
                <a:solidFill>
                  <a:srgbClr val="000000"/>
                </a:solidFill>
                <a:latin typeface="Courier New" pitchFamily="49" charset="0"/>
              </a:rPr>
              <a:t> fakrekursiv</a:t>
            </a:r>
            <a:r>
              <a:rPr lang="en-US" sz="1600" b="1">
                <a:solidFill>
                  <a:srgbClr val="800080"/>
                </a:solidFill>
                <a:latin typeface="Courier New" pitchFamily="49" charset="0"/>
              </a:rPr>
              <a:t>(int</a:t>
            </a:r>
            <a:r>
              <a:rPr lang="en-US" sz="1600" b="1">
                <a:solidFill>
                  <a:srgbClr val="000000"/>
                </a:solidFill>
                <a:latin typeface="Courier New" pitchFamily="49" charset="0"/>
              </a:rPr>
              <a:t> n</a:t>
            </a:r>
            <a:r>
              <a:rPr lang="en-US" sz="1600" b="1">
                <a:solidFill>
                  <a:srgbClr val="800080"/>
                </a:solidFill>
                <a:latin typeface="Courier New" pitchFamily="49" charset="0"/>
              </a:rPr>
              <a:t>)</a:t>
            </a:r>
            <a:r>
              <a:rPr lang="en-US" sz="1600" b="1">
                <a:solidFill>
                  <a:srgbClr val="000000"/>
                </a:solidFill>
                <a:latin typeface="Courier New" pitchFamily="49" charset="0"/>
              </a:rPr>
              <a:t> </a:t>
            </a:r>
            <a:r>
              <a:rPr lang="en-US" sz="1600" b="1">
                <a:solidFill>
                  <a:srgbClr val="800080"/>
                </a:solidFill>
                <a:latin typeface="Courier New" pitchFamily="49" charset="0"/>
              </a:rPr>
              <a:t>{</a:t>
            </a:r>
          </a:p>
          <a:p>
            <a:pPr eaLnBrk="1" hangingPunct="1"/>
            <a:r>
              <a:rPr lang="de-DE" sz="1600">
                <a:solidFill>
                  <a:srgbClr val="000000"/>
                </a:solidFill>
                <a:latin typeface="Courier New" pitchFamily="49" charset="0"/>
              </a:rPr>
              <a:t>    </a:t>
            </a:r>
            <a:r>
              <a:rPr lang="de-DE" sz="1600" b="1">
                <a:solidFill>
                  <a:srgbClr val="800080"/>
                </a:solidFill>
                <a:latin typeface="Courier New" pitchFamily="49" charset="0"/>
              </a:rPr>
              <a:t>if</a:t>
            </a:r>
            <a:r>
              <a:rPr lang="de-DE" sz="1600" b="1">
                <a:solidFill>
                  <a:srgbClr val="000000"/>
                </a:solidFill>
                <a:latin typeface="Courier New" pitchFamily="49" charset="0"/>
              </a:rPr>
              <a:t> </a:t>
            </a:r>
            <a:r>
              <a:rPr lang="de-DE" sz="1600" b="1">
                <a:solidFill>
                  <a:srgbClr val="800080"/>
                </a:solidFill>
                <a:latin typeface="Courier New" pitchFamily="49" charset="0"/>
              </a:rPr>
              <a:t>(</a:t>
            </a:r>
            <a:r>
              <a:rPr lang="de-DE" sz="1600" b="1">
                <a:solidFill>
                  <a:srgbClr val="000000"/>
                </a:solidFill>
                <a:latin typeface="Courier New" pitchFamily="49" charset="0"/>
              </a:rPr>
              <a:t>n </a:t>
            </a:r>
            <a:r>
              <a:rPr lang="de-DE" sz="1600" b="1">
                <a:solidFill>
                  <a:srgbClr val="800080"/>
                </a:solidFill>
                <a:latin typeface="Courier New" pitchFamily="49" charset="0"/>
              </a:rPr>
              <a:t>&gt;</a:t>
            </a:r>
            <a:r>
              <a:rPr lang="de-DE" sz="1600" b="1">
                <a:solidFill>
                  <a:srgbClr val="000000"/>
                </a:solidFill>
                <a:latin typeface="Courier New" pitchFamily="49" charset="0"/>
              </a:rPr>
              <a:t> </a:t>
            </a:r>
            <a:r>
              <a:rPr lang="de-DE" sz="1600" b="1">
                <a:solidFill>
                  <a:srgbClr val="0000FF"/>
                </a:solidFill>
                <a:latin typeface="Courier New" pitchFamily="49" charset="0"/>
              </a:rPr>
              <a:t>1</a:t>
            </a:r>
            <a:r>
              <a:rPr lang="de-DE" sz="1600" b="1">
                <a:solidFill>
                  <a:srgbClr val="800080"/>
                </a:solidFill>
                <a:latin typeface="Courier New" pitchFamily="49" charset="0"/>
              </a:rPr>
              <a:t>)</a:t>
            </a:r>
            <a:r>
              <a:rPr lang="de-DE" sz="1600" b="1">
                <a:solidFill>
                  <a:srgbClr val="000000"/>
                </a:solidFill>
                <a:latin typeface="Courier New" pitchFamily="49" charset="0"/>
              </a:rPr>
              <a:t> </a:t>
            </a:r>
            <a:r>
              <a:rPr lang="de-DE" sz="1600" b="1">
                <a:solidFill>
                  <a:srgbClr val="800080"/>
                </a:solidFill>
                <a:latin typeface="Courier New" pitchFamily="49" charset="0"/>
              </a:rPr>
              <a:t>{</a:t>
            </a:r>
          </a:p>
          <a:p>
            <a:pPr eaLnBrk="1" hangingPunct="1"/>
            <a:r>
              <a:rPr lang="de-DE" sz="1600">
                <a:solidFill>
                  <a:srgbClr val="000000"/>
                </a:solidFill>
                <a:latin typeface="Courier New" pitchFamily="49" charset="0"/>
              </a:rPr>
              <a:t>      </a:t>
            </a:r>
            <a:r>
              <a:rPr lang="de-DE" sz="1600" b="1">
                <a:solidFill>
                  <a:srgbClr val="800080"/>
                </a:solidFill>
                <a:latin typeface="Courier New" pitchFamily="49" charset="0"/>
              </a:rPr>
              <a:t>return</a:t>
            </a:r>
            <a:r>
              <a:rPr lang="de-DE" sz="1600" b="1">
                <a:solidFill>
                  <a:srgbClr val="000000"/>
                </a:solidFill>
                <a:latin typeface="Courier New" pitchFamily="49" charset="0"/>
              </a:rPr>
              <a:t> n </a:t>
            </a:r>
            <a:r>
              <a:rPr lang="de-DE" sz="1600" b="1">
                <a:solidFill>
                  <a:srgbClr val="800080"/>
                </a:solidFill>
                <a:latin typeface="Courier New" pitchFamily="49" charset="0"/>
              </a:rPr>
              <a:t>*</a:t>
            </a:r>
            <a:r>
              <a:rPr lang="de-DE" sz="1600" b="1">
                <a:solidFill>
                  <a:srgbClr val="000000"/>
                </a:solidFill>
                <a:latin typeface="Courier New" pitchFamily="49" charset="0"/>
              </a:rPr>
              <a:t> fakrekursiv</a:t>
            </a:r>
            <a:r>
              <a:rPr lang="de-DE" sz="1600" b="1">
                <a:solidFill>
                  <a:srgbClr val="800080"/>
                </a:solidFill>
                <a:latin typeface="Courier New" pitchFamily="49" charset="0"/>
              </a:rPr>
              <a:t>(</a:t>
            </a:r>
            <a:r>
              <a:rPr lang="de-DE" sz="1600" b="1">
                <a:solidFill>
                  <a:srgbClr val="000000"/>
                </a:solidFill>
                <a:latin typeface="Courier New" pitchFamily="49" charset="0"/>
              </a:rPr>
              <a:t>n </a:t>
            </a:r>
            <a:r>
              <a:rPr lang="de-DE" sz="1600" b="1">
                <a:solidFill>
                  <a:srgbClr val="800080"/>
                </a:solidFill>
                <a:latin typeface="Courier New" pitchFamily="49" charset="0"/>
              </a:rPr>
              <a:t>-</a:t>
            </a:r>
            <a:r>
              <a:rPr lang="de-DE" sz="1600" b="1">
                <a:solidFill>
                  <a:srgbClr val="000000"/>
                </a:solidFill>
                <a:latin typeface="Courier New" pitchFamily="49" charset="0"/>
              </a:rPr>
              <a:t> </a:t>
            </a:r>
            <a:r>
              <a:rPr lang="de-DE" sz="1600" b="1">
                <a:solidFill>
                  <a:srgbClr val="0000FF"/>
                </a:solidFill>
                <a:latin typeface="Courier New" pitchFamily="49" charset="0"/>
              </a:rPr>
              <a:t>1</a:t>
            </a:r>
            <a:r>
              <a:rPr lang="de-DE" sz="1600" b="1">
                <a:solidFill>
                  <a:srgbClr val="800080"/>
                </a:solidFill>
                <a:latin typeface="Courier New" pitchFamily="49" charset="0"/>
              </a:rPr>
              <a:t>);</a:t>
            </a:r>
          </a:p>
          <a:p>
            <a:pPr eaLnBrk="1" hangingPunct="1"/>
            <a:r>
              <a:rPr lang="de-DE" sz="1600">
                <a:solidFill>
                  <a:srgbClr val="000000"/>
                </a:solidFill>
                <a:latin typeface="Courier New" pitchFamily="49" charset="0"/>
              </a:rPr>
              <a:t>    </a:t>
            </a:r>
            <a:r>
              <a:rPr lang="de-DE" sz="1600" b="1">
                <a:solidFill>
                  <a:srgbClr val="800080"/>
                </a:solidFill>
                <a:latin typeface="Courier New" pitchFamily="49" charset="0"/>
              </a:rPr>
              <a:t>}</a:t>
            </a:r>
            <a:r>
              <a:rPr lang="de-DE" sz="1600" b="1">
                <a:solidFill>
                  <a:srgbClr val="000000"/>
                </a:solidFill>
                <a:latin typeface="Courier New" pitchFamily="49" charset="0"/>
              </a:rPr>
              <a:t> </a:t>
            </a:r>
            <a:r>
              <a:rPr lang="de-DE" sz="1600" b="1">
                <a:solidFill>
                  <a:srgbClr val="800080"/>
                </a:solidFill>
                <a:latin typeface="Courier New" pitchFamily="49" charset="0"/>
              </a:rPr>
              <a:t>else</a:t>
            </a:r>
            <a:r>
              <a:rPr lang="de-DE" sz="1600" b="1">
                <a:solidFill>
                  <a:srgbClr val="000000"/>
                </a:solidFill>
                <a:latin typeface="Courier New" pitchFamily="49" charset="0"/>
              </a:rPr>
              <a:t> </a:t>
            </a:r>
            <a:r>
              <a:rPr lang="de-DE" sz="1600" b="1">
                <a:solidFill>
                  <a:srgbClr val="800080"/>
                </a:solidFill>
                <a:latin typeface="Courier New" pitchFamily="49" charset="0"/>
              </a:rPr>
              <a:t>{</a:t>
            </a:r>
          </a:p>
          <a:p>
            <a:pPr eaLnBrk="1" hangingPunct="1"/>
            <a:r>
              <a:rPr lang="de-DE" sz="1600">
                <a:solidFill>
                  <a:srgbClr val="000000"/>
                </a:solidFill>
                <a:latin typeface="Courier New" pitchFamily="49" charset="0"/>
              </a:rPr>
              <a:t>      </a:t>
            </a:r>
            <a:r>
              <a:rPr lang="de-DE" sz="1600" b="1">
                <a:solidFill>
                  <a:srgbClr val="800080"/>
                </a:solidFill>
                <a:latin typeface="Courier New" pitchFamily="49" charset="0"/>
              </a:rPr>
              <a:t>return</a:t>
            </a:r>
            <a:r>
              <a:rPr lang="de-DE" sz="1600" b="1">
                <a:solidFill>
                  <a:srgbClr val="000000"/>
                </a:solidFill>
                <a:latin typeface="Courier New" pitchFamily="49" charset="0"/>
              </a:rPr>
              <a:t> </a:t>
            </a:r>
            <a:r>
              <a:rPr lang="de-DE" sz="1600" b="1">
                <a:solidFill>
                  <a:srgbClr val="0000FF"/>
                </a:solidFill>
                <a:latin typeface="Courier New" pitchFamily="49" charset="0"/>
              </a:rPr>
              <a:t>1</a:t>
            </a:r>
            <a:r>
              <a:rPr lang="de-DE" sz="1600" b="1">
                <a:solidFill>
                  <a:srgbClr val="800080"/>
                </a:solidFill>
                <a:latin typeface="Courier New" pitchFamily="49" charset="0"/>
              </a:rPr>
              <a:t>;</a:t>
            </a:r>
          </a:p>
          <a:p>
            <a:pPr eaLnBrk="1" hangingPunct="1"/>
            <a:r>
              <a:rPr lang="de-DE" sz="1600">
                <a:solidFill>
                  <a:srgbClr val="000000"/>
                </a:solidFill>
                <a:latin typeface="Courier New" pitchFamily="49" charset="0"/>
              </a:rPr>
              <a:t>    </a:t>
            </a:r>
            <a:r>
              <a:rPr lang="de-DE" sz="1600" b="1">
                <a:solidFill>
                  <a:srgbClr val="800080"/>
                </a:solidFill>
                <a:latin typeface="Courier New" pitchFamily="49" charset="0"/>
              </a:rPr>
              <a:t>}</a:t>
            </a:r>
          </a:p>
          <a:p>
            <a:pPr eaLnBrk="1" hangingPunct="1"/>
            <a:r>
              <a:rPr lang="de-DE" sz="1600">
                <a:solidFill>
                  <a:srgbClr val="000000"/>
                </a:solidFill>
                <a:latin typeface="Courier New" pitchFamily="49" charset="0"/>
              </a:rPr>
              <a:t>  </a:t>
            </a:r>
            <a:r>
              <a:rPr lang="de-DE" sz="1600" b="1">
                <a:solidFill>
                  <a:srgbClr val="800080"/>
                </a:solidFill>
                <a:latin typeface="Courier New" pitchFamily="49" charset="0"/>
              </a:rPr>
              <a:t>}</a:t>
            </a:r>
            <a:endParaRPr lang="de-DE" sz="1600" b="1">
              <a:latin typeface="Courier New" pitchFamily="49" charset="0"/>
            </a:endParaRPr>
          </a:p>
        </p:txBody>
      </p:sp>
      <p:sp>
        <p:nvSpPr>
          <p:cNvPr id="28676" name="Text Box 4"/>
          <p:cNvSpPr txBox="1">
            <a:spLocks noChangeArrowheads="1"/>
          </p:cNvSpPr>
          <p:nvPr/>
        </p:nvSpPr>
        <p:spPr bwMode="auto">
          <a:xfrm>
            <a:off x="611188" y="3644900"/>
            <a:ext cx="58674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sz="2000" b="1">
                <a:latin typeface="Tahoma" pitchFamily="34" charset="0"/>
              </a:rPr>
              <a:t>iterativ:</a:t>
            </a:r>
          </a:p>
          <a:p>
            <a:pPr eaLnBrk="1" hangingPunct="1"/>
            <a:endParaRPr lang="de-DE" sz="1200">
              <a:latin typeface="Tahoma" pitchFamily="34" charset="0"/>
            </a:endParaRPr>
          </a:p>
          <a:p>
            <a:pPr eaLnBrk="1" hangingPunct="1"/>
            <a:r>
              <a:rPr lang="en-US" sz="1600">
                <a:solidFill>
                  <a:srgbClr val="000000"/>
                </a:solidFill>
                <a:latin typeface="Courier New" pitchFamily="49" charset="0"/>
              </a:rPr>
              <a:t> </a:t>
            </a:r>
            <a:r>
              <a:rPr lang="en-US" sz="1600" b="1">
                <a:solidFill>
                  <a:srgbClr val="800080"/>
                </a:solidFill>
                <a:latin typeface="Courier New" pitchFamily="49" charset="0"/>
              </a:rPr>
              <a:t>public</a:t>
            </a:r>
            <a:r>
              <a:rPr lang="en-US" sz="1600" b="1">
                <a:solidFill>
                  <a:srgbClr val="000000"/>
                </a:solidFill>
                <a:latin typeface="Courier New" pitchFamily="49" charset="0"/>
              </a:rPr>
              <a:t> </a:t>
            </a:r>
            <a:r>
              <a:rPr lang="en-US" sz="1600" b="1">
                <a:solidFill>
                  <a:srgbClr val="800080"/>
                </a:solidFill>
                <a:latin typeface="Courier New" pitchFamily="49" charset="0"/>
              </a:rPr>
              <a:t>static</a:t>
            </a:r>
            <a:r>
              <a:rPr lang="en-US" sz="1600" b="1">
                <a:solidFill>
                  <a:srgbClr val="000000"/>
                </a:solidFill>
                <a:latin typeface="Courier New" pitchFamily="49" charset="0"/>
              </a:rPr>
              <a:t> </a:t>
            </a:r>
            <a:r>
              <a:rPr lang="en-US" sz="1600" b="1">
                <a:solidFill>
                  <a:srgbClr val="800080"/>
                </a:solidFill>
                <a:latin typeface="Courier New" pitchFamily="49" charset="0"/>
              </a:rPr>
              <a:t>long</a:t>
            </a:r>
            <a:r>
              <a:rPr lang="en-US" sz="1600" b="1">
                <a:solidFill>
                  <a:srgbClr val="000000"/>
                </a:solidFill>
                <a:latin typeface="Courier New" pitchFamily="49" charset="0"/>
              </a:rPr>
              <a:t> fakiterativ</a:t>
            </a:r>
            <a:r>
              <a:rPr lang="en-US" sz="1600" b="1">
                <a:solidFill>
                  <a:srgbClr val="800080"/>
                </a:solidFill>
                <a:latin typeface="Courier New" pitchFamily="49" charset="0"/>
              </a:rPr>
              <a:t>(int</a:t>
            </a:r>
            <a:r>
              <a:rPr lang="en-US" sz="1600" b="1">
                <a:solidFill>
                  <a:srgbClr val="000000"/>
                </a:solidFill>
                <a:latin typeface="Courier New" pitchFamily="49" charset="0"/>
              </a:rPr>
              <a:t> n</a:t>
            </a:r>
            <a:r>
              <a:rPr lang="en-US" sz="1600" b="1">
                <a:solidFill>
                  <a:srgbClr val="800080"/>
                </a:solidFill>
                <a:latin typeface="Courier New" pitchFamily="49" charset="0"/>
              </a:rPr>
              <a:t>)</a:t>
            </a:r>
            <a:r>
              <a:rPr lang="en-US" sz="1600" b="1">
                <a:solidFill>
                  <a:srgbClr val="000000"/>
                </a:solidFill>
                <a:latin typeface="Courier New" pitchFamily="49" charset="0"/>
              </a:rPr>
              <a:t> </a:t>
            </a:r>
            <a:r>
              <a:rPr lang="en-US" sz="1600" b="1">
                <a:solidFill>
                  <a:srgbClr val="800080"/>
                </a:solidFill>
                <a:latin typeface="Courier New" pitchFamily="49" charset="0"/>
              </a:rPr>
              <a:t>{</a:t>
            </a:r>
          </a:p>
          <a:p>
            <a:pPr eaLnBrk="1" hangingPunct="1"/>
            <a:r>
              <a:rPr lang="de-DE" sz="1600">
                <a:solidFill>
                  <a:srgbClr val="000000"/>
                </a:solidFill>
                <a:latin typeface="Courier New" pitchFamily="49" charset="0"/>
              </a:rPr>
              <a:t>    </a:t>
            </a:r>
            <a:r>
              <a:rPr lang="de-DE" sz="1600" b="1">
                <a:solidFill>
                  <a:srgbClr val="800080"/>
                </a:solidFill>
                <a:latin typeface="Courier New" pitchFamily="49" charset="0"/>
              </a:rPr>
              <a:t>long</a:t>
            </a:r>
            <a:r>
              <a:rPr lang="de-DE" sz="1600" b="1">
                <a:solidFill>
                  <a:srgbClr val="000000"/>
                </a:solidFill>
                <a:latin typeface="Courier New" pitchFamily="49" charset="0"/>
              </a:rPr>
              <a:t> a</a:t>
            </a:r>
            <a:r>
              <a:rPr lang="de-DE" sz="1600" b="1">
                <a:solidFill>
                  <a:srgbClr val="800080"/>
                </a:solidFill>
                <a:latin typeface="Courier New" pitchFamily="49" charset="0"/>
              </a:rPr>
              <a:t>;</a:t>
            </a:r>
          </a:p>
          <a:p>
            <a:pPr eaLnBrk="1" hangingPunct="1"/>
            <a:endParaRPr lang="de-DE" sz="1600" b="1">
              <a:solidFill>
                <a:srgbClr val="800080"/>
              </a:solidFill>
              <a:latin typeface="Courier New" pitchFamily="49" charset="0"/>
            </a:endParaRPr>
          </a:p>
          <a:p>
            <a:pPr eaLnBrk="1" hangingPunct="1"/>
            <a:r>
              <a:rPr lang="de-DE" sz="1600">
                <a:solidFill>
                  <a:srgbClr val="000000"/>
                </a:solidFill>
                <a:latin typeface="Courier New" pitchFamily="49" charset="0"/>
              </a:rPr>
              <a:t>    a </a:t>
            </a:r>
            <a:r>
              <a:rPr lang="de-DE" sz="1600" b="1">
                <a:solidFill>
                  <a:srgbClr val="800080"/>
                </a:solidFill>
                <a:latin typeface="Courier New" pitchFamily="49" charset="0"/>
              </a:rPr>
              <a:t>=</a:t>
            </a:r>
            <a:r>
              <a:rPr lang="de-DE" sz="1600" b="1">
                <a:solidFill>
                  <a:srgbClr val="000000"/>
                </a:solidFill>
                <a:latin typeface="Courier New" pitchFamily="49" charset="0"/>
              </a:rPr>
              <a:t> </a:t>
            </a:r>
            <a:r>
              <a:rPr lang="de-DE" sz="1600" b="1">
                <a:solidFill>
                  <a:srgbClr val="0000FF"/>
                </a:solidFill>
                <a:latin typeface="Courier New" pitchFamily="49" charset="0"/>
              </a:rPr>
              <a:t>1</a:t>
            </a:r>
            <a:r>
              <a:rPr lang="de-DE" sz="1600" b="1">
                <a:solidFill>
                  <a:srgbClr val="800080"/>
                </a:solidFill>
                <a:latin typeface="Courier New" pitchFamily="49" charset="0"/>
              </a:rPr>
              <a:t>;</a:t>
            </a:r>
          </a:p>
          <a:p>
            <a:pPr eaLnBrk="1" hangingPunct="1"/>
            <a:r>
              <a:rPr lang="nn-NO" sz="1600">
                <a:solidFill>
                  <a:srgbClr val="000000"/>
                </a:solidFill>
                <a:latin typeface="Courier New" pitchFamily="49" charset="0"/>
              </a:rPr>
              <a:t>    </a:t>
            </a:r>
            <a:r>
              <a:rPr lang="nn-NO" sz="1600" b="1">
                <a:solidFill>
                  <a:srgbClr val="800080"/>
                </a:solidFill>
                <a:latin typeface="Courier New" pitchFamily="49" charset="0"/>
              </a:rPr>
              <a:t>for</a:t>
            </a:r>
            <a:r>
              <a:rPr lang="nn-NO" sz="1600" b="1">
                <a:solidFill>
                  <a:srgbClr val="000000"/>
                </a:solidFill>
                <a:latin typeface="Courier New" pitchFamily="49" charset="0"/>
              </a:rPr>
              <a:t> </a:t>
            </a:r>
            <a:r>
              <a:rPr lang="nn-NO" sz="1600" b="1">
                <a:solidFill>
                  <a:srgbClr val="800080"/>
                </a:solidFill>
                <a:latin typeface="Courier New" pitchFamily="49" charset="0"/>
              </a:rPr>
              <a:t>(int</a:t>
            </a:r>
            <a:r>
              <a:rPr lang="nn-NO" sz="1600" b="1">
                <a:solidFill>
                  <a:srgbClr val="000000"/>
                </a:solidFill>
                <a:latin typeface="Courier New" pitchFamily="49" charset="0"/>
              </a:rPr>
              <a:t> i </a:t>
            </a:r>
            <a:r>
              <a:rPr lang="nn-NO" sz="1600" b="1">
                <a:solidFill>
                  <a:srgbClr val="800080"/>
                </a:solidFill>
                <a:latin typeface="Courier New" pitchFamily="49" charset="0"/>
              </a:rPr>
              <a:t>=</a:t>
            </a:r>
            <a:r>
              <a:rPr lang="nn-NO" sz="1600" b="1">
                <a:solidFill>
                  <a:srgbClr val="000000"/>
                </a:solidFill>
                <a:latin typeface="Courier New" pitchFamily="49" charset="0"/>
              </a:rPr>
              <a:t> </a:t>
            </a:r>
            <a:r>
              <a:rPr lang="nn-NO" sz="1600" b="1">
                <a:solidFill>
                  <a:srgbClr val="0000FF"/>
                </a:solidFill>
                <a:latin typeface="Courier New" pitchFamily="49" charset="0"/>
              </a:rPr>
              <a:t>1</a:t>
            </a:r>
            <a:r>
              <a:rPr lang="nn-NO" sz="1600" b="1">
                <a:solidFill>
                  <a:srgbClr val="800080"/>
                </a:solidFill>
                <a:latin typeface="Courier New" pitchFamily="49" charset="0"/>
              </a:rPr>
              <a:t>;</a:t>
            </a:r>
            <a:r>
              <a:rPr lang="nn-NO" sz="1600" b="1">
                <a:solidFill>
                  <a:srgbClr val="000000"/>
                </a:solidFill>
                <a:latin typeface="Courier New" pitchFamily="49" charset="0"/>
              </a:rPr>
              <a:t> i </a:t>
            </a:r>
            <a:r>
              <a:rPr lang="nn-NO" sz="1600" b="1">
                <a:solidFill>
                  <a:srgbClr val="800080"/>
                </a:solidFill>
                <a:latin typeface="Courier New" pitchFamily="49" charset="0"/>
              </a:rPr>
              <a:t>&lt;=</a:t>
            </a:r>
            <a:r>
              <a:rPr lang="nn-NO" sz="1600" b="1">
                <a:solidFill>
                  <a:srgbClr val="000000"/>
                </a:solidFill>
                <a:latin typeface="Courier New" pitchFamily="49" charset="0"/>
              </a:rPr>
              <a:t> n</a:t>
            </a:r>
            <a:r>
              <a:rPr lang="nn-NO" sz="1600" b="1">
                <a:solidFill>
                  <a:srgbClr val="800080"/>
                </a:solidFill>
                <a:latin typeface="Courier New" pitchFamily="49" charset="0"/>
              </a:rPr>
              <a:t>;</a:t>
            </a:r>
            <a:r>
              <a:rPr lang="nn-NO" sz="1600" b="1">
                <a:solidFill>
                  <a:srgbClr val="000000"/>
                </a:solidFill>
                <a:latin typeface="Courier New" pitchFamily="49" charset="0"/>
              </a:rPr>
              <a:t> i</a:t>
            </a:r>
            <a:r>
              <a:rPr lang="nn-NO" sz="1600" b="1">
                <a:solidFill>
                  <a:srgbClr val="800080"/>
                </a:solidFill>
                <a:latin typeface="Courier New" pitchFamily="49" charset="0"/>
              </a:rPr>
              <a:t>++)</a:t>
            </a:r>
            <a:r>
              <a:rPr lang="nn-NO" sz="1600" b="1">
                <a:solidFill>
                  <a:srgbClr val="000000"/>
                </a:solidFill>
                <a:latin typeface="Courier New" pitchFamily="49" charset="0"/>
              </a:rPr>
              <a:t> </a:t>
            </a:r>
            <a:r>
              <a:rPr lang="nn-NO" sz="1600" b="1">
                <a:solidFill>
                  <a:srgbClr val="800080"/>
                </a:solidFill>
                <a:latin typeface="Courier New" pitchFamily="49" charset="0"/>
              </a:rPr>
              <a:t>{</a:t>
            </a:r>
          </a:p>
          <a:p>
            <a:pPr eaLnBrk="1" hangingPunct="1"/>
            <a:r>
              <a:rPr lang="de-DE" sz="1600">
                <a:solidFill>
                  <a:srgbClr val="000000"/>
                </a:solidFill>
                <a:latin typeface="Courier New" pitchFamily="49" charset="0"/>
              </a:rPr>
              <a:t>      a </a:t>
            </a:r>
            <a:r>
              <a:rPr lang="de-DE" sz="1600" b="1">
                <a:solidFill>
                  <a:srgbClr val="800080"/>
                </a:solidFill>
                <a:latin typeface="Courier New" pitchFamily="49" charset="0"/>
              </a:rPr>
              <a:t>=</a:t>
            </a:r>
            <a:r>
              <a:rPr lang="de-DE" sz="1600" b="1">
                <a:solidFill>
                  <a:srgbClr val="000000"/>
                </a:solidFill>
                <a:latin typeface="Courier New" pitchFamily="49" charset="0"/>
              </a:rPr>
              <a:t> a </a:t>
            </a:r>
            <a:r>
              <a:rPr lang="de-DE" sz="1600" b="1">
                <a:solidFill>
                  <a:srgbClr val="800080"/>
                </a:solidFill>
                <a:latin typeface="Courier New" pitchFamily="49" charset="0"/>
              </a:rPr>
              <a:t>*</a:t>
            </a:r>
            <a:r>
              <a:rPr lang="de-DE" sz="1600" b="1">
                <a:solidFill>
                  <a:srgbClr val="000000"/>
                </a:solidFill>
                <a:latin typeface="Courier New" pitchFamily="49" charset="0"/>
              </a:rPr>
              <a:t> i</a:t>
            </a:r>
            <a:r>
              <a:rPr lang="de-DE" sz="1600" b="1">
                <a:solidFill>
                  <a:srgbClr val="800080"/>
                </a:solidFill>
                <a:latin typeface="Courier New" pitchFamily="49" charset="0"/>
              </a:rPr>
              <a:t>;</a:t>
            </a:r>
          </a:p>
          <a:p>
            <a:pPr eaLnBrk="1" hangingPunct="1"/>
            <a:r>
              <a:rPr lang="de-DE" sz="1600">
                <a:solidFill>
                  <a:srgbClr val="000000"/>
                </a:solidFill>
                <a:latin typeface="Courier New" pitchFamily="49" charset="0"/>
              </a:rPr>
              <a:t>    </a:t>
            </a:r>
            <a:r>
              <a:rPr lang="de-DE" sz="1600" b="1">
                <a:solidFill>
                  <a:srgbClr val="800080"/>
                </a:solidFill>
                <a:latin typeface="Courier New" pitchFamily="49" charset="0"/>
              </a:rPr>
              <a:t>}</a:t>
            </a:r>
          </a:p>
          <a:p>
            <a:pPr eaLnBrk="1" hangingPunct="1"/>
            <a:r>
              <a:rPr lang="de-DE" sz="1600">
                <a:solidFill>
                  <a:srgbClr val="000000"/>
                </a:solidFill>
                <a:latin typeface="Courier New" pitchFamily="49" charset="0"/>
              </a:rPr>
              <a:t>    </a:t>
            </a:r>
            <a:r>
              <a:rPr lang="de-DE" sz="1600" b="1">
                <a:solidFill>
                  <a:srgbClr val="800080"/>
                </a:solidFill>
                <a:latin typeface="Courier New" pitchFamily="49" charset="0"/>
              </a:rPr>
              <a:t>return</a:t>
            </a:r>
            <a:r>
              <a:rPr lang="de-DE" sz="1600" b="1">
                <a:solidFill>
                  <a:srgbClr val="000000"/>
                </a:solidFill>
                <a:latin typeface="Courier New" pitchFamily="49" charset="0"/>
              </a:rPr>
              <a:t> a</a:t>
            </a:r>
            <a:r>
              <a:rPr lang="de-DE" sz="1600" b="1">
                <a:solidFill>
                  <a:srgbClr val="800080"/>
                </a:solidFill>
                <a:latin typeface="Courier New" pitchFamily="49" charset="0"/>
              </a:rPr>
              <a:t>;</a:t>
            </a:r>
          </a:p>
          <a:p>
            <a:pPr eaLnBrk="1" hangingPunct="1"/>
            <a:r>
              <a:rPr lang="de-DE" sz="1600">
                <a:solidFill>
                  <a:srgbClr val="000000"/>
                </a:solidFill>
                <a:latin typeface="Courier New" pitchFamily="49" charset="0"/>
              </a:rPr>
              <a:t>  </a:t>
            </a:r>
            <a:r>
              <a:rPr lang="de-DE" sz="1600" b="1">
                <a:solidFill>
                  <a:srgbClr val="800080"/>
                </a:solidFill>
                <a:latin typeface="Courier New" pitchFamily="49" charset="0"/>
              </a:rPr>
              <a:t>}</a:t>
            </a:r>
            <a:endParaRPr lang="de-DE" sz="1600" b="1">
              <a:latin typeface="Courier New" pitchFamily="49" charset="0"/>
            </a:endParaRPr>
          </a:p>
        </p:txBody>
      </p:sp>
      <p:sp>
        <p:nvSpPr>
          <p:cNvPr id="28677" name="Rectangle 5"/>
          <p:cNvSpPr>
            <a:spLocks noGrp="1" noChangeArrowheads="1"/>
          </p:cNvSpPr>
          <p:nvPr>
            <p:ph type="title"/>
          </p:nvPr>
        </p:nvSpPr>
        <p:spPr/>
        <p:txBody>
          <a:bodyPr/>
          <a:lstStyle/>
          <a:p>
            <a:pPr eaLnBrk="1" hangingPunct="1">
              <a:defRPr/>
            </a:pPr>
            <a:r>
              <a:rPr lang="de-DE"/>
              <a:t>Beispiel Fakultät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blinds(horizontal)">
                                      <p:cBhvr>
                                        <p:cTn id="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800" name="Group 152"/>
          <p:cNvGraphicFramePr>
            <a:graphicFrameLocks noGrp="1"/>
          </p:cNvGraphicFramePr>
          <p:nvPr/>
        </p:nvGraphicFramePr>
        <p:xfrm>
          <a:off x="395288" y="1916113"/>
          <a:ext cx="8229600" cy="4259263"/>
        </p:xfrm>
        <a:graphic>
          <a:graphicData uri="http://schemas.openxmlformats.org/drawingml/2006/table">
            <a:tbl>
              <a:tblPr/>
              <a:tblGrid>
                <a:gridCol w="2160587">
                  <a:extLst>
                    <a:ext uri="{9D8B030D-6E8A-4147-A177-3AD203B41FA5}">
                      <a16:colId xmlns:a16="http://schemas.microsoft.com/office/drawing/2014/main" val="20000"/>
                    </a:ext>
                  </a:extLst>
                </a:gridCol>
                <a:gridCol w="2792413">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496831">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endParaRPr kumimoji="0" lang="de-DE" sz="2800" b="0" i="0" u="none" strike="noStrike" cap="none" normalizeH="0" baseline="0">
                        <a:ln>
                          <a:noFill/>
                        </a:ln>
                        <a:solidFill>
                          <a:srgbClr val="000000"/>
                        </a:solidFill>
                        <a:effectLst/>
                        <a:latin typeface="Arial" pitchFamily="34" charset="0"/>
                      </a:endParaRPr>
                    </a:p>
                  </a:txBody>
                  <a:tcPr marT="45721" marB="45721"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2800" b="0" i="0" u="none" strike="noStrike" cap="none" normalizeH="0" baseline="0">
                          <a:ln>
                            <a:noFill/>
                          </a:ln>
                          <a:solidFill>
                            <a:srgbClr val="000000"/>
                          </a:solidFill>
                          <a:effectLst/>
                          <a:latin typeface="Arial" pitchFamily="34" charset="0"/>
                        </a:rPr>
                        <a:t>Iteration</a:t>
                      </a:r>
                    </a:p>
                  </a:txBody>
                  <a:tcPr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2800" b="0" i="0" u="none" strike="noStrike" cap="none" normalizeH="0" baseline="0">
                          <a:ln>
                            <a:noFill/>
                          </a:ln>
                          <a:solidFill>
                            <a:srgbClr val="000000"/>
                          </a:solidFill>
                          <a:effectLst/>
                          <a:latin typeface="Arial" pitchFamily="34" charset="0"/>
                        </a:rPr>
                        <a:t>Rekursion</a:t>
                      </a:r>
                    </a:p>
                  </a:txBody>
                  <a:tcPr marT="45721" marB="45721" horzOverflow="overflow">
                    <a:lnL w="12700" cap="flat" cmpd="sng" algn="ctr">
                      <a:solidFill>
                        <a:schemeClr val="tx1"/>
                      </a:solidFill>
                      <a:prstDash val="solid"/>
                      <a:miter lim="800000"/>
                      <a:headEnd type="none" w="med" len="med"/>
                      <a:tailEnd type="none" w="med" len="med"/>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2657">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2000" b="0" i="0" u="none" strike="noStrike" cap="none" normalizeH="0" baseline="0">
                          <a:ln>
                            <a:noFill/>
                          </a:ln>
                          <a:solidFill>
                            <a:srgbClr val="000000"/>
                          </a:solidFill>
                          <a:effectLst/>
                          <a:latin typeface="Arial" pitchFamily="34" charset="0"/>
                        </a:rPr>
                        <a:t>Prinzip</a:t>
                      </a:r>
                    </a:p>
                  </a:txBody>
                  <a:tcPr marT="45721" marB="4572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Wiederholung durch</a:t>
                      </a:r>
                    </a:p>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Reihung (Bottom – up)</a:t>
                      </a:r>
                    </a:p>
                  </a:txBody>
                  <a:tcPr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Wiederholung durch </a:t>
                      </a:r>
                    </a:p>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Schachtelung (Top – down)</a:t>
                      </a:r>
                    </a:p>
                  </a:txBody>
                  <a:tcPr marT="45721" marB="4572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2657">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2000" b="0" i="0" u="none" strike="noStrike" cap="none" normalizeH="0" baseline="0">
                          <a:ln>
                            <a:noFill/>
                          </a:ln>
                          <a:solidFill>
                            <a:srgbClr val="000000"/>
                          </a:solidFill>
                          <a:effectLst/>
                          <a:latin typeface="Arial" pitchFamily="34" charset="0"/>
                        </a:rPr>
                        <a:t>Codierung</a:t>
                      </a:r>
                    </a:p>
                  </a:txBody>
                  <a:tcPr marT="45721" marB="4572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Schleifen</a:t>
                      </a:r>
                    </a:p>
                  </a:txBody>
                  <a:tcPr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sich selbst aufrufende </a:t>
                      </a:r>
                    </a:p>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Prozeduren und Funktionen</a:t>
                      </a:r>
                    </a:p>
                  </a:txBody>
                  <a:tcPr marT="45721" marB="4572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94">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2000" b="0" i="0" u="none" strike="noStrike" cap="none" normalizeH="0" baseline="0">
                          <a:ln>
                            <a:noFill/>
                          </a:ln>
                          <a:solidFill>
                            <a:srgbClr val="000000"/>
                          </a:solidFill>
                          <a:effectLst/>
                          <a:latin typeface="Arial" pitchFamily="34" charset="0"/>
                        </a:rPr>
                        <a:t>Geschwindigkeit</a:t>
                      </a:r>
                    </a:p>
                  </a:txBody>
                  <a:tcPr marT="45721" marB="4572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schnell</a:t>
                      </a:r>
                    </a:p>
                  </a:txBody>
                  <a:tcPr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langsam</a:t>
                      </a:r>
                    </a:p>
                  </a:txBody>
                  <a:tcPr marT="45721" marB="4572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94">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2000" b="0" i="0" u="none" strike="noStrike" cap="none" normalizeH="0" baseline="0">
                          <a:ln>
                            <a:noFill/>
                          </a:ln>
                          <a:solidFill>
                            <a:srgbClr val="000000"/>
                          </a:solidFill>
                          <a:effectLst/>
                          <a:latin typeface="Arial" pitchFamily="34" charset="0"/>
                        </a:rPr>
                        <a:t>Speicherbedarf</a:t>
                      </a:r>
                    </a:p>
                  </a:txBody>
                  <a:tcPr marT="45721" marB="4572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wenig</a:t>
                      </a:r>
                    </a:p>
                  </a:txBody>
                  <a:tcPr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viel</a:t>
                      </a:r>
                    </a:p>
                  </a:txBody>
                  <a:tcPr marT="45721" marB="4572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2657">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2000" b="0" i="0" u="none" strike="noStrike" cap="none" normalizeH="0" baseline="0">
                          <a:ln>
                            <a:noFill/>
                          </a:ln>
                          <a:solidFill>
                            <a:srgbClr val="000000"/>
                          </a:solidFill>
                          <a:effectLst/>
                          <a:latin typeface="Arial" pitchFamily="34" charset="0"/>
                        </a:rPr>
                        <a:t>... benötigt ...</a:t>
                      </a:r>
                    </a:p>
                  </a:txBody>
                  <a:tcPr marT="45721" marB="4572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 eine Abbruch-</a:t>
                      </a:r>
                    </a:p>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bedingung</a:t>
                      </a:r>
                    </a:p>
                  </a:txBody>
                  <a:tcPr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 einen Rekursionsanfang</a:t>
                      </a:r>
                    </a:p>
                  </a:txBody>
                  <a:tcPr marT="45721" marB="4572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133873">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2000" b="0" i="0" u="none" strike="noStrike" cap="none" normalizeH="0" baseline="0">
                          <a:ln>
                            <a:noFill/>
                          </a:ln>
                          <a:solidFill>
                            <a:srgbClr val="000000"/>
                          </a:solidFill>
                          <a:effectLst/>
                          <a:latin typeface="Arial" pitchFamily="34" charset="0"/>
                        </a:rPr>
                        <a:t>Anwendung</a:t>
                      </a:r>
                    </a:p>
                  </a:txBody>
                  <a:tcPr marT="45721" marB="4572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Immer, wenn iterative </a:t>
                      </a:r>
                    </a:p>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Lösung offensichtlich ist.</a:t>
                      </a:r>
                    </a:p>
                  </a:txBody>
                  <a:tcPr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Wenn iterative Lösung nicht </a:t>
                      </a:r>
                    </a:p>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offensichtlich ist – meist ist </a:t>
                      </a:r>
                    </a:p>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Datenstruktur oder das </a:t>
                      </a:r>
                    </a:p>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1800" b="0" i="0" u="none" strike="noStrike" cap="none" normalizeH="0" baseline="0">
                          <a:ln>
                            <a:noFill/>
                          </a:ln>
                          <a:solidFill>
                            <a:srgbClr val="000000"/>
                          </a:solidFill>
                          <a:effectLst/>
                          <a:latin typeface="Arial" pitchFamily="34" charset="0"/>
                        </a:rPr>
                        <a:t>Problem selbst rekursiv</a:t>
                      </a:r>
                    </a:p>
                  </a:txBody>
                  <a:tcPr marT="45721" marB="4572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7794" name="Rectangle 146"/>
          <p:cNvSpPr>
            <a:spLocks noGrp="1" noChangeArrowheads="1"/>
          </p:cNvSpPr>
          <p:nvPr>
            <p:ph type="title"/>
          </p:nvPr>
        </p:nvSpPr>
        <p:spPr/>
        <p:txBody>
          <a:bodyPr/>
          <a:lstStyle/>
          <a:p>
            <a:pPr eaLnBrk="1" hangingPunct="1">
              <a:defRPr/>
            </a:pPr>
            <a:r>
              <a:rPr lang="de-DE"/>
              <a:t>Zusammenfassung</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Unbenan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00" y="1557338"/>
            <a:ext cx="4495800"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Rectangle 6"/>
          <p:cNvSpPr>
            <a:spLocks noGrp="1" noChangeArrowheads="1"/>
          </p:cNvSpPr>
          <p:nvPr>
            <p:ph type="title"/>
          </p:nvPr>
        </p:nvSpPr>
        <p:spPr/>
        <p:txBody>
          <a:bodyPr/>
          <a:lstStyle/>
          <a:p>
            <a:pPr eaLnBrk="1" hangingPunct="1">
              <a:defRPr/>
            </a:pPr>
            <a:r>
              <a:rPr lang="de-DE"/>
              <a:t>… zurück zum Problem!</a:t>
            </a:r>
          </a:p>
        </p:txBody>
      </p:sp>
      <p:sp>
        <p:nvSpPr>
          <p:cNvPr id="30727" name="Rectangle 7"/>
          <p:cNvSpPr>
            <a:spLocks noChangeArrowheads="1"/>
          </p:cNvSpPr>
          <p:nvPr/>
        </p:nvSpPr>
        <p:spPr bwMode="auto">
          <a:xfrm>
            <a:off x="152400" y="5530850"/>
            <a:ext cx="8485188" cy="641350"/>
          </a:xfrm>
          <a:prstGeom prst="rect">
            <a:avLst/>
          </a:prstGeom>
          <a:noFill/>
          <a:ln w="9525">
            <a:noFill/>
            <a:miter lim="800000"/>
            <a:headEnd/>
            <a:tailEnd/>
          </a:ln>
          <a:effectLst/>
        </p:spPr>
        <p:txBody>
          <a:bodyPr anchor="b">
            <a:spAutoFit/>
          </a:bodyPr>
          <a:lstStyle/>
          <a:p>
            <a:pPr algn="r">
              <a:defRPr/>
            </a:pPr>
            <a:r>
              <a:rPr lang="de-DE" sz="3600" b="1">
                <a:effectLst>
                  <a:outerShdw blurRad="38100" dist="38100" dir="2700000" algn="tl">
                    <a:srgbClr val="C0C0C0"/>
                  </a:outerShdw>
                </a:effectLst>
              </a:rPr>
              <a:t>Türme von Hanoi</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de-DE"/>
              <a:t>Die Legende</a:t>
            </a:r>
          </a:p>
        </p:txBody>
      </p:sp>
      <p:sp>
        <p:nvSpPr>
          <p:cNvPr id="16387" name="Text Box 5"/>
          <p:cNvSpPr txBox="1">
            <a:spLocks noChangeArrowheads="1"/>
          </p:cNvSpPr>
          <p:nvPr/>
        </p:nvSpPr>
        <p:spPr bwMode="auto">
          <a:xfrm>
            <a:off x="539750" y="1412875"/>
            <a:ext cx="8208963"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de-DE" b="1"/>
              <a:t>Im Großen Tempel von Benares, unter dem Dom,</a:t>
            </a:r>
            <a:br>
              <a:rPr lang="de-DE" b="1"/>
            </a:br>
            <a:r>
              <a:rPr lang="de-DE" b="1"/>
              <a:t>der die Mitte der Welt markiert, ruht eine Messing-</a:t>
            </a:r>
            <a:br>
              <a:rPr lang="de-DE" b="1"/>
            </a:br>
            <a:r>
              <a:rPr lang="de-DE" b="1"/>
              <a:t>platte, in der drei Diamantnadeln befestigt sind, jede eine Elle hoch und so stark wie der Körper einer Biene. Bei der Erschaffung der Welt hat Gott vierundsechzig Scheiben aus purem Gold auf eine der Nadeln gesteckt, wobei die größte Scheibe auf der Messingplatte ruht, und die übrigen, immer kleiner werdend, eine auf der anderen. Das ist der Turm von Brahma. Tag und Nacht sind die Priester unablässig damit beschäftigt, den festgeschriebenen und unveränderlichen Gesetzen von Brahma folgend, die Scheiben von einer Diamantnadel auf eine andere zu setzen, wobei der oberste Priester nur jeweils eine Scheibe auf einmal umsetzen darf, und zwar so, dass sich nie eine kleinere Scheibe unter einer größeren befindet. Sobald dereinst alle vierundsechzig Scheiben von der Nadel, auf die Gott sie bei der Erschaffung der Welt gesetzt hat, auf eine der anderen Nadeln gebracht sein werden, werden der Turm samt dem Tempel und allen Brahmanen zu Staub zerfallen, und die Welt wird mit einem Donnerschlag untergehen.</a:t>
            </a:r>
          </a:p>
        </p:txBody>
      </p:sp>
      <p:pic>
        <p:nvPicPr>
          <p:cNvPr id="16388"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516688" y="260350"/>
            <a:ext cx="2143125" cy="1543050"/>
          </a:xfr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de-DE"/>
              <a:t>Naht das Ende der Welt?</a:t>
            </a:r>
          </a:p>
        </p:txBody>
      </p:sp>
      <p:sp>
        <p:nvSpPr>
          <p:cNvPr id="52228" name="Text Box 4"/>
          <p:cNvSpPr txBox="1">
            <a:spLocks noChangeArrowheads="1"/>
          </p:cNvSpPr>
          <p:nvPr/>
        </p:nvSpPr>
        <p:spPr bwMode="auto">
          <a:xfrm>
            <a:off x="611188" y="1341438"/>
            <a:ext cx="753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sz="2000"/>
              <a:t>Wie viele Versetzungsoperationen müssen durchgeführt werden?</a:t>
            </a:r>
          </a:p>
        </p:txBody>
      </p:sp>
      <p:graphicFrame>
        <p:nvGraphicFramePr>
          <p:cNvPr id="52269" name="Group 45"/>
          <p:cNvGraphicFramePr>
            <a:graphicFrameLocks noGrp="1"/>
          </p:cNvGraphicFramePr>
          <p:nvPr>
            <p:ph idx="1"/>
          </p:nvPr>
        </p:nvGraphicFramePr>
        <p:xfrm>
          <a:off x="611188" y="1916113"/>
          <a:ext cx="7661275" cy="1225550"/>
        </p:xfrm>
        <a:graphic>
          <a:graphicData uri="http://schemas.openxmlformats.org/drawingml/2006/table">
            <a:tbl>
              <a:tblPr/>
              <a:tblGrid>
                <a:gridCol w="4105275">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439003">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2400" b="0" i="0" u="none" strike="noStrike" cap="none" normalizeH="0" baseline="0">
                          <a:ln>
                            <a:noFill/>
                          </a:ln>
                          <a:solidFill>
                            <a:srgbClr val="000000"/>
                          </a:solidFill>
                          <a:effectLst/>
                          <a:latin typeface="Arial" pitchFamily="34" charset="0"/>
                        </a:rPr>
                        <a:t>Anzahl der Scheiben</a:t>
                      </a:r>
                    </a:p>
                  </a:txBody>
                  <a:tcPr marT="45729" marB="4572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2400" b="0" i="0" u="none" strike="noStrike" cap="none" normalizeH="0" baseline="0">
                          <a:ln>
                            <a:noFill/>
                          </a:ln>
                          <a:solidFill>
                            <a:srgbClr val="000000"/>
                          </a:solidFill>
                          <a:effectLst/>
                          <a:latin typeface="Arial" pitchFamily="34" charset="0"/>
                        </a:rPr>
                        <a:t>1</a:t>
                      </a:r>
                    </a:p>
                  </a:txBody>
                  <a:tcPr marT="45729" marB="4572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2400" b="0" i="0" u="none" strike="noStrike" cap="none" normalizeH="0" baseline="0">
                          <a:ln>
                            <a:noFill/>
                          </a:ln>
                          <a:solidFill>
                            <a:srgbClr val="000000"/>
                          </a:solidFill>
                          <a:effectLst/>
                          <a:latin typeface="Arial" pitchFamily="34" charset="0"/>
                        </a:rPr>
                        <a:t>2</a:t>
                      </a:r>
                    </a:p>
                  </a:txBody>
                  <a:tcPr marT="45729" marB="4572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2400" b="0" i="0" u="none" strike="noStrike" cap="none" normalizeH="0" baseline="0">
                          <a:ln>
                            <a:noFill/>
                          </a:ln>
                          <a:solidFill>
                            <a:srgbClr val="000000"/>
                          </a:solidFill>
                          <a:effectLst/>
                          <a:latin typeface="Arial" pitchFamily="34" charset="0"/>
                        </a:rPr>
                        <a:t>3</a:t>
                      </a:r>
                    </a:p>
                  </a:txBody>
                  <a:tcPr marT="45729" marB="4572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2400" b="0" i="0" u="none" strike="noStrike" cap="none" normalizeH="0" baseline="0">
                          <a:ln>
                            <a:noFill/>
                          </a:ln>
                          <a:solidFill>
                            <a:srgbClr val="000000"/>
                          </a:solidFill>
                          <a:effectLst/>
                          <a:latin typeface="Arial" pitchFamily="34" charset="0"/>
                        </a:rPr>
                        <a:t>…</a:t>
                      </a:r>
                    </a:p>
                  </a:txBody>
                  <a:tcPr marT="45729" marB="4572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6547">
                <a:tc>
                  <a:txBody>
                    <a:bodyPr/>
                    <a:lstStyle/>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2400" b="0" i="0" u="none" strike="noStrike" cap="none" normalizeH="0" baseline="0">
                          <a:ln>
                            <a:noFill/>
                          </a:ln>
                          <a:solidFill>
                            <a:srgbClr val="000000"/>
                          </a:solidFill>
                          <a:effectLst/>
                          <a:latin typeface="Arial" pitchFamily="34" charset="0"/>
                        </a:rPr>
                        <a:t>Anzahl der</a:t>
                      </a:r>
                    </a:p>
                    <a:p>
                      <a:pPr marL="0" marR="0" lvl="0" indent="0" algn="l" defTabSz="449263" rtl="0" eaLnBrk="1" fontAlgn="base" latinLnBrk="0" hangingPunct="1">
                        <a:lnSpc>
                          <a:spcPct val="95000"/>
                        </a:lnSpc>
                        <a:spcBef>
                          <a:spcPct val="0"/>
                        </a:spcBef>
                        <a:spcAft>
                          <a:spcPct val="0"/>
                        </a:spcAft>
                        <a:buClr>
                          <a:srgbClr val="000080"/>
                        </a:buClr>
                        <a:buSzPct val="75000"/>
                        <a:buFont typeface="Wingdings" pitchFamily="2" charset="2"/>
                        <a:buNone/>
                        <a:tabLst/>
                      </a:pPr>
                      <a:r>
                        <a:rPr kumimoji="0" lang="de-DE" sz="2400" b="0" i="0" u="none" strike="noStrike" cap="none" normalizeH="0" baseline="0">
                          <a:ln>
                            <a:noFill/>
                          </a:ln>
                          <a:solidFill>
                            <a:srgbClr val="000000"/>
                          </a:solidFill>
                          <a:effectLst/>
                          <a:latin typeface="Arial" pitchFamily="34" charset="0"/>
                        </a:rPr>
                        <a:t>Versetzungsoperationen</a:t>
                      </a:r>
                    </a:p>
                  </a:txBody>
                  <a:tcPr marT="45729" marB="4572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5000"/>
                        </a:lnSpc>
                        <a:spcBef>
                          <a:spcPct val="0"/>
                        </a:spcBef>
                        <a:spcAft>
                          <a:spcPct val="0"/>
                        </a:spcAft>
                        <a:buClr>
                          <a:srgbClr val="000080"/>
                        </a:buClr>
                        <a:buSzPct val="75000"/>
                        <a:buFont typeface="Wingdings" pitchFamily="2" charset="2"/>
                        <a:buNone/>
                        <a:tabLst/>
                      </a:pPr>
                      <a:endParaRPr kumimoji="0" lang="de-DE" sz="2400" b="0" i="0" u="none" strike="noStrike" cap="none" normalizeH="0" baseline="0">
                        <a:ln>
                          <a:noFill/>
                        </a:ln>
                        <a:solidFill>
                          <a:srgbClr val="000000"/>
                        </a:solidFill>
                        <a:effectLst/>
                        <a:latin typeface="Arial" pitchFamily="34" charset="0"/>
                      </a:endParaRPr>
                    </a:p>
                  </a:txBody>
                  <a:tcPr marT="45729" marB="4572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5000"/>
                        </a:lnSpc>
                        <a:spcBef>
                          <a:spcPct val="0"/>
                        </a:spcBef>
                        <a:spcAft>
                          <a:spcPct val="0"/>
                        </a:spcAft>
                        <a:buClr>
                          <a:srgbClr val="000080"/>
                        </a:buClr>
                        <a:buSzPct val="75000"/>
                        <a:buFont typeface="Wingdings" pitchFamily="2" charset="2"/>
                        <a:buNone/>
                        <a:tabLst/>
                      </a:pPr>
                      <a:endParaRPr kumimoji="0" lang="de-DE" sz="2400" b="0" i="0" u="none" strike="noStrike" cap="none" normalizeH="0" baseline="0">
                        <a:ln>
                          <a:noFill/>
                        </a:ln>
                        <a:solidFill>
                          <a:srgbClr val="000000"/>
                        </a:solidFill>
                        <a:effectLst/>
                        <a:latin typeface="Arial" pitchFamily="34" charset="0"/>
                      </a:endParaRPr>
                    </a:p>
                  </a:txBody>
                  <a:tcPr marT="45729" marB="4572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5000"/>
                        </a:lnSpc>
                        <a:spcBef>
                          <a:spcPct val="0"/>
                        </a:spcBef>
                        <a:spcAft>
                          <a:spcPct val="0"/>
                        </a:spcAft>
                        <a:buClr>
                          <a:srgbClr val="000080"/>
                        </a:buClr>
                        <a:buSzPct val="75000"/>
                        <a:buFont typeface="Wingdings" pitchFamily="2" charset="2"/>
                        <a:buNone/>
                        <a:tabLst/>
                      </a:pPr>
                      <a:endParaRPr kumimoji="0" lang="de-DE" sz="2400" b="0" i="0" u="none" strike="noStrike" cap="none" normalizeH="0" baseline="0">
                        <a:ln>
                          <a:noFill/>
                        </a:ln>
                        <a:solidFill>
                          <a:srgbClr val="000000"/>
                        </a:solidFill>
                        <a:effectLst/>
                        <a:latin typeface="Arial" pitchFamily="34" charset="0"/>
                      </a:endParaRPr>
                    </a:p>
                  </a:txBody>
                  <a:tcPr marT="45729" marB="4572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5000"/>
                        </a:lnSpc>
                        <a:spcBef>
                          <a:spcPct val="0"/>
                        </a:spcBef>
                        <a:spcAft>
                          <a:spcPct val="0"/>
                        </a:spcAft>
                        <a:buClr>
                          <a:srgbClr val="000080"/>
                        </a:buClr>
                        <a:buSzPct val="75000"/>
                        <a:buFont typeface="Wingdings" pitchFamily="2" charset="2"/>
                        <a:buNone/>
                        <a:tabLst/>
                      </a:pPr>
                      <a:endParaRPr kumimoji="0" lang="de-DE" sz="2400" b="0" i="0" u="none" strike="noStrike" cap="none" normalizeH="0" baseline="0">
                        <a:ln>
                          <a:noFill/>
                        </a:ln>
                        <a:solidFill>
                          <a:srgbClr val="000000"/>
                        </a:solidFill>
                        <a:effectLst/>
                        <a:latin typeface="Arial" pitchFamily="34" charset="0"/>
                      </a:endParaRPr>
                    </a:p>
                  </a:txBody>
                  <a:tcPr marT="45729" marB="4572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2266" name="Text Box 42"/>
          <p:cNvSpPr txBox="1">
            <a:spLocks noChangeArrowheads="1"/>
          </p:cNvSpPr>
          <p:nvPr/>
        </p:nvSpPr>
        <p:spPr bwMode="auto">
          <a:xfrm>
            <a:off x="519113" y="3452813"/>
            <a:ext cx="81629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57200" indent="-4572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Tx/>
              <a:buAutoNum type="arabicPeriod"/>
            </a:pPr>
            <a:r>
              <a:rPr lang="de-DE" sz="2000"/>
              <a:t>Bei 10 Scheiben benötigt man 1023 Versetzungsoperationen; bei</a:t>
            </a:r>
            <a:br>
              <a:rPr lang="de-DE" sz="2000"/>
            </a:br>
            <a:r>
              <a:rPr lang="de-DE" sz="2000"/>
              <a:t>9 Scheiben 511. Findest du einen Zusammenhang? Besteht dieser</a:t>
            </a:r>
            <a:br>
              <a:rPr lang="de-DE" sz="2000"/>
            </a:br>
            <a:r>
              <a:rPr lang="de-DE" sz="2000"/>
              <a:t>Zusammenhang auch beim Wechsel von 5 nach 6 Scheiben?</a:t>
            </a:r>
          </a:p>
          <a:p>
            <a:pPr eaLnBrk="1" hangingPunct="1">
              <a:buFontTx/>
              <a:buAutoNum type="arabicPeriod"/>
            </a:pPr>
            <a:r>
              <a:rPr lang="de-DE" sz="2000"/>
              <a:t>Sei H(n) die Anzahl der Versetzungsoperationen bei n Scheiben.</a:t>
            </a:r>
            <a:br>
              <a:rPr lang="de-DE" sz="2000"/>
            </a:br>
            <a:r>
              <a:rPr lang="de-DE" sz="2000"/>
              <a:t>Wie berechnet sich daraus H(n+1)?</a:t>
            </a:r>
          </a:p>
          <a:p>
            <a:pPr eaLnBrk="1" hangingPunct="1">
              <a:buFontTx/>
              <a:buAutoNum type="arabicPeriod"/>
            </a:pPr>
            <a:r>
              <a:rPr lang="de-DE" sz="2000"/>
              <a:t>Gibt es eine allgemeine Formel für die Berechnung von H(n)?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wipe(left)">
                                      <p:cBhvr>
                                        <p:cTn id="7" dur="500"/>
                                        <p:tgtEl>
                                          <p:spTgt spid="52228"/>
                                        </p:tgtEl>
                                      </p:cBhvr>
                                    </p:animEffect>
                                  </p:childTnLst>
                                </p:cTn>
                              </p:par>
                              <p:par>
                                <p:cTn id="8" presetID="22" presetClass="entr" presetSubtype="8" fill="hold" nodeType="withEffect">
                                  <p:stCondLst>
                                    <p:cond delay="0"/>
                                  </p:stCondLst>
                                  <p:childTnLst>
                                    <p:set>
                                      <p:cBhvr>
                                        <p:cTn id="9" dur="1" fill="hold">
                                          <p:stCondLst>
                                            <p:cond delay="0"/>
                                          </p:stCondLst>
                                        </p:cTn>
                                        <p:tgtEl>
                                          <p:spTgt spid="52269"/>
                                        </p:tgtEl>
                                        <p:attrNameLst>
                                          <p:attrName>style.visibility</p:attrName>
                                        </p:attrNameLst>
                                      </p:cBhvr>
                                      <p:to>
                                        <p:strVal val="visible"/>
                                      </p:to>
                                    </p:set>
                                    <p:animEffect transition="in" filter="wipe(left)">
                                      <p:cBhvr>
                                        <p:cTn id="10" dur="500"/>
                                        <p:tgtEl>
                                          <p:spTgt spid="522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2266"/>
                                        </p:tgtEl>
                                        <p:attrNameLst>
                                          <p:attrName>style.visibility</p:attrName>
                                        </p:attrNameLst>
                                      </p:cBhvr>
                                      <p:to>
                                        <p:strVal val="visible"/>
                                      </p:to>
                                    </p:set>
                                    <p:animEffect transition="in" filter="wipe(left)">
                                      <p:cBhvr>
                                        <p:cTn id="15" dur="500"/>
                                        <p:tgtEl>
                                          <p:spTgt spid="52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P spid="5226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de-DE"/>
              <a:t>Naht nun das Ende der Welt?</a:t>
            </a:r>
          </a:p>
        </p:txBody>
      </p:sp>
      <p:sp>
        <p:nvSpPr>
          <p:cNvPr id="54276" name="Text Box 4"/>
          <p:cNvSpPr txBox="1">
            <a:spLocks noChangeArrowheads="1"/>
          </p:cNvSpPr>
          <p:nvPr/>
        </p:nvSpPr>
        <p:spPr bwMode="auto">
          <a:xfrm>
            <a:off x="684213" y="1557338"/>
            <a:ext cx="78168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de-DE" sz="2400"/>
              <a:t>Die Zahl der Scheibenbewegungen durch die Priester ist</a:t>
            </a:r>
          </a:p>
          <a:p>
            <a:pPr algn="ctr" eaLnBrk="1" hangingPunct="1"/>
            <a:r>
              <a:rPr lang="de-DE" sz="2400" b="1"/>
              <a:t>2</a:t>
            </a:r>
            <a:r>
              <a:rPr lang="de-DE" sz="2400" b="1" baseline="30000"/>
              <a:t>64</a:t>
            </a:r>
            <a:r>
              <a:rPr lang="de-DE" sz="2400" b="1"/>
              <a:t> – 1</a:t>
            </a:r>
          </a:p>
          <a:p>
            <a:pPr algn="ctr" eaLnBrk="1" hangingPunct="1"/>
            <a:r>
              <a:rPr lang="de-DE" sz="2400"/>
              <a:t>oder</a:t>
            </a:r>
          </a:p>
          <a:p>
            <a:pPr algn="ctr" eaLnBrk="1" hangingPunct="1"/>
            <a:r>
              <a:rPr lang="de-DE" sz="2400" b="1"/>
              <a:t>18 446 744 073 709 551 615</a:t>
            </a:r>
            <a:r>
              <a:rPr lang="de-DE"/>
              <a:t> .</a:t>
            </a:r>
          </a:p>
        </p:txBody>
      </p:sp>
      <p:sp>
        <p:nvSpPr>
          <p:cNvPr id="54277" name="Text Box 5"/>
          <p:cNvSpPr txBox="1">
            <a:spLocks noChangeArrowheads="1"/>
          </p:cNvSpPr>
          <p:nvPr/>
        </p:nvSpPr>
        <p:spPr bwMode="auto">
          <a:xfrm>
            <a:off x="603250" y="4076700"/>
            <a:ext cx="79962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de-DE" sz="2400"/>
              <a:t>Wenn die Priester Tag und Nacht arbeiten würden und</a:t>
            </a:r>
            <a:br>
              <a:rPr lang="de-DE" sz="2400"/>
            </a:br>
            <a:r>
              <a:rPr lang="de-DE" sz="2400"/>
              <a:t>für jede Scheibenbewegung 1 Sekunde</a:t>
            </a:r>
            <a:br>
              <a:rPr lang="de-DE" sz="2400"/>
            </a:br>
            <a:r>
              <a:rPr lang="de-DE" sz="2400"/>
              <a:t> brauchen würden, dauerte ihr Job </a:t>
            </a:r>
            <a:r>
              <a:rPr lang="de-DE" sz="2400" b="1"/>
              <a:t>580 Milliarden Jahre</a:t>
            </a:r>
            <a:r>
              <a:rPr lang="de-DE" sz="24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wipe(up)">
                                      <p:cBhvr>
                                        <p:cTn id="7" dur="500"/>
                                        <p:tgtEl>
                                          <p:spTgt spid="54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277"/>
                                        </p:tgtEl>
                                        <p:attrNameLst>
                                          <p:attrName>style.visibility</p:attrName>
                                        </p:attrNameLst>
                                      </p:cBhvr>
                                      <p:to>
                                        <p:strVal val="visible"/>
                                      </p:to>
                                    </p:set>
                                    <p:animEffect transition="in" filter="wipe(up)">
                                      <p:cBhvr>
                                        <p:cTn id="12" dur="500"/>
                                        <p:tgtEl>
                                          <p:spTgt spid="5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ctrTitle"/>
          </p:nvPr>
        </p:nvSpPr>
        <p:spPr>
          <a:xfrm>
            <a:off x="719138" y="2159000"/>
            <a:ext cx="7772400" cy="1470025"/>
          </a:xfrm>
          <a:effectLst/>
        </p:spPr>
        <p:txBody>
          <a:bodyPr/>
          <a:lstStyle/>
          <a:p>
            <a:pPr marL="720725" indent="0" eaLnBrk="1" hangingPunct="1">
              <a:defRPr/>
            </a:pPr>
            <a:r>
              <a:rPr lang="en-GB" sz="4000">
                <a:solidFill>
                  <a:srgbClr val="666699"/>
                </a:solidFill>
              </a:rPr>
              <a:t>Rekursion und Iteration</a:t>
            </a:r>
            <a:br>
              <a:rPr lang="en-GB" sz="4000">
                <a:solidFill>
                  <a:srgbClr val="666699"/>
                </a:solidFill>
              </a:rPr>
            </a:br>
            <a:r>
              <a:rPr lang="en-GB" sz="2800">
                <a:solidFill>
                  <a:srgbClr val="666699"/>
                </a:solidFill>
              </a:rPr>
              <a:t>Türme von Hanoi</a:t>
            </a:r>
            <a:br>
              <a:rPr lang="en-GB" sz="4000">
                <a:solidFill>
                  <a:srgbClr val="666699"/>
                </a:solidFill>
              </a:rPr>
            </a:br>
            <a:endParaRPr lang="de-DE" sz="2200">
              <a:solidFill>
                <a:srgbClr val="666699"/>
              </a:solidFill>
            </a:endParaRPr>
          </a:p>
        </p:txBody>
      </p:sp>
      <p:sp>
        <p:nvSpPr>
          <p:cNvPr id="62467" name="Rectangle 3"/>
          <p:cNvSpPr>
            <a:spLocks noChangeArrowheads="1"/>
          </p:cNvSpPr>
          <p:nvPr/>
        </p:nvSpPr>
        <p:spPr bwMode="auto">
          <a:xfrm>
            <a:off x="1189038" y="5949950"/>
            <a:ext cx="7559675" cy="719138"/>
          </a:xfrm>
          <a:prstGeom prst="rect">
            <a:avLst/>
          </a:prstGeom>
          <a:noFill/>
          <a:ln w="9525">
            <a:noFill/>
            <a:round/>
            <a:headEnd/>
            <a:tailEnd/>
          </a:ln>
          <a:effectLst/>
        </p:spPr>
        <p:txBody>
          <a:bodyPr lIns="90000" tIns="46800" rIns="90000" bIns="46800"/>
          <a:lstStyle/>
          <a:p>
            <a:pPr algn="r" defTabSz="449263">
              <a:lnSpc>
                <a:spcPct val="93000"/>
              </a:lnSpc>
              <a:spcBef>
                <a:spcPts val="600"/>
              </a:spcBef>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Lst>
              <a:defRPr/>
            </a:pPr>
            <a:r>
              <a:rPr lang="en-GB" sz="2000" b="1">
                <a:solidFill>
                  <a:srgbClr val="666699"/>
                </a:solidFill>
                <a:effectLst>
                  <a:outerShdw blurRad="38100" dist="38100" dir="2700000" algn="tl">
                    <a:srgbClr val="C0C0C0"/>
                  </a:outerShdw>
                </a:effectLst>
              </a:rPr>
              <a:t>Ende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719138" y="2159000"/>
            <a:ext cx="7772400" cy="1470025"/>
          </a:xfrm>
          <a:effectLst/>
        </p:spPr>
        <p:txBody>
          <a:bodyPr/>
          <a:lstStyle/>
          <a:p>
            <a:pPr marL="720725" indent="0" eaLnBrk="1" hangingPunct="1">
              <a:defRPr/>
            </a:pPr>
            <a:r>
              <a:rPr lang="en-GB" sz="4000">
                <a:solidFill>
                  <a:srgbClr val="666699"/>
                </a:solidFill>
              </a:rPr>
              <a:t>Rekursion und Iteration</a:t>
            </a:r>
            <a:br>
              <a:rPr lang="en-GB" sz="4000">
                <a:solidFill>
                  <a:srgbClr val="666699"/>
                </a:solidFill>
              </a:rPr>
            </a:br>
            <a:r>
              <a:rPr lang="en-GB" sz="2800">
                <a:solidFill>
                  <a:srgbClr val="666699"/>
                </a:solidFill>
              </a:rPr>
              <a:t>Türme von Hanoi</a:t>
            </a:r>
            <a:br>
              <a:rPr lang="en-GB" sz="4000">
                <a:solidFill>
                  <a:srgbClr val="666699"/>
                </a:solidFill>
              </a:rPr>
            </a:br>
            <a:endParaRPr lang="de-DE" sz="2200">
              <a:solidFill>
                <a:srgbClr val="666699"/>
              </a:solidFill>
            </a:endParaRPr>
          </a:p>
        </p:txBody>
      </p:sp>
      <p:sp>
        <p:nvSpPr>
          <p:cNvPr id="61443" name="Rectangle 3"/>
          <p:cNvSpPr>
            <a:spLocks noChangeArrowheads="1"/>
          </p:cNvSpPr>
          <p:nvPr/>
        </p:nvSpPr>
        <p:spPr bwMode="auto">
          <a:xfrm>
            <a:off x="1189038" y="5949950"/>
            <a:ext cx="7559675" cy="719138"/>
          </a:xfrm>
          <a:prstGeom prst="rect">
            <a:avLst/>
          </a:prstGeom>
          <a:noFill/>
          <a:ln w="9525">
            <a:noFill/>
            <a:round/>
            <a:headEnd/>
            <a:tailEnd/>
          </a:ln>
          <a:effectLst/>
        </p:spPr>
        <p:txBody>
          <a:bodyPr lIns="90000" tIns="46800" rIns="90000" bIns="46800"/>
          <a:lstStyle/>
          <a:p>
            <a:pPr algn="r" defTabSz="449263">
              <a:lnSpc>
                <a:spcPct val="93000"/>
              </a:lnSpc>
              <a:spcBef>
                <a:spcPts val="600"/>
              </a:spcBef>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Lst>
              <a:defRPr/>
            </a:pPr>
            <a:r>
              <a:rPr lang="en-GB" sz="2000" b="1" dirty="0" err="1">
                <a:solidFill>
                  <a:srgbClr val="666699"/>
                </a:solidFill>
                <a:effectLst>
                  <a:outerShdw blurRad="38100" dist="38100" dir="2700000" algn="tl">
                    <a:srgbClr val="C0C0C0"/>
                  </a:outerShdw>
                </a:effectLst>
              </a:rPr>
              <a:t>Objektorientierte</a:t>
            </a:r>
            <a:r>
              <a:rPr lang="en-GB" sz="2000" b="1" dirty="0">
                <a:solidFill>
                  <a:srgbClr val="666699"/>
                </a:solidFill>
                <a:effectLst>
                  <a:outerShdw blurRad="38100" dist="38100" dir="2700000" algn="tl">
                    <a:srgbClr val="C0C0C0"/>
                  </a:outerShdw>
                </a:effectLst>
              </a:rPr>
              <a:t> </a:t>
            </a:r>
            <a:r>
              <a:rPr lang="en-GB" sz="2000" b="1" dirty="0" err="1">
                <a:solidFill>
                  <a:srgbClr val="666699"/>
                </a:solidFill>
                <a:effectLst>
                  <a:outerShdw blurRad="38100" dist="38100" dir="2700000" algn="tl">
                    <a:srgbClr val="C0C0C0"/>
                  </a:outerShdw>
                </a:effectLst>
              </a:rPr>
              <a:t>Modellierung</a:t>
            </a:r>
            <a:r>
              <a:rPr lang="en-GB" sz="2000" b="1" dirty="0">
                <a:solidFill>
                  <a:srgbClr val="666699"/>
                </a:solidFill>
                <a:effectLst>
                  <a:outerShdw blurRad="38100" dist="38100" dir="2700000" algn="tl">
                    <a:srgbClr val="C0C0C0"/>
                  </a:outerShdw>
                </a:effectLst>
              </a:rPr>
              <a:t> (Q1)</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Text Box 8"/>
          <p:cNvSpPr txBox="1">
            <a:spLocks noChangeArrowheads="1"/>
          </p:cNvSpPr>
          <p:nvPr/>
        </p:nvSpPr>
        <p:spPr bwMode="auto">
          <a:xfrm>
            <a:off x="971550" y="3284538"/>
            <a:ext cx="7467600" cy="12969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Aft>
                <a:spcPct val="30000"/>
              </a:spcAft>
            </a:pPr>
            <a:r>
              <a:rPr lang="de-DE" sz="2400" b="1"/>
              <a:t>Informatik:</a:t>
            </a:r>
          </a:p>
          <a:p>
            <a:pPr eaLnBrk="1" hangingPunct="1">
              <a:spcAft>
                <a:spcPct val="30000"/>
              </a:spcAft>
            </a:pPr>
            <a:r>
              <a:rPr lang="de-DE" sz="2400"/>
              <a:t>Eine Prozedur / Funktion ruft sich selbst wieder auf und löst dadurch schließlich das Problem.</a:t>
            </a:r>
          </a:p>
        </p:txBody>
      </p:sp>
      <p:grpSp>
        <p:nvGrpSpPr>
          <p:cNvPr id="2" name="Group 10"/>
          <p:cNvGrpSpPr>
            <a:grpSpLocks/>
          </p:cNvGrpSpPr>
          <p:nvPr/>
        </p:nvGrpSpPr>
        <p:grpSpPr bwMode="auto">
          <a:xfrm>
            <a:off x="755650" y="1341438"/>
            <a:ext cx="7777163" cy="1198562"/>
            <a:chOff x="476" y="845"/>
            <a:chExt cx="4899" cy="755"/>
          </a:xfrm>
        </p:grpSpPr>
        <p:sp>
          <p:nvSpPr>
            <p:cNvPr id="4101" name="Text Box 11"/>
            <p:cNvSpPr txBox="1">
              <a:spLocks noChangeArrowheads="1"/>
            </p:cNvSpPr>
            <p:nvPr/>
          </p:nvSpPr>
          <p:spPr bwMode="auto">
            <a:xfrm>
              <a:off x="748" y="890"/>
              <a:ext cx="4627" cy="710"/>
            </a:xfrm>
            <a:prstGeom prst="rect">
              <a:avLst/>
            </a:prstGeom>
            <a:gradFill rotWithShape="0">
              <a:gsLst>
                <a:gs pos="0">
                  <a:schemeClr val="bg1"/>
                </a:gs>
                <a:gs pos="100000">
                  <a:srgbClr val="FF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sz="2400" b="1">
                  <a:solidFill>
                    <a:srgbClr val="FF0000"/>
                  </a:solidFill>
                </a:rPr>
                <a:t>Rekursion (Lexikon)</a:t>
              </a:r>
            </a:p>
            <a:p>
              <a:pPr eaLnBrk="1" hangingPunct="1">
                <a:buFontTx/>
                <a:buChar char="•"/>
              </a:pPr>
              <a:r>
                <a:rPr lang="de-DE" sz="2400"/>
                <a:t> </a:t>
              </a:r>
              <a:r>
                <a:rPr lang="de-DE" sz="2000" b="1"/>
                <a:t>Definition eines Verfahrens durch sich selbst.</a:t>
              </a:r>
            </a:p>
            <a:p>
              <a:pPr eaLnBrk="1" hangingPunct="1">
                <a:buFontTx/>
                <a:buChar char="•"/>
              </a:pPr>
              <a:r>
                <a:rPr lang="de-DE" sz="2000" b="1"/>
                <a:t>  ... zurückgehend bis zu bekannten Werten (math.)</a:t>
              </a:r>
            </a:p>
          </p:txBody>
        </p:sp>
        <p:sp>
          <p:nvSpPr>
            <p:cNvPr id="7180" name="Text Box 12"/>
            <p:cNvSpPr txBox="1">
              <a:spLocks noChangeArrowheads="1"/>
            </p:cNvSpPr>
            <p:nvPr/>
          </p:nvSpPr>
          <p:spPr bwMode="auto">
            <a:xfrm>
              <a:off x="476" y="845"/>
              <a:ext cx="260" cy="576"/>
            </a:xfrm>
            <a:prstGeom prst="rect">
              <a:avLst/>
            </a:prstGeom>
            <a:noFill/>
            <a:ln w="9525">
              <a:noFill/>
              <a:miter lim="800000"/>
              <a:headEnd/>
              <a:tailEnd/>
            </a:ln>
            <a:effectLst/>
          </p:spPr>
          <p:txBody>
            <a:bodyPr wrap="none">
              <a:spAutoFit/>
            </a:bodyPr>
            <a:lstStyle/>
            <a:p>
              <a:pPr algn="ctr">
                <a:defRPr/>
              </a:pPr>
              <a:r>
                <a:rPr lang="de-DE" sz="5400" b="1">
                  <a:solidFill>
                    <a:srgbClr val="FF0000"/>
                  </a:solidFill>
                  <a:effectLst>
                    <a:outerShdw blurRad="38100" dist="38100" dir="2700000" algn="tl">
                      <a:srgbClr val="C0C0C0"/>
                    </a:outerShdw>
                  </a:effectLst>
                  <a:latin typeface="Academy Engraved LET" pitchFamily="2" charset="0"/>
                </a:rPr>
                <a:t>!</a:t>
              </a:r>
            </a:p>
          </p:txBody>
        </p:sp>
      </p:grpSp>
      <p:sp>
        <p:nvSpPr>
          <p:cNvPr id="7181" name="Rectangle 13"/>
          <p:cNvSpPr>
            <a:spLocks noGrp="1" noChangeArrowheads="1"/>
          </p:cNvSpPr>
          <p:nvPr>
            <p:ph type="title"/>
          </p:nvPr>
        </p:nvSpPr>
        <p:spPr/>
        <p:txBody>
          <a:bodyPr/>
          <a:lstStyle/>
          <a:p>
            <a:pPr eaLnBrk="1" hangingPunct="1">
              <a:defRPr/>
            </a:pPr>
            <a:r>
              <a:rPr lang="de-DE"/>
              <a:t>Definition Rekursion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7">
            <a:hlinkClick r:id="rId2" action="ppaction://hlinksldjump"/>
          </p:cNvPr>
          <p:cNvSpPr txBox="1">
            <a:spLocks noChangeArrowheads="1"/>
          </p:cNvSpPr>
          <p:nvPr/>
        </p:nvSpPr>
        <p:spPr bwMode="auto">
          <a:xfrm>
            <a:off x="862013" y="2325688"/>
            <a:ext cx="3252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Tx/>
              <a:buChar char="•"/>
            </a:pPr>
            <a:r>
              <a:rPr lang="de-DE" sz="2400" b="1" i="1"/>
              <a:t> Optische Rekursion</a:t>
            </a:r>
          </a:p>
        </p:txBody>
      </p:sp>
      <p:sp>
        <p:nvSpPr>
          <p:cNvPr id="5123" name="Text Box 8">
            <a:hlinkClick r:id="rId3" action="ppaction://hlinksldjump"/>
          </p:cNvPr>
          <p:cNvSpPr txBox="1">
            <a:spLocks noChangeArrowheads="1"/>
          </p:cNvSpPr>
          <p:nvPr/>
        </p:nvSpPr>
        <p:spPr bwMode="auto">
          <a:xfrm>
            <a:off x="862013" y="2819400"/>
            <a:ext cx="3844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Tx/>
              <a:buChar char="•"/>
            </a:pPr>
            <a:r>
              <a:rPr lang="de-DE" sz="2400" b="1" i="1"/>
              <a:t> Sprachliche Rekursion I</a:t>
            </a:r>
          </a:p>
        </p:txBody>
      </p:sp>
      <p:sp>
        <p:nvSpPr>
          <p:cNvPr id="5124" name="Text Box 9">
            <a:hlinkClick r:id="rId4" action="ppaction://hlinksldjump"/>
          </p:cNvPr>
          <p:cNvSpPr txBox="1">
            <a:spLocks noChangeArrowheads="1"/>
          </p:cNvSpPr>
          <p:nvPr/>
        </p:nvSpPr>
        <p:spPr bwMode="auto">
          <a:xfrm>
            <a:off x="879475" y="3276600"/>
            <a:ext cx="3929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Tx/>
              <a:buChar char="•"/>
            </a:pPr>
            <a:r>
              <a:rPr lang="de-DE" sz="2400" b="1" i="1"/>
              <a:t> Sprachliche Rekursion II</a:t>
            </a:r>
          </a:p>
        </p:txBody>
      </p:sp>
      <p:sp>
        <p:nvSpPr>
          <p:cNvPr id="5125" name="Text Box 10">
            <a:hlinkClick r:id="rId5" action="ppaction://hlinksldjump"/>
          </p:cNvPr>
          <p:cNvSpPr txBox="1">
            <a:spLocks noChangeArrowheads="1"/>
          </p:cNvSpPr>
          <p:nvPr/>
        </p:nvSpPr>
        <p:spPr bwMode="auto">
          <a:xfrm>
            <a:off x="8077200" y="5943600"/>
            <a:ext cx="519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sz="2800">
                <a:solidFill>
                  <a:schemeClr val="hlink"/>
                </a:solidFill>
                <a:latin typeface="Tahoma" pitchFamily="34" charset="0"/>
                <a:sym typeface="Wingdings 3" pitchFamily="18" charset="2"/>
              </a:rPr>
              <a:t></a:t>
            </a:r>
          </a:p>
        </p:txBody>
      </p:sp>
      <p:sp>
        <p:nvSpPr>
          <p:cNvPr id="1035" name="Rectangle 11"/>
          <p:cNvSpPr>
            <a:spLocks noGrp="1" noChangeArrowheads="1"/>
          </p:cNvSpPr>
          <p:nvPr>
            <p:ph type="title"/>
          </p:nvPr>
        </p:nvSpPr>
        <p:spPr/>
        <p:txBody>
          <a:bodyPr/>
          <a:lstStyle/>
          <a:p>
            <a:pPr eaLnBrk="1" hangingPunct="1">
              <a:defRPr/>
            </a:pPr>
            <a:r>
              <a:rPr lang="de-DE"/>
              <a:t>Beispiele Rekursion</a:t>
            </a: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8" descr="Unbenannt1">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86740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Rectangle 9"/>
          <p:cNvSpPr>
            <a:spLocks noGrp="1" noChangeArrowheads="1"/>
          </p:cNvSpPr>
          <p:nvPr>
            <p:ph type="title"/>
          </p:nvPr>
        </p:nvSpPr>
        <p:spPr/>
        <p:txBody>
          <a:bodyPr/>
          <a:lstStyle/>
          <a:p>
            <a:pPr eaLnBrk="1" hangingPunct="1">
              <a:defRPr/>
            </a:pPr>
            <a:r>
              <a:rPr lang="de-DE"/>
              <a:t>Optische Rekursion</a:t>
            </a: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a:hlinkClick r:id="rId2" action="ppaction://hlinksldjump"/>
          </p:cNvPr>
          <p:cNvSpPr txBox="1">
            <a:spLocks noChangeArrowheads="1"/>
          </p:cNvSpPr>
          <p:nvPr/>
        </p:nvSpPr>
        <p:spPr bwMode="auto">
          <a:xfrm>
            <a:off x="952500" y="1844675"/>
            <a:ext cx="68230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sz="2000">
                <a:latin typeface="Tahoma" pitchFamily="34" charset="0"/>
              </a:rPr>
              <a:t>Ein Mops kam in die Küche und stahl dem Koch ein Ei,</a:t>
            </a:r>
          </a:p>
          <a:p>
            <a:pPr eaLnBrk="1" hangingPunct="1"/>
            <a:r>
              <a:rPr lang="de-DE" sz="2000">
                <a:latin typeface="Tahoma" pitchFamily="34" charset="0"/>
              </a:rPr>
              <a:t>da nahm der Koch die Kelle und schlug den Mops entzwei.</a:t>
            </a:r>
          </a:p>
          <a:p>
            <a:pPr eaLnBrk="1" hangingPunct="1"/>
            <a:r>
              <a:rPr lang="de-DE" sz="2000">
                <a:latin typeface="Tahoma" pitchFamily="34" charset="0"/>
              </a:rPr>
              <a:t>Da kamen viele Möpse und gruben ihm ein Grab</a:t>
            </a:r>
          </a:p>
          <a:p>
            <a:pPr eaLnBrk="1" hangingPunct="1"/>
            <a:r>
              <a:rPr lang="de-DE" sz="2000">
                <a:latin typeface="Tahoma" pitchFamily="34" charset="0"/>
              </a:rPr>
              <a:t>und setzten ihm ein Grabstein, auf dem geschrieben stand:</a:t>
            </a:r>
          </a:p>
        </p:txBody>
      </p:sp>
      <p:sp>
        <p:nvSpPr>
          <p:cNvPr id="7171" name="Text Box 5">
            <a:hlinkClick r:id="rId2" action="ppaction://hlinksldjump"/>
          </p:cNvPr>
          <p:cNvSpPr txBox="1">
            <a:spLocks noChangeArrowheads="1"/>
          </p:cNvSpPr>
          <p:nvPr/>
        </p:nvSpPr>
        <p:spPr bwMode="auto">
          <a:xfrm>
            <a:off x="1349375" y="3209925"/>
            <a:ext cx="68230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sz="2000">
                <a:latin typeface="Tahoma" pitchFamily="34" charset="0"/>
              </a:rPr>
              <a:t>Ein Mops kam in die Küche und stahl dem Koch ein Ei,</a:t>
            </a:r>
          </a:p>
          <a:p>
            <a:pPr eaLnBrk="1" hangingPunct="1"/>
            <a:r>
              <a:rPr lang="de-DE" sz="2000">
                <a:latin typeface="Tahoma" pitchFamily="34" charset="0"/>
              </a:rPr>
              <a:t>da nahm der Koch die Kelle und schlug den Mops entzwei.</a:t>
            </a:r>
          </a:p>
          <a:p>
            <a:pPr eaLnBrk="1" hangingPunct="1"/>
            <a:r>
              <a:rPr lang="de-DE" sz="2000">
                <a:latin typeface="Tahoma" pitchFamily="34" charset="0"/>
              </a:rPr>
              <a:t>Da kamen viele Möpse und gruben ihm ein Grab</a:t>
            </a:r>
          </a:p>
          <a:p>
            <a:pPr eaLnBrk="1" hangingPunct="1"/>
            <a:r>
              <a:rPr lang="de-DE" sz="2000">
                <a:latin typeface="Tahoma" pitchFamily="34" charset="0"/>
              </a:rPr>
              <a:t>und setzten ihm ein Grabstein, auf dem geschrieben stand:</a:t>
            </a:r>
            <a:endParaRPr lang="de-DE" sz="2400">
              <a:latin typeface="Tahoma" pitchFamily="34" charset="0"/>
            </a:endParaRPr>
          </a:p>
        </p:txBody>
      </p:sp>
      <p:sp>
        <p:nvSpPr>
          <p:cNvPr id="7172" name="Text Box 6">
            <a:hlinkClick r:id="rId2" action="ppaction://hlinksldjump"/>
          </p:cNvPr>
          <p:cNvSpPr txBox="1">
            <a:spLocks noChangeArrowheads="1"/>
          </p:cNvSpPr>
          <p:nvPr/>
        </p:nvSpPr>
        <p:spPr bwMode="auto">
          <a:xfrm>
            <a:off x="1730375" y="4581525"/>
            <a:ext cx="4618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sz="2000">
                <a:latin typeface="Tahoma" pitchFamily="34" charset="0"/>
              </a:rPr>
              <a:t>Ein Mops kam in die Küche und stahl ...</a:t>
            </a:r>
            <a:endParaRPr lang="de-DE" sz="2400">
              <a:latin typeface="Tahoma" pitchFamily="34" charset="0"/>
            </a:endParaRPr>
          </a:p>
        </p:txBody>
      </p:sp>
      <p:sp>
        <p:nvSpPr>
          <p:cNvPr id="19463" name="Rectangle 7"/>
          <p:cNvSpPr>
            <a:spLocks noGrp="1" noChangeArrowheads="1"/>
          </p:cNvSpPr>
          <p:nvPr>
            <p:ph type="title"/>
          </p:nvPr>
        </p:nvSpPr>
        <p:spPr/>
        <p:txBody>
          <a:bodyPr/>
          <a:lstStyle/>
          <a:p>
            <a:pPr eaLnBrk="1" hangingPunct="1">
              <a:defRPr/>
            </a:pPr>
            <a:r>
              <a:rPr lang="de-DE"/>
              <a:t>Sprachliche Rekursion</a:t>
            </a: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a:hlinkClick r:id="rId2" action="ppaction://hlinksldjump"/>
          </p:cNvPr>
          <p:cNvSpPr txBox="1">
            <a:spLocks noChangeArrowheads="1"/>
          </p:cNvSpPr>
          <p:nvPr/>
        </p:nvSpPr>
        <p:spPr bwMode="auto">
          <a:xfrm>
            <a:off x="1143000" y="1557338"/>
            <a:ext cx="6308725"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sz="2000">
                <a:latin typeface="Tahoma" pitchFamily="34" charset="0"/>
              </a:rPr>
              <a:t>Die,</a:t>
            </a:r>
          </a:p>
          <a:p>
            <a:pPr eaLnBrk="1" hangingPunct="1"/>
            <a:endParaRPr lang="de-DE" sz="800">
              <a:latin typeface="Tahoma" pitchFamily="34" charset="0"/>
            </a:endParaRPr>
          </a:p>
          <a:p>
            <a:pPr eaLnBrk="1" hangingPunct="1"/>
            <a:r>
              <a:rPr lang="de-DE" sz="2000">
                <a:latin typeface="Tahoma" pitchFamily="34" charset="0"/>
              </a:rPr>
              <a:t>      die die,</a:t>
            </a:r>
          </a:p>
          <a:p>
            <a:pPr eaLnBrk="1" hangingPunct="1"/>
            <a:endParaRPr lang="de-DE" sz="800">
              <a:latin typeface="Tahoma" pitchFamily="34" charset="0"/>
            </a:endParaRPr>
          </a:p>
          <a:p>
            <a:pPr eaLnBrk="1" hangingPunct="1"/>
            <a:r>
              <a:rPr lang="de-DE" sz="2000">
                <a:latin typeface="Tahoma" pitchFamily="34" charset="0"/>
              </a:rPr>
              <a:t>            die die Schilder,</a:t>
            </a:r>
          </a:p>
          <a:p>
            <a:pPr eaLnBrk="1" hangingPunct="1"/>
            <a:endParaRPr lang="de-DE" sz="800">
              <a:latin typeface="Tahoma" pitchFamily="34" charset="0"/>
            </a:endParaRPr>
          </a:p>
          <a:p>
            <a:pPr eaLnBrk="1" hangingPunct="1"/>
            <a:r>
              <a:rPr lang="de-DE" sz="2000">
                <a:latin typeface="Tahoma" pitchFamily="34" charset="0"/>
              </a:rPr>
              <a:t>                  auf denen „Bekleben verboten“</a:t>
            </a:r>
          </a:p>
          <a:p>
            <a:pPr eaLnBrk="1" hangingPunct="1"/>
            <a:r>
              <a:rPr lang="de-DE" sz="2000">
                <a:latin typeface="Tahoma" pitchFamily="34" charset="0"/>
              </a:rPr>
              <a:t>                  geschrieben stand,</a:t>
            </a:r>
          </a:p>
          <a:p>
            <a:pPr eaLnBrk="1" hangingPunct="1"/>
            <a:endParaRPr lang="de-DE" sz="800">
              <a:latin typeface="Tahoma" pitchFamily="34" charset="0"/>
            </a:endParaRPr>
          </a:p>
          <a:p>
            <a:pPr eaLnBrk="1" hangingPunct="1"/>
            <a:r>
              <a:rPr lang="de-DE" sz="2000">
                <a:latin typeface="Tahoma" pitchFamily="34" charset="0"/>
              </a:rPr>
              <a:t>            beklebt haben,</a:t>
            </a:r>
          </a:p>
          <a:p>
            <a:pPr eaLnBrk="1" hangingPunct="1"/>
            <a:endParaRPr lang="de-DE" sz="800">
              <a:latin typeface="Tahoma" pitchFamily="34" charset="0"/>
            </a:endParaRPr>
          </a:p>
          <a:p>
            <a:pPr eaLnBrk="1" hangingPunct="1"/>
            <a:r>
              <a:rPr lang="de-DE" sz="2000">
                <a:latin typeface="Tahoma" pitchFamily="34" charset="0"/>
              </a:rPr>
              <a:t>      anzeigen,</a:t>
            </a:r>
          </a:p>
          <a:p>
            <a:pPr eaLnBrk="1" hangingPunct="1"/>
            <a:endParaRPr lang="de-DE" sz="800">
              <a:latin typeface="Tahoma" pitchFamily="34" charset="0"/>
            </a:endParaRPr>
          </a:p>
          <a:p>
            <a:pPr eaLnBrk="1" hangingPunct="1"/>
            <a:r>
              <a:rPr lang="de-DE" sz="2000">
                <a:latin typeface="Tahoma" pitchFamily="34" charset="0"/>
              </a:rPr>
              <a:t>erhalten eine Belohnung.</a:t>
            </a:r>
          </a:p>
        </p:txBody>
      </p:sp>
      <p:sp>
        <p:nvSpPr>
          <p:cNvPr id="20486" name="Rectangle 6"/>
          <p:cNvSpPr>
            <a:spLocks noGrp="1" noChangeArrowheads="1"/>
          </p:cNvSpPr>
          <p:nvPr>
            <p:ph type="title"/>
          </p:nvPr>
        </p:nvSpPr>
        <p:spPr/>
        <p:txBody>
          <a:bodyPr/>
          <a:lstStyle/>
          <a:p>
            <a:pPr eaLnBrk="1" hangingPunct="1">
              <a:defRPr/>
            </a:pPr>
            <a:r>
              <a:rPr lang="de-DE"/>
              <a:t>Schachtelsätze</a:t>
            </a: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descr="Unbenann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1600200"/>
            <a:ext cx="4370388"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914400" y="2057400"/>
            <a:ext cx="2819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sz="2000" b="1">
                <a:latin typeface="Tahoma" pitchFamily="34" charset="0"/>
              </a:rPr>
              <a:t>Fakultät einer Zahl:</a:t>
            </a:r>
          </a:p>
          <a:p>
            <a:pPr eaLnBrk="1" hangingPunct="1"/>
            <a:endParaRPr lang="de-DE" sz="2000">
              <a:latin typeface="Tahoma" pitchFamily="34" charset="0"/>
            </a:endParaRPr>
          </a:p>
          <a:p>
            <a:pPr eaLnBrk="1" hangingPunct="1"/>
            <a:r>
              <a:rPr lang="de-DE" sz="2000">
                <a:latin typeface="Tahoma" pitchFamily="34" charset="0"/>
              </a:rPr>
              <a:t>n! = 1*2*3*...*(n-1)*n</a:t>
            </a:r>
          </a:p>
          <a:p>
            <a:pPr eaLnBrk="1" hangingPunct="1"/>
            <a:r>
              <a:rPr lang="de-DE" sz="2000">
                <a:latin typeface="Tahoma" pitchFamily="34" charset="0"/>
              </a:rPr>
              <a:t>(math. Lehrbuch)</a:t>
            </a:r>
          </a:p>
        </p:txBody>
      </p:sp>
      <p:grpSp>
        <p:nvGrpSpPr>
          <p:cNvPr id="2" name="Group 10"/>
          <p:cNvGrpSpPr>
            <a:grpSpLocks/>
          </p:cNvGrpSpPr>
          <p:nvPr/>
        </p:nvGrpSpPr>
        <p:grpSpPr bwMode="auto">
          <a:xfrm>
            <a:off x="914400" y="3581400"/>
            <a:ext cx="3352800" cy="1631950"/>
            <a:chOff x="576" y="2256"/>
            <a:chExt cx="2112" cy="1028"/>
          </a:xfrm>
        </p:grpSpPr>
        <p:sp>
          <p:nvSpPr>
            <p:cNvPr id="9223" name="Text Box 5"/>
            <p:cNvSpPr txBox="1">
              <a:spLocks noChangeArrowheads="1"/>
            </p:cNvSpPr>
            <p:nvPr/>
          </p:nvSpPr>
          <p:spPr bwMode="auto">
            <a:xfrm>
              <a:off x="576" y="2458"/>
              <a:ext cx="2112"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sz="2000">
                  <a:solidFill>
                    <a:srgbClr val="CC0000"/>
                  </a:solidFill>
                  <a:latin typeface="Tahoma" pitchFamily="34" charset="0"/>
                </a:rPr>
                <a:t>	für n&gt;1 gilt:</a:t>
              </a:r>
            </a:p>
            <a:p>
              <a:pPr eaLnBrk="1" hangingPunct="1"/>
              <a:r>
                <a:rPr lang="de-DE" sz="2000">
                  <a:solidFill>
                    <a:srgbClr val="CC0000"/>
                  </a:solidFill>
                  <a:latin typeface="Tahoma" pitchFamily="34" charset="0"/>
                </a:rPr>
                <a:t>n! =             n!=n*(n-1)!</a:t>
              </a:r>
            </a:p>
            <a:p>
              <a:pPr eaLnBrk="1" hangingPunct="1"/>
              <a:r>
                <a:rPr lang="de-DE" sz="2000">
                  <a:solidFill>
                    <a:srgbClr val="CC0000"/>
                  </a:solidFill>
                  <a:latin typeface="Tahoma" pitchFamily="34" charset="0"/>
                </a:rPr>
                <a:t>	für n=1 gilt 1!=1</a:t>
              </a:r>
            </a:p>
            <a:p>
              <a:pPr eaLnBrk="1" hangingPunct="1"/>
              <a:r>
                <a:rPr lang="de-DE" sz="2000">
                  <a:solidFill>
                    <a:srgbClr val="CC0000"/>
                  </a:solidFill>
                  <a:latin typeface="Tahoma" pitchFamily="34" charset="0"/>
                </a:rPr>
                <a:t>(rekursiv)</a:t>
              </a:r>
            </a:p>
          </p:txBody>
        </p:sp>
        <p:sp>
          <p:nvSpPr>
            <p:cNvPr id="9224" name="Text Box 6"/>
            <p:cNvSpPr txBox="1">
              <a:spLocks noChangeArrowheads="1"/>
            </p:cNvSpPr>
            <p:nvPr/>
          </p:nvSpPr>
          <p:spPr bwMode="auto">
            <a:xfrm>
              <a:off x="768" y="2256"/>
              <a:ext cx="577"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sz="9600">
                  <a:solidFill>
                    <a:srgbClr val="CC0000"/>
                  </a:solidFill>
                  <a:latin typeface="Courier New" pitchFamily="49" charset="0"/>
                </a:rPr>
                <a:t>{</a:t>
              </a:r>
            </a:p>
          </p:txBody>
        </p:sp>
      </p:grpSp>
      <p:sp>
        <p:nvSpPr>
          <p:cNvPr id="22537" name="Text Box 9"/>
          <p:cNvSpPr txBox="1">
            <a:spLocks noChangeArrowheads="1"/>
          </p:cNvSpPr>
          <p:nvPr/>
        </p:nvSpPr>
        <p:spPr bwMode="auto">
          <a:xfrm>
            <a:off x="914400" y="3260725"/>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sz="2000">
                <a:solidFill>
                  <a:srgbClr val="CC0000"/>
                </a:solidFill>
                <a:latin typeface="Tahoma" pitchFamily="34" charset="0"/>
              </a:rPr>
              <a:t>(iterativ)</a:t>
            </a:r>
          </a:p>
        </p:txBody>
      </p:sp>
      <p:sp>
        <p:nvSpPr>
          <p:cNvPr id="22539" name="Rectangle 11"/>
          <p:cNvSpPr>
            <a:spLocks noGrp="1" noChangeArrowheads="1"/>
          </p:cNvSpPr>
          <p:nvPr>
            <p:ph type="title"/>
          </p:nvPr>
        </p:nvSpPr>
        <p:spPr/>
        <p:txBody>
          <a:bodyPr/>
          <a:lstStyle/>
          <a:p>
            <a:pPr eaLnBrk="1" hangingPunct="1">
              <a:defRPr/>
            </a:pPr>
            <a:r>
              <a:rPr lang="de-DE"/>
              <a:t>Mathematisches Beispiel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blinds(horizontal)">
                                      <p:cBhvr>
                                        <p:cTn id="7" dur="500"/>
                                        <p:tgtEl>
                                          <p:spTgt spid="22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2537"/>
                                        </p:tgtEl>
                                        <p:attrNameLst>
                                          <p:attrName>style.visibility</p:attrName>
                                        </p:attrNameLst>
                                      </p:cBhvr>
                                      <p:to>
                                        <p:strVal val="visible"/>
                                      </p:to>
                                    </p:set>
                                    <p:anim calcmode="lin" valueType="num">
                                      <p:cBhvr additive="base">
                                        <p:cTn id="18" dur="500" fill="hold"/>
                                        <p:tgtEl>
                                          <p:spTgt spid="22537"/>
                                        </p:tgtEl>
                                        <p:attrNameLst>
                                          <p:attrName>ppt_x</p:attrName>
                                        </p:attrNameLst>
                                      </p:cBhvr>
                                      <p:tavLst>
                                        <p:tav tm="0">
                                          <p:val>
                                            <p:strVal val="0-#ppt_w/2"/>
                                          </p:val>
                                        </p:tav>
                                        <p:tav tm="100000">
                                          <p:val>
                                            <p:strVal val="#ppt_x"/>
                                          </p:val>
                                        </p:tav>
                                      </p:tavLst>
                                    </p:anim>
                                    <p:anim calcmode="lin" valueType="num">
                                      <p:cBhvr additive="base">
                                        <p:cTn id="19" dur="500" fill="hold"/>
                                        <p:tgtEl>
                                          <p:spTgt spid="225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Text Box 6"/>
          <p:cNvSpPr txBox="1">
            <a:spLocks noChangeArrowheads="1"/>
          </p:cNvSpPr>
          <p:nvPr/>
        </p:nvSpPr>
        <p:spPr bwMode="auto">
          <a:xfrm>
            <a:off x="1116013" y="3500438"/>
            <a:ext cx="7467600" cy="8223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Aft>
                <a:spcPct val="30000"/>
              </a:spcAft>
            </a:pPr>
            <a:r>
              <a:rPr lang="de-DE" sz="2400" b="1"/>
              <a:t>Zu jeder rekursiven Prozedur gibt es eine iterative Prozedur – und umgekehrt.</a:t>
            </a:r>
            <a:endParaRPr lang="de-DE" sz="2400"/>
          </a:p>
        </p:txBody>
      </p:sp>
      <p:sp>
        <p:nvSpPr>
          <p:cNvPr id="29703" name="Rectangle 7"/>
          <p:cNvSpPr>
            <a:spLocks noGrp="1" noChangeArrowheads="1"/>
          </p:cNvSpPr>
          <p:nvPr>
            <p:ph type="title"/>
          </p:nvPr>
        </p:nvSpPr>
        <p:spPr/>
        <p:txBody>
          <a:bodyPr/>
          <a:lstStyle/>
          <a:p>
            <a:pPr eaLnBrk="1" hangingPunct="1">
              <a:defRPr/>
            </a:pPr>
            <a:r>
              <a:rPr lang="de-DE"/>
              <a:t>Definition Iteration</a:t>
            </a:r>
          </a:p>
        </p:txBody>
      </p:sp>
      <p:grpSp>
        <p:nvGrpSpPr>
          <p:cNvPr id="10244" name="Group 8"/>
          <p:cNvGrpSpPr>
            <a:grpSpLocks/>
          </p:cNvGrpSpPr>
          <p:nvPr/>
        </p:nvGrpSpPr>
        <p:grpSpPr bwMode="auto">
          <a:xfrm>
            <a:off x="755650" y="1341438"/>
            <a:ext cx="7777163" cy="1443037"/>
            <a:chOff x="476" y="845"/>
            <a:chExt cx="4899" cy="909"/>
          </a:xfrm>
        </p:grpSpPr>
        <p:sp>
          <p:nvSpPr>
            <p:cNvPr id="10245" name="Text Box 9"/>
            <p:cNvSpPr txBox="1">
              <a:spLocks noChangeArrowheads="1"/>
            </p:cNvSpPr>
            <p:nvPr/>
          </p:nvSpPr>
          <p:spPr bwMode="auto">
            <a:xfrm>
              <a:off x="748" y="890"/>
              <a:ext cx="4627" cy="864"/>
            </a:xfrm>
            <a:prstGeom prst="rect">
              <a:avLst/>
            </a:prstGeom>
            <a:gradFill rotWithShape="0">
              <a:gsLst>
                <a:gs pos="0">
                  <a:schemeClr val="bg1"/>
                </a:gs>
                <a:gs pos="100000">
                  <a:srgbClr val="FF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sz="2400" b="1">
                  <a:solidFill>
                    <a:srgbClr val="FF0000"/>
                  </a:solidFill>
                </a:rPr>
                <a:t>Iteration</a:t>
              </a:r>
            </a:p>
            <a:p>
              <a:pPr eaLnBrk="1" hangingPunct="1"/>
              <a:r>
                <a:rPr lang="de-DE" sz="2000" b="1"/>
                <a:t>Ein iterativer Algorithmus löst ein Problem, indem er  eine Reihe von Anweisungen solange durchläuft, bis das Problem gelöst ist.</a:t>
              </a:r>
            </a:p>
          </p:txBody>
        </p:sp>
        <p:sp>
          <p:nvSpPr>
            <p:cNvPr id="29706" name="Text Box 10"/>
            <p:cNvSpPr txBox="1">
              <a:spLocks noChangeArrowheads="1"/>
            </p:cNvSpPr>
            <p:nvPr/>
          </p:nvSpPr>
          <p:spPr bwMode="auto">
            <a:xfrm>
              <a:off x="476" y="845"/>
              <a:ext cx="260" cy="576"/>
            </a:xfrm>
            <a:prstGeom prst="rect">
              <a:avLst/>
            </a:prstGeom>
            <a:noFill/>
            <a:ln w="9525">
              <a:noFill/>
              <a:miter lim="800000"/>
              <a:headEnd/>
              <a:tailEnd/>
            </a:ln>
            <a:effectLst/>
          </p:spPr>
          <p:txBody>
            <a:bodyPr wrap="none">
              <a:spAutoFit/>
            </a:bodyPr>
            <a:lstStyle/>
            <a:p>
              <a:pPr algn="ctr">
                <a:defRPr/>
              </a:pPr>
              <a:r>
                <a:rPr lang="de-DE" sz="5400" b="1">
                  <a:solidFill>
                    <a:srgbClr val="FF0000"/>
                  </a:solidFill>
                  <a:effectLst>
                    <a:outerShdw blurRad="38100" dist="38100" dir="2700000" algn="tl">
                      <a:srgbClr val="C0C0C0"/>
                    </a:outerShdw>
                  </a:effectLst>
                  <a:latin typeface="Academy Engraved LET" pitchFamily="2" charset="0"/>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blinds(horizontal)">
                                      <p:cBhvr>
                                        <p:cTn id="7"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autoUpdateAnimBg="0"/>
    </p:bldLst>
  </p:timing>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908</Words>
  <Application>Microsoft Office PowerPoint</Application>
  <PresentationFormat>Bildschirmpräsentation (4:3)</PresentationFormat>
  <Paragraphs>142</Paragraphs>
  <Slides>16</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16</vt:i4>
      </vt:variant>
    </vt:vector>
  </HeadingPairs>
  <TitlesOfParts>
    <vt:vector size="24" baseType="lpstr">
      <vt:lpstr>Academy Engraved LET</vt:lpstr>
      <vt:lpstr>Arial</vt:lpstr>
      <vt:lpstr>Courier New</vt:lpstr>
      <vt:lpstr>MS Sans Serif</vt:lpstr>
      <vt:lpstr>Tahoma</vt:lpstr>
      <vt:lpstr>Times New Roman</vt:lpstr>
      <vt:lpstr>Wingdings</vt:lpstr>
      <vt:lpstr>Standarddesign</vt:lpstr>
      <vt:lpstr>Problemstellung</vt:lpstr>
      <vt:lpstr>Rekursion und Iteration Türme von Hanoi </vt:lpstr>
      <vt:lpstr>Definition Rekursion</vt:lpstr>
      <vt:lpstr>Beispiele Rekursion</vt:lpstr>
      <vt:lpstr>Optische Rekursion</vt:lpstr>
      <vt:lpstr>Sprachliche Rekursion</vt:lpstr>
      <vt:lpstr>Schachtelsätze</vt:lpstr>
      <vt:lpstr>Mathematisches Beispiel</vt:lpstr>
      <vt:lpstr>Definition Iteration</vt:lpstr>
      <vt:lpstr>Beispiel Fakultät</vt:lpstr>
      <vt:lpstr>Zusammenfassung</vt:lpstr>
      <vt:lpstr>… zurück zum Problem!</vt:lpstr>
      <vt:lpstr>Die Legende</vt:lpstr>
      <vt:lpstr>Naht das Ende der Welt?</vt:lpstr>
      <vt:lpstr>Naht nun das Ende der Welt?</vt:lpstr>
      <vt:lpstr>Rekursion und Iteration Türme von Hanoi </vt:lpstr>
    </vt:vector>
  </TitlesOfParts>
  <Company>privat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Algorithmen &amp; Datenstrukturen</dc:title>
  <dc:creator>Ingo Höpping</dc:creator>
  <cp:lastModifiedBy>Ingo Höpping</cp:lastModifiedBy>
  <cp:revision>156</cp:revision>
  <dcterms:created xsi:type="dcterms:W3CDTF">2002-08-19T20:16:41Z</dcterms:created>
  <dcterms:modified xsi:type="dcterms:W3CDTF">2021-01-20T11:04:07Z</dcterms:modified>
</cp:coreProperties>
</file>