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79" r:id="rId2"/>
    <p:sldId id="271" r:id="rId3"/>
    <p:sldId id="269" r:id="rId4"/>
    <p:sldId id="280" r:id="rId5"/>
    <p:sldId id="282" r:id="rId6"/>
    <p:sldId id="283" r:id="rId7"/>
    <p:sldId id="284" r:id="rId8"/>
    <p:sldId id="287" r:id="rId9"/>
    <p:sldId id="286" r:id="rId10"/>
    <p:sldId id="288" r:id="rId11"/>
    <p:sldId id="289" r:id="rId12"/>
    <p:sldId id="290" r:id="rId13"/>
  </p:sldIdLst>
  <p:sldSz cx="9144000" cy="6858000" type="screen4x3"/>
  <p:notesSz cx="6735763" cy="986948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C0C0"/>
    <a:srgbClr val="009999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1B20B-EB55-46B4-B6BB-073233B75238}" v="2" dt="2019-10-28T11:15:38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58" autoAdjust="0"/>
  </p:normalViewPr>
  <p:slideViewPr>
    <p:cSldViewPr>
      <p:cViewPr varScale="1">
        <p:scale>
          <a:sx n="100" d="100"/>
          <a:sy n="10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Höpping" userId="edb8a9975d0c5919" providerId="LiveId" clId="{B5B1B20B-EB55-46B4-B6BB-073233B75238}"/>
    <pc:docChg chg="modSld">
      <pc:chgData name="Ingo Höpping" userId="edb8a9975d0c5919" providerId="LiveId" clId="{B5B1B20B-EB55-46B4-B6BB-073233B75238}" dt="2019-10-28T11:15:58.373" v="40" actId="20577"/>
      <pc:docMkLst>
        <pc:docMk/>
      </pc:docMkLst>
      <pc:sldChg chg="modSp">
        <pc:chgData name="Ingo Höpping" userId="edb8a9975d0c5919" providerId="LiveId" clId="{B5B1B20B-EB55-46B4-B6BB-073233B75238}" dt="2019-10-28T11:15:58.373" v="40" actId="20577"/>
        <pc:sldMkLst>
          <pc:docMk/>
          <pc:sldMk cId="1605805362" sldId="280"/>
        </pc:sldMkLst>
        <pc:spChg chg="mod">
          <ac:chgData name="Ingo Höpping" userId="edb8a9975d0c5919" providerId="LiveId" clId="{B5B1B20B-EB55-46B4-B6BB-073233B75238}" dt="2019-10-28T11:15:58.373" v="40" actId="20577"/>
          <ac:spMkLst>
            <pc:docMk/>
            <pc:sldMk cId="1605805362" sldId="280"/>
            <ac:spMk id="532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01703BB-CAF6-4F4F-B95D-5DE4DE0C82B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89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BB6B4D5-E8B2-4D46-80D5-5C6CB69068B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8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20BAA-5EF3-45DE-85A3-4175A649A7BC}" type="slidenum">
              <a:rPr lang="de-DE"/>
              <a:pPr/>
              <a:t>2</a:t>
            </a:fld>
            <a:endParaRPr 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3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  <a:buClr>
                <a:schemeClr val="tx1"/>
              </a:buClr>
            </a:pPr>
            <a:r>
              <a:rPr lang="de-DE" b="1" u="sng" dirty="0">
                <a:solidFill>
                  <a:schemeClr val="folHlink"/>
                </a:solidFill>
                <a:latin typeface="Arial" pitchFamily="34" charset="0"/>
              </a:rPr>
              <a:t>Universalität</a:t>
            </a:r>
          </a:p>
          <a:p>
            <a:pPr marL="685800" lvl="1" indent="-2286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de-DE" sz="1000" dirty="0">
                <a:latin typeface="Arial" pitchFamily="34" charset="0"/>
              </a:rPr>
              <a:t>Die implementierte Klasse kann in jedes beliebige andere Programm einbezogen und benutzt werden.</a:t>
            </a:r>
          </a:p>
          <a:p>
            <a:pPr marL="685800" lvl="1" indent="-228600">
              <a:lnSpc>
                <a:spcPct val="90000"/>
              </a:lnSpc>
            </a:pPr>
            <a:r>
              <a:rPr lang="de-DE" b="1" u="sng" dirty="0">
                <a:solidFill>
                  <a:schemeClr val="folHlink"/>
                </a:solidFill>
                <a:latin typeface="Arial" pitchFamily="34" charset="0"/>
              </a:rPr>
              <a:t>präzise Beschreibung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de-DE" sz="1000" dirty="0"/>
              <a:t>eindeutige und vollständige Spezifikation der Schnittstelle zwischen Softwaremodul und Anwendung (UML + Dokumentation)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de-DE" sz="1000" dirty="0"/>
              <a:t>ermöglicht arbeitsteiliges Vorgehen bei Projekten</a:t>
            </a:r>
          </a:p>
          <a:p>
            <a:pPr marL="685800" lvl="1" indent="-228600">
              <a:lnSpc>
                <a:spcPct val="90000"/>
              </a:lnSpc>
              <a:buClr>
                <a:schemeClr val="tx1"/>
              </a:buClr>
            </a:pPr>
            <a:r>
              <a:rPr lang="de-DE" b="1" u="sng" dirty="0">
                <a:solidFill>
                  <a:schemeClr val="folHlink"/>
                </a:solidFill>
                <a:latin typeface="Arial" pitchFamily="34" charset="0"/>
              </a:rPr>
              <a:t>Einfachheit</a:t>
            </a:r>
          </a:p>
          <a:p>
            <a:pPr marL="685800" lvl="1" indent="-2286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de-DE" sz="1000" dirty="0">
                <a:latin typeface="Arial" pitchFamily="34" charset="0"/>
              </a:rPr>
              <a:t>Die Klasse soll so konzipiert sein, dass die Benutzung durch einen Anwender möglichst einfach wird.</a:t>
            </a:r>
          </a:p>
          <a:p>
            <a:pPr marL="685800" lvl="1" indent="-2286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de-DE" sz="1000" dirty="0">
                <a:latin typeface="Arial" pitchFamily="34" charset="0"/>
              </a:rPr>
              <a:t>Die gilt auch für die Entwicklung einer Klasse.</a:t>
            </a:r>
          </a:p>
          <a:p>
            <a:pPr marL="685800" lvl="1" indent="-228600">
              <a:lnSpc>
                <a:spcPct val="90000"/>
              </a:lnSpc>
            </a:pPr>
            <a:r>
              <a:rPr lang="de-DE" b="1" u="sng" dirty="0" err="1">
                <a:solidFill>
                  <a:schemeClr val="folHlink"/>
                </a:solidFill>
                <a:latin typeface="Arial" pitchFamily="34" charset="0"/>
              </a:rPr>
              <a:t>Modularität</a:t>
            </a:r>
            <a:endParaRPr lang="de-DE" b="1" u="sng" dirty="0">
              <a:solidFill>
                <a:schemeClr val="folHlink"/>
              </a:solidFill>
              <a:latin typeface="Arial" pitchFamily="34" charset="0"/>
            </a:endParaRP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de-DE" sz="1000" dirty="0"/>
              <a:t>Zerlegung eines Projektes in unabhängig voneinander arbeitende Teile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de-DE" sz="1000" dirty="0"/>
              <a:t>ausschließliche Kommunikation über die Schnittstellen / Methoden</a:t>
            </a:r>
          </a:p>
          <a:p>
            <a:pPr marL="685800" lvl="1" indent="-228600">
              <a:lnSpc>
                <a:spcPct val="90000"/>
              </a:lnSpc>
              <a:buClr>
                <a:schemeClr val="tx1"/>
              </a:buClr>
            </a:pPr>
            <a:r>
              <a:rPr lang="de-DE" b="1" u="sng" dirty="0">
                <a:solidFill>
                  <a:schemeClr val="folHlink"/>
                </a:solidFill>
                <a:latin typeface="Arial" pitchFamily="34" charset="0"/>
              </a:rPr>
              <a:t>Datenkapselung</a:t>
            </a:r>
          </a:p>
          <a:p>
            <a:pPr marL="685800" lvl="1" indent="-228600">
              <a:lnSpc>
                <a:spcPct val="90000"/>
              </a:lnSpc>
              <a:buClr>
                <a:schemeClr val="tx1"/>
              </a:buClr>
            </a:pPr>
            <a:r>
              <a:rPr lang="de-DE" sz="900" dirty="0">
                <a:latin typeface="Arial" pitchFamily="34" charset="0"/>
              </a:rPr>
              <a:t>Die Klasse wird als „</a:t>
            </a:r>
            <a:r>
              <a:rPr lang="de-DE" sz="900" dirty="0" err="1">
                <a:latin typeface="Arial" pitchFamily="34" charset="0"/>
              </a:rPr>
              <a:t>black</a:t>
            </a:r>
            <a:r>
              <a:rPr lang="de-DE" sz="900" dirty="0">
                <a:latin typeface="Arial" pitchFamily="34" charset="0"/>
              </a:rPr>
              <a:t>-box“ aufgefasst, d.h.</a:t>
            </a:r>
          </a:p>
          <a:p>
            <a:pPr marL="1143000" lvl="2" indent="-228600">
              <a:lnSpc>
                <a:spcPct val="90000"/>
              </a:lnSpc>
              <a:buClr>
                <a:schemeClr val="tx1"/>
              </a:buClr>
              <a:buFontTx/>
              <a:buChar char="-"/>
            </a:pPr>
            <a:r>
              <a:rPr lang="de-DE" sz="1000" dirty="0">
                <a:latin typeface="Arial" pitchFamily="34" charset="0"/>
              </a:rPr>
              <a:t>Der Anwender kennt den Wertebereich und die Operationen (Schnittstelle), das „WAS“.</a:t>
            </a:r>
          </a:p>
          <a:p>
            <a:pPr marL="1143000" lvl="2" indent="-228600">
              <a:lnSpc>
                <a:spcPct val="90000"/>
              </a:lnSpc>
              <a:buClr>
                <a:schemeClr val="tx1"/>
              </a:buClr>
              <a:buFontTx/>
              <a:buChar char="-"/>
            </a:pPr>
            <a:r>
              <a:rPr lang="de-DE" sz="1000" dirty="0">
                <a:latin typeface="Arial" pitchFamily="34" charset="0"/>
              </a:rPr>
              <a:t>Der Anwender kennt nicht die interne Implementierung, das „WIE“. – Um das „WIE“ müssen wir uns bei der Implementierung der Klasse kümmern.</a:t>
            </a:r>
          </a:p>
          <a:p>
            <a:pPr marL="685800" lvl="1" indent="-228600">
              <a:lnSpc>
                <a:spcPct val="90000"/>
              </a:lnSpc>
            </a:pPr>
            <a:r>
              <a:rPr lang="de-DE" b="1" u="sng" dirty="0" err="1">
                <a:solidFill>
                  <a:schemeClr val="folHlink"/>
                </a:solidFill>
                <a:latin typeface="Arial" pitchFamily="34" charset="0"/>
              </a:rPr>
              <a:t>Geschütztheit</a:t>
            </a:r>
            <a:endParaRPr lang="de-DE" b="1" u="sng" dirty="0">
              <a:solidFill>
                <a:schemeClr val="folHlink"/>
              </a:solidFill>
              <a:latin typeface="Arial" pitchFamily="34" charset="0"/>
            </a:endParaRP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de-DE" sz="1000" dirty="0"/>
              <a:t>Der Anwender kann auf die internen Attribute / Methoden der Klasse nicht zugreifen.</a:t>
            </a:r>
          </a:p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4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7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8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9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10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11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19BDF-4030-46B5-B46B-8CF8AAB5D33B}" type="slidenum">
              <a:rPr lang="de-DE"/>
              <a:pPr/>
              <a:t>12</a:t>
            </a:fld>
            <a:endParaRPr lang="de-DE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179388"/>
            <a:ext cx="2330450" cy="60579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-180975" y="179388"/>
            <a:ext cx="6842125" cy="60579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975" y="179388"/>
            <a:ext cx="9324975" cy="7191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412875"/>
            <a:ext cx="7848600" cy="4824413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931863" y="473075"/>
            <a:ext cx="7385050" cy="5905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49325" y="1268413"/>
            <a:ext cx="3754438" cy="233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856163" y="1268413"/>
            <a:ext cx="3754437" cy="233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949325" y="3757613"/>
            <a:ext cx="3754438" cy="2338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56163" y="3757613"/>
            <a:ext cx="3754437" cy="2338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20D98B-9764-46B6-8B83-5A6A74049CE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8481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0250" y="1412875"/>
            <a:ext cx="38481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0" y="0"/>
            <a:ext cx="9144000" cy="1081088"/>
          </a:xfrm>
          <a:prstGeom prst="roundRect">
            <a:avLst>
              <a:gd name="adj" fmla="val 144"/>
            </a:avLst>
          </a:prstGeom>
          <a:solidFill>
            <a:srgbClr val="6666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-180975" y="179388"/>
            <a:ext cx="93249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7848600" cy="4824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ransition>
    <p:fade/>
  </p:transition>
  <p:txStyles>
    <p:titleStyle>
      <a:lvl1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15367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19939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24511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29083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503238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90575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800">
          <a:solidFill>
            <a:srgbClr val="000000"/>
          </a:solidFill>
          <a:latin typeface="+mn-lt"/>
        </a:defRPr>
      </a:lvl2pPr>
      <a:lvl3pPr marL="1079500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366838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4pPr>
      <a:lvl5pPr marL="16557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1129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6pPr>
      <a:lvl7pPr marL="25701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7pPr>
      <a:lvl8pPr marL="30273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8pPr>
      <a:lvl9pPr marL="34845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59000"/>
            <a:ext cx="7772400" cy="1470025"/>
          </a:xfrm>
          <a:ln/>
          <a:effectLst/>
        </p:spPr>
        <p:txBody>
          <a:bodyPr/>
          <a:lstStyle/>
          <a:p>
            <a:pPr marL="720725" indent="0"/>
            <a:r>
              <a:rPr lang="en-GB" sz="4000" dirty="0">
                <a:solidFill>
                  <a:srgbClr val="666699"/>
                </a:solidFill>
              </a:rPr>
              <a:t>Was </a:t>
            </a:r>
            <a:r>
              <a:rPr lang="de-DE" sz="4000" dirty="0">
                <a:solidFill>
                  <a:srgbClr val="666699"/>
                </a:solidFill>
              </a:rPr>
              <a:t>ist</a:t>
            </a:r>
            <a:r>
              <a:rPr lang="en-GB" sz="4000" dirty="0">
                <a:solidFill>
                  <a:srgbClr val="666699"/>
                </a:solidFill>
              </a:rPr>
              <a:t> OOM?</a:t>
            </a:r>
            <a:br>
              <a:rPr lang="en-GB" sz="4000" dirty="0">
                <a:solidFill>
                  <a:srgbClr val="666699"/>
                </a:solidFill>
              </a:rPr>
            </a:br>
            <a:r>
              <a:rPr lang="de-DE" sz="2800" dirty="0">
                <a:solidFill>
                  <a:srgbClr val="666699"/>
                </a:solidFill>
              </a:rPr>
              <a:t>Einstieg …</a:t>
            </a:r>
            <a:br>
              <a:rPr lang="en-GB" sz="4000" dirty="0">
                <a:solidFill>
                  <a:srgbClr val="666699"/>
                </a:solidFill>
              </a:rPr>
            </a:br>
            <a:endParaRPr lang="de-DE" sz="2200" dirty="0">
              <a:solidFill>
                <a:srgbClr val="666699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189038" y="5949950"/>
            <a:ext cx="7559675" cy="71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Objektorientierte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Modellierung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(Q1)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Rechteck … in Java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3417395"/>
            <a:ext cx="79210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 Java – Editor…</a:t>
            </a:r>
          </a:p>
        </p:txBody>
      </p:sp>
    </p:spTree>
    <p:extLst>
      <p:ext uri="{BB962C8B-B14F-4D97-AF65-F5344CB8AC3E}">
        <p14:creationId xmlns:p14="http://schemas.microsoft.com/office/powerpoint/2010/main" val="38500992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- Unified </a:t>
            </a:r>
            <a:r>
              <a:rPr lang="de-DE" dirty="0" err="1"/>
              <a:t>Modelling</a:t>
            </a:r>
            <a:r>
              <a:rPr lang="de-DE" dirty="0"/>
              <a:t> Language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4" y="1628760"/>
            <a:ext cx="4000500" cy="3857625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2731071" y="1811750"/>
            <a:ext cx="4219957" cy="648040"/>
            <a:chOff x="2911095" y="1811750"/>
            <a:chExt cx="4219957" cy="648040"/>
          </a:xfrm>
        </p:grpSpPr>
        <p:sp>
          <p:nvSpPr>
            <p:cNvPr id="3" name="Textfeld 2"/>
            <p:cNvSpPr txBox="1"/>
            <p:nvPr/>
          </p:nvSpPr>
          <p:spPr>
            <a:xfrm>
              <a:off x="3535195" y="1811750"/>
              <a:ext cx="3595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b="1" dirty="0"/>
                <a:t>Klasse</a:t>
              </a:r>
              <a:r>
                <a:rPr lang="de-DE" dirty="0"/>
                <a:t> Rechteck; Name zentriert</a:t>
              </a:r>
            </a:p>
          </p:txBody>
        </p:sp>
        <p:sp>
          <p:nvSpPr>
            <p:cNvPr id="4" name="Pfeil nach rechts 3"/>
            <p:cNvSpPr/>
            <p:nvPr/>
          </p:nvSpPr>
          <p:spPr bwMode="auto">
            <a:xfrm rot="8511099">
              <a:off x="2911095" y="2065908"/>
              <a:ext cx="677273" cy="393882"/>
            </a:xfrm>
            <a:prstGeom prst="rightArrow">
              <a:avLst>
                <a:gd name="adj1" fmla="val 22020"/>
                <a:gd name="adj2" fmla="val 50000"/>
              </a:avLst>
            </a:prstGeom>
            <a:solidFill>
              <a:srgbClr val="FFC000">
                <a:alpha val="41000"/>
              </a:srgbClr>
            </a:solidFill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738177" y="2433824"/>
            <a:ext cx="3682442" cy="566273"/>
            <a:chOff x="2918201" y="2433824"/>
            <a:chExt cx="3682442" cy="566273"/>
          </a:xfrm>
        </p:grpSpPr>
        <p:sp>
          <p:nvSpPr>
            <p:cNvPr id="8" name="Textfeld 7"/>
            <p:cNvSpPr txBox="1"/>
            <p:nvPr/>
          </p:nvSpPr>
          <p:spPr>
            <a:xfrm>
              <a:off x="3581868" y="2433824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Attribute; </a:t>
              </a:r>
              <a:r>
                <a:rPr lang="de-DE" dirty="0" err="1"/>
                <a:t>protected</a:t>
              </a:r>
              <a:r>
                <a:rPr lang="de-DE" dirty="0"/>
                <a:t> / private</a:t>
              </a:r>
            </a:p>
          </p:txBody>
        </p:sp>
        <p:sp>
          <p:nvSpPr>
            <p:cNvPr id="9" name="Pfeil nach rechts 8"/>
            <p:cNvSpPr/>
            <p:nvPr/>
          </p:nvSpPr>
          <p:spPr bwMode="auto">
            <a:xfrm rot="9801483">
              <a:off x="2918201" y="2606215"/>
              <a:ext cx="677273" cy="393882"/>
            </a:xfrm>
            <a:prstGeom prst="rightArrow">
              <a:avLst>
                <a:gd name="adj1" fmla="val 22020"/>
                <a:gd name="adj2" fmla="val 50000"/>
              </a:avLst>
            </a:prstGeom>
            <a:solidFill>
              <a:srgbClr val="FFC000">
                <a:alpha val="41000"/>
              </a:srgbClr>
            </a:solidFill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779810" y="3044030"/>
            <a:ext cx="4913548" cy="566273"/>
            <a:chOff x="2959834" y="3044030"/>
            <a:chExt cx="4913548" cy="566273"/>
          </a:xfrm>
        </p:grpSpPr>
        <p:sp>
          <p:nvSpPr>
            <p:cNvPr id="10" name="Textfeld 9"/>
            <p:cNvSpPr txBox="1"/>
            <p:nvPr/>
          </p:nvSpPr>
          <p:spPr>
            <a:xfrm>
              <a:off x="3623501" y="3044030"/>
              <a:ext cx="4249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Methoden; </a:t>
              </a:r>
              <a:r>
                <a:rPr lang="de-DE" dirty="0" err="1"/>
                <a:t>Konstruktor</a:t>
              </a:r>
              <a:r>
                <a:rPr lang="de-DE" dirty="0"/>
                <a:t> C; (meist) </a:t>
              </a:r>
              <a:r>
                <a:rPr lang="de-DE" dirty="0" err="1"/>
                <a:t>public</a:t>
              </a:r>
              <a:endParaRPr lang="de-DE" dirty="0"/>
            </a:p>
          </p:txBody>
        </p:sp>
        <p:sp>
          <p:nvSpPr>
            <p:cNvPr id="11" name="Pfeil nach rechts 10"/>
            <p:cNvSpPr/>
            <p:nvPr/>
          </p:nvSpPr>
          <p:spPr bwMode="auto">
            <a:xfrm rot="9801483">
              <a:off x="2959834" y="3216421"/>
              <a:ext cx="677273" cy="393882"/>
            </a:xfrm>
            <a:prstGeom prst="rightArrow">
              <a:avLst>
                <a:gd name="adj1" fmla="val 22020"/>
                <a:gd name="adj2" fmla="val 50000"/>
              </a:avLst>
            </a:prstGeom>
            <a:solidFill>
              <a:srgbClr val="FFC000">
                <a:alpha val="41000"/>
              </a:srgbClr>
            </a:solidFill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4158" y="3969072"/>
            <a:ext cx="4682716" cy="566273"/>
            <a:chOff x="4164158" y="3969072"/>
            <a:chExt cx="4682716" cy="566273"/>
          </a:xfrm>
        </p:grpSpPr>
        <p:sp>
          <p:nvSpPr>
            <p:cNvPr id="15" name="Textfeld 14"/>
            <p:cNvSpPr txBox="1"/>
            <p:nvPr/>
          </p:nvSpPr>
          <p:spPr>
            <a:xfrm>
              <a:off x="4827825" y="3969072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b="1" dirty="0"/>
                <a:t>Objekte</a:t>
              </a:r>
              <a:r>
                <a:rPr lang="de-DE" dirty="0"/>
                <a:t>; </a:t>
              </a:r>
              <a:r>
                <a:rPr lang="de-DE" dirty="0" err="1"/>
                <a:t>name</a:t>
              </a:r>
              <a:r>
                <a:rPr lang="de-DE" dirty="0"/>
                <a:t>: Klasse; unterstrichen</a:t>
              </a:r>
            </a:p>
          </p:txBody>
        </p:sp>
        <p:sp>
          <p:nvSpPr>
            <p:cNvPr id="16" name="Pfeil nach rechts 15"/>
            <p:cNvSpPr/>
            <p:nvPr/>
          </p:nvSpPr>
          <p:spPr bwMode="auto">
            <a:xfrm rot="9801483">
              <a:off x="4164158" y="4141463"/>
              <a:ext cx="677273" cy="393882"/>
            </a:xfrm>
            <a:prstGeom prst="rightArrow">
              <a:avLst>
                <a:gd name="adj1" fmla="val 22020"/>
                <a:gd name="adj2" fmla="val 50000"/>
              </a:avLst>
            </a:prstGeom>
            <a:solidFill>
              <a:srgbClr val="FFC000">
                <a:alpha val="41000"/>
              </a:srgbClr>
            </a:solidFill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0002" y="4509144"/>
            <a:ext cx="3460266" cy="566273"/>
            <a:chOff x="4220002" y="4509144"/>
            <a:chExt cx="3460266" cy="566273"/>
          </a:xfrm>
        </p:grpSpPr>
        <p:sp>
          <p:nvSpPr>
            <p:cNvPr id="17" name="Textfeld 16"/>
            <p:cNvSpPr txBox="1"/>
            <p:nvPr/>
          </p:nvSpPr>
          <p:spPr>
            <a:xfrm>
              <a:off x="4883669" y="4509144"/>
              <a:ext cx="2796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Attribute; mit Wertangabe</a:t>
              </a:r>
            </a:p>
          </p:txBody>
        </p:sp>
        <p:sp>
          <p:nvSpPr>
            <p:cNvPr id="18" name="Pfeil nach rechts 17"/>
            <p:cNvSpPr/>
            <p:nvPr/>
          </p:nvSpPr>
          <p:spPr bwMode="auto">
            <a:xfrm rot="9801483">
              <a:off x="4220002" y="4681535"/>
              <a:ext cx="677273" cy="393882"/>
            </a:xfrm>
            <a:prstGeom prst="rightArrow">
              <a:avLst>
                <a:gd name="adj1" fmla="val 22020"/>
                <a:gd name="adj2" fmla="val 50000"/>
              </a:avLst>
            </a:prstGeom>
            <a:solidFill>
              <a:srgbClr val="FFC000">
                <a:alpha val="41000"/>
              </a:srgbClr>
            </a:solidFill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254170" y="5139228"/>
            <a:ext cx="3772275" cy="566273"/>
            <a:chOff x="4254170" y="5139228"/>
            <a:chExt cx="3772275" cy="566273"/>
          </a:xfrm>
        </p:grpSpPr>
        <p:sp>
          <p:nvSpPr>
            <p:cNvPr id="19" name="Textfeld 18"/>
            <p:cNvSpPr txBox="1"/>
            <p:nvPr/>
          </p:nvSpPr>
          <p:spPr>
            <a:xfrm>
              <a:off x="4917837" y="5139228"/>
              <a:ext cx="3108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Keine Angabe der Methoden</a:t>
              </a:r>
            </a:p>
          </p:txBody>
        </p:sp>
        <p:sp>
          <p:nvSpPr>
            <p:cNvPr id="20" name="Pfeil nach rechts 19"/>
            <p:cNvSpPr/>
            <p:nvPr/>
          </p:nvSpPr>
          <p:spPr bwMode="auto">
            <a:xfrm rot="9801483">
              <a:off x="4254170" y="5311619"/>
              <a:ext cx="677273" cy="393882"/>
            </a:xfrm>
            <a:prstGeom prst="rightArrow">
              <a:avLst>
                <a:gd name="adj1" fmla="val 22020"/>
                <a:gd name="adj2" fmla="val 50000"/>
              </a:avLst>
            </a:prstGeom>
            <a:solidFill>
              <a:srgbClr val="FFC000">
                <a:alpha val="41000"/>
              </a:srgbClr>
            </a:solidFill>
            <a:ln w="12700" cap="flat" cmpd="sng" algn="ctr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41436" y="1268712"/>
            <a:ext cx="448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800" b="1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350071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921056" cy="467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Rechteck (Ergänzung)</a:t>
            </a:r>
          </a:p>
          <a:p>
            <a:pPr marL="34290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 err="1"/>
              <a:t>berechneUmfang</a:t>
            </a:r>
            <a:r>
              <a:rPr lang="de-DE" sz="2400" dirty="0"/>
              <a:t>()</a:t>
            </a:r>
          </a:p>
          <a:p>
            <a:pPr marL="34290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verschiebe(</a:t>
            </a:r>
            <a:r>
              <a:rPr lang="de-DE" sz="2400" dirty="0" err="1"/>
              <a:t>x,y</a:t>
            </a:r>
            <a:r>
              <a:rPr lang="de-DE" sz="2400" dirty="0"/>
              <a:t>)</a:t>
            </a:r>
          </a:p>
          <a:p>
            <a:pPr marL="34290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/>
              <a:t>schneidet(</a:t>
            </a:r>
            <a:r>
              <a:rPr lang="de-DE" sz="2400" dirty="0" err="1"/>
              <a:t>rechteck</a:t>
            </a:r>
            <a:r>
              <a:rPr lang="de-DE" sz="2400" dirty="0"/>
              <a:t>)</a:t>
            </a:r>
          </a:p>
          <a:p>
            <a:pPr algn="l">
              <a:spcBef>
                <a:spcPts val="1200"/>
              </a:spcBef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Kreis</a:t>
            </a:r>
          </a:p>
          <a:p>
            <a:pPr marL="34290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Attribute: ?</a:t>
            </a:r>
          </a:p>
          <a:p>
            <a:pPr marL="34290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Ausgabe der Fläche, des Radius und der Koordinaten des Mittelpunktes</a:t>
            </a:r>
          </a:p>
          <a:p>
            <a:pPr marL="34290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Test im Hauptprogramm: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rabicPeriod"/>
            </a:pPr>
            <a:r>
              <a:rPr lang="de-DE" sz="2400" dirty="0"/>
              <a:t>Erzeugen und Ausgeben der Werte eines Kreises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rabicPeriod"/>
            </a:pPr>
            <a:r>
              <a:rPr lang="de-DE" sz="2400" dirty="0"/>
              <a:t>Erzeugen von zwei Kreisen mit Test, ob diese sich schneiden.</a:t>
            </a:r>
          </a:p>
        </p:txBody>
      </p:sp>
    </p:spTree>
    <p:extLst>
      <p:ext uri="{BB962C8B-B14F-4D97-AF65-F5344CB8AC3E}">
        <p14:creationId xmlns:p14="http://schemas.microsoft.com/office/powerpoint/2010/main" val="11669350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wozu eigentlich OOM?</a:t>
            </a:r>
          </a:p>
        </p:txBody>
      </p:sp>
      <p:pic>
        <p:nvPicPr>
          <p:cNvPr id="4" name="Grafik 3" descr="Unbenan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4432" y="1347776"/>
            <a:ext cx="2864074" cy="4446596"/>
          </a:xfrm>
          <a:prstGeom prst="rect">
            <a:avLst/>
          </a:prstGeom>
        </p:spPr>
      </p:pic>
      <p:pic>
        <p:nvPicPr>
          <p:cNvPr id="5" name="Grafik 4" descr="Unbenan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0536" y="1347776"/>
            <a:ext cx="3800496" cy="447915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23944" y="5962664"/>
            <a:ext cx="705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Aufgabe des Softwareentwickler-Teams ist, (mit Hilfe der OOM)</a:t>
            </a:r>
          </a:p>
          <a:p>
            <a:r>
              <a:rPr lang="de-DE" dirty="0"/>
              <a:t>die Illusion von Einfachheiten zu erzeugen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Kriterien für OOM / OOP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345363" cy="3508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Wartbarkeit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 Modulkonzept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 Datenkapselung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 Geheimnisprinzip (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hiding</a:t>
            </a:r>
            <a:r>
              <a:rPr lang="de-DE" sz="2400" dirty="0"/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Geschützheit</a:t>
            </a:r>
            <a:endParaRPr lang="de-DE" sz="2400" dirty="0"/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Wiederverwendbarkeit / Universalität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Einfachheit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präzise Beschreibung </a:t>
            </a:r>
            <a:r>
              <a:rPr lang="de-DE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(Datenbereich, Schnittstellen)</a:t>
            </a:r>
            <a:endParaRPr lang="de-DE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345363" cy="41242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Klassen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Objekte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(Beziehungen zwischen Objekten)</a:t>
            </a:r>
          </a:p>
          <a:p>
            <a:pPr marL="800100" lvl="1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Assoziation</a:t>
            </a:r>
          </a:p>
          <a:p>
            <a:pPr marL="800100" lvl="1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  <a:p>
            <a:pPr marL="800100" lvl="1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(Komposition)</a:t>
            </a:r>
          </a:p>
          <a:p>
            <a:pPr marL="800100" lvl="1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Vererbung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Polymorphie</a:t>
            </a:r>
          </a:p>
        </p:txBody>
      </p:sp>
    </p:spTree>
    <p:extLst>
      <p:ext uri="{BB962C8B-B14F-4D97-AF65-F5344CB8AC3E}">
        <p14:creationId xmlns:p14="http://schemas.microsoft.com/office/powerpoint/2010/main" val="1605805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Objekt?</a:t>
            </a:r>
          </a:p>
        </p:txBody>
      </p:sp>
      <p:pic>
        <p:nvPicPr>
          <p:cNvPr id="82947" name="Picture 3" descr="FAHR004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39975" y="2133600"/>
            <a:ext cx="3754438" cy="1565275"/>
          </a:xfrm>
          <a:noFill/>
          <a:ln/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75612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dirty="0"/>
              <a:t>Sind wir in der Lage zu entscheiden, wann ein bestimmtes Gerät ein Auto ist?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2988" y="3535363"/>
            <a:ext cx="2592387" cy="2363787"/>
            <a:chOff x="657" y="2227"/>
            <a:chExt cx="1633" cy="1489"/>
          </a:xfrm>
        </p:grpSpPr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57" y="2794"/>
              <a:ext cx="1633" cy="922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de-DE" sz="2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Eigenschaften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Farbe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kmStand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AktGeschwindigkeit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…</a:t>
              </a:r>
            </a:p>
          </p:txBody>
        </p:sp>
        <p:sp>
          <p:nvSpPr>
            <p:cNvPr id="82951" name="AutoShape 7"/>
            <p:cNvSpPr>
              <a:spLocks noChangeArrowheads="1"/>
            </p:cNvSpPr>
            <p:nvPr/>
          </p:nvSpPr>
          <p:spPr bwMode="auto">
            <a:xfrm rot="-3001126">
              <a:off x="1333" y="2437"/>
              <a:ext cx="602" cy="181"/>
            </a:xfrm>
            <a:prstGeom prst="leftRightArrow">
              <a:avLst>
                <a:gd name="adj1" fmla="val 49898"/>
                <a:gd name="adj2" fmla="val 94559"/>
              </a:avLst>
            </a:prstGeom>
            <a:solidFill>
              <a:srgbClr val="FF66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27538" y="3552825"/>
            <a:ext cx="3673475" cy="2347913"/>
            <a:chOff x="2789" y="2238"/>
            <a:chExt cx="2247" cy="1479"/>
          </a:xfrm>
        </p:grpSpPr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2789" y="2795"/>
              <a:ext cx="2247" cy="922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de-DE" sz="2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Einsatzmöglichkeiten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Starten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Bremsen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BeschleunigenUm(...)</a:t>
              </a:r>
            </a:p>
            <a:p>
              <a:pPr lvl="1" algn="l">
                <a:buFontTx/>
                <a:buChar char="-"/>
              </a:pPr>
              <a:r>
                <a:rPr lang="de-DE" sz="1600"/>
                <a:t> …</a:t>
              </a:r>
            </a:p>
          </p:txBody>
        </p:sp>
        <p:sp>
          <p:nvSpPr>
            <p:cNvPr id="82954" name="AutoShape 10"/>
            <p:cNvSpPr>
              <a:spLocks noChangeArrowheads="1"/>
            </p:cNvSpPr>
            <p:nvPr/>
          </p:nvSpPr>
          <p:spPr bwMode="auto">
            <a:xfrm rot="3001126" flipH="1">
              <a:off x="2807" y="2448"/>
              <a:ext cx="602" cy="181"/>
            </a:xfrm>
            <a:prstGeom prst="leftRightArrow">
              <a:avLst>
                <a:gd name="adj1" fmla="val 49898"/>
                <a:gd name="adj2" fmla="val 94559"/>
              </a:avLst>
            </a:prstGeom>
            <a:solidFill>
              <a:srgbClr val="FF66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14360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31775" y="3456004"/>
            <a:ext cx="8228013" cy="2400300"/>
            <a:chOff x="146" y="2516"/>
            <a:chExt cx="5183" cy="1512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554" y="2516"/>
              <a:ext cx="4775" cy="1322"/>
              <a:chOff x="554" y="2516"/>
              <a:chExt cx="4775" cy="1322"/>
            </a:xfrm>
          </p:grpSpPr>
          <p:sp>
            <p:nvSpPr>
              <p:cNvPr id="43038" name="AutoShape 30"/>
              <p:cNvSpPr>
                <a:spLocks/>
              </p:cNvSpPr>
              <p:nvPr/>
            </p:nvSpPr>
            <p:spPr bwMode="auto">
              <a:xfrm>
                <a:off x="3902" y="2713"/>
                <a:ext cx="1427" cy="536"/>
              </a:xfrm>
              <a:prstGeom prst="borderCallout2">
                <a:avLst>
                  <a:gd name="adj1" fmla="val 13431"/>
                  <a:gd name="adj2" fmla="val -3366"/>
                  <a:gd name="adj3" fmla="val 13431"/>
                  <a:gd name="adj4" fmla="val -3366"/>
                  <a:gd name="adj5" fmla="val 171083"/>
                  <a:gd name="adj6" fmla="val -217801"/>
                </a:avLst>
              </a:prstGeom>
              <a:solidFill>
                <a:schemeClr val="hlink"/>
              </a:solidFill>
              <a:ln w="2857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37" name="AutoShape 29"/>
              <p:cNvSpPr>
                <a:spLocks/>
              </p:cNvSpPr>
              <p:nvPr/>
            </p:nvSpPr>
            <p:spPr bwMode="auto">
              <a:xfrm>
                <a:off x="2499" y="3018"/>
                <a:ext cx="1606" cy="820"/>
              </a:xfrm>
              <a:prstGeom prst="borderCallout2">
                <a:avLst>
                  <a:gd name="adj1" fmla="val 8782"/>
                  <a:gd name="adj2" fmla="val -2991"/>
                  <a:gd name="adj3" fmla="val 8782"/>
                  <a:gd name="adj4" fmla="val -2991"/>
                  <a:gd name="adj5" fmla="val 73903"/>
                  <a:gd name="adj6" fmla="val -118370"/>
                </a:avLst>
              </a:prstGeom>
              <a:solidFill>
                <a:schemeClr val="hlink"/>
              </a:solidFill>
              <a:ln w="2857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36" name="AutoShape 28"/>
              <p:cNvSpPr>
                <a:spLocks/>
              </p:cNvSpPr>
              <p:nvPr/>
            </p:nvSpPr>
            <p:spPr bwMode="auto">
              <a:xfrm>
                <a:off x="1247" y="3022"/>
                <a:ext cx="1089" cy="499"/>
              </a:xfrm>
              <a:prstGeom prst="borderCallout2">
                <a:avLst>
                  <a:gd name="adj1" fmla="val 14431"/>
                  <a:gd name="adj2" fmla="val -4407"/>
                  <a:gd name="adj3" fmla="val 14431"/>
                  <a:gd name="adj4" fmla="val -4407"/>
                  <a:gd name="adj5" fmla="val 117838"/>
                  <a:gd name="adj6" fmla="val -72634"/>
                </a:avLst>
              </a:prstGeom>
              <a:solidFill>
                <a:schemeClr val="hlink"/>
              </a:solidFill>
              <a:ln w="2857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35" name="AutoShape 27"/>
              <p:cNvSpPr>
                <a:spLocks/>
              </p:cNvSpPr>
              <p:nvPr/>
            </p:nvSpPr>
            <p:spPr bwMode="auto">
              <a:xfrm>
                <a:off x="554" y="2516"/>
                <a:ext cx="952" cy="453"/>
              </a:xfrm>
              <a:prstGeom prst="borderCallout2">
                <a:avLst>
                  <a:gd name="adj1" fmla="val 15894"/>
                  <a:gd name="adj2" fmla="val -5042"/>
                  <a:gd name="adj3" fmla="val 15894"/>
                  <a:gd name="adj4" fmla="val -5042"/>
                  <a:gd name="adj5" fmla="val 238412"/>
                  <a:gd name="adj6" fmla="val -16806"/>
                </a:avLst>
              </a:prstGeom>
              <a:solidFill>
                <a:schemeClr val="hlink"/>
              </a:solidFill>
              <a:ln w="2857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146" y="3624"/>
              <a:ext cx="222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de-DE" b="1"/>
                <a:t>Objekte „Limousine“, „Cabrio“</a:t>
              </a:r>
              <a:br>
                <a:rPr lang="de-DE" b="1"/>
              </a:br>
              <a:r>
                <a:rPr lang="de-DE" b="1"/>
                <a:t>„Van“ und „Sportwagen“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492500" y="2314592"/>
            <a:ext cx="5045075" cy="906462"/>
            <a:chOff x="2200" y="1797"/>
            <a:chExt cx="3178" cy="571"/>
          </a:xfrm>
        </p:grpSpPr>
        <p:sp>
          <p:nvSpPr>
            <p:cNvPr id="43032" name="AutoShape 24"/>
            <p:cNvSpPr>
              <a:spLocks/>
            </p:cNvSpPr>
            <p:nvPr/>
          </p:nvSpPr>
          <p:spPr bwMode="auto">
            <a:xfrm>
              <a:off x="2200" y="1797"/>
              <a:ext cx="1177" cy="571"/>
            </a:xfrm>
            <a:prstGeom prst="borderCallout2">
              <a:avLst>
                <a:gd name="adj1" fmla="val 12611"/>
                <a:gd name="adj2" fmla="val 104079"/>
                <a:gd name="adj3" fmla="val 12611"/>
                <a:gd name="adj4" fmla="val 104079"/>
                <a:gd name="adj5" fmla="val 57620"/>
                <a:gd name="adj6" fmla="val 177912"/>
              </a:avLst>
            </a:prstGeom>
            <a:solidFill>
              <a:schemeClr val="hlink"/>
            </a:solidFill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4286" y="2040"/>
              <a:ext cx="10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de-DE" b="1"/>
                <a:t>Klasse „Auto“</a:t>
              </a:r>
            </a:p>
          </p:txBody>
        </p:sp>
      </p:grpSp>
      <p:sp>
        <p:nvSpPr>
          <p:cNvPr id="43025" name="WordArt 17"/>
          <p:cNvSpPr>
            <a:spLocks noChangeArrowheads="1" noChangeShapeType="1" noTextEdit="1"/>
          </p:cNvSpPr>
          <p:nvPr/>
        </p:nvSpPr>
        <p:spPr bwMode="auto">
          <a:xfrm>
            <a:off x="3708400" y="2459054"/>
            <a:ext cx="1439863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de-DE" sz="3600" i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Auto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900113" y="3178192"/>
            <a:ext cx="7378700" cy="2274887"/>
            <a:chOff x="567" y="2341"/>
            <a:chExt cx="4648" cy="1433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567" y="2568"/>
              <a:ext cx="4648" cy="1206"/>
              <a:chOff x="657" y="2659"/>
              <a:chExt cx="4648" cy="1206"/>
            </a:xfrm>
          </p:grpSpPr>
          <p:pic>
            <p:nvPicPr>
              <p:cNvPr id="43015" name="Picture 7" descr="FAHR004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57" y="2659"/>
                <a:ext cx="873" cy="364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3017" name="Picture 9" descr="FAHR003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14" y="2840"/>
                <a:ext cx="1291" cy="459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3019" name="Picture 11" descr="FAHR004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83" y="3158"/>
                <a:ext cx="1019" cy="402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3021" name="Picture 13" descr="FAHR004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653" y="3158"/>
                <a:ext cx="1441" cy="707"/>
              </a:xfrm>
              <a:prstGeom prst="rect">
                <a:avLst/>
              </a:prstGeom>
              <a:noFill/>
              <a:ln/>
              <a:effectLst/>
            </p:spPr>
          </p:pic>
        </p:grpSp>
        <p:sp>
          <p:nvSpPr>
            <p:cNvPr id="43026" name="AutoShape 18"/>
            <p:cNvSpPr>
              <a:spLocks noChangeArrowheads="1"/>
            </p:cNvSpPr>
            <p:nvPr/>
          </p:nvSpPr>
          <p:spPr bwMode="auto">
            <a:xfrm rot="-1862979">
              <a:off x="1525" y="2455"/>
              <a:ext cx="726" cy="122"/>
            </a:xfrm>
            <a:prstGeom prst="leftArrow">
              <a:avLst>
                <a:gd name="adj1" fmla="val 50000"/>
                <a:gd name="adj2" fmla="val 148770"/>
              </a:avLst>
            </a:prstGeom>
            <a:solidFill>
              <a:srgbClr val="FF99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027" name="AutoShape 19"/>
            <p:cNvSpPr>
              <a:spLocks noChangeArrowheads="1"/>
            </p:cNvSpPr>
            <p:nvPr/>
          </p:nvSpPr>
          <p:spPr bwMode="auto">
            <a:xfrm rot="1862979" flipH="1">
              <a:off x="3288" y="2478"/>
              <a:ext cx="726" cy="122"/>
            </a:xfrm>
            <a:prstGeom prst="leftArrow">
              <a:avLst>
                <a:gd name="adj1" fmla="val 50000"/>
                <a:gd name="adj2" fmla="val 148770"/>
              </a:avLst>
            </a:prstGeom>
            <a:solidFill>
              <a:srgbClr val="FF99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028" name="AutoShape 20"/>
            <p:cNvSpPr>
              <a:spLocks noChangeArrowheads="1"/>
            </p:cNvSpPr>
            <p:nvPr/>
          </p:nvSpPr>
          <p:spPr bwMode="auto">
            <a:xfrm rot="-3357265">
              <a:off x="1898" y="2643"/>
              <a:ext cx="726" cy="122"/>
            </a:xfrm>
            <a:prstGeom prst="leftArrow">
              <a:avLst>
                <a:gd name="adj1" fmla="val 50000"/>
                <a:gd name="adj2" fmla="val 148770"/>
              </a:avLst>
            </a:prstGeom>
            <a:solidFill>
              <a:srgbClr val="FF99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029" name="AutoShape 21"/>
            <p:cNvSpPr>
              <a:spLocks noChangeArrowheads="1"/>
            </p:cNvSpPr>
            <p:nvPr/>
          </p:nvSpPr>
          <p:spPr bwMode="auto">
            <a:xfrm rot="3357265" flipH="1">
              <a:off x="2578" y="2643"/>
              <a:ext cx="726" cy="122"/>
            </a:xfrm>
            <a:prstGeom prst="leftArrow">
              <a:avLst>
                <a:gd name="adj1" fmla="val 50000"/>
                <a:gd name="adj2" fmla="val 148770"/>
              </a:avLst>
            </a:prstGeom>
            <a:solidFill>
              <a:srgbClr val="FF99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031" name="AutoShape 23"/>
          <p:cNvSpPr>
            <a:spLocks/>
          </p:cNvSpPr>
          <p:nvPr/>
        </p:nvSpPr>
        <p:spPr bwMode="auto">
          <a:xfrm rot="3998666">
            <a:off x="3352800" y="2314592"/>
            <a:ext cx="914400" cy="609600"/>
          </a:xfrm>
          <a:prstGeom prst="borderCallout2">
            <a:avLst>
              <a:gd name="adj1" fmla="val -10556"/>
              <a:gd name="adj2" fmla="val 14875"/>
              <a:gd name="adj3" fmla="val -10556"/>
              <a:gd name="adj4" fmla="val 14875"/>
              <a:gd name="adj5" fmla="val -40833"/>
              <a:gd name="adj6" fmla="val -32472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rot="10800000" vert="eaVert"/>
          <a:lstStyle/>
          <a:p>
            <a:endParaRPr lang="de-DE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-180975" y="179388"/>
            <a:ext cx="93249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1079500" lvl="0" indent="-358775" algn="l" defTabSz="449263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kumimoji="0" lang="de-DE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Klasse</a:t>
            </a:r>
            <a:endParaRPr kumimoji="0" lang="de-DE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01484" y="1412875"/>
            <a:ext cx="76868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dirty="0"/>
              <a:t>Beschreibung von Eigenschaften und Struktur (nahezu) gleicher Objekte.</a:t>
            </a:r>
          </a:p>
        </p:txBody>
      </p:sp>
    </p:spTree>
    <p:extLst>
      <p:ext uri="{BB962C8B-B14F-4D97-AF65-F5344CB8AC3E}">
        <p14:creationId xmlns:p14="http://schemas.microsoft.com/office/powerpoint/2010/main" val="1500068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 einer HTML-Seite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91496" y="1628760"/>
            <a:ext cx="74676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30000"/>
              </a:spcAft>
            </a:pPr>
            <a:r>
              <a:rPr lang="de-DE" sz="2000" b="1" u="sng" dirty="0"/>
              <a:t>Beispiel: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&lt;</a:t>
            </a:r>
            <a:r>
              <a:rPr lang="de-DE" sz="2000" dirty="0" err="1">
                <a:latin typeface="Courier New" pitchFamily="49" charset="0"/>
              </a:rPr>
              <a:t>html</a:t>
            </a:r>
            <a:r>
              <a:rPr lang="de-DE" sz="2000" dirty="0">
                <a:latin typeface="Courier New" pitchFamily="49" charset="0"/>
              </a:rPr>
              <a:t>&gt;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&lt;</a:t>
            </a:r>
            <a:r>
              <a:rPr lang="de-DE" sz="2000" dirty="0" err="1">
                <a:latin typeface="Courier New" pitchFamily="49" charset="0"/>
              </a:rPr>
              <a:t>head</a:t>
            </a:r>
            <a:r>
              <a:rPr lang="de-DE" sz="2000" dirty="0">
                <a:latin typeface="Courier New" pitchFamily="49" charset="0"/>
              </a:rPr>
              <a:t>&gt;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  &lt;title&gt;Titel der Seite&lt;/title&gt;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&lt;/</a:t>
            </a:r>
            <a:r>
              <a:rPr lang="de-DE" sz="2000" dirty="0" err="1">
                <a:latin typeface="Courier New" pitchFamily="49" charset="0"/>
              </a:rPr>
              <a:t>head</a:t>
            </a:r>
            <a:r>
              <a:rPr lang="de-DE" sz="2000" dirty="0">
                <a:latin typeface="Courier New" pitchFamily="49" charset="0"/>
              </a:rPr>
              <a:t>&gt;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&lt;</a:t>
            </a:r>
            <a:r>
              <a:rPr lang="de-DE" sz="2000" dirty="0" err="1">
                <a:latin typeface="Courier New" pitchFamily="49" charset="0"/>
              </a:rPr>
              <a:t>body</a:t>
            </a:r>
            <a:r>
              <a:rPr lang="de-DE" sz="2000" dirty="0">
                <a:latin typeface="Courier New" pitchFamily="49" charset="0"/>
              </a:rPr>
              <a:t>&gt;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  Text der Seite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&lt;/</a:t>
            </a:r>
            <a:r>
              <a:rPr lang="de-DE" sz="2000" dirty="0" err="1">
                <a:latin typeface="Courier New" pitchFamily="49" charset="0"/>
              </a:rPr>
              <a:t>body</a:t>
            </a:r>
            <a:r>
              <a:rPr lang="de-DE" sz="2000" dirty="0">
                <a:latin typeface="Courier New" pitchFamily="49" charset="0"/>
              </a:rPr>
              <a:t>&gt;</a:t>
            </a:r>
          </a:p>
          <a:p>
            <a:pPr algn="l">
              <a:spcAft>
                <a:spcPct val="30000"/>
              </a:spcAft>
            </a:pPr>
            <a:r>
              <a:rPr lang="de-DE" sz="2000" dirty="0">
                <a:latin typeface="Courier New" pitchFamily="49" charset="0"/>
              </a:rPr>
              <a:t>&lt;/</a:t>
            </a:r>
            <a:r>
              <a:rPr lang="de-DE" sz="2000" dirty="0" err="1">
                <a:latin typeface="Courier New" pitchFamily="49" charset="0"/>
              </a:rPr>
              <a:t>html</a:t>
            </a:r>
            <a:r>
              <a:rPr lang="de-DE" sz="2000" dirty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196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 und Methoden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921056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Jedes Objekt besteht aus Attributen und Methoden!!!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Datenbereich eines Objekts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charakterisieren Objekt durch Werte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Wertebelegung </a:t>
            </a:r>
            <a:r>
              <a:rPr lang="de-DE" sz="2400" dirty="0">
                <a:sym typeface="Wingdings"/>
              </a:rPr>
              <a:t> Zustand des Objekts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>
                <a:sym typeface="Wingdings"/>
              </a:rPr>
              <a:t>NICHT ÖFFENTLICH</a:t>
            </a:r>
            <a:endParaRPr lang="de-DE" sz="2400" dirty="0"/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Methoden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Operationen zum Manipulieren von Objekten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Prozeduren (Aufträge)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Funktionen (Abfragen)</a:t>
            </a:r>
          </a:p>
        </p:txBody>
      </p:sp>
    </p:spTree>
    <p:extLst>
      <p:ext uri="{BB962C8B-B14F-4D97-AF65-F5344CB8AC3E}">
        <p14:creationId xmlns:p14="http://schemas.microsoft.com/office/powerpoint/2010/main" val="1822031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Rechteck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21460" y="1448736"/>
            <a:ext cx="792105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Gesucht ist eine Klasse Rechteck, von der verschiedene Rechtecke abgeleitet werden können.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341436" y="2888928"/>
            <a:ext cx="3017727" cy="1989548"/>
            <a:chOff x="341436" y="2888928"/>
            <a:chExt cx="3017727" cy="1989548"/>
          </a:xfrm>
        </p:grpSpPr>
        <p:sp>
          <p:nvSpPr>
            <p:cNvPr id="2" name="Rechteck 1"/>
            <p:cNvSpPr/>
            <p:nvPr/>
          </p:nvSpPr>
          <p:spPr bwMode="auto">
            <a:xfrm>
              <a:off x="860168" y="3338988"/>
              <a:ext cx="1980264" cy="117015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2321700" y="4509144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/>
                <a:t>2</a:t>
              </a:r>
              <a:r>
                <a:rPr lang="de-DE" dirty="0"/>
                <a:t>(x</a:t>
              </a:r>
              <a:r>
                <a:rPr lang="de-DE" baseline="-25000" dirty="0"/>
                <a:t>2</a:t>
              </a:r>
              <a:r>
                <a:rPr lang="de-DE" dirty="0"/>
                <a:t>|y</a:t>
              </a:r>
              <a:r>
                <a:rPr lang="de-DE" baseline="-25000" dirty="0"/>
                <a:t>2</a:t>
              </a:r>
              <a:r>
                <a:rPr lang="de-DE" dirty="0"/>
                <a:t>)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41436" y="288892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/>
                <a:t>1</a:t>
              </a:r>
              <a:r>
                <a:rPr lang="de-DE" dirty="0"/>
                <a:t>(x</a:t>
              </a:r>
              <a:r>
                <a:rPr lang="de-DE" baseline="-25000" dirty="0"/>
                <a:t>1</a:t>
              </a:r>
              <a:r>
                <a:rPr lang="de-DE" dirty="0"/>
                <a:t>|y</a:t>
              </a:r>
              <a:r>
                <a:rPr lang="de-DE" baseline="-25000" dirty="0"/>
                <a:t>1</a:t>
              </a:r>
              <a:r>
                <a:rPr lang="de-DE" dirty="0"/>
                <a:t>)</a:t>
              </a:r>
            </a:p>
          </p:txBody>
        </p:sp>
        <p:sp>
          <p:nvSpPr>
            <p:cNvPr id="4" name="Ellipse 3"/>
            <p:cNvSpPr/>
            <p:nvPr/>
          </p:nvSpPr>
          <p:spPr bwMode="auto">
            <a:xfrm>
              <a:off x="804492" y="3289340"/>
              <a:ext cx="111352" cy="99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2784756" y="4459496"/>
              <a:ext cx="111352" cy="99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91856" y="2618892"/>
            <a:ext cx="5220696" cy="2831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x</a:t>
            </a:r>
            <a:r>
              <a:rPr lang="de-DE" sz="2400" baseline="-25000" dirty="0"/>
              <a:t>1</a:t>
            </a:r>
            <a:r>
              <a:rPr lang="de-DE" sz="2400" dirty="0"/>
              <a:t>, y</a:t>
            </a:r>
            <a:r>
              <a:rPr lang="de-DE" sz="2400" baseline="-25000" dirty="0"/>
              <a:t>1</a:t>
            </a:r>
            <a:r>
              <a:rPr lang="de-DE" sz="2400" dirty="0"/>
              <a:t>, x</a:t>
            </a:r>
            <a:r>
              <a:rPr lang="de-DE" sz="2400" baseline="-25000" dirty="0"/>
              <a:t>2</a:t>
            </a:r>
            <a:r>
              <a:rPr lang="de-DE" sz="2400" dirty="0"/>
              <a:t>, y</a:t>
            </a:r>
            <a:r>
              <a:rPr lang="de-DE" sz="2400" baseline="-25000" dirty="0"/>
              <a:t>2</a:t>
            </a:r>
          </a:p>
          <a:p>
            <a:pPr marL="342900" indent="-342900" algn="l">
              <a:spcBef>
                <a:spcPts val="1200"/>
              </a:spcBef>
              <a:buFont typeface="Courier New" pitchFamily="49" charset="0"/>
              <a:buChar char="o"/>
            </a:pPr>
            <a:r>
              <a:rPr lang="de-D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Methoden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Erzeugen des Objektes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Anzeigen der Attribute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Berechnen des Flächeninhalts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de-DE" sz="2400" dirty="0"/>
              <a:t>Ändern der Attribute</a:t>
            </a:r>
          </a:p>
        </p:txBody>
      </p:sp>
    </p:spTree>
    <p:extLst>
      <p:ext uri="{BB962C8B-B14F-4D97-AF65-F5344CB8AC3E}">
        <p14:creationId xmlns:p14="http://schemas.microsoft.com/office/powerpoint/2010/main" val="1314649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Info OOM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 OOM</Template>
  <TotalTime>0</TotalTime>
  <Words>533</Words>
  <Application>Microsoft Office PowerPoint</Application>
  <PresentationFormat>Bildschirmpräsentation (4:3)</PresentationFormat>
  <Paragraphs>118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Courier New</vt:lpstr>
      <vt:lpstr>Times New Roman</vt:lpstr>
      <vt:lpstr>Wingdings</vt:lpstr>
      <vt:lpstr>Info OOM</vt:lpstr>
      <vt:lpstr>Was ist OOM? Einstieg … </vt:lpstr>
      <vt:lpstr>… wozu eigentlich OOM?</vt:lpstr>
      <vt:lpstr>Kriterien für OOM / OOP</vt:lpstr>
      <vt:lpstr>Objektorientierte Programmierung</vt:lpstr>
      <vt:lpstr>Was ist ein Objekt?</vt:lpstr>
      <vt:lpstr>PowerPoint-Präsentation</vt:lpstr>
      <vt:lpstr>Objekte einer HTML-Seite</vt:lpstr>
      <vt:lpstr>Attribute und Methoden</vt:lpstr>
      <vt:lpstr>Beispiel: Rechteck</vt:lpstr>
      <vt:lpstr>Beispiel: Rechteck … in Java</vt:lpstr>
      <vt:lpstr>UML - Unified Modelling Language</vt:lpstr>
      <vt:lpstr>Übungen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Algorithmen &amp; Datenstrukturen</dc:title>
  <dc:creator>Ingo Höpping</dc:creator>
  <cp:lastModifiedBy>Ingo Höpping</cp:lastModifiedBy>
  <cp:revision>384</cp:revision>
  <dcterms:created xsi:type="dcterms:W3CDTF">2002-08-19T20:16:41Z</dcterms:created>
  <dcterms:modified xsi:type="dcterms:W3CDTF">2019-10-28T11:16:04Z</dcterms:modified>
</cp:coreProperties>
</file>