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710" autoAdjust="0"/>
  </p:normalViewPr>
  <p:slideViewPr>
    <p:cSldViewPr snapToGrid="0" snapToObjects="1">
      <p:cViewPr varScale="1">
        <p:scale>
          <a:sx n="105" d="100"/>
          <a:sy n="105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xweb.stat.si/SiStat/sl/Podrocja/Index/186/energetika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Električna</a:t>
            </a:r>
            <a:r>
              <a:rPr lang="en-US" dirty="0"/>
              <a:t> </a:t>
            </a:r>
            <a:r>
              <a:rPr lang="en-US" dirty="0" err="1"/>
              <a:t>neodvisnost</a:t>
            </a:r>
            <a:r>
              <a:rPr lang="en-US" dirty="0"/>
              <a:t>, </a:t>
            </a:r>
            <a:r>
              <a:rPr lang="en-US" dirty="0" err="1"/>
              <a:t>sposobnost</a:t>
            </a:r>
            <a:r>
              <a:rPr lang="en-US" dirty="0"/>
              <a:t> in </a:t>
            </a:r>
            <a:r>
              <a:rPr lang="en-US" dirty="0" err="1"/>
              <a:t>dejstva</a:t>
            </a:r>
            <a:r>
              <a:rPr lang="en-US" dirty="0"/>
              <a:t> </a:t>
            </a:r>
            <a:r>
              <a:rPr lang="en-US" dirty="0" err="1"/>
              <a:t>Slovenije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SI" sz="1600" dirty="0"/>
              <a:t>Vir </a:t>
            </a:r>
            <a:r>
              <a:rPr lang="en-SI" sz="1600" dirty="0" err="1"/>
              <a:t>podatkov</a:t>
            </a:r>
            <a:r>
              <a:rPr lang="en-SI" sz="1600" dirty="0"/>
              <a:t>: SURS</a:t>
            </a:r>
          </a:p>
          <a:p>
            <a:pPr lvl="1">
              <a:buFontTx/>
              <a:buChar char="-"/>
            </a:pPr>
            <a:r>
              <a:rPr lang="en-US" sz="1300" dirty="0">
                <a:hlinkClick r:id="rId2"/>
              </a:rPr>
              <a:t>https://pxweb.stat.si/SiStat/sl/Podrocja/Index/186/energetika</a:t>
            </a:r>
            <a:endParaRPr lang="en-US" sz="1300" dirty="0"/>
          </a:p>
          <a:p>
            <a:pPr>
              <a:buFontTx/>
              <a:buChar char="-"/>
            </a:pPr>
            <a:r>
              <a:rPr lang="en-SI" sz="1600" dirty="0" err="1"/>
              <a:t>Prvotni</a:t>
            </a:r>
            <a:r>
              <a:rPr lang="en-SI" sz="1600" dirty="0"/>
              <a:t> </a:t>
            </a:r>
            <a:r>
              <a:rPr lang="en-SI" sz="1600" dirty="0" err="1"/>
              <a:t>namen</a:t>
            </a:r>
            <a:endParaRPr lang="en-SI" sz="1600" dirty="0"/>
          </a:p>
          <a:p>
            <a:pPr lvl="1">
              <a:buFontTx/>
              <a:buChar char="-"/>
            </a:pPr>
            <a:r>
              <a:rPr lang="sl-SI" sz="1200" dirty="0"/>
              <a:t>Namen zbiranja podatkov je analiza in merjenje različnih pojavov v družbi, gospodarstvu, okolju in drugih področjih, ki so pomembni za razvoj države in dobrobit njenih prebivalcev. Podatki </a:t>
            </a:r>
            <a:r>
              <a:rPr lang="sl-SI" sz="1200" dirty="0" err="1"/>
              <a:t>SURSa</a:t>
            </a:r>
            <a:r>
              <a:rPr lang="sl-SI" sz="1200" dirty="0"/>
              <a:t> se uporabljajo za različne namene, na primer pri sprejemanju odločitev na ravni vlade, pri načrtovanju gospodarskih politik in pri spremljanju trendov in sprememb v družbi.</a:t>
            </a:r>
            <a:endParaRPr lang="en-US" sz="1200" dirty="0"/>
          </a:p>
          <a:p>
            <a:pPr>
              <a:buFontTx/>
              <a:buChar char="-"/>
            </a:pPr>
            <a:r>
              <a:rPr lang="en-SI" sz="1600" dirty="0" err="1"/>
              <a:t>Podatki</a:t>
            </a:r>
            <a:r>
              <a:rPr lang="en-SI" sz="1600" dirty="0"/>
              <a:t> so v </a:t>
            </a:r>
            <a:r>
              <a:rPr lang="en-SI" sz="1600" dirty="0" err="1"/>
              <a:t>obliki</a:t>
            </a:r>
            <a:r>
              <a:rPr lang="en-SI" sz="1600" dirty="0"/>
              <a:t> </a:t>
            </a:r>
            <a:r>
              <a:rPr lang="en-SI" sz="1600" dirty="0" err="1"/>
              <a:t>meritev</a:t>
            </a:r>
            <a:r>
              <a:rPr lang="en-SI" sz="1600" dirty="0"/>
              <a:t> in </a:t>
            </a:r>
            <a:r>
              <a:rPr lang="en-SI" sz="1600" dirty="0" err="1"/>
              <a:t>agregacije</a:t>
            </a:r>
            <a:r>
              <a:rPr lang="en-SI" sz="1600" dirty="0"/>
              <a:t> </a:t>
            </a:r>
            <a:r>
              <a:rPr lang="en-SI" sz="1600" dirty="0" err="1"/>
              <a:t>podatkov</a:t>
            </a:r>
            <a:r>
              <a:rPr lang="en-SI" sz="1600" dirty="0"/>
              <a:t>. </a:t>
            </a:r>
            <a:r>
              <a:rPr lang="en-SI" sz="1600" dirty="0" err="1"/>
              <a:t>Obsegajo</a:t>
            </a:r>
            <a:r>
              <a:rPr lang="en-SI" sz="1600" dirty="0"/>
              <a:t> </a:t>
            </a:r>
            <a:r>
              <a:rPr lang="en-SI" sz="1600" dirty="0" err="1"/>
              <a:t>različne</a:t>
            </a:r>
            <a:r>
              <a:rPr lang="en-SI" sz="1600" dirty="0"/>
              <a:t> </a:t>
            </a:r>
            <a:r>
              <a:rPr lang="en-SI" sz="1600" dirty="0" err="1"/>
              <a:t>domene</a:t>
            </a:r>
            <a:r>
              <a:rPr lang="en-SI" sz="1600" dirty="0"/>
              <a:t> in </a:t>
            </a:r>
            <a:r>
              <a:rPr lang="en-SI" sz="1600" dirty="0" err="1"/>
              <a:t>kategorije</a:t>
            </a:r>
            <a:endParaRPr lang="en-SI" sz="1600" dirty="0"/>
          </a:p>
          <a:p>
            <a:pPr lvl="1">
              <a:buFontTx/>
              <a:buChar char="-"/>
            </a:pPr>
            <a:r>
              <a:rPr lang="en-SI" sz="1300" dirty="0"/>
              <a:t>Na primer, </a:t>
            </a:r>
            <a:r>
              <a:rPr lang="en-SI" sz="1300" dirty="0" err="1"/>
              <a:t>cene</a:t>
            </a:r>
            <a:r>
              <a:rPr lang="en-SI" sz="1300" dirty="0"/>
              <a:t> </a:t>
            </a:r>
            <a:r>
              <a:rPr lang="en-SI" sz="1300" dirty="0" err="1"/>
              <a:t>elektrike</a:t>
            </a:r>
            <a:r>
              <a:rPr lang="en-SI" sz="1300" dirty="0"/>
              <a:t> so </a:t>
            </a:r>
            <a:r>
              <a:rPr lang="en-SI" sz="1300" dirty="0" err="1"/>
              <a:t>agregirane</a:t>
            </a:r>
            <a:r>
              <a:rPr lang="en-SI" sz="1300" dirty="0"/>
              <a:t> </a:t>
            </a:r>
            <a:r>
              <a:rPr lang="en-SI" sz="1300" dirty="0" err="1"/>
              <a:t>količina</a:t>
            </a:r>
            <a:r>
              <a:rPr lang="en-SI" sz="1300" dirty="0"/>
              <a:t> </a:t>
            </a:r>
            <a:r>
              <a:rPr lang="en-SI" sz="1300" dirty="0" err="1"/>
              <a:t>proizvodnje</a:t>
            </a:r>
            <a:r>
              <a:rPr lang="en-SI" sz="1300" dirty="0"/>
              <a:t> pa je </a:t>
            </a:r>
            <a:r>
              <a:rPr lang="en-SI" sz="1300" dirty="0" err="1"/>
              <a:t>izmerjena</a:t>
            </a:r>
            <a:r>
              <a:rPr lang="en-SI" sz="1300" dirty="0"/>
              <a:t> in </a:t>
            </a:r>
            <a:r>
              <a:rPr lang="en-SI" sz="1300" dirty="0" err="1"/>
              <a:t>poročana</a:t>
            </a:r>
            <a:r>
              <a:rPr lang="en-SI" sz="1300" dirty="0"/>
              <a:t>. </a:t>
            </a:r>
            <a:r>
              <a:rPr lang="en-SI" sz="1300" dirty="0" err="1"/>
              <a:t>Podatki</a:t>
            </a:r>
            <a:r>
              <a:rPr lang="en-SI" sz="1300" dirty="0"/>
              <a:t> </a:t>
            </a:r>
            <a:r>
              <a:rPr lang="en-SI" sz="1300" dirty="0" err="1"/>
              <a:t>obsegajo</a:t>
            </a:r>
            <a:r>
              <a:rPr lang="en-SI" sz="1300" dirty="0"/>
              <a:t> </a:t>
            </a:r>
            <a:r>
              <a:rPr lang="en-SI" sz="1300" dirty="0" err="1"/>
              <a:t>proizvodnjo</a:t>
            </a:r>
            <a:r>
              <a:rPr lang="en-SI" sz="1300" dirty="0"/>
              <a:t>, </a:t>
            </a:r>
            <a:r>
              <a:rPr lang="en-SI" sz="1300" dirty="0" err="1"/>
              <a:t>porabo</a:t>
            </a:r>
            <a:r>
              <a:rPr lang="en-SI" sz="1300" dirty="0"/>
              <a:t>, </a:t>
            </a:r>
            <a:r>
              <a:rPr lang="en-SI" sz="1300" dirty="0" err="1"/>
              <a:t>ceno</a:t>
            </a:r>
            <a:r>
              <a:rPr lang="en-SI" sz="1300" dirty="0"/>
              <a:t>, ... za </a:t>
            </a:r>
            <a:r>
              <a:rPr lang="en-SI" sz="1300" dirty="0" err="1"/>
              <a:t>gospodinjstva</a:t>
            </a:r>
            <a:r>
              <a:rPr lang="en-SI" sz="1300" dirty="0"/>
              <a:t>, ne </a:t>
            </a:r>
            <a:r>
              <a:rPr lang="en-SI" sz="1300" dirty="0" err="1"/>
              <a:t>gospodinjstva</a:t>
            </a:r>
            <a:r>
              <a:rPr lang="en-SI" sz="1300" dirty="0"/>
              <a:t>. </a:t>
            </a:r>
            <a:r>
              <a:rPr lang="en-SI" sz="1300" dirty="0" err="1"/>
              <a:t>Večina</a:t>
            </a:r>
            <a:r>
              <a:rPr lang="en-SI" sz="1300" dirty="0"/>
              <a:t> </a:t>
            </a:r>
            <a:r>
              <a:rPr lang="en-SI" sz="1300" dirty="0" err="1"/>
              <a:t>podatkov</a:t>
            </a:r>
            <a:r>
              <a:rPr lang="en-SI" sz="1300" dirty="0"/>
              <a:t> je </a:t>
            </a:r>
            <a:r>
              <a:rPr lang="en-SI" sz="1300" dirty="0" err="1"/>
              <a:t>zato</a:t>
            </a:r>
            <a:r>
              <a:rPr lang="en-SI" sz="1300" dirty="0"/>
              <a:t> </a:t>
            </a:r>
            <a:r>
              <a:rPr lang="en-SI" sz="1300" dirty="0" err="1"/>
              <a:t>multidimenzionalna</a:t>
            </a:r>
            <a:r>
              <a:rPr lang="en-SI" sz="1300" dirty="0"/>
              <a:t> z </a:t>
            </a:r>
            <a:r>
              <a:rPr lang="en-SI" sz="1300" dirty="0" err="1"/>
              <a:t>atributi</a:t>
            </a:r>
            <a:r>
              <a:rPr lang="en-SI" sz="1300" dirty="0"/>
              <a:t>.</a:t>
            </a:r>
            <a:endParaRPr lang="en-US" sz="1300" dirty="0"/>
          </a:p>
          <a:p>
            <a:pPr>
              <a:buFontTx/>
              <a:buChar char="-"/>
            </a:pPr>
            <a:r>
              <a:rPr lang="en-SI" sz="1600" dirty="0" err="1"/>
              <a:t>Obstajajo</a:t>
            </a:r>
            <a:r>
              <a:rPr lang="en-SI" sz="1600" dirty="0"/>
              <a:t> </a:t>
            </a:r>
            <a:r>
              <a:rPr lang="en-SI" sz="1600" dirty="0" err="1"/>
              <a:t>manjše</a:t>
            </a:r>
            <a:r>
              <a:rPr lang="en-SI" sz="1600" dirty="0"/>
              <a:t> </a:t>
            </a:r>
            <a:r>
              <a:rPr lang="en-SI" sz="1600" dirty="0" err="1"/>
              <a:t>količine</a:t>
            </a:r>
            <a:r>
              <a:rPr lang="en-SI" sz="1600" dirty="0"/>
              <a:t> </a:t>
            </a:r>
            <a:r>
              <a:rPr lang="en-SI" sz="1600" dirty="0" err="1"/>
              <a:t>manjkajočih</a:t>
            </a:r>
            <a:r>
              <a:rPr lang="en-SI" sz="1600" dirty="0"/>
              <a:t> </a:t>
            </a:r>
            <a:r>
              <a:rPr lang="en-SI" sz="1600" dirty="0" err="1"/>
              <a:t>podatkov</a:t>
            </a:r>
            <a:endParaRPr lang="en-SI" sz="1600" dirty="0"/>
          </a:p>
          <a:p>
            <a:pPr lvl="1">
              <a:buFontTx/>
              <a:buChar char="-"/>
            </a:pPr>
            <a:r>
              <a:rPr lang="en-SI" sz="1300" dirty="0" err="1"/>
              <a:t>Manjkajo</a:t>
            </a:r>
            <a:r>
              <a:rPr lang="en-SI" sz="1300" dirty="0"/>
              <a:t>, </a:t>
            </a:r>
            <a:r>
              <a:rPr lang="en-SI" sz="1300" dirty="0" err="1"/>
              <a:t>na</a:t>
            </a:r>
            <a:r>
              <a:rPr lang="en-SI" sz="1300" dirty="0"/>
              <a:t> primer, </a:t>
            </a:r>
            <a:r>
              <a:rPr lang="en-SI" sz="1300" dirty="0" err="1"/>
              <a:t>ker</a:t>
            </a:r>
            <a:r>
              <a:rPr lang="en-SI" sz="1300" dirty="0"/>
              <a:t> se </a:t>
            </a:r>
            <a:r>
              <a:rPr lang="en-SI" sz="1300" dirty="0" err="1"/>
              <a:t>meritve</a:t>
            </a:r>
            <a:r>
              <a:rPr lang="en-SI" sz="1300" dirty="0"/>
              <a:t> za </a:t>
            </a:r>
            <a:r>
              <a:rPr lang="en-SI" sz="1300" dirty="0" err="1"/>
              <a:t>neko</a:t>
            </a:r>
            <a:r>
              <a:rPr lang="en-SI" sz="1300" dirty="0"/>
              <a:t> </a:t>
            </a:r>
            <a:r>
              <a:rPr lang="en-SI" sz="1300" dirty="0" err="1"/>
              <a:t>kategorijo</a:t>
            </a:r>
            <a:r>
              <a:rPr lang="en-SI" sz="1300" dirty="0"/>
              <a:t> </a:t>
            </a:r>
            <a:r>
              <a:rPr lang="en-SI" sz="1300" dirty="0" err="1"/>
              <a:t>ob</a:t>
            </a:r>
            <a:r>
              <a:rPr lang="en-SI" sz="1300" dirty="0"/>
              <a:t> </a:t>
            </a:r>
            <a:r>
              <a:rPr lang="en-SI" sz="1300" dirty="0" err="1"/>
              <a:t>nekem</a:t>
            </a:r>
            <a:r>
              <a:rPr lang="en-SI" sz="1300" dirty="0"/>
              <a:t> </a:t>
            </a:r>
            <a:r>
              <a:rPr lang="en-SI" sz="1300" dirty="0" err="1"/>
              <a:t>času</a:t>
            </a:r>
            <a:r>
              <a:rPr lang="en-SI" sz="1300" dirty="0"/>
              <a:t> </a:t>
            </a:r>
            <a:r>
              <a:rPr lang="en-SI" sz="1300" dirty="0" err="1"/>
              <a:t>še</a:t>
            </a:r>
            <a:r>
              <a:rPr lang="en-SI" sz="1300" dirty="0"/>
              <a:t> </a:t>
            </a:r>
            <a:r>
              <a:rPr lang="en-SI" sz="1300" dirty="0" err="1"/>
              <a:t>niso</a:t>
            </a:r>
            <a:r>
              <a:rPr lang="en-SI" sz="1300" dirty="0"/>
              <a:t> </a:t>
            </a:r>
            <a:r>
              <a:rPr lang="en-SI" sz="1300" dirty="0" err="1"/>
              <a:t>izvajale</a:t>
            </a:r>
            <a:r>
              <a:rPr lang="en-SI" sz="1300" dirty="0"/>
              <a:t>, </a:t>
            </a:r>
            <a:r>
              <a:rPr lang="en-SI" sz="1300" dirty="0" err="1"/>
              <a:t>medtem</a:t>
            </a:r>
            <a:r>
              <a:rPr lang="en-SI" sz="1300" dirty="0"/>
              <a:t> ko se za </a:t>
            </a:r>
            <a:r>
              <a:rPr lang="en-SI" sz="1300" dirty="0" err="1"/>
              <a:t>druge</a:t>
            </a:r>
            <a:r>
              <a:rPr lang="en-SI" sz="1300" dirty="0"/>
              <a:t> so </a:t>
            </a:r>
            <a:r>
              <a:rPr lang="en-SI" sz="1300" dirty="0" err="1"/>
              <a:t>ter</a:t>
            </a:r>
            <a:r>
              <a:rPr lang="en-SI" sz="1300" dirty="0"/>
              <a:t> </a:t>
            </a:r>
            <a:r>
              <a:rPr lang="sl-SI" sz="1300" dirty="0"/>
              <a:t>so</a:t>
            </a:r>
            <a:r>
              <a:rPr lang="en-SI" sz="1300" dirty="0"/>
              <a:t> se </a:t>
            </a:r>
            <a:r>
              <a:rPr lang="en-SI" sz="1300" dirty="0" err="1"/>
              <a:t>podatki</a:t>
            </a:r>
            <a:r>
              <a:rPr lang="en-SI" sz="1300" dirty="0"/>
              <a:t> </a:t>
            </a:r>
            <a:r>
              <a:rPr lang="en-SI" sz="1300" dirty="0" err="1"/>
              <a:t>nato</a:t>
            </a:r>
            <a:r>
              <a:rPr lang="en-SI" sz="1300" dirty="0"/>
              <a:t> </a:t>
            </a:r>
            <a:r>
              <a:rPr lang="en-SI" sz="1300" dirty="0" err="1"/>
              <a:t>združili</a:t>
            </a:r>
            <a:r>
              <a:rPr lang="en-SI" sz="1300" dirty="0"/>
              <a:t> v </a:t>
            </a:r>
            <a:r>
              <a:rPr lang="en-SI" sz="1300" dirty="0" err="1"/>
              <a:t>eno</a:t>
            </a:r>
            <a:r>
              <a:rPr lang="en-SI" sz="1300" dirty="0"/>
              <a:t> </a:t>
            </a:r>
            <a:r>
              <a:rPr lang="en-SI" sz="1300" dirty="0" err="1"/>
              <a:t>tabelo</a:t>
            </a:r>
            <a:r>
              <a:rPr lang="en-SI" sz="1300" dirty="0"/>
              <a:t>. </a:t>
            </a:r>
            <a:r>
              <a:rPr lang="en-SI" sz="1300" dirty="0" err="1"/>
              <a:t>Možno</a:t>
            </a:r>
            <a:r>
              <a:rPr lang="en-SI" sz="1300" dirty="0"/>
              <a:t> je </a:t>
            </a:r>
            <a:r>
              <a:rPr lang="en-SI" sz="1300" dirty="0" err="1"/>
              <a:t>tudi</a:t>
            </a:r>
            <a:r>
              <a:rPr lang="en-SI" sz="1300" dirty="0"/>
              <a:t>, da se </a:t>
            </a:r>
            <a:r>
              <a:rPr lang="en-SI" sz="1300" dirty="0" err="1"/>
              <a:t>meritve</a:t>
            </a:r>
            <a:r>
              <a:rPr lang="en-SI" sz="1300" dirty="0"/>
              <a:t> </a:t>
            </a:r>
            <a:r>
              <a:rPr lang="en-SI" sz="1300" dirty="0" err="1"/>
              <a:t>takrat</a:t>
            </a:r>
            <a:r>
              <a:rPr lang="en-SI" sz="1300" dirty="0"/>
              <a:t> </a:t>
            </a:r>
            <a:r>
              <a:rPr lang="en-SI" sz="1300" dirty="0" err="1"/>
              <a:t>niso</a:t>
            </a:r>
            <a:r>
              <a:rPr lang="en-SI" sz="1300" dirty="0"/>
              <a:t> </a:t>
            </a:r>
            <a:r>
              <a:rPr lang="en-SI" sz="1300" dirty="0" err="1"/>
              <a:t>izvajale</a:t>
            </a:r>
            <a:r>
              <a:rPr lang="en-SI" sz="1300" dirty="0"/>
              <a:t>, </a:t>
            </a:r>
            <a:r>
              <a:rPr lang="en-SI" sz="1300" dirty="0" err="1"/>
              <a:t>ker</a:t>
            </a:r>
            <a:r>
              <a:rPr lang="en-SI" sz="1300" dirty="0"/>
              <a:t> bi bile </a:t>
            </a:r>
            <a:r>
              <a:rPr lang="en-SI" sz="1300" dirty="0" err="1"/>
              <a:t>irelevantne</a:t>
            </a:r>
            <a:r>
              <a:rPr lang="en-SI" sz="1300" dirty="0"/>
              <a:t> (</a:t>
            </a:r>
            <a:r>
              <a:rPr lang="en-SI" sz="1300" dirty="0" err="1"/>
              <a:t>merjenje</a:t>
            </a:r>
            <a:r>
              <a:rPr lang="en-SI" sz="1300" dirty="0"/>
              <a:t> </a:t>
            </a:r>
            <a:r>
              <a:rPr lang="en-SI" sz="1300" dirty="0" err="1"/>
              <a:t>nečesa</a:t>
            </a:r>
            <a:r>
              <a:rPr lang="en-SI" sz="1300" dirty="0"/>
              <a:t> </a:t>
            </a:r>
            <a:r>
              <a:rPr lang="en-SI" sz="1300" dirty="0" err="1"/>
              <a:t>kar</a:t>
            </a:r>
            <a:r>
              <a:rPr lang="en-SI" sz="1300" dirty="0"/>
              <a:t> ne </a:t>
            </a:r>
            <a:r>
              <a:rPr lang="en-SI" sz="1300" dirty="0" err="1"/>
              <a:t>obstaja</a:t>
            </a:r>
            <a:r>
              <a:rPr lang="en-SI" sz="1300" dirty="0"/>
              <a:t> – </a:t>
            </a:r>
            <a:r>
              <a:rPr lang="en-SI" sz="1300" dirty="0" err="1"/>
              <a:t>npr</a:t>
            </a:r>
            <a:r>
              <a:rPr lang="en-SI" sz="1300" dirty="0"/>
              <a:t>. </a:t>
            </a:r>
            <a:r>
              <a:rPr lang="en-SI" sz="1300" dirty="0" err="1"/>
              <a:t>veterne</a:t>
            </a:r>
            <a:r>
              <a:rPr lang="en-SI" sz="1300" dirty="0"/>
              <a:t> </a:t>
            </a:r>
            <a:r>
              <a:rPr lang="en-SI" sz="1300" dirty="0" err="1"/>
              <a:t>elektrarne</a:t>
            </a:r>
            <a:r>
              <a:rPr lang="en-SI" sz="1300" dirty="0"/>
              <a:t>.)</a:t>
            </a:r>
            <a:endParaRPr lang="en-US" sz="1300" dirty="0"/>
          </a:p>
          <a:p>
            <a:pPr>
              <a:buFontTx/>
              <a:buChar char="-"/>
            </a:pPr>
            <a:r>
              <a:rPr lang="en-SI" sz="1600" dirty="0" err="1"/>
              <a:t>Predprocesiranje</a:t>
            </a:r>
            <a:endParaRPr lang="en-SI" sz="1600" dirty="0"/>
          </a:p>
          <a:p>
            <a:pPr lvl="1">
              <a:buFontTx/>
              <a:buChar char="-"/>
            </a:pPr>
            <a:r>
              <a:rPr lang="en-SI" sz="1400" dirty="0" err="1"/>
              <a:t>Podatki</a:t>
            </a:r>
            <a:r>
              <a:rPr lang="en-SI" sz="1400" dirty="0"/>
              <a:t> so </a:t>
            </a:r>
            <a:r>
              <a:rPr lang="en-SI" sz="1400" dirty="0" err="1"/>
              <a:t>originalno</a:t>
            </a:r>
            <a:r>
              <a:rPr lang="en-SI" sz="1400" dirty="0"/>
              <a:t> v </a:t>
            </a:r>
            <a:r>
              <a:rPr lang="en-SI" sz="1400" dirty="0" err="1"/>
              <a:t>obliki</a:t>
            </a:r>
            <a:r>
              <a:rPr lang="en-SI" sz="1400" dirty="0"/>
              <a:t> PX </a:t>
            </a:r>
            <a:r>
              <a:rPr lang="en-SI" sz="1400" dirty="0" err="1"/>
              <a:t>datoteke</a:t>
            </a:r>
            <a:r>
              <a:rPr lang="en-SI" sz="1400" dirty="0"/>
              <a:t>, ki je v </a:t>
            </a:r>
            <a:r>
              <a:rPr lang="en-SI" sz="1400" dirty="0" err="1"/>
              <a:t>namenskih</a:t>
            </a:r>
            <a:r>
              <a:rPr lang="en-SI" sz="1400" dirty="0"/>
              <a:t> </a:t>
            </a:r>
            <a:r>
              <a:rPr lang="en-SI" sz="1400" dirty="0" err="1"/>
              <a:t>programih</a:t>
            </a:r>
            <a:r>
              <a:rPr lang="en-SI" sz="1400" dirty="0"/>
              <a:t> </a:t>
            </a:r>
            <a:r>
              <a:rPr lang="en-SI" sz="1400" dirty="0" err="1"/>
              <a:t>zelo</a:t>
            </a:r>
            <a:r>
              <a:rPr lang="en-SI" sz="1400" dirty="0"/>
              <a:t> </a:t>
            </a:r>
            <a:r>
              <a:rPr lang="en-SI" sz="1400" dirty="0" err="1"/>
              <a:t>pregledna</a:t>
            </a:r>
            <a:r>
              <a:rPr lang="en-SI" sz="1400" dirty="0"/>
              <a:t> </a:t>
            </a:r>
            <a:r>
              <a:rPr lang="en-SI" sz="1400" dirty="0" err="1"/>
              <a:t>vendar</a:t>
            </a:r>
            <a:r>
              <a:rPr lang="en-SI" sz="1400" dirty="0"/>
              <a:t> je </a:t>
            </a:r>
            <a:r>
              <a:rPr lang="en-SI" sz="1400" dirty="0" err="1"/>
              <a:t>pri</a:t>
            </a:r>
            <a:r>
              <a:rPr lang="en-SI" sz="1400" dirty="0"/>
              <a:t> </a:t>
            </a:r>
            <a:r>
              <a:rPr lang="en-SI" sz="1400" dirty="0" err="1"/>
              <a:t>procesiranju</a:t>
            </a:r>
            <a:r>
              <a:rPr lang="en-SI" sz="1400" dirty="0"/>
              <a:t> </a:t>
            </a:r>
            <a:r>
              <a:rPr lang="en-SI" sz="1400" dirty="0" err="1"/>
              <a:t>dokaj</a:t>
            </a:r>
            <a:r>
              <a:rPr lang="en-SI" sz="1400" dirty="0"/>
              <a:t> </a:t>
            </a:r>
            <a:r>
              <a:rPr lang="en-SI" sz="1400" dirty="0" err="1"/>
              <a:t>neuporabna</a:t>
            </a:r>
            <a:r>
              <a:rPr lang="en-SI" sz="1400" dirty="0"/>
              <a:t>. </a:t>
            </a:r>
            <a:r>
              <a:rPr lang="en-SI" sz="1400" dirty="0" err="1"/>
              <a:t>Zato</a:t>
            </a:r>
            <a:r>
              <a:rPr lang="en-SI" sz="1400" dirty="0"/>
              <a:t> se </a:t>
            </a:r>
            <a:r>
              <a:rPr lang="en-SI" sz="1400" dirty="0" err="1"/>
              <a:t>jih</a:t>
            </a:r>
            <a:r>
              <a:rPr lang="en-SI" sz="1400" dirty="0"/>
              <a:t> </a:t>
            </a:r>
            <a:r>
              <a:rPr lang="en-SI" sz="1400" dirty="0" err="1"/>
              <a:t>pretvori</a:t>
            </a:r>
            <a:r>
              <a:rPr lang="en-SI" sz="1400" dirty="0"/>
              <a:t> v CSV </a:t>
            </a:r>
            <a:r>
              <a:rPr lang="en-SI" sz="1400" dirty="0" err="1"/>
              <a:t>datoteke</a:t>
            </a:r>
            <a:r>
              <a:rPr lang="en-SI" sz="1400" dirty="0"/>
              <a:t>, </a:t>
            </a:r>
            <a:r>
              <a:rPr lang="en-SI" sz="1400" dirty="0" err="1"/>
              <a:t>kjer</a:t>
            </a:r>
            <a:r>
              <a:rPr lang="en-SI" sz="1400" dirty="0"/>
              <a:t> se </a:t>
            </a:r>
            <a:r>
              <a:rPr lang="en-SI" sz="1400" dirty="0" err="1"/>
              <a:t>ohranijo</a:t>
            </a:r>
            <a:r>
              <a:rPr lang="en-SI" sz="1400" dirty="0"/>
              <a:t> le </a:t>
            </a:r>
            <a:r>
              <a:rPr lang="en-SI" sz="1400" dirty="0" err="1"/>
              <a:t>določeni</a:t>
            </a:r>
            <a:r>
              <a:rPr lang="en-SI" sz="1400" dirty="0"/>
              <a:t> </a:t>
            </a:r>
            <a:r>
              <a:rPr lang="en-SI" sz="1400" dirty="0" err="1"/>
              <a:t>atributi</a:t>
            </a:r>
            <a:r>
              <a:rPr lang="en-SI" sz="1400" dirty="0"/>
              <a:t>, ki so </a:t>
            </a:r>
            <a:r>
              <a:rPr lang="en-SI" sz="1400" dirty="0" err="1"/>
              <a:t>zanimivi</a:t>
            </a:r>
            <a:r>
              <a:rPr lang="en-SI" sz="1400" dirty="0"/>
              <a:t> za </a:t>
            </a:r>
            <a:r>
              <a:rPr lang="en-SI" sz="1400" dirty="0" err="1"/>
              <a:t>določeno</a:t>
            </a:r>
            <a:r>
              <a:rPr lang="en-SI" sz="1400" dirty="0"/>
              <a:t> </a:t>
            </a:r>
            <a:r>
              <a:rPr lang="en-SI" sz="1400" dirty="0" err="1"/>
              <a:t>raziskavo</a:t>
            </a:r>
            <a:r>
              <a:rPr lang="en-SI" sz="1400" dirty="0"/>
              <a:t>.</a:t>
            </a:r>
            <a:endParaRPr lang="en-US" sz="1300" dirty="0"/>
          </a:p>
          <a:p>
            <a:pPr marL="0" indent="0">
              <a:buNone/>
            </a:pPr>
            <a:r>
              <a:rPr lang="en-US" sz="1600" b="1" dirty="0" err="1"/>
              <a:t>Glavn</a:t>
            </a:r>
            <a:r>
              <a:rPr lang="en-SI" sz="1600" b="1" dirty="0" err="1"/>
              <a:t>i</a:t>
            </a:r>
            <a:r>
              <a:rPr lang="en-SI" sz="1600" b="1" dirty="0"/>
              <a:t> 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SI" sz="1600" b="1" dirty="0" err="1"/>
              <a:t>projekta</a:t>
            </a:r>
            <a:endParaRPr lang="en-SI" sz="1600" b="1" dirty="0"/>
          </a:p>
          <a:p>
            <a:pPr>
              <a:buFontTx/>
              <a:buChar char="-"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močno</a:t>
            </a:r>
            <a:r>
              <a:rPr lang="en-US" sz="1600" dirty="0"/>
              <a:t> </a:t>
            </a:r>
            <a:r>
              <a:rPr lang="en-US" sz="1600" dirty="0" err="1"/>
              <a:t>vpliva</a:t>
            </a:r>
            <a:r>
              <a:rPr lang="en-US" sz="1600" dirty="0"/>
              <a:t> </a:t>
            </a:r>
            <a:r>
              <a:rPr lang="en-US" sz="1600" dirty="0" err="1"/>
              <a:t>poraba</a:t>
            </a:r>
            <a:r>
              <a:rPr lang="en-US" sz="1600" dirty="0"/>
              <a:t> </a:t>
            </a:r>
            <a:r>
              <a:rPr lang="en-US" sz="1600" dirty="0" err="1"/>
              <a:t>elektrike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njeno</a:t>
            </a:r>
            <a:r>
              <a:rPr lang="en-US" sz="1600" dirty="0"/>
              <a:t> </a:t>
            </a:r>
            <a:r>
              <a:rPr lang="en-US" sz="1600" dirty="0" err="1"/>
              <a:t>ceno</a:t>
            </a:r>
            <a:r>
              <a:rPr lang="en-US" sz="1600" dirty="0"/>
              <a:t>?</a:t>
            </a:r>
          </a:p>
          <a:p>
            <a:pPr lvl="1">
              <a:buFontTx/>
              <a:buChar char="-"/>
            </a:pPr>
            <a:r>
              <a:rPr lang="en-US" sz="1300" dirty="0"/>
              <a:t>Ali </a:t>
            </a:r>
            <a:r>
              <a:rPr lang="en-US" sz="1300" dirty="0" err="1"/>
              <a:t>imajo</a:t>
            </a:r>
            <a:r>
              <a:rPr lang="en-US" sz="1300" dirty="0"/>
              <a:t> </a:t>
            </a:r>
            <a:r>
              <a:rPr lang="en-US" sz="1300" dirty="0" err="1"/>
              <a:t>zasebne</a:t>
            </a:r>
            <a:r>
              <a:rPr lang="en-US" sz="1300" dirty="0"/>
              <a:t> mini-</a:t>
            </a:r>
            <a:r>
              <a:rPr lang="en-US" sz="1300" dirty="0" err="1"/>
              <a:t>elektrarne</a:t>
            </a:r>
            <a:r>
              <a:rPr lang="en-US" sz="1300" dirty="0"/>
              <a:t> </a:t>
            </a:r>
            <a:r>
              <a:rPr lang="en-US" sz="1300" dirty="0" err="1"/>
              <a:t>vpliv</a:t>
            </a:r>
            <a:r>
              <a:rPr lang="en-US" sz="1300" dirty="0"/>
              <a:t> </a:t>
            </a: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ceno</a:t>
            </a:r>
            <a:r>
              <a:rPr lang="en-US" sz="1300" dirty="0"/>
              <a:t> </a:t>
            </a:r>
            <a:r>
              <a:rPr lang="en-US" sz="1300" dirty="0" err="1"/>
              <a:t>elektrike</a:t>
            </a:r>
            <a:r>
              <a:rPr lang="en-US" sz="1300" dirty="0"/>
              <a:t>?</a:t>
            </a:r>
          </a:p>
          <a:p>
            <a:pPr>
              <a:buFontTx/>
              <a:buChar char="-"/>
            </a:pPr>
            <a:r>
              <a:rPr lang="en-US" sz="1600" dirty="0" err="1"/>
              <a:t>Kakšno</a:t>
            </a:r>
            <a:r>
              <a:rPr lang="en-US" sz="1600" dirty="0"/>
              <a:t> je </a:t>
            </a:r>
            <a:r>
              <a:rPr lang="en-US" sz="1600" dirty="0" err="1"/>
              <a:t>razmerje</a:t>
            </a:r>
            <a:r>
              <a:rPr lang="en-US" sz="1600" dirty="0"/>
              <a:t> med </a:t>
            </a:r>
            <a:r>
              <a:rPr lang="en-US" sz="1600" dirty="0" err="1"/>
              <a:t>proizvodnjo</a:t>
            </a:r>
            <a:r>
              <a:rPr lang="en-US" sz="1600" dirty="0"/>
              <a:t> in </a:t>
            </a:r>
            <a:r>
              <a:rPr lang="en-US" sz="1600" dirty="0" err="1"/>
              <a:t>porabo</a:t>
            </a:r>
            <a:r>
              <a:rPr lang="en-US" sz="1600" dirty="0"/>
              <a:t> </a:t>
            </a:r>
            <a:r>
              <a:rPr lang="en-US" sz="1600" dirty="0" err="1"/>
              <a:t>električne</a:t>
            </a:r>
            <a:r>
              <a:rPr lang="en-US" sz="1600" dirty="0"/>
              <a:t> </a:t>
            </a:r>
            <a:r>
              <a:rPr lang="en-US" sz="1600" dirty="0" err="1"/>
              <a:t>energije</a:t>
            </a:r>
            <a:r>
              <a:rPr lang="en-US" sz="1600" dirty="0"/>
              <a:t> v </a:t>
            </a:r>
            <a:r>
              <a:rPr lang="en-US" sz="1600" dirty="0" err="1"/>
              <a:t>Sloveniji</a:t>
            </a:r>
            <a:r>
              <a:rPr lang="en-US" sz="1600" dirty="0"/>
              <a:t>? </a:t>
            </a:r>
            <a:endParaRPr lang="en-SI" sz="1600" dirty="0"/>
          </a:p>
          <a:p>
            <a:pPr>
              <a:buFontTx/>
              <a:buChar char="-"/>
            </a:pPr>
            <a:r>
              <a:rPr lang="en-US" sz="1600" dirty="0" err="1"/>
              <a:t>Kakšni</a:t>
            </a:r>
            <a:r>
              <a:rPr lang="en-US" sz="1600" dirty="0"/>
              <a:t> so </a:t>
            </a:r>
            <a:r>
              <a:rPr lang="en-US" sz="1600" dirty="0" err="1"/>
              <a:t>premiki</a:t>
            </a:r>
            <a:r>
              <a:rPr lang="en-US" sz="1600" dirty="0"/>
              <a:t> </a:t>
            </a:r>
            <a:r>
              <a:rPr lang="en-US" sz="1600" dirty="0" err="1"/>
              <a:t>električne</a:t>
            </a:r>
            <a:r>
              <a:rPr lang="en-US" sz="1600" dirty="0"/>
              <a:t> </a:t>
            </a:r>
            <a:r>
              <a:rPr lang="en-US" sz="1600" dirty="0" err="1"/>
              <a:t>industrije</a:t>
            </a:r>
            <a:r>
              <a:rPr lang="en-US" sz="1600" dirty="0"/>
              <a:t> v </a:t>
            </a:r>
            <a:r>
              <a:rPr lang="en-US" sz="1600" dirty="0" err="1"/>
              <a:t>Sloveniji</a:t>
            </a:r>
            <a:r>
              <a:rPr lang="en-US" sz="1600" dirty="0"/>
              <a:t> v </a:t>
            </a:r>
            <a:r>
              <a:rPr lang="en-US" sz="1600" dirty="0" err="1"/>
              <a:t>zeleno</a:t>
            </a:r>
            <a:r>
              <a:rPr lang="en-US" sz="1600" dirty="0"/>
              <a:t> </a:t>
            </a:r>
            <a:r>
              <a:rPr lang="en-US" sz="1600" dirty="0" err="1"/>
              <a:t>smer</a:t>
            </a:r>
            <a:r>
              <a:rPr lang="en-US" sz="1600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SI" dirty="0"/>
              <a:t>Tilen Aleksander Levak</a:t>
            </a:r>
          </a:p>
          <a:p>
            <a:r>
              <a:rPr lang="en-SI" dirty="0" err="1"/>
              <a:t>Tadej</a:t>
            </a:r>
            <a:r>
              <a:rPr lang="en-SI" dirty="0"/>
              <a:t> </a:t>
            </a:r>
            <a:r>
              <a:rPr lang="en-SI" dirty="0" err="1"/>
              <a:t>Skrbinek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SI" dirty="0"/>
              <a:t>9</a:t>
            </a:r>
            <a:r>
              <a:rPr lang="en-US" dirty="0"/>
              <a:t>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69587E18-5038-6BB8-5A7C-60836D00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38" y="1818424"/>
            <a:ext cx="5189120" cy="29155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 err="1"/>
              <a:t>Kako</a:t>
            </a:r>
            <a:r>
              <a:rPr lang="en-US" sz="1800" b="1" dirty="0"/>
              <a:t> </a:t>
            </a:r>
            <a:r>
              <a:rPr lang="en-US" sz="1800" b="1" dirty="0" err="1"/>
              <a:t>močno</a:t>
            </a:r>
            <a:r>
              <a:rPr lang="en-US" sz="1800" b="1" dirty="0"/>
              <a:t> </a:t>
            </a:r>
            <a:r>
              <a:rPr lang="en-US" sz="1800" b="1" dirty="0" err="1"/>
              <a:t>vpliva</a:t>
            </a:r>
            <a:r>
              <a:rPr lang="en-US" sz="1800" b="1" dirty="0"/>
              <a:t> </a:t>
            </a:r>
            <a:r>
              <a:rPr lang="en-US" sz="1800" b="1" dirty="0" err="1"/>
              <a:t>poraba</a:t>
            </a:r>
            <a:r>
              <a:rPr lang="en-US" sz="1800" b="1" dirty="0"/>
              <a:t> </a:t>
            </a:r>
            <a:r>
              <a:rPr lang="en-US" sz="1800" b="1" dirty="0" err="1"/>
              <a:t>elektrike</a:t>
            </a:r>
            <a:r>
              <a:rPr lang="en-US" sz="1800" b="1" dirty="0"/>
              <a:t> </a:t>
            </a:r>
            <a:r>
              <a:rPr lang="en-US" sz="1800" b="1" dirty="0" err="1"/>
              <a:t>na</a:t>
            </a:r>
            <a:r>
              <a:rPr lang="en-US" sz="1800" b="1" dirty="0"/>
              <a:t> </a:t>
            </a:r>
            <a:r>
              <a:rPr lang="en-US" sz="1800" b="1" dirty="0" err="1"/>
              <a:t>njeno</a:t>
            </a:r>
            <a:r>
              <a:rPr lang="en-US" sz="1800" b="1" dirty="0"/>
              <a:t> </a:t>
            </a:r>
            <a:r>
              <a:rPr lang="en-US" sz="1800" b="1" dirty="0" err="1"/>
              <a:t>ceno</a:t>
            </a:r>
            <a:r>
              <a:rPr lang="en-SI" sz="1800" b="1" dirty="0"/>
              <a:t> in a</a:t>
            </a:r>
            <a:r>
              <a:rPr lang="en-US" sz="1800" b="1" dirty="0"/>
              <a:t>li </a:t>
            </a:r>
            <a:r>
              <a:rPr lang="en-US" sz="1800" b="1" dirty="0" err="1"/>
              <a:t>imajo</a:t>
            </a:r>
            <a:r>
              <a:rPr lang="en-US" sz="1800" b="1" dirty="0"/>
              <a:t> </a:t>
            </a:r>
            <a:r>
              <a:rPr lang="en-US" sz="1800" b="1" dirty="0" err="1"/>
              <a:t>zasebne</a:t>
            </a:r>
            <a:r>
              <a:rPr lang="en-US" sz="1800" b="1" dirty="0"/>
              <a:t> mini-</a:t>
            </a:r>
            <a:r>
              <a:rPr lang="en-US" sz="1800" b="1" dirty="0" err="1"/>
              <a:t>elektrarne</a:t>
            </a:r>
            <a:r>
              <a:rPr lang="en-US" sz="1800" b="1" dirty="0"/>
              <a:t> </a:t>
            </a:r>
            <a:r>
              <a:rPr lang="en-US" sz="1800" b="1" dirty="0" err="1"/>
              <a:t>vpliv</a:t>
            </a:r>
            <a:r>
              <a:rPr lang="en-US" sz="1800" b="1" dirty="0"/>
              <a:t> </a:t>
            </a:r>
            <a:r>
              <a:rPr lang="en-US" sz="1800" b="1" dirty="0" err="1"/>
              <a:t>na</a:t>
            </a:r>
            <a:r>
              <a:rPr lang="en-US" sz="1800" b="1" dirty="0"/>
              <a:t> </a:t>
            </a:r>
            <a:r>
              <a:rPr lang="en-US" sz="1800" b="1" dirty="0" err="1"/>
              <a:t>ceno</a:t>
            </a:r>
            <a:r>
              <a:rPr lang="en-US" sz="1800" b="1" dirty="0"/>
              <a:t> </a:t>
            </a:r>
            <a:r>
              <a:rPr lang="en-US" sz="1800" b="1" dirty="0" err="1"/>
              <a:t>elektrike</a:t>
            </a:r>
            <a:r>
              <a:rPr lang="en-US" sz="1800" b="1" dirty="0"/>
              <a:t>?</a:t>
            </a:r>
            <a:endParaRPr lang="en-SI" sz="1800" b="1" dirty="0"/>
          </a:p>
          <a:p>
            <a:pPr marL="0" indent="0">
              <a:buNone/>
            </a:pPr>
            <a:endParaRPr lang="en-SI" sz="1600" dirty="0"/>
          </a:p>
          <a:p>
            <a:pPr marL="0" indent="0">
              <a:buNone/>
            </a:pPr>
            <a:r>
              <a:rPr lang="sl-SI" sz="1600" dirty="0"/>
              <a:t>Vprašanje o porabi elektrike in njenem strošku je kompleksen problem, saj obstaja veliko spremenljivk, ki lahko vplivajo na ceno električne energije. Nekateri dejavniki, ki vplivajo na ceno elektrike, vključujejo: </a:t>
            </a:r>
            <a:r>
              <a:rPr lang="sl-SI" sz="1600" i="1" dirty="0"/>
              <a:t>vir proizvodnje, povpraševanje, sezonske spremembe, nihanja v oskrbi, politične spremembe </a:t>
            </a:r>
            <a:r>
              <a:rPr lang="sl-SI" sz="1600" dirty="0"/>
              <a:t>in še več.</a:t>
            </a:r>
          </a:p>
          <a:p>
            <a:pPr marL="0" indent="0">
              <a:buNone/>
            </a:pPr>
            <a:r>
              <a:rPr lang="sl-SI" sz="1600" dirty="0"/>
              <a:t>Poraba elektrike ima lahko tudi pomemben vpliv na njeno ceno. Povpraševanje po električni energiji se lahko razlikuje </a:t>
            </a:r>
            <a:r>
              <a:rPr lang="sl-SI" sz="1600" i="1" dirty="0"/>
              <a:t>glede na letni čas, delovni čas, gospodarske razmere in druge dejavnike</a:t>
            </a:r>
            <a:r>
              <a:rPr lang="sl-SI" sz="1600" dirty="0"/>
              <a:t>. </a:t>
            </a:r>
            <a:endParaRPr lang="en-SI" sz="1600" dirty="0"/>
          </a:p>
          <a:p>
            <a:pPr marL="0" indent="0">
              <a:buNone/>
            </a:pPr>
            <a:r>
              <a:rPr lang="sl-SI" sz="1600" dirty="0"/>
              <a:t>Glede vpliva zasebnih mini-elektrarn na ceno elektrike obstaja različno mnenje. Nekateri menijo, da lahko zasebne mini-elektrarne pomagajo zmanjšati ceno elektrike, saj proizvajajo energijo v bližini porabnika, kar zmanjšuje izgube pri prenosu. Drugi pa menijo, da lahko zasebne mini-elektrarne povzročijo višje stroške za proizvodnjo električne energije, saj so lahko manj učinkovite kot večje elektrarne.</a:t>
            </a:r>
          </a:p>
          <a:p>
            <a:pPr marL="0" indent="0">
              <a:buNone/>
            </a:pPr>
            <a:r>
              <a:rPr lang="sl-SI" sz="1600" dirty="0"/>
              <a:t>V celoti je težko natančno ugotoviti, kako močno vpliva poraba elektrike na njeno ceno in ali imajo zasebne mini-elektrarne vpliv na ceno elektrike. Različni dejavniki lahko vplivajo na ceno elektrike, zato je potrebna natančna analiza, da bi lahko prišli do natančnih zaključkov.</a:t>
            </a:r>
            <a:endParaRPr lang="en-SI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I" sz="1600" dirty="0" err="1"/>
              <a:t>Trenutno</a:t>
            </a:r>
            <a:r>
              <a:rPr lang="en-SI" sz="1600" dirty="0"/>
              <a:t> </a:t>
            </a:r>
            <a:r>
              <a:rPr lang="en-SI" sz="1600" dirty="0" err="1"/>
              <a:t>sva</a:t>
            </a:r>
            <a:r>
              <a:rPr lang="en-SI" sz="1600" dirty="0"/>
              <a:t> </a:t>
            </a:r>
            <a:r>
              <a:rPr lang="en-SI" sz="1600" dirty="0" err="1"/>
              <a:t>še</a:t>
            </a:r>
            <a:r>
              <a:rPr lang="en-SI" sz="1600" dirty="0"/>
              <a:t> v </a:t>
            </a:r>
            <a:r>
              <a:rPr lang="en-SI" sz="1600" dirty="0" err="1"/>
              <a:t>fazi</a:t>
            </a:r>
            <a:r>
              <a:rPr lang="en-SI" sz="1600" dirty="0"/>
              <a:t> </a:t>
            </a:r>
            <a:r>
              <a:rPr lang="en-SI" sz="1600" dirty="0" err="1"/>
              <a:t>analize</a:t>
            </a:r>
            <a:r>
              <a:rPr lang="en-SI" sz="1600" dirty="0"/>
              <a:t> </a:t>
            </a:r>
            <a:r>
              <a:rPr lang="en-SI" sz="1600" dirty="0" err="1"/>
              <a:t>vseh</a:t>
            </a:r>
            <a:r>
              <a:rPr lang="en-SI" sz="1600" dirty="0"/>
              <a:t> </a:t>
            </a:r>
            <a:r>
              <a:rPr lang="en-SI" sz="1600" dirty="0" err="1"/>
              <a:t>podatkov</a:t>
            </a:r>
            <a:r>
              <a:rPr lang="en-SI" sz="1600" dirty="0"/>
              <a:t> in </a:t>
            </a:r>
            <a:r>
              <a:rPr lang="en-SI" sz="1600" dirty="0" err="1"/>
              <a:t>odgovora</a:t>
            </a:r>
            <a:r>
              <a:rPr lang="en-SI" sz="1600" dirty="0"/>
              <a:t> </a:t>
            </a:r>
            <a:r>
              <a:rPr lang="en-SI" sz="1600" dirty="0" err="1"/>
              <a:t>na</a:t>
            </a:r>
            <a:r>
              <a:rPr lang="en-SI" sz="1600" dirty="0"/>
              <a:t> </a:t>
            </a:r>
            <a:r>
              <a:rPr lang="en-SI" sz="1600" dirty="0" err="1"/>
              <a:t>vprašanje</a:t>
            </a:r>
            <a:r>
              <a:rPr lang="en-SI" sz="1600" dirty="0"/>
              <a:t> </a:t>
            </a:r>
            <a:r>
              <a:rPr lang="en-SI" sz="1600" dirty="0" err="1"/>
              <a:t>še</a:t>
            </a:r>
            <a:r>
              <a:rPr lang="en-SI" sz="1600" dirty="0"/>
              <a:t> </a:t>
            </a:r>
            <a:r>
              <a:rPr lang="en-SI" sz="1600" dirty="0" err="1"/>
              <a:t>ni</a:t>
            </a:r>
            <a:r>
              <a:rPr lang="en-SI" sz="1600" dirty="0"/>
              <a:t>. </a:t>
            </a:r>
          </a:p>
          <a:p>
            <a:pPr marL="0" indent="0">
              <a:buNone/>
            </a:pPr>
            <a:r>
              <a:rPr lang="en-SI" sz="1600" dirty="0" err="1"/>
              <a:t>Pri</a:t>
            </a:r>
            <a:r>
              <a:rPr lang="en-SI" sz="1600" dirty="0"/>
              <a:t> </a:t>
            </a:r>
            <a:r>
              <a:rPr lang="en-SI" sz="1600" dirty="0" err="1"/>
              <a:t>analizi</a:t>
            </a:r>
            <a:r>
              <a:rPr lang="en-SI" sz="1600" dirty="0"/>
              <a:t> se </a:t>
            </a:r>
            <a:r>
              <a:rPr lang="en-SI" sz="1600" dirty="0" err="1"/>
              <a:t>poizkušava</a:t>
            </a:r>
            <a:r>
              <a:rPr lang="en-SI" sz="1600" dirty="0"/>
              <a:t> </a:t>
            </a:r>
            <a:r>
              <a:rPr lang="en-SI" sz="1600" dirty="0" err="1"/>
              <a:t>bolje</a:t>
            </a:r>
            <a:r>
              <a:rPr lang="en-SI" sz="1600" dirty="0"/>
              <a:t> </a:t>
            </a:r>
            <a:r>
              <a:rPr lang="en-SI" sz="1600" dirty="0" err="1"/>
              <a:t>spoznati</a:t>
            </a:r>
            <a:r>
              <a:rPr lang="en-SI" sz="1600" dirty="0"/>
              <a:t> z </a:t>
            </a:r>
            <a:r>
              <a:rPr lang="en-SI" sz="1600" dirty="0" err="1"/>
              <a:t>domeno</a:t>
            </a:r>
            <a:r>
              <a:rPr lang="en-SI" sz="1600" dirty="0"/>
              <a:t> </a:t>
            </a:r>
            <a:r>
              <a:rPr lang="en-SI" sz="1600" dirty="0" err="1"/>
              <a:t>katero</a:t>
            </a:r>
            <a:r>
              <a:rPr lang="en-SI" sz="1600" dirty="0"/>
              <a:t> </a:t>
            </a:r>
            <a:r>
              <a:rPr lang="en-SI" sz="1600" dirty="0" err="1"/>
              <a:t>podatki</a:t>
            </a:r>
            <a:r>
              <a:rPr lang="en-SI" sz="1600" dirty="0"/>
              <a:t> </a:t>
            </a:r>
            <a:r>
              <a:rPr lang="en-SI" sz="1600" dirty="0" err="1"/>
              <a:t>obsegajo</a:t>
            </a:r>
            <a:r>
              <a:rPr lang="en-SI" sz="1600" dirty="0"/>
              <a:t>.</a:t>
            </a:r>
          </a:p>
          <a:p>
            <a:pPr marL="0" indent="0">
              <a:buNone/>
            </a:pPr>
            <a:r>
              <a:rPr lang="en-SI" sz="1600" dirty="0"/>
              <a:t>Z </a:t>
            </a:r>
            <a:r>
              <a:rPr lang="en-SI" sz="1600" dirty="0" err="1"/>
              <a:t>vizualizacijami</a:t>
            </a:r>
            <a:r>
              <a:rPr lang="en-SI" sz="1600" dirty="0"/>
              <a:t> je </a:t>
            </a:r>
            <a:r>
              <a:rPr lang="en-SI" sz="1600" dirty="0" err="1"/>
              <a:t>lažje</a:t>
            </a:r>
            <a:r>
              <a:rPr lang="en-SI" sz="1600" dirty="0"/>
              <a:t> </a:t>
            </a:r>
            <a:r>
              <a:rPr lang="en-SI" sz="1600" dirty="0" err="1"/>
              <a:t>razumeti</a:t>
            </a:r>
            <a:r>
              <a:rPr lang="en-SI" sz="1600" dirty="0"/>
              <a:t> </a:t>
            </a:r>
            <a:r>
              <a:rPr lang="en-SI" sz="1600" dirty="0" err="1"/>
              <a:t>podatke</a:t>
            </a:r>
            <a:r>
              <a:rPr lang="en-SI" sz="1600" dirty="0"/>
              <a:t>.</a:t>
            </a:r>
          </a:p>
          <a:p>
            <a:pPr marL="0" indent="0">
              <a:buNone/>
            </a:pPr>
            <a:endParaRPr lang="en-SI" sz="1600" dirty="0"/>
          </a:p>
          <a:p>
            <a:pPr marL="0" indent="0">
              <a:buNone/>
            </a:pPr>
            <a:r>
              <a:rPr lang="en-SI" sz="1600" dirty="0"/>
              <a:t>Primer </a:t>
            </a:r>
            <a:r>
              <a:rPr lang="en-SI" sz="1600" dirty="0" err="1"/>
              <a:t>ene</a:t>
            </a:r>
            <a:r>
              <a:rPr lang="en-SI" sz="1600" dirty="0"/>
              <a:t> </a:t>
            </a:r>
            <a:r>
              <a:rPr lang="en-SI" sz="1600" dirty="0" err="1"/>
              <a:t>izmed</a:t>
            </a:r>
            <a:r>
              <a:rPr lang="en-SI" sz="1600" dirty="0"/>
              <a:t> </a:t>
            </a:r>
            <a:r>
              <a:rPr lang="en-SI" sz="1600" dirty="0" err="1"/>
              <a:t>vizualizacij</a:t>
            </a:r>
            <a:r>
              <a:rPr lang="en-SI" sz="1600" dirty="0"/>
              <a:t>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SI" dirty="0"/>
              <a:t>9</a:t>
            </a:r>
            <a:r>
              <a:rPr lang="en-US" dirty="0"/>
              <a:t>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SI" dirty="0"/>
              <a:t>9</a:t>
            </a:r>
            <a:r>
              <a:rPr lang="en-US" dirty="0"/>
              <a:t>. 4. 2023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614</Words>
  <Application>Microsoft Office PowerPoint</Application>
  <PresentationFormat>On-screen Show (16:9)</PresentationFormat>
  <Paragraphs>42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Električna neodvisnost, sposobnost in dejstva Slovenije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Levak, Tilen Aleksander</cp:lastModifiedBy>
  <cp:revision>30</cp:revision>
  <dcterms:created xsi:type="dcterms:W3CDTF">2020-04-03T06:53:29Z</dcterms:created>
  <dcterms:modified xsi:type="dcterms:W3CDTF">2023-04-18T21:56:12Z</dcterms:modified>
  <cp:category/>
</cp:coreProperties>
</file>