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4" r:id="rId11"/>
    <p:sldId id="265" r:id="rId12"/>
  </p:sldIdLst>
  <p:sldSz cx="9144000" cy="5143500" type="screen16x9"/>
  <p:notesSz cx="7772400" cy="100584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AFB46D91-38BA-4199-9E0E-B4B2261118B5}"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1DCADBC-973E-41A0-A5BF-90DC376391D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1D0B05AE-12F4-408A-8E4E-C74C43CEEB0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83CC290-0CF3-4C4E-9DEB-5E60FC7FCF5A}"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624C259-1230-4B34-8165-A3D7CE66ECF6}"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94DAA64-F104-4DA3-AF80-4F1EC0BF2618}"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8D154EF-A64F-4738-BED0-18236786055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6C418B0-1F6A-4199-A7A0-62E8F8AD6EA4}"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E53D0D8-C730-4018-AC1C-D34B27A0365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BD85295-A97C-4494-B2F3-3F491888A2A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568133B-C8EE-4076-B670-E1929D8E4DA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925F8226-96CB-4E43-AAFE-7AD1AA03F73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D6FAD1E-64BD-4F8B-A18A-66809DB73AD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92D7685-C6E1-4E3A-861D-114F67EAD852}"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4082DFE-00CD-4A78-B6EC-149C2E084AA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279FA052-CBF8-4CD7-BCBA-0926B942694A}"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81412F24-55AC-4E7C-82AC-96E45C60C41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BF37FA16-5E30-4CDC-A442-E64629F76B13}"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9852E2E-E345-4157-847C-D646FEA57AA7}"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5130777-9F77-404E-BAD4-763C0B8F267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2CC3868-3BD5-49CA-BD02-58F33291EFFA}"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23B65A4A-4FE9-47A2-9662-78F31B493D16}"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5BA8544-86EE-4A1E-BE9C-89ECC004877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77396594-A63D-46E0-95D1-AECFF7F6EFE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B3C2EB1-02CE-44DA-9C0C-44F9B7CFBB7D}"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EC5469D6-FC2D-43AE-8ACB-733F64F8A32C}"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336D80F7-AEF6-4FD7-8B4A-3412F7DF5B61}"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4D0EF617-5B5C-4004-AB78-D2C1443B747D}"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A8CBB825-7859-4A16-9448-ABA9B562CDB1}"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A1174C4-DD42-409A-8C4E-0F2AA5419893}"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8E0F3C2-4605-4D91-82AB-CD2992DF5B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1166F35-FE2F-4AD5-A213-69CE70B7ACA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1AEBFCB-2C5C-4DD9-9346-7C85A7ED329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F6E3898-3C7D-438D-B576-4A9F8FB383B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3A45CDD-0E66-44ED-B30C-78034D3539A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endParaRPr lang="sl-SI" sz="1800" b="0" strike="noStrike" spc="-1">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lnSpc>
                <a:spcPct val="90000"/>
              </a:lnSpc>
              <a:spcBef>
                <a:spcPts val="1417"/>
              </a:spcBef>
              <a:buNone/>
            </a:pPr>
            <a:endParaRPr lang="sl-SI"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F6FFB3-7785-4F00-9BFB-4D82F6E7C77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sl-SI" sz="44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 </a:t>
            </a:r>
            <a:endParaRPr lang="en-US" sz="900" b="0" strike="noStrike" spc="-1">
              <a:solidFill>
                <a:srgbClr val="000000"/>
              </a:solidFill>
              <a:latin typeface="Times New Roman"/>
            </a:endParaRPr>
          </a:p>
        </p:txBody>
      </p:sp>
      <p:sp>
        <p:nvSpPr>
          <p:cNvPr id="2" name="PlaceHolder 3"/>
          <p:cNvSpPr>
            <a:spLocks noGrp="1"/>
          </p:cNvSpPr>
          <p:nvPr>
            <p:ph type="sldNum" idx="2"/>
          </p:nvPr>
        </p:nvSpPr>
        <p:spPr>
          <a:xfrm>
            <a:off x="6458040" y="4767120"/>
            <a:ext cx="2056680" cy="27324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rgbClr val="8B8B8B"/>
                </a:solidFill>
                <a:latin typeface="Calibri"/>
                <a:ea typeface="DejaVu Sans"/>
              </a:defRPr>
            </a:lvl1pPr>
          </a:lstStyle>
          <a:p>
            <a:pPr indent="0" algn="r">
              <a:lnSpc>
                <a:spcPct val="100000"/>
              </a:lnSpc>
              <a:buNone/>
              <a:tabLst>
                <a:tab pos="0" algn="l"/>
              </a:tabLst>
            </a:pPr>
            <a:fld id="{28082F24-55CB-4FA5-8601-D23A653CCCB1}" type="slidenum">
              <a:rPr lang="en-US" sz="900" b="0" strike="noStrike" spc="-1">
                <a:solidFill>
                  <a:srgbClr val="8B8B8B"/>
                </a:solidFill>
                <a:latin typeface="Calibri"/>
                <a:ea typeface="DejaVu Sans"/>
              </a:rPr>
              <a:t>‹#›</a:t>
            </a:fld>
            <a:endParaRPr lang="en-US" sz="900" b="0" strike="noStrike" spc="-1">
              <a:solidFill>
                <a:srgbClr val="000000"/>
              </a:solidFill>
              <a:latin typeface="Times New Roman"/>
            </a:endParaRPr>
          </a:p>
        </p:txBody>
      </p:sp>
      <p:sp>
        <p:nvSpPr>
          <p:cNvPr id="3" name="PlaceHolder 4"/>
          <p:cNvSpPr>
            <a:spLocks noGrp="1"/>
          </p:cNvSpPr>
          <p:nvPr>
            <p:ph type="dt" idx="3"/>
          </p:nvPr>
        </p:nvSpPr>
        <p:spPr>
          <a:xfrm>
            <a:off x="628560" y="4767120"/>
            <a:ext cx="2056680" cy="27324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sl-SI"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sl-SI"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sl-SI"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sl-SI"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sl-SI" sz="4400" b="0" strike="noStrike" spc="-1">
                <a:solidFill>
                  <a:srgbClr val="000000"/>
                </a:solidFill>
                <a:latin typeface="Arial"/>
              </a:rPr>
              <a:t>Click to edit the title text format</a:t>
            </a:r>
          </a:p>
        </p:txBody>
      </p:sp>
      <p:sp>
        <p:nvSpPr>
          <p:cNvPr id="42" name="PlaceHolder 2"/>
          <p:cNvSpPr>
            <a:spLocks noGrp="1"/>
          </p:cNvSpPr>
          <p:nvPr>
            <p:ph type="body"/>
          </p:nvPr>
        </p:nvSpPr>
        <p:spPr>
          <a:xfrm>
            <a:off x="628560" y="1369080"/>
            <a:ext cx="3848040" cy="3262680"/>
          </a:xfrm>
          <a:prstGeom prst="rect">
            <a:avLst/>
          </a:prstGeom>
          <a:noFill/>
          <a:ln w="0">
            <a:noFill/>
          </a:ln>
        </p:spPr>
        <p:txBody>
          <a:bodyPr lIns="0" tIns="0" rIns="0" bIns="0" anchor="t">
            <a:normAutofit fontScale="75000"/>
          </a:bodyPr>
          <a:lstStyle/>
          <a:p>
            <a:pPr marL="324000" indent="-243000">
              <a:lnSpc>
                <a:spcPct val="90000"/>
              </a:lnSpc>
              <a:spcBef>
                <a:spcPts val="1417"/>
              </a:spcBef>
              <a:buClr>
                <a:srgbClr val="000000"/>
              </a:buClr>
              <a:buSzPct val="45000"/>
              <a:buFont typeface="Wingdings" charset="2"/>
              <a:buChar char=""/>
            </a:pPr>
            <a:r>
              <a:rPr lang="sl-SI" sz="2800" b="0" strike="noStrike" spc="-1">
                <a:solidFill>
                  <a:srgbClr val="000000"/>
                </a:solidFill>
                <a:latin typeface="Arial"/>
              </a:rPr>
              <a:t>Click to edit the outline text format</a:t>
            </a:r>
          </a:p>
          <a:p>
            <a:pPr marL="648000" lvl="1" indent="-243000">
              <a:lnSpc>
                <a:spcPct val="90000"/>
              </a:lnSpc>
              <a:spcBef>
                <a:spcPts val="1134"/>
              </a:spcBef>
              <a:buClr>
                <a:srgbClr val="000000"/>
              </a:buClr>
              <a:buSzPct val="75000"/>
              <a:buFont typeface="Symbol" charset="2"/>
              <a:buChar char=""/>
            </a:pPr>
            <a:r>
              <a:rPr lang="sl-SI" sz="2800" b="0" strike="noStrike" spc="-1">
                <a:solidFill>
                  <a:srgbClr val="000000"/>
                </a:solidFill>
                <a:latin typeface="Arial"/>
              </a:rPr>
              <a:t>Second Outline Level</a:t>
            </a:r>
          </a:p>
          <a:p>
            <a:pPr marL="972000" lvl="2" indent="-216000">
              <a:lnSpc>
                <a:spcPct val="90000"/>
              </a:lnSpc>
              <a:spcBef>
                <a:spcPts val="850"/>
              </a:spcBef>
              <a:buClr>
                <a:srgbClr val="000000"/>
              </a:buClr>
              <a:buSzPct val="45000"/>
              <a:buFont typeface="Wingdings" charset="2"/>
              <a:buChar char=""/>
            </a:pPr>
            <a:r>
              <a:rPr lang="sl-SI" sz="2800" b="0" strike="noStrike" spc="-1">
                <a:solidFill>
                  <a:srgbClr val="000000"/>
                </a:solidFill>
                <a:latin typeface="Arial"/>
              </a:rPr>
              <a:t>Third Outline Level</a:t>
            </a:r>
          </a:p>
          <a:p>
            <a:pPr marL="1296000" lvl="3" indent="-162000">
              <a:lnSpc>
                <a:spcPct val="90000"/>
              </a:lnSpc>
              <a:spcBef>
                <a:spcPts val="567"/>
              </a:spcBef>
              <a:buClr>
                <a:srgbClr val="000000"/>
              </a:buClr>
              <a:buSzPct val="75000"/>
              <a:buFont typeface="Symbol" charset="2"/>
              <a:buChar char=""/>
            </a:pPr>
            <a:r>
              <a:rPr lang="sl-SI" sz="2800" b="0" strike="noStrike" spc="-1">
                <a:solidFill>
                  <a:srgbClr val="000000"/>
                </a:solidFill>
                <a:latin typeface="Arial"/>
              </a:rPr>
              <a:t>Fourth Outline Level</a:t>
            </a:r>
          </a:p>
          <a:p>
            <a:pPr marL="1620000" lvl="4"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Fifth Outline Level</a:t>
            </a:r>
          </a:p>
          <a:p>
            <a:pPr marL="1944000" lvl="5"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Sixth Outline Level</a:t>
            </a:r>
          </a:p>
          <a:p>
            <a:pPr marL="2268000" lvl="6"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Seventh Outline Level</a:t>
            </a:r>
          </a:p>
        </p:txBody>
      </p:sp>
      <p:sp>
        <p:nvSpPr>
          <p:cNvPr id="43" name="PlaceHolder 3"/>
          <p:cNvSpPr>
            <a:spLocks noGrp="1"/>
          </p:cNvSpPr>
          <p:nvPr>
            <p:ph type="body"/>
          </p:nvPr>
        </p:nvSpPr>
        <p:spPr>
          <a:xfrm>
            <a:off x="4669920" y="1369080"/>
            <a:ext cx="3848040" cy="3262680"/>
          </a:xfrm>
          <a:prstGeom prst="rect">
            <a:avLst/>
          </a:prstGeom>
          <a:noFill/>
          <a:ln w="0">
            <a:noFill/>
          </a:ln>
        </p:spPr>
        <p:txBody>
          <a:bodyPr lIns="0" tIns="0" rIns="0" bIns="0" anchor="t">
            <a:normAutofit fontScale="75000"/>
          </a:bodyPr>
          <a:lstStyle/>
          <a:p>
            <a:pPr marL="324000" indent="-243000">
              <a:lnSpc>
                <a:spcPct val="90000"/>
              </a:lnSpc>
              <a:spcBef>
                <a:spcPts val="1417"/>
              </a:spcBef>
              <a:buClr>
                <a:srgbClr val="000000"/>
              </a:buClr>
              <a:buSzPct val="45000"/>
              <a:buFont typeface="Wingdings" charset="2"/>
              <a:buChar char=""/>
            </a:pPr>
            <a:r>
              <a:rPr lang="sl-SI" sz="2800" b="0" strike="noStrike" spc="-1">
                <a:solidFill>
                  <a:srgbClr val="000000"/>
                </a:solidFill>
                <a:latin typeface="Arial"/>
              </a:rPr>
              <a:t>Click to edit the outline text format</a:t>
            </a:r>
          </a:p>
          <a:p>
            <a:pPr marL="648000" lvl="1" indent="-243000">
              <a:lnSpc>
                <a:spcPct val="90000"/>
              </a:lnSpc>
              <a:spcBef>
                <a:spcPts val="1134"/>
              </a:spcBef>
              <a:buClr>
                <a:srgbClr val="000000"/>
              </a:buClr>
              <a:buSzPct val="75000"/>
              <a:buFont typeface="Symbol" charset="2"/>
              <a:buChar char=""/>
            </a:pPr>
            <a:r>
              <a:rPr lang="sl-SI" sz="2800" b="0" strike="noStrike" spc="-1">
                <a:solidFill>
                  <a:srgbClr val="000000"/>
                </a:solidFill>
                <a:latin typeface="Arial"/>
              </a:rPr>
              <a:t>Second Outline Level</a:t>
            </a:r>
          </a:p>
          <a:p>
            <a:pPr marL="972000" lvl="2" indent="-216000">
              <a:lnSpc>
                <a:spcPct val="90000"/>
              </a:lnSpc>
              <a:spcBef>
                <a:spcPts val="850"/>
              </a:spcBef>
              <a:buClr>
                <a:srgbClr val="000000"/>
              </a:buClr>
              <a:buSzPct val="45000"/>
              <a:buFont typeface="Wingdings" charset="2"/>
              <a:buChar char=""/>
            </a:pPr>
            <a:r>
              <a:rPr lang="sl-SI" sz="2800" b="0" strike="noStrike" spc="-1">
                <a:solidFill>
                  <a:srgbClr val="000000"/>
                </a:solidFill>
                <a:latin typeface="Arial"/>
              </a:rPr>
              <a:t>Third Outline Level</a:t>
            </a:r>
          </a:p>
          <a:p>
            <a:pPr marL="1296000" lvl="3" indent="-162000">
              <a:lnSpc>
                <a:spcPct val="90000"/>
              </a:lnSpc>
              <a:spcBef>
                <a:spcPts val="567"/>
              </a:spcBef>
              <a:buClr>
                <a:srgbClr val="000000"/>
              </a:buClr>
              <a:buSzPct val="75000"/>
              <a:buFont typeface="Symbol" charset="2"/>
              <a:buChar char=""/>
            </a:pPr>
            <a:r>
              <a:rPr lang="sl-SI" sz="2800" b="0" strike="noStrike" spc="-1">
                <a:solidFill>
                  <a:srgbClr val="000000"/>
                </a:solidFill>
                <a:latin typeface="Arial"/>
              </a:rPr>
              <a:t>Fourth Outline Level</a:t>
            </a:r>
          </a:p>
          <a:p>
            <a:pPr marL="1620000" lvl="4"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Fifth Outline Level</a:t>
            </a:r>
          </a:p>
          <a:p>
            <a:pPr marL="1944000" lvl="5"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Sixth Outline Level</a:t>
            </a:r>
          </a:p>
          <a:p>
            <a:pPr marL="2268000" lvl="6" indent="-162000">
              <a:lnSpc>
                <a:spcPct val="90000"/>
              </a:lnSpc>
              <a:spcBef>
                <a:spcPts val="283"/>
              </a:spcBef>
              <a:buClr>
                <a:srgbClr val="000000"/>
              </a:buClr>
              <a:buSzPct val="45000"/>
              <a:buFont typeface="Wingdings" charset="2"/>
              <a:buChar char=""/>
            </a:pPr>
            <a:r>
              <a:rPr lang="sl-SI" sz="2800" b="0" strike="noStrike" spc="-1">
                <a:solidFill>
                  <a:srgbClr val="000000"/>
                </a:solidFill>
                <a:latin typeface="Arial"/>
              </a:rPr>
              <a:t>Seventh Outline Level</a:t>
            </a:r>
          </a:p>
        </p:txBody>
      </p:sp>
      <p:sp>
        <p:nvSpPr>
          <p:cNvPr id="44" name="PlaceHolder 4"/>
          <p:cNvSpPr>
            <a:spLocks noGrp="1"/>
          </p:cNvSpPr>
          <p:nvPr>
            <p:ph type="ftr" idx="4"/>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&lt;footer&gt;</a:t>
            </a:r>
            <a:endParaRPr lang="en-US" sz="900" b="0" strike="noStrike" spc="-1">
              <a:solidFill>
                <a:srgbClr val="000000"/>
              </a:solidFill>
              <a:latin typeface="Times New Roman"/>
            </a:endParaRPr>
          </a:p>
        </p:txBody>
      </p:sp>
      <p:sp>
        <p:nvSpPr>
          <p:cNvPr id="45" name="PlaceHolder 5"/>
          <p:cNvSpPr>
            <a:spLocks noGrp="1"/>
          </p:cNvSpPr>
          <p:nvPr>
            <p:ph type="sldNum" idx="5"/>
          </p:nvPr>
        </p:nvSpPr>
        <p:spPr>
          <a:xfrm>
            <a:off x="6458040" y="4767120"/>
            <a:ext cx="2056680" cy="27324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rgbClr val="8B8B8B"/>
                </a:solidFill>
                <a:latin typeface="Calibri"/>
                <a:ea typeface="DejaVu Sans"/>
              </a:defRPr>
            </a:lvl1pPr>
          </a:lstStyle>
          <a:p>
            <a:pPr indent="0" algn="r">
              <a:lnSpc>
                <a:spcPct val="100000"/>
              </a:lnSpc>
              <a:buNone/>
              <a:tabLst>
                <a:tab pos="0" algn="l"/>
              </a:tabLst>
            </a:pPr>
            <a:fld id="{992266E2-16E9-473A-8CD7-992197EC30FB}" type="slidenum">
              <a:rPr lang="en-US" sz="900" b="0" strike="noStrike" spc="-1">
                <a:solidFill>
                  <a:srgbClr val="8B8B8B"/>
                </a:solidFill>
                <a:latin typeface="Calibri"/>
                <a:ea typeface="DejaVu Sans"/>
              </a:rPr>
              <a:t>‹#›</a:t>
            </a:fld>
            <a:endParaRPr lang="en-US" sz="900" b="0" strike="noStrike" spc="-1">
              <a:solidFill>
                <a:srgbClr val="000000"/>
              </a:solidFill>
              <a:latin typeface="Times New Roman"/>
            </a:endParaRPr>
          </a:p>
        </p:txBody>
      </p:sp>
      <p:sp>
        <p:nvSpPr>
          <p:cNvPr id="46" name="PlaceHolder 6"/>
          <p:cNvSpPr>
            <a:spLocks noGrp="1"/>
          </p:cNvSpPr>
          <p:nvPr>
            <p:ph type="dt" idx="6"/>
          </p:nvPr>
        </p:nvSpPr>
        <p:spPr>
          <a:xfrm>
            <a:off x="628560" y="4767120"/>
            <a:ext cx="2056680" cy="27324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ftr" idx="7"/>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&lt;footer&gt;</a:t>
            </a:r>
            <a:endParaRPr lang="en-US" sz="900" b="0" strike="noStrike" spc="-1">
              <a:solidFill>
                <a:srgbClr val="000000"/>
              </a:solidFill>
              <a:latin typeface="Times New Roman"/>
            </a:endParaRPr>
          </a:p>
        </p:txBody>
      </p:sp>
      <p:sp>
        <p:nvSpPr>
          <p:cNvPr id="84" name="PlaceHolder 2"/>
          <p:cNvSpPr>
            <a:spLocks noGrp="1"/>
          </p:cNvSpPr>
          <p:nvPr>
            <p:ph type="sldNum" idx="8"/>
          </p:nvPr>
        </p:nvSpPr>
        <p:spPr>
          <a:xfrm>
            <a:off x="6458040" y="4767120"/>
            <a:ext cx="2056680" cy="27324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900" b="0" strike="noStrike" spc="-1">
                <a:solidFill>
                  <a:srgbClr val="8B8B8B"/>
                </a:solidFill>
                <a:latin typeface="Calibri"/>
                <a:ea typeface="DejaVu Sans"/>
              </a:defRPr>
            </a:lvl1pPr>
          </a:lstStyle>
          <a:p>
            <a:pPr indent="0" algn="r">
              <a:lnSpc>
                <a:spcPct val="100000"/>
              </a:lnSpc>
              <a:buNone/>
              <a:tabLst>
                <a:tab pos="0" algn="l"/>
              </a:tabLst>
            </a:pPr>
            <a:fld id="{A8D58BFB-EF19-4AE5-BE5C-CD3CAE83F23F}" type="slidenum">
              <a:rPr lang="en-US" sz="900" b="0" strike="noStrike" spc="-1">
                <a:solidFill>
                  <a:srgbClr val="8B8B8B"/>
                </a:solidFill>
                <a:latin typeface="Calibri"/>
                <a:ea typeface="DejaVu Sans"/>
              </a:rPr>
              <a:t>‹#›</a:t>
            </a:fld>
            <a:endParaRPr lang="en-US" sz="900" b="0" strike="noStrike" spc="-1">
              <a:solidFill>
                <a:srgbClr val="000000"/>
              </a:solidFill>
              <a:latin typeface="Times New Roman"/>
            </a:endParaRPr>
          </a:p>
        </p:txBody>
      </p:sp>
      <p:sp>
        <p:nvSpPr>
          <p:cNvPr id="85" name="PlaceHolder 3"/>
          <p:cNvSpPr>
            <a:spLocks noGrp="1"/>
          </p:cNvSpPr>
          <p:nvPr>
            <p:ph type="dt" idx="9"/>
          </p:nvPr>
        </p:nvSpPr>
        <p:spPr>
          <a:xfrm>
            <a:off x="628560" y="4767120"/>
            <a:ext cx="2056680" cy="27324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86"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sl-SI" sz="1800" b="0" strike="noStrike" spc="-1">
                <a:solidFill>
                  <a:srgbClr val="000000"/>
                </a:solidFill>
                <a:latin typeface="Arial"/>
              </a:rPr>
              <a:t>Click to edit the title text format</a:t>
            </a:r>
          </a:p>
        </p:txBody>
      </p:sp>
      <p:sp>
        <p:nvSpPr>
          <p:cNvPr id="87"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sl-SI"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sl-SI"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sl-SI"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sl-SI"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sl-SI"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xweb.stat.si/SiStat/sl/Podrocja/Index/186/energetik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6680" y="73080"/>
            <a:ext cx="2300040" cy="2228040"/>
          </a:xfrm>
          <a:prstGeom prst="rect">
            <a:avLst/>
          </a:prstGeom>
          <a:noFill/>
          <a:ln w="0">
            <a:solidFill>
              <a:srgbClr val="000000"/>
            </a:solidFill>
          </a:ln>
        </p:spPr>
        <p:txBody>
          <a:bodyPr lIns="0" tIns="0" rIns="0" bIns="0" anchor="t">
            <a:normAutofit/>
          </a:bodyPr>
          <a:lstStyle/>
          <a:p>
            <a:pPr indent="0">
              <a:lnSpc>
                <a:spcPct val="90000"/>
              </a:lnSpc>
              <a:buNone/>
              <a:tabLst>
                <a:tab pos="0" algn="l"/>
              </a:tabLst>
            </a:pPr>
            <a:r>
              <a:rPr lang="en-US" sz="2400" b="0" strike="noStrike" spc="-1">
                <a:solidFill>
                  <a:srgbClr val="000000"/>
                </a:solidFill>
                <a:latin typeface="Calibri Light"/>
                <a:ea typeface="DejaVu Sans"/>
              </a:rPr>
              <a:t>Električna neodvisnost, sposobnost in dejstva Slovenije</a:t>
            </a:r>
            <a:endParaRPr lang="sl-SI" sz="2400" b="0" strike="noStrike" spc="-1">
              <a:solidFill>
                <a:srgbClr val="000000"/>
              </a:solidFill>
              <a:latin typeface="Arial"/>
            </a:endParaRPr>
          </a:p>
        </p:txBody>
      </p:sp>
      <p:sp>
        <p:nvSpPr>
          <p:cNvPr id="125" name="PlaceHolder 2"/>
          <p:cNvSpPr>
            <a:spLocks noGrp="1"/>
          </p:cNvSpPr>
          <p:nvPr>
            <p:ph/>
          </p:nvPr>
        </p:nvSpPr>
        <p:spPr>
          <a:xfrm>
            <a:off x="2457000" y="73080"/>
            <a:ext cx="6609600" cy="4726800"/>
          </a:xfrm>
          <a:prstGeom prst="rect">
            <a:avLst/>
          </a:prstGeom>
          <a:noFill/>
          <a:ln w="0">
            <a:solidFill>
              <a:srgbClr val="000000"/>
            </a:solidFill>
          </a:ln>
        </p:spPr>
        <p:txBody>
          <a:bodyPr lIns="90000" tIns="45000" rIns="90000" bIns="45000" anchor="t">
            <a:normAutofit fontScale="79000" lnSpcReduction="10000"/>
          </a:bodyPr>
          <a:lstStyle/>
          <a:p>
            <a:pPr marL="228240" indent="0">
              <a:lnSpc>
                <a:spcPct val="90000"/>
              </a:lnSpc>
              <a:spcBef>
                <a:spcPts val="751"/>
              </a:spcBef>
              <a:buNone/>
              <a:tabLst>
                <a:tab pos="0" algn="l"/>
              </a:tabLst>
            </a:pPr>
            <a:r>
              <a:rPr lang="en-US" sz="1600" b="1" strike="noStrike" spc="-1" dirty="0" err="1">
                <a:solidFill>
                  <a:srgbClr val="000000"/>
                </a:solidFill>
                <a:latin typeface="Calibri"/>
                <a:ea typeface="DejaVu Sans"/>
              </a:rPr>
              <a:t>Podatki</a:t>
            </a:r>
            <a:endParaRPr lang="sl-SI" sz="16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SI" sz="1600" b="0" strike="noStrike" spc="-1" dirty="0">
                <a:solidFill>
                  <a:srgbClr val="000000"/>
                </a:solidFill>
                <a:latin typeface="Calibri"/>
                <a:ea typeface="DejaVu Sans"/>
              </a:rPr>
              <a:t>Vir </a:t>
            </a:r>
            <a:r>
              <a:rPr lang="en-SI" sz="1600" b="0" strike="noStrike" spc="-1" dirty="0" err="1">
                <a:solidFill>
                  <a:srgbClr val="000000"/>
                </a:solidFill>
                <a:latin typeface="Calibri"/>
                <a:ea typeface="DejaVu Sans"/>
              </a:rPr>
              <a:t>podatkov</a:t>
            </a:r>
            <a:r>
              <a:rPr lang="en-SI" sz="1600" b="0" strike="noStrike" spc="-1" dirty="0">
                <a:solidFill>
                  <a:srgbClr val="000000"/>
                </a:solidFill>
                <a:latin typeface="Calibri"/>
                <a:ea typeface="DejaVu Sans"/>
              </a:rPr>
              <a:t>: SURS</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en-US" sz="1300" b="0" u="sng" strike="noStrike" spc="-1" dirty="0">
                <a:solidFill>
                  <a:srgbClr val="0563C1"/>
                </a:solidFill>
                <a:uFillTx/>
                <a:latin typeface="Calibri"/>
                <a:ea typeface="DejaVu Sans"/>
                <a:hlinkClick r:id="rId2"/>
              </a:rPr>
              <a:t>https://pxweb.stat.si/SiStat/sl/Podrocja/Index/186/energetika</a:t>
            </a:r>
            <a:endParaRPr lang="sl-SI" sz="13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SI" sz="1600" b="0" strike="noStrike" spc="-1" dirty="0" err="1">
                <a:solidFill>
                  <a:srgbClr val="000000"/>
                </a:solidFill>
                <a:latin typeface="Calibri"/>
                <a:ea typeface="DejaVu Sans"/>
              </a:rPr>
              <a:t>Prvotni</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namen</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sl-SI" sz="1200" b="0" strike="noStrike" spc="-1" dirty="0">
                <a:solidFill>
                  <a:srgbClr val="000000"/>
                </a:solidFill>
                <a:latin typeface="Calibri"/>
                <a:ea typeface="DejaVu Sans"/>
              </a:rPr>
              <a:t>Namen zbiranja podatkov je analiza in merjenje različnih pojavov v družbi, gospodarstvu, okolju in drugih področjih, ki so pomembni za razvoj države in dobrobit njenih prebivalcev. Podatki </a:t>
            </a:r>
            <a:r>
              <a:rPr lang="sl-SI" sz="1200" b="0" strike="noStrike" spc="-1" dirty="0" err="1">
                <a:solidFill>
                  <a:srgbClr val="000000"/>
                </a:solidFill>
                <a:latin typeface="Calibri"/>
                <a:ea typeface="DejaVu Sans"/>
              </a:rPr>
              <a:t>SURSa</a:t>
            </a:r>
            <a:r>
              <a:rPr lang="sl-SI" sz="1200" b="0" strike="noStrike" spc="-1" dirty="0">
                <a:solidFill>
                  <a:srgbClr val="000000"/>
                </a:solidFill>
                <a:latin typeface="Calibri"/>
                <a:ea typeface="DejaVu Sans"/>
              </a:rPr>
              <a:t> se uporabljajo za različne namene, na primer pri sprejemanju odločitev na ravni vlade, pri načrtovanju gospodarskih politik in pri spremljanju trendov in sprememb v družbi.</a:t>
            </a:r>
            <a:endParaRPr lang="sl-SI" sz="12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SI" sz="1600" b="0" strike="noStrike" spc="-1" dirty="0" err="1">
                <a:solidFill>
                  <a:srgbClr val="000000"/>
                </a:solidFill>
                <a:latin typeface="Calibri"/>
                <a:ea typeface="DejaVu Sans"/>
              </a:rPr>
              <a:t>Podatki</a:t>
            </a:r>
            <a:r>
              <a:rPr lang="en-SI" sz="1600" b="0" strike="noStrike" spc="-1" dirty="0">
                <a:solidFill>
                  <a:srgbClr val="000000"/>
                </a:solidFill>
                <a:latin typeface="Calibri"/>
                <a:ea typeface="DejaVu Sans"/>
              </a:rPr>
              <a:t> so v </a:t>
            </a:r>
            <a:r>
              <a:rPr lang="en-SI" sz="1600" b="0" strike="noStrike" spc="-1" dirty="0" err="1">
                <a:solidFill>
                  <a:srgbClr val="000000"/>
                </a:solidFill>
                <a:latin typeface="Calibri"/>
                <a:ea typeface="DejaVu Sans"/>
              </a:rPr>
              <a:t>obliki</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meritev</a:t>
            </a:r>
            <a:r>
              <a:rPr lang="en-SI" sz="1600" b="0" strike="noStrike" spc="-1" dirty="0">
                <a:solidFill>
                  <a:srgbClr val="000000"/>
                </a:solidFill>
                <a:latin typeface="Calibri"/>
                <a:ea typeface="DejaVu Sans"/>
              </a:rPr>
              <a:t> in </a:t>
            </a:r>
            <a:r>
              <a:rPr lang="en-SI" sz="1600" b="0" strike="noStrike" spc="-1" dirty="0" err="1">
                <a:solidFill>
                  <a:srgbClr val="000000"/>
                </a:solidFill>
                <a:latin typeface="Calibri"/>
                <a:ea typeface="DejaVu Sans"/>
              </a:rPr>
              <a:t>agregacije</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podatkov</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Obsegajo</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različne</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domene</a:t>
            </a:r>
            <a:r>
              <a:rPr lang="en-SI" sz="1600" b="0" strike="noStrike" spc="-1" dirty="0">
                <a:solidFill>
                  <a:srgbClr val="000000"/>
                </a:solidFill>
                <a:latin typeface="Calibri"/>
                <a:ea typeface="DejaVu Sans"/>
              </a:rPr>
              <a:t> in </a:t>
            </a:r>
            <a:r>
              <a:rPr lang="en-SI" sz="1600" b="0" strike="noStrike" spc="-1" dirty="0" err="1">
                <a:solidFill>
                  <a:srgbClr val="000000"/>
                </a:solidFill>
                <a:latin typeface="Calibri"/>
                <a:ea typeface="DejaVu Sans"/>
              </a:rPr>
              <a:t>kategorije</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en-SI" sz="1100" b="0" strike="noStrike" spc="-1" dirty="0">
                <a:solidFill>
                  <a:srgbClr val="000000"/>
                </a:solidFill>
                <a:latin typeface="Calibri"/>
                <a:ea typeface="DejaVu Sans"/>
              </a:rPr>
              <a:t>Na primer, </a:t>
            </a:r>
            <a:r>
              <a:rPr lang="en-SI" sz="1100" b="0" strike="noStrike" spc="-1" dirty="0" err="1">
                <a:solidFill>
                  <a:srgbClr val="000000"/>
                </a:solidFill>
                <a:latin typeface="Calibri"/>
                <a:ea typeface="DejaVu Sans"/>
              </a:rPr>
              <a:t>cene</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elektrike</a:t>
            </a:r>
            <a:r>
              <a:rPr lang="en-SI" sz="1100" b="0" strike="noStrike" spc="-1" dirty="0">
                <a:solidFill>
                  <a:srgbClr val="000000"/>
                </a:solidFill>
                <a:latin typeface="Calibri"/>
                <a:ea typeface="DejaVu Sans"/>
              </a:rPr>
              <a:t> so </a:t>
            </a:r>
            <a:r>
              <a:rPr lang="en-SI" sz="1100" b="0" strike="noStrike" spc="-1" dirty="0" err="1">
                <a:solidFill>
                  <a:srgbClr val="000000"/>
                </a:solidFill>
                <a:latin typeface="Calibri"/>
                <a:ea typeface="DejaVu Sans"/>
              </a:rPr>
              <a:t>agregirane</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količina</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proizvodnje</a:t>
            </a:r>
            <a:r>
              <a:rPr lang="en-SI" sz="1100" b="0" strike="noStrike" spc="-1" dirty="0">
                <a:solidFill>
                  <a:srgbClr val="000000"/>
                </a:solidFill>
                <a:latin typeface="Calibri"/>
                <a:ea typeface="DejaVu Sans"/>
              </a:rPr>
              <a:t> pa je </a:t>
            </a:r>
            <a:r>
              <a:rPr lang="en-SI" sz="1100" b="0" strike="noStrike" spc="-1" dirty="0" err="1">
                <a:solidFill>
                  <a:srgbClr val="000000"/>
                </a:solidFill>
                <a:latin typeface="Calibri"/>
                <a:ea typeface="DejaVu Sans"/>
              </a:rPr>
              <a:t>izmerjena</a:t>
            </a:r>
            <a:r>
              <a:rPr lang="en-SI" sz="1100" b="0" strike="noStrike" spc="-1" dirty="0">
                <a:solidFill>
                  <a:srgbClr val="000000"/>
                </a:solidFill>
                <a:latin typeface="Calibri"/>
                <a:ea typeface="DejaVu Sans"/>
              </a:rPr>
              <a:t> in </a:t>
            </a:r>
            <a:r>
              <a:rPr lang="en-SI" sz="1100" b="0" strike="noStrike" spc="-1" dirty="0" err="1">
                <a:solidFill>
                  <a:srgbClr val="000000"/>
                </a:solidFill>
                <a:latin typeface="Calibri"/>
                <a:ea typeface="DejaVu Sans"/>
              </a:rPr>
              <a:t>poročana</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Podatki</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obsegajo</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proizvodnjo</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porabo</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ceno</a:t>
            </a:r>
            <a:r>
              <a:rPr lang="en-SI" sz="1100" b="0" strike="noStrike" spc="-1" dirty="0">
                <a:solidFill>
                  <a:srgbClr val="000000"/>
                </a:solidFill>
                <a:latin typeface="Calibri"/>
                <a:ea typeface="DejaVu Sans"/>
              </a:rPr>
              <a:t>, ... za </a:t>
            </a:r>
            <a:r>
              <a:rPr lang="en-SI" sz="1100" b="0" strike="noStrike" spc="-1" dirty="0" err="1">
                <a:solidFill>
                  <a:srgbClr val="000000"/>
                </a:solidFill>
                <a:latin typeface="Calibri"/>
                <a:ea typeface="DejaVu Sans"/>
              </a:rPr>
              <a:t>gospodinjstva</a:t>
            </a:r>
            <a:r>
              <a:rPr lang="en-SI" sz="1100" b="0" strike="noStrike" spc="-1" dirty="0">
                <a:solidFill>
                  <a:srgbClr val="000000"/>
                </a:solidFill>
                <a:latin typeface="Calibri"/>
                <a:ea typeface="DejaVu Sans"/>
              </a:rPr>
              <a:t>, ne </a:t>
            </a:r>
            <a:r>
              <a:rPr lang="en-SI" sz="1100" b="0" strike="noStrike" spc="-1" dirty="0" err="1">
                <a:solidFill>
                  <a:srgbClr val="000000"/>
                </a:solidFill>
                <a:latin typeface="Calibri"/>
                <a:ea typeface="DejaVu Sans"/>
              </a:rPr>
              <a:t>gospodinjstva</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Večina</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podatkov</a:t>
            </a:r>
            <a:r>
              <a:rPr lang="en-SI" sz="1100" b="0" strike="noStrike" spc="-1" dirty="0">
                <a:solidFill>
                  <a:srgbClr val="000000"/>
                </a:solidFill>
                <a:latin typeface="Calibri"/>
                <a:ea typeface="DejaVu Sans"/>
              </a:rPr>
              <a:t> je </a:t>
            </a:r>
            <a:r>
              <a:rPr lang="en-SI" sz="1100" b="0" strike="noStrike" spc="-1" dirty="0" err="1">
                <a:solidFill>
                  <a:srgbClr val="000000"/>
                </a:solidFill>
                <a:latin typeface="Calibri"/>
                <a:ea typeface="DejaVu Sans"/>
              </a:rPr>
              <a:t>zato</a:t>
            </a:r>
            <a:r>
              <a:rPr lang="en-SI" sz="1100" b="0" strike="noStrike" spc="-1" dirty="0">
                <a:solidFill>
                  <a:srgbClr val="000000"/>
                </a:solidFill>
                <a:latin typeface="Calibri"/>
                <a:ea typeface="DejaVu Sans"/>
              </a:rPr>
              <a:t> </a:t>
            </a:r>
            <a:r>
              <a:rPr lang="en-SI" sz="1100" b="0" strike="noStrike" spc="-1" dirty="0" err="1">
                <a:solidFill>
                  <a:srgbClr val="000000"/>
                </a:solidFill>
                <a:latin typeface="Calibri"/>
                <a:ea typeface="DejaVu Sans"/>
              </a:rPr>
              <a:t>multidimenzionalna</a:t>
            </a:r>
            <a:r>
              <a:rPr lang="en-SI" sz="1100" b="0" strike="noStrike" spc="-1" dirty="0">
                <a:solidFill>
                  <a:srgbClr val="000000"/>
                </a:solidFill>
                <a:latin typeface="Calibri"/>
                <a:ea typeface="DejaVu Sans"/>
              </a:rPr>
              <a:t> z </a:t>
            </a:r>
            <a:r>
              <a:rPr lang="en-SI" sz="1100" b="0" strike="noStrike" spc="-1" dirty="0" err="1">
                <a:solidFill>
                  <a:srgbClr val="000000"/>
                </a:solidFill>
                <a:latin typeface="Calibri"/>
                <a:ea typeface="DejaVu Sans"/>
              </a:rPr>
              <a:t>atributi</a:t>
            </a:r>
            <a:r>
              <a:rPr lang="en-SI" sz="1100" b="0" strike="noStrike" spc="-1" dirty="0">
                <a:solidFill>
                  <a:srgbClr val="000000"/>
                </a:solidFill>
                <a:latin typeface="Calibri"/>
                <a:ea typeface="DejaVu Sans"/>
              </a:rPr>
              <a:t>.</a:t>
            </a:r>
            <a:endParaRPr lang="sl-SI" sz="11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SI" sz="1600" b="0" strike="noStrike" spc="-1" dirty="0" err="1">
                <a:solidFill>
                  <a:srgbClr val="000000"/>
                </a:solidFill>
                <a:latin typeface="Calibri"/>
                <a:ea typeface="DejaVu Sans"/>
              </a:rPr>
              <a:t>Obstajajo</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manjše</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količine</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manjkajočih</a:t>
            </a:r>
            <a:r>
              <a:rPr lang="en-SI" sz="1600" b="0" strike="noStrike" spc="-1" dirty="0">
                <a:solidFill>
                  <a:srgbClr val="000000"/>
                </a:solidFill>
                <a:latin typeface="Calibri"/>
                <a:ea typeface="DejaVu Sans"/>
              </a:rPr>
              <a:t> </a:t>
            </a:r>
            <a:r>
              <a:rPr lang="en-SI" sz="1600" b="0" strike="noStrike" spc="-1" dirty="0" err="1">
                <a:solidFill>
                  <a:srgbClr val="000000"/>
                </a:solidFill>
                <a:latin typeface="Calibri"/>
                <a:ea typeface="DejaVu Sans"/>
              </a:rPr>
              <a:t>podatkov</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en-SI" sz="1300" b="0" strike="noStrike" spc="-1" dirty="0" err="1">
                <a:solidFill>
                  <a:srgbClr val="000000"/>
                </a:solidFill>
                <a:latin typeface="Calibri"/>
                <a:ea typeface="DejaVu Sans"/>
              </a:rPr>
              <a:t>Manjkajo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na</a:t>
            </a:r>
            <a:r>
              <a:rPr lang="en-SI" sz="1300" b="0" strike="noStrike" spc="-1" dirty="0">
                <a:solidFill>
                  <a:srgbClr val="000000"/>
                </a:solidFill>
                <a:latin typeface="Calibri"/>
                <a:ea typeface="DejaVu Sans"/>
              </a:rPr>
              <a:t> primer, </a:t>
            </a:r>
            <a:r>
              <a:rPr lang="en-SI" sz="1300" b="0" strike="noStrike" spc="-1" dirty="0" err="1">
                <a:solidFill>
                  <a:srgbClr val="000000"/>
                </a:solidFill>
                <a:latin typeface="Calibri"/>
                <a:ea typeface="DejaVu Sans"/>
              </a:rPr>
              <a:t>ker</a:t>
            </a:r>
            <a:r>
              <a:rPr lang="en-SI" sz="1300" b="0" strike="noStrike" spc="-1" dirty="0">
                <a:solidFill>
                  <a:srgbClr val="000000"/>
                </a:solidFill>
                <a:latin typeface="Calibri"/>
                <a:ea typeface="DejaVu Sans"/>
              </a:rPr>
              <a:t> se </a:t>
            </a:r>
            <a:r>
              <a:rPr lang="en-SI" sz="1300" b="0" strike="noStrike" spc="-1" dirty="0" err="1">
                <a:solidFill>
                  <a:srgbClr val="000000"/>
                </a:solidFill>
                <a:latin typeface="Calibri"/>
                <a:ea typeface="DejaVu Sans"/>
              </a:rPr>
              <a:t>meritve</a:t>
            </a:r>
            <a:r>
              <a:rPr lang="en-SI" sz="1300" b="0" strike="noStrike" spc="-1" dirty="0">
                <a:solidFill>
                  <a:srgbClr val="000000"/>
                </a:solidFill>
                <a:latin typeface="Calibri"/>
                <a:ea typeface="DejaVu Sans"/>
              </a:rPr>
              <a:t> za </a:t>
            </a:r>
            <a:r>
              <a:rPr lang="en-SI" sz="1300" b="0" strike="noStrike" spc="-1" dirty="0" err="1">
                <a:solidFill>
                  <a:srgbClr val="000000"/>
                </a:solidFill>
                <a:latin typeface="Calibri"/>
                <a:ea typeface="DejaVu Sans"/>
              </a:rPr>
              <a:t>neko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kategorijo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ob</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nekem</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času</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še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niso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izvajale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medtem</a:t>
            </a:r>
            <a:r>
              <a:rPr lang="en-SI" sz="1300" b="0" strike="noStrike" spc="-1" dirty="0">
                <a:solidFill>
                  <a:srgbClr val="000000"/>
                </a:solidFill>
                <a:latin typeface="Calibri"/>
                <a:ea typeface="DejaVu Sans"/>
              </a:rPr>
              <a:t> ko se za </a:t>
            </a:r>
            <a:r>
              <a:rPr lang="en-SI" sz="1300" b="0" strike="noStrike" spc="-1" dirty="0" err="1">
                <a:solidFill>
                  <a:srgbClr val="000000"/>
                </a:solidFill>
                <a:latin typeface="Calibri"/>
                <a:ea typeface="DejaVu Sans"/>
              </a:rPr>
              <a:t>druge</a:t>
            </a:r>
            <a:r>
              <a:rPr lang="en-SI" sz="1300" b="0" strike="noStrike" spc="-1" dirty="0">
                <a:solidFill>
                  <a:srgbClr val="000000"/>
                </a:solidFill>
                <a:latin typeface="Calibri"/>
                <a:ea typeface="DejaVu Sans"/>
              </a:rPr>
              <a:t> so </a:t>
            </a:r>
            <a:r>
              <a:rPr lang="en-SI" sz="1300" b="0" strike="noStrike" spc="-1" dirty="0" err="1">
                <a:solidFill>
                  <a:srgbClr val="000000"/>
                </a:solidFill>
                <a:latin typeface="Calibri"/>
                <a:ea typeface="DejaVu Sans"/>
              </a:rPr>
              <a:t>ter</a:t>
            </a:r>
            <a:r>
              <a:rPr lang="en-SI" sz="1300" b="0" strike="noStrike" spc="-1" dirty="0">
                <a:solidFill>
                  <a:srgbClr val="000000"/>
                </a:solidFill>
                <a:latin typeface="Calibri"/>
                <a:ea typeface="DejaVu Sans"/>
              </a:rPr>
              <a:t> </a:t>
            </a:r>
            <a:r>
              <a:rPr lang="sl-SI" sz="1300" b="0" strike="noStrike" spc="-1" dirty="0">
                <a:solidFill>
                  <a:srgbClr val="000000"/>
                </a:solidFill>
                <a:latin typeface="Calibri"/>
                <a:ea typeface="DejaVu Sans"/>
              </a:rPr>
              <a:t>so</a:t>
            </a:r>
            <a:r>
              <a:rPr lang="en-SI" sz="1300" b="0" strike="noStrike" spc="-1" dirty="0">
                <a:solidFill>
                  <a:srgbClr val="000000"/>
                </a:solidFill>
                <a:latin typeface="Calibri"/>
                <a:ea typeface="DejaVu Sans"/>
              </a:rPr>
              <a:t> se </a:t>
            </a:r>
            <a:r>
              <a:rPr lang="en-SI" sz="1300" b="0" strike="noStrike" spc="-1" dirty="0" err="1">
                <a:solidFill>
                  <a:srgbClr val="000000"/>
                </a:solidFill>
                <a:latin typeface="Calibri"/>
                <a:ea typeface="DejaVu Sans"/>
              </a:rPr>
              <a:t>podatki</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nato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združili</a:t>
            </a:r>
            <a:r>
              <a:rPr lang="en-SI" sz="1300" b="0" strike="noStrike" spc="-1" dirty="0">
                <a:solidFill>
                  <a:srgbClr val="000000"/>
                </a:solidFill>
                <a:latin typeface="Calibri"/>
                <a:ea typeface="DejaVu Sans"/>
              </a:rPr>
              <a:t> v </a:t>
            </a:r>
            <a:r>
              <a:rPr lang="en-SI" sz="1300" b="0" strike="noStrike" spc="-1" dirty="0" err="1">
                <a:solidFill>
                  <a:srgbClr val="000000"/>
                </a:solidFill>
                <a:latin typeface="Calibri"/>
                <a:ea typeface="DejaVu Sans"/>
              </a:rPr>
              <a:t>eno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tabelo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Možno</a:t>
            </a:r>
            <a:r>
              <a:rPr lang="en-SI" sz="1300" b="0" strike="noStrike" spc="-1" dirty="0">
                <a:solidFill>
                  <a:srgbClr val="000000"/>
                </a:solidFill>
                <a:latin typeface="Calibri"/>
                <a:ea typeface="DejaVu Sans"/>
              </a:rPr>
              <a:t> je </a:t>
            </a:r>
            <a:r>
              <a:rPr lang="en-SI" sz="1300" b="0" strike="noStrike" spc="-1" dirty="0" err="1">
                <a:solidFill>
                  <a:srgbClr val="000000"/>
                </a:solidFill>
                <a:latin typeface="Calibri"/>
                <a:ea typeface="DejaVu Sans"/>
              </a:rPr>
              <a:t>tudi</a:t>
            </a:r>
            <a:r>
              <a:rPr lang="en-SI" sz="1300" b="0" strike="noStrike" spc="-1" dirty="0">
                <a:solidFill>
                  <a:srgbClr val="000000"/>
                </a:solidFill>
                <a:latin typeface="Calibri"/>
                <a:ea typeface="DejaVu Sans"/>
              </a:rPr>
              <a:t>, da se </a:t>
            </a:r>
            <a:r>
              <a:rPr lang="en-SI" sz="1300" b="0" strike="noStrike" spc="-1" dirty="0" err="1">
                <a:solidFill>
                  <a:srgbClr val="000000"/>
                </a:solidFill>
                <a:latin typeface="Calibri"/>
                <a:ea typeface="DejaVu Sans"/>
              </a:rPr>
              <a:t>meritve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takrat</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niso</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izvajale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ker</a:t>
            </a:r>
            <a:r>
              <a:rPr lang="en-SI" sz="1300" b="0" strike="noStrike" spc="-1" dirty="0">
                <a:solidFill>
                  <a:srgbClr val="000000"/>
                </a:solidFill>
                <a:latin typeface="Calibri"/>
                <a:ea typeface="DejaVu Sans"/>
              </a:rPr>
              <a:t> bi bile </a:t>
            </a:r>
            <a:r>
              <a:rPr lang="en-SI" sz="1300" b="0" strike="noStrike" spc="-1" dirty="0" err="1">
                <a:solidFill>
                  <a:srgbClr val="000000"/>
                </a:solidFill>
                <a:latin typeface="Calibri"/>
                <a:ea typeface="DejaVu Sans"/>
              </a:rPr>
              <a:t>irelevantne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merjenje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nečesa</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kar</a:t>
            </a:r>
            <a:r>
              <a:rPr lang="en-SI" sz="1300" b="0" strike="noStrike" spc="-1" dirty="0">
                <a:solidFill>
                  <a:srgbClr val="000000"/>
                </a:solidFill>
                <a:latin typeface="Calibri"/>
                <a:ea typeface="DejaVu Sans"/>
              </a:rPr>
              <a:t> ne </a:t>
            </a:r>
            <a:r>
              <a:rPr lang="en-SI" sz="1300" b="0" strike="noStrike" spc="-1" dirty="0" err="1">
                <a:solidFill>
                  <a:srgbClr val="000000"/>
                </a:solidFill>
                <a:latin typeface="Calibri"/>
                <a:ea typeface="DejaVu Sans"/>
              </a:rPr>
              <a:t>obstaja</a:t>
            </a:r>
            <a:r>
              <a:rPr lang="en-SI" sz="1300" b="0" strike="noStrike" spc="-1" dirty="0">
                <a:solidFill>
                  <a:srgbClr val="000000"/>
                </a:solidFill>
                <a:latin typeface="Calibri"/>
                <a:ea typeface="DejaVu Sans"/>
              </a:rPr>
              <a:t> – </a:t>
            </a:r>
            <a:r>
              <a:rPr lang="en-SI" sz="1300" b="0" strike="noStrike" spc="-1" dirty="0" err="1">
                <a:solidFill>
                  <a:srgbClr val="000000"/>
                </a:solidFill>
                <a:latin typeface="Calibri"/>
                <a:ea typeface="DejaVu Sans"/>
              </a:rPr>
              <a:t>npr</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veterne</a:t>
            </a:r>
            <a:r>
              <a:rPr lang="en-SI" sz="1300" b="0" strike="noStrike" spc="-1" dirty="0">
                <a:solidFill>
                  <a:srgbClr val="000000"/>
                </a:solidFill>
                <a:latin typeface="Calibri"/>
                <a:ea typeface="DejaVu Sans"/>
              </a:rPr>
              <a:t> </a:t>
            </a:r>
            <a:r>
              <a:rPr lang="en-SI" sz="1300" b="0" strike="noStrike" spc="-1" dirty="0" err="1">
                <a:solidFill>
                  <a:srgbClr val="000000"/>
                </a:solidFill>
                <a:latin typeface="Calibri"/>
                <a:ea typeface="DejaVu Sans"/>
              </a:rPr>
              <a:t>elektrarne</a:t>
            </a:r>
            <a:r>
              <a:rPr lang="en-SI" sz="1300" b="0" strike="noStrike" spc="-1" dirty="0">
                <a:solidFill>
                  <a:srgbClr val="000000"/>
                </a:solidFill>
                <a:latin typeface="Calibri"/>
                <a:ea typeface="DejaVu Sans"/>
              </a:rPr>
              <a:t>.)</a:t>
            </a:r>
            <a:endParaRPr lang="sl-SI" sz="13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SI" sz="1600" b="0" strike="noStrike" spc="-1" dirty="0" err="1">
                <a:solidFill>
                  <a:srgbClr val="000000"/>
                </a:solidFill>
                <a:latin typeface="Calibri"/>
                <a:ea typeface="DejaVu Sans"/>
              </a:rPr>
              <a:t>Predprocesiranje</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en-SI" sz="1400" b="0" strike="noStrike" spc="-1" dirty="0" err="1">
                <a:solidFill>
                  <a:srgbClr val="000000"/>
                </a:solidFill>
                <a:latin typeface="Calibri"/>
                <a:ea typeface="DejaVu Sans"/>
              </a:rPr>
              <a:t>Podatki</a:t>
            </a:r>
            <a:r>
              <a:rPr lang="en-SI" sz="1400" b="0" strike="noStrike" spc="-1" dirty="0">
                <a:solidFill>
                  <a:srgbClr val="000000"/>
                </a:solidFill>
                <a:latin typeface="Calibri"/>
                <a:ea typeface="DejaVu Sans"/>
              </a:rPr>
              <a:t> so </a:t>
            </a:r>
            <a:r>
              <a:rPr lang="en-SI" sz="1400" b="0" strike="noStrike" spc="-1" dirty="0" err="1">
                <a:solidFill>
                  <a:srgbClr val="000000"/>
                </a:solidFill>
                <a:latin typeface="Calibri"/>
                <a:ea typeface="DejaVu Sans"/>
              </a:rPr>
              <a:t>originalno</a:t>
            </a:r>
            <a:r>
              <a:rPr lang="en-SI" sz="1400" b="0" strike="noStrike" spc="-1" dirty="0">
                <a:solidFill>
                  <a:srgbClr val="000000"/>
                </a:solidFill>
                <a:latin typeface="Calibri"/>
                <a:ea typeface="DejaVu Sans"/>
              </a:rPr>
              <a:t> v </a:t>
            </a:r>
            <a:r>
              <a:rPr lang="en-SI" sz="1400" b="0" strike="noStrike" spc="-1" dirty="0" err="1">
                <a:solidFill>
                  <a:srgbClr val="000000"/>
                </a:solidFill>
                <a:latin typeface="Calibri"/>
                <a:ea typeface="DejaVu Sans"/>
              </a:rPr>
              <a:t>obliki</a:t>
            </a:r>
            <a:r>
              <a:rPr lang="en-SI" sz="1400" b="0" strike="noStrike" spc="-1" dirty="0">
                <a:solidFill>
                  <a:srgbClr val="000000"/>
                </a:solidFill>
                <a:latin typeface="Calibri"/>
                <a:ea typeface="DejaVu Sans"/>
              </a:rPr>
              <a:t> PX </a:t>
            </a:r>
            <a:r>
              <a:rPr lang="en-SI" sz="1400" b="0" strike="noStrike" spc="-1" dirty="0" err="1">
                <a:solidFill>
                  <a:srgbClr val="000000"/>
                </a:solidFill>
                <a:latin typeface="Calibri"/>
                <a:ea typeface="DejaVu Sans"/>
              </a:rPr>
              <a:t>datoteke</a:t>
            </a:r>
            <a:r>
              <a:rPr lang="en-SI" sz="1400" b="0" strike="noStrike" spc="-1" dirty="0">
                <a:solidFill>
                  <a:srgbClr val="000000"/>
                </a:solidFill>
                <a:latin typeface="Calibri"/>
                <a:ea typeface="DejaVu Sans"/>
              </a:rPr>
              <a:t>, ki je v </a:t>
            </a:r>
            <a:r>
              <a:rPr lang="en-SI" sz="1400" b="0" strike="noStrike" spc="-1" dirty="0" err="1">
                <a:solidFill>
                  <a:srgbClr val="000000"/>
                </a:solidFill>
                <a:latin typeface="Calibri"/>
                <a:ea typeface="DejaVu Sans"/>
              </a:rPr>
              <a:t>namenskih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programih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zelo</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pregledna</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vendar</a:t>
            </a:r>
            <a:r>
              <a:rPr lang="en-SI" sz="1400" b="0" strike="noStrike" spc="-1" dirty="0">
                <a:solidFill>
                  <a:srgbClr val="000000"/>
                </a:solidFill>
                <a:latin typeface="Calibri"/>
                <a:ea typeface="DejaVu Sans"/>
              </a:rPr>
              <a:t> je </a:t>
            </a:r>
            <a:r>
              <a:rPr lang="en-SI" sz="1400" b="0" strike="noStrike" spc="-1" dirty="0" err="1">
                <a:solidFill>
                  <a:srgbClr val="000000"/>
                </a:solidFill>
                <a:latin typeface="Calibri"/>
                <a:ea typeface="DejaVu Sans"/>
              </a:rPr>
              <a:t>pri</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procesiranju</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dokaj</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neuporabna</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Zato</a:t>
            </a:r>
            <a:r>
              <a:rPr lang="en-SI" sz="1400" b="0" strike="noStrike" spc="-1" dirty="0">
                <a:solidFill>
                  <a:srgbClr val="000000"/>
                </a:solidFill>
                <a:latin typeface="Calibri"/>
                <a:ea typeface="DejaVu Sans"/>
              </a:rPr>
              <a:t> se </a:t>
            </a:r>
            <a:r>
              <a:rPr lang="en-SI" sz="1400" b="0" strike="noStrike" spc="-1" dirty="0" err="1">
                <a:solidFill>
                  <a:srgbClr val="000000"/>
                </a:solidFill>
                <a:latin typeface="Calibri"/>
                <a:ea typeface="DejaVu Sans"/>
              </a:rPr>
              <a:t>jih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pretvori</a:t>
            </a:r>
            <a:r>
              <a:rPr lang="en-SI" sz="1400" b="0" strike="noStrike" spc="-1" dirty="0">
                <a:solidFill>
                  <a:srgbClr val="000000"/>
                </a:solidFill>
                <a:latin typeface="Calibri"/>
                <a:ea typeface="DejaVu Sans"/>
              </a:rPr>
              <a:t> v CSV </a:t>
            </a:r>
            <a:r>
              <a:rPr lang="en-SI" sz="1400" b="0" strike="noStrike" spc="-1" dirty="0" err="1">
                <a:solidFill>
                  <a:srgbClr val="000000"/>
                </a:solidFill>
                <a:latin typeface="Calibri"/>
                <a:ea typeface="DejaVu Sans"/>
              </a:rPr>
              <a:t>datoteke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kjer</a:t>
            </a:r>
            <a:r>
              <a:rPr lang="en-SI" sz="1400" b="0" strike="noStrike" spc="-1" dirty="0">
                <a:solidFill>
                  <a:srgbClr val="000000"/>
                </a:solidFill>
                <a:latin typeface="Calibri"/>
                <a:ea typeface="DejaVu Sans"/>
              </a:rPr>
              <a:t> se </a:t>
            </a:r>
            <a:r>
              <a:rPr lang="en-SI" sz="1400" b="0" strike="noStrike" spc="-1" dirty="0" err="1">
                <a:solidFill>
                  <a:srgbClr val="000000"/>
                </a:solidFill>
                <a:latin typeface="Calibri"/>
                <a:ea typeface="DejaVu Sans"/>
              </a:rPr>
              <a:t>ohranijo</a:t>
            </a:r>
            <a:r>
              <a:rPr lang="en-SI" sz="1400" b="0" strike="noStrike" spc="-1" dirty="0">
                <a:solidFill>
                  <a:srgbClr val="000000"/>
                </a:solidFill>
                <a:latin typeface="Calibri"/>
                <a:ea typeface="DejaVu Sans"/>
              </a:rPr>
              <a:t> le </a:t>
            </a:r>
            <a:r>
              <a:rPr lang="en-SI" sz="1400" b="0" strike="noStrike" spc="-1" dirty="0" err="1">
                <a:solidFill>
                  <a:srgbClr val="000000"/>
                </a:solidFill>
                <a:latin typeface="Calibri"/>
                <a:ea typeface="DejaVu Sans"/>
              </a:rPr>
              <a:t>določeni</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atributi</a:t>
            </a:r>
            <a:r>
              <a:rPr lang="en-SI" sz="1400" b="0" strike="noStrike" spc="-1" dirty="0">
                <a:solidFill>
                  <a:srgbClr val="000000"/>
                </a:solidFill>
                <a:latin typeface="Calibri"/>
                <a:ea typeface="DejaVu Sans"/>
              </a:rPr>
              <a:t>, ki so </a:t>
            </a:r>
            <a:r>
              <a:rPr lang="en-SI" sz="1400" b="0" strike="noStrike" spc="-1" dirty="0" err="1">
                <a:solidFill>
                  <a:srgbClr val="000000"/>
                </a:solidFill>
                <a:latin typeface="Calibri"/>
                <a:ea typeface="DejaVu Sans"/>
              </a:rPr>
              <a:t>zanimivi</a:t>
            </a:r>
            <a:r>
              <a:rPr lang="en-SI" sz="1400" b="0" strike="noStrike" spc="-1" dirty="0">
                <a:solidFill>
                  <a:srgbClr val="000000"/>
                </a:solidFill>
                <a:latin typeface="Calibri"/>
                <a:ea typeface="DejaVu Sans"/>
              </a:rPr>
              <a:t> za </a:t>
            </a:r>
            <a:r>
              <a:rPr lang="en-SI" sz="1400" b="0" strike="noStrike" spc="-1" dirty="0" err="1">
                <a:solidFill>
                  <a:srgbClr val="000000"/>
                </a:solidFill>
                <a:latin typeface="Calibri"/>
                <a:ea typeface="DejaVu Sans"/>
              </a:rPr>
              <a:t>določeno</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raziskavo</a:t>
            </a:r>
            <a:r>
              <a:rPr lang="en-SI" sz="1400" b="0" strike="noStrike" spc="-1" dirty="0">
                <a:solidFill>
                  <a:srgbClr val="000000"/>
                </a:solidFill>
                <a:latin typeface="Calibri"/>
                <a:ea typeface="DejaVu Sans"/>
              </a:rPr>
              <a:t>.</a:t>
            </a:r>
            <a:endParaRPr lang="sl-SI" sz="1400" b="0" strike="noStrike" spc="-1" dirty="0">
              <a:solidFill>
                <a:srgbClr val="000000"/>
              </a:solidFill>
              <a:latin typeface="Arial"/>
            </a:endParaRPr>
          </a:p>
          <a:p>
            <a:pPr marL="228240" indent="0">
              <a:lnSpc>
                <a:spcPct val="90000"/>
              </a:lnSpc>
              <a:spcBef>
                <a:spcPts val="751"/>
              </a:spcBef>
              <a:buNone/>
              <a:tabLst>
                <a:tab pos="0" algn="l"/>
              </a:tabLst>
            </a:pPr>
            <a:r>
              <a:rPr lang="en-US" sz="1600" b="1" strike="noStrike" spc="-1" dirty="0" err="1">
                <a:solidFill>
                  <a:srgbClr val="000000"/>
                </a:solidFill>
                <a:latin typeface="Calibri"/>
                <a:ea typeface="DejaVu Sans"/>
              </a:rPr>
              <a:t>Glavn</a:t>
            </a:r>
            <a:r>
              <a:rPr lang="en-SI" sz="1600" b="1" strike="noStrike" spc="-1" dirty="0" err="1">
                <a:solidFill>
                  <a:srgbClr val="000000"/>
                </a:solidFill>
                <a:latin typeface="Calibri"/>
                <a:ea typeface="DejaVu Sans"/>
              </a:rPr>
              <a:t>i</a:t>
            </a:r>
            <a:r>
              <a:rPr lang="en-SI" sz="1600" b="1" strike="noStrike" spc="-1" dirty="0">
                <a:solidFill>
                  <a:srgbClr val="000000"/>
                </a:solidFill>
                <a:latin typeface="Calibri"/>
                <a:ea typeface="DejaVu Sans"/>
              </a:rPr>
              <a:t> </a:t>
            </a:r>
            <a:r>
              <a:rPr lang="en-US" sz="1600" b="1" strike="noStrike" spc="-1" dirty="0" err="1">
                <a:solidFill>
                  <a:srgbClr val="000000"/>
                </a:solidFill>
                <a:latin typeface="Calibri"/>
                <a:ea typeface="DejaVu Sans"/>
              </a:rPr>
              <a:t>cilji</a:t>
            </a:r>
            <a:r>
              <a:rPr lang="en-US" sz="1600" b="1" strike="noStrike" spc="-1" dirty="0">
                <a:solidFill>
                  <a:srgbClr val="000000"/>
                </a:solidFill>
                <a:latin typeface="Calibri"/>
                <a:ea typeface="DejaVu Sans"/>
              </a:rPr>
              <a:t> </a:t>
            </a:r>
            <a:r>
              <a:rPr lang="en-SI" sz="1600" b="1" strike="noStrike" spc="-1" dirty="0" err="1">
                <a:solidFill>
                  <a:srgbClr val="000000"/>
                </a:solidFill>
                <a:latin typeface="Calibri"/>
                <a:ea typeface="DejaVu Sans"/>
              </a:rPr>
              <a:t>projekta</a:t>
            </a:r>
            <a:endParaRPr lang="sl-SI" sz="16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US" sz="1600" b="0" strike="noStrike" spc="-1" dirty="0" err="1">
                <a:solidFill>
                  <a:srgbClr val="000000"/>
                </a:solidFill>
                <a:latin typeface="Calibri"/>
                <a:ea typeface="DejaVu Sans"/>
              </a:rPr>
              <a:t>Kako</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močno</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vpliva</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poraba</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elektrike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na</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njeno</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ceno</a:t>
            </a:r>
            <a:r>
              <a:rPr lang="en-US" sz="1600" b="0" strike="noStrike" spc="-1" dirty="0">
                <a:solidFill>
                  <a:srgbClr val="000000"/>
                </a:solidFill>
                <a:latin typeface="Calibri"/>
                <a:ea typeface="DejaVu Sans"/>
              </a:rPr>
              <a:t>?</a:t>
            </a:r>
            <a:endParaRPr lang="sl-SI" sz="1600" b="0" strike="noStrike" spc="-1" dirty="0">
              <a:solidFill>
                <a:srgbClr val="000000"/>
              </a:solidFill>
              <a:latin typeface="Arial"/>
            </a:endParaRPr>
          </a:p>
          <a:p>
            <a:pPr marL="477360" lvl="1" indent="-158760">
              <a:lnSpc>
                <a:spcPct val="90000"/>
              </a:lnSpc>
              <a:spcBef>
                <a:spcPts val="374"/>
              </a:spcBef>
              <a:buClr>
                <a:srgbClr val="000000"/>
              </a:buClr>
              <a:buFont typeface="OpenSymbol"/>
              <a:buChar char="-"/>
              <a:tabLst>
                <a:tab pos="0" algn="l"/>
              </a:tabLst>
            </a:pPr>
            <a:r>
              <a:rPr lang="en-US" sz="1300" b="0" strike="noStrike" spc="-1" dirty="0">
                <a:solidFill>
                  <a:srgbClr val="000000"/>
                </a:solidFill>
                <a:latin typeface="Calibri"/>
                <a:ea typeface="DejaVu Sans"/>
              </a:rPr>
              <a:t>Ali </a:t>
            </a:r>
            <a:r>
              <a:rPr lang="en-US" sz="1300" b="0" strike="noStrike" spc="-1" dirty="0" err="1">
                <a:solidFill>
                  <a:srgbClr val="000000"/>
                </a:solidFill>
                <a:latin typeface="Calibri"/>
                <a:ea typeface="DejaVu Sans"/>
              </a:rPr>
              <a:t>imajo</a:t>
            </a:r>
            <a:r>
              <a:rPr lang="en-US" sz="1300" b="0" strike="noStrike" spc="-1" dirty="0">
                <a:solidFill>
                  <a:srgbClr val="000000"/>
                </a:solidFill>
                <a:latin typeface="Calibri"/>
                <a:ea typeface="DejaVu Sans"/>
              </a:rPr>
              <a:t> </a:t>
            </a:r>
            <a:r>
              <a:rPr lang="en-US" sz="1300" b="0" strike="noStrike" spc="-1" dirty="0" err="1">
                <a:solidFill>
                  <a:srgbClr val="000000"/>
                </a:solidFill>
                <a:latin typeface="Calibri"/>
                <a:ea typeface="DejaVu Sans"/>
              </a:rPr>
              <a:t>zasebne</a:t>
            </a:r>
            <a:r>
              <a:rPr lang="en-US" sz="1300" b="0" strike="noStrike" spc="-1" dirty="0">
                <a:solidFill>
                  <a:srgbClr val="000000"/>
                </a:solidFill>
                <a:latin typeface="Calibri"/>
                <a:ea typeface="DejaVu Sans"/>
              </a:rPr>
              <a:t> mini-</a:t>
            </a:r>
            <a:r>
              <a:rPr lang="en-US" sz="1300" b="0" strike="noStrike" spc="-1" dirty="0" err="1">
                <a:solidFill>
                  <a:srgbClr val="000000"/>
                </a:solidFill>
                <a:latin typeface="Calibri"/>
                <a:ea typeface="DejaVu Sans"/>
              </a:rPr>
              <a:t>elektrarne</a:t>
            </a:r>
            <a:r>
              <a:rPr lang="en-US" sz="1300" b="0" strike="noStrike" spc="-1" dirty="0">
                <a:solidFill>
                  <a:srgbClr val="000000"/>
                </a:solidFill>
                <a:latin typeface="Calibri"/>
                <a:ea typeface="DejaVu Sans"/>
              </a:rPr>
              <a:t> </a:t>
            </a:r>
            <a:r>
              <a:rPr lang="en-US" sz="1300" b="0" strike="noStrike" spc="-1" dirty="0" err="1">
                <a:solidFill>
                  <a:srgbClr val="000000"/>
                </a:solidFill>
                <a:latin typeface="Calibri"/>
                <a:ea typeface="DejaVu Sans"/>
              </a:rPr>
              <a:t>vpliv</a:t>
            </a:r>
            <a:r>
              <a:rPr lang="en-US" sz="1300" b="0" strike="noStrike" spc="-1" dirty="0">
                <a:solidFill>
                  <a:srgbClr val="000000"/>
                </a:solidFill>
                <a:latin typeface="Calibri"/>
                <a:ea typeface="DejaVu Sans"/>
              </a:rPr>
              <a:t> </a:t>
            </a:r>
            <a:r>
              <a:rPr lang="en-US" sz="1300" b="0" strike="noStrike" spc="-1" dirty="0" err="1">
                <a:solidFill>
                  <a:srgbClr val="000000"/>
                </a:solidFill>
                <a:latin typeface="Calibri"/>
                <a:ea typeface="DejaVu Sans"/>
              </a:rPr>
              <a:t>na</a:t>
            </a:r>
            <a:r>
              <a:rPr lang="en-US" sz="1300" b="0" strike="noStrike" spc="-1" dirty="0">
                <a:solidFill>
                  <a:srgbClr val="000000"/>
                </a:solidFill>
                <a:latin typeface="Calibri"/>
                <a:ea typeface="DejaVu Sans"/>
              </a:rPr>
              <a:t> </a:t>
            </a:r>
            <a:r>
              <a:rPr lang="en-US" sz="1300" b="0" strike="noStrike" spc="-1" dirty="0" err="1">
                <a:solidFill>
                  <a:srgbClr val="000000"/>
                </a:solidFill>
                <a:latin typeface="Calibri"/>
                <a:ea typeface="DejaVu Sans"/>
              </a:rPr>
              <a:t>ceno</a:t>
            </a:r>
            <a:r>
              <a:rPr lang="en-US" sz="1300" b="0" strike="noStrike" spc="-1" dirty="0">
                <a:solidFill>
                  <a:srgbClr val="000000"/>
                </a:solidFill>
                <a:latin typeface="Calibri"/>
                <a:ea typeface="DejaVu Sans"/>
              </a:rPr>
              <a:t> </a:t>
            </a:r>
            <a:r>
              <a:rPr lang="en-US" sz="1300" b="0" strike="noStrike" spc="-1" dirty="0" err="1">
                <a:solidFill>
                  <a:srgbClr val="000000"/>
                </a:solidFill>
                <a:latin typeface="Calibri"/>
                <a:ea typeface="DejaVu Sans"/>
              </a:rPr>
              <a:t>elektrike</a:t>
            </a:r>
            <a:r>
              <a:rPr lang="en-US" sz="1300" b="0" strike="noStrike" spc="-1" dirty="0">
                <a:solidFill>
                  <a:srgbClr val="000000"/>
                </a:solidFill>
                <a:latin typeface="Calibri"/>
                <a:ea typeface="DejaVu Sans"/>
              </a:rPr>
              <a:t>?</a:t>
            </a:r>
            <a:endParaRPr lang="sl-SI" sz="13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US" sz="1600" b="0" strike="noStrike" spc="-1" dirty="0" err="1">
                <a:solidFill>
                  <a:srgbClr val="000000"/>
                </a:solidFill>
                <a:latin typeface="Calibri"/>
                <a:ea typeface="DejaVu Sans"/>
              </a:rPr>
              <a:t>Kakšno</a:t>
            </a:r>
            <a:r>
              <a:rPr lang="en-US" sz="1600" b="0" strike="noStrike" spc="-1" dirty="0">
                <a:solidFill>
                  <a:srgbClr val="000000"/>
                </a:solidFill>
                <a:latin typeface="Calibri"/>
                <a:ea typeface="DejaVu Sans"/>
              </a:rPr>
              <a:t> je </a:t>
            </a:r>
            <a:r>
              <a:rPr lang="en-US" sz="1600" b="0" strike="noStrike" spc="-1" dirty="0" err="1">
                <a:solidFill>
                  <a:srgbClr val="000000"/>
                </a:solidFill>
                <a:latin typeface="Calibri"/>
                <a:ea typeface="DejaVu Sans"/>
              </a:rPr>
              <a:t>razmerje</a:t>
            </a:r>
            <a:r>
              <a:rPr lang="en-US" sz="1600" b="0" strike="noStrike" spc="-1" dirty="0">
                <a:solidFill>
                  <a:srgbClr val="000000"/>
                </a:solidFill>
                <a:latin typeface="Calibri"/>
                <a:ea typeface="DejaVu Sans"/>
              </a:rPr>
              <a:t> med </a:t>
            </a:r>
            <a:r>
              <a:rPr lang="en-US" sz="1600" b="0" strike="noStrike" spc="-1" dirty="0" err="1">
                <a:solidFill>
                  <a:srgbClr val="000000"/>
                </a:solidFill>
                <a:latin typeface="Calibri"/>
                <a:ea typeface="DejaVu Sans"/>
              </a:rPr>
              <a:t>proizvodnjo</a:t>
            </a:r>
            <a:r>
              <a:rPr lang="en-US" sz="1600" b="0" strike="noStrike" spc="-1" dirty="0">
                <a:solidFill>
                  <a:srgbClr val="000000"/>
                </a:solidFill>
                <a:latin typeface="Calibri"/>
                <a:ea typeface="DejaVu Sans"/>
              </a:rPr>
              <a:t> in </a:t>
            </a:r>
            <a:r>
              <a:rPr lang="en-US" sz="1600" b="0" strike="noStrike" spc="-1" dirty="0" err="1">
                <a:solidFill>
                  <a:srgbClr val="000000"/>
                </a:solidFill>
                <a:latin typeface="Calibri"/>
                <a:ea typeface="DejaVu Sans"/>
              </a:rPr>
              <a:t>porabo</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električne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energije</a:t>
            </a:r>
            <a:r>
              <a:rPr lang="en-US" sz="1600" b="0" strike="noStrike" spc="-1" dirty="0">
                <a:solidFill>
                  <a:srgbClr val="000000"/>
                </a:solidFill>
                <a:latin typeface="Calibri"/>
                <a:ea typeface="DejaVu Sans"/>
              </a:rPr>
              <a:t> v </a:t>
            </a:r>
            <a:r>
              <a:rPr lang="en-US" sz="1600" b="0" strike="noStrike" spc="-1" dirty="0" err="1">
                <a:solidFill>
                  <a:srgbClr val="000000"/>
                </a:solidFill>
                <a:latin typeface="Calibri"/>
                <a:ea typeface="DejaVu Sans"/>
              </a:rPr>
              <a:t>Sloveniji</a:t>
            </a:r>
            <a:r>
              <a:rPr lang="en-US" sz="1600" b="0" strike="noStrike" spc="-1" dirty="0">
                <a:solidFill>
                  <a:srgbClr val="000000"/>
                </a:solidFill>
                <a:latin typeface="Calibri"/>
                <a:ea typeface="DejaVu Sans"/>
              </a:rPr>
              <a:t>? </a:t>
            </a:r>
            <a:endParaRPr lang="sl-SI" sz="1600" b="0" strike="noStrike" spc="-1" dirty="0">
              <a:solidFill>
                <a:srgbClr val="000000"/>
              </a:solidFill>
              <a:latin typeface="Arial"/>
            </a:endParaRPr>
          </a:p>
          <a:p>
            <a:pPr marL="158760" indent="-158760">
              <a:lnSpc>
                <a:spcPct val="90000"/>
              </a:lnSpc>
              <a:spcBef>
                <a:spcPts val="751"/>
              </a:spcBef>
              <a:buClr>
                <a:srgbClr val="000000"/>
              </a:buClr>
              <a:buFont typeface="Arial"/>
              <a:buChar char="-"/>
              <a:tabLst>
                <a:tab pos="0" algn="l"/>
              </a:tabLst>
            </a:pPr>
            <a:r>
              <a:rPr lang="en-US" sz="1600" b="0" strike="noStrike" spc="-1" dirty="0" err="1">
                <a:solidFill>
                  <a:srgbClr val="000000"/>
                </a:solidFill>
                <a:latin typeface="Calibri"/>
                <a:ea typeface="DejaVu Sans"/>
              </a:rPr>
              <a:t>Kakšni</a:t>
            </a:r>
            <a:r>
              <a:rPr lang="en-US" sz="1600" b="0" strike="noStrike" spc="-1" dirty="0">
                <a:solidFill>
                  <a:srgbClr val="000000"/>
                </a:solidFill>
                <a:latin typeface="Calibri"/>
                <a:ea typeface="DejaVu Sans"/>
              </a:rPr>
              <a:t> so </a:t>
            </a:r>
            <a:r>
              <a:rPr lang="en-US" sz="1600" b="0" strike="noStrike" spc="-1" dirty="0" err="1">
                <a:solidFill>
                  <a:srgbClr val="000000"/>
                </a:solidFill>
                <a:latin typeface="Calibri"/>
                <a:ea typeface="DejaVu Sans"/>
              </a:rPr>
              <a:t>premiki</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električne</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industrije</a:t>
            </a:r>
            <a:r>
              <a:rPr lang="en-US" sz="1600" b="0" strike="noStrike" spc="-1" dirty="0">
                <a:solidFill>
                  <a:srgbClr val="000000"/>
                </a:solidFill>
                <a:latin typeface="Calibri"/>
                <a:ea typeface="DejaVu Sans"/>
              </a:rPr>
              <a:t> v </a:t>
            </a:r>
            <a:r>
              <a:rPr lang="en-US" sz="1600" b="0" strike="noStrike" spc="-1" dirty="0" err="1">
                <a:solidFill>
                  <a:srgbClr val="000000"/>
                </a:solidFill>
                <a:latin typeface="Calibri"/>
                <a:ea typeface="DejaVu Sans"/>
              </a:rPr>
              <a:t>Sloveniji</a:t>
            </a:r>
            <a:r>
              <a:rPr lang="en-US" sz="1600" b="0" strike="noStrike" spc="-1" dirty="0">
                <a:solidFill>
                  <a:srgbClr val="000000"/>
                </a:solidFill>
                <a:latin typeface="Calibri"/>
                <a:ea typeface="DejaVu Sans"/>
              </a:rPr>
              <a:t> v </a:t>
            </a:r>
            <a:r>
              <a:rPr lang="en-US" sz="1600" b="0" strike="noStrike" spc="-1" dirty="0" err="1">
                <a:solidFill>
                  <a:srgbClr val="000000"/>
                </a:solidFill>
                <a:latin typeface="Calibri"/>
                <a:ea typeface="DejaVu Sans"/>
              </a:rPr>
              <a:t>zeleno</a:t>
            </a:r>
            <a:r>
              <a:rPr lang="en-US" sz="1600" b="0" strike="noStrike" spc="-1" dirty="0">
                <a:solidFill>
                  <a:srgbClr val="000000"/>
                </a:solidFill>
                <a:latin typeface="Calibri"/>
                <a:ea typeface="DejaVu Sans"/>
              </a:rPr>
              <a:t> </a:t>
            </a:r>
            <a:r>
              <a:rPr lang="en-US" sz="1600" b="0" strike="noStrike" spc="-1" dirty="0" err="1">
                <a:solidFill>
                  <a:srgbClr val="000000"/>
                </a:solidFill>
                <a:latin typeface="Calibri"/>
                <a:ea typeface="DejaVu Sans"/>
              </a:rPr>
              <a:t>smer</a:t>
            </a:r>
            <a:r>
              <a:rPr lang="en-US" sz="1600" b="0" strike="noStrike" spc="-1" dirty="0">
                <a:solidFill>
                  <a:srgbClr val="000000"/>
                </a:solidFill>
                <a:latin typeface="Calibri"/>
                <a:ea typeface="DejaVu Sans"/>
              </a:rPr>
              <a:t>?</a:t>
            </a:r>
            <a:endParaRPr lang="sl-SI" sz="1600" b="0" strike="noStrike" spc="-1" dirty="0">
              <a:solidFill>
                <a:srgbClr val="000000"/>
              </a:solidFill>
              <a:latin typeface="Arial"/>
            </a:endParaRPr>
          </a:p>
        </p:txBody>
      </p:sp>
      <p:sp>
        <p:nvSpPr>
          <p:cNvPr id="126" name="PlaceHolder 3"/>
          <p:cNvSpPr>
            <a:spLocks noGrp="1"/>
          </p:cNvSpPr>
          <p:nvPr>
            <p:ph/>
          </p:nvPr>
        </p:nvSpPr>
        <p:spPr>
          <a:xfrm>
            <a:off x="76680" y="2480760"/>
            <a:ext cx="2300040" cy="2319120"/>
          </a:xfrm>
          <a:prstGeom prst="rect">
            <a:avLst/>
          </a:prstGeom>
          <a:noFill/>
          <a:ln w="0">
            <a:solidFill>
              <a:srgbClr val="000000"/>
            </a:solidFill>
          </a:ln>
        </p:spPr>
        <p:txBody>
          <a:bodyPr lIns="90000" tIns="45000" rIns="90000" bIns="45000" anchor="t">
            <a:noAutofit/>
          </a:bodyPr>
          <a:lstStyle/>
          <a:p>
            <a:pPr marL="228600" indent="0">
              <a:lnSpc>
                <a:spcPct val="90000"/>
              </a:lnSpc>
              <a:spcBef>
                <a:spcPts val="751"/>
              </a:spcBef>
              <a:buNone/>
              <a:tabLst>
                <a:tab pos="0" algn="l"/>
              </a:tabLst>
            </a:pPr>
            <a:r>
              <a:rPr lang="en-SI" sz="1200" b="0" strike="noStrike" spc="-1" dirty="0">
                <a:solidFill>
                  <a:srgbClr val="000000"/>
                </a:solidFill>
                <a:latin typeface="Calibri"/>
                <a:ea typeface="DejaVu Sans"/>
              </a:rPr>
              <a:t>Tilen Aleksander Levak</a:t>
            </a:r>
            <a:endParaRPr lang="sl-SI" sz="1200" b="0" strike="noStrike" spc="-1" dirty="0">
              <a:solidFill>
                <a:srgbClr val="000000"/>
              </a:solidFill>
              <a:latin typeface="Arial"/>
            </a:endParaRPr>
          </a:p>
          <a:p>
            <a:pPr marL="228600" indent="0">
              <a:lnSpc>
                <a:spcPct val="90000"/>
              </a:lnSpc>
              <a:spcBef>
                <a:spcPts val="751"/>
              </a:spcBef>
              <a:buNone/>
              <a:tabLst>
                <a:tab pos="0" algn="l"/>
              </a:tabLst>
            </a:pPr>
            <a:r>
              <a:rPr lang="en-SI" sz="1200" b="0" strike="noStrike" spc="-1" dirty="0" err="1">
                <a:solidFill>
                  <a:srgbClr val="000000"/>
                </a:solidFill>
                <a:latin typeface="Calibri"/>
                <a:ea typeface="DejaVu Sans"/>
              </a:rPr>
              <a:t>Tadej</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Skrbinek</a:t>
            </a:r>
            <a:endParaRPr lang="sl-SI" sz="1200" b="0" strike="noStrike" spc="-1" dirty="0">
              <a:solidFill>
                <a:srgbClr val="000000"/>
              </a:solidFill>
              <a:latin typeface="Arial"/>
            </a:endParaRPr>
          </a:p>
          <a:p>
            <a:pPr marL="228600" indent="0">
              <a:lnSpc>
                <a:spcPct val="90000"/>
              </a:lnSpc>
              <a:spcBef>
                <a:spcPts val="751"/>
              </a:spcBef>
              <a:buNone/>
              <a:tabLst>
                <a:tab pos="0" algn="l"/>
              </a:tabLst>
            </a:pPr>
            <a:endParaRPr lang="sl-SI" sz="1200" b="0" strike="noStrike" spc="-1" dirty="0">
              <a:solidFill>
                <a:srgbClr val="000000"/>
              </a:solidFill>
              <a:latin typeface="Arial"/>
            </a:endParaRPr>
          </a:p>
          <a:p>
            <a:pPr marL="228600" indent="0">
              <a:lnSpc>
                <a:spcPct val="90000"/>
              </a:lnSpc>
              <a:spcBef>
                <a:spcPts val="751"/>
              </a:spcBef>
              <a:buNone/>
              <a:tabLst>
                <a:tab pos="0" algn="l"/>
              </a:tabLst>
            </a:pPr>
            <a:endParaRPr lang="sl-SI" sz="1200" b="0" strike="noStrike" spc="-1" dirty="0">
              <a:solidFill>
                <a:srgbClr val="000000"/>
              </a:solidFill>
              <a:latin typeface="Arial"/>
            </a:endParaRPr>
          </a:p>
        </p:txBody>
      </p:sp>
      <p:sp>
        <p:nvSpPr>
          <p:cNvPr id="127" name="PlaceHolder 4"/>
          <p:cNvSpPr>
            <a:spLocks noGrp="1"/>
          </p:cNvSpPr>
          <p:nvPr>
            <p:ph type="dt" idx="10"/>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28" name="PlaceHolder 5"/>
          <p:cNvSpPr>
            <a:spLocks noGrp="1"/>
          </p:cNvSpPr>
          <p:nvPr>
            <p:ph type="ftr" idx="11"/>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7" name="PlaceHolder 6"/>
          <p:cNvSpPr>
            <a:spLocks noGrp="1"/>
          </p:cNvSpPr>
          <p:nvPr>
            <p:ph type="sldNum" idx="2"/>
          </p:nvPr>
        </p:nvSpPr>
        <p:spPr/>
        <p:txBody>
          <a:bodyPr/>
          <a:lstStyle/>
          <a:p>
            <a:fld id="{66B5A978-22FE-47C8-BA30-B185E5025108}" type="slidenum">
              <a:r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36"/>
          <p:cNvPicPr/>
          <p:nvPr/>
        </p:nvPicPr>
        <p:blipFill>
          <a:blip r:embed="rId2"/>
          <a:stretch/>
        </p:blipFill>
        <p:spPr>
          <a:xfrm>
            <a:off x="3798720" y="1217160"/>
            <a:ext cx="5663880" cy="3565800"/>
          </a:xfrm>
          <a:prstGeom prst="rect">
            <a:avLst/>
          </a:prstGeom>
          <a:ln w="0">
            <a:noFill/>
          </a:ln>
        </p:spPr>
      </p:pic>
      <p:sp>
        <p:nvSpPr>
          <p:cNvPr id="130" name="PlaceHolder 1"/>
          <p:cNvSpPr>
            <a:spLocks noGrp="1"/>
          </p:cNvSpPr>
          <p:nvPr>
            <p:ph/>
          </p:nvPr>
        </p:nvSpPr>
        <p:spPr>
          <a:xfrm>
            <a:off x="228600" y="589320"/>
            <a:ext cx="3792960" cy="4177080"/>
          </a:xfrm>
          <a:prstGeom prst="rect">
            <a:avLst/>
          </a:prstGeom>
          <a:noFill/>
          <a:ln w="0">
            <a:solidFill>
              <a:srgbClr val="000000"/>
            </a:solidFill>
          </a:ln>
        </p:spPr>
        <p:txBody>
          <a:bodyPr lIns="0" tIns="0" rIns="0" bIns="0" anchor="t">
            <a:normAutofit/>
          </a:bodyPr>
          <a:lstStyle/>
          <a:p>
            <a:pPr marL="228600" indent="0">
              <a:lnSpc>
                <a:spcPct val="90000"/>
              </a:lnSpc>
              <a:spcBef>
                <a:spcPts val="751"/>
              </a:spcBef>
              <a:buNone/>
              <a:tabLst>
                <a:tab pos="0" algn="l"/>
              </a:tabLst>
            </a:pPr>
            <a:r>
              <a:rPr lang="en-US" sz="1800" b="1" strike="noStrike" spc="-1" dirty="0" err="1">
                <a:solidFill>
                  <a:srgbClr val="000000"/>
                </a:solidFill>
                <a:ea typeface="DejaVu Sans"/>
              </a:rPr>
              <a:t>Kakšno</a:t>
            </a:r>
            <a:r>
              <a:rPr lang="en-US" sz="1800" b="1" strike="noStrike" spc="-1" dirty="0">
                <a:solidFill>
                  <a:srgbClr val="000000"/>
                </a:solidFill>
                <a:ea typeface="DejaVu Sans"/>
              </a:rPr>
              <a:t> je </a:t>
            </a:r>
            <a:r>
              <a:rPr lang="en-US" sz="1800" b="1" strike="noStrike" spc="-1" dirty="0" err="1">
                <a:solidFill>
                  <a:srgbClr val="000000"/>
                </a:solidFill>
                <a:ea typeface="DejaVu Sans"/>
              </a:rPr>
              <a:t>razmerje</a:t>
            </a:r>
            <a:r>
              <a:rPr lang="en-US" sz="1800" b="1" strike="noStrike" spc="-1" dirty="0">
                <a:solidFill>
                  <a:srgbClr val="000000"/>
                </a:solidFill>
                <a:ea typeface="DejaVu Sans"/>
              </a:rPr>
              <a:t> med </a:t>
            </a:r>
            <a:r>
              <a:rPr lang="en-US" sz="1800" b="1" strike="noStrike" spc="-1" dirty="0" err="1">
                <a:solidFill>
                  <a:srgbClr val="000000"/>
                </a:solidFill>
                <a:ea typeface="DejaVu Sans"/>
              </a:rPr>
              <a:t>proizvodnjo</a:t>
            </a:r>
            <a:r>
              <a:rPr lang="en-US" sz="1800" b="1" strike="noStrike" spc="-1" dirty="0">
                <a:solidFill>
                  <a:srgbClr val="000000"/>
                </a:solidFill>
                <a:ea typeface="DejaVu Sans"/>
              </a:rPr>
              <a:t> in </a:t>
            </a:r>
            <a:r>
              <a:rPr lang="en-US" sz="1800" b="1" strike="noStrike" spc="-1" dirty="0" err="1">
                <a:solidFill>
                  <a:srgbClr val="000000"/>
                </a:solidFill>
                <a:ea typeface="DejaVu Sans"/>
              </a:rPr>
              <a:t>porabo</a:t>
            </a:r>
            <a:r>
              <a:rPr lang="en-US" sz="1800" b="1" strike="noStrike" spc="-1" dirty="0">
                <a:solidFill>
                  <a:srgbClr val="000000"/>
                </a:solidFill>
                <a:ea typeface="DejaVu Sans"/>
              </a:rPr>
              <a:t> </a:t>
            </a:r>
            <a:r>
              <a:rPr lang="en-US" sz="1800" b="1" strike="noStrike" spc="-1" dirty="0" err="1">
                <a:solidFill>
                  <a:srgbClr val="000000"/>
                </a:solidFill>
                <a:ea typeface="DejaVu Sans"/>
              </a:rPr>
              <a:t>električne</a:t>
            </a:r>
            <a:r>
              <a:rPr lang="en-US" sz="1800" b="1" strike="noStrike" spc="-1" dirty="0">
                <a:solidFill>
                  <a:srgbClr val="000000"/>
                </a:solidFill>
                <a:ea typeface="DejaVu Sans"/>
              </a:rPr>
              <a:t> </a:t>
            </a:r>
            <a:r>
              <a:rPr lang="en-US" sz="1800" b="1" strike="noStrike" spc="-1" dirty="0" err="1">
                <a:solidFill>
                  <a:srgbClr val="000000"/>
                </a:solidFill>
                <a:ea typeface="DejaVu Sans"/>
              </a:rPr>
              <a:t>energije</a:t>
            </a:r>
            <a:r>
              <a:rPr lang="en-US" sz="1800" b="1" strike="noStrike" spc="-1" dirty="0">
                <a:solidFill>
                  <a:srgbClr val="000000"/>
                </a:solidFill>
                <a:ea typeface="DejaVu Sans"/>
              </a:rPr>
              <a:t> v </a:t>
            </a:r>
            <a:r>
              <a:rPr lang="en-US" sz="1800" b="1" strike="noStrike" spc="-1" dirty="0" err="1">
                <a:solidFill>
                  <a:srgbClr val="000000"/>
                </a:solidFill>
                <a:ea typeface="DejaVu Sans"/>
              </a:rPr>
              <a:t>Sloveniji</a:t>
            </a:r>
            <a:r>
              <a:rPr lang="en-US" sz="1800" b="1" strike="noStrike" spc="-1" dirty="0">
                <a:solidFill>
                  <a:srgbClr val="000000"/>
                </a:solidFill>
                <a:ea typeface="DejaVu Sans"/>
              </a:rPr>
              <a:t>?</a:t>
            </a:r>
            <a:endParaRPr lang="sl-SI" sz="1350" b="0" strike="noStrike" spc="-1" dirty="0">
              <a:solidFill>
                <a:srgbClr val="000000"/>
              </a:solidFill>
              <a:latin typeface="Arial"/>
            </a:endParaRPr>
          </a:p>
          <a:p>
            <a:pPr marL="228600" indent="0">
              <a:lnSpc>
                <a:spcPct val="90000"/>
              </a:lnSpc>
              <a:spcBef>
                <a:spcPts val="751"/>
              </a:spcBef>
              <a:buNone/>
              <a:tabLst>
                <a:tab pos="0" algn="l"/>
              </a:tabLst>
            </a:pPr>
            <a:r>
              <a:rPr lang="en-SI" sz="1200" b="0" strike="noStrike" spc="-1" dirty="0" err="1">
                <a:solidFill>
                  <a:srgbClr val="000000"/>
                </a:solidFill>
                <a:latin typeface="Calibri"/>
                <a:ea typeface="DejaVu Sans"/>
              </a:rPr>
              <a:t>Odgovor</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na</a:t>
            </a:r>
            <a:r>
              <a:rPr lang="en-SI" sz="1200" b="0" strike="noStrike" spc="-1" dirty="0">
                <a:solidFill>
                  <a:srgbClr val="000000"/>
                </a:solidFill>
                <a:latin typeface="Calibri"/>
                <a:ea typeface="DejaVu Sans"/>
              </a:rPr>
              <a:t> to </a:t>
            </a:r>
            <a:r>
              <a:rPr lang="en-SI" sz="1200" b="0" strike="noStrike" spc="-1" dirty="0" err="1">
                <a:solidFill>
                  <a:srgbClr val="000000"/>
                </a:solidFill>
                <a:latin typeface="Calibri"/>
                <a:ea typeface="DejaVu Sans"/>
              </a:rPr>
              <a:t>vprašanje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nam</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omogoča</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celovit</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vpogled</a:t>
            </a:r>
            <a:r>
              <a:rPr lang="en-SI" sz="1200" b="0" strike="noStrike" spc="-1" dirty="0">
                <a:solidFill>
                  <a:srgbClr val="000000"/>
                </a:solidFill>
                <a:latin typeface="Calibri"/>
                <a:ea typeface="DejaVu Sans"/>
              </a:rPr>
              <a:t> v </a:t>
            </a:r>
            <a:r>
              <a:rPr lang="en-SI" sz="1200" b="0" strike="noStrike" spc="-1" dirty="0" err="1">
                <a:solidFill>
                  <a:srgbClr val="000000"/>
                </a:solidFill>
                <a:latin typeface="Calibri"/>
                <a:ea typeface="DejaVu Sans"/>
              </a:rPr>
              <a:t>stanje</a:t>
            </a:r>
            <a:r>
              <a:rPr lang="en-SI" sz="1200" b="0" strike="noStrike" spc="-1" dirty="0">
                <a:solidFill>
                  <a:srgbClr val="000000"/>
                </a:solidFill>
                <a:latin typeface="Calibri"/>
                <a:ea typeface="DejaVu Sans"/>
              </a:rPr>
              <a:t> in </a:t>
            </a:r>
            <a:r>
              <a:rPr lang="en-SI" sz="1200" b="0" strike="noStrike" spc="-1" dirty="0" err="1">
                <a:solidFill>
                  <a:srgbClr val="000000"/>
                </a:solidFill>
                <a:latin typeface="Calibri"/>
                <a:ea typeface="DejaVu Sans"/>
              </a:rPr>
              <a:t>razmerje</a:t>
            </a:r>
            <a:r>
              <a:rPr lang="en-SI" sz="1200" b="0" strike="noStrike" spc="-1" dirty="0">
                <a:solidFill>
                  <a:srgbClr val="000000"/>
                </a:solidFill>
                <a:latin typeface="Calibri"/>
                <a:ea typeface="DejaVu Sans"/>
              </a:rPr>
              <a:t> med </a:t>
            </a:r>
            <a:r>
              <a:rPr lang="en-SI" sz="1200" b="0" strike="noStrike" spc="-1" dirty="0" err="1">
                <a:solidFill>
                  <a:srgbClr val="000000"/>
                </a:solidFill>
                <a:latin typeface="Calibri"/>
                <a:ea typeface="DejaVu Sans"/>
              </a:rPr>
              <a:t>proizvodnjo</a:t>
            </a:r>
            <a:r>
              <a:rPr lang="en-SI" sz="1200" b="0" strike="noStrike" spc="-1" dirty="0">
                <a:solidFill>
                  <a:srgbClr val="000000"/>
                </a:solidFill>
                <a:latin typeface="Calibri"/>
                <a:ea typeface="DejaVu Sans"/>
              </a:rPr>
              <a:t> in </a:t>
            </a:r>
            <a:r>
              <a:rPr lang="en-SI" sz="1200" b="0" strike="noStrike" spc="-1" dirty="0" err="1">
                <a:solidFill>
                  <a:srgbClr val="000000"/>
                </a:solidFill>
                <a:latin typeface="Calibri"/>
                <a:ea typeface="DejaVu Sans"/>
              </a:rPr>
              <a:t>porabo</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električne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energije</a:t>
            </a:r>
            <a:r>
              <a:rPr lang="en-SI" sz="1200" b="0" strike="noStrike" spc="-1" dirty="0">
                <a:solidFill>
                  <a:srgbClr val="000000"/>
                </a:solidFill>
                <a:latin typeface="Calibri"/>
                <a:ea typeface="DejaVu Sans"/>
              </a:rPr>
              <a:t> v </a:t>
            </a:r>
            <a:r>
              <a:rPr lang="en-SI" sz="1200" b="0" strike="noStrike" spc="-1" dirty="0" err="1">
                <a:solidFill>
                  <a:srgbClr val="000000"/>
                </a:solidFill>
                <a:latin typeface="Calibri"/>
                <a:ea typeface="DejaVu Sans"/>
              </a:rPr>
              <a:t>Sloveniji</a:t>
            </a:r>
            <a:r>
              <a:rPr lang="en-SI" sz="1200" b="0" strike="noStrike" spc="-1" dirty="0">
                <a:solidFill>
                  <a:srgbClr val="000000"/>
                </a:solidFill>
                <a:latin typeface="Calibri"/>
                <a:ea typeface="DejaVu Sans"/>
              </a:rPr>
              <a:t>. S </a:t>
            </a:r>
            <a:r>
              <a:rPr lang="en-SI" sz="1200" b="0" strike="noStrike" spc="-1" dirty="0" err="1">
                <a:solidFill>
                  <a:srgbClr val="000000"/>
                </a:solidFill>
                <a:latin typeface="Calibri"/>
                <a:ea typeface="DejaVu Sans"/>
              </a:rPr>
              <a:t>tem</a:t>
            </a:r>
            <a:r>
              <a:rPr lang="en-SI" sz="1200" b="0" strike="noStrike" spc="-1" dirty="0">
                <a:solidFill>
                  <a:srgbClr val="000000"/>
                </a:solidFill>
                <a:latin typeface="Calibri"/>
                <a:ea typeface="DejaVu Sans"/>
              </a:rPr>
              <a:t> se </a:t>
            </a:r>
            <a:r>
              <a:rPr lang="en-SI" sz="1200" b="0" strike="noStrike" spc="-1" dirty="0" err="1">
                <a:solidFill>
                  <a:srgbClr val="000000"/>
                </a:solidFill>
                <a:latin typeface="Calibri"/>
                <a:ea typeface="DejaVu Sans"/>
              </a:rPr>
              <a:t>lahko</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sprejemajo</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bolj</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informirane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odločitve</a:t>
            </a:r>
            <a:r>
              <a:rPr lang="en-SI" sz="1200" b="0" strike="noStrike" spc="-1" dirty="0">
                <a:solidFill>
                  <a:srgbClr val="000000"/>
                </a:solidFill>
                <a:latin typeface="Calibri"/>
                <a:ea typeface="DejaVu Sans"/>
              </a:rPr>
              <a:t> in </a:t>
            </a:r>
            <a:r>
              <a:rPr lang="en-SI" sz="1200" b="0" strike="noStrike" spc="-1" dirty="0" err="1">
                <a:solidFill>
                  <a:srgbClr val="000000"/>
                </a:solidFill>
                <a:latin typeface="Calibri"/>
                <a:ea typeface="DejaVu Sans"/>
              </a:rPr>
              <a:t>oblikujejo</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ukrepi</a:t>
            </a:r>
            <a:r>
              <a:rPr lang="en-SI" sz="1200" b="0" strike="noStrike" spc="-1" dirty="0">
                <a:solidFill>
                  <a:srgbClr val="000000"/>
                </a:solidFill>
                <a:latin typeface="Calibri"/>
                <a:ea typeface="DejaVu Sans"/>
              </a:rPr>
              <a:t> za </a:t>
            </a:r>
            <a:r>
              <a:rPr lang="en-SI" sz="1200" b="0" strike="noStrike" spc="-1" dirty="0" err="1">
                <a:solidFill>
                  <a:srgbClr val="000000"/>
                </a:solidFill>
                <a:latin typeface="Calibri"/>
                <a:ea typeface="DejaVu Sans"/>
              </a:rPr>
              <a:t>izboljšanje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energetske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učinkovitosti</a:t>
            </a:r>
            <a:r>
              <a:rPr lang="en-SI" sz="1200" b="0" strike="noStrike" spc="-1" dirty="0">
                <a:solidFill>
                  <a:srgbClr val="000000"/>
                </a:solidFill>
                <a:latin typeface="Calibri"/>
                <a:ea typeface="DejaVu Sans"/>
              </a:rPr>
              <a:t> , </a:t>
            </a:r>
            <a:r>
              <a:rPr lang="en-SI" sz="1200" b="0" strike="noStrike" spc="-1" dirty="0" err="1">
                <a:solidFill>
                  <a:srgbClr val="000000"/>
                </a:solidFill>
                <a:latin typeface="Calibri"/>
                <a:ea typeface="DejaVu Sans"/>
              </a:rPr>
              <a:t>povečanjeproizvodnje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obnovljivih</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virov</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energije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ter</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doseganje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večje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električne</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neodvisnosti</a:t>
            </a:r>
            <a:r>
              <a:rPr lang="en-SI" sz="1200" b="0" strike="noStrike" spc="-1" dirty="0">
                <a:solidFill>
                  <a:srgbClr val="000000"/>
                </a:solidFill>
                <a:latin typeface="Calibri"/>
                <a:ea typeface="DejaVu Sans"/>
              </a:rPr>
              <a:t> </a:t>
            </a:r>
            <a:r>
              <a:rPr lang="en-SI" sz="1200" b="0" strike="noStrike" spc="-1" dirty="0" err="1">
                <a:solidFill>
                  <a:srgbClr val="000000"/>
                </a:solidFill>
                <a:latin typeface="Calibri"/>
                <a:ea typeface="DejaVu Sans"/>
              </a:rPr>
              <a:t>države</a:t>
            </a:r>
            <a:r>
              <a:rPr lang="en-SI" sz="1200" b="0" strike="noStrike" spc="-1" dirty="0">
                <a:solidFill>
                  <a:srgbClr val="000000"/>
                </a:solidFill>
                <a:latin typeface="Calibri"/>
                <a:ea typeface="DejaVu Sans"/>
              </a:rPr>
              <a:t>.</a:t>
            </a:r>
            <a:endParaRPr lang="sl-SI" sz="1200" b="0" strike="noStrike" spc="-1" dirty="0">
              <a:solidFill>
                <a:srgbClr val="000000"/>
              </a:solidFill>
              <a:latin typeface="Arial"/>
            </a:endParaRPr>
          </a:p>
          <a:p>
            <a:pPr marL="228600" indent="0">
              <a:lnSpc>
                <a:spcPct val="90000"/>
              </a:lnSpc>
              <a:spcBef>
                <a:spcPts val="751"/>
              </a:spcBef>
              <a:buNone/>
              <a:tabLst>
                <a:tab pos="0" algn="l"/>
              </a:tabLst>
            </a:pPr>
            <a:r>
              <a:rPr lang="sl-SI" sz="1200" b="0" strike="noStrike" spc="-1" dirty="0">
                <a:solidFill>
                  <a:srgbClr val="000000"/>
                </a:solidFill>
                <a:latin typeface="Calibri"/>
                <a:ea typeface="DejaVu Sans"/>
              </a:rPr>
              <a:t>Za dosego tega je bilo potrebnega nekaj </a:t>
            </a:r>
            <a:r>
              <a:rPr lang="sl-SI" sz="1200" b="0" strike="noStrike" spc="-1" dirty="0" err="1">
                <a:solidFill>
                  <a:srgbClr val="000000"/>
                </a:solidFill>
                <a:latin typeface="Calibri"/>
                <a:ea typeface="DejaVu Sans"/>
              </a:rPr>
              <a:t>predprocesiranja</a:t>
            </a:r>
            <a:r>
              <a:rPr lang="sl-SI" sz="1200" b="0" strike="noStrike" spc="-1" dirty="0">
                <a:solidFill>
                  <a:srgbClr val="000000"/>
                </a:solidFill>
                <a:latin typeface="Calibri"/>
                <a:ea typeface="DejaVu Sans"/>
              </a:rPr>
              <a:t>. To vključuje pretvorbo v ustrezne tipe ter enote, izbira uporabnih stolpcev in vrstic v tabelah ter izračun razmerij, ki bodo prikazovala relativno spremembo.</a:t>
            </a:r>
            <a:endParaRPr lang="sl-SI" sz="1200" b="0" strike="noStrike" spc="-1" dirty="0">
              <a:solidFill>
                <a:srgbClr val="000000"/>
              </a:solidFill>
              <a:latin typeface="Arial"/>
            </a:endParaRPr>
          </a:p>
          <a:p>
            <a:pPr marL="228600" indent="0">
              <a:lnSpc>
                <a:spcPct val="90000"/>
              </a:lnSpc>
              <a:spcBef>
                <a:spcPts val="751"/>
              </a:spcBef>
              <a:buNone/>
              <a:tabLst>
                <a:tab pos="0" algn="l"/>
              </a:tabLst>
            </a:pPr>
            <a:r>
              <a:rPr lang="sl-SI" sz="1200" b="0" strike="noStrike" spc="-1" dirty="0">
                <a:solidFill>
                  <a:srgbClr val="000000"/>
                </a:solidFill>
                <a:latin typeface="Calibri"/>
                <a:ea typeface="DejaVu Sans"/>
              </a:rPr>
              <a:t>Kot odgovor na to vprašanje sta bili zadostni dve vizualizaciji teh podatkov. Prva kaže razmerje med skupno ceno in skupno porabo, druga kaže pa porabo po tipu elektrarne in skupno porabo.</a:t>
            </a:r>
            <a:endParaRPr lang="sl-SI" sz="1200" b="0" strike="noStrike" spc="-1" dirty="0">
              <a:solidFill>
                <a:srgbClr val="000000"/>
              </a:solidFill>
              <a:latin typeface="Arial"/>
            </a:endParaRPr>
          </a:p>
        </p:txBody>
      </p:sp>
      <p:sp>
        <p:nvSpPr>
          <p:cNvPr id="131" name="Content Placeholder 2"/>
          <p:cNvSpPr/>
          <p:nvPr/>
        </p:nvSpPr>
        <p:spPr>
          <a:xfrm>
            <a:off x="228600" y="82800"/>
            <a:ext cx="365724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Podroben opis ciljev in metod</a:t>
            </a:r>
            <a:endParaRPr lang="en-US" sz="1600" b="0" strike="noStrike" spc="-1">
              <a:solidFill>
                <a:srgbClr val="000000"/>
              </a:solidFill>
              <a:latin typeface="Arial"/>
            </a:endParaRPr>
          </a:p>
        </p:txBody>
      </p:sp>
      <p:sp>
        <p:nvSpPr>
          <p:cNvPr id="132" name="Content Placeholder 11"/>
          <p:cNvSpPr/>
          <p:nvPr/>
        </p:nvSpPr>
        <p:spPr>
          <a:xfrm>
            <a:off x="4572000" y="720360"/>
            <a:ext cx="4436280" cy="303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600" b="0" strike="noStrike" spc="-1">
              <a:solidFill>
                <a:srgbClr val="000000"/>
              </a:solidFill>
              <a:latin typeface="Calibri"/>
              <a:ea typeface="DejaVu Sans"/>
            </a:endParaRPr>
          </a:p>
        </p:txBody>
      </p:sp>
      <p:sp>
        <p:nvSpPr>
          <p:cNvPr id="133" name="Content Placeholder 2"/>
          <p:cNvSpPr/>
          <p:nvPr/>
        </p:nvSpPr>
        <p:spPr>
          <a:xfrm>
            <a:off x="4114800" y="82800"/>
            <a:ext cx="480024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Rezultati/dosedanje ugotovitve/odprta vprašanja</a:t>
            </a:r>
            <a:endParaRPr lang="en-US" sz="1600" b="0" strike="noStrike" spc="-1">
              <a:solidFill>
                <a:srgbClr val="000000"/>
              </a:solidFill>
              <a:latin typeface="Arial"/>
            </a:endParaRPr>
          </a:p>
        </p:txBody>
      </p:sp>
      <p:sp>
        <p:nvSpPr>
          <p:cNvPr id="134" name="PlaceHolder 2"/>
          <p:cNvSpPr>
            <a:spLocks noGrp="1"/>
          </p:cNvSpPr>
          <p:nvPr>
            <p:ph type="dt" idx="12"/>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35" name="PlaceHolder 3"/>
          <p:cNvSpPr>
            <a:spLocks noGrp="1"/>
          </p:cNvSpPr>
          <p:nvPr>
            <p:ph type="ftr" idx="13"/>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136" name="Content Placeholder 17"/>
          <p:cNvSpPr/>
          <p:nvPr/>
        </p:nvSpPr>
        <p:spPr>
          <a:xfrm>
            <a:off x="4114800" y="589680"/>
            <a:ext cx="4800240" cy="417708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sl-SI" sz="1600" b="0" strike="noStrike" spc="-1">
                <a:solidFill>
                  <a:srgbClr val="000000"/>
                </a:solidFill>
                <a:latin typeface="Calibri"/>
                <a:ea typeface="DejaVu Sans"/>
              </a:rPr>
              <a:t>Dejstvo je, da je razmerje med proizvodnjo in porabo električne energije v Sloveniji znatno večje kot zahtevana količina.</a:t>
            </a:r>
            <a:endParaRPr lang="en-US" sz="1600" b="0" strike="noStrike" spc="-1">
              <a:solidFill>
                <a:srgbClr val="000000"/>
              </a:solidFill>
              <a:latin typeface="Arial"/>
            </a:endParaRPr>
          </a:p>
        </p:txBody>
      </p:sp>
      <p:sp>
        <p:nvSpPr>
          <p:cNvPr id="5" name="PlaceHolder 4"/>
          <p:cNvSpPr>
            <a:spLocks noGrp="1"/>
          </p:cNvSpPr>
          <p:nvPr>
            <p:ph type="sldNum" idx="5"/>
          </p:nvPr>
        </p:nvSpPr>
        <p:spPr/>
        <p:txBody>
          <a:bodyPr/>
          <a:lstStyle/>
          <a:p>
            <a:fld id="{B16D1B26-50C8-4C89-9C31-DA35D340D45B}" type="slidenum">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40"/>
          <p:cNvPicPr/>
          <p:nvPr/>
        </p:nvPicPr>
        <p:blipFill>
          <a:blip r:embed="rId2"/>
          <a:stretch/>
        </p:blipFill>
        <p:spPr>
          <a:xfrm>
            <a:off x="442440" y="-239040"/>
            <a:ext cx="8258760" cy="5176080"/>
          </a:xfrm>
          <a:prstGeom prst="rect">
            <a:avLst/>
          </a:prstGeom>
          <a:ln w="0">
            <a:noFill/>
          </a:ln>
        </p:spPr>
      </p:pic>
      <p:sp>
        <p:nvSpPr>
          <p:cNvPr id="139" name="PlaceHolder 2"/>
          <p:cNvSpPr>
            <a:spLocks noGrp="1"/>
          </p:cNvSpPr>
          <p:nvPr>
            <p:ph type="dt" idx="14"/>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40" name="PlaceHolder 3"/>
          <p:cNvSpPr>
            <a:spLocks noGrp="1"/>
          </p:cNvSpPr>
          <p:nvPr>
            <p:ph type="ftr" idx="15"/>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8"/>
          </p:nvPr>
        </p:nvSpPr>
        <p:spPr/>
        <p:txBody>
          <a:bodyPr/>
          <a:lstStyle/>
          <a:p>
            <a:fld id="{D30A4403-3052-48D2-B1CA-2C4B64B87166}" type="slidenum">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p:nvPr>
        </p:nvSpPr>
        <p:spPr>
          <a:xfrm>
            <a:off x="92880" y="589320"/>
            <a:ext cx="4402800" cy="4177080"/>
          </a:xfrm>
          <a:prstGeom prst="rect">
            <a:avLst/>
          </a:prstGeom>
          <a:noFill/>
          <a:ln w="0">
            <a:solidFill>
              <a:srgbClr val="000000"/>
            </a:solidFill>
          </a:ln>
        </p:spPr>
        <p:txBody>
          <a:bodyPr lIns="0" tIns="0" rIns="0" bIns="0" anchor="t">
            <a:normAutofit/>
          </a:bodyPr>
          <a:lstStyle/>
          <a:p>
            <a:pPr marL="234360" indent="0">
              <a:lnSpc>
                <a:spcPct val="90000"/>
              </a:lnSpc>
              <a:spcBef>
                <a:spcPts val="751"/>
              </a:spcBef>
              <a:buNone/>
              <a:tabLst>
                <a:tab pos="0" algn="l"/>
              </a:tabLst>
            </a:pPr>
            <a:r>
              <a:rPr lang="en-US" sz="1800" b="1" strike="noStrike" spc="-1">
                <a:solidFill>
                  <a:srgbClr val="000000"/>
                </a:solidFill>
                <a:latin typeface="Calibri"/>
                <a:ea typeface="DejaVu Sans"/>
              </a:rPr>
              <a:t>Kako močno vpliva poraba elektrike na njeno cen</a:t>
            </a:r>
            <a:r>
              <a:rPr lang="en-SI" sz="1800" b="1" strike="noStrike" spc="-1">
                <a:solidFill>
                  <a:srgbClr val="000000"/>
                </a:solidFill>
                <a:latin typeface="Calibri"/>
                <a:ea typeface="DejaVu Sans"/>
              </a:rPr>
              <a:t>o</a:t>
            </a:r>
            <a:r>
              <a:rPr lang="en-US" sz="1800" b="1" strike="noStrike" spc="-1">
                <a:solidFill>
                  <a:srgbClr val="000000"/>
                </a:solidFill>
                <a:latin typeface="Calibri"/>
                <a:ea typeface="DejaVu Sans"/>
              </a:rPr>
              <a:t>?</a:t>
            </a:r>
            <a:endParaRPr lang="sl-SI" sz="1800" b="0" strike="noStrike" spc="-1">
              <a:solidFill>
                <a:srgbClr val="000000"/>
              </a:solidFill>
              <a:latin typeface="Arial"/>
            </a:endParaRPr>
          </a:p>
          <a:p>
            <a:pPr marL="234360" indent="0">
              <a:lnSpc>
                <a:spcPct val="90000"/>
              </a:lnSpc>
              <a:spcBef>
                <a:spcPts val="751"/>
              </a:spcBef>
              <a:buNone/>
              <a:tabLst>
                <a:tab pos="0" algn="l"/>
              </a:tabLst>
            </a:pPr>
            <a:endParaRPr lang="sl-SI" sz="1600" b="0" strike="noStrike" spc="-1">
              <a:solidFill>
                <a:srgbClr val="000000"/>
              </a:solidFill>
              <a:latin typeface="Arial"/>
            </a:endParaRPr>
          </a:p>
          <a:p>
            <a:pPr marL="234360" indent="0">
              <a:lnSpc>
                <a:spcPct val="90000"/>
              </a:lnSpc>
              <a:spcBef>
                <a:spcPts val="751"/>
              </a:spcBef>
              <a:buNone/>
              <a:tabLst>
                <a:tab pos="0" algn="l"/>
              </a:tabLst>
            </a:pPr>
            <a:r>
              <a:rPr lang="sl-SI" sz="1600" b="0" strike="noStrike" spc="-1">
                <a:solidFill>
                  <a:srgbClr val="000000"/>
                </a:solidFill>
                <a:latin typeface="Calibri"/>
                <a:ea typeface="DejaVu Sans"/>
              </a:rPr>
              <a:t>Vprašanje o porabi elektrike in njenem strošku je kompleksen problem, saj obstaja veliko spremenljivk, ki lahko vplivajo na ceno električne energije. Nekateri dejavniki, ki vplivajo na ceno elektrike, vključujejo: </a:t>
            </a:r>
            <a:r>
              <a:rPr lang="sl-SI" sz="1600" b="0" i="1" strike="noStrike" spc="-1">
                <a:solidFill>
                  <a:srgbClr val="000000"/>
                </a:solidFill>
                <a:latin typeface="Calibri"/>
                <a:ea typeface="DejaVu Sans"/>
              </a:rPr>
              <a:t>vir proizvodnje, povpraševanje, sezonske spremembe, nihanja v oskrbi, politične spremembe </a:t>
            </a:r>
            <a:r>
              <a:rPr lang="sl-SI" sz="1600" b="0" strike="noStrike" spc="-1">
                <a:solidFill>
                  <a:srgbClr val="000000"/>
                </a:solidFill>
                <a:latin typeface="Calibri"/>
                <a:ea typeface="DejaVu Sans"/>
              </a:rPr>
              <a:t>in še več.</a:t>
            </a:r>
            <a:endParaRPr lang="sl-SI" sz="1600" b="0" strike="noStrike" spc="-1">
              <a:solidFill>
                <a:srgbClr val="000000"/>
              </a:solidFill>
              <a:latin typeface="Arial"/>
            </a:endParaRPr>
          </a:p>
          <a:p>
            <a:pPr marL="234360" indent="0">
              <a:lnSpc>
                <a:spcPct val="90000"/>
              </a:lnSpc>
              <a:spcBef>
                <a:spcPts val="751"/>
              </a:spcBef>
              <a:buNone/>
              <a:tabLst>
                <a:tab pos="0" algn="l"/>
              </a:tabLst>
            </a:pPr>
            <a:r>
              <a:rPr lang="sl-SI" sz="1600" b="0" strike="noStrike" spc="-1">
                <a:solidFill>
                  <a:srgbClr val="000000"/>
                </a:solidFill>
                <a:latin typeface="Calibri"/>
                <a:ea typeface="DejaVu Sans"/>
              </a:rPr>
              <a:t>Poraba elektrike ima lahko tudi pomemben vpliv na njeno ceno. Povpraševanje po električni energiji se lahko razlikuje </a:t>
            </a:r>
            <a:r>
              <a:rPr lang="sl-SI" sz="1600" b="0" i="1" strike="noStrike" spc="-1">
                <a:solidFill>
                  <a:srgbClr val="000000"/>
                </a:solidFill>
                <a:latin typeface="Calibri"/>
                <a:ea typeface="DejaVu Sans"/>
              </a:rPr>
              <a:t>glede na letni čas, delovni čas, gospodarske razmere in druge dejavnike</a:t>
            </a:r>
            <a:r>
              <a:rPr lang="sl-SI" sz="1600" b="0" strike="noStrike" spc="-1">
                <a:solidFill>
                  <a:srgbClr val="000000"/>
                </a:solidFill>
                <a:latin typeface="Calibri"/>
                <a:ea typeface="DejaVu Sans"/>
              </a:rPr>
              <a:t>. </a:t>
            </a:r>
            <a:endParaRPr lang="sl-SI" sz="1600" b="0" strike="noStrike" spc="-1">
              <a:solidFill>
                <a:srgbClr val="000000"/>
              </a:solidFill>
              <a:latin typeface="Arial"/>
            </a:endParaRPr>
          </a:p>
        </p:txBody>
      </p:sp>
      <p:sp>
        <p:nvSpPr>
          <p:cNvPr id="142" name="PlaceHolder 2"/>
          <p:cNvSpPr>
            <a:spLocks noGrp="1"/>
          </p:cNvSpPr>
          <p:nvPr>
            <p:ph/>
          </p:nvPr>
        </p:nvSpPr>
        <p:spPr>
          <a:xfrm>
            <a:off x="4572000" y="590040"/>
            <a:ext cx="4461480" cy="4177080"/>
          </a:xfrm>
          <a:prstGeom prst="rect">
            <a:avLst/>
          </a:prstGeom>
          <a:noFill/>
          <a:ln w="0">
            <a:solidFill>
              <a:srgbClr val="000000"/>
            </a:solidFill>
          </a:ln>
        </p:spPr>
        <p:txBody>
          <a:bodyPr lIns="0" tIns="0" rIns="0" bIns="0" anchor="t">
            <a:normAutofit/>
          </a:bodyPr>
          <a:lstStyle/>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Iz sledečih rezultatov in vizualizacij lahko sklepamo, da večja kot je poraba, manjša je cena za negospodinjske odjemalce. Posledično sva izpeljava, da večji porabniki dobijo ugodnejše cene.</a:t>
            </a:r>
            <a:endParaRPr lang="sl-SI" sz="1600" b="0" strike="noStrike" spc="-1">
              <a:solidFill>
                <a:srgbClr val="000000"/>
              </a:solidFill>
              <a:latin typeface="Arial"/>
            </a:endParaRPr>
          </a:p>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Rezultati pri gospodinjskih odjemalcih:</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korelacija: -0,12</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p-vrednost: 0,79</a:t>
            </a:r>
            <a:endParaRPr lang="sl-SI" sz="1600" b="0" strike="noStrike" spc="-1">
              <a:solidFill>
                <a:srgbClr val="000000"/>
              </a:solidFill>
              <a:latin typeface="Arial"/>
            </a:endParaRPr>
          </a:p>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Rezultati pri negospodinjskih odjemalcih:</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korelacija: -0.69</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p-vrednost: 0,04</a:t>
            </a:r>
            <a:endParaRPr lang="sl-SI" sz="1600" b="0" strike="noStrike" spc="-1">
              <a:solidFill>
                <a:srgbClr val="000000"/>
              </a:solidFill>
              <a:latin typeface="Arial"/>
            </a:endParaRPr>
          </a:p>
          <a:p>
            <a:pPr marL="228600" indent="0">
              <a:lnSpc>
                <a:spcPct val="90000"/>
              </a:lnSpc>
              <a:spcBef>
                <a:spcPts val="751"/>
              </a:spcBef>
              <a:buNone/>
              <a:tabLst>
                <a:tab pos="0" algn="l"/>
              </a:tabLst>
            </a:pPr>
            <a:endParaRPr lang="sl-SI" sz="1600" b="0" strike="noStrike" spc="-1">
              <a:solidFill>
                <a:srgbClr val="000000"/>
              </a:solidFill>
              <a:latin typeface="Arial"/>
            </a:endParaRPr>
          </a:p>
        </p:txBody>
      </p:sp>
      <p:sp>
        <p:nvSpPr>
          <p:cNvPr id="143" name="Content Placeholder 16"/>
          <p:cNvSpPr/>
          <p:nvPr/>
        </p:nvSpPr>
        <p:spPr>
          <a:xfrm>
            <a:off x="92880" y="82800"/>
            <a:ext cx="440280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Podroben opis ciljev in metod</a:t>
            </a:r>
            <a:endParaRPr lang="en-US" sz="1600" b="0" strike="noStrike" spc="-1">
              <a:solidFill>
                <a:srgbClr val="000000"/>
              </a:solidFill>
              <a:latin typeface="Arial"/>
            </a:endParaRPr>
          </a:p>
        </p:txBody>
      </p:sp>
      <p:sp>
        <p:nvSpPr>
          <p:cNvPr id="144" name="Content Placeholder 18"/>
          <p:cNvSpPr/>
          <p:nvPr/>
        </p:nvSpPr>
        <p:spPr>
          <a:xfrm>
            <a:off x="4572000" y="720360"/>
            <a:ext cx="4436280" cy="303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600" b="0" strike="noStrike" spc="-1">
              <a:solidFill>
                <a:srgbClr val="000000"/>
              </a:solidFill>
              <a:latin typeface="Calibri"/>
              <a:ea typeface="DejaVu Sans"/>
            </a:endParaRPr>
          </a:p>
        </p:txBody>
      </p:sp>
      <p:sp>
        <p:nvSpPr>
          <p:cNvPr id="145" name="Content Placeholder 19"/>
          <p:cNvSpPr/>
          <p:nvPr/>
        </p:nvSpPr>
        <p:spPr>
          <a:xfrm>
            <a:off x="4588920" y="82800"/>
            <a:ext cx="446148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Rezultati/dosedanje ugotovitve/odprta vprašanja</a:t>
            </a:r>
            <a:endParaRPr lang="en-US" sz="1600" b="0" strike="noStrike" spc="-1">
              <a:solidFill>
                <a:srgbClr val="000000"/>
              </a:solidFill>
              <a:latin typeface="Arial"/>
            </a:endParaRPr>
          </a:p>
        </p:txBody>
      </p:sp>
      <p:sp>
        <p:nvSpPr>
          <p:cNvPr id="146" name="PlaceHolder 3"/>
          <p:cNvSpPr>
            <a:spLocks noGrp="1"/>
          </p:cNvSpPr>
          <p:nvPr>
            <p:ph type="dt" idx="16"/>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47" name="PlaceHolder 4"/>
          <p:cNvSpPr>
            <a:spLocks noGrp="1"/>
          </p:cNvSpPr>
          <p:nvPr>
            <p:ph type="ftr" idx="17"/>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6" name="PlaceHolder 5"/>
          <p:cNvSpPr>
            <a:spLocks noGrp="1"/>
          </p:cNvSpPr>
          <p:nvPr>
            <p:ph type="sldNum" idx="5"/>
          </p:nvPr>
        </p:nvSpPr>
        <p:spPr/>
        <p:txBody>
          <a:bodyPr/>
          <a:lstStyle/>
          <a:p>
            <a:fld id="{D24151F3-5301-4D6E-ADDD-5CB7D58B6A29}" type="slidenum">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99360" y="102240"/>
            <a:ext cx="8944560" cy="4104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SI" sz="2000" b="0" strike="noStrike" spc="-1">
                <a:solidFill>
                  <a:srgbClr val="000000"/>
                </a:solidFill>
                <a:latin typeface="Calibri"/>
                <a:ea typeface="DejaVu Sans"/>
              </a:rPr>
              <a:t>Vpliv porabe elektrike na ceno</a:t>
            </a:r>
            <a:endParaRPr lang="sl-SI" sz="2000" b="0" strike="noStrike" spc="-1">
              <a:solidFill>
                <a:srgbClr val="000000"/>
              </a:solidFill>
              <a:latin typeface="Arial"/>
            </a:endParaRPr>
          </a:p>
        </p:txBody>
      </p:sp>
      <p:sp>
        <p:nvSpPr>
          <p:cNvPr id="149" name="PlaceHolder 2"/>
          <p:cNvSpPr>
            <a:spLocks noGrp="1"/>
          </p:cNvSpPr>
          <p:nvPr>
            <p:ph type="dt" idx="18"/>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50" name="PlaceHolder 3"/>
          <p:cNvSpPr>
            <a:spLocks noGrp="1"/>
          </p:cNvSpPr>
          <p:nvPr>
            <p:ph type="ftr" idx="19"/>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pic>
        <p:nvPicPr>
          <p:cNvPr id="151" name="Picture 2" descr="A picture containing text, screenshot, diagram, line&#10;&#10;Description automatically generated"/>
          <p:cNvPicPr/>
          <p:nvPr/>
        </p:nvPicPr>
        <p:blipFill>
          <a:blip r:embed="rId2"/>
          <a:srcRect t="11512"/>
          <a:stretch/>
        </p:blipFill>
        <p:spPr>
          <a:xfrm>
            <a:off x="76680" y="1182960"/>
            <a:ext cx="4811040" cy="3192840"/>
          </a:xfrm>
          <a:prstGeom prst="rect">
            <a:avLst/>
          </a:prstGeom>
          <a:ln w="0">
            <a:noFill/>
          </a:ln>
        </p:spPr>
      </p:pic>
      <p:pic>
        <p:nvPicPr>
          <p:cNvPr id="152" name="Picture 5" descr="A picture containing text, screenshot, line, diagram&#10;&#10;Description automatically generated"/>
          <p:cNvPicPr/>
          <p:nvPr/>
        </p:nvPicPr>
        <p:blipFill>
          <a:blip r:embed="rId3"/>
          <a:srcRect t="11740"/>
          <a:stretch/>
        </p:blipFill>
        <p:spPr>
          <a:xfrm>
            <a:off x="4572000" y="1182960"/>
            <a:ext cx="4825440" cy="3193920"/>
          </a:xfrm>
          <a:prstGeom prst="rect">
            <a:avLst/>
          </a:prstGeom>
          <a:ln w="0">
            <a:noFill/>
          </a:ln>
        </p:spPr>
      </p:pic>
      <p:sp>
        <p:nvSpPr>
          <p:cNvPr id="153" name="PlaceHolder 1"/>
          <p:cNvSpPr/>
          <p:nvPr/>
        </p:nvSpPr>
        <p:spPr>
          <a:xfrm>
            <a:off x="600120" y="624960"/>
            <a:ext cx="3840840" cy="41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sl-SI" sz="1600" b="0" strike="noStrike" spc="-1">
                <a:solidFill>
                  <a:srgbClr val="000000"/>
                </a:solidFill>
                <a:latin typeface="Calibri"/>
                <a:ea typeface="DejaVu Sans"/>
              </a:rPr>
              <a:t>G</a:t>
            </a:r>
            <a:r>
              <a:rPr lang="en-SI" sz="1600" b="0" strike="noStrike" spc="-1">
                <a:solidFill>
                  <a:srgbClr val="000000"/>
                </a:solidFill>
                <a:latin typeface="Calibri"/>
                <a:ea typeface="DejaVu Sans"/>
              </a:rPr>
              <a:t>ospodinjski odjemalci</a:t>
            </a:r>
            <a:endParaRPr lang="en-US" sz="1600" b="0" strike="noStrike" spc="-1">
              <a:solidFill>
                <a:srgbClr val="000000"/>
              </a:solidFill>
              <a:latin typeface="Arial"/>
            </a:endParaRPr>
          </a:p>
        </p:txBody>
      </p:sp>
      <p:sp>
        <p:nvSpPr>
          <p:cNvPr id="154" name="PlaceHolder 1"/>
          <p:cNvSpPr/>
          <p:nvPr/>
        </p:nvSpPr>
        <p:spPr>
          <a:xfrm>
            <a:off x="5064120" y="624960"/>
            <a:ext cx="3840840" cy="41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SI" sz="1600" b="0" strike="noStrike" spc="-1">
                <a:solidFill>
                  <a:srgbClr val="000000"/>
                </a:solidFill>
                <a:latin typeface="Calibri"/>
                <a:ea typeface="DejaVu Sans"/>
              </a:rPr>
              <a:t>Negospodinjski odjemalci</a:t>
            </a:r>
            <a:endParaRPr lang="en-US" sz="1600" b="0" strike="noStrike" spc="-1">
              <a:solidFill>
                <a:srgbClr val="000000"/>
              </a:solidFill>
              <a:latin typeface="Arial"/>
            </a:endParaRPr>
          </a:p>
        </p:txBody>
      </p:sp>
      <p:sp>
        <p:nvSpPr>
          <p:cNvPr id="5" name="PlaceHolder 4"/>
          <p:cNvSpPr>
            <a:spLocks noGrp="1"/>
          </p:cNvSpPr>
          <p:nvPr>
            <p:ph type="sldNum" idx="8"/>
          </p:nvPr>
        </p:nvSpPr>
        <p:spPr/>
        <p:txBody>
          <a:bodyPr/>
          <a:lstStyle/>
          <a:p>
            <a:fld id="{4BAB7C0B-B84D-4D86-B5AC-2D369C9C1B4B}"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p:nvPr>
        </p:nvSpPr>
        <p:spPr>
          <a:xfrm>
            <a:off x="92880" y="589320"/>
            <a:ext cx="4402800" cy="4177080"/>
          </a:xfrm>
          <a:prstGeom prst="rect">
            <a:avLst/>
          </a:prstGeom>
          <a:noFill/>
          <a:ln w="0">
            <a:solidFill>
              <a:srgbClr val="000000"/>
            </a:solidFill>
          </a:ln>
        </p:spPr>
        <p:txBody>
          <a:bodyPr lIns="0" tIns="0" rIns="0" bIns="0" anchor="t">
            <a:normAutofit/>
          </a:bodyPr>
          <a:lstStyle/>
          <a:p>
            <a:pPr marL="234360" indent="0">
              <a:lnSpc>
                <a:spcPct val="90000"/>
              </a:lnSpc>
              <a:spcBef>
                <a:spcPts val="751"/>
              </a:spcBef>
              <a:buNone/>
              <a:tabLst>
                <a:tab pos="0" algn="l"/>
              </a:tabLst>
            </a:pPr>
            <a:r>
              <a:rPr lang="en-US" sz="1800" b="1" strike="noStrike" spc="-1" dirty="0">
                <a:solidFill>
                  <a:srgbClr val="000000"/>
                </a:solidFill>
                <a:latin typeface="Calibri"/>
                <a:ea typeface="DejaVu Sans"/>
              </a:rPr>
              <a:t>Ali </a:t>
            </a:r>
            <a:r>
              <a:rPr lang="en-US" sz="1800" b="1" strike="noStrike" spc="-1" dirty="0" err="1">
                <a:solidFill>
                  <a:srgbClr val="000000"/>
                </a:solidFill>
                <a:latin typeface="Calibri"/>
                <a:ea typeface="DejaVu Sans"/>
              </a:rPr>
              <a:t>imajo</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zasebne</a:t>
            </a:r>
            <a:r>
              <a:rPr lang="en-US" sz="1800" b="1" strike="noStrike" spc="-1" dirty="0">
                <a:solidFill>
                  <a:srgbClr val="000000"/>
                </a:solidFill>
                <a:latin typeface="Calibri"/>
                <a:ea typeface="DejaVu Sans"/>
              </a:rPr>
              <a:t> mini-</a:t>
            </a:r>
            <a:r>
              <a:rPr lang="en-US" sz="1800" b="1" strike="noStrike" spc="-1" dirty="0" err="1">
                <a:solidFill>
                  <a:srgbClr val="000000"/>
                </a:solidFill>
                <a:latin typeface="Calibri"/>
                <a:ea typeface="DejaVu Sans"/>
              </a:rPr>
              <a:t>elektrarne</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vpliv</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na</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ceno</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elektrike</a:t>
            </a:r>
            <a:r>
              <a:rPr lang="en-US" sz="1800" b="1" strike="noStrike" spc="-1" dirty="0">
                <a:solidFill>
                  <a:srgbClr val="000000"/>
                </a:solidFill>
                <a:latin typeface="Calibri"/>
                <a:ea typeface="DejaVu Sans"/>
              </a:rPr>
              <a:t>?</a:t>
            </a:r>
            <a:endParaRPr lang="sl-SI" sz="1600" b="0" strike="noStrike" spc="-1" dirty="0">
              <a:solidFill>
                <a:srgbClr val="000000"/>
              </a:solidFill>
              <a:latin typeface="Arial"/>
            </a:endParaRPr>
          </a:p>
          <a:p>
            <a:pPr marL="234360" indent="0">
              <a:lnSpc>
                <a:spcPct val="90000"/>
              </a:lnSpc>
              <a:spcBef>
                <a:spcPts val="751"/>
              </a:spcBef>
              <a:buNone/>
              <a:tabLst>
                <a:tab pos="0" algn="l"/>
              </a:tabLst>
            </a:pPr>
            <a:r>
              <a:rPr lang="sl-SI" sz="1600" b="0" strike="noStrike" spc="-1" dirty="0">
                <a:solidFill>
                  <a:srgbClr val="000000"/>
                </a:solidFill>
                <a:latin typeface="Calibri"/>
                <a:ea typeface="DejaVu Sans"/>
              </a:rPr>
              <a:t>Glede vpliva zasebnih mini-elektrarn na ceno elektrike obstaja različno mnenje. Nekateri menijo, da lahko zasebne mini-elektrarne pomagajo zmanjšati ceno elektrike, saj proizvajajo energijo v bližini porabnika, kar zmanjšuje izgube pri prenosu. Drugi pa menijo, da lahko zasebne mini-elektrarne povzročijo višje stroške za proizvodnjo električne energije, saj so lahko manj učinkovite kot večje elektrarne.</a:t>
            </a:r>
            <a:endParaRPr lang="sl-SI" sz="1600" b="0" strike="noStrike" spc="-1" dirty="0">
              <a:solidFill>
                <a:srgbClr val="000000"/>
              </a:solidFill>
              <a:latin typeface="Arial"/>
            </a:endParaRPr>
          </a:p>
          <a:p>
            <a:pPr marL="234360" indent="0">
              <a:lnSpc>
                <a:spcPct val="90000"/>
              </a:lnSpc>
              <a:spcBef>
                <a:spcPts val="751"/>
              </a:spcBef>
              <a:buNone/>
              <a:tabLst>
                <a:tab pos="0" algn="l"/>
              </a:tabLst>
            </a:pPr>
            <a:r>
              <a:rPr lang="sl-SI" sz="1600" b="0" strike="noStrike" spc="-1" dirty="0">
                <a:solidFill>
                  <a:srgbClr val="000000"/>
                </a:solidFill>
                <a:latin typeface="Calibri"/>
                <a:ea typeface="DejaVu Sans"/>
              </a:rPr>
              <a:t>V celoti je težko natančno ugotoviti, kako močno vpliva poraba elektrike na njeno ceno in ali imajo zasebne mini-elektrarne vpliv na ceno elektrike. Različni dejavniki lahko vplivajo na ceno elektrike, zato je potrebna natančna analiza, da bi lahko prišli do natančnih zaključkov.</a:t>
            </a:r>
            <a:endParaRPr lang="sl-SI" sz="1600" b="0" strike="noStrike" spc="-1" dirty="0">
              <a:solidFill>
                <a:srgbClr val="000000"/>
              </a:solidFill>
              <a:latin typeface="Arial"/>
            </a:endParaRPr>
          </a:p>
        </p:txBody>
      </p:sp>
      <p:sp>
        <p:nvSpPr>
          <p:cNvPr id="156" name="PlaceHolder 2"/>
          <p:cNvSpPr>
            <a:spLocks noGrp="1"/>
          </p:cNvSpPr>
          <p:nvPr>
            <p:ph/>
          </p:nvPr>
        </p:nvSpPr>
        <p:spPr>
          <a:xfrm>
            <a:off x="4588920" y="589320"/>
            <a:ext cx="4461480" cy="4177080"/>
          </a:xfrm>
          <a:prstGeom prst="rect">
            <a:avLst/>
          </a:prstGeom>
          <a:noFill/>
          <a:ln w="0">
            <a:solidFill>
              <a:srgbClr val="000000"/>
            </a:solidFill>
          </a:ln>
        </p:spPr>
        <p:txBody>
          <a:bodyPr lIns="0" tIns="0" rIns="0" bIns="0" anchor="t">
            <a:normAutofit/>
          </a:bodyPr>
          <a:lstStyle/>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Ne podlagi predhodnih rezultatov in trenutne vizualizacije lahko povzamemo, da večja kot je cena, več ljudi si želi elektriko proizvajati sami.</a:t>
            </a:r>
            <a:endParaRPr lang="sl-SI" sz="1600" b="0" strike="noStrike" spc="-1">
              <a:solidFill>
                <a:srgbClr val="000000"/>
              </a:solidFill>
              <a:latin typeface="Arial"/>
            </a:endParaRPr>
          </a:p>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Rezultati pri gospodinjskih odjemalcih:</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korelacija: 0,831</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p-vrednost: 0,005</a:t>
            </a:r>
            <a:endParaRPr lang="sl-SI" sz="1600" b="0" strike="noStrike" spc="-1">
              <a:solidFill>
                <a:srgbClr val="000000"/>
              </a:solidFill>
              <a:latin typeface="Arial"/>
            </a:endParaRPr>
          </a:p>
          <a:p>
            <a:pPr marL="228600" indent="0">
              <a:lnSpc>
                <a:spcPct val="90000"/>
              </a:lnSpc>
              <a:spcBef>
                <a:spcPts val="751"/>
              </a:spcBef>
              <a:buNone/>
              <a:tabLst>
                <a:tab pos="0" algn="l"/>
              </a:tabLst>
            </a:pP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Rezultati pri negospodinjskih odjemalcih:</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korelacija: 0,806</a:t>
            </a:r>
            <a:endParaRPr lang="sl-SI" sz="1600" b="0" strike="noStrike" spc="-1">
              <a:solidFill>
                <a:srgbClr val="000000"/>
              </a:solidFill>
              <a:latin typeface="Arial"/>
            </a:endParaRPr>
          </a:p>
          <a:p>
            <a:pPr marL="228600" indent="0">
              <a:lnSpc>
                <a:spcPct val="90000"/>
              </a:lnSpc>
              <a:spcBef>
                <a:spcPts val="751"/>
              </a:spcBef>
              <a:buNone/>
              <a:tabLst>
                <a:tab pos="0" algn="l"/>
              </a:tabLst>
            </a:pPr>
            <a:r>
              <a:rPr lang="en-US" sz="1600" b="0" strike="noStrike" spc="-1">
                <a:solidFill>
                  <a:srgbClr val="000000"/>
                </a:solidFill>
                <a:latin typeface="Calibri"/>
                <a:ea typeface="DejaVu Sans"/>
              </a:rPr>
              <a:t>    - p-vrednost: 0,015</a:t>
            </a:r>
            <a:endParaRPr lang="sl-SI" sz="1600" b="0" strike="noStrike" spc="-1">
              <a:solidFill>
                <a:srgbClr val="000000"/>
              </a:solidFill>
              <a:latin typeface="Arial"/>
            </a:endParaRPr>
          </a:p>
        </p:txBody>
      </p:sp>
      <p:sp>
        <p:nvSpPr>
          <p:cNvPr id="157" name="Content Placeholder 16"/>
          <p:cNvSpPr/>
          <p:nvPr/>
        </p:nvSpPr>
        <p:spPr>
          <a:xfrm>
            <a:off x="92880" y="82800"/>
            <a:ext cx="440280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Podroben opis ciljev in metod</a:t>
            </a:r>
            <a:endParaRPr lang="en-US" sz="1600" b="0" strike="noStrike" spc="-1">
              <a:solidFill>
                <a:srgbClr val="000000"/>
              </a:solidFill>
              <a:latin typeface="Arial"/>
            </a:endParaRPr>
          </a:p>
        </p:txBody>
      </p:sp>
      <p:sp>
        <p:nvSpPr>
          <p:cNvPr id="158" name="Content Placeholder 18"/>
          <p:cNvSpPr/>
          <p:nvPr/>
        </p:nvSpPr>
        <p:spPr>
          <a:xfrm>
            <a:off x="4572000" y="720360"/>
            <a:ext cx="4436280" cy="303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600" b="0" strike="noStrike" spc="-1">
              <a:solidFill>
                <a:srgbClr val="000000"/>
              </a:solidFill>
              <a:latin typeface="Calibri"/>
              <a:ea typeface="DejaVu Sans"/>
            </a:endParaRPr>
          </a:p>
        </p:txBody>
      </p:sp>
      <p:sp>
        <p:nvSpPr>
          <p:cNvPr id="159" name="Content Placeholder 19"/>
          <p:cNvSpPr/>
          <p:nvPr/>
        </p:nvSpPr>
        <p:spPr>
          <a:xfrm>
            <a:off x="4588920" y="82800"/>
            <a:ext cx="446148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Rezultati/dosedanje ugotovitve/odprta vprašanja</a:t>
            </a:r>
            <a:endParaRPr lang="en-US" sz="1600" b="0" strike="noStrike" spc="-1">
              <a:solidFill>
                <a:srgbClr val="000000"/>
              </a:solidFill>
              <a:latin typeface="Arial"/>
            </a:endParaRPr>
          </a:p>
        </p:txBody>
      </p:sp>
      <p:sp>
        <p:nvSpPr>
          <p:cNvPr id="160" name="PlaceHolder 3"/>
          <p:cNvSpPr>
            <a:spLocks noGrp="1"/>
          </p:cNvSpPr>
          <p:nvPr>
            <p:ph type="dt" idx="20"/>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61" name="PlaceHolder 4"/>
          <p:cNvSpPr>
            <a:spLocks noGrp="1"/>
          </p:cNvSpPr>
          <p:nvPr>
            <p:ph type="ftr" idx="21"/>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6" name="PlaceHolder 5"/>
          <p:cNvSpPr>
            <a:spLocks noGrp="1"/>
          </p:cNvSpPr>
          <p:nvPr>
            <p:ph type="sldNum" idx="5"/>
          </p:nvPr>
        </p:nvSpPr>
        <p:spPr/>
        <p:txBody>
          <a:bodyPr/>
          <a:lstStyle/>
          <a:p>
            <a:fld id="{0670BE5B-085A-4EF4-847A-C7543A5D8775}" type="slidenum">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99360" y="102240"/>
            <a:ext cx="8944560" cy="4104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SI" sz="2000" b="0" strike="noStrike" spc="-1">
                <a:solidFill>
                  <a:srgbClr val="000000"/>
                </a:solidFill>
                <a:latin typeface="Calibri"/>
                <a:ea typeface="DejaVu Sans"/>
              </a:rPr>
              <a:t>Korelacija med proizvodom mini-elektrarn in ceno</a:t>
            </a:r>
            <a:endParaRPr lang="sl-SI" sz="2000" b="0" strike="noStrike" spc="-1">
              <a:solidFill>
                <a:srgbClr val="000000"/>
              </a:solidFill>
              <a:latin typeface="Arial"/>
            </a:endParaRPr>
          </a:p>
        </p:txBody>
      </p:sp>
      <p:sp>
        <p:nvSpPr>
          <p:cNvPr id="163" name="PlaceHolder 2"/>
          <p:cNvSpPr>
            <a:spLocks noGrp="1"/>
          </p:cNvSpPr>
          <p:nvPr>
            <p:ph type="dt" idx="22"/>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64" name="PlaceHolder 3"/>
          <p:cNvSpPr>
            <a:spLocks noGrp="1"/>
          </p:cNvSpPr>
          <p:nvPr>
            <p:ph type="ftr" idx="23"/>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pic>
        <p:nvPicPr>
          <p:cNvPr id="165" name="Picture 7" descr="A picture containing text, screenshot, line, plot&#10;&#10;Description automatically generated"/>
          <p:cNvPicPr/>
          <p:nvPr/>
        </p:nvPicPr>
        <p:blipFill>
          <a:blip r:embed="rId2"/>
          <a:srcRect t="11263"/>
          <a:stretch/>
        </p:blipFill>
        <p:spPr>
          <a:xfrm>
            <a:off x="0" y="1444320"/>
            <a:ext cx="4977360" cy="3154680"/>
          </a:xfrm>
          <a:prstGeom prst="rect">
            <a:avLst/>
          </a:prstGeom>
          <a:ln w="0">
            <a:noFill/>
          </a:ln>
        </p:spPr>
      </p:pic>
      <p:pic>
        <p:nvPicPr>
          <p:cNvPr id="166" name="Picture 9" descr="A picture containing text, screenshot, line, plot&#10;&#10;Description automatically generated"/>
          <p:cNvPicPr/>
          <p:nvPr/>
        </p:nvPicPr>
        <p:blipFill rotWithShape="1">
          <a:blip r:embed="rId3"/>
          <a:srcRect l="2254" t="11278" r="9137"/>
          <a:stretch/>
        </p:blipFill>
        <p:spPr>
          <a:xfrm>
            <a:off x="4572000" y="1400760"/>
            <a:ext cx="4471920" cy="3198240"/>
          </a:xfrm>
          <a:prstGeom prst="rect">
            <a:avLst/>
          </a:prstGeom>
          <a:ln w="0">
            <a:noFill/>
          </a:ln>
        </p:spPr>
      </p:pic>
      <p:sp>
        <p:nvSpPr>
          <p:cNvPr id="167" name="PlaceHolder 1"/>
          <p:cNvSpPr/>
          <p:nvPr/>
        </p:nvSpPr>
        <p:spPr>
          <a:xfrm>
            <a:off x="4977720" y="822960"/>
            <a:ext cx="4177080" cy="41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SI" sz="1600" b="0" strike="noStrike" spc="-1">
                <a:solidFill>
                  <a:srgbClr val="000000"/>
                </a:solidFill>
                <a:latin typeface="Calibri"/>
                <a:ea typeface="DejaVu Sans"/>
              </a:rPr>
              <a:t>Negospodinjski odjemalci</a:t>
            </a:r>
            <a:endParaRPr lang="en-US" sz="1600" b="0" strike="noStrike" spc="-1">
              <a:solidFill>
                <a:srgbClr val="000000"/>
              </a:solidFill>
              <a:latin typeface="Arial"/>
            </a:endParaRPr>
          </a:p>
        </p:txBody>
      </p:sp>
      <p:sp>
        <p:nvSpPr>
          <p:cNvPr id="168" name="PlaceHolder 1"/>
          <p:cNvSpPr/>
          <p:nvPr/>
        </p:nvSpPr>
        <p:spPr>
          <a:xfrm>
            <a:off x="433080" y="822960"/>
            <a:ext cx="4177080" cy="41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SI" sz="1600" b="0" strike="noStrike" spc="-1">
                <a:solidFill>
                  <a:srgbClr val="000000"/>
                </a:solidFill>
                <a:latin typeface="Calibri"/>
                <a:ea typeface="DejaVu Sans"/>
              </a:rPr>
              <a:t>Gospodinjski odjemalci</a:t>
            </a:r>
            <a:endParaRPr lang="en-US" sz="1600" b="0" strike="noStrike" spc="-1">
              <a:solidFill>
                <a:srgbClr val="000000"/>
              </a:solidFill>
              <a:latin typeface="Arial"/>
            </a:endParaRPr>
          </a:p>
        </p:txBody>
      </p:sp>
      <p:sp>
        <p:nvSpPr>
          <p:cNvPr id="5" name="PlaceHolder 4"/>
          <p:cNvSpPr>
            <a:spLocks noGrp="1"/>
          </p:cNvSpPr>
          <p:nvPr>
            <p:ph type="sldNum" idx="8"/>
          </p:nvPr>
        </p:nvSpPr>
        <p:spPr/>
        <p:txBody>
          <a:bodyPr/>
          <a:lstStyle/>
          <a:p>
            <a:fld id="{E6A1F13D-0483-435D-98F5-B129D2A70755}"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p:nvPr>
        </p:nvSpPr>
        <p:spPr>
          <a:xfrm>
            <a:off x="92880" y="589320"/>
            <a:ext cx="4402800" cy="4177080"/>
          </a:xfrm>
          <a:prstGeom prst="rect">
            <a:avLst/>
          </a:prstGeom>
          <a:noFill/>
          <a:ln w="0">
            <a:solidFill>
              <a:srgbClr val="000000"/>
            </a:solidFill>
          </a:ln>
        </p:spPr>
        <p:txBody>
          <a:bodyPr lIns="0" tIns="0" rIns="0" bIns="0" anchor="t">
            <a:normAutofit/>
          </a:bodyPr>
          <a:lstStyle/>
          <a:p>
            <a:pPr marL="228600" indent="0">
              <a:lnSpc>
                <a:spcPct val="90000"/>
              </a:lnSpc>
              <a:spcBef>
                <a:spcPts val="751"/>
              </a:spcBef>
              <a:buNone/>
              <a:tabLst>
                <a:tab pos="0" algn="l"/>
              </a:tabLst>
            </a:pPr>
            <a:r>
              <a:rPr lang="en-US" sz="1800" b="1" strike="noStrike" spc="-1" dirty="0" err="1">
                <a:solidFill>
                  <a:srgbClr val="000000"/>
                </a:solidFill>
                <a:latin typeface="Calibri"/>
                <a:ea typeface="DejaVu Sans"/>
              </a:rPr>
              <a:t>Kakšni</a:t>
            </a:r>
            <a:r>
              <a:rPr lang="en-US" sz="1800" b="1" strike="noStrike" spc="-1" dirty="0">
                <a:solidFill>
                  <a:srgbClr val="000000"/>
                </a:solidFill>
                <a:latin typeface="Calibri"/>
                <a:ea typeface="DejaVu Sans"/>
              </a:rPr>
              <a:t> so </a:t>
            </a:r>
            <a:r>
              <a:rPr lang="en-US" sz="1800" b="1" strike="noStrike" spc="-1" dirty="0" err="1">
                <a:solidFill>
                  <a:srgbClr val="000000"/>
                </a:solidFill>
                <a:latin typeface="Calibri"/>
                <a:ea typeface="DejaVu Sans"/>
              </a:rPr>
              <a:t>premiki</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električne</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industrije</a:t>
            </a:r>
            <a:r>
              <a:rPr lang="en-US" sz="1800" b="1" strike="noStrike" spc="-1" dirty="0">
                <a:solidFill>
                  <a:srgbClr val="000000"/>
                </a:solidFill>
                <a:latin typeface="Calibri"/>
                <a:ea typeface="DejaVu Sans"/>
              </a:rPr>
              <a:t> v </a:t>
            </a:r>
            <a:r>
              <a:rPr lang="en-US" sz="1800" b="1" strike="noStrike" spc="-1" dirty="0" err="1">
                <a:solidFill>
                  <a:srgbClr val="000000"/>
                </a:solidFill>
                <a:latin typeface="Calibri"/>
                <a:ea typeface="DejaVu Sans"/>
              </a:rPr>
              <a:t>Sloveniji</a:t>
            </a:r>
            <a:r>
              <a:rPr lang="en-US" sz="1800" b="1" strike="noStrike" spc="-1" dirty="0">
                <a:solidFill>
                  <a:srgbClr val="000000"/>
                </a:solidFill>
                <a:latin typeface="Calibri"/>
                <a:ea typeface="DejaVu Sans"/>
              </a:rPr>
              <a:t> v </a:t>
            </a:r>
            <a:r>
              <a:rPr lang="en-US" sz="1800" b="1" strike="noStrike" spc="-1" dirty="0" err="1">
                <a:solidFill>
                  <a:srgbClr val="000000"/>
                </a:solidFill>
                <a:latin typeface="Calibri"/>
                <a:ea typeface="DejaVu Sans"/>
              </a:rPr>
              <a:t>zeleno</a:t>
            </a:r>
            <a:r>
              <a:rPr lang="en-US" sz="1800" b="1" strike="noStrike" spc="-1" dirty="0">
                <a:solidFill>
                  <a:srgbClr val="000000"/>
                </a:solidFill>
                <a:latin typeface="Calibri"/>
                <a:ea typeface="DejaVu Sans"/>
              </a:rPr>
              <a:t> </a:t>
            </a:r>
            <a:r>
              <a:rPr lang="en-US" sz="1800" b="1" strike="noStrike" spc="-1" dirty="0" err="1">
                <a:solidFill>
                  <a:srgbClr val="000000"/>
                </a:solidFill>
                <a:latin typeface="Calibri"/>
                <a:ea typeface="DejaVu Sans"/>
              </a:rPr>
              <a:t>smer</a:t>
            </a:r>
            <a:r>
              <a:rPr lang="en-US" sz="1800" b="1" strike="noStrike" spc="-1" dirty="0">
                <a:solidFill>
                  <a:srgbClr val="000000"/>
                </a:solidFill>
                <a:latin typeface="Calibri"/>
                <a:ea typeface="DejaVu Sans"/>
              </a:rPr>
              <a:t>?</a:t>
            </a:r>
            <a:endParaRPr lang="sl-SI" sz="1800" b="0" strike="noStrike" spc="-1" dirty="0">
              <a:solidFill>
                <a:srgbClr val="000000"/>
              </a:solidFill>
              <a:latin typeface="Arial"/>
            </a:endParaRPr>
          </a:p>
          <a:p>
            <a:pPr marL="228600" indent="0">
              <a:lnSpc>
                <a:spcPct val="90000"/>
              </a:lnSpc>
              <a:spcBef>
                <a:spcPts val="751"/>
              </a:spcBef>
              <a:buNone/>
              <a:tabLst>
                <a:tab pos="0" algn="l"/>
              </a:tabLst>
            </a:pPr>
            <a:endParaRPr lang="sl-SI" sz="1200" b="0" strike="noStrike" spc="-1" dirty="0">
              <a:solidFill>
                <a:srgbClr val="000000"/>
              </a:solidFill>
              <a:latin typeface="Arial"/>
            </a:endParaRPr>
          </a:p>
          <a:p>
            <a:pPr marL="228600" indent="0">
              <a:lnSpc>
                <a:spcPct val="90000"/>
              </a:lnSpc>
              <a:spcBef>
                <a:spcPts val="751"/>
              </a:spcBef>
              <a:buNone/>
              <a:tabLst>
                <a:tab pos="0" algn="l"/>
              </a:tabLst>
            </a:pPr>
            <a:r>
              <a:rPr lang="en-SI" sz="1400" b="0" strike="noStrike" spc="-1" dirty="0" err="1">
                <a:solidFill>
                  <a:srgbClr val="000000"/>
                </a:solidFill>
                <a:latin typeface="Calibri"/>
                <a:ea typeface="DejaVu Sans"/>
              </a:rPr>
              <a:t>Vprašanje</a:t>
            </a:r>
            <a:r>
              <a:rPr lang="en-SI" sz="1400" b="0" strike="noStrike" spc="-1" dirty="0">
                <a:solidFill>
                  <a:srgbClr val="000000"/>
                </a:solidFill>
                <a:latin typeface="Calibri"/>
                <a:ea typeface="DejaVu Sans"/>
              </a:rPr>
              <a:t> glede </a:t>
            </a:r>
            <a:r>
              <a:rPr lang="en-SI" sz="1400" b="0" strike="noStrike" spc="-1" dirty="0" err="1">
                <a:solidFill>
                  <a:srgbClr val="000000"/>
                </a:solidFill>
                <a:latin typeface="Calibri"/>
                <a:ea typeface="DejaVu Sans"/>
              </a:rPr>
              <a:t>razumevanje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premikov</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električne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industrije</a:t>
            </a:r>
            <a:r>
              <a:rPr lang="en-SI" sz="1400" b="0" strike="noStrike" spc="-1" dirty="0">
                <a:solidFill>
                  <a:srgbClr val="000000"/>
                </a:solidFill>
                <a:latin typeface="Calibri"/>
                <a:ea typeface="DejaVu Sans"/>
              </a:rPr>
              <a:t> v </a:t>
            </a:r>
            <a:r>
              <a:rPr lang="en-SI" sz="1400" b="0" strike="noStrike" spc="-1" dirty="0" err="1">
                <a:solidFill>
                  <a:srgbClr val="000000"/>
                </a:solidFill>
                <a:latin typeface="Calibri"/>
                <a:ea typeface="DejaVu Sans"/>
              </a:rPr>
              <a:t>zeleno</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smer</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nam</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omogoča</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načrtovanje</a:t>
            </a:r>
            <a:r>
              <a:rPr lang="en-SI" sz="1400" b="0" strike="noStrike" spc="-1" dirty="0">
                <a:solidFill>
                  <a:srgbClr val="000000"/>
                </a:solidFill>
                <a:latin typeface="Calibri"/>
                <a:ea typeface="DejaVu Sans"/>
              </a:rPr>
              <a:t> in </a:t>
            </a:r>
            <a:r>
              <a:rPr lang="en-SI" sz="1400" b="0" strike="noStrike" spc="-1" dirty="0" err="1">
                <a:solidFill>
                  <a:srgbClr val="000000"/>
                </a:solidFill>
                <a:latin typeface="Calibri"/>
                <a:ea typeface="DejaVu Sans"/>
              </a:rPr>
              <a:t>izvajanje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trajnostnih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energetskih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politik</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spodbujanje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razvoja</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obnovljivih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virov</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energije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ter</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ustvarjanje</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pozitivnih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družbenih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okoljskih</a:t>
            </a:r>
            <a:r>
              <a:rPr lang="en-SI" sz="1400" b="0" strike="noStrike" spc="-1" dirty="0">
                <a:solidFill>
                  <a:srgbClr val="000000"/>
                </a:solidFill>
                <a:latin typeface="Calibri"/>
                <a:ea typeface="DejaVu Sans"/>
              </a:rPr>
              <a:t> in </a:t>
            </a:r>
            <a:r>
              <a:rPr lang="en-SI" sz="1400" b="0" strike="noStrike" spc="-1" dirty="0" err="1">
                <a:solidFill>
                  <a:srgbClr val="000000"/>
                </a:solidFill>
                <a:latin typeface="Calibri"/>
                <a:ea typeface="DejaVu Sans"/>
              </a:rPr>
              <a:t>gospodarskih</a:t>
            </a:r>
            <a:r>
              <a:rPr lang="en-SI" sz="1400" b="0" strike="noStrike" spc="-1" dirty="0">
                <a:solidFill>
                  <a:srgbClr val="000000"/>
                </a:solidFill>
                <a:latin typeface="Calibri"/>
                <a:ea typeface="DejaVu Sans"/>
              </a:rPr>
              <a:t> </a:t>
            </a:r>
            <a:r>
              <a:rPr lang="en-SI" sz="1400" b="0" strike="noStrike" spc="-1" dirty="0" err="1">
                <a:solidFill>
                  <a:srgbClr val="000000"/>
                </a:solidFill>
                <a:latin typeface="Calibri"/>
                <a:ea typeface="DejaVu Sans"/>
              </a:rPr>
              <a:t>učinkov</a:t>
            </a:r>
            <a:r>
              <a:rPr lang="en-SI" sz="1400" b="0" strike="noStrike" spc="-1" dirty="0">
                <a:solidFill>
                  <a:srgbClr val="000000"/>
                </a:solidFill>
                <a:latin typeface="Calibri"/>
                <a:ea typeface="DejaVu Sans"/>
              </a:rPr>
              <a:t>.</a:t>
            </a:r>
            <a:endParaRPr lang="sl-SI" sz="1400" b="0" strike="noStrike" spc="-1" dirty="0">
              <a:solidFill>
                <a:srgbClr val="000000"/>
              </a:solidFill>
              <a:latin typeface="Arial"/>
            </a:endParaRPr>
          </a:p>
          <a:p>
            <a:pPr marL="228600" indent="-228600">
              <a:lnSpc>
                <a:spcPct val="90000"/>
              </a:lnSpc>
              <a:spcBef>
                <a:spcPts val="751"/>
              </a:spcBef>
              <a:buClr>
                <a:srgbClr val="000000"/>
              </a:buClr>
              <a:buFont typeface="Arial"/>
              <a:buChar char="•"/>
              <a:tabLst>
                <a:tab pos="0" algn="l"/>
              </a:tabLst>
            </a:pPr>
            <a:r>
              <a:rPr lang="en-US" sz="1400" b="0" strike="noStrike" spc="-1" dirty="0">
                <a:solidFill>
                  <a:srgbClr val="000000"/>
                </a:solidFill>
                <a:latin typeface="Calibri"/>
                <a:ea typeface="DejaVu Sans"/>
              </a:rPr>
              <a:t>To </a:t>
            </a:r>
            <a:r>
              <a:rPr lang="en-US" sz="1400" b="0" strike="noStrike" spc="-1" dirty="0" err="1">
                <a:solidFill>
                  <a:srgbClr val="000000"/>
                </a:solidFill>
                <a:latin typeface="Calibri"/>
                <a:ea typeface="DejaVu Sans"/>
              </a:rPr>
              <a:t>nam</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omogoča</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uresničevanje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ciljev</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trajnostnega</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razvoja</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zmanjševanje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emisij</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toplogrednih</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plinov</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ter</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ustvarjanje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boljše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prihodnosti</a:t>
            </a:r>
            <a:r>
              <a:rPr lang="en-US" sz="1400" b="0" strike="noStrike" spc="-1" dirty="0">
                <a:solidFill>
                  <a:srgbClr val="000000"/>
                </a:solidFill>
                <a:latin typeface="Calibri"/>
                <a:ea typeface="DejaVu Sans"/>
              </a:rPr>
              <a:t> za </a:t>
            </a:r>
            <a:r>
              <a:rPr lang="en-US" sz="1400" b="0" strike="noStrike" spc="-1" dirty="0" err="1">
                <a:solidFill>
                  <a:srgbClr val="000000"/>
                </a:solidFill>
                <a:latin typeface="Calibri"/>
                <a:ea typeface="DejaVu Sans"/>
              </a:rPr>
              <a:t>Slovenijo</a:t>
            </a:r>
            <a:r>
              <a:rPr lang="en-US" sz="1400" b="0" strike="noStrike" spc="-1" dirty="0">
                <a:solidFill>
                  <a:srgbClr val="000000"/>
                </a:solidFill>
                <a:latin typeface="Calibri"/>
                <a:ea typeface="DejaVu Sans"/>
              </a:rPr>
              <a:t>.</a:t>
            </a:r>
            <a:endParaRPr lang="sl-SI" sz="1400" b="0" strike="noStrike" spc="-1" dirty="0">
              <a:solidFill>
                <a:srgbClr val="000000"/>
              </a:solidFill>
              <a:latin typeface="Arial"/>
            </a:endParaRPr>
          </a:p>
          <a:p>
            <a:pPr marL="228600" indent="0">
              <a:lnSpc>
                <a:spcPct val="90000"/>
              </a:lnSpc>
              <a:spcBef>
                <a:spcPts val="751"/>
              </a:spcBef>
              <a:buNone/>
              <a:tabLst>
                <a:tab pos="0" algn="l"/>
              </a:tabLst>
            </a:pPr>
            <a:endParaRPr lang="sl-SI" sz="1400" b="0" strike="noStrike" spc="-1" dirty="0">
              <a:solidFill>
                <a:srgbClr val="000000"/>
              </a:solidFill>
              <a:latin typeface="Arial"/>
            </a:endParaRPr>
          </a:p>
          <a:p>
            <a:pPr marL="228600" indent="0">
              <a:lnSpc>
                <a:spcPct val="90000"/>
              </a:lnSpc>
              <a:spcBef>
                <a:spcPts val="751"/>
              </a:spcBef>
              <a:buNone/>
              <a:tabLst>
                <a:tab pos="0" algn="l"/>
              </a:tabLst>
            </a:pPr>
            <a:r>
              <a:rPr lang="en-US" sz="1400" b="0" strike="noStrike" spc="-1" dirty="0">
                <a:solidFill>
                  <a:srgbClr val="000000"/>
                </a:solidFill>
                <a:latin typeface="Calibri"/>
                <a:ea typeface="DejaVu Sans"/>
              </a:rPr>
              <a:t>Kar se </a:t>
            </a:r>
            <a:r>
              <a:rPr lang="en-US" sz="1400" b="0" strike="noStrike" spc="-1" dirty="0" err="1">
                <a:solidFill>
                  <a:srgbClr val="000000"/>
                </a:solidFill>
                <a:latin typeface="Calibri"/>
                <a:ea typeface="DejaVu Sans"/>
              </a:rPr>
              <a:t>tiče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predpocesiranja</a:t>
            </a:r>
            <a:r>
              <a:rPr lang="en-US" sz="1400" b="0" strike="noStrike" spc="-1" dirty="0">
                <a:solidFill>
                  <a:srgbClr val="000000"/>
                </a:solidFill>
                <a:latin typeface="Calibri"/>
                <a:ea typeface="DejaVu Sans"/>
              </a:rPr>
              <a:t>, je </a:t>
            </a:r>
            <a:r>
              <a:rPr lang="en-US" sz="1400" b="0" strike="noStrike" spc="-1" dirty="0" err="1">
                <a:solidFill>
                  <a:srgbClr val="000000"/>
                </a:solidFill>
                <a:latin typeface="Calibri"/>
                <a:ea typeface="DejaVu Sans"/>
              </a:rPr>
              <a:t>tu</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potrebno</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vrednosti</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podatkov</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pretvoriti</a:t>
            </a:r>
            <a:r>
              <a:rPr lang="en-US" sz="1400" b="0" strike="noStrike" spc="-1" dirty="0">
                <a:solidFill>
                  <a:srgbClr val="000000"/>
                </a:solidFill>
                <a:latin typeface="Calibri"/>
                <a:ea typeface="DejaVu Sans"/>
              </a:rPr>
              <a:t> v </a:t>
            </a:r>
            <a:r>
              <a:rPr lang="en-US" sz="1400" b="0" strike="noStrike" spc="-1" dirty="0" err="1">
                <a:solidFill>
                  <a:srgbClr val="000000"/>
                </a:solidFill>
                <a:latin typeface="Calibri"/>
                <a:ea typeface="DejaVu Sans"/>
              </a:rPr>
              <a:t>ustrezne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tipe</a:t>
            </a:r>
            <a:r>
              <a:rPr lang="en-US" sz="1400" b="0" strike="noStrike" spc="-1" dirty="0">
                <a:solidFill>
                  <a:srgbClr val="000000"/>
                </a:solidFill>
                <a:latin typeface="Calibri"/>
                <a:ea typeface="DejaVu Sans"/>
              </a:rPr>
              <a:t> in </a:t>
            </a:r>
            <a:r>
              <a:rPr lang="en-US" sz="1400" b="0" strike="noStrike" spc="-1" dirty="0" err="1">
                <a:solidFill>
                  <a:srgbClr val="000000"/>
                </a:solidFill>
                <a:latin typeface="Calibri"/>
                <a:ea typeface="DejaVu Sans"/>
              </a:rPr>
              <a:t>te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vrednosti</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poračunati</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tako</a:t>
            </a:r>
            <a:r>
              <a:rPr lang="en-US" sz="1400" b="0" strike="noStrike" spc="-1" dirty="0">
                <a:solidFill>
                  <a:srgbClr val="000000"/>
                </a:solidFill>
                <a:latin typeface="Calibri"/>
                <a:ea typeface="DejaVu Sans"/>
              </a:rPr>
              <a:t>, da </a:t>
            </a:r>
            <a:r>
              <a:rPr lang="en-US" sz="1400" b="0" strike="noStrike" spc="-1" dirty="0" err="1">
                <a:solidFill>
                  <a:srgbClr val="000000"/>
                </a:solidFill>
                <a:latin typeface="Calibri"/>
                <a:ea typeface="DejaVu Sans"/>
              </a:rPr>
              <a:t>bodo</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zastopale</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relativni</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prispevek</a:t>
            </a:r>
            <a:r>
              <a:rPr lang="en-US" sz="1400" b="0" strike="noStrike" spc="-1" dirty="0">
                <a:solidFill>
                  <a:srgbClr val="000000"/>
                </a:solidFill>
                <a:latin typeface="Calibri"/>
                <a:ea typeface="DejaVu Sans"/>
              </a:rPr>
              <a:t> </a:t>
            </a:r>
            <a:r>
              <a:rPr lang="en-US" sz="1400" b="0" strike="noStrike" spc="-1" dirty="0" err="1">
                <a:solidFill>
                  <a:srgbClr val="000000"/>
                </a:solidFill>
                <a:latin typeface="Calibri"/>
                <a:ea typeface="DejaVu Sans"/>
              </a:rPr>
              <a:t>proizvoda</a:t>
            </a:r>
            <a:r>
              <a:rPr lang="en-US" sz="1400" b="0" strike="noStrike" spc="-1" dirty="0">
                <a:solidFill>
                  <a:srgbClr val="000000"/>
                </a:solidFill>
                <a:latin typeface="Calibri"/>
                <a:ea typeface="DejaVu Sans"/>
              </a:rPr>
              <a:t> za </a:t>
            </a:r>
            <a:r>
              <a:rPr lang="en-US" sz="1400" b="0" strike="noStrike" spc="-1" dirty="0" err="1">
                <a:solidFill>
                  <a:srgbClr val="000000"/>
                </a:solidFill>
                <a:latin typeface="Calibri"/>
                <a:ea typeface="DejaVu Sans"/>
              </a:rPr>
              <a:t>določen</a:t>
            </a:r>
            <a:r>
              <a:rPr lang="en-US" sz="1400" b="0" strike="noStrike" spc="-1" dirty="0">
                <a:solidFill>
                  <a:srgbClr val="000000"/>
                </a:solidFill>
                <a:latin typeface="Calibri"/>
                <a:ea typeface="DejaVu Sans"/>
              </a:rPr>
              <a:t> tip </a:t>
            </a:r>
            <a:r>
              <a:rPr lang="en-US" sz="1400" b="0" strike="noStrike" spc="-1" dirty="0" err="1">
                <a:solidFill>
                  <a:srgbClr val="000000"/>
                </a:solidFill>
                <a:latin typeface="Calibri"/>
                <a:ea typeface="DejaVu Sans"/>
              </a:rPr>
              <a:t>elektrarn</a:t>
            </a:r>
            <a:r>
              <a:rPr lang="en-SI" sz="1400" b="0" strike="noStrike" spc="-1" dirty="0">
                <a:solidFill>
                  <a:srgbClr val="000000"/>
                </a:solidFill>
                <a:latin typeface="Calibri"/>
                <a:ea typeface="DejaVu Sans"/>
              </a:rPr>
              <a:t>e.</a:t>
            </a:r>
            <a:endParaRPr lang="sl-SI" sz="1400" b="0" strike="noStrike" spc="-1" dirty="0">
              <a:solidFill>
                <a:srgbClr val="000000"/>
              </a:solidFill>
              <a:latin typeface="Arial"/>
            </a:endParaRPr>
          </a:p>
        </p:txBody>
      </p:sp>
      <p:sp>
        <p:nvSpPr>
          <p:cNvPr id="174" name="Content Placeholder 21"/>
          <p:cNvSpPr/>
          <p:nvPr/>
        </p:nvSpPr>
        <p:spPr>
          <a:xfrm>
            <a:off x="92880" y="82800"/>
            <a:ext cx="440280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Podroben opis ciljev in metod</a:t>
            </a:r>
            <a:endParaRPr lang="en-US" sz="1600" b="0" strike="noStrike" spc="-1">
              <a:solidFill>
                <a:srgbClr val="000000"/>
              </a:solidFill>
              <a:latin typeface="Arial"/>
            </a:endParaRPr>
          </a:p>
        </p:txBody>
      </p:sp>
      <p:sp>
        <p:nvSpPr>
          <p:cNvPr id="175" name="Content Placeholder 22"/>
          <p:cNvSpPr/>
          <p:nvPr/>
        </p:nvSpPr>
        <p:spPr>
          <a:xfrm>
            <a:off x="4572000" y="720360"/>
            <a:ext cx="4436280" cy="303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600" b="0" strike="noStrike" spc="-1">
              <a:solidFill>
                <a:srgbClr val="000000"/>
              </a:solidFill>
              <a:latin typeface="Calibri"/>
              <a:ea typeface="DejaVu Sans"/>
            </a:endParaRPr>
          </a:p>
        </p:txBody>
      </p:sp>
      <p:sp>
        <p:nvSpPr>
          <p:cNvPr id="176" name="Content Placeholder 23"/>
          <p:cNvSpPr/>
          <p:nvPr/>
        </p:nvSpPr>
        <p:spPr>
          <a:xfrm>
            <a:off x="4588920" y="82800"/>
            <a:ext cx="446148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751"/>
              </a:spcBef>
              <a:tabLst>
                <a:tab pos="0" algn="l"/>
              </a:tabLst>
            </a:pPr>
            <a:r>
              <a:rPr lang="en-US" sz="1600" b="1" strike="noStrike" spc="-1">
                <a:solidFill>
                  <a:srgbClr val="000000"/>
                </a:solidFill>
                <a:latin typeface="Calibri"/>
                <a:ea typeface="DejaVu Sans"/>
              </a:rPr>
              <a:t>Rezultati/dosedanje ugotovitve/odprta vprašanja</a:t>
            </a:r>
            <a:endParaRPr lang="en-US" sz="1600" b="0" strike="noStrike" spc="-1">
              <a:solidFill>
                <a:srgbClr val="000000"/>
              </a:solidFill>
              <a:latin typeface="Arial"/>
            </a:endParaRPr>
          </a:p>
        </p:txBody>
      </p:sp>
      <p:sp>
        <p:nvSpPr>
          <p:cNvPr id="177" name="PlaceHolder 2"/>
          <p:cNvSpPr>
            <a:spLocks noGrp="1"/>
          </p:cNvSpPr>
          <p:nvPr>
            <p:ph type="dt" idx="26"/>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78" name="PlaceHolder 3"/>
          <p:cNvSpPr>
            <a:spLocks noGrp="1"/>
          </p:cNvSpPr>
          <p:nvPr>
            <p:ph type="ftr" idx="27"/>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179" name="Content Placeholder 24"/>
          <p:cNvSpPr/>
          <p:nvPr/>
        </p:nvSpPr>
        <p:spPr>
          <a:xfrm>
            <a:off x="4572000" y="589680"/>
            <a:ext cx="4402800" cy="4177080"/>
          </a:xfrm>
          <a:prstGeom prst="rect">
            <a:avLst/>
          </a:prstGeom>
          <a:no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pPr>
            <a:r>
              <a:rPr lang="sl-SI" sz="1600" b="0" strike="noStrike" spc="-1">
                <a:solidFill>
                  <a:srgbClr val="000000"/>
                </a:solidFill>
                <a:latin typeface="Arial"/>
                <a:ea typeface="DejaVu Sans"/>
              </a:rPr>
              <a:t>Če ponovno pogledamo graf proizvodnje električne energije po tipu elektrarne zlahka opazimo, da hidroelektrarne skozi leta zavzemajo vedno večji delež proizvodnje v Sloveniji. Prav tako se počasi približujejo sončne elektrarne čeprav v zadnjih leti niso pokazale največjih napredkov. Jedrska energija le drži tempo, medtem ko delež termoelektrarn vpada. </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a:p>
            <a:pPr>
              <a:lnSpc>
                <a:spcPct val="100000"/>
              </a:lnSpc>
            </a:pPr>
            <a:r>
              <a:rPr lang="sl-SI" sz="1600" b="0" strike="noStrike" spc="-1">
                <a:solidFill>
                  <a:srgbClr val="000000"/>
                </a:solidFill>
                <a:latin typeface="Arial"/>
                <a:ea typeface="DejaVu Sans"/>
              </a:rPr>
              <a:t>Premik v zeleno smer torej je, vendar njena hitrost ni nekaj s čimer bi se lahko bahali. </a:t>
            </a:r>
            <a:endParaRPr lang="en-US" sz="1600" b="0" strike="noStrike" spc="-1">
              <a:solidFill>
                <a:srgbClr val="000000"/>
              </a:solidFill>
              <a:latin typeface="Arial"/>
            </a:endParaRPr>
          </a:p>
        </p:txBody>
      </p:sp>
      <p:sp>
        <p:nvSpPr>
          <p:cNvPr id="5" name="PlaceHolder 4"/>
          <p:cNvSpPr>
            <a:spLocks noGrp="1"/>
          </p:cNvSpPr>
          <p:nvPr>
            <p:ph type="sldNum" idx="5"/>
          </p:nvPr>
        </p:nvSpPr>
        <p:spPr/>
        <p:txBody>
          <a:bodyPr/>
          <a:lstStyle/>
          <a:p>
            <a:fld id="{CD60939A-1566-46C3-A499-DEC445B60684}"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99360" y="102240"/>
            <a:ext cx="8944560" cy="4104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1600" b="1" strike="noStrike" spc="-1">
                <a:solidFill>
                  <a:srgbClr val="000000"/>
                </a:solidFill>
                <a:latin typeface="Calibri"/>
                <a:ea typeface="DejaVu Sans"/>
              </a:rPr>
              <a:t>Dodatna prosojnica za rezultate</a:t>
            </a:r>
            <a:endParaRPr lang="sl-SI" sz="1600" b="0" strike="noStrike" spc="-1">
              <a:solidFill>
                <a:srgbClr val="000000"/>
              </a:solidFill>
              <a:latin typeface="Arial"/>
            </a:endParaRPr>
          </a:p>
        </p:txBody>
      </p:sp>
      <p:pic>
        <p:nvPicPr>
          <p:cNvPr id="181" name="Picture 162"/>
          <p:cNvPicPr/>
          <p:nvPr/>
        </p:nvPicPr>
        <p:blipFill>
          <a:blip r:embed="rId2"/>
          <a:stretch/>
        </p:blipFill>
        <p:spPr>
          <a:xfrm>
            <a:off x="-406440" y="-74880"/>
            <a:ext cx="9750960" cy="4875120"/>
          </a:xfrm>
          <a:prstGeom prst="rect">
            <a:avLst/>
          </a:prstGeom>
          <a:ln w="0">
            <a:noFill/>
          </a:ln>
        </p:spPr>
      </p:pic>
      <p:sp>
        <p:nvSpPr>
          <p:cNvPr id="182" name="PlaceHolder 2"/>
          <p:cNvSpPr>
            <a:spLocks noGrp="1"/>
          </p:cNvSpPr>
          <p:nvPr>
            <p:ph type="dt" idx="28"/>
          </p:nvPr>
        </p:nvSpPr>
        <p:spPr>
          <a:xfrm>
            <a:off x="76680" y="4800600"/>
            <a:ext cx="3753360" cy="27324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900" b="0" strike="noStrike" spc="-1">
                <a:solidFill>
                  <a:srgbClr val="8B8B8B"/>
                </a:solidFill>
                <a:latin typeface="Calibri"/>
                <a:ea typeface="DejaVu Sans"/>
              </a:defRPr>
            </a:lvl1pPr>
          </a:lstStyle>
          <a:p>
            <a:pPr indent="0">
              <a:lnSpc>
                <a:spcPct val="100000"/>
              </a:lnSpc>
              <a:buNone/>
              <a:tabLst>
                <a:tab pos="0" algn="l"/>
              </a:tabLst>
            </a:pPr>
            <a:r>
              <a:rPr lang="en-US" sz="900" b="0" strike="noStrike" spc="-1">
                <a:solidFill>
                  <a:srgbClr val="8B8B8B"/>
                </a:solidFill>
                <a:latin typeface="Calibri"/>
                <a:ea typeface="DejaVu Sans"/>
              </a:rPr>
              <a:t>23. 5. 2023</a:t>
            </a:r>
            <a:endParaRPr lang="en-US" sz="900" b="0" strike="noStrike" spc="-1">
              <a:solidFill>
                <a:srgbClr val="000000"/>
              </a:solidFill>
              <a:latin typeface="Times New Roman"/>
            </a:endParaRPr>
          </a:p>
        </p:txBody>
      </p:sp>
      <p:sp>
        <p:nvSpPr>
          <p:cNvPr id="183" name="PlaceHolder 3"/>
          <p:cNvSpPr>
            <a:spLocks noGrp="1"/>
          </p:cNvSpPr>
          <p:nvPr>
            <p:ph type="ftr" idx="29"/>
          </p:nvPr>
        </p:nvSpPr>
        <p:spPr>
          <a:xfrm>
            <a:off x="3029040" y="4767120"/>
            <a:ext cx="3085560" cy="27324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900" b="0" strike="noStrike" spc="-1">
                <a:solidFill>
                  <a:srgbClr val="8B8B8B"/>
                </a:solidFill>
                <a:latin typeface="Calibri"/>
                <a:ea typeface="DejaVu Sans"/>
              </a:defRPr>
            </a:lvl1pPr>
          </a:lstStyle>
          <a:p>
            <a:pPr indent="0" algn="ctr">
              <a:lnSpc>
                <a:spcPct val="100000"/>
              </a:lnSpc>
              <a:buNone/>
              <a:tabLst>
                <a:tab pos="0" algn="l"/>
              </a:tabLst>
            </a:pPr>
            <a:r>
              <a:rPr lang="en-US" sz="900" b="0" strike="noStrike" spc="-1">
                <a:solidFill>
                  <a:srgbClr val="8B8B8B"/>
                </a:solidFill>
                <a:latin typeface="Calibri"/>
                <a:ea typeface="DejaVu Sans"/>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8"/>
          </p:nvPr>
        </p:nvSpPr>
        <p:spPr/>
        <p:txBody>
          <a:bodyPr/>
          <a:lstStyle/>
          <a:p>
            <a:fld id="{FD925AD3-4F37-4A66-AF89-4FE4F31E55EC}"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221</TotalTime>
  <Words>1114</Words>
  <Application>Microsoft Office PowerPoint</Application>
  <PresentationFormat>On-screen Show (16:9)</PresentationFormat>
  <Paragraphs>102</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Calibri Light</vt:lpstr>
      <vt:lpstr>OpenSymbol</vt:lpstr>
      <vt:lpstr>Symbol</vt:lpstr>
      <vt:lpstr>Times New Roman</vt:lpstr>
      <vt:lpstr>Wingdings</vt:lpstr>
      <vt:lpstr>Office Theme</vt:lpstr>
      <vt:lpstr>Office Theme</vt:lpstr>
      <vt:lpstr>Office Theme</vt:lpstr>
      <vt:lpstr>Električna neodvisnost, sposobnost in dejstva Slovenije</vt:lpstr>
      <vt:lpstr>PowerPoint Presentation</vt:lpstr>
      <vt:lpstr>PowerPoint Presentation</vt:lpstr>
      <vt:lpstr>PowerPoint Presentation</vt:lpstr>
      <vt:lpstr>Vpliv porabe elektrike na ceno</vt:lpstr>
      <vt:lpstr>PowerPoint Presentation</vt:lpstr>
      <vt:lpstr>Korelacija med proizvodom mini-elektrarn in ceno</vt:lpstr>
      <vt:lpstr>PowerPoint Presentation</vt:lpstr>
      <vt:lpstr>Dodatna prosojnica za rezultate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Naslov projekta naj bo kratek, informativen in naj povzame bistvo projekta</dc:title>
  <dc:subject/>
  <dc:creator/>
  <dc:description/>
  <cp:lastModifiedBy>Levak, Tilen Aleksander</cp:lastModifiedBy>
  <cp:revision>40</cp:revision>
  <dcterms:created xsi:type="dcterms:W3CDTF">2020-04-03T06:53:29Z</dcterms:created>
  <dcterms:modified xsi:type="dcterms:W3CDTF">2023-05-24T09:43:30Z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On-screen Show (16:9)</vt:lpwstr>
  </property>
  <property fmtid="{D5CDD505-2E9C-101B-9397-08002B2CF9AE}" pid="4" name="Slides">
    <vt:i4>10</vt:i4>
  </property>
</Properties>
</file>