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AD9D85B-382B-4A05-923A-A8488496159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 name="PlaceHolder 2"/>
          <p:cNvSpPr>
            <a:spLocks noGrp="1"/>
          </p:cNvSpPr>
          <p:nvPr>
            <p:ph/>
          </p:nvPr>
        </p:nvSpPr>
        <p:spPr>
          <a:xfrm>
            <a:off x="628560" y="13690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9" name="PlaceHolder 3"/>
          <p:cNvSpPr>
            <a:spLocks noGrp="1"/>
          </p:cNvSpPr>
          <p:nvPr>
            <p:ph/>
          </p:nvPr>
        </p:nvSpPr>
        <p:spPr>
          <a:xfrm>
            <a:off x="628560" y="30736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E9DEF1A-1908-4F76-9280-EC57243123A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1"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2"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3"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4" name="PlaceHolder 5"/>
          <p:cNvSpPr>
            <a:spLocks noGrp="1"/>
          </p:cNvSpPr>
          <p:nvPr>
            <p:ph/>
          </p:nvPr>
        </p:nvSpPr>
        <p:spPr>
          <a:xfrm>
            <a:off x="466992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1E7EA7C-DCDE-4C42-9D8C-E8BB7769D5A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62856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7" name="PlaceHolder 3"/>
          <p:cNvSpPr>
            <a:spLocks noGrp="1"/>
          </p:cNvSpPr>
          <p:nvPr>
            <p:ph/>
          </p:nvPr>
        </p:nvSpPr>
        <p:spPr>
          <a:xfrm>
            <a:off x="329508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8" name="PlaceHolder 4"/>
          <p:cNvSpPr>
            <a:spLocks noGrp="1"/>
          </p:cNvSpPr>
          <p:nvPr>
            <p:ph/>
          </p:nvPr>
        </p:nvSpPr>
        <p:spPr>
          <a:xfrm>
            <a:off x="596124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9" name="PlaceHolder 5"/>
          <p:cNvSpPr>
            <a:spLocks noGrp="1"/>
          </p:cNvSpPr>
          <p:nvPr>
            <p:ph/>
          </p:nvPr>
        </p:nvSpPr>
        <p:spPr>
          <a:xfrm>
            <a:off x="62856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0" name="PlaceHolder 6"/>
          <p:cNvSpPr>
            <a:spLocks noGrp="1"/>
          </p:cNvSpPr>
          <p:nvPr>
            <p:ph/>
          </p:nvPr>
        </p:nvSpPr>
        <p:spPr>
          <a:xfrm>
            <a:off x="329508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1" name="PlaceHolder 7"/>
          <p:cNvSpPr>
            <a:spLocks noGrp="1"/>
          </p:cNvSpPr>
          <p:nvPr>
            <p:ph/>
          </p:nvPr>
        </p:nvSpPr>
        <p:spPr>
          <a:xfrm>
            <a:off x="596124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4B93EB9-0FFD-4621-A91F-088254C7FD4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44E8DAB-B1BE-49C3-BA1F-E3DE532B287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type="subTitle"/>
          </p:nvPr>
        </p:nvSpPr>
        <p:spPr>
          <a:xfrm>
            <a:off x="628560" y="1369080"/>
            <a:ext cx="7886520" cy="3263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360BA58-72AF-4363-ABE6-BEEF9E74508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6116822-77EF-4F31-B344-BEC18B51427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3"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4"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720589F-B879-47CA-AA57-E7D4D386732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E548DFA-B485-4D76-BF0B-D205CA4BFB7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5FE44B6-2D23-46AC-AF3D-AE1B62B54EC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9"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0"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4B4D428-9B06-46C3-BDA8-0EFE32E8EDC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 name="PlaceHolder 2"/>
          <p:cNvSpPr>
            <a:spLocks noGrp="1"/>
          </p:cNvSpPr>
          <p:nvPr>
            <p:ph type="subTitle"/>
          </p:nvPr>
        </p:nvSpPr>
        <p:spPr>
          <a:xfrm>
            <a:off x="628560" y="1369080"/>
            <a:ext cx="7886520" cy="3263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1DA1C3-016F-454A-A1B6-87580241CF7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2"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3"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4" name="PlaceHolder 4"/>
          <p:cNvSpPr>
            <a:spLocks noGrp="1"/>
          </p:cNvSpPr>
          <p:nvPr>
            <p:ph/>
          </p:nvPr>
        </p:nvSpPr>
        <p:spPr>
          <a:xfrm>
            <a:off x="466992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7FAF312-98E8-4B4E-BE06-6E60D5CC4EF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6"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7"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8" name="PlaceHolder 4"/>
          <p:cNvSpPr>
            <a:spLocks noGrp="1"/>
          </p:cNvSpPr>
          <p:nvPr>
            <p:ph/>
          </p:nvPr>
        </p:nvSpPr>
        <p:spPr>
          <a:xfrm>
            <a:off x="628560" y="30736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503BFF8-80D7-4059-B619-86FC41CB0E8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0" name="PlaceHolder 2"/>
          <p:cNvSpPr>
            <a:spLocks noGrp="1"/>
          </p:cNvSpPr>
          <p:nvPr>
            <p:ph/>
          </p:nvPr>
        </p:nvSpPr>
        <p:spPr>
          <a:xfrm>
            <a:off x="628560" y="13690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1" name="PlaceHolder 3"/>
          <p:cNvSpPr>
            <a:spLocks noGrp="1"/>
          </p:cNvSpPr>
          <p:nvPr>
            <p:ph/>
          </p:nvPr>
        </p:nvSpPr>
        <p:spPr>
          <a:xfrm>
            <a:off x="628560" y="30736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C498018-8AC8-475D-90F9-C7B144CF7B1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4"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5"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6" name="PlaceHolder 5"/>
          <p:cNvSpPr>
            <a:spLocks noGrp="1"/>
          </p:cNvSpPr>
          <p:nvPr>
            <p:ph/>
          </p:nvPr>
        </p:nvSpPr>
        <p:spPr>
          <a:xfrm>
            <a:off x="466992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CF1A9FB-87C6-495E-8B0B-791F578BB0D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8" name="PlaceHolder 2"/>
          <p:cNvSpPr>
            <a:spLocks noGrp="1"/>
          </p:cNvSpPr>
          <p:nvPr>
            <p:ph/>
          </p:nvPr>
        </p:nvSpPr>
        <p:spPr>
          <a:xfrm>
            <a:off x="62856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9" name="PlaceHolder 3"/>
          <p:cNvSpPr>
            <a:spLocks noGrp="1"/>
          </p:cNvSpPr>
          <p:nvPr>
            <p:ph/>
          </p:nvPr>
        </p:nvSpPr>
        <p:spPr>
          <a:xfrm>
            <a:off x="329508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80" name="PlaceHolder 4"/>
          <p:cNvSpPr>
            <a:spLocks noGrp="1"/>
          </p:cNvSpPr>
          <p:nvPr>
            <p:ph/>
          </p:nvPr>
        </p:nvSpPr>
        <p:spPr>
          <a:xfrm>
            <a:off x="596124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81" name="PlaceHolder 5"/>
          <p:cNvSpPr>
            <a:spLocks noGrp="1"/>
          </p:cNvSpPr>
          <p:nvPr>
            <p:ph/>
          </p:nvPr>
        </p:nvSpPr>
        <p:spPr>
          <a:xfrm>
            <a:off x="62856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82" name="PlaceHolder 6"/>
          <p:cNvSpPr>
            <a:spLocks noGrp="1"/>
          </p:cNvSpPr>
          <p:nvPr>
            <p:ph/>
          </p:nvPr>
        </p:nvSpPr>
        <p:spPr>
          <a:xfrm>
            <a:off x="329508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83" name="PlaceHolder 7"/>
          <p:cNvSpPr>
            <a:spLocks noGrp="1"/>
          </p:cNvSpPr>
          <p:nvPr>
            <p:ph/>
          </p:nvPr>
        </p:nvSpPr>
        <p:spPr>
          <a:xfrm>
            <a:off x="596124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C268CDF-4EA2-4B6C-98F5-8DD239DF04C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3A64F48-E311-411D-A318-5769764399C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0" name="PlaceHolder 2"/>
          <p:cNvSpPr>
            <a:spLocks noGrp="1"/>
          </p:cNvSpPr>
          <p:nvPr>
            <p:ph type="subTitle"/>
          </p:nvPr>
        </p:nvSpPr>
        <p:spPr>
          <a:xfrm>
            <a:off x="628560" y="1369080"/>
            <a:ext cx="7886520" cy="3263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CE8F12B-2CA4-4341-9B7B-D3D9D851054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2"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6FE732A-CB73-464A-824A-F51D27D6753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4"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5"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2E551BA-018F-42C6-AF90-7F542DD5B32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7ABBF9C-BB2D-4767-ACA9-AB0D79D76A2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66B32CD-DE4F-4623-9A8F-F487E12FED7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C43784B-F64E-404C-AD15-56A5B7684FF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9"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0"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1"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78DDD1C-CF6C-4619-B46F-28C75773097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3"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4"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5" name="PlaceHolder 4"/>
          <p:cNvSpPr>
            <a:spLocks noGrp="1"/>
          </p:cNvSpPr>
          <p:nvPr>
            <p:ph/>
          </p:nvPr>
        </p:nvSpPr>
        <p:spPr>
          <a:xfrm>
            <a:off x="466992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04BBE83-1148-419C-AF46-90D5048EFD3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7"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8"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9" name="PlaceHolder 4"/>
          <p:cNvSpPr>
            <a:spLocks noGrp="1"/>
          </p:cNvSpPr>
          <p:nvPr>
            <p:ph/>
          </p:nvPr>
        </p:nvSpPr>
        <p:spPr>
          <a:xfrm>
            <a:off x="628560" y="30736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7AC2F3B-5382-436D-A716-421703E056B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1" name="PlaceHolder 2"/>
          <p:cNvSpPr>
            <a:spLocks noGrp="1"/>
          </p:cNvSpPr>
          <p:nvPr>
            <p:ph/>
          </p:nvPr>
        </p:nvSpPr>
        <p:spPr>
          <a:xfrm>
            <a:off x="628560" y="13690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2" name="PlaceHolder 3"/>
          <p:cNvSpPr>
            <a:spLocks noGrp="1"/>
          </p:cNvSpPr>
          <p:nvPr>
            <p:ph/>
          </p:nvPr>
        </p:nvSpPr>
        <p:spPr>
          <a:xfrm>
            <a:off x="628560" y="30736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49B957A-BB3F-4751-BF88-4D95447F6B1D}"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4"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5"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6"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7" name="PlaceHolder 5"/>
          <p:cNvSpPr>
            <a:spLocks noGrp="1"/>
          </p:cNvSpPr>
          <p:nvPr>
            <p:ph/>
          </p:nvPr>
        </p:nvSpPr>
        <p:spPr>
          <a:xfrm>
            <a:off x="466992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A244207-91AD-443C-BD0C-C5C5510C6FC9}"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9" name="PlaceHolder 2"/>
          <p:cNvSpPr>
            <a:spLocks noGrp="1"/>
          </p:cNvSpPr>
          <p:nvPr>
            <p:ph/>
          </p:nvPr>
        </p:nvSpPr>
        <p:spPr>
          <a:xfrm>
            <a:off x="62856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0" name="PlaceHolder 3"/>
          <p:cNvSpPr>
            <a:spLocks noGrp="1"/>
          </p:cNvSpPr>
          <p:nvPr>
            <p:ph/>
          </p:nvPr>
        </p:nvSpPr>
        <p:spPr>
          <a:xfrm>
            <a:off x="329508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1" name="PlaceHolder 4"/>
          <p:cNvSpPr>
            <a:spLocks noGrp="1"/>
          </p:cNvSpPr>
          <p:nvPr>
            <p:ph/>
          </p:nvPr>
        </p:nvSpPr>
        <p:spPr>
          <a:xfrm>
            <a:off x="5961240" y="13690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2" name="PlaceHolder 5"/>
          <p:cNvSpPr>
            <a:spLocks noGrp="1"/>
          </p:cNvSpPr>
          <p:nvPr>
            <p:ph/>
          </p:nvPr>
        </p:nvSpPr>
        <p:spPr>
          <a:xfrm>
            <a:off x="62856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3" name="PlaceHolder 6"/>
          <p:cNvSpPr>
            <a:spLocks noGrp="1"/>
          </p:cNvSpPr>
          <p:nvPr>
            <p:ph/>
          </p:nvPr>
        </p:nvSpPr>
        <p:spPr>
          <a:xfrm>
            <a:off x="329508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4" name="PlaceHolder 7"/>
          <p:cNvSpPr>
            <a:spLocks noGrp="1"/>
          </p:cNvSpPr>
          <p:nvPr>
            <p:ph/>
          </p:nvPr>
        </p:nvSpPr>
        <p:spPr>
          <a:xfrm>
            <a:off x="5961240" y="3073680"/>
            <a:ext cx="253908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8A137EE-CD45-49E2-BF8D-502ACE7AF11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D50CBAB-19BD-4694-A64B-1ADF26FBE0C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539DB1A-B39F-4996-A6E6-617C59D8594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BC75F96-C8A1-4FC8-A37E-12886ECDFDF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7"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8"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2CA78E0-46C5-4014-A29A-05720451299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1"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2" name="PlaceHolder 4"/>
          <p:cNvSpPr>
            <a:spLocks noGrp="1"/>
          </p:cNvSpPr>
          <p:nvPr>
            <p:ph/>
          </p:nvPr>
        </p:nvSpPr>
        <p:spPr>
          <a:xfrm>
            <a:off x="4669920" y="30736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0B1FE74-9B3E-4673-8CDB-62955F4B91C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4"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5"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6" name="PlaceHolder 4"/>
          <p:cNvSpPr>
            <a:spLocks noGrp="1"/>
          </p:cNvSpPr>
          <p:nvPr>
            <p:ph/>
          </p:nvPr>
        </p:nvSpPr>
        <p:spPr>
          <a:xfrm>
            <a:off x="628560" y="3073680"/>
            <a:ext cx="7886520" cy="155628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6190383-F0A5-4307-8AD5-1BDF2FA70F78}"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30000" y="343080"/>
            <a:ext cx="2948760" cy="1199880"/>
          </a:xfrm>
          <a:prstGeom prst="rect">
            <a:avLst/>
          </a:prstGeom>
          <a:noFill/>
          <a:ln w="0">
            <a:noFill/>
          </a:ln>
        </p:spPr>
        <p:txBody>
          <a:bodyPr anchor="b">
            <a:noAutofit/>
          </a:bodyPr>
          <a:p>
            <a:pPr indent="0">
              <a:lnSpc>
                <a:spcPct val="90000"/>
              </a:lnSpc>
              <a:buNone/>
            </a:pPr>
            <a:r>
              <a:rPr b="0" lang="en-US" sz="2400" spc="-1" strike="noStrike">
                <a:solidFill>
                  <a:srgbClr val="000000"/>
                </a:solidFill>
                <a:latin typeface="Calibri Light"/>
              </a:rPr>
              <a:t>Click to edit Master title </a:t>
            </a:r>
            <a:r>
              <a:rPr b="0" lang="en-US" sz="2400" spc="-1" strike="noStrike">
                <a:solidFill>
                  <a:srgbClr val="000000"/>
                </a:solidFill>
                <a:latin typeface="Calibri Light"/>
              </a:rPr>
              <a:t>style</a:t>
            </a:r>
            <a:endParaRPr b="0" lang="en-US" sz="2400" spc="-1" strike="noStrike">
              <a:solidFill>
                <a:srgbClr val="000000"/>
              </a:solidFill>
              <a:latin typeface="Calibri"/>
            </a:endParaRPr>
          </a:p>
        </p:txBody>
      </p:sp>
      <p:sp>
        <p:nvSpPr>
          <p:cNvPr id="1" name="PlaceHolder 2"/>
          <p:cNvSpPr>
            <a:spLocks noGrp="1"/>
          </p:cNvSpPr>
          <p:nvPr>
            <p:ph type="body"/>
          </p:nvPr>
        </p:nvSpPr>
        <p:spPr>
          <a:xfrm>
            <a:off x="3887280" y="740520"/>
            <a:ext cx="4628880" cy="3654720"/>
          </a:xfrm>
          <a:prstGeom prst="rect">
            <a:avLst/>
          </a:prstGeom>
          <a:noFill/>
          <a:ln w="0">
            <a:noFill/>
          </a:ln>
        </p:spPr>
        <p:txBody>
          <a:bodyPr anchor="t">
            <a:noAutofit/>
          </a:bodyPr>
          <a:p>
            <a:pPr marL="432000" indent="-324000">
              <a:lnSpc>
                <a:spcPct val="90000"/>
              </a:lnSpc>
              <a:spcBef>
                <a:spcPts val="751"/>
              </a:spcBef>
              <a:buClr>
                <a:srgbClr val="000000"/>
              </a:buClr>
              <a:buSzPct val="45000"/>
              <a:buFont typeface="Wingdings" charset="2"/>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864000" indent="-324000">
              <a:lnSpc>
                <a:spcPct val="90000"/>
              </a:lnSpc>
              <a:spcBef>
                <a:spcPts val="374"/>
              </a:spcBef>
              <a:buClr>
                <a:srgbClr val="000000"/>
              </a:buClr>
              <a:buSzPct val="75000"/>
              <a:buFont typeface="Symbol" charset="2"/>
              <a:buChar char=""/>
            </a:pPr>
            <a:r>
              <a:rPr b="0" lang="en-US" sz="2100" spc="-1" strike="noStrike">
                <a:solidFill>
                  <a:srgbClr val="000000"/>
                </a:solidFill>
                <a:latin typeface="Calibri"/>
              </a:rPr>
              <a:t>Second level</a:t>
            </a:r>
            <a:endParaRPr b="0" lang="en-US" sz="2100" spc="-1" strike="noStrike">
              <a:solidFill>
                <a:srgbClr val="000000"/>
              </a:solidFill>
              <a:latin typeface="Calibri"/>
            </a:endParaRPr>
          </a:p>
          <a:p>
            <a:pPr lvl="2" marL="1296000" indent="-288000">
              <a:lnSpc>
                <a:spcPct val="90000"/>
              </a:lnSpc>
              <a:spcBef>
                <a:spcPts val="374"/>
              </a:spcBef>
              <a:buClr>
                <a:srgbClr val="000000"/>
              </a:buClr>
              <a:buSzPct val="45000"/>
              <a:buFont typeface="Wingdings" charset="2"/>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728000" indent="-216000">
              <a:lnSpc>
                <a:spcPct val="90000"/>
              </a:lnSpc>
              <a:spcBef>
                <a:spcPts val="374"/>
              </a:spcBef>
              <a:buClr>
                <a:srgbClr val="000000"/>
              </a:buClr>
              <a:buSzPct val="75000"/>
              <a:buFont typeface="Symbol" charset="2"/>
              <a:buChar char=""/>
            </a:pPr>
            <a:r>
              <a:rPr b="0" lang="en-US" sz="1500" spc="-1" strike="noStrike">
                <a:solidFill>
                  <a:srgbClr val="000000"/>
                </a:solidFill>
                <a:latin typeface="Calibri"/>
              </a:rPr>
              <a:t>Fourth level</a:t>
            </a:r>
            <a:endParaRPr b="0" lang="en-US" sz="1500" spc="-1" strike="noStrike">
              <a:solidFill>
                <a:srgbClr val="000000"/>
              </a:solidFill>
              <a:latin typeface="Calibri"/>
            </a:endParaRPr>
          </a:p>
          <a:p>
            <a:pPr lvl="4" marL="2160000" indent="-216000">
              <a:lnSpc>
                <a:spcPct val="90000"/>
              </a:lnSpc>
              <a:spcBef>
                <a:spcPts val="374"/>
              </a:spcBef>
              <a:buClr>
                <a:srgbClr val="000000"/>
              </a:buClr>
              <a:buSzPct val="45000"/>
              <a:buFont typeface="Wingdings" charset="2"/>
              <a:buChar char=""/>
            </a:pPr>
            <a:r>
              <a:rPr b="0" lang="en-US" sz="1500" spc="-1" strike="noStrike">
                <a:solidFill>
                  <a:srgbClr val="000000"/>
                </a:solidFill>
                <a:latin typeface="Calibri"/>
              </a:rPr>
              <a:t>Fifth level</a:t>
            </a:r>
            <a:endParaRPr b="0" lang="en-US" sz="1500" spc="-1" strike="noStrike">
              <a:solidFill>
                <a:srgbClr val="000000"/>
              </a:solidFill>
              <a:latin typeface="Calibri"/>
            </a:endParaRPr>
          </a:p>
        </p:txBody>
      </p:sp>
      <p:sp>
        <p:nvSpPr>
          <p:cNvPr id="2" name="PlaceHolder 3"/>
          <p:cNvSpPr>
            <a:spLocks noGrp="1"/>
          </p:cNvSpPr>
          <p:nvPr>
            <p:ph type="body"/>
          </p:nvPr>
        </p:nvSpPr>
        <p:spPr>
          <a:xfrm>
            <a:off x="630000" y="1542960"/>
            <a:ext cx="2948760" cy="2858400"/>
          </a:xfrm>
          <a:prstGeom prst="rect">
            <a:avLst/>
          </a:prstGeom>
          <a:noFill/>
          <a:ln w="0">
            <a:noFill/>
          </a:ln>
        </p:spPr>
        <p:txBody>
          <a:bodyPr anchor="t">
            <a:noAutofit/>
          </a:bodyPr>
          <a:p>
            <a:pPr indent="0">
              <a:lnSpc>
                <a:spcPct val="90000"/>
              </a:lnSpc>
              <a:spcBef>
                <a:spcPts val="751"/>
              </a:spcBef>
              <a:buNone/>
              <a:tabLst>
                <a:tab algn="l" pos="0"/>
              </a:tabLst>
            </a:pPr>
            <a:r>
              <a:rPr b="0" lang="en-US" sz="1200" spc="-1" strike="noStrike">
                <a:solidFill>
                  <a:srgbClr val="000000"/>
                </a:solidFill>
                <a:latin typeface="Calibri"/>
              </a:rPr>
              <a:t>Click to edit Master text styles</a:t>
            </a:r>
            <a:endParaRPr b="0" lang="en-US" sz="1200" spc="-1" strike="noStrike">
              <a:solidFill>
                <a:srgbClr val="000000"/>
              </a:solidFill>
              <a:latin typeface="Calibri"/>
            </a:endParaRPr>
          </a:p>
        </p:txBody>
      </p:sp>
      <p:sp>
        <p:nvSpPr>
          <p:cNvPr id="3" name="PlaceHolder 4"/>
          <p:cNvSpPr>
            <a:spLocks noGrp="1"/>
          </p:cNvSpPr>
          <p:nvPr>
            <p:ph type="dt" idx="1"/>
          </p:nvPr>
        </p:nvSpPr>
        <p:spPr>
          <a:xfrm>
            <a:off x="628560" y="4767120"/>
            <a:ext cx="205704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 </a:t>
            </a:r>
            <a:endParaRPr b="0" lang="en-US" sz="900" spc="-1" strike="noStrike">
              <a:solidFill>
                <a:srgbClr val="000000"/>
              </a:solidFill>
              <a:latin typeface="Times New Roman"/>
            </a:endParaRPr>
          </a:p>
        </p:txBody>
      </p:sp>
      <p:sp>
        <p:nvSpPr>
          <p:cNvPr id="4" name="PlaceHolder 5"/>
          <p:cNvSpPr>
            <a:spLocks noGrp="1"/>
          </p:cNvSpPr>
          <p:nvPr>
            <p:ph type="ftr" idx="2"/>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 </a:t>
            </a:r>
            <a:endParaRPr b="0" lang="en-US" sz="900" spc="-1" strike="noStrike">
              <a:solidFill>
                <a:srgbClr val="000000"/>
              </a:solidFill>
              <a:latin typeface="Times New Roman"/>
            </a:endParaRPr>
          </a:p>
        </p:txBody>
      </p:sp>
      <p:sp>
        <p:nvSpPr>
          <p:cNvPr id="5" name="PlaceHolder 6"/>
          <p:cNvSpPr>
            <a:spLocks noGrp="1"/>
          </p:cNvSpPr>
          <p:nvPr>
            <p:ph type="sldNum" idx="3"/>
          </p:nvPr>
        </p:nvSpPr>
        <p:spPr>
          <a:xfrm>
            <a:off x="6458040" y="4767120"/>
            <a:ext cx="2057040" cy="27360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alibri"/>
              </a:defRPr>
            </a:lvl1pPr>
          </a:lstStyle>
          <a:p>
            <a:pPr indent="0" algn="r">
              <a:lnSpc>
                <a:spcPct val="100000"/>
              </a:lnSpc>
              <a:buNone/>
            </a:pPr>
            <a:fld id="{34B3171A-BF32-47C7-9691-A38CE39CE7BB}" type="slidenum">
              <a:rPr b="0" lang="en-US" sz="900" spc="-1" strike="noStrike">
                <a:solidFill>
                  <a:srgbClr val="8b8b8b"/>
                </a:solidFill>
                <a:latin typeface="Calibri"/>
              </a:rPr>
              <a:t>1</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28560" y="273960"/>
            <a:ext cx="7886520" cy="993960"/>
          </a:xfrm>
          <a:prstGeom prst="rect">
            <a:avLst/>
          </a:prstGeom>
          <a:noFill/>
          <a:ln w="0">
            <a:noFill/>
          </a:ln>
        </p:spPr>
        <p:txBody>
          <a:bodyPr anchor="ctr">
            <a:noAutofit/>
          </a:bodyPr>
          <a:p>
            <a:pPr indent="0">
              <a:lnSpc>
                <a:spcPct val="90000"/>
              </a:lnSpc>
              <a:buNone/>
            </a:pPr>
            <a:r>
              <a:rPr b="0" lang="en-US" sz="3300" spc="-1" strike="noStrike">
                <a:solidFill>
                  <a:srgbClr val="000000"/>
                </a:solidFill>
                <a:latin typeface="Calibri Light"/>
              </a:rPr>
              <a:t>Click to edit Master title style</a:t>
            </a:r>
            <a:endParaRPr b="0" lang="en-US" sz="3300" spc="-1" strike="noStrike">
              <a:solidFill>
                <a:srgbClr val="000000"/>
              </a:solidFill>
              <a:latin typeface="Calibri"/>
            </a:endParaRPr>
          </a:p>
        </p:txBody>
      </p:sp>
      <p:sp>
        <p:nvSpPr>
          <p:cNvPr id="43" name="PlaceHolder 2"/>
          <p:cNvSpPr>
            <a:spLocks noGrp="1"/>
          </p:cNvSpPr>
          <p:nvPr>
            <p:ph type="body"/>
          </p:nvPr>
        </p:nvSpPr>
        <p:spPr>
          <a:xfrm>
            <a:off x="628560" y="1369080"/>
            <a:ext cx="3885840" cy="3263040"/>
          </a:xfrm>
          <a:prstGeom prst="rect">
            <a:avLst/>
          </a:prstGeom>
          <a:noFill/>
          <a:ln w="0">
            <a:noFill/>
          </a:ln>
        </p:spPr>
        <p:txBody>
          <a:bodyPr anchor="t">
            <a:noAutofit/>
          </a:bodyPr>
          <a:p>
            <a:pPr marL="432000" indent="-324000">
              <a:lnSpc>
                <a:spcPct val="90000"/>
              </a:lnSpc>
              <a:spcBef>
                <a:spcPts val="751"/>
              </a:spcBef>
              <a:buClr>
                <a:srgbClr val="000000"/>
              </a:buClr>
              <a:buSzPct val="45000"/>
              <a:buFont typeface="Wingdings" charset="2"/>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864000" indent="-324000">
              <a:lnSpc>
                <a:spcPct val="90000"/>
              </a:lnSpc>
              <a:spcBef>
                <a:spcPts val="374"/>
              </a:spcBef>
              <a:buClr>
                <a:srgbClr val="000000"/>
              </a:buClr>
              <a:buSzPct val="75000"/>
              <a:buFont typeface="Symbol" charset="2"/>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1296000" indent="-288000">
              <a:lnSpc>
                <a:spcPct val="90000"/>
              </a:lnSpc>
              <a:spcBef>
                <a:spcPts val="374"/>
              </a:spcBef>
              <a:buClr>
                <a:srgbClr val="000000"/>
              </a:buClr>
              <a:buSzPct val="45000"/>
              <a:buFont typeface="Wingdings" charset="2"/>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728000" indent="-216000">
              <a:lnSpc>
                <a:spcPct val="90000"/>
              </a:lnSpc>
              <a:spcBef>
                <a:spcPts val="374"/>
              </a:spcBef>
              <a:buClr>
                <a:srgbClr val="000000"/>
              </a:buClr>
              <a:buSzPct val="75000"/>
              <a:buFont typeface="Symbol" charset="2"/>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2160000" indent="-216000">
              <a:lnSpc>
                <a:spcPct val="90000"/>
              </a:lnSpc>
              <a:spcBef>
                <a:spcPts val="374"/>
              </a:spcBef>
              <a:buClr>
                <a:srgbClr val="000000"/>
              </a:buClr>
              <a:buSzPct val="45000"/>
              <a:buFont typeface="Wingdings" charset="2"/>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44" name="PlaceHolder 3"/>
          <p:cNvSpPr>
            <a:spLocks noGrp="1"/>
          </p:cNvSpPr>
          <p:nvPr>
            <p:ph type="body"/>
          </p:nvPr>
        </p:nvSpPr>
        <p:spPr>
          <a:xfrm>
            <a:off x="4629240" y="1369080"/>
            <a:ext cx="3885840" cy="3263040"/>
          </a:xfrm>
          <a:prstGeom prst="rect">
            <a:avLst/>
          </a:prstGeom>
          <a:noFill/>
          <a:ln w="0">
            <a:noFill/>
          </a:ln>
        </p:spPr>
        <p:txBody>
          <a:bodyPr anchor="t">
            <a:noAutofit/>
          </a:bodyPr>
          <a:p>
            <a:pPr marL="171360" indent="-171360">
              <a:lnSpc>
                <a:spcPct val="90000"/>
              </a:lnSpc>
              <a:spcBef>
                <a:spcPts val="751"/>
              </a:spcBef>
              <a:buClr>
                <a:srgbClr val="000000"/>
              </a:buClr>
              <a:buFont typeface="Arial"/>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514440" indent="-17136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36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36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36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45" name="PlaceHolder 4"/>
          <p:cNvSpPr>
            <a:spLocks noGrp="1"/>
          </p:cNvSpPr>
          <p:nvPr>
            <p:ph type="dt" idx="4"/>
          </p:nvPr>
        </p:nvSpPr>
        <p:spPr>
          <a:xfrm>
            <a:off x="628560" y="4767120"/>
            <a:ext cx="205704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&lt;date/time&gt;</a:t>
            </a:r>
            <a:endParaRPr b="0" lang="en-US" sz="900" spc="-1" strike="noStrike">
              <a:solidFill>
                <a:srgbClr val="000000"/>
              </a:solidFill>
              <a:latin typeface="Times New Roman"/>
            </a:endParaRPr>
          </a:p>
        </p:txBody>
      </p:sp>
      <p:sp>
        <p:nvSpPr>
          <p:cNvPr id="46" name="PlaceHolder 5"/>
          <p:cNvSpPr>
            <a:spLocks noGrp="1"/>
          </p:cNvSpPr>
          <p:nvPr>
            <p:ph type="ftr" idx="5"/>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&lt;footer&gt;</a:t>
            </a:r>
            <a:endParaRPr b="0" lang="en-US" sz="900" spc="-1" strike="noStrike">
              <a:solidFill>
                <a:srgbClr val="000000"/>
              </a:solidFill>
              <a:latin typeface="Times New Roman"/>
            </a:endParaRPr>
          </a:p>
        </p:txBody>
      </p:sp>
      <p:sp>
        <p:nvSpPr>
          <p:cNvPr id="47" name="PlaceHolder 6"/>
          <p:cNvSpPr>
            <a:spLocks noGrp="1"/>
          </p:cNvSpPr>
          <p:nvPr>
            <p:ph type="sldNum" idx="6"/>
          </p:nvPr>
        </p:nvSpPr>
        <p:spPr>
          <a:xfrm>
            <a:off x="6458040" y="4767120"/>
            <a:ext cx="2057040" cy="27360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alibri"/>
              </a:defRPr>
            </a:lvl1pPr>
          </a:lstStyle>
          <a:p>
            <a:pPr indent="0" algn="r">
              <a:lnSpc>
                <a:spcPct val="100000"/>
              </a:lnSpc>
              <a:buNone/>
            </a:pPr>
            <a:fld id="{7E80A5BD-CFAD-4F65-BCEF-475923625A93}" type="slidenum">
              <a:rPr b="0" lang="en-US" sz="900" spc="-1" strike="noStrike">
                <a:solidFill>
                  <a:srgbClr val="8b8b8b"/>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628560" y="273960"/>
            <a:ext cx="7886520" cy="993960"/>
          </a:xfrm>
          <a:prstGeom prst="rect">
            <a:avLst/>
          </a:prstGeom>
          <a:noFill/>
          <a:ln w="0">
            <a:noFill/>
          </a:ln>
        </p:spPr>
        <p:txBody>
          <a:bodyPr anchor="ctr">
            <a:noAutofit/>
          </a:bodyPr>
          <a:p>
            <a:pPr indent="0">
              <a:lnSpc>
                <a:spcPct val="90000"/>
              </a:lnSpc>
              <a:buNone/>
            </a:pPr>
            <a:r>
              <a:rPr b="0" lang="en-US" sz="3300" spc="-1" strike="noStrike">
                <a:solidFill>
                  <a:srgbClr val="000000"/>
                </a:solidFill>
                <a:latin typeface="Calibri Light"/>
              </a:rPr>
              <a:t>Click to edit Master title style</a:t>
            </a:r>
            <a:endParaRPr b="0" lang="en-US" sz="3300" spc="-1" strike="noStrike">
              <a:solidFill>
                <a:srgbClr val="000000"/>
              </a:solidFill>
              <a:latin typeface="Calibri"/>
            </a:endParaRPr>
          </a:p>
        </p:txBody>
      </p:sp>
      <p:sp>
        <p:nvSpPr>
          <p:cNvPr id="85" name="PlaceHolder 2"/>
          <p:cNvSpPr>
            <a:spLocks noGrp="1"/>
          </p:cNvSpPr>
          <p:nvPr>
            <p:ph type="body"/>
          </p:nvPr>
        </p:nvSpPr>
        <p:spPr>
          <a:xfrm>
            <a:off x="628560" y="1369080"/>
            <a:ext cx="7886520" cy="3263040"/>
          </a:xfrm>
          <a:prstGeom prst="rect">
            <a:avLst/>
          </a:prstGeom>
          <a:noFill/>
          <a:ln w="0">
            <a:noFill/>
          </a:ln>
        </p:spPr>
        <p:txBody>
          <a:bodyPr anchor="t">
            <a:noAutofit/>
          </a:bodyPr>
          <a:p>
            <a:pPr marL="432000" indent="-324000">
              <a:lnSpc>
                <a:spcPct val="90000"/>
              </a:lnSpc>
              <a:spcBef>
                <a:spcPts val="751"/>
              </a:spcBef>
              <a:buClr>
                <a:srgbClr val="000000"/>
              </a:buClr>
              <a:buSzPct val="45000"/>
              <a:buFont typeface="Wingdings" charset="2"/>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864000" indent="-324000">
              <a:lnSpc>
                <a:spcPct val="90000"/>
              </a:lnSpc>
              <a:spcBef>
                <a:spcPts val="374"/>
              </a:spcBef>
              <a:buClr>
                <a:srgbClr val="000000"/>
              </a:buClr>
              <a:buSzPct val="75000"/>
              <a:buFont typeface="Symbol" charset="2"/>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1296000" indent="-288000">
              <a:lnSpc>
                <a:spcPct val="90000"/>
              </a:lnSpc>
              <a:spcBef>
                <a:spcPts val="374"/>
              </a:spcBef>
              <a:buClr>
                <a:srgbClr val="000000"/>
              </a:buClr>
              <a:buSzPct val="45000"/>
              <a:buFont typeface="Wingdings" charset="2"/>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728000" indent="-216000">
              <a:lnSpc>
                <a:spcPct val="90000"/>
              </a:lnSpc>
              <a:spcBef>
                <a:spcPts val="374"/>
              </a:spcBef>
              <a:buClr>
                <a:srgbClr val="000000"/>
              </a:buClr>
              <a:buSzPct val="75000"/>
              <a:buFont typeface="Symbol" charset="2"/>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2160000" indent="-216000">
              <a:lnSpc>
                <a:spcPct val="90000"/>
              </a:lnSpc>
              <a:spcBef>
                <a:spcPts val="374"/>
              </a:spcBef>
              <a:buClr>
                <a:srgbClr val="000000"/>
              </a:buClr>
              <a:buSzPct val="45000"/>
              <a:buFont typeface="Wingdings" charset="2"/>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86" name="PlaceHolder 3"/>
          <p:cNvSpPr>
            <a:spLocks noGrp="1"/>
          </p:cNvSpPr>
          <p:nvPr>
            <p:ph type="dt" idx="7"/>
          </p:nvPr>
        </p:nvSpPr>
        <p:spPr>
          <a:xfrm>
            <a:off x="628560" y="4767120"/>
            <a:ext cx="205704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&lt;date/time&gt;</a:t>
            </a:r>
            <a:endParaRPr b="0" lang="en-US" sz="900" spc="-1" strike="noStrike">
              <a:solidFill>
                <a:srgbClr val="000000"/>
              </a:solidFill>
              <a:latin typeface="Times New Roman"/>
            </a:endParaRPr>
          </a:p>
        </p:txBody>
      </p:sp>
      <p:sp>
        <p:nvSpPr>
          <p:cNvPr id="87" name="PlaceHolder 4"/>
          <p:cNvSpPr>
            <a:spLocks noGrp="1"/>
          </p:cNvSpPr>
          <p:nvPr>
            <p:ph type="ftr" idx="8"/>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&lt;footer&gt;</a:t>
            </a:r>
            <a:endParaRPr b="0" lang="en-US" sz="900" spc="-1" strike="noStrike">
              <a:solidFill>
                <a:srgbClr val="000000"/>
              </a:solidFill>
              <a:latin typeface="Times New Roman"/>
            </a:endParaRPr>
          </a:p>
        </p:txBody>
      </p:sp>
      <p:sp>
        <p:nvSpPr>
          <p:cNvPr id="88" name="PlaceHolder 5"/>
          <p:cNvSpPr>
            <a:spLocks noGrp="1"/>
          </p:cNvSpPr>
          <p:nvPr>
            <p:ph type="sldNum" idx="9"/>
          </p:nvPr>
        </p:nvSpPr>
        <p:spPr>
          <a:xfrm>
            <a:off x="6458040" y="4767120"/>
            <a:ext cx="2057040" cy="27360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alibri"/>
              </a:defRPr>
            </a:lvl1pPr>
          </a:lstStyle>
          <a:p>
            <a:pPr indent="0" algn="r">
              <a:lnSpc>
                <a:spcPct val="100000"/>
              </a:lnSpc>
              <a:buNone/>
            </a:pPr>
            <a:fld id="{D7B33FDA-81E1-4210-8ACC-58839D3D8B49}" type="slidenum">
              <a:rPr b="0" lang="en-US" sz="900" spc="-1" strike="noStrike">
                <a:solidFill>
                  <a:srgbClr val="8b8b8b"/>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pxweb.stat.si/SiStat/sl/Podrocja/Index/186/energetika"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76680" y="73080"/>
            <a:ext cx="2300400" cy="2228400"/>
          </a:xfrm>
          <a:prstGeom prst="rect">
            <a:avLst/>
          </a:prstGeom>
          <a:noFill/>
          <a:ln w="0">
            <a:solidFill>
              <a:srgbClr val="000000"/>
            </a:solidFill>
          </a:ln>
        </p:spPr>
        <p:txBody>
          <a:bodyPr anchor="t">
            <a:normAutofit/>
          </a:bodyPr>
          <a:p>
            <a:pPr indent="0">
              <a:lnSpc>
                <a:spcPct val="90000"/>
              </a:lnSpc>
              <a:buNone/>
            </a:pPr>
            <a:r>
              <a:rPr b="0" lang="en-US" sz="2400" spc="-1" strike="noStrike">
                <a:solidFill>
                  <a:srgbClr val="000000"/>
                </a:solidFill>
                <a:latin typeface="Calibri Light"/>
              </a:rPr>
              <a:t>Električna neodvisnost, sposobnost in dejstva Slovenije</a:t>
            </a:r>
            <a:endParaRPr b="0" lang="en-US" sz="2400" spc="-1" strike="noStrike">
              <a:solidFill>
                <a:srgbClr val="000000"/>
              </a:solidFill>
              <a:latin typeface="Calibri"/>
            </a:endParaRPr>
          </a:p>
        </p:txBody>
      </p:sp>
      <p:sp>
        <p:nvSpPr>
          <p:cNvPr id="126" name="PlaceHolder 2"/>
          <p:cNvSpPr>
            <a:spLocks noGrp="1"/>
          </p:cNvSpPr>
          <p:nvPr>
            <p:ph/>
          </p:nvPr>
        </p:nvSpPr>
        <p:spPr>
          <a:xfrm>
            <a:off x="2457000" y="73080"/>
            <a:ext cx="6609960" cy="4727160"/>
          </a:xfrm>
          <a:prstGeom prst="rect">
            <a:avLst/>
          </a:prstGeom>
          <a:noFill/>
          <a:ln w="0">
            <a:solidFill>
              <a:srgbClr val="000000"/>
            </a:solidFill>
          </a:ln>
        </p:spPr>
        <p:txBody>
          <a:bodyPr anchor="t">
            <a:normAutofit fontScale="79000"/>
          </a:bodyPr>
          <a:p>
            <a:pPr indent="0">
              <a:lnSpc>
                <a:spcPct val="90000"/>
              </a:lnSpc>
              <a:spcBef>
                <a:spcPts val="751"/>
              </a:spcBef>
              <a:buNone/>
              <a:tabLst>
                <a:tab algn="l" pos="0"/>
              </a:tabLst>
            </a:pPr>
            <a:r>
              <a:rPr b="1" lang="en-US" sz="1600" spc="-1" strike="noStrike">
                <a:solidFill>
                  <a:srgbClr val="000000"/>
                </a:solidFill>
                <a:latin typeface="Calibri"/>
              </a:rPr>
              <a:t>Podatki</a:t>
            </a:r>
            <a:endParaRPr b="0" lang="en-US" sz="16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rPr>
              <a:t>Vir podatkov: SURS</a:t>
            </a:r>
            <a:endParaRPr b="0" lang="en-US" sz="1600" spc="-1" strike="noStrike">
              <a:solidFill>
                <a:srgbClr val="000000"/>
              </a:solidFill>
              <a:latin typeface="Calibri"/>
            </a:endParaRPr>
          </a:p>
          <a:p>
            <a:pPr lvl="1" marL="477720" indent="-159120">
              <a:lnSpc>
                <a:spcPct val="90000"/>
              </a:lnSpc>
              <a:spcBef>
                <a:spcPts val="374"/>
              </a:spcBef>
              <a:buClr>
                <a:srgbClr val="000000"/>
              </a:buClr>
              <a:buFont typeface="OpenSymbol"/>
              <a:buChar char="-"/>
              <a:tabLst>
                <a:tab algn="l" pos="0"/>
              </a:tabLst>
            </a:pPr>
            <a:r>
              <a:rPr b="0" lang="en-US" sz="1300" spc="-1" strike="noStrike" u="sng">
                <a:solidFill>
                  <a:srgbClr val="0563c1"/>
                </a:solidFill>
                <a:uFillTx/>
                <a:latin typeface="Calibri"/>
                <a:hlinkClick r:id="rId1"/>
              </a:rPr>
              <a:t>https://pxweb.stat.si/SiStat/sl/Podrocja/Index/186/energetika</a:t>
            </a:r>
            <a:endParaRPr b="0" lang="en-US" sz="13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rPr>
              <a:t>Prvotni namen</a:t>
            </a:r>
            <a:endParaRPr b="0" lang="en-US" sz="1600" spc="-1" strike="noStrike">
              <a:solidFill>
                <a:srgbClr val="000000"/>
              </a:solidFill>
              <a:latin typeface="Calibri"/>
            </a:endParaRPr>
          </a:p>
          <a:p>
            <a:pPr lvl="1" marL="477720" indent="-159120">
              <a:lnSpc>
                <a:spcPct val="90000"/>
              </a:lnSpc>
              <a:spcBef>
                <a:spcPts val="374"/>
              </a:spcBef>
              <a:buClr>
                <a:srgbClr val="000000"/>
              </a:buClr>
              <a:buFont typeface="OpenSymbol"/>
              <a:buChar char="-"/>
              <a:tabLst>
                <a:tab algn="l" pos="0"/>
              </a:tabLst>
            </a:pPr>
            <a:r>
              <a:rPr b="0" lang="sl-SI" sz="1200" spc="-1" strike="noStrike">
                <a:solidFill>
                  <a:srgbClr val="000000"/>
                </a:solidFill>
                <a:latin typeface="Calibri"/>
              </a:rPr>
              <a:t>Namen zbiranja podatkov je analiza in merjenje različnih pojavov v družbi, gospodarstvu, okolju in drugih področjih, ki so pomembni za razvoj države in dobrobit njenih prebivalcev. Podatki SURSa se uporabljajo za različne namene, na primer pri sprejemanju odločitev na ravni vlade, pri načrtovanju gospodarskih politik in pri spremljanju trendov in sprememb v družbi.</a:t>
            </a:r>
            <a:endParaRPr b="0" lang="en-US" sz="12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rPr>
              <a:t>Podatki so v obliki meritev in agregacije podatkov. Obsegajo različne domene in kategorije</a:t>
            </a:r>
            <a:endParaRPr b="0" lang="en-US" sz="1600" spc="-1" strike="noStrike">
              <a:solidFill>
                <a:srgbClr val="000000"/>
              </a:solidFill>
              <a:latin typeface="Calibri"/>
            </a:endParaRPr>
          </a:p>
          <a:p>
            <a:pPr lvl="1" marL="477720" indent="-159120">
              <a:lnSpc>
                <a:spcPct val="90000"/>
              </a:lnSpc>
              <a:spcBef>
                <a:spcPts val="374"/>
              </a:spcBef>
              <a:buClr>
                <a:srgbClr val="000000"/>
              </a:buClr>
              <a:buFont typeface="OpenSymbol"/>
              <a:buChar char="-"/>
              <a:tabLst>
                <a:tab algn="l" pos="0"/>
              </a:tabLst>
            </a:pPr>
            <a:r>
              <a:rPr b="0" lang="en-SI" sz="1300" spc="-1" strike="noStrike">
                <a:solidFill>
                  <a:srgbClr val="000000"/>
                </a:solidFill>
                <a:latin typeface="Calibri"/>
              </a:rPr>
              <a:t>Na primer, cene elektrike so agregirane količina proizvodnje pa je izmerjena in poročana. Podatki obsegajo proizvodnjo, porabo, ceno, ... za gospodinjstva, ne gospodinjstva. Večina podatkov je zato multidimenzionalna z atributi.</a:t>
            </a:r>
            <a:endParaRPr b="0" lang="en-US" sz="13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rPr>
              <a:t>Obstajajo manjše količine manjkajočih podatkov</a:t>
            </a:r>
            <a:endParaRPr b="0" lang="en-US" sz="1600" spc="-1" strike="noStrike">
              <a:solidFill>
                <a:srgbClr val="000000"/>
              </a:solidFill>
              <a:latin typeface="Calibri"/>
            </a:endParaRPr>
          </a:p>
          <a:p>
            <a:pPr lvl="1" marL="477720" indent="-159120">
              <a:lnSpc>
                <a:spcPct val="90000"/>
              </a:lnSpc>
              <a:spcBef>
                <a:spcPts val="374"/>
              </a:spcBef>
              <a:buClr>
                <a:srgbClr val="000000"/>
              </a:buClr>
              <a:buFont typeface="OpenSymbol"/>
              <a:buChar char="-"/>
              <a:tabLst>
                <a:tab algn="l" pos="0"/>
              </a:tabLst>
            </a:pPr>
            <a:r>
              <a:rPr b="0" lang="en-SI" sz="1300" spc="-1" strike="noStrike">
                <a:solidFill>
                  <a:srgbClr val="000000"/>
                </a:solidFill>
                <a:latin typeface="Calibri"/>
              </a:rPr>
              <a:t>Manjkajo, na primer, ker se meritve za neko kategorijo ob nekem času še niso izvajale, medtem ko se za druge so ter </a:t>
            </a:r>
            <a:r>
              <a:rPr b="0" lang="sl-SI" sz="1300" spc="-1" strike="noStrike">
                <a:solidFill>
                  <a:srgbClr val="000000"/>
                </a:solidFill>
                <a:latin typeface="Calibri"/>
              </a:rPr>
              <a:t>so</a:t>
            </a:r>
            <a:r>
              <a:rPr b="0" lang="en-SI" sz="1300" spc="-1" strike="noStrike">
                <a:solidFill>
                  <a:srgbClr val="000000"/>
                </a:solidFill>
                <a:latin typeface="Calibri"/>
              </a:rPr>
              <a:t> se podatki nato združili v eno tabelo. Možno je tudi, da se meritve takrat niso izvajale, ker bi bile irelevantne (merjenje nečesa kar ne obstaja – npr. veterne elektrarne.)</a:t>
            </a:r>
            <a:endParaRPr b="0" lang="en-US" sz="13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rPr>
              <a:t>Predprocesiranje</a:t>
            </a:r>
            <a:endParaRPr b="0" lang="en-US" sz="1600" spc="-1" strike="noStrike">
              <a:solidFill>
                <a:srgbClr val="000000"/>
              </a:solidFill>
              <a:latin typeface="Calibri"/>
            </a:endParaRPr>
          </a:p>
          <a:p>
            <a:pPr lvl="1" marL="477720" indent="-159120">
              <a:lnSpc>
                <a:spcPct val="90000"/>
              </a:lnSpc>
              <a:spcBef>
                <a:spcPts val="374"/>
              </a:spcBef>
              <a:buClr>
                <a:srgbClr val="000000"/>
              </a:buClr>
              <a:buFont typeface="OpenSymbol"/>
              <a:buChar char="-"/>
              <a:tabLst>
                <a:tab algn="l" pos="0"/>
              </a:tabLst>
            </a:pPr>
            <a:r>
              <a:rPr b="0" lang="en-SI" sz="1400" spc="-1" strike="noStrike">
                <a:solidFill>
                  <a:srgbClr val="000000"/>
                </a:solidFill>
                <a:latin typeface="Calibri"/>
              </a:rPr>
              <a:t>Podatki so originalno v obliki PX datoteke, ki je v namenskih programih zelo pregledna vendar je pri procesiranju dokaj neuporabna. Zato se jih pretvori v CSV datoteke, kjer se ohranijo le določeni atributi, ki so zanimivi za določeno raziskavo.</a:t>
            </a:r>
            <a:endParaRPr b="0" lang="en-US" sz="1400" spc="-1" strike="noStrike">
              <a:solidFill>
                <a:srgbClr val="000000"/>
              </a:solidFill>
              <a:latin typeface="Calibri"/>
            </a:endParaRPr>
          </a:p>
          <a:p>
            <a:pPr indent="0">
              <a:lnSpc>
                <a:spcPct val="90000"/>
              </a:lnSpc>
              <a:spcBef>
                <a:spcPts val="751"/>
              </a:spcBef>
              <a:buNone/>
              <a:tabLst>
                <a:tab algn="l" pos="0"/>
              </a:tabLst>
            </a:pPr>
            <a:r>
              <a:rPr b="1" lang="en-US" sz="1600" spc="-1" strike="noStrike">
                <a:solidFill>
                  <a:srgbClr val="000000"/>
                </a:solidFill>
                <a:latin typeface="Calibri"/>
              </a:rPr>
              <a:t>Glavn</a:t>
            </a:r>
            <a:r>
              <a:rPr b="1" lang="en-SI" sz="1600" spc="-1" strike="noStrike">
                <a:solidFill>
                  <a:srgbClr val="000000"/>
                </a:solidFill>
                <a:latin typeface="Calibri"/>
              </a:rPr>
              <a:t>i </a:t>
            </a:r>
            <a:r>
              <a:rPr b="1" lang="en-US" sz="1600" spc="-1" strike="noStrike">
                <a:solidFill>
                  <a:srgbClr val="000000"/>
                </a:solidFill>
                <a:latin typeface="Calibri"/>
              </a:rPr>
              <a:t>cilji </a:t>
            </a:r>
            <a:r>
              <a:rPr b="1" lang="en-SI" sz="1600" spc="-1" strike="noStrike">
                <a:solidFill>
                  <a:srgbClr val="000000"/>
                </a:solidFill>
                <a:latin typeface="Calibri"/>
              </a:rPr>
              <a:t>projekta</a:t>
            </a:r>
            <a:endParaRPr b="0" lang="en-US" sz="16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US" sz="1600" spc="-1" strike="noStrike">
                <a:solidFill>
                  <a:srgbClr val="000000"/>
                </a:solidFill>
                <a:latin typeface="Calibri"/>
              </a:rPr>
              <a:t>Kako močno vpliva poraba elektrike na njeno ceno?</a:t>
            </a:r>
            <a:endParaRPr b="0" lang="en-US" sz="1600" spc="-1" strike="noStrike">
              <a:solidFill>
                <a:srgbClr val="000000"/>
              </a:solidFill>
              <a:latin typeface="Calibri"/>
            </a:endParaRPr>
          </a:p>
          <a:p>
            <a:pPr lvl="1" marL="477720" indent="-159120">
              <a:lnSpc>
                <a:spcPct val="90000"/>
              </a:lnSpc>
              <a:spcBef>
                <a:spcPts val="374"/>
              </a:spcBef>
              <a:buClr>
                <a:srgbClr val="000000"/>
              </a:buClr>
              <a:buFont typeface="OpenSymbol"/>
              <a:buChar char="-"/>
              <a:tabLst>
                <a:tab algn="l" pos="0"/>
              </a:tabLst>
            </a:pPr>
            <a:r>
              <a:rPr b="0" lang="en-US" sz="1300" spc="-1" strike="noStrike">
                <a:solidFill>
                  <a:srgbClr val="000000"/>
                </a:solidFill>
                <a:latin typeface="Calibri"/>
              </a:rPr>
              <a:t>Ali imajo zasebne mini-elektrarne vpliv na ceno elektrike?</a:t>
            </a:r>
            <a:endParaRPr b="0" lang="en-US" sz="13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US" sz="1600" spc="-1" strike="noStrike">
                <a:solidFill>
                  <a:srgbClr val="000000"/>
                </a:solidFill>
                <a:latin typeface="Calibri"/>
              </a:rPr>
              <a:t>Kakšno je razmerje med proizvodnjo in porabo električne energije v Sloveniji? </a:t>
            </a:r>
            <a:endParaRPr b="0" lang="en-US" sz="1600" spc="-1" strike="noStrike">
              <a:solidFill>
                <a:srgbClr val="000000"/>
              </a:solidFill>
              <a:latin typeface="Calibri"/>
            </a:endParaRPr>
          </a:p>
          <a:p>
            <a:pPr marL="159120" indent="-159120">
              <a:lnSpc>
                <a:spcPct val="90000"/>
              </a:lnSpc>
              <a:spcBef>
                <a:spcPts val="751"/>
              </a:spcBef>
              <a:buClr>
                <a:srgbClr val="000000"/>
              </a:buClr>
              <a:buFont typeface="Arial"/>
              <a:buChar char="-"/>
              <a:tabLst>
                <a:tab algn="l" pos="0"/>
              </a:tabLst>
            </a:pPr>
            <a:r>
              <a:rPr b="0" lang="en-US" sz="1600" spc="-1" strike="noStrike">
                <a:solidFill>
                  <a:srgbClr val="000000"/>
                </a:solidFill>
                <a:latin typeface="Calibri"/>
              </a:rPr>
              <a:t>Kakšni so premiki električne industrije v Sloveniji v zeleno smer?</a:t>
            </a:r>
            <a:endParaRPr b="0" lang="en-US" sz="1600" spc="-1" strike="noStrike">
              <a:solidFill>
                <a:srgbClr val="000000"/>
              </a:solidFill>
              <a:latin typeface="Calibri"/>
            </a:endParaRPr>
          </a:p>
        </p:txBody>
      </p:sp>
      <p:sp>
        <p:nvSpPr>
          <p:cNvPr id="127" name="PlaceHolder 3"/>
          <p:cNvSpPr>
            <a:spLocks noGrp="1"/>
          </p:cNvSpPr>
          <p:nvPr>
            <p:ph/>
          </p:nvPr>
        </p:nvSpPr>
        <p:spPr>
          <a:xfrm>
            <a:off x="76680" y="2480760"/>
            <a:ext cx="2300400" cy="2319480"/>
          </a:xfrm>
          <a:prstGeom prst="rect">
            <a:avLst/>
          </a:prstGeom>
          <a:noFill/>
          <a:ln w="0">
            <a:solidFill>
              <a:srgbClr val="000000"/>
            </a:solidFill>
          </a:ln>
        </p:spPr>
        <p:txBody>
          <a:bodyPr anchor="t">
            <a:noAutofit/>
          </a:bodyPr>
          <a:p>
            <a:pPr indent="0">
              <a:lnSpc>
                <a:spcPct val="90000"/>
              </a:lnSpc>
              <a:spcBef>
                <a:spcPts val="751"/>
              </a:spcBef>
              <a:buNone/>
              <a:tabLst>
                <a:tab algn="l" pos="0"/>
              </a:tabLst>
            </a:pPr>
            <a:r>
              <a:rPr b="0" lang="en-SI" sz="1200" spc="-1" strike="noStrike">
                <a:solidFill>
                  <a:srgbClr val="000000"/>
                </a:solidFill>
                <a:latin typeface="Calibri"/>
              </a:rPr>
              <a:t>Tilen Aleksander Levak</a:t>
            </a:r>
            <a:endParaRPr b="0" lang="en-US" sz="1200" spc="-1" strike="noStrike">
              <a:solidFill>
                <a:srgbClr val="000000"/>
              </a:solidFill>
              <a:latin typeface="Calibri"/>
            </a:endParaRPr>
          </a:p>
          <a:p>
            <a:pPr indent="0">
              <a:lnSpc>
                <a:spcPct val="90000"/>
              </a:lnSpc>
              <a:spcBef>
                <a:spcPts val="751"/>
              </a:spcBef>
              <a:buNone/>
              <a:tabLst>
                <a:tab algn="l" pos="0"/>
              </a:tabLst>
            </a:pPr>
            <a:r>
              <a:rPr b="0" lang="en-SI" sz="1200" spc="-1" strike="noStrike">
                <a:solidFill>
                  <a:srgbClr val="000000"/>
                </a:solidFill>
                <a:latin typeface="Calibri"/>
              </a:rPr>
              <a:t>Tadej Skrbinek</a:t>
            </a:r>
            <a:endParaRPr b="0" lang="en-US" sz="1200" spc="-1" strike="noStrike">
              <a:solidFill>
                <a:srgbClr val="000000"/>
              </a:solidFill>
              <a:latin typeface="Calibri"/>
            </a:endParaRPr>
          </a:p>
          <a:p>
            <a:pPr indent="0">
              <a:lnSpc>
                <a:spcPct val="90000"/>
              </a:lnSpc>
              <a:spcBef>
                <a:spcPts val="751"/>
              </a:spcBef>
              <a:buNone/>
              <a:tabLst>
                <a:tab algn="l" pos="0"/>
              </a:tabLst>
            </a:pPr>
            <a:endParaRPr b="0" lang="en-US" sz="1200" spc="-1" strike="noStrike">
              <a:solidFill>
                <a:srgbClr val="000000"/>
              </a:solidFill>
              <a:latin typeface="Calibri"/>
            </a:endParaRPr>
          </a:p>
          <a:p>
            <a:pPr indent="0">
              <a:lnSpc>
                <a:spcPct val="90000"/>
              </a:lnSpc>
              <a:spcBef>
                <a:spcPts val="751"/>
              </a:spcBef>
              <a:buNone/>
              <a:tabLst>
                <a:tab algn="l" pos="0"/>
              </a:tabLst>
            </a:pPr>
            <a:endParaRPr b="0" lang="en-US" sz="1200" spc="-1" strike="noStrike">
              <a:solidFill>
                <a:srgbClr val="000000"/>
              </a:solidFill>
              <a:latin typeface="Calibri"/>
            </a:endParaRPr>
          </a:p>
        </p:txBody>
      </p:sp>
      <p:sp>
        <p:nvSpPr>
          <p:cNvPr id="128" name="PlaceHolder 4"/>
          <p:cNvSpPr>
            <a:spLocks noGrp="1"/>
          </p:cNvSpPr>
          <p:nvPr>
            <p:ph type="dt" idx="10"/>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23. 5. 2023</a:t>
            </a:r>
            <a:endParaRPr b="0" lang="en-US" sz="900" spc="-1" strike="noStrike">
              <a:solidFill>
                <a:srgbClr val="000000"/>
              </a:solidFill>
              <a:latin typeface="Times New Roman"/>
            </a:endParaRPr>
          </a:p>
        </p:txBody>
      </p:sp>
      <p:sp>
        <p:nvSpPr>
          <p:cNvPr id="129" name="PlaceHolder 5"/>
          <p:cNvSpPr>
            <a:spLocks noGrp="1"/>
          </p:cNvSpPr>
          <p:nvPr>
            <p:ph type="ftr" idx="11"/>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sp>
        <p:nvSpPr>
          <p:cNvPr id="7" name="PlaceHolder 6"/>
          <p:cNvSpPr>
            <a:spLocks noGrp="1"/>
          </p:cNvSpPr>
          <p:nvPr>
            <p:ph type="sldNum" idx="3"/>
          </p:nvPr>
        </p:nvSpPr>
        <p:spPr/>
        <p:txBody>
          <a:bodyPr/>
          <a:p>
            <a:fld id="{6AB5F7F0-3507-480C-8784-A612D91EA8D4}"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228600" y="589320"/>
            <a:ext cx="3793320" cy="4177440"/>
          </a:xfrm>
          <a:prstGeom prst="rect">
            <a:avLst/>
          </a:prstGeom>
          <a:noFill/>
          <a:ln w="0">
            <a:solidFill>
              <a:srgbClr val="000000"/>
            </a:solidFill>
          </a:ln>
        </p:spPr>
        <p:txBody>
          <a:bodyPr anchor="t">
            <a:normAutofit/>
          </a:bodyPr>
          <a:p>
            <a:pPr indent="0">
              <a:lnSpc>
                <a:spcPct val="90000"/>
              </a:lnSpc>
              <a:spcBef>
                <a:spcPts val="751"/>
              </a:spcBef>
              <a:buNone/>
              <a:tabLst>
                <a:tab algn="l" pos="0"/>
              </a:tabLst>
            </a:pPr>
            <a:r>
              <a:rPr b="1" lang="en-US" sz="1350" spc="-1" strike="noStrike">
                <a:solidFill>
                  <a:srgbClr val="000000"/>
                </a:solidFill>
                <a:latin typeface="Calibri"/>
              </a:rPr>
              <a:t>Kakšno je razmerje med proizvodnjo in porabo električne energije v Sloveniji?</a:t>
            </a:r>
            <a:endParaRPr b="0" lang="en-US" sz="1350" spc="-1" strike="noStrike">
              <a:solidFill>
                <a:srgbClr val="000000"/>
              </a:solidFill>
              <a:latin typeface="Calibri"/>
            </a:endParaRPr>
          </a:p>
          <a:p>
            <a:pPr indent="0">
              <a:lnSpc>
                <a:spcPct val="90000"/>
              </a:lnSpc>
              <a:spcBef>
                <a:spcPts val="751"/>
              </a:spcBef>
              <a:buNone/>
              <a:tabLst>
                <a:tab algn="l" pos="0"/>
              </a:tabLst>
            </a:pPr>
            <a:endParaRPr b="0" lang="en-US" sz="1350" spc="-1" strike="noStrike">
              <a:solidFill>
                <a:srgbClr val="000000"/>
              </a:solidFill>
              <a:latin typeface="Calibri"/>
            </a:endParaRPr>
          </a:p>
          <a:p>
            <a:pPr indent="0">
              <a:lnSpc>
                <a:spcPct val="90000"/>
              </a:lnSpc>
              <a:spcBef>
                <a:spcPts val="751"/>
              </a:spcBef>
              <a:buNone/>
              <a:tabLst>
                <a:tab algn="l" pos="0"/>
              </a:tabLst>
            </a:pPr>
            <a:r>
              <a:rPr b="0" lang="en-SI" sz="1200" spc="-1" strike="noStrike">
                <a:solidFill>
                  <a:srgbClr val="000000"/>
                </a:solidFill>
                <a:latin typeface="Calibri"/>
              </a:rPr>
              <a:t>Odgovor na to vprašanje nam omogoča celovit vpogled v stanje in razmerje med proizvodnjo in porabo električne energije v Sloveniji. S tem se lahko sprejemajo bolj informirane odločitve in oblikujejo ukrepi za izboljšanje energetske učinkovitosti , povečanjeproizvodnje obnovljivih virov energije ter doseganje večje električne neodvisnosti države.</a:t>
            </a:r>
            <a:endParaRPr b="0" lang="en-US" sz="1200" spc="-1" strike="noStrike">
              <a:solidFill>
                <a:srgbClr val="000000"/>
              </a:solidFill>
              <a:latin typeface="Calibri"/>
            </a:endParaRPr>
          </a:p>
          <a:p>
            <a:pPr indent="0">
              <a:lnSpc>
                <a:spcPct val="90000"/>
              </a:lnSpc>
              <a:spcBef>
                <a:spcPts val="751"/>
              </a:spcBef>
              <a:buNone/>
              <a:tabLst>
                <a:tab algn="l" pos="0"/>
              </a:tabLst>
            </a:pPr>
            <a:r>
              <a:rPr b="0" lang="sl-SI" sz="1200" spc="-1" strike="noStrike">
                <a:solidFill>
                  <a:srgbClr val="000000"/>
                </a:solidFill>
                <a:latin typeface="Calibri"/>
              </a:rPr>
              <a:t>Za dosego tega je bilo potrebnega nekaj predprocesiranja. To vključuje pretvorbo v ustrezne tipe ter enote, izbira uporabnih stolpcev in vrstic v tabelah ter izračun razmerij, ki bodo prikazovala relativno spremembo.</a:t>
            </a:r>
            <a:endParaRPr b="0" lang="en-US" sz="1200" spc="-1" strike="noStrike">
              <a:solidFill>
                <a:srgbClr val="000000"/>
              </a:solidFill>
              <a:latin typeface="Calibri"/>
            </a:endParaRPr>
          </a:p>
          <a:p>
            <a:pPr indent="0">
              <a:lnSpc>
                <a:spcPct val="90000"/>
              </a:lnSpc>
              <a:spcBef>
                <a:spcPts val="751"/>
              </a:spcBef>
              <a:buNone/>
              <a:tabLst>
                <a:tab algn="l" pos="0"/>
              </a:tabLst>
            </a:pPr>
            <a:r>
              <a:rPr b="0" lang="sl-SI" sz="1200" spc="-1" strike="noStrike">
                <a:solidFill>
                  <a:srgbClr val="000000"/>
                </a:solidFill>
                <a:latin typeface="Calibri"/>
              </a:rPr>
              <a:t>Kot odgovor na to vprašanje sta bili zadostni dve vizualizaciji teh podatkov. Prva kaže razmerje med skupno ceno in skupno porabo, druga kaže pa porabo po tipu elektrarne in skupno porabo.</a:t>
            </a:r>
            <a:endParaRPr b="0" lang="en-US" sz="1200" spc="-1" strike="noStrike">
              <a:solidFill>
                <a:srgbClr val="000000"/>
              </a:solidFill>
              <a:latin typeface="Calibri"/>
            </a:endParaRPr>
          </a:p>
        </p:txBody>
      </p:sp>
      <p:sp>
        <p:nvSpPr>
          <p:cNvPr id="131" name="Content Placeholder 2"/>
          <p:cNvSpPr/>
          <p:nvPr/>
        </p:nvSpPr>
        <p:spPr>
          <a:xfrm>
            <a:off x="228600" y="82800"/>
            <a:ext cx="3657600" cy="371880"/>
          </a:xfrm>
          <a:prstGeom prst="rect">
            <a:avLst/>
          </a:prstGeom>
          <a:noFill/>
          <a:ln w="0">
            <a:noFill/>
          </a:ln>
        </p:spPr>
        <p:style>
          <a:lnRef idx="0"/>
          <a:fillRef idx="0"/>
          <a:effectRef idx="0"/>
          <a:fontRef idx="minor"/>
        </p:style>
        <p:txBody>
          <a:bodyPr anchor="t">
            <a:normAutofit/>
          </a:bodyPr>
          <a:p>
            <a:pPr>
              <a:lnSpc>
                <a:spcPct val="90000"/>
              </a:lnSpc>
              <a:spcBef>
                <a:spcPts val="751"/>
              </a:spcBef>
              <a:tabLst>
                <a:tab algn="l" pos="0"/>
              </a:tabLst>
            </a:pPr>
            <a:r>
              <a:rPr b="1" lang="en-US" sz="1600" spc="-1" strike="noStrike">
                <a:solidFill>
                  <a:srgbClr val="000000"/>
                </a:solidFill>
                <a:latin typeface="Calibri"/>
              </a:rPr>
              <a:t>P</a:t>
            </a:r>
            <a:r>
              <a:rPr b="1" lang="en-US" sz="1600" spc="-1" strike="noStrike">
                <a:solidFill>
                  <a:srgbClr val="000000"/>
                </a:solidFill>
                <a:latin typeface="Calibri"/>
              </a:rPr>
              <a:t>o</a:t>
            </a:r>
            <a:r>
              <a:rPr b="1" lang="en-US" sz="1600" spc="-1" strike="noStrike">
                <a:solidFill>
                  <a:srgbClr val="000000"/>
                </a:solidFill>
                <a:latin typeface="Calibri"/>
              </a:rPr>
              <a:t>d</a:t>
            </a:r>
            <a:r>
              <a:rPr b="1" lang="en-US" sz="1600" spc="-1" strike="noStrike">
                <a:solidFill>
                  <a:srgbClr val="000000"/>
                </a:solidFill>
                <a:latin typeface="Calibri"/>
              </a:rPr>
              <a:t>r</a:t>
            </a:r>
            <a:r>
              <a:rPr b="1" lang="en-US" sz="1600" spc="-1" strike="noStrike">
                <a:solidFill>
                  <a:srgbClr val="000000"/>
                </a:solidFill>
                <a:latin typeface="Calibri"/>
              </a:rPr>
              <a:t>o</a:t>
            </a:r>
            <a:r>
              <a:rPr b="1" lang="en-US" sz="1600" spc="-1" strike="noStrike">
                <a:solidFill>
                  <a:srgbClr val="000000"/>
                </a:solidFill>
                <a:latin typeface="Calibri"/>
              </a:rPr>
              <a:t>b</a:t>
            </a:r>
            <a:r>
              <a:rPr b="1" lang="en-US" sz="1600" spc="-1" strike="noStrike">
                <a:solidFill>
                  <a:srgbClr val="000000"/>
                </a:solidFill>
                <a:latin typeface="Calibri"/>
              </a:rPr>
              <a:t>e</a:t>
            </a:r>
            <a:r>
              <a:rPr b="1" lang="en-US" sz="1600" spc="-1" strike="noStrike">
                <a:solidFill>
                  <a:srgbClr val="000000"/>
                </a:solidFill>
                <a:latin typeface="Calibri"/>
              </a:rPr>
              <a:t>n</a:t>
            </a:r>
            <a:r>
              <a:rPr b="1" lang="en-US" sz="1600" spc="-1" strike="noStrike">
                <a:solidFill>
                  <a:srgbClr val="000000"/>
                </a:solidFill>
                <a:latin typeface="Calibri"/>
              </a:rPr>
              <a:t> </a:t>
            </a:r>
            <a:r>
              <a:rPr b="1" lang="en-US" sz="1600" spc="-1" strike="noStrike">
                <a:solidFill>
                  <a:srgbClr val="000000"/>
                </a:solidFill>
                <a:latin typeface="Calibri"/>
              </a:rPr>
              <a:t>o</a:t>
            </a:r>
            <a:r>
              <a:rPr b="1" lang="en-US" sz="1600" spc="-1" strike="noStrike">
                <a:solidFill>
                  <a:srgbClr val="000000"/>
                </a:solidFill>
                <a:latin typeface="Calibri"/>
              </a:rPr>
              <a:t>p</a:t>
            </a:r>
            <a:r>
              <a:rPr b="1" lang="en-US" sz="1600" spc="-1" strike="noStrike">
                <a:solidFill>
                  <a:srgbClr val="000000"/>
                </a:solidFill>
                <a:latin typeface="Calibri"/>
              </a:rPr>
              <a:t>i</a:t>
            </a:r>
            <a:r>
              <a:rPr b="1" lang="en-US" sz="1600" spc="-1" strike="noStrike">
                <a:solidFill>
                  <a:srgbClr val="000000"/>
                </a:solidFill>
                <a:latin typeface="Calibri"/>
              </a:rPr>
              <a:t>s</a:t>
            </a:r>
            <a:r>
              <a:rPr b="1" lang="en-US" sz="1600" spc="-1" strike="noStrike">
                <a:solidFill>
                  <a:srgbClr val="000000"/>
                </a:solidFill>
                <a:latin typeface="Calibri"/>
              </a:rPr>
              <a:t> </a:t>
            </a:r>
            <a:r>
              <a:rPr b="1" lang="en-US" sz="1600" spc="-1" strike="noStrike">
                <a:solidFill>
                  <a:srgbClr val="000000"/>
                </a:solidFill>
                <a:latin typeface="Calibri"/>
              </a:rPr>
              <a:t>c</a:t>
            </a:r>
            <a:r>
              <a:rPr b="1" lang="en-US" sz="1600" spc="-1" strike="noStrike">
                <a:solidFill>
                  <a:srgbClr val="000000"/>
                </a:solidFill>
                <a:latin typeface="Calibri"/>
              </a:rPr>
              <a:t>i</a:t>
            </a:r>
            <a:r>
              <a:rPr b="1" lang="en-US" sz="1600" spc="-1" strike="noStrike">
                <a:solidFill>
                  <a:srgbClr val="000000"/>
                </a:solidFill>
                <a:latin typeface="Calibri"/>
              </a:rPr>
              <a:t>l</a:t>
            </a:r>
            <a:r>
              <a:rPr b="1" lang="en-US" sz="1600" spc="-1" strike="noStrike">
                <a:solidFill>
                  <a:srgbClr val="000000"/>
                </a:solidFill>
                <a:latin typeface="Calibri"/>
              </a:rPr>
              <a:t>j</a:t>
            </a:r>
            <a:r>
              <a:rPr b="1" lang="en-US" sz="1600" spc="-1" strike="noStrike">
                <a:solidFill>
                  <a:srgbClr val="000000"/>
                </a:solidFill>
                <a:latin typeface="Calibri"/>
              </a:rPr>
              <a:t>e</a:t>
            </a:r>
            <a:r>
              <a:rPr b="1" lang="en-US" sz="1600" spc="-1" strike="noStrike">
                <a:solidFill>
                  <a:srgbClr val="000000"/>
                </a:solidFill>
                <a:latin typeface="Calibri"/>
              </a:rPr>
              <a:t>v</a:t>
            </a:r>
            <a:r>
              <a:rPr b="1" lang="en-US" sz="1600" spc="-1" strike="noStrike">
                <a:solidFill>
                  <a:srgbClr val="000000"/>
                </a:solidFill>
                <a:latin typeface="Calibri"/>
              </a:rPr>
              <a:t> </a:t>
            </a:r>
            <a:r>
              <a:rPr b="1" lang="en-US" sz="1600" spc="-1" strike="noStrike">
                <a:solidFill>
                  <a:srgbClr val="000000"/>
                </a:solidFill>
                <a:latin typeface="Calibri"/>
              </a:rPr>
              <a:t>i</a:t>
            </a:r>
            <a:r>
              <a:rPr b="1" lang="en-US" sz="1600" spc="-1" strike="noStrike">
                <a:solidFill>
                  <a:srgbClr val="000000"/>
                </a:solidFill>
                <a:latin typeface="Calibri"/>
              </a:rPr>
              <a:t>n</a:t>
            </a:r>
            <a:r>
              <a:rPr b="1" lang="en-US" sz="1600" spc="-1" strike="noStrike">
                <a:solidFill>
                  <a:srgbClr val="000000"/>
                </a:solidFill>
                <a:latin typeface="Calibri"/>
              </a:rPr>
              <a:t> </a:t>
            </a:r>
            <a:r>
              <a:rPr b="1" lang="en-US" sz="1600" spc="-1" strike="noStrike">
                <a:solidFill>
                  <a:srgbClr val="000000"/>
                </a:solidFill>
                <a:latin typeface="Calibri"/>
              </a:rPr>
              <a:t>m</a:t>
            </a:r>
            <a:r>
              <a:rPr b="1" lang="en-US" sz="1600" spc="-1" strike="noStrike">
                <a:solidFill>
                  <a:srgbClr val="000000"/>
                </a:solidFill>
                <a:latin typeface="Calibri"/>
              </a:rPr>
              <a:t>e</a:t>
            </a:r>
            <a:r>
              <a:rPr b="1" lang="en-US" sz="1600" spc="-1" strike="noStrike">
                <a:solidFill>
                  <a:srgbClr val="000000"/>
                </a:solidFill>
                <a:latin typeface="Calibri"/>
              </a:rPr>
              <a:t>t</a:t>
            </a:r>
            <a:r>
              <a:rPr b="1" lang="en-US" sz="1600" spc="-1" strike="noStrike">
                <a:solidFill>
                  <a:srgbClr val="000000"/>
                </a:solidFill>
                <a:latin typeface="Calibri"/>
              </a:rPr>
              <a:t>o</a:t>
            </a:r>
            <a:r>
              <a:rPr b="1" lang="en-US" sz="1600" spc="-1" strike="noStrike">
                <a:solidFill>
                  <a:srgbClr val="000000"/>
                </a:solidFill>
                <a:latin typeface="Calibri"/>
              </a:rPr>
              <a:t>d</a:t>
            </a:r>
            <a:endParaRPr b="0" lang="en-US" sz="1600" spc="-1" strike="noStrike">
              <a:solidFill>
                <a:srgbClr val="000000"/>
              </a:solidFill>
              <a:latin typeface="Arial"/>
            </a:endParaRPr>
          </a:p>
        </p:txBody>
      </p:sp>
      <p:sp>
        <p:nvSpPr>
          <p:cNvPr id="132" name="Content Placeholder 11"/>
          <p:cNvSpPr/>
          <p:nvPr/>
        </p:nvSpPr>
        <p:spPr>
          <a:xfrm>
            <a:off x="4572000" y="720360"/>
            <a:ext cx="4436640" cy="3040200"/>
          </a:xfrm>
          <a:prstGeom prst="rect">
            <a:avLst/>
          </a:prstGeom>
          <a:noFill/>
          <a:ln w="0">
            <a:noFill/>
          </a:ln>
        </p:spPr>
        <p:style>
          <a:lnRef idx="0"/>
          <a:fillRef idx="0"/>
          <a:effectRef idx="0"/>
          <a:fontRef idx="minor"/>
        </p:style>
        <p:txBody>
          <a:bodyPr lIns="90000" rIns="90000" tIns="45000" bIns="45000" anchor="t">
            <a:noAutofit/>
          </a:bodyPr>
          <a:p>
            <a:endParaRPr b="0" lang="en-US" sz="1600" spc="-1" strike="noStrike">
              <a:solidFill>
                <a:srgbClr val="000000"/>
              </a:solidFill>
              <a:latin typeface="Calibri"/>
            </a:endParaRPr>
          </a:p>
        </p:txBody>
      </p:sp>
      <p:sp>
        <p:nvSpPr>
          <p:cNvPr id="133" name="Content Placeholder 2"/>
          <p:cNvSpPr/>
          <p:nvPr/>
        </p:nvSpPr>
        <p:spPr>
          <a:xfrm>
            <a:off x="4114800" y="82800"/>
            <a:ext cx="4800600" cy="371880"/>
          </a:xfrm>
          <a:prstGeom prst="rect">
            <a:avLst/>
          </a:prstGeom>
          <a:noFill/>
          <a:ln w="0">
            <a:noFill/>
          </a:ln>
        </p:spPr>
        <p:style>
          <a:lnRef idx="0"/>
          <a:fillRef idx="0"/>
          <a:effectRef idx="0"/>
          <a:fontRef idx="minor"/>
        </p:style>
        <p:txBody>
          <a:bodyPr anchor="t">
            <a:normAutofit/>
          </a:bodyPr>
          <a:p>
            <a:pPr>
              <a:lnSpc>
                <a:spcPct val="90000"/>
              </a:lnSpc>
              <a:spcBef>
                <a:spcPts val="751"/>
              </a:spcBef>
              <a:tabLst>
                <a:tab algn="l" pos="0"/>
              </a:tabLst>
            </a:pPr>
            <a:r>
              <a:rPr b="1" lang="en-US" sz="1600" spc="-1" strike="noStrike">
                <a:solidFill>
                  <a:srgbClr val="000000"/>
                </a:solidFill>
                <a:latin typeface="Calibri"/>
              </a:rPr>
              <a:t>Rezultati/dosedanje ugotovitve/odprta vprašanja</a:t>
            </a:r>
            <a:endParaRPr b="0" lang="en-US" sz="1600" spc="-1" strike="noStrike">
              <a:solidFill>
                <a:srgbClr val="000000"/>
              </a:solidFill>
              <a:latin typeface="Arial"/>
            </a:endParaRPr>
          </a:p>
        </p:txBody>
      </p:sp>
      <p:sp>
        <p:nvSpPr>
          <p:cNvPr id="134" name="PlaceHolder 2"/>
          <p:cNvSpPr>
            <a:spLocks noGrp="1"/>
          </p:cNvSpPr>
          <p:nvPr>
            <p:ph type="dt" idx="12"/>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23. 5</a:t>
            </a:r>
            <a:r>
              <a:rPr b="0" lang="en-US" sz="900" spc="-1" strike="noStrike">
                <a:solidFill>
                  <a:srgbClr val="8b8b8b"/>
                </a:solidFill>
                <a:latin typeface="Calibri"/>
              </a:rPr>
              <a:t>. 2023</a:t>
            </a:r>
            <a:endParaRPr b="0" lang="en-US" sz="900" spc="-1" strike="noStrike">
              <a:solidFill>
                <a:srgbClr val="000000"/>
              </a:solidFill>
              <a:latin typeface="Times New Roman"/>
            </a:endParaRPr>
          </a:p>
        </p:txBody>
      </p:sp>
      <p:sp>
        <p:nvSpPr>
          <p:cNvPr id="135" name="PlaceHolder 3"/>
          <p:cNvSpPr>
            <a:spLocks noGrp="1"/>
          </p:cNvSpPr>
          <p:nvPr>
            <p:ph type="ftr" idx="13"/>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sp>
        <p:nvSpPr>
          <p:cNvPr id="136" name="Content Placeholder 17"/>
          <p:cNvSpPr txBox="1"/>
          <p:nvPr/>
        </p:nvSpPr>
        <p:spPr>
          <a:xfrm>
            <a:off x="4114800" y="589680"/>
            <a:ext cx="4800600" cy="4177440"/>
          </a:xfrm>
          <a:prstGeom prst="rect">
            <a:avLst/>
          </a:prstGeom>
          <a:noFill/>
          <a:ln w="0">
            <a:solidFill>
              <a:srgbClr val="000000"/>
            </a:solidFill>
          </a:ln>
        </p:spPr>
        <p:txBody>
          <a:bodyPr anchor="t">
            <a:normAutofit/>
          </a:bodyPr>
          <a:p>
            <a:pPr>
              <a:lnSpc>
                <a:spcPct val="90000"/>
              </a:lnSpc>
              <a:spcBef>
                <a:spcPts val="751"/>
              </a:spcBef>
              <a:tabLst>
                <a:tab algn="l" pos="0"/>
              </a:tabLst>
            </a:pPr>
            <a:r>
              <a:rPr b="0" lang="sl-SI" sz="1600" spc="-1" strike="noStrike">
                <a:solidFill>
                  <a:srgbClr val="000000"/>
                </a:solidFill>
                <a:latin typeface="Calibri"/>
              </a:rPr>
              <a:t>Dejstvo je, da je razmerje med proizvodnjo in porabo električne energije v Sloveniji znatno večje kot zahtevana količina.</a:t>
            </a:r>
            <a:endParaRPr b="0" lang="en-US" sz="1600" spc="-1" strike="noStrike">
              <a:solidFill>
                <a:srgbClr val="000000"/>
              </a:solidFill>
              <a:latin typeface="Calibri"/>
            </a:endParaRPr>
          </a:p>
        </p:txBody>
      </p:sp>
      <p:pic>
        <p:nvPicPr>
          <p:cNvPr id="137" name="" descr=""/>
          <p:cNvPicPr/>
          <p:nvPr/>
        </p:nvPicPr>
        <p:blipFill>
          <a:blip r:embed="rId1"/>
          <a:stretch/>
        </p:blipFill>
        <p:spPr>
          <a:xfrm>
            <a:off x="4151520" y="1792080"/>
            <a:ext cx="4690800" cy="2953440"/>
          </a:xfrm>
          <a:prstGeom prst="rect">
            <a:avLst/>
          </a:prstGeom>
          <a:ln w="0">
            <a:noFill/>
          </a:ln>
        </p:spPr>
      </p:pic>
      <p:sp>
        <p:nvSpPr>
          <p:cNvPr id="5" name="PlaceHolder 4"/>
          <p:cNvSpPr>
            <a:spLocks noGrp="1"/>
          </p:cNvSpPr>
          <p:nvPr>
            <p:ph type="sldNum" idx="6"/>
          </p:nvPr>
        </p:nvSpPr>
        <p:spPr/>
        <p:txBody>
          <a:bodyPr/>
          <a:p>
            <a:fld id="{345CDE31-A04B-4601-8473-479E6A3F2380}"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99360" y="102240"/>
            <a:ext cx="8944920" cy="410760"/>
          </a:xfrm>
          <a:prstGeom prst="rect">
            <a:avLst/>
          </a:prstGeom>
          <a:noFill/>
          <a:ln w="0">
            <a:noFill/>
          </a:ln>
        </p:spPr>
        <p:txBody>
          <a:bodyPr anchor="ctr">
            <a:normAutofit/>
          </a:bodyPr>
          <a:p>
            <a:pPr indent="0">
              <a:lnSpc>
                <a:spcPct val="90000"/>
              </a:lnSpc>
              <a:buNone/>
            </a:pPr>
            <a:r>
              <a:rPr b="1" lang="en-US" sz="1600" spc="-1" strike="noStrike">
                <a:solidFill>
                  <a:srgbClr val="000000"/>
                </a:solidFill>
                <a:latin typeface="Calibri"/>
              </a:rPr>
              <a:t>Dodatna prosojnica za rezultate</a:t>
            </a:r>
            <a:endParaRPr b="0" lang="en-US" sz="1600" spc="-1" strike="noStrike">
              <a:solidFill>
                <a:srgbClr val="000000"/>
              </a:solidFill>
              <a:latin typeface="Calibri"/>
            </a:endParaRPr>
          </a:p>
        </p:txBody>
      </p:sp>
      <p:sp>
        <p:nvSpPr>
          <p:cNvPr id="139" name="PlaceHolder 2"/>
          <p:cNvSpPr>
            <a:spLocks noGrp="1"/>
          </p:cNvSpPr>
          <p:nvPr>
            <p:ph type="dt" idx="14"/>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a:t>
            </a:r>
            <a:r>
              <a:rPr b="0" lang="en-US" sz="900" spc="-1" strike="noStrike">
                <a:solidFill>
                  <a:srgbClr val="8b8b8b"/>
                </a:solidFill>
                <a:latin typeface="Calibri"/>
              </a:rPr>
              <a:t>. 5. 2023</a:t>
            </a:r>
            <a:endParaRPr b="0" lang="en-US" sz="900" spc="-1" strike="noStrike">
              <a:solidFill>
                <a:srgbClr val="000000"/>
              </a:solidFill>
              <a:latin typeface="Times New Roman"/>
            </a:endParaRPr>
          </a:p>
        </p:txBody>
      </p:sp>
      <p:sp>
        <p:nvSpPr>
          <p:cNvPr id="140" name="PlaceHolder 3"/>
          <p:cNvSpPr>
            <a:spLocks noGrp="1"/>
          </p:cNvSpPr>
          <p:nvPr>
            <p:ph type="ftr" idx="15"/>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pic>
        <p:nvPicPr>
          <p:cNvPr id="141" name="" descr=""/>
          <p:cNvPicPr/>
          <p:nvPr/>
        </p:nvPicPr>
        <p:blipFill>
          <a:blip r:embed="rId1"/>
          <a:stretch/>
        </p:blipFill>
        <p:spPr>
          <a:xfrm>
            <a:off x="1280160" y="457200"/>
            <a:ext cx="6492240" cy="4069080"/>
          </a:xfrm>
          <a:prstGeom prst="rect">
            <a:avLst/>
          </a:prstGeom>
          <a:ln w="0">
            <a:noFill/>
          </a:ln>
        </p:spPr>
      </p:pic>
      <p:sp>
        <p:nvSpPr>
          <p:cNvPr id="5" name="PlaceHolder 4"/>
          <p:cNvSpPr>
            <a:spLocks noGrp="1"/>
          </p:cNvSpPr>
          <p:nvPr>
            <p:ph type="sldNum" idx="9"/>
          </p:nvPr>
        </p:nvSpPr>
        <p:spPr/>
        <p:txBody>
          <a:bodyPr/>
          <a:p>
            <a:fld id="{E76AF8AC-2670-42F5-B2E7-CADD9772D093}"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3" descr="Chart, line chart&#10;&#10;Description automatically generated"/>
          <p:cNvPicPr/>
          <p:nvPr/>
        </p:nvPicPr>
        <p:blipFill>
          <a:blip r:embed="rId1"/>
          <a:stretch/>
        </p:blipFill>
        <p:spPr>
          <a:xfrm>
            <a:off x="4225680" y="1818360"/>
            <a:ext cx="5188680" cy="2915280"/>
          </a:xfrm>
          <a:prstGeom prst="rect">
            <a:avLst/>
          </a:prstGeom>
          <a:ln w="0">
            <a:noFill/>
          </a:ln>
        </p:spPr>
      </p:pic>
      <p:sp>
        <p:nvSpPr>
          <p:cNvPr id="143" name="PlaceHolder 1"/>
          <p:cNvSpPr>
            <a:spLocks noGrp="1"/>
          </p:cNvSpPr>
          <p:nvPr>
            <p:ph/>
          </p:nvPr>
        </p:nvSpPr>
        <p:spPr>
          <a:xfrm>
            <a:off x="92880" y="589320"/>
            <a:ext cx="4403160" cy="4177440"/>
          </a:xfrm>
          <a:prstGeom prst="rect">
            <a:avLst/>
          </a:prstGeom>
          <a:noFill/>
          <a:ln w="0">
            <a:solidFill>
              <a:srgbClr val="000000"/>
            </a:solidFill>
          </a:ln>
        </p:spPr>
        <p:txBody>
          <a:bodyPr anchor="t">
            <a:normAutofit fontScale="75000"/>
          </a:bodyPr>
          <a:p>
            <a:pPr indent="0">
              <a:lnSpc>
                <a:spcPct val="90000"/>
              </a:lnSpc>
              <a:spcBef>
                <a:spcPts val="751"/>
              </a:spcBef>
              <a:buNone/>
              <a:tabLst>
                <a:tab algn="l" pos="0"/>
              </a:tabLst>
            </a:pPr>
            <a:r>
              <a:rPr b="1" lang="en-US" sz="1800" spc="-1" strike="noStrike">
                <a:solidFill>
                  <a:srgbClr val="000000"/>
                </a:solidFill>
                <a:latin typeface="Calibri"/>
              </a:rPr>
              <a:t>Kako močno vpliva poraba elektrike na njeno ceno</a:t>
            </a:r>
            <a:r>
              <a:rPr b="1" lang="en-SI" sz="1800" spc="-1" strike="noStrike">
                <a:solidFill>
                  <a:srgbClr val="000000"/>
                </a:solidFill>
                <a:latin typeface="Calibri"/>
              </a:rPr>
              <a:t> in a</a:t>
            </a:r>
            <a:r>
              <a:rPr b="1" lang="en-US" sz="1800" spc="-1" strike="noStrike">
                <a:solidFill>
                  <a:srgbClr val="000000"/>
                </a:solidFill>
                <a:latin typeface="Calibri"/>
              </a:rPr>
              <a:t>li imajo zasebne mini-elektrarne vpliv na ceno elektrike?</a:t>
            </a:r>
            <a:endParaRPr b="0" lang="en-US" sz="1800" spc="-1" strike="noStrike">
              <a:solidFill>
                <a:srgbClr val="000000"/>
              </a:solidFill>
              <a:latin typeface="Calibri"/>
            </a:endParaRPr>
          </a:p>
          <a:p>
            <a:pPr indent="0">
              <a:lnSpc>
                <a:spcPct val="90000"/>
              </a:lnSpc>
              <a:spcBef>
                <a:spcPts val="751"/>
              </a:spcBef>
              <a:buNone/>
              <a:tabLst>
                <a:tab algn="l" pos="0"/>
              </a:tabLst>
            </a:pPr>
            <a:endParaRPr b="0" lang="en-US" sz="1600" spc="-1" strike="noStrike">
              <a:solidFill>
                <a:srgbClr val="000000"/>
              </a:solidFill>
              <a:latin typeface="Calibri"/>
            </a:endParaRPr>
          </a:p>
          <a:p>
            <a:pPr indent="0">
              <a:lnSpc>
                <a:spcPct val="90000"/>
              </a:lnSpc>
              <a:spcBef>
                <a:spcPts val="751"/>
              </a:spcBef>
              <a:buNone/>
              <a:tabLst>
                <a:tab algn="l" pos="0"/>
              </a:tabLst>
            </a:pPr>
            <a:r>
              <a:rPr b="0" lang="sl-SI" sz="1600" spc="-1" strike="noStrike">
                <a:solidFill>
                  <a:srgbClr val="000000"/>
                </a:solidFill>
                <a:latin typeface="Calibri"/>
              </a:rPr>
              <a:t>Vprašanje o porabi elektrike in njenem strošku je kompleksen problem, saj obstaja veliko spremenljivk, ki lahko vplivajo na ceno električne energije. Nekateri dejavniki, ki vplivajo na ceno elektrike, vključujejo: </a:t>
            </a:r>
            <a:r>
              <a:rPr b="0" i="1" lang="sl-SI" sz="1600" spc="-1" strike="noStrike">
                <a:solidFill>
                  <a:srgbClr val="000000"/>
                </a:solidFill>
                <a:latin typeface="Calibri"/>
              </a:rPr>
              <a:t>vir proizvodnje, povpraševanje, sezonske spremembe, nihanja v oskrbi, politične spremembe </a:t>
            </a:r>
            <a:r>
              <a:rPr b="0" lang="sl-SI" sz="1600" spc="-1" strike="noStrike">
                <a:solidFill>
                  <a:srgbClr val="000000"/>
                </a:solidFill>
                <a:latin typeface="Calibri"/>
              </a:rPr>
              <a:t>in še več.</a:t>
            </a:r>
            <a:endParaRPr b="0" lang="en-US" sz="1600" spc="-1" strike="noStrike">
              <a:solidFill>
                <a:srgbClr val="000000"/>
              </a:solidFill>
              <a:latin typeface="Calibri"/>
            </a:endParaRPr>
          </a:p>
          <a:p>
            <a:pPr indent="0">
              <a:lnSpc>
                <a:spcPct val="90000"/>
              </a:lnSpc>
              <a:spcBef>
                <a:spcPts val="751"/>
              </a:spcBef>
              <a:buNone/>
              <a:tabLst>
                <a:tab algn="l" pos="0"/>
              </a:tabLst>
            </a:pPr>
            <a:r>
              <a:rPr b="0" lang="sl-SI" sz="1600" spc="-1" strike="noStrike">
                <a:solidFill>
                  <a:srgbClr val="000000"/>
                </a:solidFill>
                <a:latin typeface="Calibri"/>
              </a:rPr>
              <a:t>Poraba elektrike ima lahko tudi pomemben vpliv na njeno ceno. Povpraševanje po električni energiji se lahko razlikuje </a:t>
            </a:r>
            <a:r>
              <a:rPr b="0" i="1" lang="sl-SI" sz="1600" spc="-1" strike="noStrike">
                <a:solidFill>
                  <a:srgbClr val="000000"/>
                </a:solidFill>
                <a:latin typeface="Calibri"/>
              </a:rPr>
              <a:t>glede na letni čas, delovni čas, gospodarske razmere in druge dejavnike</a:t>
            </a:r>
            <a:r>
              <a:rPr b="0" lang="sl-SI" sz="1600" spc="-1" strike="noStrike">
                <a:solidFill>
                  <a:srgbClr val="000000"/>
                </a:solidFill>
                <a:latin typeface="Calibri"/>
              </a:rPr>
              <a:t>. </a:t>
            </a:r>
            <a:endParaRPr b="0" lang="en-US" sz="1600" spc="-1" strike="noStrike">
              <a:solidFill>
                <a:srgbClr val="000000"/>
              </a:solidFill>
              <a:latin typeface="Calibri"/>
            </a:endParaRPr>
          </a:p>
          <a:p>
            <a:pPr indent="0">
              <a:lnSpc>
                <a:spcPct val="90000"/>
              </a:lnSpc>
              <a:spcBef>
                <a:spcPts val="751"/>
              </a:spcBef>
              <a:buNone/>
              <a:tabLst>
                <a:tab algn="l" pos="0"/>
              </a:tabLst>
            </a:pPr>
            <a:r>
              <a:rPr b="0" lang="sl-SI" sz="1600" spc="-1" strike="noStrike">
                <a:solidFill>
                  <a:srgbClr val="000000"/>
                </a:solidFill>
                <a:latin typeface="Calibri"/>
              </a:rPr>
              <a:t>Glede vpliva zasebnih mini-elektrarn na ceno elektrike obstaja različno mnenje. Nekateri menijo, da lahko zasebne mini-elektrarne pomagajo zmanjšati ceno elektrike, saj proizvajajo energijo v bližini porabnika, kar zmanjšuje izgube pri prenosu. Drugi pa menijo, da lahko zasebne mini-elektrarne povzročijo višje stroške za proizvodnjo električne energije, saj so lahko manj učinkovite kot večje elektrarne.</a:t>
            </a:r>
            <a:endParaRPr b="0" lang="en-US" sz="1600" spc="-1" strike="noStrike">
              <a:solidFill>
                <a:srgbClr val="000000"/>
              </a:solidFill>
              <a:latin typeface="Calibri"/>
            </a:endParaRPr>
          </a:p>
          <a:p>
            <a:pPr indent="0">
              <a:lnSpc>
                <a:spcPct val="90000"/>
              </a:lnSpc>
              <a:spcBef>
                <a:spcPts val="751"/>
              </a:spcBef>
              <a:buNone/>
              <a:tabLst>
                <a:tab algn="l" pos="0"/>
              </a:tabLst>
            </a:pPr>
            <a:r>
              <a:rPr b="0" lang="sl-SI" sz="1600" spc="-1" strike="noStrike">
                <a:solidFill>
                  <a:srgbClr val="000000"/>
                </a:solidFill>
                <a:latin typeface="Calibri"/>
              </a:rPr>
              <a:t>V celoti je težko natančno ugotoviti, kako močno vpliva poraba elektrike na njeno ceno in ali imajo zasebne mini-elektrarne vpliv na ceno elektrike. Različni dejavniki lahko vplivajo na ceno elektrike, zato je potrebna natančna analiza, da bi lahko prišli do natančnih zaključkov.</a:t>
            </a:r>
            <a:endParaRPr b="0" lang="en-US" sz="1600" spc="-1" strike="noStrike">
              <a:solidFill>
                <a:srgbClr val="000000"/>
              </a:solidFill>
              <a:latin typeface="Calibri"/>
            </a:endParaRPr>
          </a:p>
        </p:txBody>
      </p:sp>
      <p:sp>
        <p:nvSpPr>
          <p:cNvPr id="144" name="PlaceHolder 2"/>
          <p:cNvSpPr>
            <a:spLocks noGrp="1"/>
          </p:cNvSpPr>
          <p:nvPr>
            <p:ph/>
          </p:nvPr>
        </p:nvSpPr>
        <p:spPr>
          <a:xfrm>
            <a:off x="4588920" y="589320"/>
            <a:ext cx="4461840" cy="4177440"/>
          </a:xfrm>
          <a:prstGeom prst="rect">
            <a:avLst/>
          </a:prstGeom>
          <a:noFill/>
          <a:ln w="0">
            <a:solidFill>
              <a:srgbClr val="000000"/>
            </a:solidFill>
          </a:ln>
        </p:spPr>
        <p:txBody>
          <a:bodyPr anchor="t">
            <a:normAutofit/>
          </a:bodyPr>
          <a:p>
            <a:pPr indent="0">
              <a:lnSpc>
                <a:spcPct val="90000"/>
              </a:lnSpc>
              <a:spcBef>
                <a:spcPts val="751"/>
              </a:spcBef>
              <a:buNone/>
              <a:tabLst>
                <a:tab algn="l" pos="0"/>
              </a:tabLst>
            </a:pPr>
            <a:r>
              <a:rPr b="0" lang="en-SI" sz="1600" spc="-1" strike="noStrike">
                <a:solidFill>
                  <a:srgbClr val="000000"/>
                </a:solidFill>
                <a:latin typeface="Calibri"/>
              </a:rPr>
              <a:t>Trenutno sva še v fazi analize vseh podatkov in odgovora na vprašanje še ni. </a:t>
            </a:r>
            <a:endParaRPr b="0" lang="en-US" sz="1600" spc="-1" strike="noStrike">
              <a:solidFill>
                <a:srgbClr val="000000"/>
              </a:solidFill>
              <a:latin typeface="Calibri"/>
            </a:endParaRPr>
          </a:p>
          <a:p>
            <a:pPr indent="0">
              <a:lnSpc>
                <a:spcPct val="90000"/>
              </a:lnSpc>
              <a:spcBef>
                <a:spcPts val="751"/>
              </a:spcBef>
              <a:buNone/>
              <a:tabLst>
                <a:tab algn="l" pos="0"/>
              </a:tabLst>
            </a:pPr>
            <a:r>
              <a:rPr b="0" lang="en-SI" sz="1600" spc="-1" strike="noStrike">
                <a:solidFill>
                  <a:srgbClr val="000000"/>
                </a:solidFill>
                <a:latin typeface="Calibri"/>
              </a:rPr>
              <a:t>Pri analizi se poizkušava bolje spoznati z domeno katero podatki obsegajo.</a:t>
            </a:r>
            <a:endParaRPr b="0" lang="en-US" sz="1600" spc="-1" strike="noStrike">
              <a:solidFill>
                <a:srgbClr val="000000"/>
              </a:solidFill>
              <a:latin typeface="Calibri"/>
            </a:endParaRPr>
          </a:p>
          <a:p>
            <a:pPr indent="0">
              <a:lnSpc>
                <a:spcPct val="90000"/>
              </a:lnSpc>
              <a:spcBef>
                <a:spcPts val="751"/>
              </a:spcBef>
              <a:buNone/>
              <a:tabLst>
                <a:tab algn="l" pos="0"/>
              </a:tabLst>
            </a:pPr>
            <a:r>
              <a:rPr b="0" lang="en-SI" sz="1600" spc="-1" strike="noStrike">
                <a:solidFill>
                  <a:srgbClr val="000000"/>
                </a:solidFill>
                <a:latin typeface="Calibri"/>
              </a:rPr>
              <a:t>Z vizualizacijami je lažje razumeti podatke.</a:t>
            </a:r>
            <a:endParaRPr b="0" lang="en-US" sz="1600" spc="-1" strike="noStrike">
              <a:solidFill>
                <a:srgbClr val="000000"/>
              </a:solidFill>
              <a:latin typeface="Calibri"/>
            </a:endParaRPr>
          </a:p>
          <a:p>
            <a:pPr indent="0">
              <a:lnSpc>
                <a:spcPct val="90000"/>
              </a:lnSpc>
              <a:spcBef>
                <a:spcPts val="751"/>
              </a:spcBef>
              <a:buNone/>
              <a:tabLst>
                <a:tab algn="l" pos="0"/>
              </a:tabLst>
            </a:pPr>
            <a:endParaRPr b="0" lang="en-US" sz="1600" spc="-1" strike="noStrike">
              <a:solidFill>
                <a:srgbClr val="000000"/>
              </a:solidFill>
              <a:latin typeface="Calibri"/>
            </a:endParaRPr>
          </a:p>
          <a:p>
            <a:pPr indent="0">
              <a:lnSpc>
                <a:spcPct val="90000"/>
              </a:lnSpc>
              <a:spcBef>
                <a:spcPts val="751"/>
              </a:spcBef>
              <a:buNone/>
              <a:tabLst>
                <a:tab algn="l" pos="0"/>
              </a:tabLst>
            </a:pPr>
            <a:r>
              <a:rPr b="0" lang="en-SI" sz="1600" spc="-1" strike="noStrike">
                <a:solidFill>
                  <a:srgbClr val="000000"/>
                </a:solidFill>
                <a:latin typeface="Calibri"/>
              </a:rPr>
              <a:t>Primer ene izmed vizualizacij:</a:t>
            </a:r>
            <a:endParaRPr b="0" lang="en-US" sz="1600" spc="-1" strike="noStrike">
              <a:solidFill>
                <a:srgbClr val="000000"/>
              </a:solidFill>
              <a:latin typeface="Calibri"/>
            </a:endParaRPr>
          </a:p>
        </p:txBody>
      </p:sp>
      <p:sp>
        <p:nvSpPr>
          <p:cNvPr id="145" name="Content Placeholder 16"/>
          <p:cNvSpPr/>
          <p:nvPr/>
        </p:nvSpPr>
        <p:spPr>
          <a:xfrm>
            <a:off x="92880" y="82800"/>
            <a:ext cx="4403160" cy="371880"/>
          </a:xfrm>
          <a:prstGeom prst="rect">
            <a:avLst/>
          </a:prstGeom>
          <a:noFill/>
          <a:ln w="0">
            <a:noFill/>
          </a:ln>
        </p:spPr>
        <p:style>
          <a:lnRef idx="0"/>
          <a:fillRef idx="0"/>
          <a:effectRef idx="0"/>
          <a:fontRef idx="minor"/>
        </p:style>
        <p:txBody>
          <a:bodyPr anchor="t">
            <a:normAutofit/>
          </a:bodyPr>
          <a:p>
            <a:pPr>
              <a:lnSpc>
                <a:spcPct val="90000"/>
              </a:lnSpc>
              <a:spcBef>
                <a:spcPts val="751"/>
              </a:spcBef>
              <a:tabLst>
                <a:tab algn="l" pos="0"/>
              </a:tabLst>
            </a:pPr>
            <a:r>
              <a:rPr b="1" lang="en-US" sz="1600" spc="-1" strike="noStrike">
                <a:solidFill>
                  <a:srgbClr val="000000"/>
                </a:solidFill>
                <a:latin typeface="Calibri"/>
              </a:rPr>
              <a:t>Podroben opis ciljev in metod</a:t>
            </a:r>
            <a:endParaRPr b="0" lang="en-US" sz="1600" spc="-1" strike="noStrike">
              <a:solidFill>
                <a:srgbClr val="000000"/>
              </a:solidFill>
              <a:latin typeface="Arial"/>
            </a:endParaRPr>
          </a:p>
        </p:txBody>
      </p:sp>
      <p:sp>
        <p:nvSpPr>
          <p:cNvPr id="146" name="Content Placeholder 18"/>
          <p:cNvSpPr/>
          <p:nvPr/>
        </p:nvSpPr>
        <p:spPr>
          <a:xfrm>
            <a:off x="4572000" y="720360"/>
            <a:ext cx="4436640" cy="3040200"/>
          </a:xfrm>
          <a:prstGeom prst="rect">
            <a:avLst/>
          </a:prstGeom>
          <a:noFill/>
          <a:ln w="0">
            <a:noFill/>
          </a:ln>
        </p:spPr>
        <p:style>
          <a:lnRef idx="0"/>
          <a:fillRef idx="0"/>
          <a:effectRef idx="0"/>
          <a:fontRef idx="minor"/>
        </p:style>
        <p:txBody>
          <a:bodyPr lIns="90000" rIns="90000" tIns="45000" bIns="45000" anchor="t">
            <a:noAutofit/>
          </a:bodyPr>
          <a:p>
            <a:endParaRPr b="0" lang="en-US" sz="1600" spc="-1" strike="noStrike">
              <a:solidFill>
                <a:srgbClr val="000000"/>
              </a:solidFill>
              <a:latin typeface="Calibri"/>
            </a:endParaRPr>
          </a:p>
        </p:txBody>
      </p:sp>
      <p:sp>
        <p:nvSpPr>
          <p:cNvPr id="147" name="Content Placeholder 19"/>
          <p:cNvSpPr/>
          <p:nvPr/>
        </p:nvSpPr>
        <p:spPr>
          <a:xfrm>
            <a:off x="4588920" y="82800"/>
            <a:ext cx="4461840" cy="371880"/>
          </a:xfrm>
          <a:prstGeom prst="rect">
            <a:avLst/>
          </a:prstGeom>
          <a:noFill/>
          <a:ln w="0">
            <a:noFill/>
          </a:ln>
        </p:spPr>
        <p:style>
          <a:lnRef idx="0"/>
          <a:fillRef idx="0"/>
          <a:effectRef idx="0"/>
          <a:fontRef idx="minor"/>
        </p:style>
        <p:txBody>
          <a:bodyPr anchor="t">
            <a:normAutofit/>
          </a:bodyPr>
          <a:p>
            <a:pPr>
              <a:lnSpc>
                <a:spcPct val="90000"/>
              </a:lnSpc>
              <a:spcBef>
                <a:spcPts val="751"/>
              </a:spcBef>
              <a:tabLst>
                <a:tab algn="l" pos="0"/>
              </a:tabLst>
            </a:pPr>
            <a:r>
              <a:rPr b="1" lang="en-US" sz="1600" spc="-1" strike="noStrike">
                <a:solidFill>
                  <a:srgbClr val="000000"/>
                </a:solidFill>
                <a:latin typeface="Calibri"/>
              </a:rPr>
              <a:t>Rezultati/dosedanje ugotovitve/odprta vprašanja</a:t>
            </a:r>
            <a:endParaRPr b="0" lang="en-US" sz="1600" spc="-1" strike="noStrike">
              <a:solidFill>
                <a:srgbClr val="000000"/>
              </a:solidFill>
              <a:latin typeface="Arial"/>
            </a:endParaRPr>
          </a:p>
        </p:txBody>
      </p:sp>
      <p:sp>
        <p:nvSpPr>
          <p:cNvPr id="148" name="PlaceHolder 3"/>
          <p:cNvSpPr>
            <a:spLocks noGrp="1"/>
          </p:cNvSpPr>
          <p:nvPr>
            <p:ph type="dt" idx="16"/>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23. 5. 2023</a:t>
            </a:r>
            <a:endParaRPr b="0" lang="en-US" sz="900" spc="-1" strike="noStrike">
              <a:solidFill>
                <a:srgbClr val="000000"/>
              </a:solidFill>
              <a:latin typeface="Times New Roman"/>
            </a:endParaRPr>
          </a:p>
        </p:txBody>
      </p:sp>
      <p:sp>
        <p:nvSpPr>
          <p:cNvPr id="149" name="PlaceHolder 4"/>
          <p:cNvSpPr>
            <a:spLocks noGrp="1"/>
          </p:cNvSpPr>
          <p:nvPr>
            <p:ph type="ftr" idx="17"/>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sp>
        <p:nvSpPr>
          <p:cNvPr id="6" name="PlaceHolder 5"/>
          <p:cNvSpPr>
            <a:spLocks noGrp="1"/>
          </p:cNvSpPr>
          <p:nvPr>
            <p:ph type="sldNum" idx="6"/>
          </p:nvPr>
        </p:nvSpPr>
        <p:spPr/>
        <p:txBody>
          <a:bodyPr/>
          <a:p>
            <a:fld id="{01D6E1D6-BAA3-4770-9977-0B293A6511EB}"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99360" y="102240"/>
            <a:ext cx="8944920" cy="410760"/>
          </a:xfrm>
          <a:prstGeom prst="rect">
            <a:avLst/>
          </a:prstGeom>
          <a:noFill/>
          <a:ln w="0">
            <a:noFill/>
          </a:ln>
        </p:spPr>
        <p:txBody>
          <a:bodyPr anchor="ctr">
            <a:normAutofit/>
          </a:bodyPr>
          <a:p>
            <a:pPr indent="0">
              <a:lnSpc>
                <a:spcPct val="90000"/>
              </a:lnSpc>
              <a:buNone/>
            </a:pPr>
            <a:r>
              <a:rPr b="1" lang="en-US" sz="1600" spc="-1" strike="noStrike">
                <a:solidFill>
                  <a:srgbClr val="000000"/>
                </a:solidFill>
                <a:latin typeface="Calibri"/>
              </a:rPr>
              <a:t>Dodatna prosojnica za rezultate</a:t>
            </a:r>
            <a:endParaRPr b="0" lang="en-US" sz="1600" spc="-1" strike="noStrike">
              <a:solidFill>
                <a:srgbClr val="000000"/>
              </a:solidFill>
              <a:latin typeface="Calibri"/>
            </a:endParaRPr>
          </a:p>
        </p:txBody>
      </p:sp>
      <p:sp>
        <p:nvSpPr>
          <p:cNvPr id="151" name="PlaceHolder 2"/>
          <p:cNvSpPr>
            <a:spLocks noGrp="1"/>
          </p:cNvSpPr>
          <p:nvPr>
            <p:ph/>
          </p:nvPr>
        </p:nvSpPr>
        <p:spPr>
          <a:xfrm>
            <a:off x="99360" y="513360"/>
            <a:ext cx="8944920" cy="4253400"/>
          </a:xfrm>
          <a:prstGeom prst="rect">
            <a:avLst/>
          </a:prstGeom>
          <a:noFill/>
          <a:ln w="0">
            <a:solidFill>
              <a:srgbClr val="000000"/>
            </a:solidFill>
          </a:ln>
        </p:spPr>
        <p:txBody>
          <a:bodyPr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2" name="PlaceHolder 3"/>
          <p:cNvSpPr>
            <a:spLocks noGrp="1"/>
          </p:cNvSpPr>
          <p:nvPr>
            <p:ph type="dt" idx="18"/>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a:t>
            </a:r>
            <a:r>
              <a:rPr b="0" lang="en-US" sz="900" spc="-1" strike="noStrike">
                <a:solidFill>
                  <a:srgbClr val="8b8b8b"/>
                </a:solidFill>
                <a:latin typeface="Calibri"/>
              </a:rPr>
              <a:t>. 5. 2023</a:t>
            </a:r>
            <a:endParaRPr b="0" lang="en-US" sz="900" spc="-1" strike="noStrike">
              <a:solidFill>
                <a:srgbClr val="000000"/>
              </a:solidFill>
              <a:latin typeface="Times New Roman"/>
            </a:endParaRPr>
          </a:p>
        </p:txBody>
      </p:sp>
      <p:sp>
        <p:nvSpPr>
          <p:cNvPr id="153" name="PlaceHolder 4"/>
          <p:cNvSpPr>
            <a:spLocks noGrp="1"/>
          </p:cNvSpPr>
          <p:nvPr>
            <p:ph type="ftr" idx="19"/>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sp>
        <p:nvSpPr>
          <p:cNvPr id="6" name="PlaceHolder 5"/>
          <p:cNvSpPr>
            <a:spLocks noGrp="1"/>
          </p:cNvSpPr>
          <p:nvPr>
            <p:ph type="sldNum" idx="9"/>
          </p:nvPr>
        </p:nvSpPr>
        <p:spPr/>
        <p:txBody>
          <a:bodyPr/>
          <a:p>
            <a:fld id="{16C69CA4-DCEA-4464-9DBA-ED3FEF15C27D}"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92880" y="589320"/>
            <a:ext cx="4403160" cy="4177440"/>
          </a:xfrm>
          <a:prstGeom prst="rect">
            <a:avLst/>
          </a:prstGeom>
          <a:noFill/>
          <a:ln w="0">
            <a:solidFill>
              <a:srgbClr val="000000"/>
            </a:solidFill>
          </a:ln>
        </p:spPr>
        <p:txBody>
          <a:bodyPr anchor="t">
            <a:normAutofit/>
          </a:bodyPr>
          <a:p>
            <a:pPr indent="0">
              <a:lnSpc>
                <a:spcPct val="90000"/>
              </a:lnSpc>
              <a:spcBef>
                <a:spcPts val="751"/>
              </a:spcBef>
              <a:buNone/>
              <a:tabLst>
                <a:tab algn="l" pos="0"/>
              </a:tabLst>
            </a:pPr>
            <a:r>
              <a:rPr b="1" lang="en-US" sz="1350" spc="-1" strike="noStrike">
                <a:solidFill>
                  <a:srgbClr val="000000"/>
                </a:solidFill>
                <a:latin typeface="Calibri"/>
              </a:rPr>
              <a:t>Kakšni so premiki električne industrije v Sloveniji v zeleno smer?</a:t>
            </a:r>
            <a:endParaRPr b="0" lang="en-US" sz="1350" spc="-1" strike="noStrike">
              <a:solidFill>
                <a:srgbClr val="000000"/>
              </a:solidFill>
              <a:latin typeface="Calibri"/>
            </a:endParaRPr>
          </a:p>
          <a:p>
            <a:pPr indent="0">
              <a:lnSpc>
                <a:spcPct val="90000"/>
              </a:lnSpc>
              <a:spcBef>
                <a:spcPts val="751"/>
              </a:spcBef>
              <a:buNone/>
              <a:tabLst>
                <a:tab algn="l" pos="0"/>
              </a:tabLst>
            </a:pPr>
            <a:endParaRPr b="0" lang="en-US" sz="1200" spc="-1" strike="noStrike">
              <a:solidFill>
                <a:srgbClr val="000000"/>
              </a:solidFill>
              <a:latin typeface="Calibri"/>
            </a:endParaRPr>
          </a:p>
          <a:p>
            <a:pPr indent="0">
              <a:lnSpc>
                <a:spcPct val="90000"/>
              </a:lnSpc>
              <a:spcBef>
                <a:spcPts val="751"/>
              </a:spcBef>
              <a:buNone/>
              <a:tabLst>
                <a:tab algn="l" pos="0"/>
              </a:tabLst>
            </a:pPr>
            <a:r>
              <a:rPr b="0" lang="en-SI" sz="1200" spc="-1" strike="noStrike">
                <a:solidFill>
                  <a:srgbClr val="000000"/>
                </a:solidFill>
                <a:latin typeface="Calibri"/>
              </a:rPr>
              <a:t>Vprašanje glede razumevanje premikov električne industrije v zeleno smer nam omogoča načrtovanje in izvajanje trajnostnih energetskih politik, spodbujanje razvoja obnovljivih virov energije ter ustvarjanje pozitivnih družbenih, okoljskih in gospodarskih učinkov.</a:t>
            </a:r>
            <a:endParaRPr b="0" lang="en-US" sz="1200" spc="-1" strike="noStrike">
              <a:solidFill>
                <a:srgbClr val="000000"/>
              </a:solidFill>
              <a:latin typeface="Calibri"/>
            </a:endParaRPr>
          </a:p>
          <a:p>
            <a:pPr indent="0">
              <a:lnSpc>
                <a:spcPct val="90000"/>
              </a:lnSpc>
              <a:spcBef>
                <a:spcPts val="751"/>
              </a:spcBef>
              <a:buNone/>
              <a:tabLst>
                <a:tab algn="l" pos="0"/>
              </a:tabLst>
            </a:pPr>
            <a:r>
              <a:rPr b="0" lang="en-US" sz="1200" spc="-1" strike="noStrike">
                <a:solidFill>
                  <a:srgbClr val="000000"/>
                </a:solidFill>
                <a:latin typeface="Calibri"/>
              </a:rPr>
              <a:t>Za odgovor na vprašanje sta bili zadostni dve vizualizaciji, ki prikazujeta trende v proizvodnji elektrike v zadnjih desetletjih, preko katerih se posledično izpeljejo zaključki/ugotovitve.</a:t>
            </a:r>
            <a:endParaRPr b="0" lang="en-US" sz="1200" spc="-1" strike="noStrike">
              <a:solidFill>
                <a:srgbClr val="000000"/>
              </a:solidFill>
              <a:latin typeface="Calibri"/>
            </a:endParaRPr>
          </a:p>
          <a:p>
            <a:pPr indent="0">
              <a:lnSpc>
                <a:spcPct val="90000"/>
              </a:lnSpc>
              <a:spcBef>
                <a:spcPts val="751"/>
              </a:spcBef>
              <a:buNone/>
              <a:tabLst>
                <a:tab algn="l" pos="0"/>
              </a:tabLst>
            </a:pPr>
            <a:r>
              <a:rPr b="0" lang="en-US" sz="1200" spc="-1" strike="noStrike">
                <a:solidFill>
                  <a:srgbClr val="000000"/>
                </a:solidFill>
                <a:latin typeface="Calibri"/>
              </a:rPr>
              <a:t>Kar se tiče predpocesiranja, je tu potrebno vrednosti podatkov pretvoriti v ustrezne tipe in te vrednosti poračunati tako, da bodo zastopale relativni prispevek proizvoda za določen tip elektrarne (razen pri grafu o proizvodnji mini-elektrarn).</a:t>
            </a:r>
            <a:endParaRPr b="0" lang="en-US" sz="1200" spc="-1" strike="noStrike">
              <a:solidFill>
                <a:srgbClr val="000000"/>
              </a:solidFill>
              <a:latin typeface="Calibri"/>
            </a:endParaRPr>
          </a:p>
          <a:p>
            <a:pPr indent="0">
              <a:lnSpc>
                <a:spcPct val="90000"/>
              </a:lnSpc>
              <a:spcBef>
                <a:spcPts val="751"/>
              </a:spcBef>
              <a:buNone/>
              <a:tabLst>
                <a:tab algn="l" pos="0"/>
              </a:tabLst>
            </a:pPr>
            <a:r>
              <a:rPr b="0" lang="en-US" sz="1200" spc="-1" strike="noStrike">
                <a:solidFill>
                  <a:srgbClr val="000000"/>
                </a:solidFill>
                <a:latin typeface="Calibri"/>
              </a:rPr>
              <a:t>To nam omogoča uresničevanje ciljev trajnostnega razvoja, zmanjševanje emisij toplogrednih plinov ter ustvarjanje boljše prihodnosti za Slovenijo.</a:t>
            </a:r>
            <a:endParaRPr b="0" lang="en-US" sz="1200" spc="-1" strike="noStrike">
              <a:solidFill>
                <a:srgbClr val="000000"/>
              </a:solidFill>
              <a:latin typeface="Calibri"/>
            </a:endParaRPr>
          </a:p>
        </p:txBody>
      </p:sp>
      <p:sp>
        <p:nvSpPr>
          <p:cNvPr id="155" name="Content Placeholder 21"/>
          <p:cNvSpPr/>
          <p:nvPr/>
        </p:nvSpPr>
        <p:spPr>
          <a:xfrm>
            <a:off x="92880" y="82800"/>
            <a:ext cx="4403160" cy="371880"/>
          </a:xfrm>
          <a:prstGeom prst="rect">
            <a:avLst/>
          </a:prstGeom>
          <a:noFill/>
          <a:ln w="0">
            <a:noFill/>
          </a:ln>
        </p:spPr>
        <p:style>
          <a:lnRef idx="0"/>
          <a:fillRef idx="0"/>
          <a:effectRef idx="0"/>
          <a:fontRef idx="minor"/>
        </p:style>
        <p:txBody>
          <a:bodyPr anchor="t">
            <a:normAutofit/>
          </a:bodyPr>
          <a:p>
            <a:pPr>
              <a:lnSpc>
                <a:spcPct val="90000"/>
              </a:lnSpc>
              <a:spcBef>
                <a:spcPts val="751"/>
              </a:spcBef>
              <a:tabLst>
                <a:tab algn="l" pos="0"/>
              </a:tabLst>
            </a:pPr>
            <a:r>
              <a:rPr b="1" lang="en-US" sz="1600" spc="-1" strike="noStrike">
                <a:solidFill>
                  <a:srgbClr val="000000"/>
                </a:solidFill>
                <a:latin typeface="Calibri"/>
              </a:rPr>
              <a:t>Podroben opis ciljev in metod</a:t>
            </a:r>
            <a:endParaRPr b="0" lang="en-US" sz="1600" spc="-1" strike="noStrike">
              <a:solidFill>
                <a:srgbClr val="000000"/>
              </a:solidFill>
              <a:latin typeface="Arial"/>
            </a:endParaRPr>
          </a:p>
        </p:txBody>
      </p:sp>
      <p:sp>
        <p:nvSpPr>
          <p:cNvPr id="156" name="Content Placeholder 22"/>
          <p:cNvSpPr/>
          <p:nvPr/>
        </p:nvSpPr>
        <p:spPr>
          <a:xfrm>
            <a:off x="4572000" y="720360"/>
            <a:ext cx="4436640" cy="3040200"/>
          </a:xfrm>
          <a:prstGeom prst="rect">
            <a:avLst/>
          </a:prstGeom>
          <a:noFill/>
          <a:ln w="0">
            <a:noFill/>
          </a:ln>
        </p:spPr>
        <p:style>
          <a:lnRef idx="0"/>
          <a:fillRef idx="0"/>
          <a:effectRef idx="0"/>
          <a:fontRef idx="minor"/>
        </p:style>
        <p:txBody>
          <a:bodyPr lIns="90000" rIns="90000" tIns="45000" bIns="45000" anchor="t">
            <a:noAutofit/>
          </a:bodyPr>
          <a:p>
            <a:endParaRPr b="0" lang="en-US" sz="1600" spc="-1" strike="noStrike">
              <a:solidFill>
                <a:srgbClr val="000000"/>
              </a:solidFill>
              <a:latin typeface="Calibri"/>
            </a:endParaRPr>
          </a:p>
        </p:txBody>
      </p:sp>
      <p:sp>
        <p:nvSpPr>
          <p:cNvPr id="157" name="Content Placeholder 23"/>
          <p:cNvSpPr/>
          <p:nvPr/>
        </p:nvSpPr>
        <p:spPr>
          <a:xfrm>
            <a:off x="4588920" y="82800"/>
            <a:ext cx="4461840" cy="371880"/>
          </a:xfrm>
          <a:prstGeom prst="rect">
            <a:avLst/>
          </a:prstGeom>
          <a:noFill/>
          <a:ln w="0">
            <a:noFill/>
          </a:ln>
        </p:spPr>
        <p:style>
          <a:lnRef idx="0"/>
          <a:fillRef idx="0"/>
          <a:effectRef idx="0"/>
          <a:fontRef idx="minor"/>
        </p:style>
        <p:txBody>
          <a:bodyPr anchor="t">
            <a:normAutofit/>
          </a:bodyPr>
          <a:p>
            <a:pPr>
              <a:lnSpc>
                <a:spcPct val="90000"/>
              </a:lnSpc>
              <a:spcBef>
                <a:spcPts val="751"/>
              </a:spcBef>
              <a:tabLst>
                <a:tab algn="l" pos="0"/>
              </a:tabLst>
            </a:pPr>
            <a:r>
              <a:rPr b="1" lang="en-US" sz="1600" spc="-1" strike="noStrike">
                <a:solidFill>
                  <a:srgbClr val="000000"/>
                </a:solidFill>
                <a:latin typeface="Calibri"/>
              </a:rPr>
              <a:t>Rezultati/dosedanje ugotovitve/odprta vprašanja</a:t>
            </a:r>
            <a:endParaRPr b="0" lang="en-US" sz="1600" spc="-1" strike="noStrike">
              <a:solidFill>
                <a:srgbClr val="000000"/>
              </a:solidFill>
              <a:latin typeface="Arial"/>
            </a:endParaRPr>
          </a:p>
        </p:txBody>
      </p:sp>
      <p:sp>
        <p:nvSpPr>
          <p:cNvPr id="158" name="PlaceHolder 2"/>
          <p:cNvSpPr>
            <a:spLocks noGrp="1"/>
          </p:cNvSpPr>
          <p:nvPr>
            <p:ph type="dt" idx="20"/>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23. 5. 2023</a:t>
            </a:r>
            <a:endParaRPr b="0" lang="en-US" sz="900" spc="-1" strike="noStrike">
              <a:solidFill>
                <a:srgbClr val="000000"/>
              </a:solidFill>
              <a:latin typeface="Times New Roman"/>
            </a:endParaRPr>
          </a:p>
        </p:txBody>
      </p:sp>
      <p:sp>
        <p:nvSpPr>
          <p:cNvPr id="159" name="PlaceHolder 3"/>
          <p:cNvSpPr>
            <a:spLocks noGrp="1"/>
          </p:cNvSpPr>
          <p:nvPr>
            <p:ph type="ftr" idx="21"/>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sp>
        <p:nvSpPr>
          <p:cNvPr id="160" name="Content Placeholder 24"/>
          <p:cNvSpPr txBox="1"/>
          <p:nvPr/>
        </p:nvSpPr>
        <p:spPr>
          <a:xfrm>
            <a:off x="4572000" y="589680"/>
            <a:ext cx="4403160" cy="4177440"/>
          </a:xfrm>
          <a:prstGeom prst="rect">
            <a:avLst/>
          </a:prstGeom>
          <a:noFill/>
          <a:ln w="0">
            <a:solidFill>
              <a:srgbClr val="000000"/>
            </a:solidFill>
          </a:ln>
        </p:spPr>
        <p:txBody>
          <a:bodyPr anchor="t">
            <a:normAutofit/>
          </a:bodyPr>
          <a:p>
            <a:pPr>
              <a:lnSpc>
                <a:spcPct val="90000"/>
              </a:lnSpc>
              <a:spcBef>
                <a:spcPts val="1417"/>
              </a:spcBef>
            </a:pPr>
            <a:r>
              <a:rPr b="0" lang="en-US" sz="1600" spc="-1" strike="noStrike">
                <a:solidFill>
                  <a:srgbClr val="000000"/>
                </a:solidFill>
                <a:latin typeface="Calibri"/>
              </a:rPr>
              <a:t>Hidroelektrarne skozi leta zavzemajo vedno večji delež proizvodnje v Sloveniji.</a:t>
            </a:r>
            <a:endParaRPr b="0" lang="en-US" sz="1600" spc="-1" strike="noStrike">
              <a:solidFill>
                <a:srgbClr val="000000"/>
              </a:solidFill>
              <a:latin typeface="Calibri"/>
            </a:endParaRPr>
          </a:p>
          <a:p>
            <a:pPr>
              <a:lnSpc>
                <a:spcPct val="90000"/>
              </a:lnSpc>
              <a:spcBef>
                <a:spcPts val="1417"/>
              </a:spcBef>
            </a:pPr>
            <a:r>
              <a:rPr b="0" lang="en-US" sz="1600" spc="-1" strike="noStrike">
                <a:solidFill>
                  <a:srgbClr val="000000"/>
                </a:solidFill>
                <a:latin typeface="Calibri"/>
              </a:rPr>
              <a:t>Prav tako se počasi približujejo sončne elektrarne čeprav v zadnjih leti niso pokazale največjih napredkov. Jedrska energija pa le drži tempo.</a:t>
            </a:r>
            <a:endParaRPr b="0" lang="en-US" sz="1600" spc="-1" strike="noStrike">
              <a:solidFill>
                <a:srgbClr val="000000"/>
              </a:solidFill>
              <a:latin typeface="Calibri"/>
            </a:endParaRPr>
          </a:p>
          <a:p>
            <a:pPr>
              <a:lnSpc>
                <a:spcPct val="90000"/>
              </a:lnSpc>
              <a:spcBef>
                <a:spcPts val="1417"/>
              </a:spcBef>
            </a:pPr>
            <a:endParaRPr b="0" lang="en-US" sz="1600" spc="-1" strike="noStrike">
              <a:solidFill>
                <a:srgbClr val="000000"/>
              </a:solidFill>
              <a:latin typeface="Calibri"/>
            </a:endParaRPr>
          </a:p>
          <a:p>
            <a:pPr>
              <a:lnSpc>
                <a:spcPct val="90000"/>
              </a:lnSpc>
              <a:spcBef>
                <a:spcPts val="1417"/>
              </a:spcBef>
            </a:pPr>
            <a:endParaRPr b="0" lang="en-US" sz="1600" spc="-1" strike="noStrike">
              <a:solidFill>
                <a:srgbClr val="000000"/>
              </a:solidFill>
              <a:latin typeface="Calibri"/>
            </a:endParaRPr>
          </a:p>
        </p:txBody>
      </p:sp>
      <p:pic>
        <p:nvPicPr>
          <p:cNvPr id="161" name="" descr=""/>
          <p:cNvPicPr/>
          <p:nvPr/>
        </p:nvPicPr>
        <p:blipFill>
          <a:blip r:embed="rId1"/>
          <a:stretch/>
        </p:blipFill>
        <p:spPr>
          <a:xfrm>
            <a:off x="4613400" y="2103120"/>
            <a:ext cx="4343400" cy="2624400"/>
          </a:xfrm>
          <a:prstGeom prst="rect">
            <a:avLst/>
          </a:prstGeom>
          <a:ln w="0">
            <a:noFill/>
          </a:ln>
        </p:spPr>
      </p:pic>
      <p:sp>
        <p:nvSpPr>
          <p:cNvPr id="5" name="PlaceHolder 4"/>
          <p:cNvSpPr>
            <a:spLocks noGrp="1"/>
          </p:cNvSpPr>
          <p:nvPr>
            <p:ph type="sldNum" idx="6"/>
          </p:nvPr>
        </p:nvSpPr>
        <p:spPr/>
        <p:txBody>
          <a:bodyPr/>
          <a:p>
            <a:fld id="{6EB7FD03-0422-4671-84EB-BC15DA8C1C9A}"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99360" y="102240"/>
            <a:ext cx="8944920" cy="410760"/>
          </a:xfrm>
          <a:prstGeom prst="rect">
            <a:avLst/>
          </a:prstGeom>
          <a:noFill/>
          <a:ln w="0">
            <a:noFill/>
          </a:ln>
        </p:spPr>
        <p:txBody>
          <a:bodyPr anchor="ctr">
            <a:normAutofit/>
          </a:bodyPr>
          <a:p>
            <a:pPr indent="0">
              <a:lnSpc>
                <a:spcPct val="90000"/>
              </a:lnSpc>
              <a:buNone/>
            </a:pPr>
            <a:r>
              <a:rPr b="1" lang="en-US" sz="1600" spc="-1" strike="noStrike">
                <a:solidFill>
                  <a:srgbClr val="000000"/>
                </a:solidFill>
                <a:latin typeface="Calibri"/>
              </a:rPr>
              <a:t>Dodatna prosojnica za rezultate</a:t>
            </a:r>
            <a:endParaRPr b="0" lang="en-US" sz="1600" spc="-1" strike="noStrike">
              <a:solidFill>
                <a:srgbClr val="000000"/>
              </a:solidFill>
              <a:latin typeface="Calibri"/>
            </a:endParaRPr>
          </a:p>
        </p:txBody>
      </p:sp>
      <p:pic>
        <p:nvPicPr>
          <p:cNvPr id="163" name="" descr=""/>
          <p:cNvPicPr/>
          <p:nvPr/>
        </p:nvPicPr>
        <p:blipFill>
          <a:blip r:embed="rId1"/>
          <a:stretch/>
        </p:blipFill>
        <p:spPr>
          <a:xfrm>
            <a:off x="393120" y="539640"/>
            <a:ext cx="8065080" cy="4032360"/>
          </a:xfrm>
          <a:prstGeom prst="rect">
            <a:avLst/>
          </a:prstGeom>
          <a:ln w="0">
            <a:noFill/>
          </a:ln>
        </p:spPr>
      </p:pic>
      <p:sp>
        <p:nvSpPr>
          <p:cNvPr id="164" name="PlaceHolder 2"/>
          <p:cNvSpPr>
            <a:spLocks noGrp="1"/>
          </p:cNvSpPr>
          <p:nvPr>
            <p:ph type="dt" idx="22"/>
          </p:nvPr>
        </p:nvSpPr>
        <p:spPr>
          <a:xfrm>
            <a:off x="76680" y="4800600"/>
            <a:ext cx="375372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23</a:t>
            </a:r>
            <a:r>
              <a:rPr b="0" lang="en-US" sz="900" spc="-1" strike="noStrike">
                <a:solidFill>
                  <a:srgbClr val="8b8b8b"/>
                </a:solidFill>
                <a:latin typeface="Calibri"/>
              </a:rPr>
              <a:t>. 5. 2023</a:t>
            </a:r>
            <a:endParaRPr b="0" lang="en-US" sz="900" spc="-1" strike="noStrike">
              <a:solidFill>
                <a:srgbClr val="000000"/>
              </a:solidFill>
              <a:latin typeface="Times New Roman"/>
            </a:endParaRPr>
          </a:p>
        </p:txBody>
      </p:sp>
      <p:sp>
        <p:nvSpPr>
          <p:cNvPr id="165" name="PlaceHolder 3"/>
          <p:cNvSpPr>
            <a:spLocks noGrp="1"/>
          </p:cNvSpPr>
          <p:nvPr>
            <p:ph type="ftr" idx="23"/>
          </p:nvPr>
        </p:nvSpPr>
        <p:spPr>
          <a:xfrm>
            <a:off x="3029040" y="4767120"/>
            <a:ext cx="3085920" cy="27360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Calibri"/>
              </a:defRPr>
            </a:lvl1pPr>
          </a:lstStyle>
          <a:p>
            <a:pPr indent="0" algn="ctr">
              <a:lnSpc>
                <a:spcPct val="100000"/>
              </a:lnSpc>
              <a:buNone/>
            </a:pPr>
            <a:r>
              <a:rPr b="0" lang="en-US" sz="900" spc="-1" strike="noStrike">
                <a:solidFill>
                  <a:srgbClr val="8b8b8b"/>
                </a:solidFill>
                <a:latin typeface="Calibri"/>
              </a:rPr>
              <a:t>PR22-23, Končna predstavitev</a:t>
            </a:r>
            <a:endParaRPr b="0" lang="en-US" sz="900" spc="-1" strike="noStrike">
              <a:solidFill>
                <a:srgbClr val="000000"/>
              </a:solidFill>
              <a:latin typeface="Times New Roman"/>
            </a:endParaRPr>
          </a:p>
        </p:txBody>
      </p:sp>
      <p:sp>
        <p:nvSpPr>
          <p:cNvPr id="5" name="PlaceHolder 4"/>
          <p:cNvSpPr>
            <a:spLocks noGrp="1"/>
          </p:cNvSpPr>
          <p:nvPr>
            <p:ph type="sldNum" idx="9"/>
          </p:nvPr>
        </p:nvSpPr>
        <p:spPr/>
        <p:txBody>
          <a:bodyPr/>
          <a:p>
            <a:fld id="{54BEF26C-6AA6-4F1A-BE23-9DE3F4F2B975}" type="slidenum">
              <a:t>7</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199</TotalTime>
  <Application>LibreOffice/7.5.3.2$Linux_X86_64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2020-04-03T06:53:29Z</dcterms:created>
  <dc:creator/>
  <dc:description/>
  <dc:language>en-US</dc:language>
  <cp:lastModifiedBy/>
  <dcterms:modified xsi:type="dcterms:W3CDTF">2023-05-24T11:04:05Z</dcterms:modified>
  <cp:revision>36</cp:revision>
  <dc:subject/>
  <dc:title>Naslov projekta naj bo kratek, informativen in naj povzame bistvo projekta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1</vt:r8>
  </property>
  <property fmtid="{D5CDD505-2E9C-101B-9397-08002B2CF9AE}" pid="3" name="PresentationFormat">
    <vt:lpwstr>On-screen Show (16:9)</vt:lpwstr>
  </property>
  <property fmtid="{D5CDD505-2E9C-101B-9397-08002B2CF9AE}" pid="4" name="Slides">
    <vt:r8>3</vt:r8>
  </property>
</Properties>
</file>