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FB46D91-38BA-4199-9E0E-B4B2261118B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1DCADBC-973E-41A0-A5BF-90DC376391D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D0B05AE-12F4-408A-8E4E-C74C43CEEB0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83CC290-0CF3-4C4E-9DEB-5E60FC7FCF5A}"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624C259-1230-4B34-8165-A3D7CE66ECF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94DAA64-F104-4DA3-AF80-4F1EC0BF261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8D154EF-A64F-4738-BED0-18236786055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6C418B0-1F6A-4199-A7A0-62E8F8AD6EA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E53D0D8-C730-4018-AC1C-D34B27A0365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BD85295-A97C-4494-B2F3-3F491888A2A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568133B-C8EE-4076-B670-E1929D8E4DA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25F8226-96CB-4E43-AAFE-7AD1AA03F73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D6FAD1E-64BD-4F8B-A18A-66809DB73AD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92D7685-C6E1-4E3A-861D-114F67EAD85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6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7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4082DFE-00CD-4A78-B6EC-149C2E084AA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7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79FA052-CBF8-4CD7-BCBA-0926B942694A}"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7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7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7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8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8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8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1412F24-55AC-4E7C-82AC-96E45C60C41F}"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F37FA16-5E30-4CDC-A442-E64629F76B13}"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8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9852E2E-E345-4157-847C-D646FEA57AA7}"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9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5130777-9F77-404E-BAD4-763C0B8F2671}"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9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2CC3868-3BD5-49CA-BD02-58F33291EFFA}"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3B65A4A-4FE9-47A2-9662-78F31B493D16}"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5BA8544-86EE-4A1E-BE9C-89ECC004877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7396594-A63D-46E0-95D1-AECFF7F6EFEA}"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0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B3C2EB1-02CE-44DA-9C0C-44F9B7CFBB7D}"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1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0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C5469D6-FC2D-43AE-8ACB-733F64F8A32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0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36D80F7-AEF6-4FD7-8B4A-3412F7DF5B61}"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11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1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D0EF617-5B5C-4004-AB78-D2C1443B747D}"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1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1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A8CBB825-7859-4A16-9448-ABA9B562CDB1}"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11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1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2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2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2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2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A1174C4-DD42-409A-8C4E-0F2AA5419893}"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8E0F3C2-4605-4D91-82AB-CD2992DF5B5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1166F35-FE2F-4AD5-A213-69CE70B7ACA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1AEBFCB-2C5C-4DD9-9346-7C85A7ED329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F6E3898-3C7D-438D-B576-4A9F8FB383B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3A45CDD-0E66-44ED-B30C-78034D3539A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sl-SI" sz="18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8F6FFB3-7785-4F00-9BFB-4D82F6E7C77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8560" y="273960"/>
            <a:ext cx="7886160" cy="993600"/>
          </a:xfrm>
          <a:prstGeom prst="rect">
            <a:avLst/>
          </a:prstGeom>
          <a:noFill/>
          <a:ln w="0">
            <a:noFill/>
          </a:ln>
        </p:spPr>
        <p:txBody>
          <a:bodyPr lIns="0" rIns="0" tIns="0" bIns="0" anchor="ctr">
            <a:noAutofit/>
          </a:bodyPr>
          <a:p>
            <a:pPr indent="0">
              <a:buNone/>
            </a:pPr>
            <a:r>
              <a:rPr b="0" lang="sl-SI" sz="4400" spc="-1" strike="noStrike">
                <a:solidFill>
                  <a:srgbClr val="000000"/>
                </a:solidFill>
                <a:latin typeface="Arial"/>
              </a:rPr>
              <a:t>Click to edit the title text format</a:t>
            </a:r>
            <a:endParaRPr b="0" lang="sl-SI" sz="4400" spc="-1" strike="noStrike">
              <a:solidFill>
                <a:srgbClr val="000000"/>
              </a:solidFill>
              <a:latin typeface="Arial"/>
            </a:endParaRPr>
          </a:p>
        </p:txBody>
      </p:sp>
      <p:sp>
        <p:nvSpPr>
          <p:cNvPr id="1" name="PlaceHolder 2"/>
          <p:cNvSpPr>
            <a:spLocks noGrp="1"/>
          </p:cNvSpPr>
          <p:nvPr>
            <p:ph type="ftr" idx="1"/>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 </a:t>
            </a:r>
            <a:endParaRPr b="0" lang="en-US" sz="900" spc="-1" strike="noStrike">
              <a:solidFill>
                <a:srgbClr val="000000"/>
              </a:solidFill>
              <a:latin typeface="Times New Roman"/>
            </a:endParaRPr>
          </a:p>
        </p:txBody>
      </p:sp>
      <p:sp>
        <p:nvSpPr>
          <p:cNvPr id="2" name="PlaceHolder 3"/>
          <p:cNvSpPr>
            <a:spLocks noGrp="1"/>
          </p:cNvSpPr>
          <p:nvPr>
            <p:ph type="sldNum" idx="2"/>
          </p:nvPr>
        </p:nvSpPr>
        <p:spPr>
          <a:xfrm>
            <a:off x="6458040" y="4767120"/>
            <a:ext cx="2056680" cy="27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Calibri"/>
                <a:ea typeface="DejaVu Sans"/>
              </a:defRPr>
            </a:lvl1pPr>
          </a:lstStyle>
          <a:p>
            <a:pPr indent="0" algn="r">
              <a:lnSpc>
                <a:spcPct val="100000"/>
              </a:lnSpc>
              <a:buNone/>
              <a:tabLst>
                <a:tab algn="l" pos="0"/>
              </a:tabLst>
            </a:pPr>
            <a:fld id="{28082F24-55CB-4FA5-8601-D23A653CCCB1}" type="slidenum">
              <a:rPr b="0" lang="en-US" sz="900" spc="-1" strike="noStrike">
                <a:solidFill>
                  <a:srgbClr val="8b8b8b"/>
                </a:solidFill>
                <a:latin typeface="Calibri"/>
                <a:ea typeface="DejaVu Sans"/>
              </a:rPr>
              <a:t>4</a:t>
            </a:fld>
            <a:endParaRPr b="0" lang="en-US" sz="900" spc="-1" strike="noStrike">
              <a:solidFill>
                <a:srgbClr val="000000"/>
              </a:solidFill>
              <a:latin typeface="Times New Roman"/>
            </a:endParaRPr>
          </a:p>
        </p:txBody>
      </p:sp>
      <p:sp>
        <p:nvSpPr>
          <p:cNvPr id="3" name="PlaceHolder 4"/>
          <p:cNvSpPr>
            <a:spLocks noGrp="1"/>
          </p:cNvSpPr>
          <p:nvPr>
            <p:ph type="dt" idx="3"/>
          </p:nvPr>
        </p:nvSpPr>
        <p:spPr>
          <a:xfrm>
            <a:off x="628560" y="4767120"/>
            <a:ext cx="2056680" cy="27324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sl-SI" sz="2800" spc="-1" strike="noStrike">
                <a:solidFill>
                  <a:srgbClr val="000000"/>
                </a:solidFill>
                <a:latin typeface="Arial"/>
              </a:rPr>
              <a:t>Click to edit the outline </a:t>
            </a:r>
            <a:r>
              <a:rPr b="0" lang="sl-SI" sz="2800" spc="-1" strike="noStrike">
                <a:solidFill>
                  <a:srgbClr val="000000"/>
                </a:solidFill>
                <a:latin typeface="Arial"/>
              </a:rPr>
              <a:t>text format</a:t>
            </a:r>
            <a:endParaRPr b="0" lang="sl-SI"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sl-SI" sz="2000" spc="-1" strike="noStrike">
                <a:solidFill>
                  <a:srgbClr val="000000"/>
                </a:solidFill>
                <a:latin typeface="Arial"/>
              </a:rPr>
              <a:t>Second Outline Level</a:t>
            </a:r>
            <a:endParaRPr b="0" lang="sl-SI"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sl-SI" sz="1800" spc="-1" strike="noStrike">
                <a:solidFill>
                  <a:srgbClr val="000000"/>
                </a:solidFill>
                <a:latin typeface="Arial"/>
              </a:rPr>
              <a:t>Third Outline Level</a:t>
            </a:r>
            <a:endParaRPr b="0" lang="sl-SI"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sl-SI" sz="1800" spc="-1" strike="noStrike">
                <a:solidFill>
                  <a:srgbClr val="000000"/>
                </a:solidFill>
                <a:latin typeface="Arial"/>
              </a:rPr>
              <a:t>Fourth Outline Level</a:t>
            </a:r>
            <a:endParaRPr b="0" lang="sl-SI"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Fifth Outline Level</a:t>
            </a:r>
            <a:endParaRPr b="0" lang="sl-SI"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Sixth Outline </a:t>
            </a:r>
            <a:r>
              <a:rPr b="0" lang="sl-SI" sz="2000" spc="-1" strike="noStrike">
                <a:solidFill>
                  <a:srgbClr val="000000"/>
                </a:solidFill>
                <a:latin typeface="Arial"/>
              </a:rPr>
              <a:t>Level</a:t>
            </a:r>
            <a:endParaRPr b="0" lang="sl-SI"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Seventh </a:t>
            </a:r>
            <a:r>
              <a:rPr b="0" lang="sl-SI" sz="2000" spc="-1" strike="noStrike">
                <a:solidFill>
                  <a:srgbClr val="000000"/>
                </a:solidFill>
                <a:latin typeface="Arial"/>
              </a:rPr>
              <a:t>Outline </a:t>
            </a:r>
            <a:r>
              <a:rPr b="0" lang="sl-SI" sz="2000" spc="-1" strike="noStrike">
                <a:solidFill>
                  <a:srgbClr val="000000"/>
                </a:solidFill>
                <a:latin typeface="Arial"/>
              </a:rPr>
              <a:t>Level</a:t>
            </a:r>
            <a:endParaRPr b="0" lang="sl-SI"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273960"/>
            <a:ext cx="7886160" cy="993600"/>
          </a:xfrm>
          <a:prstGeom prst="rect">
            <a:avLst/>
          </a:prstGeom>
          <a:noFill/>
          <a:ln w="0">
            <a:noFill/>
          </a:ln>
        </p:spPr>
        <p:txBody>
          <a:bodyPr lIns="0" rIns="0" tIns="0" bIns="0" anchor="ctr">
            <a:noAutofit/>
          </a:bodyPr>
          <a:p>
            <a:pPr indent="0">
              <a:buNone/>
            </a:pPr>
            <a:r>
              <a:rPr b="0" lang="sl-SI" sz="4400" spc="-1" strike="noStrike">
                <a:solidFill>
                  <a:srgbClr val="000000"/>
                </a:solidFill>
                <a:latin typeface="Arial"/>
              </a:rPr>
              <a:t>Click to edit the title text format</a:t>
            </a:r>
            <a:endParaRPr b="0" lang="sl-SI" sz="4400" spc="-1" strike="noStrike">
              <a:solidFill>
                <a:srgbClr val="000000"/>
              </a:solidFill>
              <a:latin typeface="Arial"/>
            </a:endParaRPr>
          </a:p>
        </p:txBody>
      </p:sp>
      <p:sp>
        <p:nvSpPr>
          <p:cNvPr id="42" name="PlaceHolder 2"/>
          <p:cNvSpPr>
            <a:spLocks noGrp="1"/>
          </p:cNvSpPr>
          <p:nvPr>
            <p:ph type="body"/>
          </p:nvPr>
        </p:nvSpPr>
        <p:spPr>
          <a:xfrm>
            <a:off x="628560" y="1369080"/>
            <a:ext cx="3848040" cy="3262680"/>
          </a:xfrm>
          <a:prstGeom prst="rect">
            <a:avLst/>
          </a:prstGeom>
          <a:noFill/>
          <a:ln w="0">
            <a:noFill/>
          </a:ln>
        </p:spPr>
        <p:txBody>
          <a:bodyPr lIns="0" rIns="0" tIns="0" bIns="0" anchor="t">
            <a:normAutofit fontScale="75000"/>
          </a:bodyPr>
          <a:p>
            <a:pPr marL="324000" indent="-243000">
              <a:lnSpc>
                <a:spcPct val="90000"/>
              </a:lnSpc>
              <a:spcBef>
                <a:spcPts val="1417"/>
              </a:spcBef>
              <a:buClr>
                <a:srgbClr val="000000"/>
              </a:buClr>
              <a:buSzPct val="45000"/>
              <a:buFont typeface="Wingdings" charset="2"/>
              <a:buChar char=""/>
            </a:pPr>
            <a:r>
              <a:rPr b="0" lang="sl-SI" sz="2800" spc="-1" strike="noStrike">
                <a:solidFill>
                  <a:srgbClr val="000000"/>
                </a:solidFill>
                <a:latin typeface="Arial"/>
              </a:rPr>
              <a:t>Click to edit the outline text format</a:t>
            </a:r>
            <a:endParaRPr b="0" lang="sl-SI" sz="2800" spc="-1" strike="noStrike">
              <a:solidFill>
                <a:srgbClr val="000000"/>
              </a:solidFill>
              <a:latin typeface="Arial"/>
            </a:endParaRPr>
          </a:p>
          <a:p>
            <a:pPr lvl="1" marL="648000" indent="-243000">
              <a:lnSpc>
                <a:spcPct val="90000"/>
              </a:lnSpc>
              <a:spcBef>
                <a:spcPts val="1134"/>
              </a:spcBef>
              <a:buClr>
                <a:srgbClr val="000000"/>
              </a:buClr>
              <a:buSzPct val="75000"/>
              <a:buFont typeface="Symbol" charset="2"/>
              <a:buChar char=""/>
            </a:pPr>
            <a:r>
              <a:rPr b="0" lang="sl-SI" sz="2800" spc="-1" strike="noStrike">
                <a:solidFill>
                  <a:srgbClr val="000000"/>
                </a:solidFill>
                <a:latin typeface="Arial"/>
              </a:rPr>
              <a:t>Second Outline Level</a:t>
            </a:r>
            <a:endParaRPr b="0" lang="sl-SI" sz="2800" spc="-1" strike="noStrike">
              <a:solidFill>
                <a:srgbClr val="000000"/>
              </a:solidFill>
              <a:latin typeface="Arial"/>
            </a:endParaRPr>
          </a:p>
          <a:p>
            <a:pPr lvl="2" marL="972000" indent="-216000">
              <a:lnSpc>
                <a:spcPct val="90000"/>
              </a:lnSpc>
              <a:spcBef>
                <a:spcPts val="850"/>
              </a:spcBef>
              <a:buClr>
                <a:srgbClr val="000000"/>
              </a:buClr>
              <a:buSzPct val="45000"/>
              <a:buFont typeface="Wingdings" charset="2"/>
              <a:buChar char=""/>
            </a:pPr>
            <a:r>
              <a:rPr b="0" lang="sl-SI" sz="2800" spc="-1" strike="noStrike">
                <a:solidFill>
                  <a:srgbClr val="000000"/>
                </a:solidFill>
                <a:latin typeface="Arial"/>
              </a:rPr>
              <a:t>Third Outline Level</a:t>
            </a:r>
            <a:endParaRPr b="0" lang="sl-SI" sz="2800" spc="-1" strike="noStrike">
              <a:solidFill>
                <a:srgbClr val="000000"/>
              </a:solidFill>
              <a:latin typeface="Arial"/>
            </a:endParaRPr>
          </a:p>
          <a:p>
            <a:pPr lvl="3" marL="1296000" indent="-162000">
              <a:lnSpc>
                <a:spcPct val="90000"/>
              </a:lnSpc>
              <a:spcBef>
                <a:spcPts val="567"/>
              </a:spcBef>
              <a:buClr>
                <a:srgbClr val="000000"/>
              </a:buClr>
              <a:buSzPct val="75000"/>
              <a:buFont typeface="Symbol" charset="2"/>
              <a:buChar char=""/>
            </a:pPr>
            <a:r>
              <a:rPr b="0" lang="sl-SI" sz="2800" spc="-1" strike="noStrike">
                <a:solidFill>
                  <a:srgbClr val="000000"/>
                </a:solidFill>
                <a:latin typeface="Arial"/>
              </a:rPr>
              <a:t>Fourth Outline Level</a:t>
            </a:r>
            <a:endParaRPr b="0" lang="sl-SI" sz="2800" spc="-1" strike="noStrike">
              <a:solidFill>
                <a:srgbClr val="000000"/>
              </a:solidFill>
              <a:latin typeface="Arial"/>
            </a:endParaRPr>
          </a:p>
          <a:p>
            <a:pPr lvl="4" marL="1620000" indent="-162000">
              <a:lnSpc>
                <a:spcPct val="90000"/>
              </a:lnSpc>
              <a:spcBef>
                <a:spcPts val="283"/>
              </a:spcBef>
              <a:buClr>
                <a:srgbClr val="000000"/>
              </a:buClr>
              <a:buSzPct val="45000"/>
              <a:buFont typeface="Wingdings" charset="2"/>
              <a:buChar char=""/>
            </a:pPr>
            <a:r>
              <a:rPr b="0" lang="sl-SI" sz="2800" spc="-1" strike="noStrike">
                <a:solidFill>
                  <a:srgbClr val="000000"/>
                </a:solidFill>
                <a:latin typeface="Arial"/>
              </a:rPr>
              <a:t>Fifth Outline Level</a:t>
            </a:r>
            <a:endParaRPr b="0" lang="sl-SI" sz="2800" spc="-1" strike="noStrike">
              <a:solidFill>
                <a:srgbClr val="000000"/>
              </a:solidFill>
              <a:latin typeface="Arial"/>
            </a:endParaRPr>
          </a:p>
          <a:p>
            <a:pPr lvl="5" marL="1944000" indent="-162000">
              <a:lnSpc>
                <a:spcPct val="90000"/>
              </a:lnSpc>
              <a:spcBef>
                <a:spcPts val="283"/>
              </a:spcBef>
              <a:buClr>
                <a:srgbClr val="000000"/>
              </a:buClr>
              <a:buSzPct val="45000"/>
              <a:buFont typeface="Wingdings" charset="2"/>
              <a:buChar char=""/>
            </a:pPr>
            <a:r>
              <a:rPr b="0" lang="sl-SI" sz="2800" spc="-1" strike="noStrike">
                <a:solidFill>
                  <a:srgbClr val="000000"/>
                </a:solidFill>
                <a:latin typeface="Arial"/>
              </a:rPr>
              <a:t>Sixth Outline Level</a:t>
            </a:r>
            <a:endParaRPr b="0" lang="sl-SI" sz="2800" spc="-1" strike="noStrike">
              <a:solidFill>
                <a:srgbClr val="000000"/>
              </a:solidFill>
              <a:latin typeface="Arial"/>
            </a:endParaRPr>
          </a:p>
          <a:p>
            <a:pPr lvl="6" marL="2268000" indent="-162000">
              <a:lnSpc>
                <a:spcPct val="90000"/>
              </a:lnSpc>
              <a:spcBef>
                <a:spcPts val="283"/>
              </a:spcBef>
              <a:buClr>
                <a:srgbClr val="000000"/>
              </a:buClr>
              <a:buSzPct val="45000"/>
              <a:buFont typeface="Wingdings" charset="2"/>
              <a:buChar char=""/>
            </a:pPr>
            <a:r>
              <a:rPr b="0" lang="sl-SI" sz="2800" spc="-1" strike="noStrike">
                <a:solidFill>
                  <a:srgbClr val="000000"/>
                </a:solidFill>
                <a:latin typeface="Arial"/>
              </a:rPr>
              <a:t>Seventh Outline Level</a:t>
            </a:r>
            <a:endParaRPr b="0" lang="sl-SI" sz="2800" spc="-1" strike="noStrike">
              <a:solidFill>
                <a:srgbClr val="000000"/>
              </a:solidFill>
              <a:latin typeface="Arial"/>
            </a:endParaRPr>
          </a:p>
        </p:txBody>
      </p:sp>
      <p:sp>
        <p:nvSpPr>
          <p:cNvPr id="43" name="PlaceHolder 3"/>
          <p:cNvSpPr>
            <a:spLocks noGrp="1"/>
          </p:cNvSpPr>
          <p:nvPr>
            <p:ph type="body"/>
          </p:nvPr>
        </p:nvSpPr>
        <p:spPr>
          <a:xfrm>
            <a:off x="4669920" y="1369080"/>
            <a:ext cx="3848040" cy="3262680"/>
          </a:xfrm>
          <a:prstGeom prst="rect">
            <a:avLst/>
          </a:prstGeom>
          <a:noFill/>
          <a:ln w="0">
            <a:noFill/>
          </a:ln>
        </p:spPr>
        <p:txBody>
          <a:bodyPr lIns="0" rIns="0" tIns="0" bIns="0" anchor="t">
            <a:normAutofit fontScale="75000"/>
          </a:bodyPr>
          <a:p>
            <a:pPr marL="324000" indent="-243000">
              <a:lnSpc>
                <a:spcPct val="90000"/>
              </a:lnSpc>
              <a:spcBef>
                <a:spcPts val="1417"/>
              </a:spcBef>
              <a:buClr>
                <a:srgbClr val="000000"/>
              </a:buClr>
              <a:buSzPct val="45000"/>
              <a:buFont typeface="Wingdings" charset="2"/>
              <a:buChar char=""/>
            </a:pPr>
            <a:r>
              <a:rPr b="0" lang="sl-SI" sz="2800" spc="-1" strike="noStrike">
                <a:solidFill>
                  <a:srgbClr val="000000"/>
                </a:solidFill>
                <a:latin typeface="Arial"/>
              </a:rPr>
              <a:t>Click to edit the outline text format</a:t>
            </a:r>
            <a:endParaRPr b="0" lang="sl-SI" sz="2800" spc="-1" strike="noStrike">
              <a:solidFill>
                <a:srgbClr val="000000"/>
              </a:solidFill>
              <a:latin typeface="Arial"/>
            </a:endParaRPr>
          </a:p>
          <a:p>
            <a:pPr lvl="1" marL="648000" indent="-243000">
              <a:lnSpc>
                <a:spcPct val="90000"/>
              </a:lnSpc>
              <a:spcBef>
                <a:spcPts val="1134"/>
              </a:spcBef>
              <a:buClr>
                <a:srgbClr val="000000"/>
              </a:buClr>
              <a:buSzPct val="75000"/>
              <a:buFont typeface="Symbol" charset="2"/>
              <a:buChar char=""/>
            </a:pPr>
            <a:r>
              <a:rPr b="0" lang="sl-SI" sz="2800" spc="-1" strike="noStrike">
                <a:solidFill>
                  <a:srgbClr val="000000"/>
                </a:solidFill>
                <a:latin typeface="Arial"/>
              </a:rPr>
              <a:t>Second Outline Level</a:t>
            </a:r>
            <a:endParaRPr b="0" lang="sl-SI" sz="2800" spc="-1" strike="noStrike">
              <a:solidFill>
                <a:srgbClr val="000000"/>
              </a:solidFill>
              <a:latin typeface="Arial"/>
            </a:endParaRPr>
          </a:p>
          <a:p>
            <a:pPr lvl="2" marL="972000" indent="-216000">
              <a:lnSpc>
                <a:spcPct val="90000"/>
              </a:lnSpc>
              <a:spcBef>
                <a:spcPts val="850"/>
              </a:spcBef>
              <a:buClr>
                <a:srgbClr val="000000"/>
              </a:buClr>
              <a:buSzPct val="45000"/>
              <a:buFont typeface="Wingdings" charset="2"/>
              <a:buChar char=""/>
            </a:pPr>
            <a:r>
              <a:rPr b="0" lang="sl-SI" sz="2800" spc="-1" strike="noStrike">
                <a:solidFill>
                  <a:srgbClr val="000000"/>
                </a:solidFill>
                <a:latin typeface="Arial"/>
              </a:rPr>
              <a:t>Third Outline Level</a:t>
            </a:r>
            <a:endParaRPr b="0" lang="sl-SI" sz="2800" spc="-1" strike="noStrike">
              <a:solidFill>
                <a:srgbClr val="000000"/>
              </a:solidFill>
              <a:latin typeface="Arial"/>
            </a:endParaRPr>
          </a:p>
          <a:p>
            <a:pPr lvl="3" marL="1296000" indent="-162000">
              <a:lnSpc>
                <a:spcPct val="90000"/>
              </a:lnSpc>
              <a:spcBef>
                <a:spcPts val="567"/>
              </a:spcBef>
              <a:buClr>
                <a:srgbClr val="000000"/>
              </a:buClr>
              <a:buSzPct val="75000"/>
              <a:buFont typeface="Symbol" charset="2"/>
              <a:buChar char=""/>
            </a:pPr>
            <a:r>
              <a:rPr b="0" lang="sl-SI" sz="2800" spc="-1" strike="noStrike">
                <a:solidFill>
                  <a:srgbClr val="000000"/>
                </a:solidFill>
                <a:latin typeface="Arial"/>
              </a:rPr>
              <a:t>Fourth Outline Level</a:t>
            </a:r>
            <a:endParaRPr b="0" lang="sl-SI" sz="2800" spc="-1" strike="noStrike">
              <a:solidFill>
                <a:srgbClr val="000000"/>
              </a:solidFill>
              <a:latin typeface="Arial"/>
            </a:endParaRPr>
          </a:p>
          <a:p>
            <a:pPr lvl="4" marL="1620000" indent="-162000">
              <a:lnSpc>
                <a:spcPct val="90000"/>
              </a:lnSpc>
              <a:spcBef>
                <a:spcPts val="283"/>
              </a:spcBef>
              <a:buClr>
                <a:srgbClr val="000000"/>
              </a:buClr>
              <a:buSzPct val="45000"/>
              <a:buFont typeface="Wingdings" charset="2"/>
              <a:buChar char=""/>
            </a:pPr>
            <a:r>
              <a:rPr b="0" lang="sl-SI" sz="2800" spc="-1" strike="noStrike">
                <a:solidFill>
                  <a:srgbClr val="000000"/>
                </a:solidFill>
                <a:latin typeface="Arial"/>
              </a:rPr>
              <a:t>Fifth Outline Level</a:t>
            </a:r>
            <a:endParaRPr b="0" lang="sl-SI" sz="2800" spc="-1" strike="noStrike">
              <a:solidFill>
                <a:srgbClr val="000000"/>
              </a:solidFill>
              <a:latin typeface="Arial"/>
            </a:endParaRPr>
          </a:p>
          <a:p>
            <a:pPr lvl="5" marL="1944000" indent="-162000">
              <a:lnSpc>
                <a:spcPct val="90000"/>
              </a:lnSpc>
              <a:spcBef>
                <a:spcPts val="283"/>
              </a:spcBef>
              <a:buClr>
                <a:srgbClr val="000000"/>
              </a:buClr>
              <a:buSzPct val="45000"/>
              <a:buFont typeface="Wingdings" charset="2"/>
              <a:buChar char=""/>
            </a:pPr>
            <a:r>
              <a:rPr b="0" lang="sl-SI" sz="2800" spc="-1" strike="noStrike">
                <a:solidFill>
                  <a:srgbClr val="000000"/>
                </a:solidFill>
                <a:latin typeface="Arial"/>
              </a:rPr>
              <a:t>Sixth Outline Level</a:t>
            </a:r>
            <a:endParaRPr b="0" lang="sl-SI" sz="2800" spc="-1" strike="noStrike">
              <a:solidFill>
                <a:srgbClr val="000000"/>
              </a:solidFill>
              <a:latin typeface="Arial"/>
            </a:endParaRPr>
          </a:p>
          <a:p>
            <a:pPr lvl="6" marL="2268000" indent="-162000">
              <a:lnSpc>
                <a:spcPct val="90000"/>
              </a:lnSpc>
              <a:spcBef>
                <a:spcPts val="283"/>
              </a:spcBef>
              <a:buClr>
                <a:srgbClr val="000000"/>
              </a:buClr>
              <a:buSzPct val="45000"/>
              <a:buFont typeface="Wingdings" charset="2"/>
              <a:buChar char=""/>
            </a:pPr>
            <a:r>
              <a:rPr b="0" lang="sl-SI" sz="2800" spc="-1" strike="noStrike">
                <a:solidFill>
                  <a:srgbClr val="000000"/>
                </a:solidFill>
                <a:latin typeface="Arial"/>
              </a:rPr>
              <a:t>Seventh Outline Level</a:t>
            </a:r>
            <a:endParaRPr b="0" lang="sl-SI" sz="2800" spc="-1" strike="noStrike">
              <a:solidFill>
                <a:srgbClr val="000000"/>
              </a:solidFill>
              <a:latin typeface="Arial"/>
            </a:endParaRPr>
          </a:p>
        </p:txBody>
      </p:sp>
      <p:sp>
        <p:nvSpPr>
          <p:cNvPr id="44" name="PlaceHolder 4"/>
          <p:cNvSpPr>
            <a:spLocks noGrp="1"/>
          </p:cNvSpPr>
          <p:nvPr>
            <p:ph type="ftr" idx="4"/>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&lt;footer&gt;</a:t>
            </a:r>
            <a:endParaRPr b="0" lang="en-US" sz="900" spc="-1" strike="noStrike">
              <a:solidFill>
                <a:srgbClr val="000000"/>
              </a:solidFill>
              <a:latin typeface="Times New Roman"/>
            </a:endParaRPr>
          </a:p>
        </p:txBody>
      </p:sp>
      <p:sp>
        <p:nvSpPr>
          <p:cNvPr id="45" name="PlaceHolder 5"/>
          <p:cNvSpPr>
            <a:spLocks noGrp="1"/>
          </p:cNvSpPr>
          <p:nvPr>
            <p:ph type="sldNum" idx="5"/>
          </p:nvPr>
        </p:nvSpPr>
        <p:spPr>
          <a:xfrm>
            <a:off x="6458040" y="4767120"/>
            <a:ext cx="2056680" cy="27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Calibri"/>
                <a:ea typeface="DejaVu Sans"/>
              </a:defRPr>
            </a:lvl1pPr>
          </a:lstStyle>
          <a:p>
            <a:pPr indent="0" algn="r">
              <a:lnSpc>
                <a:spcPct val="100000"/>
              </a:lnSpc>
              <a:buNone/>
              <a:tabLst>
                <a:tab algn="l" pos="0"/>
              </a:tabLst>
            </a:pPr>
            <a:fld id="{992266E2-16E9-473A-8CD7-992197EC30FB}" type="slidenum">
              <a:rPr b="0" lang="en-US" sz="900" spc="-1" strike="noStrike">
                <a:solidFill>
                  <a:srgbClr val="8b8b8b"/>
                </a:solidFill>
                <a:latin typeface="Calibri"/>
                <a:ea typeface="DejaVu Sans"/>
              </a:rPr>
              <a:t>&lt;number&gt;</a:t>
            </a:fld>
            <a:endParaRPr b="0" lang="en-US" sz="900" spc="-1" strike="noStrike">
              <a:solidFill>
                <a:srgbClr val="000000"/>
              </a:solidFill>
              <a:latin typeface="Times New Roman"/>
            </a:endParaRPr>
          </a:p>
        </p:txBody>
      </p:sp>
      <p:sp>
        <p:nvSpPr>
          <p:cNvPr id="46" name="PlaceHolder 6"/>
          <p:cNvSpPr>
            <a:spLocks noGrp="1"/>
          </p:cNvSpPr>
          <p:nvPr>
            <p:ph type="dt" idx="6"/>
          </p:nvPr>
        </p:nvSpPr>
        <p:spPr>
          <a:xfrm>
            <a:off x="628560" y="4767120"/>
            <a:ext cx="2056680" cy="27324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ftr" idx="7"/>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&lt;footer&gt;</a:t>
            </a:r>
            <a:endParaRPr b="0" lang="en-US" sz="900" spc="-1" strike="noStrike">
              <a:solidFill>
                <a:srgbClr val="000000"/>
              </a:solidFill>
              <a:latin typeface="Times New Roman"/>
            </a:endParaRPr>
          </a:p>
        </p:txBody>
      </p:sp>
      <p:sp>
        <p:nvSpPr>
          <p:cNvPr id="84" name="PlaceHolder 2"/>
          <p:cNvSpPr>
            <a:spLocks noGrp="1"/>
          </p:cNvSpPr>
          <p:nvPr>
            <p:ph type="sldNum" idx="8"/>
          </p:nvPr>
        </p:nvSpPr>
        <p:spPr>
          <a:xfrm>
            <a:off x="6458040" y="4767120"/>
            <a:ext cx="2056680" cy="2732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Calibri"/>
                <a:ea typeface="DejaVu Sans"/>
              </a:defRPr>
            </a:lvl1pPr>
          </a:lstStyle>
          <a:p>
            <a:pPr indent="0" algn="r">
              <a:lnSpc>
                <a:spcPct val="100000"/>
              </a:lnSpc>
              <a:buNone/>
              <a:tabLst>
                <a:tab algn="l" pos="0"/>
              </a:tabLst>
            </a:pPr>
            <a:fld id="{A8D58BFB-EF19-4AE5-BE5C-CD3CAE83F23F}" type="slidenum">
              <a:rPr b="0" lang="en-US" sz="900" spc="-1" strike="noStrike">
                <a:solidFill>
                  <a:srgbClr val="8b8b8b"/>
                </a:solidFill>
                <a:latin typeface="Calibri"/>
                <a:ea typeface="DejaVu Sans"/>
              </a:rPr>
              <a:t>&lt;number&gt;</a:t>
            </a:fld>
            <a:endParaRPr b="0" lang="en-US" sz="900" spc="-1" strike="noStrike">
              <a:solidFill>
                <a:srgbClr val="000000"/>
              </a:solidFill>
              <a:latin typeface="Times New Roman"/>
            </a:endParaRPr>
          </a:p>
        </p:txBody>
      </p:sp>
      <p:sp>
        <p:nvSpPr>
          <p:cNvPr id="85" name="PlaceHolder 3"/>
          <p:cNvSpPr>
            <a:spLocks noGrp="1"/>
          </p:cNvSpPr>
          <p:nvPr>
            <p:ph type="dt" idx="9"/>
          </p:nvPr>
        </p:nvSpPr>
        <p:spPr>
          <a:xfrm>
            <a:off x="628560" y="4767120"/>
            <a:ext cx="2056680" cy="27324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sl-SI" sz="1800" spc="-1" strike="noStrike">
                <a:solidFill>
                  <a:srgbClr val="000000"/>
                </a:solidFill>
                <a:latin typeface="Arial"/>
              </a:rPr>
              <a:t>Click to edit the title text format</a:t>
            </a:r>
            <a:endParaRPr b="0" lang="sl-SI" sz="1800" spc="-1" strike="noStrike">
              <a:solidFill>
                <a:srgbClr val="000000"/>
              </a:solidFill>
              <a:latin typeface="Arial"/>
            </a:endParaRPr>
          </a:p>
        </p:txBody>
      </p:sp>
      <p:sp>
        <p:nvSpPr>
          <p:cNvPr id="87"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sl-SI" sz="2800" spc="-1" strike="noStrike">
                <a:solidFill>
                  <a:srgbClr val="000000"/>
                </a:solidFill>
                <a:latin typeface="Arial"/>
              </a:rPr>
              <a:t>Click to edit the outline text format</a:t>
            </a:r>
            <a:endParaRPr b="0" lang="sl-SI"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sl-SI" sz="2000" spc="-1" strike="noStrike">
                <a:solidFill>
                  <a:srgbClr val="000000"/>
                </a:solidFill>
                <a:latin typeface="Arial"/>
              </a:rPr>
              <a:t>Second Outline Level</a:t>
            </a:r>
            <a:endParaRPr b="0" lang="sl-SI"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sl-SI" sz="1800" spc="-1" strike="noStrike">
                <a:solidFill>
                  <a:srgbClr val="000000"/>
                </a:solidFill>
                <a:latin typeface="Arial"/>
              </a:rPr>
              <a:t>Third Outline Level</a:t>
            </a:r>
            <a:endParaRPr b="0" lang="sl-SI"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sl-SI" sz="1800" spc="-1" strike="noStrike">
                <a:solidFill>
                  <a:srgbClr val="000000"/>
                </a:solidFill>
                <a:latin typeface="Arial"/>
              </a:rPr>
              <a:t>Fourth Outline Level</a:t>
            </a:r>
            <a:endParaRPr b="0" lang="sl-SI"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Fifth Outline Level</a:t>
            </a:r>
            <a:endParaRPr b="0" lang="sl-SI"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Sixth Outline Level</a:t>
            </a:r>
            <a:endParaRPr b="0" lang="sl-SI"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Seventh Outline Level</a:t>
            </a:r>
            <a:endParaRPr b="0" lang="sl-SI"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pxweb.stat.si/SiStat/sl/Podrocja/Index/186/energetika" TargetMode="External"/><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76680" y="73080"/>
            <a:ext cx="2300040" cy="2228040"/>
          </a:xfrm>
          <a:prstGeom prst="rect">
            <a:avLst/>
          </a:prstGeom>
          <a:noFill/>
          <a:ln w="0">
            <a:solidFill>
              <a:srgbClr val="000000"/>
            </a:solidFill>
          </a:ln>
        </p:spPr>
        <p:txBody>
          <a:bodyPr lIns="0" rIns="0" tIns="0" bIns="0" anchor="t">
            <a:normAutofit/>
          </a:bodyPr>
          <a:p>
            <a:pPr indent="0">
              <a:lnSpc>
                <a:spcPct val="90000"/>
              </a:lnSpc>
              <a:buNone/>
              <a:tabLst>
                <a:tab algn="l" pos="0"/>
              </a:tabLst>
            </a:pPr>
            <a:r>
              <a:rPr b="0" lang="en-US" sz="2400" spc="-1" strike="noStrike">
                <a:solidFill>
                  <a:srgbClr val="000000"/>
                </a:solidFill>
                <a:latin typeface="Calibri Light"/>
                <a:ea typeface="DejaVu Sans"/>
              </a:rPr>
              <a:t>Električna neodvisnost, sposobnost in dejstva Slovenije</a:t>
            </a:r>
            <a:endParaRPr b="0" lang="sl-SI" sz="2400" spc="-1" strike="noStrike">
              <a:solidFill>
                <a:srgbClr val="000000"/>
              </a:solidFill>
              <a:latin typeface="Arial"/>
            </a:endParaRPr>
          </a:p>
        </p:txBody>
      </p:sp>
      <p:sp>
        <p:nvSpPr>
          <p:cNvPr id="125" name="PlaceHolder 2"/>
          <p:cNvSpPr>
            <a:spLocks noGrp="1"/>
          </p:cNvSpPr>
          <p:nvPr>
            <p:ph/>
          </p:nvPr>
        </p:nvSpPr>
        <p:spPr>
          <a:xfrm>
            <a:off x="2457000" y="73080"/>
            <a:ext cx="6609600" cy="4726800"/>
          </a:xfrm>
          <a:prstGeom prst="rect">
            <a:avLst/>
          </a:prstGeom>
          <a:noFill/>
          <a:ln w="0">
            <a:solidFill>
              <a:srgbClr val="000000"/>
            </a:solidFill>
          </a:ln>
        </p:spPr>
        <p:txBody>
          <a:bodyPr lIns="90000" rIns="90000" tIns="45000" bIns="45000" anchor="t">
            <a:normAutofit fontScale="79000"/>
          </a:bodyPr>
          <a:p>
            <a:pPr marL="228240" indent="0">
              <a:lnSpc>
                <a:spcPct val="90000"/>
              </a:lnSpc>
              <a:spcBef>
                <a:spcPts val="751"/>
              </a:spcBef>
              <a:buNone/>
              <a:tabLst>
                <a:tab algn="l" pos="0"/>
              </a:tabLst>
            </a:pPr>
            <a:r>
              <a:rPr b="1" lang="en-US" sz="1600" spc="-1" strike="noStrike">
                <a:solidFill>
                  <a:srgbClr val="000000"/>
                </a:solidFill>
                <a:latin typeface="Calibri"/>
                <a:ea typeface="DejaVu Sans"/>
              </a:rPr>
              <a:t>Podatki</a:t>
            </a:r>
            <a:endParaRPr b="0" lang="sl-SI" sz="1600" spc="-1" strike="noStrike">
              <a:solidFill>
                <a:srgbClr val="000000"/>
              </a:solidFill>
              <a:latin typeface="Arial"/>
            </a:endParaRPr>
          </a:p>
          <a:p>
            <a:pPr marL="158760" indent="-158760">
              <a:lnSpc>
                <a:spcPct val="90000"/>
              </a:lnSpc>
              <a:spcBef>
                <a:spcPts val="751"/>
              </a:spcBef>
              <a:buClr>
                <a:srgbClr val="000000"/>
              </a:buClr>
              <a:buFont typeface="Arial"/>
              <a:buChar char="-"/>
              <a:tabLst>
                <a:tab algn="l" pos="0"/>
              </a:tabLst>
            </a:pPr>
            <a:r>
              <a:rPr b="0" lang="en-SI" sz="1600" spc="-1" strike="noStrike">
                <a:solidFill>
                  <a:srgbClr val="000000"/>
                </a:solidFill>
                <a:latin typeface="Calibri"/>
                <a:ea typeface="DejaVu Sans"/>
              </a:rPr>
              <a:t>Vir podatkov: SURS</a:t>
            </a:r>
            <a:endParaRPr b="0" lang="sl-SI" sz="1600" spc="-1" strike="noStrike">
              <a:solidFill>
                <a:srgbClr val="000000"/>
              </a:solidFill>
              <a:latin typeface="Arial"/>
            </a:endParaRPr>
          </a:p>
          <a:p>
            <a:pPr lvl="1" marL="477360" indent="-158760">
              <a:lnSpc>
                <a:spcPct val="90000"/>
              </a:lnSpc>
              <a:spcBef>
                <a:spcPts val="374"/>
              </a:spcBef>
              <a:buClr>
                <a:srgbClr val="000000"/>
              </a:buClr>
              <a:buFont typeface="OpenSymbol"/>
              <a:buChar char="-"/>
              <a:tabLst>
                <a:tab algn="l" pos="0"/>
              </a:tabLst>
            </a:pPr>
            <a:r>
              <a:rPr b="0" lang="en-US" sz="1300" spc="-1" strike="noStrike" u="sng">
                <a:solidFill>
                  <a:srgbClr val="0563c1"/>
                </a:solidFill>
                <a:uFillTx/>
                <a:latin typeface="Calibri"/>
                <a:ea typeface="DejaVu Sans"/>
                <a:hlinkClick r:id="rId1"/>
              </a:rPr>
              <a:t>https://pxweb.stat.si/SiStat/sl/Podrocja/Index/186/energetika</a:t>
            </a:r>
            <a:endParaRPr b="0" lang="sl-SI" sz="1300" spc="-1" strike="noStrike">
              <a:solidFill>
                <a:srgbClr val="000000"/>
              </a:solidFill>
              <a:latin typeface="Arial"/>
            </a:endParaRPr>
          </a:p>
          <a:p>
            <a:pPr marL="158760" indent="-158760">
              <a:lnSpc>
                <a:spcPct val="90000"/>
              </a:lnSpc>
              <a:spcBef>
                <a:spcPts val="751"/>
              </a:spcBef>
              <a:buClr>
                <a:srgbClr val="000000"/>
              </a:buClr>
              <a:buFont typeface="Arial"/>
              <a:buChar char="-"/>
              <a:tabLst>
                <a:tab algn="l" pos="0"/>
              </a:tabLst>
            </a:pPr>
            <a:r>
              <a:rPr b="0" lang="en-SI" sz="1600" spc="-1" strike="noStrike">
                <a:solidFill>
                  <a:srgbClr val="000000"/>
                </a:solidFill>
                <a:latin typeface="Calibri"/>
                <a:ea typeface="DejaVu Sans"/>
              </a:rPr>
              <a:t>Prvotni namen</a:t>
            </a:r>
            <a:endParaRPr b="0" lang="sl-SI" sz="1600" spc="-1" strike="noStrike">
              <a:solidFill>
                <a:srgbClr val="000000"/>
              </a:solidFill>
              <a:latin typeface="Arial"/>
            </a:endParaRPr>
          </a:p>
          <a:p>
            <a:pPr lvl="1" marL="477360" indent="-158760">
              <a:lnSpc>
                <a:spcPct val="90000"/>
              </a:lnSpc>
              <a:spcBef>
                <a:spcPts val="374"/>
              </a:spcBef>
              <a:buClr>
                <a:srgbClr val="000000"/>
              </a:buClr>
              <a:buFont typeface="OpenSymbol"/>
              <a:buChar char="-"/>
              <a:tabLst>
                <a:tab algn="l" pos="0"/>
              </a:tabLst>
            </a:pPr>
            <a:r>
              <a:rPr b="0" lang="sl-SI" sz="1200" spc="-1" strike="noStrike">
                <a:solidFill>
                  <a:srgbClr val="000000"/>
                </a:solidFill>
                <a:latin typeface="Calibri"/>
                <a:ea typeface="DejaVu Sans"/>
              </a:rPr>
              <a:t>Namen zbiranja podatkov je analiza in merjenje različnih pojavov v družbi, gospodarstvu, okolju in drugih področjih, ki so pomembni za razvoj države in dobrobit njenih prebivalcev. Podatki SURSa se uporabljajo za različne namene, na primer pri sprejemanju odločitev na ravni vlade, pri načrtovanju gospodarskih politik in pri spremljanju trendov in sprememb v družbi.</a:t>
            </a:r>
            <a:endParaRPr b="0" lang="sl-SI" sz="1200" spc="-1" strike="noStrike">
              <a:solidFill>
                <a:srgbClr val="000000"/>
              </a:solidFill>
              <a:latin typeface="Arial"/>
            </a:endParaRPr>
          </a:p>
          <a:p>
            <a:pPr marL="158760" indent="-158760">
              <a:lnSpc>
                <a:spcPct val="90000"/>
              </a:lnSpc>
              <a:spcBef>
                <a:spcPts val="751"/>
              </a:spcBef>
              <a:buClr>
                <a:srgbClr val="000000"/>
              </a:buClr>
              <a:buFont typeface="Arial"/>
              <a:buChar char="-"/>
              <a:tabLst>
                <a:tab algn="l" pos="0"/>
              </a:tabLst>
            </a:pPr>
            <a:r>
              <a:rPr b="0" lang="en-SI" sz="1600" spc="-1" strike="noStrike">
                <a:solidFill>
                  <a:srgbClr val="000000"/>
                </a:solidFill>
                <a:latin typeface="Calibri"/>
                <a:ea typeface="DejaVu Sans"/>
              </a:rPr>
              <a:t>Podatki so v obliki meritev in agregacije podatkov. Obsegajo različne domene in kategorije</a:t>
            </a:r>
            <a:endParaRPr b="0" lang="sl-SI" sz="1600" spc="-1" strike="noStrike">
              <a:solidFill>
                <a:srgbClr val="000000"/>
              </a:solidFill>
              <a:latin typeface="Arial"/>
            </a:endParaRPr>
          </a:p>
          <a:p>
            <a:pPr lvl="1" marL="477360" indent="-158760">
              <a:lnSpc>
                <a:spcPct val="90000"/>
              </a:lnSpc>
              <a:spcBef>
                <a:spcPts val="374"/>
              </a:spcBef>
              <a:buClr>
                <a:srgbClr val="000000"/>
              </a:buClr>
              <a:buFont typeface="OpenSymbol"/>
              <a:buChar char="-"/>
              <a:tabLst>
                <a:tab algn="l" pos="0"/>
              </a:tabLst>
            </a:pPr>
            <a:r>
              <a:rPr b="0" lang="en-SI" sz="1300" spc="-1" strike="noStrike">
                <a:solidFill>
                  <a:srgbClr val="000000"/>
                </a:solidFill>
                <a:latin typeface="Calibri"/>
                <a:ea typeface="DejaVu Sans"/>
              </a:rPr>
              <a:t>Na primer, cene elektrike so agregirane količina proizvodnje pa je izmerjena in poročana. Podatki obsegajo proizvodnjo, porabo, ceno, ... za gospodinjstva, ne gospodinjstva. Večina podatkov je zato multidimenzionalna z atributi.</a:t>
            </a:r>
            <a:endParaRPr b="0" lang="sl-SI" sz="1300" spc="-1" strike="noStrike">
              <a:solidFill>
                <a:srgbClr val="000000"/>
              </a:solidFill>
              <a:latin typeface="Arial"/>
            </a:endParaRPr>
          </a:p>
          <a:p>
            <a:pPr marL="158760" indent="-158760">
              <a:lnSpc>
                <a:spcPct val="90000"/>
              </a:lnSpc>
              <a:spcBef>
                <a:spcPts val="751"/>
              </a:spcBef>
              <a:buClr>
                <a:srgbClr val="000000"/>
              </a:buClr>
              <a:buFont typeface="Arial"/>
              <a:buChar char="-"/>
              <a:tabLst>
                <a:tab algn="l" pos="0"/>
              </a:tabLst>
            </a:pPr>
            <a:r>
              <a:rPr b="0" lang="en-SI" sz="1600" spc="-1" strike="noStrike">
                <a:solidFill>
                  <a:srgbClr val="000000"/>
                </a:solidFill>
                <a:latin typeface="Calibri"/>
                <a:ea typeface="DejaVu Sans"/>
              </a:rPr>
              <a:t>Obstajajo manjše količine manjkajočih podatkov</a:t>
            </a:r>
            <a:endParaRPr b="0" lang="sl-SI" sz="1600" spc="-1" strike="noStrike">
              <a:solidFill>
                <a:srgbClr val="000000"/>
              </a:solidFill>
              <a:latin typeface="Arial"/>
            </a:endParaRPr>
          </a:p>
          <a:p>
            <a:pPr lvl="1" marL="477360" indent="-158760">
              <a:lnSpc>
                <a:spcPct val="90000"/>
              </a:lnSpc>
              <a:spcBef>
                <a:spcPts val="374"/>
              </a:spcBef>
              <a:buClr>
                <a:srgbClr val="000000"/>
              </a:buClr>
              <a:buFont typeface="OpenSymbol"/>
              <a:buChar char="-"/>
              <a:tabLst>
                <a:tab algn="l" pos="0"/>
              </a:tabLst>
            </a:pPr>
            <a:r>
              <a:rPr b="0" lang="en-SI" sz="1300" spc="-1" strike="noStrike">
                <a:solidFill>
                  <a:srgbClr val="000000"/>
                </a:solidFill>
                <a:latin typeface="Calibri"/>
                <a:ea typeface="DejaVu Sans"/>
              </a:rPr>
              <a:t>Manjkajo, na primer, ker se meritve za neko kategorijo ob nekem času še niso izvajale, medtem ko se za druge so ter </a:t>
            </a:r>
            <a:r>
              <a:rPr b="0" lang="sl-SI" sz="1300" spc="-1" strike="noStrike">
                <a:solidFill>
                  <a:srgbClr val="000000"/>
                </a:solidFill>
                <a:latin typeface="Calibri"/>
                <a:ea typeface="DejaVu Sans"/>
              </a:rPr>
              <a:t>so</a:t>
            </a:r>
            <a:r>
              <a:rPr b="0" lang="en-SI" sz="1300" spc="-1" strike="noStrike">
                <a:solidFill>
                  <a:srgbClr val="000000"/>
                </a:solidFill>
                <a:latin typeface="Calibri"/>
                <a:ea typeface="DejaVu Sans"/>
              </a:rPr>
              <a:t> se podatki nato združili v eno tabelo. Možno je tudi, da se meritve takrat niso izvajale, ker bi bile irelevantne (merjenje nečesa kar ne obstaja – npr. veterne elektrarne.)</a:t>
            </a:r>
            <a:endParaRPr b="0" lang="sl-SI" sz="1300" spc="-1" strike="noStrike">
              <a:solidFill>
                <a:srgbClr val="000000"/>
              </a:solidFill>
              <a:latin typeface="Arial"/>
            </a:endParaRPr>
          </a:p>
          <a:p>
            <a:pPr marL="158760" indent="-158760">
              <a:lnSpc>
                <a:spcPct val="90000"/>
              </a:lnSpc>
              <a:spcBef>
                <a:spcPts val="751"/>
              </a:spcBef>
              <a:buClr>
                <a:srgbClr val="000000"/>
              </a:buClr>
              <a:buFont typeface="Arial"/>
              <a:buChar char="-"/>
              <a:tabLst>
                <a:tab algn="l" pos="0"/>
              </a:tabLst>
            </a:pPr>
            <a:r>
              <a:rPr b="0" lang="en-SI" sz="1600" spc="-1" strike="noStrike">
                <a:solidFill>
                  <a:srgbClr val="000000"/>
                </a:solidFill>
                <a:latin typeface="Calibri"/>
                <a:ea typeface="DejaVu Sans"/>
              </a:rPr>
              <a:t>Predprocesiranje</a:t>
            </a:r>
            <a:endParaRPr b="0" lang="sl-SI" sz="1600" spc="-1" strike="noStrike">
              <a:solidFill>
                <a:srgbClr val="000000"/>
              </a:solidFill>
              <a:latin typeface="Arial"/>
            </a:endParaRPr>
          </a:p>
          <a:p>
            <a:pPr lvl="1" marL="477360" indent="-158760">
              <a:lnSpc>
                <a:spcPct val="90000"/>
              </a:lnSpc>
              <a:spcBef>
                <a:spcPts val="374"/>
              </a:spcBef>
              <a:buClr>
                <a:srgbClr val="000000"/>
              </a:buClr>
              <a:buFont typeface="OpenSymbol"/>
              <a:buChar char="-"/>
              <a:tabLst>
                <a:tab algn="l" pos="0"/>
              </a:tabLst>
            </a:pPr>
            <a:r>
              <a:rPr b="0" lang="en-SI" sz="1400" spc="-1" strike="noStrike">
                <a:solidFill>
                  <a:srgbClr val="000000"/>
                </a:solidFill>
                <a:latin typeface="Calibri"/>
                <a:ea typeface="DejaVu Sans"/>
              </a:rPr>
              <a:t>Podatki so originalno v obliki PX datoteke, ki je v namenskih programih zelo pregledna vendar je pri procesiranju dokaj neuporabna. Zato se jih pretvori v CSV datoteke, kjer se ohranijo le določeni atributi, ki so zanimivi za določeno raziskavo.</a:t>
            </a:r>
            <a:endParaRPr b="0" lang="sl-SI" sz="1400" spc="-1" strike="noStrike">
              <a:solidFill>
                <a:srgbClr val="000000"/>
              </a:solidFill>
              <a:latin typeface="Arial"/>
            </a:endParaRPr>
          </a:p>
          <a:p>
            <a:pPr marL="228240" indent="0">
              <a:lnSpc>
                <a:spcPct val="90000"/>
              </a:lnSpc>
              <a:spcBef>
                <a:spcPts val="751"/>
              </a:spcBef>
              <a:buNone/>
              <a:tabLst>
                <a:tab algn="l" pos="0"/>
              </a:tabLst>
            </a:pPr>
            <a:r>
              <a:rPr b="1" lang="en-US" sz="1600" spc="-1" strike="noStrike">
                <a:solidFill>
                  <a:srgbClr val="000000"/>
                </a:solidFill>
                <a:latin typeface="Calibri"/>
                <a:ea typeface="DejaVu Sans"/>
              </a:rPr>
              <a:t>Glavn</a:t>
            </a:r>
            <a:r>
              <a:rPr b="1" lang="en-SI" sz="1600" spc="-1" strike="noStrike">
                <a:solidFill>
                  <a:srgbClr val="000000"/>
                </a:solidFill>
                <a:latin typeface="Calibri"/>
                <a:ea typeface="DejaVu Sans"/>
              </a:rPr>
              <a:t>i </a:t>
            </a:r>
            <a:r>
              <a:rPr b="1" lang="en-US" sz="1600" spc="-1" strike="noStrike">
                <a:solidFill>
                  <a:srgbClr val="000000"/>
                </a:solidFill>
                <a:latin typeface="Calibri"/>
                <a:ea typeface="DejaVu Sans"/>
              </a:rPr>
              <a:t>cilji </a:t>
            </a:r>
            <a:r>
              <a:rPr b="1" lang="en-SI" sz="1600" spc="-1" strike="noStrike">
                <a:solidFill>
                  <a:srgbClr val="000000"/>
                </a:solidFill>
                <a:latin typeface="Calibri"/>
                <a:ea typeface="DejaVu Sans"/>
              </a:rPr>
              <a:t>projekta</a:t>
            </a:r>
            <a:endParaRPr b="0" lang="sl-SI" sz="1600" spc="-1" strike="noStrike">
              <a:solidFill>
                <a:srgbClr val="000000"/>
              </a:solidFill>
              <a:latin typeface="Arial"/>
            </a:endParaRPr>
          </a:p>
          <a:p>
            <a:pPr marL="158760" indent="-158760">
              <a:lnSpc>
                <a:spcPct val="90000"/>
              </a:lnSpc>
              <a:spcBef>
                <a:spcPts val="751"/>
              </a:spcBef>
              <a:buClr>
                <a:srgbClr val="000000"/>
              </a:buClr>
              <a:buFont typeface="Arial"/>
              <a:buChar char="-"/>
              <a:tabLst>
                <a:tab algn="l" pos="0"/>
              </a:tabLst>
            </a:pPr>
            <a:r>
              <a:rPr b="0" lang="en-US" sz="1600" spc="-1" strike="noStrike">
                <a:solidFill>
                  <a:srgbClr val="000000"/>
                </a:solidFill>
                <a:latin typeface="Calibri"/>
                <a:ea typeface="DejaVu Sans"/>
              </a:rPr>
              <a:t>Kako močno vpliva poraba elektrike na njeno ceno?</a:t>
            </a:r>
            <a:endParaRPr b="0" lang="sl-SI" sz="1600" spc="-1" strike="noStrike">
              <a:solidFill>
                <a:srgbClr val="000000"/>
              </a:solidFill>
              <a:latin typeface="Arial"/>
            </a:endParaRPr>
          </a:p>
          <a:p>
            <a:pPr lvl="1" marL="477360" indent="-158760">
              <a:lnSpc>
                <a:spcPct val="90000"/>
              </a:lnSpc>
              <a:spcBef>
                <a:spcPts val="374"/>
              </a:spcBef>
              <a:buClr>
                <a:srgbClr val="000000"/>
              </a:buClr>
              <a:buFont typeface="OpenSymbol"/>
              <a:buChar char="-"/>
              <a:tabLst>
                <a:tab algn="l" pos="0"/>
              </a:tabLst>
            </a:pPr>
            <a:r>
              <a:rPr b="0" lang="en-US" sz="1300" spc="-1" strike="noStrike">
                <a:solidFill>
                  <a:srgbClr val="000000"/>
                </a:solidFill>
                <a:latin typeface="Calibri"/>
                <a:ea typeface="DejaVu Sans"/>
              </a:rPr>
              <a:t>Ali imajo zasebne mini-elektrarne vpliv na ceno elektrike?</a:t>
            </a:r>
            <a:endParaRPr b="0" lang="sl-SI" sz="1300" spc="-1" strike="noStrike">
              <a:solidFill>
                <a:srgbClr val="000000"/>
              </a:solidFill>
              <a:latin typeface="Arial"/>
            </a:endParaRPr>
          </a:p>
          <a:p>
            <a:pPr marL="158760" indent="-158760">
              <a:lnSpc>
                <a:spcPct val="90000"/>
              </a:lnSpc>
              <a:spcBef>
                <a:spcPts val="751"/>
              </a:spcBef>
              <a:buClr>
                <a:srgbClr val="000000"/>
              </a:buClr>
              <a:buFont typeface="Arial"/>
              <a:buChar char="-"/>
              <a:tabLst>
                <a:tab algn="l" pos="0"/>
              </a:tabLst>
            </a:pPr>
            <a:r>
              <a:rPr b="0" lang="en-US" sz="1600" spc="-1" strike="noStrike">
                <a:solidFill>
                  <a:srgbClr val="000000"/>
                </a:solidFill>
                <a:latin typeface="Calibri"/>
                <a:ea typeface="DejaVu Sans"/>
              </a:rPr>
              <a:t>Kakšno je razmerje med proizvodnjo in porabo električne energije v Sloveniji? </a:t>
            </a:r>
            <a:endParaRPr b="0" lang="sl-SI" sz="1600" spc="-1" strike="noStrike">
              <a:solidFill>
                <a:srgbClr val="000000"/>
              </a:solidFill>
              <a:latin typeface="Arial"/>
            </a:endParaRPr>
          </a:p>
          <a:p>
            <a:pPr marL="158760" indent="-158760">
              <a:lnSpc>
                <a:spcPct val="90000"/>
              </a:lnSpc>
              <a:spcBef>
                <a:spcPts val="751"/>
              </a:spcBef>
              <a:buClr>
                <a:srgbClr val="000000"/>
              </a:buClr>
              <a:buFont typeface="Arial"/>
              <a:buChar char="-"/>
              <a:tabLst>
                <a:tab algn="l" pos="0"/>
              </a:tabLst>
            </a:pPr>
            <a:r>
              <a:rPr b="0" lang="en-US" sz="1600" spc="-1" strike="noStrike">
                <a:solidFill>
                  <a:srgbClr val="000000"/>
                </a:solidFill>
                <a:latin typeface="Calibri"/>
                <a:ea typeface="DejaVu Sans"/>
              </a:rPr>
              <a:t>Kakšni so premiki električne industrije v Sloveniji v zeleno smer?</a:t>
            </a:r>
            <a:endParaRPr b="0" lang="sl-SI" sz="1600" spc="-1" strike="noStrike">
              <a:solidFill>
                <a:srgbClr val="000000"/>
              </a:solidFill>
              <a:latin typeface="Arial"/>
            </a:endParaRPr>
          </a:p>
        </p:txBody>
      </p:sp>
      <p:sp>
        <p:nvSpPr>
          <p:cNvPr id="126" name="PlaceHolder 3"/>
          <p:cNvSpPr>
            <a:spLocks noGrp="1"/>
          </p:cNvSpPr>
          <p:nvPr>
            <p:ph/>
          </p:nvPr>
        </p:nvSpPr>
        <p:spPr>
          <a:xfrm>
            <a:off x="76680" y="2480760"/>
            <a:ext cx="2300040" cy="2319120"/>
          </a:xfrm>
          <a:prstGeom prst="rect">
            <a:avLst/>
          </a:prstGeom>
          <a:noFill/>
          <a:ln w="0">
            <a:solidFill>
              <a:srgbClr val="000000"/>
            </a:solidFill>
          </a:ln>
        </p:spPr>
        <p:txBody>
          <a:bodyPr lIns="90000" rIns="90000" tIns="45000" bIns="45000" anchor="t">
            <a:noAutofit/>
          </a:bodyPr>
          <a:p>
            <a:pPr marL="228600" indent="0">
              <a:lnSpc>
                <a:spcPct val="90000"/>
              </a:lnSpc>
              <a:spcBef>
                <a:spcPts val="751"/>
              </a:spcBef>
              <a:buNone/>
              <a:tabLst>
                <a:tab algn="l" pos="0"/>
              </a:tabLst>
            </a:pPr>
            <a:r>
              <a:rPr b="0" lang="en-SI" sz="1200" spc="-1" strike="noStrike">
                <a:solidFill>
                  <a:srgbClr val="000000"/>
                </a:solidFill>
                <a:latin typeface="Calibri"/>
                <a:ea typeface="DejaVu Sans"/>
              </a:rPr>
              <a:t>Tilen Aleksander Levak</a:t>
            </a:r>
            <a:endParaRPr b="0" lang="sl-SI" sz="1200" spc="-1" strike="noStrike">
              <a:solidFill>
                <a:srgbClr val="000000"/>
              </a:solidFill>
              <a:latin typeface="Arial"/>
            </a:endParaRPr>
          </a:p>
          <a:p>
            <a:pPr marL="228600" indent="0">
              <a:lnSpc>
                <a:spcPct val="90000"/>
              </a:lnSpc>
              <a:spcBef>
                <a:spcPts val="751"/>
              </a:spcBef>
              <a:buNone/>
              <a:tabLst>
                <a:tab algn="l" pos="0"/>
              </a:tabLst>
            </a:pPr>
            <a:r>
              <a:rPr b="0" lang="en-SI" sz="1200" spc="-1" strike="noStrike">
                <a:solidFill>
                  <a:srgbClr val="000000"/>
                </a:solidFill>
                <a:latin typeface="Calibri"/>
                <a:ea typeface="DejaVu Sans"/>
              </a:rPr>
              <a:t>Tadej Skrbinek</a:t>
            </a:r>
            <a:endParaRPr b="0" lang="sl-SI" sz="1200" spc="-1" strike="noStrike">
              <a:solidFill>
                <a:srgbClr val="000000"/>
              </a:solidFill>
              <a:latin typeface="Arial"/>
            </a:endParaRPr>
          </a:p>
          <a:p>
            <a:pPr marL="228600" indent="0">
              <a:lnSpc>
                <a:spcPct val="90000"/>
              </a:lnSpc>
              <a:spcBef>
                <a:spcPts val="751"/>
              </a:spcBef>
              <a:buNone/>
              <a:tabLst>
                <a:tab algn="l" pos="0"/>
              </a:tabLst>
            </a:pPr>
            <a:endParaRPr b="0" lang="sl-SI" sz="1200" spc="-1" strike="noStrike">
              <a:solidFill>
                <a:srgbClr val="000000"/>
              </a:solidFill>
              <a:latin typeface="Arial"/>
            </a:endParaRPr>
          </a:p>
          <a:p>
            <a:pPr marL="228600" indent="0">
              <a:lnSpc>
                <a:spcPct val="90000"/>
              </a:lnSpc>
              <a:spcBef>
                <a:spcPts val="751"/>
              </a:spcBef>
              <a:buNone/>
              <a:tabLst>
                <a:tab algn="l" pos="0"/>
              </a:tabLst>
            </a:pPr>
            <a:endParaRPr b="0" lang="sl-SI" sz="1200" spc="-1" strike="noStrike">
              <a:solidFill>
                <a:srgbClr val="000000"/>
              </a:solidFill>
              <a:latin typeface="Arial"/>
            </a:endParaRPr>
          </a:p>
        </p:txBody>
      </p:sp>
      <p:sp>
        <p:nvSpPr>
          <p:cNvPr id="127" name="PlaceHolder 4"/>
          <p:cNvSpPr>
            <a:spLocks noGrp="1"/>
          </p:cNvSpPr>
          <p:nvPr>
            <p:ph type="dt" idx="10"/>
          </p:nvPr>
        </p:nvSpPr>
        <p:spPr>
          <a:xfrm>
            <a:off x="76680" y="4800600"/>
            <a:ext cx="3753360" cy="27324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Calibri"/>
                <a:ea typeface="DejaVu Sans"/>
              </a:defRPr>
            </a:lvl1pPr>
          </a:lstStyle>
          <a:p>
            <a:pPr indent="0">
              <a:lnSpc>
                <a:spcPct val="100000"/>
              </a:lnSpc>
              <a:buNone/>
              <a:tabLst>
                <a:tab algn="l" pos="0"/>
              </a:tabLst>
            </a:pPr>
            <a:r>
              <a:rPr b="0" lang="en-US" sz="900" spc="-1" strike="noStrike">
                <a:solidFill>
                  <a:srgbClr val="8b8b8b"/>
                </a:solidFill>
                <a:latin typeface="Calibri"/>
                <a:ea typeface="DejaVu Sans"/>
              </a:rPr>
              <a:t>23. 5. 2023</a:t>
            </a:r>
            <a:endParaRPr b="0" lang="en-US" sz="900" spc="-1" strike="noStrike">
              <a:solidFill>
                <a:srgbClr val="000000"/>
              </a:solidFill>
              <a:latin typeface="Times New Roman"/>
            </a:endParaRPr>
          </a:p>
        </p:txBody>
      </p:sp>
      <p:sp>
        <p:nvSpPr>
          <p:cNvPr id="128" name="PlaceHolder 5"/>
          <p:cNvSpPr>
            <a:spLocks noGrp="1"/>
          </p:cNvSpPr>
          <p:nvPr>
            <p:ph type="ftr" idx="11"/>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PR22-23, Končna predstavitev</a:t>
            </a:r>
            <a:endParaRPr b="0" lang="en-US" sz="900" spc="-1" strike="noStrike">
              <a:solidFill>
                <a:srgbClr val="000000"/>
              </a:solidFill>
              <a:latin typeface="Times New Roman"/>
            </a:endParaRPr>
          </a:p>
        </p:txBody>
      </p:sp>
      <p:sp>
        <p:nvSpPr>
          <p:cNvPr id="7" name="PlaceHolder 6"/>
          <p:cNvSpPr>
            <a:spLocks noGrp="1"/>
          </p:cNvSpPr>
          <p:nvPr>
            <p:ph type="sldNum" idx="2"/>
          </p:nvPr>
        </p:nvSpPr>
        <p:spPr/>
        <p:txBody>
          <a:bodyPr/>
          <a:p>
            <a:fld id="{66B5A978-22FE-47C8-BA30-B185E5025108}"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99360" y="102240"/>
            <a:ext cx="8944560" cy="410400"/>
          </a:xfrm>
          <a:prstGeom prst="rect">
            <a:avLst/>
          </a:prstGeom>
          <a:noFill/>
          <a:ln w="0">
            <a:noFill/>
          </a:ln>
        </p:spPr>
        <p:txBody>
          <a:bodyPr lIns="90000" rIns="90000" tIns="45000" bIns="45000" anchor="ctr">
            <a:normAutofit/>
          </a:bodyPr>
          <a:p>
            <a:pPr indent="0">
              <a:lnSpc>
                <a:spcPct val="90000"/>
              </a:lnSpc>
              <a:buNone/>
              <a:tabLst>
                <a:tab algn="l" pos="0"/>
              </a:tabLst>
            </a:pPr>
            <a:r>
              <a:rPr b="1" lang="en-US" sz="1600" spc="-1" strike="noStrike">
                <a:solidFill>
                  <a:srgbClr val="000000"/>
                </a:solidFill>
                <a:latin typeface="Calibri"/>
                <a:ea typeface="DejaVu Sans"/>
              </a:rPr>
              <a:t>Dodatna prosojnica za rezultate</a:t>
            </a:r>
            <a:endParaRPr b="0" lang="sl-SI" sz="1600" spc="-1" strike="noStrike">
              <a:solidFill>
                <a:srgbClr val="000000"/>
              </a:solidFill>
              <a:latin typeface="Arial"/>
            </a:endParaRPr>
          </a:p>
        </p:txBody>
      </p:sp>
      <p:pic>
        <p:nvPicPr>
          <p:cNvPr id="181" name="Picture 162" descr=""/>
          <p:cNvPicPr/>
          <p:nvPr/>
        </p:nvPicPr>
        <p:blipFill>
          <a:blip r:embed="rId1"/>
          <a:stretch/>
        </p:blipFill>
        <p:spPr>
          <a:xfrm>
            <a:off x="-406440" y="-74880"/>
            <a:ext cx="9750960" cy="4875120"/>
          </a:xfrm>
          <a:prstGeom prst="rect">
            <a:avLst/>
          </a:prstGeom>
          <a:ln w="0">
            <a:noFill/>
          </a:ln>
        </p:spPr>
      </p:pic>
      <p:sp>
        <p:nvSpPr>
          <p:cNvPr id="182" name="PlaceHolder 2"/>
          <p:cNvSpPr>
            <a:spLocks noGrp="1"/>
          </p:cNvSpPr>
          <p:nvPr>
            <p:ph type="dt" idx="28"/>
          </p:nvPr>
        </p:nvSpPr>
        <p:spPr>
          <a:xfrm>
            <a:off x="76680" y="4800600"/>
            <a:ext cx="3753360" cy="27324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Calibri"/>
                <a:ea typeface="DejaVu Sans"/>
              </a:defRPr>
            </a:lvl1pPr>
          </a:lstStyle>
          <a:p>
            <a:pPr indent="0">
              <a:lnSpc>
                <a:spcPct val="100000"/>
              </a:lnSpc>
              <a:buNone/>
              <a:tabLst>
                <a:tab algn="l" pos="0"/>
              </a:tabLst>
            </a:pPr>
            <a:r>
              <a:rPr b="0" lang="en-US" sz="900" spc="-1" strike="noStrike">
                <a:solidFill>
                  <a:srgbClr val="8b8b8b"/>
                </a:solidFill>
                <a:latin typeface="Calibri"/>
                <a:ea typeface="DejaVu Sans"/>
              </a:rPr>
              <a:t>23. 5. 2023</a:t>
            </a:r>
            <a:endParaRPr b="0" lang="en-US" sz="900" spc="-1" strike="noStrike">
              <a:solidFill>
                <a:srgbClr val="000000"/>
              </a:solidFill>
              <a:latin typeface="Times New Roman"/>
            </a:endParaRPr>
          </a:p>
        </p:txBody>
      </p:sp>
      <p:sp>
        <p:nvSpPr>
          <p:cNvPr id="183" name="PlaceHolder 3"/>
          <p:cNvSpPr>
            <a:spLocks noGrp="1"/>
          </p:cNvSpPr>
          <p:nvPr>
            <p:ph type="ftr" idx="29"/>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PR22-23, Končna predstavitev</a:t>
            </a:r>
            <a:endParaRPr b="0" lang="en-US" sz="900" spc="-1" strike="noStrike">
              <a:solidFill>
                <a:srgbClr val="000000"/>
              </a:solidFill>
              <a:latin typeface="Times New Roman"/>
            </a:endParaRPr>
          </a:p>
        </p:txBody>
      </p:sp>
      <p:sp>
        <p:nvSpPr>
          <p:cNvPr id="5" name="PlaceHolder 4"/>
          <p:cNvSpPr>
            <a:spLocks noGrp="1"/>
          </p:cNvSpPr>
          <p:nvPr>
            <p:ph type="sldNum" idx="8"/>
          </p:nvPr>
        </p:nvSpPr>
        <p:spPr/>
        <p:txBody>
          <a:bodyPr/>
          <a:p>
            <a:fld id="{FD925AD3-4F37-4A66-AF89-4FE4F31E55EC}" type="slidenum">
              <a:t>10</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136" descr=""/>
          <p:cNvPicPr/>
          <p:nvPr/>
        </p:nvPicPr>
        <p:blipFill>
          <a:blip r:embed="rId1"/>
          <a:stretch/>
        </p:blipFill>
        <p:spPr>
          <a:xfrm>
            <a:off x="3798720" y="1217160"/>
            <a:ext cx="5663880" cy="3565800"/>
          </a:xfrm>
          <a:prstGeom prst="rect">
            <a:avLst/>
          </a:prstGeom>
          <a:ln w="0">
            <a:noFill/>
          </a:ln>
        </p:spPr>
      </p:pic>
      <p:sp>
        <p:nvSpPr>
          <p:cNvPr id="130" name="PlaceHolder 1"/>
          <p:cNvSpPr>
            <a:spLocks noGrp="1"/>
          </p:cNvSpPr>
          <p:nvPr>
            <p:ph/>
          </p:nvPr>
        </p:nvSpPr>
        <p:spPr>
          <a:xfrm>
            <a:off x="228600" y="589320"/>
            <a:ext cx="3792960" cy="4177080"/>
          </a:xfrm>
          <a:prstGeom prst="rect">
            <a:avLst/>
          </a:prstGeom>
          <a:noFill/>
          <a:ln w="0">
            <a:solidFill>
              <a:srgbClr val="000000"/>
            </a:solidFill>
          </a:ln>
        </p:spPr>
        <p:txBody>
          <a:bodyPr lIns="0" rIns="0" tIns="0" bIns="0" anchor="t">
            <a:normAutofit/>
          </a:bodyPr>
          <a:p>
            <a:pPr marL="228600" indent="0">
              <a:lnSpc>
                <a:spcPct val="90000"/>
              </a:lnSpc>
              <a:spcBef>
                <a:spcPts val="751"/>
              </a:spcBef>
              <a:buNone/>
              <a:tabLst>
                <a:tab algn="l" pos="0"/>
              </a:tabLst>
            </a:pPr>
            <a:r>
              <a:rPr b="1" lang="en-US" sz="1350" spc="-1" strike="noStrike">
                <a:solidFill>
                  <a:srgbClr val="000000"/>
                </a:solidFill>
                <a:latin typeface="Calibri"/>
                <a:ea typeface="DejaVu Sans"/>
              </a:rPr>
              <a:t>Kakšno je razmerje med proizvodnjo in porabo električne energije v Sloveniji?</a:t>
            </a:r>
            <a:endParaRPr b="0" lang="sl-SI" sz="1350" spc="-1" strike="noStrike">
              <a:solidFill>
                <a:srgbClr val="000000"/>
              </a:solidFill>
              <a:latin typeface="Arial"/>
            </a:endParaRPr>
          </a:p>
          <a:p>
            <a:pPr marL="228600" indent="0">
              <a:lnSpc>
                <a:spcPct val="90000"/>
              </a:lnSpc>
              <a:spcBef>
                <a:spcPts val="751"/>
              </a:spcBef>
              <a:buNone/>
              <a:tabLst>
                <a:tab algn="l" pos="0"/>
              </a:tabLst>
            </a:pPr>
            <a:endParaRPr b="0" lang="sl-SI" sz="1350" spc="-1" strike="noStrike">
              <a:solidFill>
                <a:srgbClr val="000000"/>
              </a:solidFill>
              <a:latin typeface="Arial"/>
            </a:endParaRPr>
          </a:p>
          <a:p>
            <a:pPr marL="228600" indent="0">
              <a:lnSpc>
                <a:spcPct val="90000"/>
              </a:lnSpc>
              <a:spcBef>
                <a:spcPts val="751"/>
              </a:spcBef>
              <a:buNone/>
              <a:tabLst>
                <a:tab algn="l" pos="0"/>
              </a:tabLst>
            </a:pPr>
            <a:r>
              <a:rPr b="0" lang="en-SI" sz="1200" spc="-1" strike="noStrike">
                <a:solidFill>
                  <a:srgbClr val="000000"/>
                </a:solidFill>
                <a:latin typeface="Calibri"/>
                <a:ea typeface="DejaVu Sans"/>
              </a:rPr>
              <a:t>Odgovor na to vprašanje nam omogoča celovit vpogled v stanje in razmerje med proizvodnjo in porabo električne energije v Sloveniji. S tem se lahko sprejemajo bolj informirane odločitve in oblikujejo ukrepi za izboljšanje energetske učinkovitosti , povečanjeproizvodnje obnovljivih virov energije ter doseganje večje električne neodvisnosti države.</a:t>
            </a:r>
            <a:endParaRPr b="0" lang="sl-SI" sz="1200" spc="-1" strike="noStrike">
              <a:solidFill>
                <a:srgbClr val="000000"/>
              </a:solidFill>
              <a:latin typeface="Arial"/>
            </a:endParaRPr>
          </a:p>
          <a:p>
            <a:pPr marL="228600" indent="0">
              <a:lnSpc>
                <a:spcPct val="90000"/>
              </a:lnSpc>
              <a:spcBef>
                <a:spcPts val="751"/>
              </a:spcBef>
              <a:buNone/>
              <a:tabLst>
                <a:tab algn="l" pos="0"/>
              </a:tabLst>
            </a:pPr>
            <a:r>
              <a:rPr b="0" lang="sl-SI" sz="1200" spc="-1" strike="noStrike">
                <a:solidFill>
                  <a:srgbClr val="000000"/>
                </a:solidFill>
                <a:latin typeface="Calibri"/>
                <a:ea typeface="DejaVu Sans"/>
              </a:rPr>
              <a:t>Za dosego tega je bilo potrebnega nekaj predprocesiranja. To vključuje pretvorbo v ustrezne tipe ter enote, izbira uporabnih stolpcev in vrstic v tabelah ter izračun razmerij, ki bodo prikazovala relativno spremembo.</a:t>
            </a:r>
            <a:endParaRPr b="0" lang="sl-SI" sz="1200" spc="-1" strike="noStrike">
              <a:solidFill>
                <a:srgbClr val="000000"/>
              </a:solidFill>
              <a:latin typeface="Arial"/>
            </a:endParaRPr>
          </a:p>
          <a:p>
            <a:pPr marL="228600" indent="0">
              <a:lnSpc>
                <a:spcPct val="90000"/>
              </a:lnSpc>
              <a:spcBef>
                <a:spcPts val="751"/>
              </a:spcBef>
              <a:buNone/>
              <a:tabLst>
                <a:tab algn="l" pos="0"/>
              </a:tabLst>
            </a:pPr>
            <a:r>
              <a:rPr b="0" lang="sl-SI" sz="1200" spc="-1" strike="noStrike">
                <a:solidFill>
                  <a:srgbClr val="000000"/>
                </a:solidFill>
                <a:latin typeface="Calibri"/>
                <a:ea typeface="DejaVu Sans"/>
              </a:rPr>
              <a:t>Kot odgovor na to vprašanje sta bili zadostni dve vizualizaciji teh podatkov. Prva kaže razmerje med skupno ceno in skupno porabo, druga kaže pa porabo po tipu elektrarne in skupno porabo.</a:t>
            </a:r>
            <a:endParaRPr b="0" lang="sl-SI" sz="1200" spc="-1" strike="noStrike">
              <a:solidFill>
                <a:srgbClr val="000000"/>
              </a:solidFill>
              <a:latin typeface="Arial"/>
            </a:endParaRPr>
          </a:p>
        </p:txBody>
      </p:sp>
      <p:sp>
        <p:nvSpPr>
          <p:cNvPr id="131" name="Content Placeholder 2"/>
          <p:cNvSpPr/>
          <p:nvPr/>
        </p:nvSpPr>
        <p:spPr>
          <a:xfrm>
            <a:off x="228600" y="82800"/>
            <a:ext cx="3657240" cy="37152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751"/>
              </a:spcBef>
              <a:tabLst>
                <a:tab algn="l" pos="0"/>
              </a:tabLst>
            </a:pPr>
            <a:r>
              <a:rPr b="1" lang="en-US" sz="1600" spc="-1" strike="noStrike">
                <a:solidFill>
                  <a:srgbClr val="000000"/>
                </a:solidFill>
                <a:latin typeface="Calibri"/>
                <a:ea typeface="DejaVu Sans"/>
              </a:rPr>
              <a:t>Podroben opis ciljev in metod</a:t>
            </a:r>
            <a:endParaRPr b="0" lang="en-US" sz="1600" spc="-1" strike="noStrike">
              <a:solidFill>
                <a:srgbClr val="000000"/>
              </a:solidFill>
              <a:latin typeface="Arial"/>
            </a:endParaRPr>
          </a:p>
        </p:txBody>
      </p:sp>
      <p:sp>
        <p:nvSpPr>
          <p:cNvPr id="132" name="Content Placeholder 11"/>
          <p:cNvSpPr/>
          <p:nvPr/>
        </p:nvSpPr>
        <p:spPr>
          <a:xfrm>
            <a:off x="4572000" y="720360"/>
            <a:ext cx="4436280" cy="30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600" spc="-1" strike="noStrike">
              <a:solidFill>
                <a:srgbClr val="000000"/>
              </a:solidFill>
              <a:latin typeface="Calibri"/>
              <a:ea typeface="DejaVu Sans"/>
            </a:endParaRPr>
          </a:p>
        </p:txBody>
      </p:sp>
      <p:sp>
        <p:nvSpPr>
          <p:cNvPr id="133" name="Content Placeholder 2"/>
          <p:cNvSpPr/>
          <p:nvPr/>
        </p:nvSpPr>
        <p:spPr>
          <a:xfrm>
            <a:off x="4114800" y="82800"/>
            <a:ext cx="4800240" cy="37152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751"/>
              </a:spcBef>
              <a:tabLst>
                <a:tab algn="l" pos="0"/>
              </a:tabLst>
            </a:pPr>
            <a:r>
              <a:rPr b="1" lang="en-US" sz="1600" spc="-1" strike="noStrike">
                <a:solidFill>
                  <a:srgbClr val="000000"/>
                </a:solidFill>
                <a:latin typeface="Calibri"/>
                <a:ea typeface="DejaVu Sans"/>
              </a:rPr>
              <a:t>Rezultati/dosedanje ugotovitve/odprta vprašanja</a:t>
            </a:r>
            <a:endParaRPr b="0" lang="en-US" sz="1600" spc="-1" strike="noStrike">
              <a:solidFill>
                <a:srgbClr val="000000"/>
              </a:solidFill>
              <a:latin typeface="Arial"/>
            </a:endParaRPr>
          </a:p>
        </p:txBody>
      </p:sp>
      <p:sp>
        <p:nvSpPr>
          <p:cNvPr id="134" name="PlaceHolder 2"/>
          <p:cNvSpPr>
            <a:spLocks noGrp="1"/>
          </p:cNvSpPr>
          <p:nvPr>
            <p:ph type="dt" idx="12"/>
          </p:nvPr>
        </p:nvSpPr>
        <p:spPr>
          <a:xfrm>
            <a:off x="76680" y="4800600"/>
            <a:ext cx="3753360" cy="27324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Calibri"/>
                <a:ea typeface="DejaVu Sans"/>
              </a:defRPr>
            </a:lvl1pPr>
          </a:lstStyle>
          <a:p>
            <a:pPr indent="0">
              <a:lnSpc>
                <a:spcPct val="100000"/>
              </a:lnSpc>
              <a:buNone/>
              <a:tabLst>
                <a:tab algn="l" pos="0"/>
              </a:tabLst>
            </a:pPr>
            <a:r>
              <a:rPr b="0" lang="en-US" sz="900" spc="-1" strike="noStrike">
                <a:solidFill>
                  <a:srgbClr val="8b8b8b"/>
                </a:solidFill>
                <a:latin typeface="Calibri"/>
                <a:ea typeface="DejaVu Sans"/>
              </a:rPr>
              <a:t>23. 5. 2023</a:t>
            </a:r>
            <a:endParaRPr b="0" lang="en-US" sz="900" spc="-1" strike="noStrike">
              <a:solidFill>
                <a:srgbClr val="000000"/>
              </a:solidFill>
              <a:latin typeface="Times New Roman"/>
            </a:endParaRPr>
          </a:p>
        </p:txBody>
      </p:sp>
      <p:sp>
        <p:nvSpPr>
          <p:cNvPr id="135" name="PlaceHolder 3"/>
          <p:cNvSpPr>
            <a:spLocks noGrp="1"/>
          </p:cNvSpPr>
          <p:nvPr>
            <p:ph type="ftr" idx="13"/>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PR22-23, Končna predstavitev</a:t>
            </a:r>
            <a:endParaRPr b="0" lang="en-US" sz="900" spc="-1" strike="noStrike">
              <a:solidFill>
                <a:srgbClr val="000000"/>
              </a:solidFill>
              <a:latin typeface="Times New Roman"/>
            </a:endParaRPr>
          </a:p>
        </p:txBody>
      </p:sp>
      <p:sp>
        <p:nvSpPr>
          <p:cNvPr id="136" name="Content Placeholder 17"/>
          <p:cNvSpPr/>
          <p:nvPr/>
        </p:nvSpPr>
        <p:spPr>
          <a:xfrm>
            <a:off x="4114800" y="589680"/>
            <a:ext cx="4800240" cy="4177080"/>
          </a:xfrm>
          <a:prstGeom prst="rect">
            <a:avLst/>
          </a:prstGeom>
          <a:noFill/>
          <a:ln w="0">
            <a:solidFill>
              <a:srgbClr val="000000"/>
            </a:solidFill>
          </a:ln>
        </p:spPr>
        <p:style>
          <a:lnRef idx="0"/>
          <a:fillRef idx="0"/>
          <a:effectRef idx="0"/>
          <a:fontRef idx="minor"/>
        </p:style>
        <p:txBody>
          <a:bodyPr lIns="90000" rIns="90000" tIns="45000" bIns="45000" anchor="t">
            <a:normAutofit/>
          </a:bodyPr>
          <a:p>
            <a:pPr>
              <a:lnSpc>
                <a:spcPct val="90000"/>
              </a:lnSpc>
              <a:spcBef>
                <a:spcPts val="751"/>
              </a:spcBef>
              <a:tabLst>
                <a:tab algn="l" pos="0"/>
              </a:tabLst>
            </a:pPr>
            <a:r>
              <a:rPr b="0" lang="sl-SI" sz="1600" spc="-1" strike="noStrike">
                <a:solidFill>
                  <a:srgbClr val="000000"/>
                </a:solidFill>
                <a:latin typeface="Calibri"/>
                <a:ea typeface="DejaVu Sans"/>
              </a:rPr>
              <a:t>Dejstvo je, da je razmerje med proizvodnjo in porabo električne energije v Sloveniji znatno večje kot zahtevana količina.</a:t>
            </a:r>
            <a:endParaRPr b="0" lang="en-US" sz="1600" spc="-1" strike="noStrike">
              <a:solidFill>
                <a:srgbClr val="000000"/>
              </a:solidFill>
              <a:latin typeface="Arial"/>
            </a:endParaRPr>
          </a:p>
        </p:txBody>
      </p:sp>
      <p:sp>
        <p:nvSpPr>
          <p:cNvPr id="5" name="PlaceHolder 4"/>
          <p:cNvSpPr>
            <a:spLocks noGrp="1"/>
          </p:cNvSpPr>
          <p:nvPr>
            <p:ph type="sldNum" idx="5"/>
          </p:nvPr>
        </p:nvSpPr>
        <p:spPr/>
        <p:txBody>
          <a:bodyPr/>
          <a:p>
            <a:fld id="{B16D1B26-50C8-4C89-9C31-DA35D340D45B}"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Picture 140" descr=""/>
          <p:cNvPicPr/>
          <p:nvPr/>
        </p:nvPicPr>
        <p:blipFill>
          <a:blip r:embed="rId1"/>
          <a:stretch/>
        </p:blipFill>
        <p:spPr>
          <a:xfrm>
            <a:off x="442440" y="-239040"/>
            <a:ext cx="8258760" cy="5176080"/>
          </a:xfrm>
          <a:prstGeom prst="rect">
            <a:avLst/>
          </a:prstGeom>
          <a:ln w="0">
            <a:noFill/>
          </a:ln>
        </p:spPr>
      </p:pic>
      <p:sp>
        <p:nvSpPr>
          <p:cNvPr id="138" name="PlaceHolder 1"/>
          <p:cNvSpPr>
            <a:spLocks noGrp="1"/>
          </p:cNvSpPr>
          <p:nvPr>
            <p:ph type="title"/>
          </p:nvPr>
        </p:nvSpPr>
        <p:spPr>
          <a:xfrm>
            <a:off x="99360" y="102240"/>
            <a:ext cx="8944560" cy="410400"/>
          </a:xfrm>
          <a:prstGeom prst="rect">
            <a:avLst/>
          </a:prstGeom>
          <a:noFill/>
          <a:ln w="0">
            <a:noFill/>
          </a:ln>
        </p:spPr>
        <p:txBody>
          <a:bodyPr lIns="90000" rIns="90000" tIns="45000" bIns="45000" anchor="ctr">
            <a:normAutofit/>
          </a:bodyPr>
          <a:p>
            <a:pPr indent="0">
              <a:buNone/>
            </a:pPr>
            <a:endParaRPr b="0" lang="sl-SI" sz="4400" spc="-1" strike="noStrike">
              <a:solidFill>
                <a:srgbClr val="000000"/>
              </a:solidFill>
              <a:latin typeface="Arial"/>
              <a:ea typeface="DejaVu Sans"/>
            </a:endParaRPr>
          </a:p>
        </p:txBody>
      </p:sp>
      <p:sp>
        <p:nvSpPr>
          <p:cNvPr id="139" name="PlaceHolder 2"/>
          <p:cNvSpPr>
            <a:spLocks noGrp="1"/>
          </p:cNvSpPr>
          <p:nvPr>
            <p:ph type="dt" idx="14"/>
          </p:nvPr>
        </p:nvSpPr>
        <p:spPr>
          <a:xfrm>
            <a:off x="76680" y="4800600"/>
            <a:ext cx="3753360" cy="27324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Calibri"/>
                <a:ea typeface="DejaVu Sans"/>
              </a:defRPr>
            </a:lvl1pPr>
          </a:lstStyle>
          <a:p>
            <a:pPr indent="0">
              <a:lnSpc>
                <a:spcPct val="100000"/>
              </a:lnSpc>
              <a:buNone/>
              <a:tabLst>
                <a:tab algn="l" pos="0"/>
              </a:tabLst>
            </a:pPr>
            <a:r>
              <a:rPr b="0" lang="en-US" sz="900" spc="-1" strike="noStrike">
                <a:solidFill>
                  <a:srgbClr val="8b8b8b"/>
                </a:solidFill>
                <a:latin typeface="Calibri"/>
                <a:ea typeface="DejaVu Sans"/>
              </a:rPr>
              <a:t>23. 5. 2023</a:t>
            </a:r>
            <a:endParaRPr b="0" lang="en-US" sz="900" spc="-1" strike="noStrike">
              <a:solidFill>
                <a:srgbClr val="000000"/>
              </a:solidFill>
              <a:latin typeface="Times New Roman"/>
            </a:endParaRPr>
          </a:p>
        </p:txBody>
      </p:sp>
      <p:sp>
        <p:nvSpPr>
          <p:cNvPr id="140" name="PlaceHolder 3"/>
          <p:cNvSpPr>
            <a:spLocks noGrp="1"/>
          </p:cNvSpPr>
          <p:nvPr>
            <p:ph type="ftr" idx="15"/>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PR22-23, Končna predstavitev</a:t>
            </a:r>
            <a:endParaRPr b="0" lang="en-US" sz="900" spc="-1" strike="noStrike">
              <a:solidFill>
                <a:srgbClr val="000000"/>
              </a:solidFill>
              <a:latin typeface="Times New Roman"/>
            </a:endParaRPr>
          </a:p>
        </p:txBody>
      </p:sp>
      <p:sp>
        <p:nvSpPr>
          <p:cNvPr id="5" name="PlaceHolder 4"/>
          <p:cNvSpPr>
            <a:spLocks noGrp="1"/>
          </p:cNvSpPr>
          <p:nvPr>
            <p:ph type="sldNum" idx="8"/>
          </p:nvPr>
        </p:nvSpPr>
        <p:spPr/>
        <p:txBody>
          <a:bodyPr/>
          <a:p>
            <a:fld id="{D30A4403-3052-48D2-B1CA-2C4B64B87166}"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p:nvPr>
        </p:nvSpPr>
        <p:spPr>
          <a:xfrm>
            <a:off x="92880" y="589320"/>
            <a:ext cx="4402800" cy="4177080"/>
          </a:xfrm>
          <a:prstGeom prst="rect">
            <a:avLst/>
          </a:prstGeom>
          <a:noFill/>
          <a:ln w="0">
            <a:solidFill>
              <a:srgbClr val="000000"/>
            </a:solidFill>
          </a:ln>
        </p:spPr>
        <p:txBody>
          <a:bodyPr lIns="0" rIns="0" tIns="0" bIns="0" anchor="t">
            <a:normAutofit/>
          </a:bodyPr>
          <a:p>
            <a:pPr marL="234360" indent="0">
              <a:lnSpc>
                <a:spcPct val="90000"/>
              </a:lnSpc>
              <a:spcBef>
                <a:spcPts val="751"/>
              </a:spcBef>
              <a:buNone/>
              <a:tabLst>
                <a:tab algn="l" pos="0"/>
              </a:tabLst>
            </a:pPr>
            <a:r>
              <a:rPr b="1" lang="en-US" sz="1800" spc="-1" strike="noStrike">
                <a:solidFill>
                  <a:srgbClr val="000000"/>
                </a:solidFill>
                <a:latin typeface="Calibri"/>
                <a:ea typeface="DejaVu Sans"/>
              </a:rPr>
              <a:t>Kako močno vpliva poraba elektrike na njeno cen</a:t>
            </a:r>
            <a:r>
              <a:rPr b="1" lang="en-SI" sz="1800" spc="-1" strike="noStrike">
                <a:solidFill>
                  <a:srgbClr val="000000"/>
                </a:solidFill>
                <a:latin typeface="Calibri"/>
                <a:ea typeface="DejaVu Sans"/>
              </a:rPr>
              <a:t>o</a:t>
            </a:r>
            <a:r>
              <a:rPr b="1" lang="en-US" sz="1800" spc="-1" strike="noStrike">
                <a:solidFill>
                  <a:srgbClr val="000000"/>
                </a:solidFill>
                <a:latin typeface="Calibri"/>
                <a:ea typeface="DejaVu Sans"/>
              </a:rPr>
              <a:t>?</a:t>
            </a:r>
            <a:endParaRPr b="0" lang="sl-SI" sz="1800" spc="-1" strike="noStrike">
              <a:solidFill>
                <a:srgbClr val="000000"/>
              </a:solidFill>
              <a:latin typeface="Arial"/>
            </a:endParaRPr>
          </a:p>
          <a:p>
            <a:pPr marL="234360" indent="0">
              <a:lnSpc>
                <a:spcPct val="90000"/>
              </a:lnSpc>
              <a:spcBef>
                <a:spcPts val="751"/>
              </a:spcBef>
              <a:buNone/>
              <a:tabLst>
                <a:tab algn="l" pos="0"/>
              </a:tabLst>
            </a:pPr>
            <a:endParaRPr b="0" lang="sl-SI" sz="1600" spc="-1" strike="noStrike">
              <a:solidFill>
                <a:srgbClr val="000000"/>
              </a:solidFill>
              <a:latin typeface="Arial"/>
            </a:endParaRPr>
          </a:p>
          <a:p>
            <a:pPr marL="234360" indent="0">
              <a:lnSpc>
                <a:spcPct val="90000"/>
              </a:lnSpc>
              <a:spcBef>
                <a:spcPts val="751"/>
              </a:spcBef>
              <a:buNone/>
              <a:tabLst>
                <a:tab algn="l" pos="0"/>
              </a:tabLst>
            </a:pPr>
            <a:r>
              <a:rPr b="0" lang="sl-SI" sz="1600" spc="-1" strike="noStrike">
                <a:solidFill>
                  <a:srgbClr val="000000"/>
                </a:solidFill>
                <a:latin typeface="Calibri"/>
                <a:ea typeface="DejaVu Sans"/>
              </a:rPr>
              <a:t>Vprašanje o porabi elektrike in njenem strošku je kompleksen problem, saj obstaja veliko spremenljivk, ki lahko vplivajo na ceno električne energije. Nekateri dejavniki, ki vplivajo na ceno elektrike, vključujejo: </a:t>
            </a:r>
            <a:r>
              <a:rPr b="0" i="1" lang="sl-SI" sz="1600" spc="-1" strike="noStrike">
                <a:solidFill>
                  <a:srgbClr val="000000"/>
                </a:solidFill>
                <a:latin typeface="Calibri"/>
                <a:ea typeface="DejaVu Sans"/>
              </a:rPr>
              <a:t>vir proizvodnje, povpraševanje, sezonske spremembe, nihanja v oskrbi, politične spremembe </a:t>
            </a:r>
            <a:r>
              <a:rPr b="0" lang="sl-SI" sz="1600" spc="-1" strike="noStrike">
                <a:solidFill>
                  <a:srgbClr val="000000"/>
                </a:solidFill>
                <a:latin typeface="Calibri"/>
                <a:ea typeface="DejaVu Sans"/>
              </a:rPr>
              <a:t>in še več.</a:t>
            </a:r>
            <a:endParaRPr b="0" lang="sl-SI" sz="1600" spc="-1" strike="noStrike">
              <a:solidFill>
                <a:srgbClr val="000000"/>
              </a:solidFill>
              <a:latin typeface="Arial"/>
            </a:endParaRPr>
          </a:p>
          <a:p>
            <a:pPr marL="234360" indent="0">
              <a:lnSpc>
                <a:spcPct val="90000"/>
              </a:lnSpc>
              <a:spcBef>
                <a:spcPts val="751"/>
              </a:spcBef>
              <a:buNone/>
              <a:tabLst>
                <a:tab algn="l" pos="0"/>
              </a:tabLst>
            </a:pPr>
            <a:r>
              <a:rPr b="0" lang="sl-SI" sz="1600" spc="-1" strike="noStrike">
                <a:solidFill>
                  <a:srgbClr val="000000"/>
                </a:solidFill>
                <a:latin typeface="Calibri"/>
                <a:ea typeface="DejaVu Sans"/>
              </a:rPr>
              <a:t>Poraba elektrike ima lahko tudi pomemben vpliv na njeno ceno. Povpraševanje po električni energiji se lahko razlikuje </a:t>
            </a:r>
            <a:r>
              <a:rPr b="0" i="1" lang="sl-SI" sz="1600" spc="-1" strike="noStrike">
                <a:solidFill>
                  <a:srgbClr val="000000"/>
                </a:solidFill>
                <a:latin typeface="Calibri"/>
                <a:ea typeface="DejaVu Sans"/>
              </a:rPr>
              <a:t>glede na letni čas, delovni čas, gospodarske razmere in druge dejavnike</a:t>
            </a:r>
            <a:r>
              <a:rPr b="0" lang="sl-SI" sz="1600" spc="-1" strike="noStrike">
                <a:solidFill>
                  <a:srgbClr val="000000"/>
                </a:solidFill>
                <a:latin typeface="Calibri"/>
                <a:ea typeface="DejaVu Sans"/>
              </a:rPr>
              <a:t>. </a:t>
            </a:r>
            <a:endParaRPr b="0" lang="sl-SI" sz="1600" spc="-1" strike="noStrike">
              <a:solidFill>
                <a:srgbClr val="000000"/>
              </a:solidFill>
              <a:latin typeface="Arial"/>
            </a:endParaRPr>
          </a:p>
        </p:txBody>
      </p:sp>
      <p:sp>
        <p:nvSpPr>
          <p:cNvPr id="142" name="PlaceHolder 2"/>
          <p:cNvSpPr>
            <a:spLocks noGrp="1"/>
          </p:cNvSpPr>
          <p:nvPr>
            <p:ph/>
          </p:nvPr>
        </p:nvSpPr>
        <p:spPr>
          <a:xfrm>
            <a:off x="4572000" y="590040"/>
            <a:ext cx="4461480" cy="4177080"/>
          </a:xfrm>
          <a:prstGeom prst="rect">
            <a:avLst/>
          </a:prstGeom>
          <a:noFill/>
          <a:ln w="0">
            <a:solidFill>
              <a:srgbClr val="000000"/>
            </a:solidFill>
          </a:ln>
        </p:spPr>
        <p:txBody>
          <a:bodyPr lIns="0" rIns="0" tIns="0" bIns="0" anchor="t">
            <a:normAutofit/>
          </a:bodyPr>
          <a:p>
            <a:pPr marL="228600" indent="0">
              <a:lnSpc>
                <a:spcPct val="90000"/>
              </a:lnSpc>
              <a:spcBef>
                <a:spcPts val="751"/>
              </a:spcBef>
              <a:buNone/>
              <a:tabLst>
                <a:tab algn="l" pos="0"/>
              </a:tabLst>
            </a:pP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Iz sledečih rezultatov in vizualizacij lahko sklepamo, da večja kot je poraba, manjša je cena za negospodinjske odjemalce. Posledično sva izpeljava, da večji porabniki dobijo ugodnejše cene.</a:t>
            </a:r>
            <a:endParaRPr b="0" lang="sl-SI" sz="1600" spc="-1" strike="noStrike">
              <a:solidFill>
                <a:srgbClr val="000000"/>
              </a:solidFill>
              <a:latin typeface="Arial"/>
            </a:endParaRPr>
          </a:p>
          <a:p>
            <a:pPr marL="228600" indent="0">
              <a:lnSpc>
                <a:spcPct val="90000"/>
              </a:lnSpc>
              <a:spcBef>
                <a:spcPts val="751"/>
              </a:spcBef>
              <a:buNone/>
              <a:tabLst>
                <a:tab algn="l" pos="0"/>
              </a:tabLst>
            </a:pP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Rezultati pri gospodinjskih odjemalcih:</a:t>
            </a: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korelacija: -0,12</a:t>
            </a: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p-vrednost: 0,79</a:t>
            </a:r>
            <a:endParaRPr b="0" lang="sl-SI" sz="1600" spc="-1" strike="noStrike">
              <a:solidFill>
                <a:srgbClr val="000000"/>
              </a:solidFill>
              <a:latin typeface="Arial"/>
            </a:endParaRPr>
          </a:p>
          <a:p>
            <a:pPr marL="228600" indent="0">
              <a:lnSpc>
                <a:spcPct val="90000"/>
              </a:lnSpc>
              <a:spcBef>
                <a:spcPts val="751"/>
              </a:spcBef>
              <a:buNone/>
              <a:tabLst>
                <a:tab algn="l" pos="0"/>
              </a:tabLst>
            </a:pP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Rezultati pri negospodinjskih odjemalcih:</a:t>
            </a: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korelacija: -0.69</a:t>
            </a: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p-vrednost: 0,04</a:t>
            </a:r>
            <a:endParaRPr b="0" lang="sl-SI" sz="1600" spc="-1" strike="noStrike">
              <a:solidFill>
                <a:srgbClr val="000000"/>
              </a:solidFill>
              <a:latin typeface="Arial"/>
            </a:endParaRPr>
          </a:p>
          <a:p>
            <a:pPr marL="228600" indent="0">
              <a:lnSpc>
                <a:spcPct val="90000"/>
              </a:lnSpc>
              <a:spcBef>
                <a:spcPts val="751"/>
              </a:spcBef>
              <a:buNone/>
              <a:tabLst>
                <a:tab algn="l" pos="0"/>
              </a:tabLst>
            </a:pPr>
            <a:endParaRPr b="0" lang="sl-SI" sz="1600" spc="-1" strike="noStrike">
              <a:solidFill>
                <a:srgbClr val="000000"/>
              </a:solidFill>
              <a:latin typeface="Arial"/>
            </a:endParaRPr>
          </a:p>
        </p:txBody>
      </p:sp>
      <p:sp>
        <p:nvSpPr>
          <p:cNvPr id="143" name="Content Placeholder 16"/>
          <p:cNvSpPr/>
          <p:nvPr/>
        </p:nvSpPr>
        <p:spPr>
          <a:xfrm>
            <a:off x="92880" y="82800"/>
            <a:ext cx="4402800" cy="37152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751"/>
              </a:spcBef>
              <a:tabLst>
                <a:tab algn="l" pos="0"/>
              </a:tabLst>
            </a:pPr>
            <a:r>
              <a:rPr b="1" lang="en-US" sz="1600" spc="-1" strike="noStrike">
                <a:solidFill>
                  <a:srgbClr val="000000"/>
                </a:solidFill>
                <a:latin typeface="Calibri"/>
                <a:ea typeface="DejaVu Sans"/>
              </a:rPr>
              <a:t>Podroben opis ciljev in metod</a:t>
            </a:r>
            <a:endParaRPr b="0" lang="en-US" sz="1600" spc="-1" strike="noStrike">
              <a:solidFill>
                <a:srgbClr val="000000"/>
              </a:solidFill>
              <a:latin typeface="Arial"/>
            </a:endParaRPr>
          </a:p>
        </p:txBody>
      </p:sp>
      <p:sp>
        <p:nvSpPr>
          <p:cNvPr id="144" name="Content Placeholder 18"/>
          <p:cNvSpPr/>
          <p:nvPr/>
        </p:nvSpPr>
        <p:spPr>
          <a:xfrm>
            <a:off x="4572000" y="720360"/>
            <a:ext cx="4436280" cy="30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600" spc="-1" strike="noStrike">
              <a:solidFill>
                <a:srgbClr val="000000"/>
              </a:solidFill>
              <a:latin typeface="Calibri"/>
              <a:ea typeface="DejaVu Sans"/>
            </a:endParaRPr>
          </a:p>
        </p:txBody>
      </p:sp>
      <p:sp>
        <p:nvSpPr>
          <p:cNvPr id="145" name="Content Placeholder 19"/>
          <p:cNvSpPr/>
          <p:nvPr/>
        </p:nvSpPr>
        <p:spPr>
          <a:xfrm>
            <a:off x="4588920" y="82800"/>
            <a:ext cx="4461480" cy="37152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751"/>
              </a:spcBef>
              <a:tabLst>
                <a:tab algn="l" pos="0"/>
              </a:tabLst>
            </a:pPr>
            <a:r>
              <a:rPr b="1" lang="en-US" sz="1600" spc="-1" strike="noStrike">
                <a:solidFill>
                  <a:srgbClr val="000000"/>
                </a:solidFill>
                <a:latin typeface="Calibri"/>
                <a:ea typeface="DejaVu Sans"/>
              </a:rPr>
              <a:t>Rezultati/dosedanje ugotovitve/odprta vprašanja</a:t>
            </a:r>
            <a:endParaRPr b="0" lang="en-US" sz="1600" spc="-1" strike="noStrike">
              <a:solidFill>
                <a:srgbClr val="000000"/>
              </a:solidFill>
              <a:latin typeface="Arial"/>
            </a:endParaRPr>
          </a:p>
        </p:txBody>
      </p:sp>
      <p:sp>
        <p:nvSpPr>
          <p:cNvPr id="146" name="PlaceHolder 3"/>
          <p:cNvSpPr>
            <a:spLocks noGrp="1"/>
          </p:cNvSpPr>
          <p:nvPr>
            <p:ph type="dt" idx="16"/>
          </p:nvPr>
        </p:nvSpPr>
        <p:spPr>
          <a:xfrm>
            <a:off x="76680" y="4800600"/>
            <a:ext cx="3753360" cy="27324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Calibri"/>
                <a:ea typeface="DejaVu Sans"/>
              </a:defRPr>
            </a:lvl1pPr>
          </a:lstStyle>
          <a:p>
            <a:pPr indent="0">
              <a:lnSpc>
                <a:spcPct val="100000"/>
              </a:lnSpc>
              <a:buNone/>
              <a:tabLst>
                <a:tab algn="l" pos="0"/>
              </a:tabLst>
            </a:pPr>
            <a:r>
              <a:rPr b="0" lang="en-US" sz="900" spc="-1" strike="noStrike">
                <a:solidFill>
                  <a:srgbClr val="8b8b8b"/>
                </a:solidFill>
                <a:latin typeface="Calibri"/>
                <a:ea typeface="DejaVu Sans"/>
              </a:rPr>
              <a:t>23. 5. 2023</a:t>
            </a:r>
            <a:endParaRPr b="0" lang="en-US" sz="900" spc="-1" strike="noStrike">
              <a:solidFill>
                <a:srgbClr val="000000"/>
              </a:solidFill>
              <a:latin typeface="Times New Roman"/>
            </a:endParaRPr>
          </a:p>
        </p:txBody>
      </p:sp>
      <p:sp>
        <p:nvSpPr>
          <p:cNvPr id="147" name="PlaceHolder 4"/>
          <p:cNvSpPr>
            <a:spLocks noGrp="1"/>
          </p:cNvSpPr>
          <p:nvPr>
            <p:ph type="ftr" idx="17"/>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PR22-23, Končna predstavitev</a:t>
            </a:r>
            <a:endParaRPr b="0" lang="en-US" sz="900" spc="-1" strike="noStrike">
              <a:solidFill>
                <a:srgbClr val="000000"/>
              </a:solidFill>
              <a:latin typeface="Times New Roman"/>
            </a:endParaRPr>
          </a:p>
        </p:txBody>
      </p:sp>
      <p:sp>
        <p:nvSpPr>
          <p:cNvPr id="6" name="PlaceHolder 5"/>
          <p:cNvSpPr>
            <a:spLocks noGrp="1"/>
          </p:cNvSpPr>
          <p:nvPr>
            <p:ph type="sldNum" idx="5"/>
          </p:nvPr>
        </p:nvSpPr>
        <p:spPr/>
        <p:txBody>
          <a:bodyPr/>
          <a:p>
            <a:fld id="{D24151F3-5301-4D6E-ADDD-5CB7D58B6A29}"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99360" y="102240"/>
            <a:ext cx="8944560" cy="410400"/>
          </a:xfrm>
          <a:prstGeom prst="rect">
            <a:avLst/>
          </a:prstGeom>
          <a:noFill/>
          <a:ln w="0">
            <a:noFill/>
          </a:ln>
        </p:spPr>
        <p:txBody>
          <a:bodyPr lIns="90000" rIns="90000" tIns="45000" bIns="45000" anchor="ctr">
            <a:normAutofit/>
          </a:bodyPr>
          <a:p>
            <a:pPr indent="0">
              <a:lnSpc>
                <a:spcPct val="90000"/>
              </a:lnSpc>
              <a:buNone/>
              <a:tabLst>
                <a:tab algn="l" pos="0"/>
              </a:tabLst>
            </a:pPr>
            <a:r>
              <a:rPr b="0" lang="en-SI" sz="2000" spc="-1" strike="noStrike">
                <a:solidFill>
                  <a:srgbClr val="000000"/>
                </a:solidFill>
                <a:latin typeface="Calibri"/>
                <a:ea typeface="DejaVu Sans"/>
              </a:rPr>
              <a:t>Vpliv porabe elektrike na ceno</a:t>
            </a:r>
            <a:endParaRPr b="0" lang="sl-SI" sz="2000" spc="-1" strike="noStrike">
              <a:solidFill>
                <a:srgbClr val="000000"/>
              </a:solidFill>
              <a:latin typeface="Arial"/>
            </a:endParaRPr>
          </a:p>
        </p:txBody>
      </p:sp>
      <p:sp>
        <p:nvSpPr>
          <p:cNvPr id="149" name="PlaceHolder 2"/>
          <p:cNvSpPr>
            <a:spLocks noGrp="1"/>
          </p:cNvSpPr>
          <p:nvPr>
            <p:ph type="dt" idx="18"/>
          </p:nvPr>
        </p:nvSpPr>
        <p:spPr>
          <a:xfrm>
            <a:off x="76680" y="4800600"/>
            <a:ext cx="3753360" cy="27324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Calibri"/>
                <a:ea typeface="DejaVu Sans"/>
              </a:defRPr>
            </a:lvl1pPr>
          </a:lstStyle>
          <a:p>
            <a:pPr indent="0">
              <a:lnSpc>
                <a:spcPct val="100000"/>
              </a:lnSpc>
              <a:buNone/>
              <a:tabLst>
                <a:tab algn="l" pos="0"/>
              </a:tabLst>
            </a:pPr>
            <a:r>
              <a:rPr b="0" lang="en-US" sz="900" spc="-1" strike="noStrike">
                <a:solidFill>
                  <a:srgbClr val="8b8b8b"/>
                </a:solidFill>
                <a:latin typeface="Calibri"/>
                <a:ea typeface="DejaVu Sans"/>
              </a:rPr>
              <a:t>23. 5. 2023</a:t>
            </a:r>
            <a:endParaRPr b="0" lang="en-US" sz="900" spc="-1" strike="noStrike">
              <a:solidFill>
                <a:srgbClr val="000000"/>
              </a:solidFill>
              <a:latin typeface="Times New Roman"/>
            </a:endParaRPr>
          </a:p>
        </p:txBody>
      </p:sp>
      <p:sp>
        <p:nvSpPr>
          <p:cNvPr id="150" name="PlaceHolder 3"/>
          <p:cNvSpPr>
            <a:spLocks noGrp="1"/>
          </p:cNvSpPr>
          <p:nvPr>
            <p:ph type="ftr" idx="19"/>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PR22-23, Končna predstavitev</a:t>
            </a:r>
            <a:endParaRPr b="0" lang="en-US" sz="900" spc="-1" strike="noStrike">
              <a:solidFill>
                <a:srgbClr val="000000"/>
              </a:solidFill>
              <a:latin typeface="Times New Roman"/>
            </a:endParaRPr>
          </a:p>
        </p:txBody>
      </p:sp>
      <p:pic>
        <p:nvPicPr>
          <p:cNvPr id="151" name="Picture 2" descr="A picture containing text, screenshot, diagram, line&#10;&#10;Description automatically generated"/>
          <p:cNvPicPr/>
          <p:nvPr/>
        </p:nvPicPr>
        <p:blipFill>
          <a:blip r:embed="rId1"/>
          <a:srcRect l="0" t="11512" r="0" b="0"/>
          <a:stretch/>
        </p:blipFill>
        <p:spPr>
          <a:xfrm>
            <a:off x="76680" y="1182960"/>
            <a:ext cx="4811040" cy="3192840"/>
          </a:xfrm>
          <a:prstGeom prst="rect">
            <a:avLst/>
          </a:prstGeom>
          <a:ln w="0">
            <a:noFill/>
          </a:ln>
        </p:spPr>
      </p:pic>
      <p:pic>
        <p:nvPicPr>
          <p:cNvPr id="152" name="Picture 5" descr="A picture containing text, screenshot, line, diagram&#10;&#10;Description automatically generated"/>
          <p:cNvPicPr/>
          <p:nvPr/>
        </p:nvPicPr>
        <p:blipFill>
          <a:blip r:embed="rId2"/>
          <a:srcRect l="0" t="11740" r="0" b="0"/>
          <a:stretch/>
        </p:blipFill>
        <p:spPr>
          <a:xfrm>
            <a:off x="4572000" y="1182960"/>
            <a:ext cx="4825440" cy="3193920"/>
          </a:xfrm>
          <a:prstGeom prst="rect">
            <a:avLst/>
          </a:prstGeom>
          <a:ln w="0">
            <a:noFill/>
          </a:ln>
        </p:spPr>
      </p:pic>
      <p:sp>
        <p:nvSpPr>
          <p:cNvPr id="153" name="PlaceHolder 1"/>
          <p:cNvSpPr/>
          <p:nvPr/>
        </p:nvSpPr>
        <p:spPr>
          <a:xfrm>
            <a:off x="600120" y="624960"/>
            <a:ext cx="3840840" cy="41040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sl-SI" sz="1600" spc="-1" strike="noStrike">
                <a:solidFill>
                  <a:srgbClr val="000000"/>
                </a:solidFill>
                <a:latin typeface="Calibri"/>
                <a:ea typeface="DejaVu Sans"/>
              </a:rPr>
              <a:t>G</a:t>
            </a:r>
            <a:r>
              <a:rPr b="0" lang="en-SI" sz="1600" spc="-1" strike="noStrike">
                <a:solidFill>
                  <a:srgbClr val="000000"/>
                </a:solidFill>
                <a:latin typeface="Calibri"/>
                <a:ea typeface="DejaVu Sans"/>
              </a:rPr>
              <a:t>ospodinjski odjemalci</a:t>
            </a:r>
            <a:endParaRPr b="0" lang="en-US" sz="1600" spc="-1" strike="noStrike">
              <a:solidFill>
                <a:srgbClr val="000000"/>
              </a:solidFill>
              <a:latin typeface="Arial"/>
            </a:endParaRPr>
          </a:p>
        </p:txBody>
      </p:sp>
      <p:sp>
        <p:nvSpPr>
          <p:cNvPr id="154" name="PlaceHolder 1"/>
          <p:cNvSpPr/>
          <p:nvPr/>
        </p:nvSpPr>
        <p:spPr>
          <a:xfrm>
            <a:off x="5064120" y="624960"/>
            <a:ext cx="3840840" cy="41040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en-SI" sz="1600" spc="-1" strike="noStrike">
                <a:solidFill>
                  <a:srgbClr val="000000"/>
                </a:solidFill>
                <a:latin typeface="Calibri"/>
                <a:ea typeface="DejaVu Sans"/>
              </a:rPr>
              <a:t>Negospodinjski odjemalci</a:t>
            </a:r>
            <a:endParaRPr b="0" lang="en-US" sz="1600" spc="-1" strike="noStrike">
              <a:solidFill>
                <a:srgbClr val="000000"/>
              </a:solidFill>
              <a:latin typeface="Arial"/>
            </a:endParaRPr>
          </a:p>
        </p:txBody>
      </p:sp>
      <p:sp>
        <p:nvSpPr>
          <p:cNvPr id="5" name="PlaceHolder 4"/>
          <p:cNvSpPr>
            <a:spLocks noGrp="1"/>
          </p:cNvSpPr>
          <p:nvPr>
            <p:ph type="sldNum" idx="8"/>
          </p:nvPr>
        </p:nvSpPr>
        <p:spPr/>
        <p:txBody>
          <a:bodyPr/>
          <a:p>
            <a:fld id="{4BAB7C0B-B84D-4D86-B5AC-2D369C9C1B4B}"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p:nvPr>
        </p:nvSpPr>
        <p:spPr>
          <a:xfrm>
            <a:off x="92880" y="589320"/>
            <a:ext cx="4402800" cy="4177080"/>
          </a:xfrm>
          <a:prstGeom prst="rect">
            <a:avLst/>
          </a:prstGeom>
          <a:noFill/>
          <a:ln w="0">
            <a:solidFill>
              <a:srgbClr val="000000"/>
            </a:solidFill>
          </a:ln>
        </p:spPr>
        <p:txBody>
          <a:bodyPr lIns="0" rIns="0" tIns="0" bIns="0" anchor="t">
            <a:normAutofit/>
          </a:bodyPr>
          <a:p>
            <a:pPr marL="234360" indent="0">
              <a:lnSpc>
                <a:spcPct val="90000"/>
              </a:lnSpc>
              <a:spcBef>
                <a:spcPts val="751"/>
              </a:spcBef>
              <a:buNone/>
              <a:tabLst>
                <a:tab algn="l" pos="0"/>
              </a:tabLst>
            </a:pPr>
            <a:r>
              <a:rPr b="1" lang="en-US" sz="1800" spc="-1" strike="noStrike">
                <a:solidFill>
                  <a:srgbClr val="000000"/>
                </a:solidFill>
                <a:latin typeface="Calibri"/>
                <a:ea typeface="DejaVu Sans"/>
              </a:rPr>
              <a:t>Ali imajo zasebne mini-elektrarne vpliv na ceno elektrike?</a:t>
            </a:r>
            <a:endParaRPr b="0" lang="sl-SI" sz="1800" spc="-1" strike="noStrike">
              <a:solidFill>
                <a:srgbClr val="000000"/>
              </a:solidFill>
              <a:latin typeface="Arial"/>
            </a:endParaRPr>
          </a:p>
          <a:p>
            <a:pPr marL="234360" indent="0">
              <a:lnSpc>
                <a:spcPct val="90000"/>
              </a:lnSpc>
              <a:spcBef>
                <a:spcPts val="751"/>
              </a:spcBef>
              <a:buNone/>
              <a:tabLst>
                <a:tab algn="l" pos="0"/>
              </a:tabLst>
            </a:pPr>
            <a:endParaRPr b="0" lang="sl-SI" sz="1600" spc="-1" strike="noStrike">
              <a:solidFill>
                <a:srgbClr val="000000"/>
              </a:solidFill>
              <a:latin typeface="Arial"/>
            </a:endParaRPr>
          </a:p>
          <a:p>
            <a:pPr marL="234360" indent="0">
              <a:lnSpc>
                <a:spcPct val="90000"/>
              </a:lnSpc>
              <a:spcBef>
                <a:spcPts val="751"/>
              </a:spcBef>
              <a:buNone/>
              <a:tabLst>
                <a:tab algn="l" pos="0"/>
              </a:tabLst>
            </a:pPr>
            <a:r>
              <a:rPr b="0" lang="sl-SI" sz="1600" spc="-1" strike="noStrike">
                <a:solidFill>
                  <a:srgbClr val="000000"/>
                </a:solidFill>
                <a:latin typeface="Calibri"/>
                <a:ea typeface="DejaVu Sans"/>
              </a:rPr>
              <a:t>Glede vpliva zasebnih mini-elektrarn na ceno elektrike obstaja različno mnenje. Nekateri menijo, da lahko zasebne mini-elektrarne pomagajo zmanjšati ceno elektrike, saj proizvajajo energijo v bližini porabnika, kar zmanjšuje izgube pri prenosu. Drugi pa menijo, da lahko zasebne mini-elektrarne povzročijo višje stroške za proizvodnjo električne energije, saj so lahko manj učinkovite kot večje elektrarne.</a:t>
            </a:r>
            <a:endParaRPr b="0" lang="sl-SI" sz="1600" spc="-1" strike="noStrike">
              <a:solidFill>
                <a:srgbClr val="000000"/>
              </a:solidFill>
              <a:latin typeface="Arial"/>
            </a:endParaRPr>
          </a:p>
          <a:p>
            <a:pPr marL="234360" indent="0">
              <a:lnSpc>
                <a:spcPct val="90000"/>
              </a:lnSpc>
              <a:spcBef>
                <a:spcPts val="751"/>
              </a:spcBef>
              <a:buNone/>
              <a:tabLst>
                <a:tab algn="l" pos="0"/>
              </a:tabLst>
            </a:pPr>
            <a:r>
              <a:rPr b="0" lang="sl-SI" sz="1600" spc="-1" strike="noStrike">
                <a:solidFill>
                  <a:srgbClr val="000000"/>
                </a:solidFill>
                <a:latin typeface="Calibri"/>
                <a:ea typeface="DejaVu Sans"/>
              </a:rPr>
              <a:t>V celoti je težko natančno ugotoviti, kako močno vpliva poraba elektrike na njeno ceno in ali imajo zasebne mini-elektrarne vpliv na ceno elektrike. Različni dejavniki lahko vplivajo na ceno elektrike, zato je potrebna natančna analiza, da bi lahko prišli do natančnih zaključkov.</a:t>
            </a:r>
            <a:endParaRPr b="0" lang="sl-SI" sz="1600" spc="-1" strike="noStrike">
              <a:solidFill>
                <a:srgbClr val="000000"/>
              </a:solidFill>
              <a:latin typeface="Arial"/>
            </a:endParaRPr>
          </a:p>
        </p:txBody>
      </p:sp>
      <p:sp>
        <p:nvSpPr>
          <p:cNvPr id="156" name="PlaceHolder 2"/>
          <p:cNvSpPr>
            <a:spLocks noGrp="1"/>
          </p:cNvSpPr>
          <p:nvPr>
            <p:ph/>
          </p:nvPr>
        </p:nvSpPr>
        <p:spPr>
          <a:xfrm>
            <a:off x="4588920" y="589320"/>
            <a:ext cx="4461480" cy="4177080"/>
          </a:xfrm>
          <a:prstGeom prst="rect">
            <a:avLst/>
          </a:prstGeom>
          <a:noFill/>
          <a:ln w="0">
            <a:solidFill>
              <a:srgbClr val="000000"/>
            </a:solidFill>
          </a:ln>
        </p:spPr>
        <p:txBody>
          <a:bodyPr lIns="0" rIns="0" tIns="0" bIns="0" anchor="t">
            <a:normAutofit/>
          </a:bodyPr>
          <a:p>
            <a:pPr marL="228600" indent="0">
              <a:lnSpc>
                <a:spcPct val="90000"/>
              </a:lnSpc>
              <a:spcBef>
                <a:spcPts val="751"/>
              </a:spcBef>
              <a:buNone/>
              <a:tabLst>
                <a:tab algn="l" pos="0"/>
              </a:tabLst>
            </a:pP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Ne podlagi predhodnih rezultatov in trenutne vizualizacije lahko povzamemo, da večja kot je cena, več ljudi si želi elektriko proizvajati sami.</a:t>
            </a:r>
            <a:endParaRPr b="0" lang="sl-SI" sz="1600" spc="-1" strike="noStrike">
              <a:solidFill>
                <a:srgbClr val="000000"/>
              </a:solidFill>
              <a:latin typeface="Arial"/>
            </a:endParaRPr>
          </a:p>
          <a:p>
            <a:pPr marL="228600" indent="0">
              <a:lnSpc>
                <a:spcPct val="90000"/>
              </a:lnSpc>
              <a:spcBef>
                <a:spcPts val="751"/>
              </a:spcBef>
              <a:buNone/>
              <a:tabLst>
                <a:tab algn="l" pos="0"/>
              </a:tabLst>
            </a:pP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Rezultati pri gospodinjskih odjemalcih:</a:t>
            </a: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korelacija: 0,831</a:t>
            </a: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p-vrednost: 0,005</a:t>
            </a:r>
            <a:endParaRPr b="0" lang="sl-SI" sz="1600" spc="-1" strike="noStrike">
              <a:solidFill>
                <a:srgbClr val="000000"/>
              </a:solidFill>
              <a:latin typeface="Arial"/>
            </a:endParaRPr>
          </a:p>
          <a:p>
            <a:pPr marL="228600" indent="0">
              <a:lnSpc>
                <a:spcPct val="90000"/>
              </a:lnSpc>
              <a:spcBef>
                <a:spcPts val="751"/>
              </a:spcBef>
              <a:buNone/>
              <a:tabLst>
                <a:tab algn="l" pos="0"/>
              </a:tabLst>
            </a:pP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Rezultati pri negospodinjskih odjemalcih:</a:t>
            </a: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korelacija: 0,806</a:t>
            </a:r>
            <a:endParaRPr b="0" lang="sl-SI" sz="1600" spc="-1" strike="noStrike">
              <a:solidFill>
                <a:srgbClr val="000000"/>
              </a:solidFill>
              <a:latin typeface="Arial"/>
            </a:endParaRPr>
          </a:p>
          <a:p>
            <a:pPr marL="228600" indent="0">
              <a:lnSpc>
                <a:spcPct val="90000"/>
              </a:lnSpc>
              <a:spcBef>
                <a:spcPts val="751"/>
              </a:spcBef>
              <a:buNone/>
              <a:tabLst>
                <a:tab algn="l" pos="0"/>
              </a:tabLst>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p-vrednost: 0,015</a:t>
            </a:r>
            <a:endParaRPr b="0" lang="sl-SI" sz="1600" spc="-1" strike="noStrike">
              <a:solidFill>
                <a:srgbClr val="000000"/>
              </a:solidFill>
              <a:latin typeface="Arial"/>
            </a:endParaRPr>
          </a:p>
        </p:txBody>
      </p:sp>
      <p:sp>
        <p:nvSpPr>
          <p:cNvPr id="157" name="Content Placeholder 16"/>
          <p:cNvSpPr/>
          <p:nvPr/>
        </p:nvSpPr>
        <p:spPr>
          <a:xfrm>
            <a:off x="92880" y="82800"/>
            <a:ext cx="4402800" cy="37152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751"/>
              </a:spcBef>
              <a:tabLst>
                <a:tab algn="l" pos="0"/>
              </a:tabLst>
            </a:pPr>
            <a:r>
              <a:rPr b="1" lang="en-US" sz="1600" spc="-1" strike="noStrike">
                <a:solidFill>
                  <a:srgbClr val="000000"/>
                </a:solidFill>
                <a:latin typeface="Calibri"/>
                <a:ea typeface="DejaVu Sans"/>
              </a:rPr>
              <a:t>Podroben opis ciljev in metod</a:t>
            </a:r>
            <a:endParaRPr b="0" lang="en-US" sz="1600" spc="-1" strike="noStrike">
              <a:solidFill>
                <a:srgbClr val="000000"/>
              </a:solidFill>
              <a:latin typeface="Arial"/>
            </a:endParaRPr>
          </a:p>
        </p:txBody>
      </p:sp>
      <p:sp>
        <p:nvSpPr>
          <p:cNvPr id="158" name="Content Placeholder 18"/>
          <p:cNvSpPr/>
          <p:nvPr/>
        </p:nvSpPr>
        <p:spPr>
          <a:xfrm>
            <a:off x="4572000" y="720360"/>
            <a:ext cx="4436280" cy="30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600" spc="-1" strike="noStrike">
              <a:solidFill>
                <a:srgbClr val="000000"/>
              </a:solidFill>
              <a:latin typeface="Calibri"/>
              <a:ea typeface="DejaVu Sans"/>
            </a:endParaRPr>
          </a:p>
        </p:txBody>
      </p:sp>
      <p:sp>
        <p:nvSpPr>
          <p:cNvPr id="159" name="Content Placeholder 19"/>
          <p:cNvSpPr/>
          <p:nvPr/>
        </p:nvSpPr>
        <p:spPr>
          <a:xfrm>
            <a:off x="4588920" y="82800"/>
            <a:ext cx="4461480" cy="37152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751"/>
              </a:spcBef>
              <a:tabLst>
                <a:tab algn="l" pos="0"/>
              </a:tabLst>
            </a:pPr>
            <a:r>
              <a:rPr b="1" lang="en-US" sz="1600" spc="-1" strike="noStrike">
                <a:solidFill>
                  <a:srgbClr val="000000"/>
                </a:solidFill>
                <a:latin typeface="Calibri"/>
                <a:ea typeface="DejaVu Sans"/>
              </a:rPr>
              <a:t>Rezultati/dosedanje ugotovitve/odprta vprašanja</a:t>
            </a:r>
            <a:endParaRPr b="0" lang="en-US" sz="1600" spc="-1" strike="noStrike">
              <a:solidFill>
                <a:srgbClr val="000000"/>
              </a:solidFill>
              <a:latin typeface="Arial"/>
            </a:endParaRPr>
          </a:p>
        </p:txBody>
      </p:sp>
      <p:sp>
        <p:nvSpPr>
          <p:cNvPr id="160" name="PlaceHolder 3"/>
          <p:cNvSpPr>
            <a:spLocks noGrp="1"/>
          </p:cNvSpPr>
          <p:nvPr>
            <p:ph type="dt" idx="20"/>
          </p:nvPr>
        </p:nvSpPr>
        <p:spPr>
          <a:xfrm>
            <a:off x="76680" y="4800600"/>
            <a:ext cx="3753360" cy="27324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Calibri"/>
                <a:ea typeface="DejaVu Sans"/>
              </a:defRPr>
            </a:lvl1pPr>
          </a:lstStyle>
          <a:p>
            <a:pPr indent="0">
              <a:lnSpc>
                <a:spcPct val="100000"/>
              </a:lnSpc>
              <a:buNone/>
              <a:tabLst>
                <a:tab algn="l" pos="0"/>
              </a:tabLst>
            </a:pPr>
            <a:r>
              <a:rPr b="0" lang="en-US" sz="900" spc="-1" strike="noStrike">
                <a:solidFill>
                  <a:srgbClr val="8b8b8b"/>
                </a:solidFill>
                <a:latin typeface="Calibri"/>
                <a:ea typeface="DejaVu Sans"/>
              </a:rPr>
              <a:t>23. 5. 2023</a:t>
            </a:r>
            <a:endParaRPr b="0" lang="en-US" sz="900" spc="-1" strike="noStrike">
              <a:solidFill>
                <a:srgbClr val="000000"/>
              </a:solidFill>
              <a:latin typeface="Times New Roman"/>
            </a:endParaRPr>
          </a:p>
        </p:txBody>
      </p:sp>
      <p:sp>
        <p:nvSpPr>
          <p:cNvPr id="161" name="PlaceHolder 4"/>
          <p:cNvSpPr>
            <a:spLocks noGrp="1"/>
          </p:cNvSpPr>
          <p:nvPr>
            <p:ph type="ftr" idx="21"/>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PR22-23, Končna predstavitev</a:t>
            </a:r>
            <a:endParaRPr b="0" lang="en-US" sz="900" spc="-1" strike="noStrike">
              <a:solidFill>
                <a:srgbClr val="000000"/>
              </a:solidFill>
              <a:latin typeface="Times New Roman"/>
            </a:endParaRPr>
          </a:p>
        </p:txBody>
      </p:sp>
      <p:sp>
        <p:nvSpPr>
          <p:cNvPr id="6" name="PlaceHolder 5"/>
          <p:cNvSpPr>
            <a:spLocks noGrp="1"/>
          </p:cNvSpPr>
          <p:nvPr>
            <p:ph type="sldNum" idx="5"/>
          </p:nvPr>
        </p:nvSpPr>
        <p:spPr/>
        <p:txBody>
          <a:bodyPr/>
          <a:p>
            <a:fld id="{0670BE5B-085A-4EF4-847A-C7543A5D8775}"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99360" y="102240"/>
            <a:ext cx="8944560" cy="410400"/>
          </a:xfrm>
          <a:prstGeom prst="rect">
            <a:avLst/>
          </a:prstGeom>
          <a:noFill/>
          <a:ln w="0">
            <a:noFill/>
          </a:ln>
        </p:spPr>
        <p:txBody>
          <a:bodyPr lIns="90000" rIns="90000" tIns="45000" bIns="45000" anchor="ctr">
            <a:normAutofit/>
          </a:bodyPr>
          <a:p>
            <a:pPr indent="0">
              <a:lnSpc>
                <a:spcPct val="90000"/>
              </a:lnSpc>
              <a:buNone/>
              <a:tabLst>
                <a:tab algn="l" pos="0"/>
              </a:tabLst>
            </a:pPr>
            <a:r>
              <a:rPr b="0" lang="en-SI" sz="2000" spc="-1" strike="noStrike">
                <a:solidFill>
                  <a:srgbClr val="000000"/>
                </a:solidFill>
                <a:latin typeface="Calibri"/>
                <a:ea typeface="DejaVu Sans"/>
              </a:rPr>
              <a:t>Korelacija med proizvodom mini-elektrarn in ceno</a:t>
            </a:r>
            <a:endParaRPr b="0" lang="sl-SI" sz="2000" spc="-1" strike="noStrike">
              <a:solidFill>
                <a:srgbClr val="000000"/>
              </a:solidFill>
              <a:latin typeface="Arial"/>
            </a:endParaRPr>
          </a:p>
        </p:txBody>
      </p:sp>
      <p:sp>
        <p:nvSpPr>
          <p:cNvPr id="163" name="PlaceHolder 2"/>
          <p:cNvSpPr>
            <a:spLocks noGrp="1"/>
          </p:cNvSpPr>
          <p:nvPr>
            <p:ph type="dt" idx="22"/>
          </p:nvPr>
        </p:nvSpPr>
        <p:spPr>
          <a:xfrm>
            <a:off x="76680" y="4800600"/>
            <a:ext cx="3753360" cy="27324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Calibri"/>
                <a:ea typeface="DejaVu Sans"/>
              </a:defRPr>
            </a:lvl1pPr>
          </a:lstStyle>
          <a:p>
            <a:pPr indent="0">
              <a:lnSpc>
                <a:spcPct val="100000"/>
              </a:lnSpc>
              <a:buNone/>
              <a:tabLst>
                <a:tab algn="l" pos="0"/>
              </a:tabLst>
            </a:pPr>
            <a:r>
              <a:rPr b="0" lang="en-US" sz="900" spc="-1" strike="noStrike">
                <a:solidFill>
                  <a:srgbClr val="8b8b8b"/>
                </a:solidFill>
                <a:latin typeface="Calibri"/>
                <a:ea typeface="DejaVu Sans"/>
              </a:rPr>
              <a:t>23. 5. 2023</a:t>
            </a:r>
            <a:endParaRPr b="0" lang="en-US" sz="900" spc="-1" strike="noStrike">
              <a:solidFill>
                <a:srgbClr val="000000"/>
              </a:solidFill>
              <a:latin typeface="Times New Roman"/>
            </a:endParaRPr>
          </a:p>
        </p:txBody>
      </p:sp>
      <p:sp>
        <p:nvSpPr>
          <p:cNvPr id="164" name="PlaceHolder 3"/>
          <p:cNvSpPr>
            <a:spLocks noGrp="1"/>
          </p:cNvSpPr>
          <p:nvPr>
            <p:ph type="ftr" idx="23"/>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PR22-23, Končna predstavitev</a:t>
            </a:r>
            <a:endParaRPr b="0" lang="en-US" sz="900" spc="-1" strike="noStrike">
              <a:solidFill>
                <a:srgbClr val="000000"/>
              </a:solidFill>
              <a:latin typeface="Times New Roman"/>
            </a:endParaRPr>
          </a:p>
        </p:txBody>
      </p:sp>
      <p:pic>
        <p:nvPicPr>
          <p:cNvPr id="165" name="Picture 7" descr="A picture containing text, screenshot, line, plot&#10;&#10;Description automatically generated"/>
          <p:cNvPicPr/>
          <p:nvPr/>
        </p:nvPicPr>
        <p:blipFill>
          <a:blip r:embed="rId1"/>
          <a:srcRect l="0" t="11263" r="0" b="0"/>
          <a:stretch/>
        </p:blipFill>
        <p:spPr>
          <a:xfrm>
            <a:off x="0" y="1444320"/>
            <a:ext cx="4977360" cy="3154680"/>
          </a:xfrm>
          <a:prstGeom prst="rect">
            <a:avLst/>
          </a:prstGeom>
          <a:ln w="0">
            <a:noFill/>
          </a:ln>
        </p:spPr>
      </p:pic>
      <p:pic>
        <p:nvPicPr>
          <p:cNvPr id="166" name="Picture 9" descr="A picture containing text, screenshot, line, plot&#10;&#10;Description automatically generated"/>
          <p:cNvPicPr/>
          <p:nvPr/>
        </p:nvPicPr>
        <p:blipFill>
          <a:blip r:embed="rId2"/>
          <a:srcRect l="0" t="11278" r="0" b="0"/>
          <a:stretch/>
        </p:blipFill>
        <p:spPr>
          <a:xfrm>
            <a:off x="4458240" y="1400760"/>
            <a:ext cx="5046840" cy="3198240"/>
          </a:xfrm>
          <a:prstGeom prst="rect">
            <a:avLst/>
          </a:prstGeom>
          <a:ln w="0">
            <a:noFill/>
          </a:ln>
        </p:spPr>
      </p:pic>
      <p:sp>
        <p:nvSpPr>
          <p:cNvPr id="167" name="PlaceHolder 1"/>
          <p:cNvSpPr/>
          <p:nvPr/>
        </p:nvSpPr>
        <p:spPr>
          <a:xfrm>
            <a:off x="4977720" y="822960"/>
            <a:ext cx="4177080" cy="41040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en-SI" sz="1600" spc="-1" strike="noStrike">
                <a:solidFill>
                  <a:srgbClr val="000000"/>
                </a:solidFill>
                <a:latin typeface="Calibri"/>
                <a:ea typeface="DejaVu Sans"/>
              </a:rPr>
              <a:t>Negospodinjski odjemalci</a:t>
            </a:r>
            <a:endParaRPr b="0" lang="en-US" sz="1600" spc="-1" strike="noStrike">
              <a:solidFill>
                <a:srgbClr val="000000"/>
              </a:solidFill>
              <a:latin typeface="Arial"/>
            </a:endParaRPr>
          </a:p>
        </p:txBody>
      </p:sp>
      <p:sp>
        <p:nvSpPr>
          <p:cNvPr id="168" name="PlaceHolder 1"/>
          <p:cNvSpPr/>
          <p:nvPr/>
        </p:nvSpPr>
        <p:spPr>
          <a:xfrm>
            <a:off x="433080" y="822960"/>
            <a:ext cx="4177080" cy="41040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en-SI" sz="1600" spc="-1" strike="noStrike">
                <a:solidFill>
                  <a:srgbClr val="000000"/>
                </a:solidFill>
                <a:latin typeface="Calibri"/>
                <a:ea typeface="DejaVu Sans"/>
              </a:rPr>
              <a:t>Gospodinjski odjemalci</a:t>
            </a:r>
            <a:endParaRPr b="0" lang="en-US" sz="1600" spc="-1" strike="noStrike">
              <a:solidFill>
                <a:srgbClr val="000000"/>
              </a:solidFill>
              <a:latin typeface="Arial"/>
            </a:endParaRPr>
          </a:p>
        </p:txBody>
      </p:sp>
      <p:sp>
        <p:nvSpPr>
          <p:cNvPr id="5" name="PlaceHolder 4"/>
          <p:cNvSpPr>
            <a:spLocks noGrp="1"/>
          </p:cNvSpPr>
          <p:nvPr>
            <p:ph type="sldNum" idx="8"/>
          </p:nvPr>
        </p:nvSpPr>
        <p:spPr/>
        <p:txBody>
          <a:bodyPr/>
          <a:p>
            <a:fld id="{E6A1F13D-0483-435D-98F5-B129D2A70755}"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99360" y="102240"/>
            <a:ext cx="8944560" cy="410400"/>
          </a:xfrm>
          <a:prstGeom prst="rect">
            <a:avLst/>
          </a:prstGeom>
          <a:noFill/>
          <a:ln w="0">
            <a:noFill/>
          </a:ln>
        </p:spPr>
        <p:txBody>
          <a:bodyPr lIns="90000" rIns="90000" tIns="45000" bIns="45000" anchor="ctr">
            <a:normAutofit/>
          </a:bodyPr>
          <a:p>
            <a:pPr indent="0">
              <a:lnSpc>
                <a:spcPct val="90000"/>
              </a:lnSpc>
              <a:buNone/>
              <a:tabLst>
                <a:tab algn="l" pos="0"/>
              </a:tabLst>
            </a:pPr>
            <a:r>
              <a:rPr b="1" lang="en-US" sz="1600" spc="-1" strike="noStrike">
                <a:solidFill>
                  <a:srgbClr val="000000"/>
                </a:solidFill>
                <a:latin typeface="Calibri"/>
                <a:ea typeface="DejaVu Sans"/>
              </a:rPr>
              <a:t>Dodatna prosojnica za rezultate</a:t>
            </a:r>
            <a:endParaRPr b="0" lang="sl-SI" sz="1600" spc="-1" strike="noStrike">
              <a:solidFill>
                <a:srgbClr val="000000"/>
              </a:solidFill>
              <a:latin typeface="Arial"/>
            </a:endParaRPr>
          </a:p>
        </p:txBody>
      </p:sp>
      <p:sp>
        <p:nvSpPr>
          <p:cNvPr id="170" name="PlaceHolder 2"/>
          <p:cNvSpPr>
            <a:spLocks noGrp="1"/>
          </p:cNvSpPr>
          <p:nvPr>
            <p:ph/>
          </p:nvPr>
        </p:nvSpPr>
        <p:spPr>
          <a:xfrm>
            <a:off x="99360" y="513360"/>
            <a:ext cx="8944560" cy="4253040"/>
          </a:xfrm>
          <a:prstGeom prst="rect">
            <a:avLst/>
          </a:prstGeom>
          <a:noFill/>
          <a:ln w="0">
            <a:solidFill>
              <a:srgbClr val="000000"/>
            </a:solidFill>
          </a:ln>
        </p:spPr>
        <p:txBody>
          <a:bodyPr lIns="90000" rIns="90000" tIns="45000" bIns="45000" anchor="t">
            <a:normAutofit/>
          </a:bodyPr>
          <a:p>
            <a:pPr indent="0">
              <a:lnSpc>
                <a:spcPct val="90000"/>
              </a:lnSpc>
              <a:spcBef>
                <a:spcPts val="1417"/>
              </a:spcBef>
              <a:buNone/>
            </a:pPr>
            <a:endParaRPr b="0" lang="sl-SI" sz="2800" spc="-1" strike="noStrike">
              <a:solidFill>
                <a:srgbClr val="000000"/>
              </a:solidFill>
              <a:latin typeface="Arial"/>
              <a:ea typeface="DejaVu Sans"/>
            </a:endParaRPr>
          </a:p>
        </p:txBody>
      </p:sp>
      <p:sp>
        <p:nvSpPr>
          <p:cNvPr id="171" name="PlaceHolder 3"/>
          <p:cNvSpPr>
            <a:spLocks noGrp="1"/>
          </p:cNvSpPr>
          <p:nvPr>
            <p:ph type="dt" idx="24"/>
          </p:nvPr>
        </p:nvSpPr>
        <p:spPr>
          <a:xfrm>
            <a:off x="76680" y="4800600"/>
            <a:ext cx="3753360" cy="27324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Calibri"/>
                <a:ea typeface="DejaVu Sans"/>
              </a:defRPr>
            </a:lvl1pPr>
          </a:lstStyle>
          <a:p>
            <a:pPr indent="0">
              <a:lnSpc>
                <a:spcPct val="100000"/>
              </a:lnSpc>
              <a:buNone/>
              <a:tabLst>
                <a:tab algn="l" pos="0"/>
              </a:tabLst>
            </a:pPr>
            <a:r>
              <a:rPr b="0" lang="en-US" sz="900" spc="-1" strike="noStrike">
                <a:solidFill>
                  <a:srgbClr val="8b8b8b"/>
                </a:solidFill>
                <a:latin typeface="Calibri"/>
                <a:ea typeface="DejaVu Sans"/>
              </a:rPr>
              <a:t>23. 5. 2023</a:t>
            </a:r>
            <a:endParaRPr b="0" lang="en-US" sz="900" spc="-1" strike="noStrike">
              <a:solidFill>
                <a:srgbClr val="000000"/>
              </a:solidFill>
              <a:latin typeface="Times New Roman"/>
            </a:endParaRPr>
          </a:p>
        </p:txBody>
      </p:sp>
      <p:sp>
        <p:nvSpPr>
          <p:cNvPr id="172" name="PlaceHolder 4"/>
          <p:cNvSpPr>
            <a:spLocks noGrp="1"/>
          </p:cNvSpPr>
          <p:nvPr>
            <p:ph type="ftr" idx="25"/>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PR22-23, Končna predstavitev</a:t>
            </a:r>
            <a:endParaRPr b="0" lang="en-US" sz="900" spc="-1" strike="noStrike">
              <a:solidFill>
                <a:srgbClr val="000000"/>
              </a:solidFill>
              <a:latin typeface="Times New Roman"/>
            </a:endParaRPr>
          </a:p>
        </p:txBody>
      </p:sp>
      <p:sp>
        <p:nvSpPr>
          <p:cNvPr id="6" name="PlaceHolder 5"/>
          <p:cNvSpPr>
            <a:spLocks noGrp="1"/>
          </p:cNvSpPr>
          <p:nvPr>
            <p:ph type="sldNum" idx="8"/>
          </p:nvPr>
        </p:nvSpPr>
        <p:spPr/>
        <p:txBody>
          <a:bodyPr/>
          <a:p>
            <a:fld id="{63EC3AA4-0AFB-4221-8451-B1D4AEB16DEA}"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p:nvPr>
        </p:nvSpPr>
        <p:spPr>
          <a:xfrm>
            <a:off x="92880" y="589320"/>
            <a:ext cx="4402800" cy="4177080"/>
          </a:xfrm>
          <a:prstGeom prst="rect">
            <a:avLst/>
          </a:prstGeom>
          <a:noFill/>
          <a:ln w="0">
            <a:solidFill>
              <a:srgbClr val="000000"/>
            </a:solidFill>
          </a:ln>
        </p:spPr>
        <p:txBody>
          <a:bodyPr lIns="0" rIns="0" tIns="0" bIns="0" anchor="t">
            <a:normAutofit/>
          </a:bodyPr>
          <a:p>
            <a:pPr marL="228600" indent="0">
              <a:lnSpc>
                <a:spcPct val="90000"/>
              </a:lnSpc>
              <a:spcBef>
                <a:spcPts val="751"/>
              </a:spcBef>
              <a:buNone/>
              <a:tabLst>
                <a:tab algn="l" pos="0"/>
              </a:tabLst>
            </a:pPr>
            <a:r>
              <a:rPr b="1" lang="en-US" sz="1350" spc="-1" strike="noStrike">
                <a:solidFill>
                  <a:srgbClr val="000000"/>
                </a:solidFill>
                <a:latin typeface="Calibri"/>
                <a:ea typeface="DejaVu Sans"/>
              </a:rPr>
              <a:t>Kakšni so premiki električne industrije v Sloveniji v zeleno smer?</a:t>
            </a:r>
            <a:endParaRPr b="0" lang="sl-SI" sz="1350" spc="-1" strike="noStrike">
              <a:solidFill>
                <a:srgbClr val="000000"/>
              </a:solidFill>
              <a:latin typeface="Arial"/>
            </a:endParaRPr>
          </a:p>
          <a:p>
            <a:pPr marL="228600" indent="0">
              <a:lnSpc>
                <a:spcPct val="90000"/>
              </a:lnSpc>
              <a:spcBef>
                <a:spcPts val="751"/>
              </a:spcBef>
              <a:buNone/>
              <a:tabLst>
                <a:tab algn="l" pos="0"/>
              </a:tabLst>
            </a:pPr>
            <a:endParaRPr b="0" lang="sl-SI" sz="1200" spc="-1" strike="noStrike">
              <a:solidFill>
                <a:srgbClr val="000000"/>
              </a:solidFill>
              <a:latin typeface="Arial"/>
            </a:endParaRPr>
          </a:p>
          <a:p>
            <a:pPr marL="228600" indent="0">
              <a:lnSpc>
                <a:spcPct val="90000"/>
              </a:lnSpc>
              <a:spcBef>
                <a:spcPts val="751"/>
              </a:spcBef>
              <a:buNone/>
              <a:tabLst>
                <a:tab algn="l" pos="0"/>
              </a:tabLst>
            </a:pPr>
            <a:r>
              <a:rPr b="0" lang="en-SI" sz="1400" spc="-1" strike="noStrike">
                <a:solidFill>
                  <a:srgbClr val="000000"/>
                </a:solidFill>
                <a:latin typeface="Calibri"/>
                <a:ea typeface="DejaVu Sans"/>
              </a:rPr>
              <a:t>Vprašanje glede razumevanje premikov električne industrije v zeleno smer nam omogoča načrtovanje in izvajanje trajnostnih energetskih politik, spodbujanje razvoja obnovljivih virov energije ter ustvarjanje pozitivnih družbenih, okoljskih in gospodarskih učinkov.</a:t>
            </a:r>
            <a:endParaRPr b="0" lang="sl-SI" sz="1400" spc="-1" strike="noStrike">
              <a:solidFill>
                <a:srgbClr val="000000"/>
              </a:solidFill>
              <a:latin typeface="Arial"/>
            </a:endParaRPr>
          </a:p>
          <a:p>
            <a:pPr marL="228600" indent="-228600">
              <a:lnSpc>
                <a:spcPct val="90000"/>
              </a:lnSpc>
              <a:spcBef>
                <a:spcPts val="751"/>
              </a:spcBef>
              <a:buClr>
                <a:srgbClr val="000000"/>
              </a:buClr>
              <a:buFont typeface="Arial"/>
              <a:buChar char="•"/>
              <a:tabLst>
                <a:tab algn="l" pos="0"/>
              </a:tabLst>
            </a:pPr>
            <a:r>
              <a:rPr b="0" lang="en-US" sz="1400" spc="-1" strike="noStrike">
                <a:solidFill>
                  <a:srgbClr val="000000"/>
                </a:solidFill>
                <a:latin typeface="Calibri"/>
                <a:ea typeface="DejaVu Sans"/>
              </a:rPr>
              <a:t>To nam omogoča uresničevanje ciljev trajnostnega razvoja, zmanjševanje emisij toplogrednih plinov ter ustvarjanje boljše prihodnosti za Slovenijo.</a:t>
            </a:r>
            <a:endParaRPr b="0" lang="sl-SI" sz="1400" spc="-1" strike="noStrike">
              <a:solidFill>
                <a:srgbClr val="000000"/>
              </a:solidFill>
              <a:latin typeface="Arial"/>
            </a:endParaRPr>
          </a:p>
          <a:p>
            <a:pPr marL="228600" indent="0">
              <a:lnSpc>
                <a:spcPct val="90000"/>
              </a:lnSpc>
              <a:spcBef>
                <a:spcPts val="751"/>
              </a:spcBef>
              <a:buNone/>
              <a:tabLst>
                <a:tab algn="l" pos="0"/>
              </a:tabLst>
            </a:pPr>
            <a:endParaRPr b="0" lang="sl-SI" sz="1400" spc="-1" strike="noStrike">
              <a:solidFill>
                <a:srgbClr val="000000"/>
              </a:solidFill>
              <a:latin typeface="Arial"/>
            </a:endParaRPr>
          </a:p>
          <a:p>
            <a:pPr marL="228600" indent="0">
              <a:lnSpc>
                <a:spcPct val="90000"/>
              </a:lnSpc>
              <a:spcBef>
                <a:spcPts val="751"/>
              </a:spcBef>
              <a:buNone/>
              <a:tabLst>
                <a:tab algn="l" pos="0"/>
              </a:tabLst>
            </a:pPr>
            <a:r>
              <a:rPr b="0" lang="en-US" sz="1400" spc="-1" strike="noStrike">
                <a:solidFill>
                  <a:srgbClr val="000000"/>
                </a:solidFill>
                <a:latin typeface="Calibri"/>
                <a:ea typeface="DejaVu Sans"/>
              </a:rPr>
              <a:t>Kar se tiče predpocesiranja, je tu potrebno vrednosti podatkov pretvoriti v ustrezne tipe in te vrednosti poračunati tako, da bodo zastopale relativni prispevek proizvoda za določen tip elektrarn</a:t>
            </a:r>
            <a:r>
              <a:rPr b="0" lang="en-SI" sz="1400" spc="-1" strike="noStrike">
                <a:solidFill>
                  <a:srgbClr val="000000"/>
                </a:solidFill>
                <a:latin typeface="Calibri"/>
                <a:ea typeface="DejaVu Sans"/>
              </a:rPr>
              <a:t>e.</a:t>
            </a:r>
            <a:endParaRPr b="0" lang="sl-SI" sz="1400" spc="-1" strike="noStrike">
              <a:solidFill>
                <a:srgbClr val="000000"/>
              </a:solidFill>
              <a:latin typeface="Arial"/>
            </a:endParaRPr>
          </a:p>
        </p:txBody>
      </p:sp>
      <p:sp>
        <p:nvSpPr>
          <p:cNvPr id="174" name="Content Placeholder 21"/>
          <p:cNvSpPr/>
          <p:nvPr/>
        </p:nvSpPr>
        <p:spPr>
          <a:xfrm>
            <a:off x="92880" y="82800"/>
            <a:ext cx="4402800" cy="37152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751"/>
              </a:spcBef>
              <a:tabLst>
                <a:tab algn="l" pos="0"/>
              </a:tabLst>
            </a:pPr>
            <a:r>
              <a:rPr b="1" lang="en-US" sz="1600" spc="-1" strike="noStrike">
                <a:solidFill>
                  <a:srgbClr val="000000"/>
                </a:solidFill>
                <a:latin typeface="Calibri"/>
                <a:ea typeface="DejaVu Sans"/>
              </a:rPr>
              <a:t>Podroben opis ciljev in metod</a:t>
            </a:r>
            <a:endParaRPr b="0" lang="en-US" sz="1600" spc="-1" strike="noStrike">
              <a:solidFill>
                <a:srgbClr val="000000"/>
              </a:solidFill>
              <a:latin typeface="Arial"/>
            </a:endParaRPr>
          </a:p>
        </p:txBody>
      </p:sp>
      <p:sp>
        <p:nvSpPr>
          <p:cNvPr id="175" name="Content Placeholder 22"/>
          <p:cNvSpPr/>
          <p:nvPr/>
        </p:nvSpPr>
        <p:spPr>
          <a:xfrm>
            <a:off x="4572000" y="720360"/>
            <a:ext cx="4436280" cy="30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600" spc="-1" strike="noStrike">
              <a:solidFill>
                <a:srgbClr val="000000"/>
              </a:solidFill>
              <a:latin typeface="Calibri"/>
              <a:ea typeface="DejaVu Sans"/>
            </a:endParaRPr>
          </a:p>
        </p:txBody>
      </p:sp>
      <p:sp>
        <p:nvSpPr>
          <p:cNvPr id="176" name="Content Placeholder 23"/>
          <p:cNvSpPr/>
          <p:nvPr/>
        </p:nvSpPr>
        <p:spPr>
          <a:xfrm>
            <a:off x="4588920" y="82800"/>
            <a:ext cx="4461480" cy="37152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751"/>
              </a:spcBef>
              <a:tabLst>
                <a:tab algn="l" pos="0"/>
              </a:tabLst>
            </a:pPr>
            <a:r>
              <a:rPr b="1" lang="en-US" sz="1600" spc="-1" strike="noStrike">
                <a:solidFill>
                  <a:srgbClr val="000000"/>
                </a:solidFill>
                <a:latin typeface="Calibri"/>
                <a:ea typeface="DejaVu Sans"/>
              </a:rPr>
              <a:t>Rezultati/dosedanje ugotovitve/odprta vprašanja</a:t>
            </a:r>
            <a:endParaRPr b="0" lang="en-US" sz="1600" spc="-1" strike="noStrike">
              <a:solidFill>
                <a:srgbClr val="000000"/>
              </a:solidFill>
              <a:latin typeface="Arial"/>
            </a:endParaRPr>
          </a:p>
        </p:txBody>
      </p:sp>
      <p:sp>
        <p:nvSpPr>
          <p:cNvPr id="177" name="PlaceHolder 2"/>
          <p:cNvSpPr>
            <a:spLocks noGrp="1"/>
          </p:cNvSpPr>
          <p:nvPr>
            <p:ph type="dt" idx="26"/>
          </p:nvPr>
        </p:nvSpPr>
        <p:spPr>
          <a:xfrm>
            <a:off x="76680" y="4800600"/>
            <a:ext cx="3753360" cy="27324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Calibri"/>
                <a:ea typeface="DejaVu Sans"/>
              </a:defRPr>
            </a:lvl1pPr>
          </a:lstStyle>
          <a:p>
            <a:pPr indent="0">
              <a:lnSpc>
                <a:spcPct val="100000"/>
              </a:lnSpc>
              <a:buNone/>
              <a:tabLst>
                <a:tab algn="l" pos="0"/>
              </a:tabLst>
            </a:pPr>
            <a:r>
              <a:rPr b="0" lang="en-US" sz="900" spc="-1" strike="noStrike">
                <a:solidFill>
                  <a:srgbClr val="8b8b8b"/>
                </a:solidFill>
                <a:latin typeface="Calibri"/>
                <a:ea typeface="DejaVu Sans"/>
              </a:rPr>
              <a:t>23. 5. 2023</a:t>
            </a:r>
            <a:endParaRPr b="0" lang="en-US" sz="900" spc="-1" strike="noStrike">
              <a:solidFill>
                <a:srgbClr val="000000"/>
              </a:solidFill>
              <a:latin typeface="Times New Roman"/>
            </a:endParaRPr>
          </a:p>
        </p:txBody>
      </p:sp>
      <p:sp>
        <p:nvSpPr>
          <p:cNvPr id="178" name="PlaceHolder 3"/>
          <p:cNvSpPr>
            <a:spLocks noGrp="1"/>
          </p:cNvSpPr>
          <p:nvPr>
            <p:ph type="ftr" idx="27"/>
          </p:nvPr>
        </p:nvSpPr>
        <p:spPr>
          <a:xfrm>
            <a:off x="3029040" y="4767120"/>
            <a:ext cx="3085560" cy="2732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Calibri"/>
                <a:ea typeface="DejaVu Sans"/>
              </a:defRPr>
            </a:lvl1pPr>
          </a:lstStyle>
          <a:p>
            <a:pPr indent="0" algn="ctr">
              <a:lnSpc>
                <a:spcPct val="100000"/>
              </a:lnSpc>
              <a:buNone/>
              <a:tabLst>
                <a:tab algn="l" pos="0"/>
              </a:tabLst>
            </a:pPr>
            <a:r>
              <a:rPr b="0" lang="en-US" sz="900" spc="-1" strike="noStrike">
                <a:solidFill>
                  <a:srgbClr val="8b8b8b"/>
                </a:solidFill>
                <a:latin typeface="Calibri"/>
                <a:ea typeface="DejaVu Sans"/>
              </a:rPr>
              <a:t>PR22-23, Končna predstavitev</a:t>
            </a:r>
            <a:endParaRPr b="0" lang="en-US" sz="900" spc="-1" strike="noStrike">
              <a:solidFill>
                <a:srgbClr val="000000"/>
              </a:solidFill>
              <a:latin typeface="Times New Roman"/>
            </a:endParaRPr>
          </a:p>
        </p:txBody>
      </p:sp>
      <p:sp>
        <p:nvSpPr>
          <p:cNvPr id="179" name="Content Placeholder 24"/>
          <p:cNvSpPr/>
          <p:nvPr/>
        </p:nvSpPr>
        <p:spPr>
          <a:xfrm>
            <a:off x="4572000" y="589680"/>
            <a:ext cx="4402800" cy="4177080"/>
          </a:xfrm>
          <a:prstGeom prst="rect">
            <a:avLst/>
          </a:prstGeom>
          <a:noFill/>
          <a:ln w="0">
            <a:solidFill>
              <a:srgbClr val="000000"/>
            </a:solidFill>
          </a:ln>
        </p:spPr>
        <p:style>
          <a:lnRef idx="0"/>
          <a:fillRef idx="0"/>
          <a:effectRef idx="0"/>
          <a:fontRef idx="minor"/>
        </p:style>
        <p:txBody>
          <a:bodyPr lIns="90000" rIns="90000" tIns="45000" bIns="45000" anchor="t">
            <a:normAutofit/>
          </a:bodyPr>
          <a:p>
            <a:pPr>
              <a:lnSpc>
                <a:spcPct val="100000"/>
              </a:lnSpc>
            </a:pPr>
            <a:r>
              <a:rPr b="0" lang="sl-SI" sz="1600" spc="-1" strike="noStrike">
                <a:solidFill>
                  <a:srgbClr val="000000"/>
                </a:solidFill>
                <a:latin typeface="Arial"/>
                <a:ea typeface="DejaVu Sans"/>
              </a:rPr>
              <a:t>Če ponovno pogledamo graf proizvodnje električne energije po tipu elektrarne zlahka opazimo, da hidroelektrarne skozi leta zavzemajo vedno večji delež proizvodnje v Sloveniji. Prav tako se počasi približujejo sončne elektrarne čeprav v zadnjih leti niso pokazale največjih napredkov. Jedrska energija le drži tempo, medtem ko delež termoelektrarn vpada. </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sl-SI" sz="1600" spc="-1" strike="noStrike">
                <a:solidFill>
                  <a:srgbClr val="000000"/>
                </a:solidFill>
                <a:latin typeface="Arial"/>
                <a:ea typeface="DejaVu Sans"/>
              </a:rPr>
              <a:t>Premik v zeleno smer torej je, vendar njena hitrost ni nekaj s čimer bi se lahko bahali. </a:t>
            </a:r>
            <a:endParaRPr b="0" lang="en-US" sz="1600" spc="-1" strike="noStrike">
              <a:solidFill>
                <a:srgbClr val="000000"/>
              </a:solidFill>
              <a:latin typeface="Arial"/>
            </a:endParaRPr>
          </a:p>
        </p:txBody>
      </p:sp>
      <p:sp>
        <p:nvSpPr>
          <p:cNvPr id="5" name="PlaceHolder 4"/>
          <p:cNvSpPr>
            <a:spLocks noGrp="1"/>
          </p:cNvSpPr>
          <p:nvPr>
            <p:ph type="sldNum" idx="5"/>
          </p:nvPr>
        </p:nvSpPr>
        <p:spPr/>
        <p:txBody>
          <a:bodyPr/>
          <a:p>
            <a:fld id="{CD60939A-1566-46C3-A499-DEC445B60684}"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219</TotalTime>
  <Application>LibreOffice/7.5.3.2$Linux_X86_64 LibreOffice_project/50$Build-2</Application>
  <AppVersion>15.0000</AppVersion>
  <Words>1066</Words>
  <Paragraphs>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2020-04-03T06:53:29Z</dcterms:created>
  <dc:creator/>
  <dc:description/>
  <dc:language>en-US</dc:language>
  <cp:lastModifiedBy/>
  <dcterms:modified xsi:type="dcterms:W3CDTF">2023-05-24T11:38:06Z</dcterms:modified>
  <cp:revision>39</cp:revision>
  <dc:subject/>
  <dc:title>Naslov projekta naj bo kratek, informativen in naj povzame bistvo projekta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PresentationFormat">
    <vt:lpwstr>On-screen Show (16:9)</vt:lpwstr>
  </property>
  <property fmtid="{D5CDD505-2E9C-101B-9397-08002B2CF9AE}" pid="4" name="Slides">
    <vt:i4>10</vt:i4>
  </property>
</Properties>
</file>