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58" r:id="rId7"/>
    <p:sldId id="259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60" r:id="rId18"/>
  </p:sldIdLst>
  <p:sldSz cx="12192000" cy="6858000"/>
  <p:notesSz cx="6858000" cy="9144000"/>
  <p:defaultTextStyle>
    <a:defPPr rtl="0">
      <a:defRPr lang="th-th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สไตล์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6/7/layout/LinearBlockProcessNumbered" loCatId="process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th-TH" sz="2300" b="1" u="none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วัตถุประสงค์ของโครงงาน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US"/>
        </a:p>
      </dgm:t>
    </dgm:pt>
    <dgm:pt modelId="{0C95B389-AC0C-4055-9AA3-38815EFC8B0A}" type="sibTrans" cxnId="{C4BA385D-31ED-40EF-A5D6-98DFBA64E71A}">
      <dgm:prSet phldrT="01"/>
      <dgm:spPr/>
      <dgm:t>
        <a:bodyPr rtlCol="0"/>
        <a:lstStyle/>
        <a:p>
          <a:pPr rtl="0"/>
          <a:r>
            <a:rPr lang="en-US"/>
            <a:t>01</a:t>
          </a:r>
        </a:p>
      </dgm:t>
    </dgm:pt>
    <dgm:pt modelId="{91A66877-AC1C-46D9-BF2C-6024B638DEA9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th-TH" sz="2300" b="1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 ขอบเขตของโครงงาน</a:t>
          </a:r>
          <a:r>
            <a:rPr lang="th-TH" sz="2300" b="1" noProof="0" dirty="0">
              <a:latin typeface="Leelawadee" panose="020B0502040204020203" pitchFamily="34" charset="-34"/>
              <a:cs typeface="Leelawadee" panose="020B0502040204020203" pitchFamily="34" charset="-34"/>
            </a:rPr>
            <a:t>	</a:t>
          </a:r>
          <a:r>
            <a:rPr lang="th-TH" sz="1400" noProof="0" dirty="0">
              <a:latin typeface="Leelawadee" panose="020B0502040204020203" pitchFamily="34" charset="-34"/>
              <a:cs typeface="Leelawadee" panose="020B0502040204020203" pitchFamily="34" charset="-34"/>
            </a:rPr>
            <a:t>	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US"/>
        </a:p>
      </dgm:t>
    </dgm:pt>
    <dgm:pt modelId="{BFCE4A28-C381-46FF-935A-B11534EF7D87}" type="sibTrans" cxnId="{7F0DAB6F-9257-4F2D-B31A-3418F73F6952}">
      <dgm:prSet phldrT="02"/>
      <dgm:spPr/>
      <dgm:t>
        <a:bodyPr rtlCol="0"/>
        <a:lstStyle/>
        <a:p>
          <a:pPr rtl="0"/>
          <a:r>
            <a:rPr lang="en-US"/>
            <a:t>02</a:t>
          </a:r>
        </a:p>
      </dgm:t>
    </dgm:pt>
    <dgm:pt modelId="{76CC3289-2662-43F0-A3C6-BA04A135F08C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th-TH" sz="2300" b="1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ผลลัพธ์และประโยขน</a:t>
          </a:r>
          <a:r>
            <a:rPr lang="th-TH" sz="2300" b="1" noProof="0" dirty="0" err="1">
              <a:latin typeface="TH Chakra Petch" panose="02000506000000020004" pitchFamily="2" charset="-34"/>
              <a:cs typeface="TH Chakra Petch" panose="02000506000000020004" pitchFamily="2" charset="-34"/>
            </a:rPr>
            <a:t>์ข</a:t>
          </a:r>
          <a:r>
            <a:rPr lang="th-TH" sz="2300" b="1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องโครงงาน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US"/>
        </a:p>
      </dgm:t>
    </dgm:pt>
    <dgm:pt modelId="{FA28C9D6-476E-43CD-BA23-D6D990FD78D0}" type="sibTrans" cxnId="{0400886E-8A1A-44C2-95A7-DB0EF4911494}">
      <dgm:prSet phldrT="03"/>
      <dgm:spPr/>
      <dgm:t>
        <a:bodyPr rtlCol="0"/>
        <a:lstStyle/>
        <a:p>
          <a:pPr rtl="0"/>
          <a:r>
            <a:rPr lang="en-US"/>
            <a:t>03</a:t>
          </a:r>
        </a:p>
      </dgm:t>
    </dgm:pt>
    <dgm:pt modelId="{8153F3C8-7029-46B8-9134-F0E2332D6D48}" type="pres">
      <dgm:prSet presAssocID="{7D9C16A6-8C48-4165-8DAF-8C957C12A8FA}" presName="Name0" presStyleCnt="0">
        <dgm:presLayoutVars>
          <dgm:animLvl val="lvl"/>
          <dgm:resizeHandles val="exact"/>
        </dgm:presLayoutVars>
      </dgm:prSet>
      <dgm:spPr/>
    </dgm:pt>
    <dgm:pt modelId="{4318D14D-D735-4BC1-B3A7-47D4E27E68E2}" type="pres">
      <dgm:prSet presAssocID="{701D68F5-42F8-47BC-8FED-84C50F595DF0}" presName="compositeNode" presStyleCnt="0">
        <dgm:presLayoutVars>
          <dgm:bulletEnabled val="1"/>
        </dgm:presLayoutVars>
      </dgm:prSet>
      <dgm:spPr/>
    </dgm:pt>
    <dgm:pt modelId="{96D52E09-8736-40BF-8B61-C71A850CB6DB}" type="pres">
      <dgm:prSet presAssocID="{701D68F5-42F8-47BC-8FED-84C50F595DF0}" presName="bgRect" presStyleLbl="alignNode1" presStyleIdx="0" presStyleCnt="3"/>
      <dgm:spPr/>
    </dgm:pt>
    <dgm:pt modelId="{0553D986-C8F3-46E7-AC3A-B0677841425D}" type="pres">
      <dgm:prSet presAssocID="{0C95B389-AC0C-4055-9AA3-38815EFC8B0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00125F6-2C01-40E3-B778-909F495E5FA9}" type="pres">
      <dgm:prSet presAssocID="{701D68F5-42F8-47BC-8FED-84C50F595DF0}" presName="nodeRect" presStyleLbl="alignNode1" presStyleIdx="0" presStyleCnt="3">
        <dgm:presLayoutVars>
          <dgm:bulletEnabled val="1"/>
        </dgm:presLayoutVars>
      </dgm:prSet>
      <dgm:spPr/>
    </dgm:pt>
    <dgm:pt modelId="{4C5258A4-50BD-4B5B-8753-350FEEA56B2A}" type="pres">
      <dgm:prSet presAssocID="{0C95B389-AC0C-4055-9AA3-38815EFC8B0A}" presName="sibTrans" presStyleCnt="0"/>
      <dgm:spPr/>
    </dgm:pt>
    <dgm:pt modelId="{257273F9-CAD5-4156-ADA4-AB70AC7B8758}" type="pres">
      <dgm:prSet presAssocID="{91A66877-AC1C-46D9-BF2C-6024B638DEA9}" presName="compositeNode" presStyleCnt="0">
        <dgm:presLayoutVars>
          <dgm:bulletEnabled val="1"/>
        </dgm:presLayoutVars>
      </dgm:prSet>
      <dgm:spPr/>
    </dgm:pt>
    <dgm:pt modelId="{364846B1-17C9-4A89-A318-BD94C4C3C66B}" type="pres">
      <dgm:prSet presAssocID="{91A66877-AC1C-46D9-BF2C-6024B638DEA9}" presName="bgRect" presStyleLbl="alignNode1" presStyleIdx="1" presStyleCnt="3"/>
      <dgm:spPr/>
    </dgm:pt>
    <dgm:pt modelId="{788E84E5-8FDC-4754-B267-C635C4111FE9}" type="pres">
      <dgm:prSet presAssocID="{BFCE4A28-C381-46FF-935A-B11534EF7D8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95E4824-EF4B-4BFF-A922-3EE0DBE6C73D}" type="pres">
      <dgm:prSet presAssocID="{91A66877-AC1C-46D9-BF2C-6024B638DEA9}" presName="nodeRect" presStyleLbl="alignNode1" presStyleIdx="1" presStyleCnt="3">
        <dgm:presLayoutVars>
          <dgm:bulletEnabled val="1"/>
        </dgm:presLayoutVars>
      </dgm:prSet>
      <dgm:spPr/>
    </dgm:pt>
    <dgm:pt modelId="{86816E3F-0E1B-4E08-B084-73D8B4F7B8FC}" type="pres">
      <dgm:prSet presAssocID="{BFCE4A28-C381-46FF-935A-B11534EF7D87}" presName="sibTrans" presStyleCnt="0"/>
      <dgm:spPr/>
    </dgm:pt>
    <dgm:pt modelId="{57614A95-399B-4BBC-A0DA-D1D5486B57C3}" type="pres">
      <dgm:prSet presAssocID="{76CC3289-2662-43F0-A3C6-BA04A135F08C}" presName="compositeNode" presStyleCnt="0">
        <dgm:presLayoutVars>
          <dgm:bulletEnabled val="1"/>
        </dgm:presLayoutVars>
      </dgm:prSet>
      <dgm:spPr/>
    </dgm:pt>
    <dgm:pt modelId="{7514D5CD-1A73-402B-BFE8-6C65F03E9550}" type="pres">
      <dgm:prSet presAssocID="{76CC3289-2662-43F0-A3C6-BA04A135F08C}" presName="bgRect" presStyleLbl="alignNode1" presStyleIdx="2" presStyleCnt="3"/>
      <dgm:spPr/>
    </dgm:pt>
    <dgm:pt modelId="{26632EB0-92A3-4C43-BA76-83FD176FFCFB}" type="pres">
      <dgm:prSet presAssocID="{FA28C9D6-476E-43CD-BA23-D6D990FD78D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77D5939-2DFD-4A42-803B-95CC3A8618D4}" type="pres">
      <dgm:prSet presAssocID="{76CC3289-2662-43F0-A3C6-BA04A135F08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FC85304-942E-49E4-AB19-0EA6E83E1F9D}" type="presOf" srcId="{701D68F5-42F8-47BC-8FED-84C50F595DF0}" destId="{96D52E09-8736-40BF-8B61-C71A850CB6DB}" srcOrd="0" destOrd="0" presId="urn:microsoft.com/office/officeart/2016/7/layout/LinearBlockProcessNumbered"/>
    <dgm:cxn modelId="{E195642B-E8EF-4B9E-8E36-888035BE831B}" type="presOf" srcId="{BFCE4A28-C381-46FF-935A-B11534EF7D87}" destId="{788E84E5-8FDC-4754-B267-C635C4111FE9}" srcOrd="0" destOrd="0" presId="urn:microsoft.com/office/officeart/2016/7/layout/LinearBlockProcessNumbered"/>
    <dgm:cxn modelId="{2BBBC22B-BD15-4155-A66A-FD2E2AB7E624}" type="presOf" srcId="{76CC3289-2662-43F0-A3C6-BA04A135F08C}" destId="{7514D5CD-1A73-402B-BFE8-6C65F03E9550}" srcOrd="0" destOrd="0" presId="urn:microsoft.com/office/officeart/2016/7/layout/LinearBlockProcessNumbered"/>
    <dgm:cxn modelId="{DDF8F85B-9D41-4D0F-923C-CCEB9800E1D8}" type="presOf" srcId="{91A66877-AC1C-46D9-BF2C-6024B638DEA9}" destId="{364846B1-17C9-4A89-A318-BD94C4C3C66B}" srcOrd="0" destOrd="0" presId="urn:microsoft.com/office/officeart/2016/7/layout/LinearBlockProcessNumbered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EE7B3360-8DEF-40D2-823B-A169CAD4B8B1}" type="presOf" srcId="{76CC3289-2662-43F0-A3C6-BA04A135F08C}" destId="{F77D5939-2DFD-4A42-803B-95CC3A8618D4}" srcOrd="1" destOrd="0" presId="urn:microsoft.com/office/officeart/2016/7/layout/LinearBlockProcessNumbered"/>
    <dgm:cxn modelId="{BD62A54B-3D53-43CF-B988-03F9F340D146}" type="presOf" srcId="{701D68F5-42F8-47BC-8FED-84C50F595DF0}" destId="{900125F6-2C01-40E3-B778-909F495E5FA9}" srcOrd="1" destOrd="0" presId="urn:microsoft.com/office/officeart/2016/7/layout/LinearBlockProcessNumbered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39831585-F68E-42D8-9619-683F8343C0AD}" type="presOf" srcId="{91A66877-AC1C-46D9-BF2C-6024B638DEA9}" destId="{295E4824-EF4B-4BFF-A922-3EE0DBE6C73D}" srcOrd="1" destOrd="0" presId="urn:microsoft.com/office/officeart/2016/7/layout/LinearBlockProcessNumbered"/>
    <dgm:cxn modelId="{2BB1F488-916F-4503-8255-BE118671EA06}" type="presOf" srcId="{7D9C16A6-8C48-4165-8DAF-8C957C12A8FA}" destId="{8153F3C8-7029-46B8-9134-F0E2332D6D48}" srcOrd="0" destOrd="0" presId="urn:microsoft.com/office/officeart/2016/7/layout/LinearBlockProcessNumbered"/>
    <dgm:cxn modelId="{4FD548D6-7422-44E0-929D-471EAD62C0A0}" type="presOf" srcId="{0C95B389-AC0C-4055-9AA3-38815EFC8B0A}" destId="{0553D986-C8F3-46E7-AC3A-B0677841425D}" srcOrd="0" destOrd="0" presId="urn:microsoft.com/office/officeart/2016/7/layout/LinearBlockProcessNumbered"/>
    <dgm:cxn modelId="{F11304F0-6B93-437E-9C41-D2A3A8147BF5}" type="presOf" srcId="{FA28C9D6-476E-43CD-BA23-D6D990FD78D0}" destId="{26632EB0-92A3-4C43-BA76-83FD176FFCFB}" srcOrd="0" destOrd="0" presId="urn:microsoft.com/office/officeart/2016/7/layout/LinearBlockProcessNumbered"/>
    <dgm:cxn modelId="{353EE658-3E0C-4DDD-9EB7-732E66C61FEF}" type="presParOf" srcId="{8153F3C8-7029-46B8-9134-F0E2332D6D48}" destId="{4318D14D-D735-4BC1-B3A7-47D4E27E68E2}" srcOrd="0" destOrd="0" presId="urn:microsoft.com/office/officeart/2016/7/layout/LinearBlockProcessNumbered"/>
    <dgm:cxn modelId="{3FA48A0D-9878-4CB3-B5E6-E0788D76F60E}" type="presParOf" srcId="{4318D14D-D735-4BC1-B3A7-47D4E27E68E2}" destId="{96D52E09-8736-40BF-8B61-C71A850CB6DB}" srcOrd="0" destOrd="0" presId="urn:microsoft.com/office/officeart/2016/7/layout/LinearBlockProcessNumbered"/>
    <dgm:cxn modelId="{BEE2B1A4-00AD-46B1-A601-6E4653AA2F55}" type="presParOf" srcId="{4318D14D-D735-4BC1-B3A7-47D4E27E68E2}" destId="{0553D986-C8F3-46E7-AC3A-B0677841425D}" srcOrd="1" destOrd="0" presId="urn:microsoft.com/office/officeart/2016/7/layout/LinearBlockProcessNumbered"/>
    <dgm:cxn modelId="{9DD18342-F3AC-4409-AEDF-DB31D454582D}" type="presParOf" srcId="{4318D14D-D735-4BC1-B3A7-47D4E27E68E2}" destId="{900125F6-2C01-40E3-B778-909F495E5FA9}" srcOrd="2" destOrd="0" presId="urn:microsoft.com/office/officeart/2016/7/layout/LinearBlockProcessNumbered"/>
    <dgm:cxn modelId="{E517210C-DB90-4664-8A77-84142936618D}" type="presParOf" srcId="{8153F3C8-7029-46B8-9134-F0E2332D6D48}" destId="{4C5258A4-50BD-4B5B-8753-350FEEA56B2A}" srcOrd="1" destOrd="0" presId="urn:microsoft.com/office/officeart/2016/7/layout/LinearBlockProcessNumbered"/>
    <dgm:cxn modelId="{98016942-FB6D-40F1-A4B3-05075AB8862F}" type="presParOf" srcId="{8153F3C8-7029-46B8-9134-F0E2332D6D48}" destId="{257273F9-CAD5-4156-ADA4-AB70AC7B8758}" srcOrd="2" destOrd="0" presId="urn:microsoft.com/office/officeart/2016/7/layout/LinearBlockProcessNumbered"/>
    <dgm:cxn modelId="{6507B436-4065-4E0E-AFAB-30276FC7276A}" type="presParOf" srcId="{257273F9-CAD5-4156-ADA4-AB70AC7B8758}" destId="{364846B1-17C9-4A89-A318-BD94C4C3C66B}" srcOrd="0" destOrd="0" presId="urn:microsoft.com/office/officeart/2016/7/layout/LinearBlockProcessNumbered"/>
    <dgm:cxn modelId="{84648D7A-AD7F-41EF-87D6-7B5CA0630448}" type="presParOf" srcId="{257273F9-CAD5-4156-ADA4-AB70AC7B8758}" destId="{788E84E5-8FDC-4754-B267-C635C4111FE9}" srcOrd="1" destOrd="0" presId="urn:microsoft.com/office/officeart/2016/7/layout/LinearBlockProcessNumbered"/>
    <dgm:cxn modelId="{0C11F582-E6A3-41FA-9DA5-65F156FBF87C}" type="presParOf" srcId="{257273F9-CAD5-4156-ADA4-AB70AC7B8758}" destId="{295E4824-EF4B-4BFF-A922-3EE0DBE6C73D}" srcOrd="2" destOrd="0" presId="urn:microsoft.com/office/officeart/2016/7/layout/LinearBlockProcessNumbered"/>
    <dgm:cxn modelId="{64396C1B-3F51-4821-8E75-FFBC5DDE6EDD}" type="presParOf" srcId="{8153F3C8-7029-46B8-9134-F0E2332D6D48}" destId="{86816E3F-0E1B-4E08-B084-73D8B4F7B8FC}" srcOrd="3" destOrd="0" presId="urn:microsoft.com/office/officeart/2016/7/layout/LinearBlockProcessNumbered"/>
    <dgm:cxn modelId="{6D2BDDD2-4D55-468C-B98C-85F2EDD76FB1}" type="presParOf" srcId="{8153F3C8-7029-46B8-9134-F0E2332D6D48}" destId="{57614A95-399B-4BBC-A0DA-D1D5486B57C3}" srcOrd="4" destOrd="0" presId="urn:microsoft.com/office/officeart/2016/7/layout/LinearBlockProcessNumbered"/>
    <dgm:cxn modelId="{6758D106-8664-41FC-8C0A-0878E338BE75}" type="presParOf" srcId="{57614A95-399B-4BBC-A0DA-D1D5486B57C3}" destId="{7514D5CD-1A73-402B-BFE8-6C65F03E9550}" srcOrd="0" destOrd="0" presId="urn:microsoft.com/office/officeart/2016/7/layout/LinearBlockProcessNumbered"/>
    <dgm:cxn modelId="{26A6F004-6713-48E6-9598-0F73C30A3F15}" type="presParOf" srcId="{57614A95-399B-4BBC-A0DA-D1D5486B57C3}" destId="{26632EB0-92A3-4C43-BA76-83FD176FFCFB}" srcOrd="1" destOrd="0" presId="urn:microsoft.com/office/officeart/2016/7/layout/LinearBlockProcessNumbered"/>
    <dgm:cxn modelId="{1F6D085B-E9D9-4AC7-B382-D6214CC196D5}" type="presParOf" srcId="{57614A95-399B-4BBC-A0DA-D1D5486B57C3}" destId="{F77D5939-2DFD-4A42-803B-95CC3A8618D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52E09-8736-40BF-8B61-C71A850CB6DB}">
      <dsp:nvSpPr>
        <dsp:cNvPr id="0" name=""/>
        <dsp:cNvSpPr/>
      </dsp:nvSpPr>
      <dsp:spPr>
        <a:xfrm>
          <a:off x="927" y="0"/>
          <a:ext cx="3758170" cy="18002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24" tIns="0" rIns="371224" bIns="330200" numCol="1" spcCol="1270" rtlCol="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h-TH" sz="2300" b="1" u="none" kern="1200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วัตถุประสงค์ของโครงงาน</a:t>
          </a:r>
        </a:p>
      </dsp:txBody>
      <dsp:txXfrm>
        <a:off x="927" y="720089"/>
        <a:ext cx="3758170" cy="1080135"/>
      </dsp:txXfrm>
    </dsp:sp>
    <dsp:sp modelId="{0553D986-C8F3-46E7-AC3A-B0677841425D}">
      <dsp:nvSpPr>
        <dsp:cNvPr id="0" name=""/>
        <dsp:cNvSpPr/>
      </dsp:nvSpPr>
      <dsp:spPr>
        <a:xfrm>
          <a:off x="927" y="0"/>
          <a:ext cx="3758170" cy="72009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24" tIns="165100" rIns="371224" bIns="165100" numCol="1" spcCol="1270" rtlCol="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927" y="0"/>
        <a:ext cx="3758170" cy="720090"/>
      </dsp:txXfrm>
    </dsp:sp>
    <dsp:sp modelId="{364846B1-17C9-4A89-A318-BD94C4C3C66B}">
      <dsp:nvSpPr>
        <dsp:cNvPr id="0" name=""/>
        <dsp:cNvSpPr/>
      </dsp:nvSpPr>
      <dsp:spPr>
        <a:xfrm>
          <a:off x="4059752" y="0"/>
          <a:ext cx="3758170" cy="18002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24" tIns="0" rIns="371224" bIns="330200" numCol="1" spcCol="1270" rtlCol="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h-TH" sz="2300" b="1" kern="1200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 ขอบเขตของโครงงาน</a:t>
          </a:r>
          <a:r>
            <a:rPr lang="th-TH" sz="2300" b="1" kern="1200" noProof="0" dirty="0">
              <a:latin typeface="Leelawadee" panose="020B0502040204020203" pitchFamily="34" charset="-34"/>
              <a:cs typeface="Leelawadee" panose="020B0502040204020203" pitchFamily="34" charset="-34"/>
            </a:rPr>
            <a:t>	</a:t>
          </a:r>
          <a:r>
            <a:rPr lang="th-TH" sz="1400" kern="1200" noProof="0" dirty="0">
              <a:latin typeface="Leelawadee" panose="020B0502040204020203" pitchFamily="34" charset="-34"/>
              <a:cs typeface="Leelawadee" panose="020B0502040204020203" pitchFamily="34" charset="-34"/>
            </a:rPr>
            <a:t>	</a:t>
          </a:r>
        </a:p>
      </dsp:txBody>
      <dsp:txXfrm>
        <a:off x="4059752" y="720089"/>
        <a:ext cx="3758170" cy="1080135"/>
      </dsp:txXfrm>
    </dsp:sp>
    <dsp:sp modelId="{788E84E5-8FDC-4754-B267-C635C4111FE9}">
      <dsp:nvSpPr>
        <dsp:cNvPr id="0" name=""/>
        <dsp:cNvSpPr/>
      </dsp:nvSpPr>
      <dsp:spPr>
        <a:xfrm>
          <a:off x="4059752" y="0"/>
          <a:ext cx="3758170" cy="72009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24" tIns="165100" rIns="371224" bIns="165100" numCol="1" spcCol="1270" rtlCol="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4059752" y="0"/>
        <a:ext cx="3758170" cy="720090"/>
      </dsp:txXfrm>
    </dsp:sp>
    <dsp:sp modelId="{7514D5CD-1A73-402B-BFE8-6C65F03E9550}">
      <dsp:nvSpPr>
        <dsp:cNvPr id="0" name=""/>
        <dsp:cNvSpPr/>
      </dsp:nvSpPr>
      <dsp:spPr>
        <a:xfrm>
          <a:off x="8118576" y="0"/>
          <a:ext cx="3758170" cy="18002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24" tIns="0" rIns="371224" bIns="330200" numCol="1" spcCol="1270" rtlCol="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h-TH" sz="2300" b="1" kern="1200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ผลลัพธ์และประโยขน</a:t>
          </a:r>
          <a:r>
            <a:rPr lang="th-TH" sz="2300" b="1" kern="1200" noProof="0" dirty="0" err="1">
              <a:latin typeface="TH Chakra Petch" panose="02000506000000020004" pitchFamily="2" charset="-34"/>
              <a:cs typeface="TH Chakra Petch" panose="02000506000000020004" pitchFamily="2" charset="-34"/>
            </a:rPr>
            <a:t>์ข</a:t>
          </a:r>
          <a:r>
            <a:rPr lang="th-TH" sz="2300" b="1" kern="1200" noProof="0" dirty="0">
              <a:latin typeface="TH Chakra Petch" panose="02000506000000020004" pitchFamily="2" charset="-34"/>
              <a:cs typeface="TH Chakra Petch" panose="02000506000000020004" pitchFamily="2" charset="-34"/>
            </a:rPr>
            <a:t>องโครงงาน</a:t>
          </a:r>
        </a:p>
      </dsp:txBody>
      <dsp:txXfrm>
        <a:off x="8118576" y="720089"/>
        <a:ext cx="3758170" cy="1080135"/>
      </dsp:txXfrm>
    </dsp:sp>
    <dsp:sp modelId="{26632EB0-92A3-4C43-BA76-83FD176FFCFB}">
      <dsp:nvSpPr>
        <dsp:cNvPr id="0" name=""/>
        <dsp:cNvSpPr/>
      </dsp:nvSpPr>
      <dsp:spPr>
        <a:xfrm>
          <a:off x="8118576" y="0"/>
          <a:ext cx="3758170" cy="72009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24" tIns="165100" rIns="371224" bIns="165100" numCol="1" spcCol="1270" rtlCol="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8118576" y="0"/>
        <a:ext cx="3758170" cy="720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56B3CB39-FF15-4D6E-8344-44919AE71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04E5463-065D-40FD-9F4D-22E68F8B26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C93B6-9E86-434C-8F24-7DC9E8E7F98D}" type="datetimeFigureOut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05/11/64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2331EB7-EBDC-491A-8749-D32AEAB426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11E32E0-5C40-424C-9C36-960DA2A6D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2B8E6-B189-4171-BB45-F711A4F33061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‹#›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272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1FABB86-3649-40B1-A648-C3264BFB4BEA}" type="datetimeFigureOut">
              <a:rPr lang="th-TH" noProof="0" smtClean="0"/>
              <a:pPr/>
              <a:t>05/11/64</a:t>
            </a:fld>
            <a:endParaRPr lang="th-TH" noProof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noProof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noProof="0"/>
              <a:t>แก้ไขสไตล์ของข้อความต้นแบบ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581BE6C-F28C-4EF0-9E2F-3BE215FCE533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746202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104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792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962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579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150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215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352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943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981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3008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403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 noProof="0"/>
              <a:t>คลิกเพื่อแก้ไขสไตล์คำบรรยายต้นแบบ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5DED39B-462E-47A9-8BE4-4C18D14D9954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763A7-F0EF-46D7-B36C-817EFBB39D67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8D96BC-9F7A-43B8-A0CA-F7E6FE70F9CC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5DFFFA-D0D6-439E-BB80-B31EDC85ABD9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70A38-9189-432E-9610-15E5C626990C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3CD535-9382-4CEA-853D-E47CDA214E0A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D6843-0621-408B-917A-36B32B83F3DC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57B125-C48E-4B2F-854E-BED3CF6528B2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B64832-21EB-4E3A-B6F4-606C3FA2FC5A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6ECDBD2-712F-4608-962E-9F2A6377B499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h-TH" noProof="0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18696-5D28-4DE8-B41A-D2510EBADD77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22D64E06-079A-440C-B9EB-C9D6A73C13EF}" type="datetime1">
              <a:rPr lang="th-TH" noProof="0" smtClean="0"/>
              <a:t>05/11/64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สี่เหลี่ยมผืนผ้า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5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" r="12267" b="2"/>
          <a:stretch/>
        </p:blipFill>
        <p:spPr>
          <a:xfrm>
            <a:off x="446532" y="723899"/>
            <a:ext cx="7498617" cy="5676901"/>
          </a:xfrm>
          <a:prstGeom prst="rect">
            <a:avLst/>
          </a:prstGeom>
        </p:spPr>
      </p:pic>
      <p:sp>
        <p:nvSpPr>
          <p:cNvPr id="52" name="Rectangle 37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93776"/>
            <a:ext cx="3081576" cy="2085869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8000" dirty="0">
                <a:solidFill>
                  <a:srgbClr val="FFFFFF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Spyware</a:t>
            </a:r>
            <a:endParaRPr lang="th-TH" sz="8000" dirty="0">
              <a:solidFill>
                <a:srgbClr val="FFFFFF"/>
              </a:solidFill>
              <a:latin typeface="TH Chakra Petch" panose="02000506000000020004" pitchFamily="2" charset="-34"/>
              <a:cs typeface="TH Chakra Petch" panose="02000506000000020004" pitchFamily="2" charset="-3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425" y="1116836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วิเคราะห์และประเมินผลของกระบวนการที่ออกแบบ</a:t>
            </a:r>
            <a:endParaRPr lang="en-US" sz="3200" dirty="0">
              <a:solidFill>
                <a:srgbClr val="FFFFFF"/>
              </a:solidFill>
              <a:latin typeface="TH Chakra Petch" panose="02000506000000020004" pitchFamily="2" charset="-34"/>
              <a:cs typeface="TH Chakra Petch" panose="02000506000000020004" pitchFamily="2" charset="-34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06EF66E-3623-452E-A93D-B3884D019DC7}"/>
              </a:ext>
            </a:extLst>
          </p:cNvPr>
          <p:cNvSpPr txBox="1"/>
          <p:nvPr/>
        </p:nvSpPr>
        <p:spPr>
          <a:xfrm>
            <a:off x="5222598" y="1210751"/>
            <a:ext cx="6108179" cy="52606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ข้อดี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MD5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1.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นำไปตรวจสอบความถูกต้องของไฟล์</a:t>
            </a:r>
            <a:endParaRPr lang="en-US" sz="20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2.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นำไปใช้ในการเก็บข้อมูลที่ไม่ต้องการเปิดเผย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เช่น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เก็บรหัสผ่านไว้ในฐานข้อมูล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|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3. PHP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เก่าๆก็ใช้ได้</a:t>
            </a:r>
            <a:endParaRPr lang="en-US" sz="20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4.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มีความเร็วกว่า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SHA-1</a:t>
            </a:r>
          </a:p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ข้อดี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SHA-1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1.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มีความแข็งแรงกว่า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MD5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2.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ใช้เพื่อตรวจสอบว่า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ไฟล์ไม่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ได้รับการเปลี่ยนแปลง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โดยทำ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checksum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ก่อนที่ไฟล์จะถูกส่งและจากนั้นอีกครั้งเมื่อถึงปลายทาง</a:t>
            </a:r>
            <a:endParaRPr lang="en-US" sz="20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  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เลือก</a:t>
            </a:r>
            <a:r>
              <a:rPr lang="en-US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MD 5 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เพราะว่า</a:t>
            </a:r>
            <a:r>
              <a:rPr lang="en-US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MD 5 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มีความสามารถในการทำงานเร็วกว่า</a:t>
            </a:r>
            <a:r>
              <a:rPr lang="en-US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Sha-1 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ถึงแม้ว่า</a:t>
            </a:r>
            <a:r>
              <a:rPr lang="en-US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Sha-1 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และ</a:t>
            </a:r>
            <a:r>
              <a:rPr lang="en-US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MD5 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จะมีการตรวจจับที่</a:t>
            </a:r>
            <a:r>
              <a:rPr lang="th-TH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มีราย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ระเอียด</a:t>
            </a:r>
            <a:r>
              <a:rPr lang="th-TH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ที่ไม่แตกต่างกันเท่าไหร่แต่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ตัว</a:t>
            </a:r>
            <a:r>
              <a:rPr lang="en-US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MD 5 ม</a:t>
            </a:r>
            <a:r>
              <a:rPr lang="th-TH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ี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ประสิทธิภาพในการทำงานได้ดีแม้คอมพิวเตอร์</a:t>
            </a:r>
            <a:r>
              <a:rPr lang="en-US" sz="2000" dirty="0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เครื่อนั้นจะเป็นรุ่นเก่า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F530CB1-C2DF-4A3A-8BD6-94A51EAA2B5A}"/>
              </a:ext>
            </a:extLst>
          </p:cNvPr>
          <p:cNvSpPr txBox="1"/>
          <p:nvPr/>
        </p:nvSpPr>
        <p:spPr>
          <a:xfrm>
            <a:off x="5800725" y="2110161"/>
            <a:ext cx="587692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 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190FBB7-967B-44D6-AFB8-81DF9B5C3416}"/>
              </a:ext>
            </a:extLst>
          </p:cNvPr>
          <p:cNvSpPr txBox="1"/>
          <p:nvPr/>
        </p:nvSpPr>
        <p:spPr>
          <a:xfrm>
            <a:off x="581192" y="1958010"/>
            <a:ext cx="722507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02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B82F675F-D7CE-4FC1-A99A-F0EC3134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880457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ผลการวิเคราะห์ข้อมูล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endParaRPr lang="en-US" dirty="0">
              <a:latin typeface="+mj-lt"/>
              <a:cs typeface="+mj-cs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กราฟิก 8" descr="การประมวลผลแบบคลาวด์ ด้วยสีเติมแบบทึบ">
            <a:extLst>
              <a:ext uri="{FF2B5EF4-FFF2-40B4-BE49-F238E27FC236}">
                <a16:creationId xmlns:a16="http://schemas.microsoft.com/office/drawing/2014/main" id="{389912AA-3F5F-465A-A32A-CA90A086A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0" name="กล่องข้อความ 6">
            <a:extLst>
              <a:ext uri="{FF2B5EF4-FFF2-40B4-BE49-F238E27FC236}">
                <a16:creationId xmlns:a16="http://schemas.microsoft.com/office/drawing/2014/main" id="{B82EF2A4-A4CD-4E7C-9F50-D6BCA50678C6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ผลการวิเคราะห์ข้อมูล</a:t>
            </a: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ตัวโปรแกรมที่สร้างขึ้นมานั้นสามารถตรวจสอบและตรวจจับ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มัลแวร์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ได้อย่างประสิทธิภาพ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ไม่ว่าจะเป็นการค้นหาไฟล์ที่เป็นอันตราย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รวมทั้งยังบอกชนิดของไฟล์ได้อีกด้วย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เลยตอบโจทย์สำหรับวัตถุประสงค์ของเราคือการกำจัดและป้องกัน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สปายแวร์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ซึ่ง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สปายแวร์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ก็เป็น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หนึ่งใน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มัลแวร์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แต่จุดที่โปรแกรมนี้ยังไม่สามารถตรวจสอบได้ก็คือไฟล์ที่ยังไม่ได้ทำการดาวห์โหลดลงบนเครื่องหรือเว็บไวต์ต่างๆที่เป็นอันตราย</a:t>
            </a:r>
          </a:p>
          <a:p>
            <a:pPr marL="1600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F530CB1-C2DF-4A3A-8BD6-94A51EAA2B5A}"/>
              </a:ext>
            </a:extLst>
          </p:cNvPr>
          <p:cNvSpPr txBox="1"/>
          <p:nvPr/>
        </p:nvSpPr>
        <p:spPr>
          <a:xfrm>
            <a:off x="5800725" y="2110161"/>
            <a:ext cx="587692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 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190FBB7-967B-44D6-AFB8-81DF9B5C3416}"/>
              </a:ext>
            </a:extLst>
          </p:cNvPr>
          <p:cNvSpPr txBox="1"/>
          <p:nvPr/>
        </p:nvSpPr>
        <p:spPr>
          <a:xfrm>
            <a:off x="581192" y="1958010"/>
            <a:ext cx="722507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125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ตัวแทนเนื้อหา 7">
            <a:extLst>
              <a:ext uri="{FF2B5EF4-FFF2-40B4-BE49-F238E27FC236}">
                <a16:creationId xmlns:a16="http://schemas.microsoft.com/office/drawing/2014/main" id="{71C0A283-C8AD-47E7-A5EF-9B0242318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405662"/>
              </p:ext>
            </p:extLst>
          </p:nvPr>
        </p:nvGraphicFramePr>
        <p:xfrm>
          <a:off x="4470688" y="761260"/>
          <a:ext cx="7119891" cy="5335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5988">
                  <a:extLst>
                    <a:ext uri="{9D8B030D-6E8A-4147-A177-3AD203B41FA5}">
                      <a16:colId xmlns:a16="http://schemas.microsoft.com/office/drawing/2014/main" val="855658340"/>
                    </a:ext>
                  </a:extLst>
                </a:gridCol>
                <a:gridCol w="1555117">
                  <a:extLst>
                    <a:ext uri="{9D8B030D-6E8A-4147-A177-3AD203B41FA5}">
                      <a16:colId xmlns:a16="http://schemas.microsoft.com/office/drawing/2014/main" val="2212576865"/>
                    </a:ext>
                  </a:extLst>
                </a:gridCol>
                <a:gridCol w="1718786">
                  <a:extLst>
                    <a:ext uri="{9D8B030D-6E8A-4147-A177-3AD203B41FA5}">
                      <a16:colId xmlns:a16="http://schemas.microsoft.com/office/drawing/2014/main" val="3118434825"/>
                    </a:ext>
                  </a:extLst>
                </a:gridCol>
              </a:tblGrid>
              <a:tr h="1060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หัวข้อ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ความแม่นยำของการตรวจสอบข้อมูล(</a:t>
                      </a: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100</a:t>
                      </a:r>
                      <a:r>
                        <a:rPr lang="th-TH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%)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หมายเหตุ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1101797566"/>
                  </a:ext>
                </a:extLst>
              </a:tr>
              <a:tr h="70695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สามารถ </a:t>
                      </a: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scan </a:t>
                      </a: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ไฟล์บน </a:t>
                      </a: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computer </a:t>
                      </a: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ได้ครบถ้วนกี่เปอร์เซ็น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3112547815"/>
                  </a:ext>
                </a:extLst>
              </a:tr>
              <a:tr h="37013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สามารถตรวจจับ </a:t>
                      </a: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malware </a:t>
                      </a: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ได้กี่เปอร์เซ็น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4116212865"/>
                  </a:ext>
                </a:extLst>
              </a:tr>
              <a:tr h="37013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สามารถระบุไฟล์ ประเภทไฟล์ได้กี่เปอร์เซ็น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3841386020"/>
                  </a:ext>
                </a:extLst>
              </a:tr>
              <a:tr h="70695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สามารถใช้ </a:t>
                      </a: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MD5 </a:t>
                      </a: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ในการอ้างอิงได้กี่เปอร์เซ็น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2174926207"/>
                  </a:ext>
                </a:extLst>
              </a:tr>
              <a:tr h="70695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สามารถลบ </a:t>
                      </a: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malware </a:t>
                      </a: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ออกจากเครื่องได้กี่เปอร์เซ็น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3957834464"/>
                  </a:ext>
                </a:extLst>
              </a:tr>
              <a:tr h="70695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สามารถเก็บข้อมูลไฟล์ส่วนตัวในฐานข้อมูลได้กี่เปอร์เซ็น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1912687058"/>
                  </a:ext>
                </a:extLst>
              </a:tr>
              <a:tr h="70695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th-TH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ระบบมีประสิทธิภาพในการทำงานทั้งหมดกี่เปอร์เซ็น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Chakra Petch" panose="02000506000000020004" pitchFamily="2" charset="-34"/>
                          <a:cs typeface="TH Chakra Petch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Chakra Petch" panose="02000506000000020004" pitchFamily="2" charset="-34"/>
                        <a:ea typeface="Calibri" panose="020F0502020204030204" pitchFamily="34" charset="0"/>
                        <a:cs typeface="TH Chakra Petch" panose="02000506000000020004" pitchFamily="2" charset="-34"/>
                      </a:endParaRPr>
                    </a:p>
                  </a:txBody>
                  <a:tcPr marL="77123" marR="77123" marT="0" marB="0"/>
                </a:tc>
                <a:extLst>
                  <a:ext uri="{0D108BD9-81ED-4DB2-BD59-A6C34878D82A}">
                    <a16:rowId xmlns:a16="http://schemas.microsoft.com/office/drawing/2014/main" val="2545208286"/>
                  </a:ext>
                </a:extLst>
              </a:tr>
            </a:tbl>
          </a:graphicData>
        </a:graphic>
      </p:graphicFrame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FD31CCD-28DB-491B-964C-8608F7CE9549}"/>
              </a:ext>
            </a:extLst>
          </p:cNvPr>
          <p:cNvSpPr txBox="1"/>
          <p:nvPr/>
        </p:nvSpPr>
        <p:spPr>
          <a:xfrm>
            <a:off x="981764" y="2989406"/>
            <a:ext cx="34889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bg1"/>
                </a:solidFill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ตารางประเมินผล</a:t>
            </a:r>
            <a:endParaRPr lang="en-US" sz="3200" b="1" dirty="0">
              <a:solidFill>
                <a:schemeClr val="bg1"/>
              </a:solidFill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10" y="608388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+mj-lt"/>
                <a:cs typeface="+mj-cs"/>
              </a:rPr>
              <a:t>วิธีป้องกันไม่ให้เครื่องคอมพิวเตอร์ติดสปายร์แวร์</a:t>
            </a:r>
            <a:endParaRPr lang="en-US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1438CE04-139F-4B74-BE14-0CBA96335E0A}"/>
              </a:ext>
            </a:extLst>
          </p:cNvPr>
          <p:cNvSpPr txBox="1"/>
          <p:nvPr/>
        </p:nvSpPr>
        <p:spPr>
          <a:xfrm>
            <a:off x="1377582" y="1970685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ใช้ชุดความปลอดภัยแอนตี้ไวรัสที่มีเครื่องมือแอนตี้สปายแวร์</a:t>
            </a: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342900" marR="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อย่าคลิกโฆษณาไม่พึงประสงค์</a:t>
            </a: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342900" marR="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อ่านรีวิวก่อนดาวน์โหลดซอฟต์แวร์</a:t>
            </a: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342900" marR="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ปรับแต่งความปลอดภัยเบราว์เซอร์ของคุณ</a:t>
            </a: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342900" marR="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หลีกเลี่ยงการคลิกป๊อปอัพโดยบังเอิญเมื่อปิดมัน</a:t>
            </a: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342900" marR="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ใช้ไฟวอล</a:t>
            </a: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992F99-8719-4F5C-BA0A-86F9EACF5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64" t="2927" r="19166" b="-2927"/>
          <a:stretch/>
        </p:blipFill>
        <p:spPr>
          <a:xfrm>
            <a:off x="7852653" y="806926"/>
            <a:ext cx="3695828" cy="5792788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9411EC7-F267-4001-8478-87521587A987}"/>
              </a:ext>
            </a:extLst>
          </p:cNvPr>
          <p:cNvSpPr txBox="1"/>
          <p:nvPr/>
        </p:nvSpPr>
        <p:spPr>
          <a:xfrm>
            <a:off x="687724" y="2655004"/>
            <a:ext cx="5200482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24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190FBB7-967B-44D6-AFB8-81DF9B5C3416}"/>
              </a:ext>
            </a:extLst>
          </p:cNvPr>
          <p:cNvSpPr txBox="1"/>
          <p:nvPr/>
        </p:nvSpPr>
        <p:spPr>
          <a:xfrm>
            <a:off x="581192" y="1958010"/>
            <a:ext cx="722507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5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433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ตัวเลขแบบดิจิทัล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931166" y="1621019"/>
            <a:ext cx="5164834" cy="39100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ชื่อเรื่องรอง 7">
            <a:extLst>
              <a:ext uri="{FF2B5EF4-FFF2-40B4-BE49-F238E27FC236}">
                <a16:creationId xmlns:a16="http://schemas.microsoft.com/office/drawing/2014/main" id="{00CCCD6F-6218-4F88-9B27-20E25366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2814" y="1567927"/>
            <a:ext cx="4115917" cy="4651898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th-TH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จัดทำโดย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B6320409 </a:t>
            </a:r>
            <a:r>
              <a:rPr lang="th-TH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น.ส.รัตนา สังข์ทอง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B</a:t>
            </a:r>
            <a:r>
              <a:rPr lang="th-TH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6320430 นายธนภัทร กันนุลา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B6330606 </a:t>
            </a:r>
            <a:r>
              <a:rPr lang="th-TH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นายอธิปรัฐ อัมรารัมย์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B6333959 </a:t>
            </a:r>
            <a:r>
              <a:rPr lang="th-TH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น.ส.เพลงสกุล ดีพลงาม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B6335441 </a:t>
            </a:r>
            <a:r>
              <a:rPr lang="th-TH" sz="2000" dirty="0">
                <a:solidFill>
                  <a:schemeClr val="bg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นายชานน สัมพันธ์วงศ์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 descr="กราฟิก SmartArt ของไอคอน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7687631"/>
              </p:ext>
            </p:extLst>
          </p:nvPr>
        </p:nvGraphicFramePr>
        <p:xfrm>
          <a:off x="157162" y="542925"/>
          <a:ext cx="11877675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C44BFAB9-4FE1-4438-AF62-77C0753CB6B6}"/>
              </a:ext>
            </a:extLst>
          </p:cNvPr>
          <p:cNvSpPr txBox="1"/>
          <p:nvPr/>
        </p:nvSpPr>
        <p:spPr>
          <a:xfrm>
            <a:off x="154780" y="2511121"/>
            <a:ext cx="3805238" cy="22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1.  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เพื่อศึกษาหลักการทำงานของ </a:t>
            </a:r>
            <a:r>
              <a:rPr lang="en-US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ว่ามีหลักการทำงานมีกี่ประเภท</a:t>
            </a:r>
            <a:endParaRPr lang="en-US" sz="20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2.  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เพื่อออกแบบกระบวนการการกำจัด</a:t>
            </a:r>
            <a:r>
              <a:rPr lang="th-TH" sz="20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เเละ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ป้องกัน </a:t>
            </a:r>
            <a:endParaRPr lang="en-US" sz="2000" dirty="0"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 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EBBC466C-0BF5-411D-98A3-EC1B2F206D6C}"/>
              </a:ext>
            </a:extLst>
          </p:cNvPr>
          <p:cNvSpPr txBox="1"/>
          <p:nvPr/>
        </p:nvSpPr>
        <p:spPr>
          <a:xfrm>
            <a:off x="4193384" y="2511121"/>
            <a:ext cx="4038600" cy="266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1.  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เพื่อศึกษาและหาวิธีป้องกัน </a:t>
            </a:r>
            <a:r>
              <a:rPr lang="en-US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 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ไม่ให้ </a:t>
            </a:r>
            <a:r>
              <a:rPr lang="en-US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สามารถเข้ามาในเครื่องเราได้</a:t>
            </a:r>
            <a:endParaRPr lang="en-US" sz="2000" dirty="0"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2. 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เพื่อออกแบบกระบวนการป้องกันการโจมตีของ </a:t>
            </a:r>
            <a:endParaRPr lang="en-US" sz="20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9CAFE04-661C-4784-9BC7-63E35B7035FE}"/>
              </a:ext>
            </a:extLst>
          </p:cNvPr>
          <p:cNvSpPr txBox="1"/>
          <p:nvPr/>
        </p:nvSpPr>
        <p:spPr>
          <a:xfrm>
            <a:off x="8124824" y="2508468"/>
            <a:ext cx="3717349" cy="4289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1.  </a:t>
            </a: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สามารถกำจัดและป้องกัน </a:t>
            </a:r>
            <a:r>
              <a:rPr lang="en-US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 </a:t>
            </a: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ได้</a:t>
            </a:r>
            <a:endParaRPr lang="en-US" sz="22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indent="-457200">
              <a:buAutoNum type="arabicPeriod" startAt="2"/>
            </a:pP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เพื่อเป็นการศึกษากระบวนการทำงานของ </a:t>
            </a:r>
            <a:r>
              <a:rPr lang="en-US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 </a:t>
            </a:r>
            <a:r>
              <a:rPr lang="th-TH" sz="22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เเละ</a:t>
            </a: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วิธีป้องการป้องกันการโดนโจมตีของ </a:t>
            </a:r>
            <a:r>
              <a:rPr lang="en-US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</a:t>
            </a:r>
            <a:endParaRPr lang="th-TH" sz="2200" dirty="0"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indent="-457200">
              <a:buAutoNum type="arabicPeriod" startAt="2"/>
            </a:pP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ทำให้เครื่องคอมพิวเตอร์ของเราไม่มี </a:t>
            </a:r>
            <a:r>
              <a:rPr lang="en-US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spyware </a:t>
            </a:r>
            <a:endParaRPr lang="th-TH" sz="22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indent="-457200">
              <a:buAutoNum type="arabicPeriod" startAt="2"/>
            </a:pP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ทำให้สามารถป้องกันการเชื่อต่อ</a:t>
            </a:r>
            <a:r>
              <a:rPr lang="th-TH" sz="22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ฮาร์ดเเวร์</a:t>
            </a: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 </a:t>
            </a:r>
            <a:r>
              <a:rPr lang="th-TH" sz="22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เเละ</a:t>
            </a: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เครือข่ายของคุณช้าลง </a:t>
            </a:r>
            <a:endParaRPr lang="th-TH" sz="2200" dirty="0"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indent="-457200">
              <a:buAutoNum type="arabicPeriod" startAt="2"/>
            </a:pPr>
            <a:r>
              <a:rPr lang="th-TH" sz="22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ทำให้สามารถป้องกันการปิดช่องโหว่บนบราวเซอร์ของระบบ</a:t>
            </a:r>
            <a:endParaRPr lang="en-US" sz="22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sz="20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1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506113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latin typeface="TH Chakra Petch" panose="02000506000000020004" pitchFamily="2" charset="-34"/>
                <a:cs typeface="TH Chakra Petch" panose="02000506000000020004" pitchFamily="2" charset="-34"/>
              </a:rPr>
              <a:t>ที่มาและความสำคัญของโครงงาน</a:t>
            </a:r>
            <a:endParaRPr lang="en-US" sz="3200" dirty="0">
              <a:latin typeface="TH Chakra Petch" panose="02000506000000020004" pitchFamily="2" charset="-34"/>
              <a:cs typeface="TH Chakra Petch" panose="02000506000000020004" pitchFamily="2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99A568C6-C118-4B2F-BC41-5136807CF4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789955"/>
            <a:ext cx="4962525" cy="2791420"/>
          </a:xfrm>
          <a:prstGeom prst="rect">
            <a:avLst/>
          </a:prstGeom>
          <a:noFill/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9C3F3A3-F10A-4CA4-8CD9-402E0A79DE01}"/>
              </a:ext>
            </a:extLst>
          </p:cNvPr>
          <p:cNvSpPr txBox="1"/>
          <p:nvPr/>
        </p:nvSpPr>
        <p:spPr>
          <a:xfrm>
            <a:off x="657225" y="5754469"/>
            <a:ext cx="503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ข้อมูลรั่วไหล! “เพ</a:t>
            </a:r>
            <a:r>
              <a:rPr lang="th-TH" sz="18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กาซัส</a:t>
            </a:r>
            <a:r>
              <a:rPr lang="th-TH" sz="18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” สปาย</a:t>
            </a:r>
            <a:r>
              <a:rPr lang="th-TH" sz="18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แวร์</a:t>
            </a:r>
            <a:r>
              <a:rPr lang="th-TH" sz="18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อันตรายที่หลายประเทศใช้จับตาประชาชน</a:t>
            </a:r>
            <a:endParaRPr lang="en-US" sz="18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endParaRPr lang="en-US" dirty="0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F927F29B-0B7D-4B69-85FF-8816286D04F2}"/>
              </a:ext>
            </a:extLst>
          </p:cNvPr>
          <p:cNvSpPr txBox="1"/>
          <p:nvPr/>
        </p:nvSpPr>
        <p:spPr>
          <a:xfrm>
            <a:off x="5637320" y="3519087"/>
            <a:ext cx="914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dirty="0"/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2593D0F1-353F-4C44-A60B-134C3B30AEE9}"/>
              </a:ext>
            </a:extLst>
          </p:cNvPr>
          <p:cNvSpPr txBox="1"/>
          <p:nvPr/>
        </p:nvSpPr>
        <p:spPr>
          <a:xfrm flipH="1">
            <a:off x="6310516" y="2331542"/>
            <a:ext cx="5224259" cy="374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สปาย</a:t>
            </a:r>
            <a:r>
              <a:rPr lang="th-TH" sz="20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แวร์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เป็นซอฟต์แวร์ที่มีความสามารถในการสังเกตการณ์ ดักจับข้อมูล หรือควบคุมอุปกรณ์อิเล็กทรอนิกส์ของใครก็ตามที่อาจจะเผลอไปติดตั้งหรือดาวน์โหลดมันมาไว้ในอุปกรณ์ของตัวเอง </a:t>
            </a:r>
            <a:endParaRPr lang="en-US" sz="20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ผลกระทบของปัญหา</a:t>
            </a:r>
            <a:endParaRPr lang="en-US" sz="20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สปาย</a:t>
            </a:r>
            <a:r>
              <a:rPr lang="th-TH" sz="20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แวร์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สามารถเก็บเกี่ยวข้อมูลต่าง ๆ ในอุปกรณ์ของเราและโปรแกรมที่เป็นของสปาย</a:t>
            </a:r>
            <a:r>
              <a:rPr lang="th-TH" sz="20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แวร์</a:t>
            </a: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เมื่อเราโหลดลงเครื่องคอมพิวเตอร์ก็จะทำให้เครื่องไม่ปลอดภัย สามารถเกิดการขโทยหรือทำลายข้อมูลได้</a:t>
            </a:r>
            <a:endParaRPr lang="en-US" sz="20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ข้อมูลพื้นฐาน หรือข้อมูลสนับสนุน เช่น ข้อมูลเชิงสถิติ การสอบถาม ข้อมูลจากข่าวหรือบทความ </a:t>
            </a:r>
            <a:endParaRPr lang="en-US" sz="20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latin typeface="TH Chakra Petch" panose="02000506000000020004" pitchFamily="2" charset="-34"/>
                <a:cs typeface="TH Chakra Petch" panose="02000506000000020004" pitchFamily="2" charset="-34"/>
              </a:rPr>
              <a:t>ศึกษาการทำงานของสปายแวร์</a:t>
            </a:r>
            <a:endParaRPr lang="en-US" sz="3200" dirty="0">
              <a:latin typeface="TH Chakra Petch" panose="02000506000000020004" pitchFamily="2" charset="-34"/>
              <a:cs typeface="TH Chakra Petch" panose="02000506000000020004" pitchFamily="2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190FBB7-967B-44D6-AFB8-81DF9B5C3416}"/>
              </a:ext>
            </a:extLst>
          </p:cNvPr>
          <p:cNvSpPr txBox="1"/>
          <p:nvPr/>
        </p:nvSpPr>
        <p:spPr>
          <a:xfrm>
            <a:off x="581192" y="1958010"/>
            <a:ext cx="7225075" cy="4504266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สปายแวร์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ก็คือโปรแกรมเล็กๆที่ถูกเขียนขึ้นมาสอดส่องการใช้งานเครื่องคอมพิวเตอร์  </a:t>
            </a:r>
          </a:p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การทำงานของสปายแวร์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สปายแวร์มักจะเชื่อมต่อกับตำแหน่งในรีจิสทรีที่อนุญาตให้ทำงานได้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สปายแวร์มีความฉลาดที่จะตรวจสอบความเสียหายของลิงก์ได้เองเป็นระยะๆ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หากพบ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“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ช่องโหว่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”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มันจะทำการเติมข้อมูลโดยอัตโนมัติ</a:t>
            </a:r>
            <a:endParaRPr lang="en-US" sz="20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สปายแวร์สามารถแบ่งออกเป็น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4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กลุ่มหลัก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ได้แก่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แอดแวร์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(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ซอฟต์แวร์โฆษณา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)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คุกกี้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โทรจัน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และระบบเฝ้าระวัง</a:t>
            </a:r>
            <a:endParaRPr lang="en-US" sz="20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1. 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การทำงานของ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Adware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แอดแวร์คือแอปพลิเคชั่นที่มีการแสดงแบนเนอร์โฆษณา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ขณะที่โปรแกรมกำลังทำงาน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</a:p>
          <a:p>
            <a:pPr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2. 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การทำงานของ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Dialer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คือ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แอพพลิเคชั่นที่ทำงานโดยการสั่งให้โมเด็ม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ตัดการเชื่อมต่อจากผู้ให้บริการอินเตอร์เน็ต</a:t>
            </a:r>
            <a:endParaRPr lang="en-US" sz="20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3. 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การทำงานของ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Hijacker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เป็นการโจมตีบนเว็บไซต์บราวเซอร์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โดยพวกแฮ็กเกอร์จะทำการหลอกลวงด้วยวิธี</a:t>
            </a:r>
            <a:endParaRPr lang="en-US" sz="20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ต่าง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ๆ</a:t>
            </a:r>
          </a:p>
          <a:p>
            <a:pPr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4.  </a:t>
            </a:r>
            <a:r>
              <a:rPr lang="en-US" sz="20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การทำงานของ</a:t>
            </a: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BHO เป็นสปายแวร์ที่ยัดเยียดฟังก์ชั่นที่ไม่พึงประสงค์ให้บนเว็บบราวเซอร์</a:t>
            </a:r>
          </a:p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  <a:effectLst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992F99-8719-4F5C-BA0A-86F9EACF5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6" r="27115" b="1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 err="1">
                <a:latin typeface="TH Chakra Petch" panose="02000506000000020004" pitchFamily="2" charset="-34"/>
                <a:cs typeface="TH Chakra Petch" panose="02000506000000020004" pitchFamily="2" charset="-34"/>
              </a:rPr>
              <a:t>ศึกษาการทำงานของสปายแวร์</a:t>
            </a:r>
            <a:endParaRPr lang="en-US" sz="3200" b="1" dirty="0">
              <a:latin typeface="TH Chakra Petch" panose="02000506000000020004" pitchFamily="2" charset="-34"/>
              <a:cs typeface="TH Chakra Petch" panose="02000506000000020004" pitchFamily="2" charset="-34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992F99-8719-4F5C-BA0A-86F9EACF56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37" r="19337"/>
          <a:stretch/>
        </p:blipFill>
        <p:spPr>
          <a:xfrm>
            <a:off x="817866" y="2361056"/>
            <a:ext cx="2983893" cy="3649219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F530CB1-C2DF-4A3A-8BD6-94A51EAA2B5A}"/>
              </a:ext>
            </a:extLst>
          </p:cNvPr>
          <p:cNvSpPr txBox="1"/>
          <p:nvPr/>
        </p:nvSpPr>
        <p:spPr>
          <a:xfrm>
            <a:off x="5800725" y="2110161"/>
            <a:ext cx="5876925" cy="4504266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indent="457200">
              <a:lnSpc>
                <a:spcPct val="2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3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สาเหตุที่คอมพิวเตอร์ของคุณติดสปายแวร์</a:t>
            </a:r>
            <a:r>
              <a:rPr lang="en-US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</a:p>
          <a:p>
            <a:pPr marR="0">
              <a:lnSpc>
                <a:spcPct val="2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th-TH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  </a:t>
            </a:r>
            <a:r>
              <a:rPr lang="en-US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•	</a:t>
            </a:r>
            <a:r>
              <a:rPr lang="en-US" sz="23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การคลิกโฆษณาหรือป๊อปอัพที่ติดไวรัส</a:t>
            </a:r>
            <a:endParaRPr lang="en-US" sz="23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lnSpc>
                <a:spcPct val="2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th-TH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  </a:t>
            </a:r>
            <a:r>
              <a:rPr lang="en-US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•	</a:t>
            </a:r>
            <a:r>
              <a:rPr lang="en-US" sz="23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การเยี่ยมชมเว็บไซต์หรือโดเมนที่ติดไวรัส</a:t>
            </a:r>
            <a:endParaRPr lang="th-TH" sz="2300" dirty="0">
              <a:solidFill>
                <a:schemeClr val="tx2"/>
              </a:solidFill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lnSpc>
                <a:spcPct val="2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th-TH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  </a:t>
            </a:r>
            <a:r>
              <a:rPr lang="en-US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•	</a:t>
            </a:r>
            <a:r>
              <a:rPr lang="en-US" sz="23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การดาวน์โหลดซอฟต์แวร์จากแหล่งข้อมูลที่ไม่น่าเชื่อถือ</a:t>
            </a:r>
            <a:endParaRPr lang="en-US" sz="23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lnSpc>
                <a:spcPct val="2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th-TH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  </a:t>
            </a:r>
            <a:r>
              <a:rPr lang="en-US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•	</a:t>
            </a:r>
            <a:r>
              <a:rPr lang="en-US" sz="23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การเปิดเอกสารแนบอีเมลจากผู้ส่งที่ไม่รู้จัก</a:t>
            </a:r>
            <a:endParaRPr lang="en-US" sz="23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lnSpc>
                <a:spcPct val="22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th-TH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   </a:t>
            </a:r>
            <a:r>
              <a:rPr lang="en-US" sz="23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•	</a:t>
            </a:r>
            <a:r>
              <a:rPr lang="en-US" sz="2300" dirty="0" err="1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การดาวน์โหลดมีเดียจากทอร์เรนต์</a:t>
            </a:r>
            <a:endParaRPr lang="en-US" sz="2300" dirty="0">
              <a:solidFill>
                <a:schemeClr val="tx2"/>
              </a:solidFill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 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190FBB7-967B-44D6-AFB8-81DF9B5C3416}"/>
              </a:ext>
            </a:extLst>
          </p:cNvPr>
          <p:cNvSpPr txBox="1"/>
          <p:nvPr/>
        </p:nvSpPr>
        <p:spPr>
          <a:xfrm>
            <a:off x="581192" y="1958010"/>
            <a:ext cx="722507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90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3">
            <a:extLst>
              <a:ext uri="{FF2B5EF4-FFF2-40B4-BE49-F238E27FC236}">
                <a16:creationId xmlns:a16="http://schemas.microsoft.com/office/drawing/2014/main" id="{C5CB481D-E6B5-4DA2-9178-6DE77AB5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345095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3200" b="1" dirty="0">
                <a:solidFill>
                  <a:schemeClr val="accent1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การ</a:t>
            </a:r>
            <a:r>
              <a:rPr lang="en-US" sz="3200" b="1" dirty="0" err="1">
                <a:solidFill>
                  <a:schemeClr val="accent1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ออกเเบบการป้องกันเเละกำจัด</a:t>
            </a:r>
            <a:r>
              <a:rPr lang="en-US" sz="3200" b="1" dirty="0">
                <a:solidFill>
                  <a:schemeClr val="accent1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spyware</a:t>
            </a:r>
          </a:p>
        </p:txBody>
      </p:sp>
      <p:grpSp>
        <p:nvGrpSpPr>
          <p:cNvPr id="82" name="Group 75">
            <a:extLst>
              <a:ext uri="{FF2B5EF4-FFF2-40B4-BE49-F238E27FC236}">
                <a16:creationId xmlns:a16="http://schemas.microsoft.com/office/drawing/2014/main" id="{6277250E-AC94-4AE1-B264-401790964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EC8A17-C370-4333-8546-E2AEDB9CE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9D8784-71D8-4FB0-887B-FB5192AFF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FF2EEA-3DC8-41E5-8A32-96F59811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6" name="Picture 35" descr="CPU ที่มีตัวเลขฐานสองและพิมพ์เขียว">
            <a:extLst>
              <a:ext uri="{FF2B5EF4-FFF2-40B4-BE49-F238E27FC236}">
                <a16:creationId xmlns:a16="http://schemas.microsoft.com/office/drawing/2014/main" id="{FB64B9EF-2E6C-41E3-85B8-1D5CAAA3C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34" r="29595"/>
          <a:stretch/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50CF918-3C7C-4E68-8702-70347BA214E9}"/>
              </a:ext>
            </a:extLst>
          </p:cNvPr>
          <p:cNvSpPr txBox="1"/>
          <p:nvPr/>
        </p:nvSpPr>
        <p:spPr>
          <a:xfrm>
            <a:off x="4131733" y="1330964"/>
            <a:ext cx="7225074" cy="5955255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th-TH" sz="26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900" dirty="0" err="1"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แนวทางการทำงานของโปรแกรม</a:t>
            </a:r>
            <a:r>
              <a:rPr lang="en-US" sz="2900" dirty="0"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endParaRPr lang="th-TH" sz="2900" dirty="0"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900" dirty="0"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รูปแบบของโปรแกรมที่นำมาใช้คือการติดตั้งโปรแกรมภายในเครื่องแต่ใช้การประมวลผลบน cloud</a:t>
            </a:r>
          </a:p>
          <a:p>
            <a:pPr marL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th-TH" sz="2900" dirty="0">
              <a:effectLst/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th-TH" sz="2900" dirty="0">
                <a:solidFill>
                  <a:schemeClr val="tx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th-TH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เหตุผลที่เลือก </a:t>
            </a:r>
            <a:r>
              <a:rPr lang="en-US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Cloud </a:t>
            </a:r>
            <a:r>
              <a:rPr lang="th-TH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เพราะว่า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1. ตัวโปรแกรมนั้นจะได้มีขนาดเล็กและไม่เปลืองพื้นที่ </a:t>
            </a:r>
            <a:endParaRPr lang="en-US" sz="29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2. ลดการใช้</a:t>
            </a:r>
            <a:r>
              <a:rPr lang="th-TH" sz="2900" dirty="0" err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ทรั</a:t>
            </a:r>
            <a:r>
              <a:rPr lang="th-TH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พยากรณ์ของเครื่องคอมพิวเตอร์ </a:t>
            </a:r>
            <a:endParaRPr lang="en-US" sz="29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3. สามารถอัพเดทได้อย่างรวดเร็ว </a:t>
            </a: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th-TH" sz="29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th-TH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 ขั้นตอนการทำงานของโปรแกรม </a:t>
            </a:r>
          </a:p>
          <a:p>
            <a:pPr marL="971550" marR="0" indent="-5143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900" dirty="0"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Scanning</a:t>
            </a:r>
          </a:p>
          <a:p>
            <a:pPr marL="971550" marR="0" indent="-5143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900" dirty="0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Heuristic</a:t>
            </a:r>
          </a:p>
          <a:p>
            <a:pPr marL="971550" marR="0" indent="-5143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900" dirty="0"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Integrity Checking</a:t>
            </a:r>
          </a:p>
          <a:p>
            <a:pPr marL="971550" marR="0" indent="-5143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900" dirty="0"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Delete</a:t>
            </a:r>
            <a:endParaRPr lang="th-TH" sz="29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600" dirty="0">
              <a:effectLst/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th-TH" sz="1800" dirty="0">
              <a:effectLst/>
              <a:latin typeface="TH SarabunPSK" panose="020B0500040200020003" pitchFamily="34" charset="-34"/>
              <a:ea typeface="Calibri" panose="020F0502020204030204" pitchFamily="34" charset="0"/>
            </a:endParaRP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th-TH" sz="2000" dirty="0">
              <a:solidFill>
                <a:schemeClr val="tx2"/>
              </a:solidFill>
              <a:latin typeface="TH Chakra Petch" panose="02000506000000020004" pitchFamily="2" charset="-34"/>
              <a:ea typeface="Calibri" panose="020F0502020204030204" pitchFamily="34" charset="0"/>
              <a:cs typeface="TH Chakra Petch" panose="02000506000000020004" pitchFamily="2" charset="-34"/>
            </a:endParaRP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2000" dirty="0">
              <a:solidFill>
                <a:schemeClr val="tx2"/>
              </a:solidFill>
              <a:latin typeface="TH Chakra Petch" panose="02000506000000020004" pitchFamily="2" charset="-34"/>
              <a:cs typeface="TH Chakra Petch" panose="02000506000000020004" pitchFamily="2" charset="-34"/>
            </a:endParaRPr>
          </a:p>
          <a:p>
            <a:pPr marL="457200" marR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  <a:effectLst/>
              </a:rPr>
              <a:t>	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F530CB1-C2DF-4A3A-8BD6-94A51EAA2B5A}"/>
              </a:ext>
            </a:extLst>
          </p:cNvPr>
          <p:cNvSpPr txBox="1"/>
          <p:nvPr/>
        </p:nvSpPr>
        <p:spPr>
          <a:xfrm>
            <a:off x="4382726" y="1896533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190FBB7-967B-44D6-AFB8-81DF9B5C3416}"/>
              </a:ext>
            </a:extLst>
          </p:cNvPr>
          <p:cNvSpPr txBox="1"/>
          <p:nvPr/>
        </p:nvSpPr>
        <p:spPr>
          <a:xfrm>
            <a:off x="581192" y="1958010"/>
            <a:ext cx="722507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62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Checksum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9411EC7-F267-4001-8478-87521587A987}"/>
              </a:ext>
            </a:extLst>
          </p:cNvPr>
          <p:cNvSpPr txBox="1"/>
          <p:nvPr/>
        </p:nvSpPr>
        <p:spPr>
          <a:xfrm>
            <a:off x="581192" y="790694"/>
            <a:ext cx="5200482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th-TH" sz="2800" dirty="0">
                <a:solidFill>
                  <a:schemeClr val="tx2"/>
                </a:solidFill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  <a:latin typeface="TH Chakra Petch" panose="02000506000000020004" pitchFamily="2" charset="-34"/>
                <a:cs typeface="TH Chakra Petch" panose="02000506000000020004" pitchFamily="2" charset="-34"/>
              </a:rPr>
              <a:t>Checksums ใช้เพื่อรับรองความถูกต้องของไฟล์หลังจากส่งอุปกรณ์เก็บข้อมูลหนึ่งไปยังอุปกรณ์อื่น การตรวจสอบจะคำนวณโดยใช้ฟังก์ชั่นแฮและโดยปกติจะโพสต์พร้อมกับการดาวน์โหลด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992F99-8719-4F5C-BA0A-86F9EACF5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16" r="27697" b="1"/>
          <a:stretch/>
        </p:blipFill>
        <p:spPr>
          <a:xfrm>
            <a:off x="6410325" y="600075"/>
            <a:ext cx="5327650" cy="5792788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190FBB7-967B-44D6-AFB8-81DF9B5C3416}"/>
              </a:ext>
            </a:extLst>
          </p:cNvPr>
          <p:cNvSpPr txBox="1"/>
          <p:nvPr/>
        </p:nvSpPr>
        <p:spPr>
          <a:xfrm>
            <a:off x="581192" y="1958010"/>
            <a:ext cx="7225075" cy="450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5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29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4F5162-5941-4E80-B0DE-E558059D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45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h-TH" sz="3200" b="1" dirty="0">
                <a:solidFill>
                  <a:srgbClr val="FFFEFF"/>
                </a:solidFill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ตารางเปรียบเทียบระหว่างการใช้ </a:t>
            </a:r>
            <a:r>
              <a:rPr lang="en-US" sz="3200" b="1" dirty="0" err="1">
                <a:solidFill>
                  <a:srgbClr val="FFFEFF"/>
                </a:solidFill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CloudComputing</a:t>
            </a:r>
            <a:r>
              <a:rPr lang="th-TH" sz="3200" b="1" dirty="0">
                <a:solidFill>
                  <a:srgbClr val="FFFEFF"/>
                </a:solidFill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 และ</a:t>
            </a:r>
            <a:r>
              <a:rPr lang="en-US" sz="3200" b="1" dirty="0" err="1">
                <a:solidFill>
                  <a:srgbClr val="FFFEFF"/>
                </a:solidFill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EdgeComputing</a:t>
            </a:r>
            <a:br>
              <a:rPr lang="en-US" dirty="0">
                <a:solidFill>
                  <a:srgbClr val="FFFE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US" dirty="0">
              <a:solidFill>
                <a:srgbClr val="FFFEFF"/>
              </a:solidFill>
              <a:latin typeface="+mj-lt"/>
              <a:cs typeface="+mj-cs"/>
            </a:endParaRPr>
          </a:p>
        </p:txBody>
      </p:sp>
      <p:graphicFrame>
        <p:nvGraphicFramePr>
          <p:cNvPr id="23" name="ตัวแทนเนื้อหา 3">
            <a:extLst>
              <a:ext uri="{FF2B5EF4-FFF2-40B4-BE49-F238E27FC236}">
                <a16:creationId xmlns:a16="http://schemas.microsoft.com/office/drawing/2014/main" id="{16EADD2C-1A7F-4E44-968F-AB21DC509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097840"/>
              </p:ext>
            </p:extLst>
          </p:nvPr>
        </p:nvGraphicFramePr>
        <p:xfrm>
          <a:off x="1349931" y="2181225"/>
          <a:ext cx="9492139" cy="3678240"/>
        </p:xfrm>
        <a:graphic>
          <a:graphicData uri="http://schemas.openxmlformats.org/drawingml/2006/table">
            <a:tbl>
              <a:tblPr firstRow="1" firstCol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166609">
                  <a:extLst>
                    <a:ext uri="{9D8B030D-6E8A-4147-A177-3AD203B41FA5}">
                      <a16:colId xmlns:a16="http://schemas.microsoft.com/office/drawing/2014/main" val="2581194506"/>
                    </a:ext>
                  </a:extLst>
                </a:gridCol>
                <a:gridCol w="3192313">
                  <a:extLst>
                    <a:ext uri="{9D8B030D-6E8A-4147-A177-3AD203B41FA5}">
                      <a16:colId xmlns:a16="http://schemas.microsoft.com/office/drawing/2014/main" val="75987622"/>
                    </a:ext>
                  </a:extLst>
                </a:gridCol>
                <a:gridCol w="3133217">
                  <a:extLst>
                    <a:ext uri="{9D8B030D-6E8A-4147-A177-3AD203B41FA5}">
                      <a16:colId xmlns:a16="http://schemas.microsoft.com/office/drawing/2014/main" val="4035322054"/>
                    </a:ext>
                  </a:extLst>
                </a:gridCol>
              </a:tblGrid>
              <a:tr h="55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cap="none" spc="0">
                          <a:solidFill>
                            <a:schemeClr val="bg1"/>
                          </a:solidFill>
                          <a:effectLst/>
                        </a:rPr>
                        <a:t>Parameters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cap="none" spc="0">
                          <a:solidFill>
                            <a:schemeClr val="bg1"/>
                          </a:solidFill>
                          <a:effectLst/>
                        </a:rPr>
                        <a:t>Cloud Computing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cap="none" spc="0">
                          <a:solidFill>
                            <a:schemeClr val="bg1"/>
                          </a:solidFill>
                          <a:effectLst/>
                        </a:rPr>
                        <a:t>Edge Computing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3325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Service location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Within the Internet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In the edge network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27919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Distance (number of hops)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Multiple hops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Single hop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62815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Latency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40511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Location awareness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21483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Mobility support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Limited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Supported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37235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Data em route attacks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High probability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Very low probability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61636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Target user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General Internet users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Mobile users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145438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Service scope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Globla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Limited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19875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cap="none" spc="0">
                          <a:solidFill>
                            <a:schemeClr val="tx1"/>
                          </a:solidFill>
                          <a:effectLst/>
                        </a:rPr>
                        <a:t>Hardware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  <a:effectLst/>
                        </a:rPr>
                        <a:t>Scalable capabilities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cap="none" spc="0" dirty="0">
                          <a:solidFill>
                            <a:schemeClr val="tx1"/>
                          </a:solidFill>
                          <a:effectLst/>
                        </a:rPr>
                        <a:t>Limited capabilities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8320" marR="48320" marT="59560" marB="644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3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9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6298E-894A-4814-809A-AE2D79E6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1487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Flowchart </a:t>
            </a:r>
            <a:r>
              <a:rPr lang="th-TH" sz="4400" b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การทำงานของระบบ </a:t>
            </a:r>
            <a:r>
              <a:rPr lang="en-US" sz="4400" b="1">
                <a:effectLst/>
                <a:latin typeface="TH Chakra Petch" panose="02000506000000020004" pitchFamily="2" charset="-34"/>
                <a:ea typeface="Calibri" panose="020F0502020204030204" pitchFamily="34" charset="0"/>
                <a:cs typeface="TH Chakra Petch" panose="02000506000000020004" pitchFamily="2" charset="-34"/>
              </a:rPr>
              <a:t>Antivirus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US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5A61DD-7810-47A2-A7D0-A764BE811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571" y="1868558"/>
            <a:ext cx="3992857" cy="4848049"/>
          </a:xfrm>
        </p:spPr>
      </p:pic>
    </p:spTree>
    <p:extLst>
      <p:ext uri="{BB962C8B-B14F-4D97-AF65-F5344CB8AC3E}">
        <p14:creationId xmlns:p14="http://schemas.microsoft.com/office/powerpoint/2010/main" val="2752638672"/>
      </p:ext>
    </p:extLst>
  </p:cSld>
  <p:clrMapOvr>
    <a:masterClrMapping/>
  </p:clrMapOvr>
</p:sld>
</file>

<file path=ppt/theme/theme1.xml><?xml version="1.0" encoding="utf-8"?>
<a:theme xmlns:a="http://schemas.openxmlformats.org/drawingml/2006/main" name="แบ่งครึ่ง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ลวดลายแบ่งครึ่งสำหรับเทคโนโลยี</Template>
  <TotalTime>350</TotalTime>
  <Words>1117</Words>
  <Application>Microsoft Office PowerPoint</Application>
  <PresentationFormat>แบบจอกว้าง</PresentationFormat>
  <Paragraphs>164</Paragraphs>
  <Slides>14</Slides>
  <Notes>11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1" baseType="lpstr">
      <vt:lpstr>Calibri</vt:lpstr>
      <vt:lpstr>Gill Sans MT</vt:lpstr>
      <vt:lpstr>Leelawadee</vt:lpstr>
      <vt:lpstr>TH Chakra Petch</vt:lpstr>
      <vt:lpstr>TH SarabunPSK</vt:lpstr>
      <vt:lpstr>Wingdings 2</vt:lpstr>
      <vt:lpstr>แบ่งครึ่ง</vt:lpstr>
      <vt:lpstr>Spyware</vt:lpstr>
      <vt:lpstr>งานนำเสนอ PowerPoint</vt:lpstr>
      <vt:lpstr>ที่มาและความสำคัญของโครงงาน</vt:lpstr>
      <vt:lpstr>ศึกษาการทำงานของสปายแวร์</vt:lpstr>
      <vt:lpstr>ศึกษาการทำงานของสปายแวร์</vt:lpstr>
      <vt:lpstr>การออกเเบบการป้องกันเเละกำจัด spyware</vt:lpstr>
      <vt:lpstr>Checksum</vt:lpstr>
      <vt:lpstr>ตารางเปรียบเทียบระหว่างการใช้ CloudComputing และEdgeComputing </vt:lpstr>
      <vt:lpstr>Flowchart การทำงานของระบบ Antivirus </vt:lpstr>
      <vt:lpstr>วิเคราะห์และประเมินผลของกระบวนการที่ออกแบบ</vt:lpstr>
      <vt:lpstr>ผลการวิเคราะห์ข้อมูล </vt:lpstr>
      <vt:lpstr>งานนำเสนอ PowerPoint</vt:lpstr>
      <vt:lpstr>วิธีป้องกันไม่ให้เครื่องคอมพิวเตอร์ติดสปายร์แวร์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Spyware</dc:title>
  <dc:creator>yotsakon sangngam</dc:creator>
  <cp:lastModifiedBy>chanon sumpanwong</cp:lastModifiedBy>
  <cp:revision>7</cp:revision>
  <dcterms:created xsi:type="dcterms:W3CDTF">2021-11-04T13:21:03Z</dcterms:created>
  <dcterms:modified xsi:type="dcterms:W3CDTF">2021-11-05T03:37:32Z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