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9144000" cy="6858000" type="screen4x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fr-F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fr-F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fr-F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Datumsplatzhalter 4"/>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fr-F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7" name="Datumsplatzhalter 6"/>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8" name="Fußzeilenplatzhalter 7"/>
          <p:cNvSpPr>
            <a:spLocks noGrp="1"/>
          </p:cNvSpPr>
          <p:nvPr>
            <p:ph type="ftr" sz="quarter" idx="11"/>
          </p:nvPr>
        </p:nvSpPr>
        <p:spPr/>
        <p:txBody>
          <a:bodyPr/>
          <a:lstStyle/>
          <a:p>
            <a:endParaRPr lang="fr-FR" dirty="0"/>
          </a:p>
        </p:txBody>
      </p:sp>
      <p:sp>
        <p:nvSpPr>
          <p:cNvPr id="9" name="Foliennummernplatzhalter 8"/>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Datumsplatzhalter 2"/>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4" name="Fußzeilenplatzhalter 3"/>
          <p:cNvSpPr>
            <a:spLocks noGrp="1"/>
          </p:cNvSpPr>
          <p:nvPr>
            <p:ph type="ftr" sz="quarter" idx="11"/>
          </p:nvPr>
        </p:nvSpPr>
        <p:spPr/>
        <p:txBody>
          <a:bodyPr/>
          <a:lstStyle/>
          <a:p>
            <a:endParaRPr lang="fr-FR" dirty="0"/>
          </a:p>
        </p:txBody>
      </p:sp>
      <p:sp>
        <p:nvSpPr>
          <p:cNvPr id="5" name="Foliennummernplatzhalter 4"/>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3" name="Fußzeilenplatzhalter 2"/>
          <p:cNvSpPr>
            <a:spLocks noGrp="1"/>
          </p:cNvSpPr>
          <p:nvPr>
            <p:ph type="ftr" sz="quarter" idx="11"/>
          </p:nvPr>
        </p:nvSpPr>
        <p:spPr/>
        <p:txBody>
          <a:bodyPr/>
          <a:lstStyle/>
          <a:p>
            <a:endParaRPr lang="fr-FR" dirty="0"/>
          </a:p>
        </p:txBody>
      </p:sp>
      <p:sp>
        <p:nvSpPr>
          <p:cNvPr id="4" name="Foliennummernplatzhalter 3"/>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fr-F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fr-F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02/10/2018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fr-F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11E1D-1FB6-46FD-AF96-A4F932C7C19E}" type="datetimeFigureOut">
              <a:rPr lang="fr-FR" smtClean="0"/>
              <a:pPr/>
              <a:t>02/10/2018</a:t>
            </a:fld>
            <a:endParaRPr lang="fr-FR"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9598-5F10-4853-9A0D-6F018B00CC54}" type="slidenum">
              <a:rPr lang="fr-FR" smtClean="0"/>
              <a:pPr/>
              <a:t>‹Nr.›</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7" name="Textfeld 6"/>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Créer un compte</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9" name="Textfeld 8"/>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23" name="Textfeld 22"/>
          <p:cNvSpPr txBox="1"/>
          <p:nvPr/>
        </p:nvSpPr>
        <p:spPr>
          <a:xfrm>
            <a:off x="7668344" y="116632"/>
            <a:ext cx="1368152"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299695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création du compte</a:t>
            </a:r>
            <a:endParaRPr lang="fr-FR"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18002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830997"/>
          </a:xfrm>
          <a:prstGeom prst="rect">
            <a:avLst/>
          </a:prstGeom>
          <a:noFill/>
        </p:spPr>
        <p:txBody>
          <a:bodyPr wrap="square" rtlCol="0">
            <a:spAutoFit/>
          </a:bodyPr>
          <a:lstStyle/>
          <a:p>
            <a:pPr algn="r"/>
            <a:r>
              <a:rPr lang="fr-FR" sz="2400" b="1" dirty="0" smtClean="0"/>
              <a:t>E-mail :</a:t>
            </a:r>
          </a:p>
          <a:p>
            <a:pPr algn="r"/>
            <a:r>
              <a:rPr lang="fr-FR" sz="2400" b="1" dirty="0" smtClean="0"/>
              <a:t>Mot de passe :</a:t>
            </a:r>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Se connecter</a:t>
            </a:r>
          </a:p>
        </p:txBody>
      </p:sp>
      <p:sp>
        <p:nvSpPr>
          <p:cNvPr id="23" name="Textfeld 22"/>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191683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Connexion</a:t>
            </a:r>
            <a:endParaRPr lang="fr-FR"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
        <p:nvSpPr>
          <p:cNvPr id="21" name="Textfeld 20"/>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2" name="Rechteck 11"/>
          <p:cNvSpPr/>
          <p:nvPr/>
        </p:nvSpPr>
        <p:spPr>
          <a:xfrm>
            <a:off x="107504" y="620688"/>
            <a:ext cx="8928992" cy="93610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107504" y="620688"/>
            <a:ext cx="1656184" cy="369332"/>
          </a:xfrm>
          <a:prstGeom prst="rect">
            <a:avLst/>
          </a:prstGeom>
          <a:noFill/>
        </p:spPr>
        <p:txBody>
          <a:bodyPr wrap="square" rtlCol="0">
            <a:spAutoFit/>
          </a:bodyPr>
          <a:lstStyle/>
          <a:p>
            <a:r>
              <a:rPr lang="fr-FR" b="1" dirty="0" smtClean="0">
                <a:solidFill>
                  <a:schemeClr val="bg1"/>
                </a:solidFill>
              </a:rPr>
              <a:t>Recherche :</a:t>
            </a:r>
            <a:endParaRPr lang="fr-FR" b="1" dirty="0">
              <a:solidFill>
                <a:schemeClr val="bg1"/>
              </a:solidFill>
            </a:endParaRPr>
          </a:p>
        </p:txBody>
      </p:sp>
      <p:sp>
        <p:nvSpPr>
          <p:cNvPr id="15" name="Textfeld 14"/>
          <p:cNvSpPr txBox="1"/>
          <p:nvPr/>
        </p:nvSpPr>
        <p:spPr>
          <a:xfrm>
            <a:off x="107504" y="1124744"/>
            <a:ext cx="720080" cy="338554"/>
          </a:xfrm>
          <a:prstGeom prst="rect">
            <a:avLst/>
          </a:prstGeom>
          <a:noFill/>
        </p:spPr>
        <p:txBody>
          <a:bodyPr wrap="square" rtlCol="0">
            <a:spAutoFit/>
          </a:bodyPr>
          <a:lstStyle/>
          <a:p>
            <a:r>
              <a:rPr lang="fr-FR" sz="1600" dirty="0" smtClean="0"/>
              <a:t>Titre :</a:t>
            </a:r>
            <a:endParaRPr lang="fr-FR" sz="1600" dirty="0"/>
          </a:p>
        </p:txBody>
      </p:sp>
      <p:sp>
        <p:nvSpPr>
          <p:cNvPr id="18" name="Textfeld 17"/>
          <p:cNvSpPr txBox="1"/>
          <p:nvPr/>
        </p:nvSpPr>
        <p:spPr>
          <a:xfrm>
            <a:off x="1763688" y="1124744"/>
            <a:ext cx="860557" cy="338554"/>
          </a:xfrm>
          <a:prstGeom prst="rect">
            <a:avLst/>
          </a:prstGeom>
          <a:noFill/>
        </p:spPr>
        <p:txBody>
          <a:bodyPr wrap="none" rtlCol="0">
            <a:spAutoFit/>
          </a:bodyPr>
          <a:lstStyle/>
          <a:p>
            <a:r>
              <a:rPr lang="fr-FR" sz="1600" dirty="0" smtClean="0"/>
              <a:t>Auteur :</a:t>
            </a:r>
            <a:endParaRPr lang="fr-FR" sz="1600" dirty="0"/>
          </a:p>
        </p:txBody>
      </p:sp>
      <p:sp>
        <p:nvSpPr>
          <p:cNvPr id="20" name="Textfeld 19"/>
          <p:cNvSpPr txBox="1"/>
          <p:nvPr/>
        </p:nvSpPr>
        <p:spPr>
          <a:xfrm>
            <a:off x="5292080" y="1124744"/>
            <a:ext cx="883575" cy="338554"/>
          </a:xfrm>
          <a:prstGeom prst="rect">
            <a:avLst/>
          </a:prstGeom>
          <a:noFill/>
        </p:spPr>
        <p:txBody>
          <a:bodyPr wrap="none" rtlCol="0">
            <a:spAutoFit/>
          </a:bodyPr>
          <a:lstStyle/>
          <a:p>
            <a:r>
              <a:rPr lang="fr-FR" sz="1600" dirty="0" smtClean="0"/>
              <a:t>Langue :</a:t>
            </a:r>
            <a:endParaRPr lang="fr-FR" sz="1600" dirty="0"/>
          </a:p>
        </p:txBody>
      </p:sp>
      <p:sp>
        <p:nvSpPr>
          <p:cNvPr id="21" name="Textfeld 20"/>
          <p:cNvSpPr txBox="1"/>
          <p:nvPr/>
        </p:nvSpPr>
        <p:spPr>
          <a:xfrm>
            <a:off x="3563888" y="1124744"/>
            <a:ext cx="797526" cy="338554"/>
          </a:xfrm>
          <a:prstGeom prst="rect">
            <a:avLst/>
          </a:prstGeom>
          <a:noFill/>
        </p:spPr>
        <p:txBody>
          <a:bodyPr wrap="none" rtlCol="0">
            <a:spAutoFit/>
          </a:bodyPr>
          <a:lstStyle/>
          <a:p>
            <a:r>
              <a:rPr lang="fr-FR" sz="1600" dirty="0" smtClean="0"/>
              <a:t>Genre :</a:t>
            </a:r>
            <a:endParaRPr lang="fr-FR" sz="1600" dirty="0"/>
          </a:p>
        </p:txBody>
      </p:sp>
      <p:sp>
        <p:nvSpPr>
          <p:cNvPr id="22" name="Rechteck 21"/>
          <p:cNvSpPr/>
          <p:nvPr/>
        </p:nvSpPr>
        <p:spPr>
          <a:xfrm>
            <a:off x="7555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7" name="Gruppieren 26"/>
          <p:cNvGrpSpPr/>
          <p:nvPr/>
        </p:nvGrpSpPr>
        <p:grpSpPr>
          <a:xfrm>
            <a:off x="4283968" y="1124744"/>
            <a:ext cx="1008112" cy="288032"/>
            <a:chOff x="4788024" y="1772816"/>
            <a:chExt cx="1008112" cy="288032"/>
          </a:xfrm>
        </p:grpSpPr>
        <p:sp>
          <p:nvSpPr>
            <p:cNvPr id="23" name="Rechteck 22"/>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24" name="Rechteck 23"/>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28" name="Rechteck 27"/>
          <p:cNvSpPr/>
          <p:nvPr/>
        </p:nvSpPr>
        <p:spPr>
          <a:xfrm>
            <a:off x="25557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uppieren 28"/>
          <p:cNvGrpSpPr/>
          <p:nvPr/>
        </p:nvGrpSpPr>
        <p:grpSpPr>
          <a:xfrm>
            <a:off x="6156176" y="1124744"/>
            <a:ext cx="1008112" cy="288032"/>
            <a:chOff x="4788024" y="1772816"/>
            <a:chExt cx="1008112" cy="288032"/>
          </a:xfrm>
        </p:grpSpPr>
        <p:sp>
          <p:nvSpPr>
            <p:cNvPr id="30" name="Rechteck 29"/>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32" name="Rechteck 31"/>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33" name="Rechteck 32"/>
          <p:cNvSpPr/>
          <p:nvPr/>
        </p:nvSpPr>
        <p:spPr>
          <a:xfrm>
            <a:off x="107504" y="1916832"/>
            <a:ext cx="8928992" cy="350100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extfeld 33"/>
          <p:cNvSpPr txBox="1"/>
          <p:nvPr/>
        </p:nvSpPr>
        <p:spPr>
          <a:xfrm>
            <a:off x="107504" y="1556792"/>
            <a:ext cx="1656184" cy="369332"/>
          </a:xfrm>
          <a:prstGeom prst="rect">
            <a:avLst/>
          </a:prstGeom>
          <a:noFill/>
        </p:spPr>
        <p:txBody>
          <a:bodyPr wrap="square" rtlCol="0">
            <a:spAutoFit/>
          </a:bodyPr>
          <a:lstStyle/>
          <a:p>
            <a:r>
              <a:rPr lang="fr-FR" b="1" dirty="0" smtClean="0"/>
              <a:t>Résultats :</a:t>
            </a:r>
            <a:endParaRPr lang="fr-FR" b="1" dirty="0"/>
          </a:p>
        </p:txBody>
      </p:sp>
      <p:sp>
        <p:nvSpPr>
          <p:cNvPr id="35" name="Textfeld 34"/>
          <p:cNvSpPr txBox="1"/>
          <p:nvPr/>
        </p:nvSpPr>
        <p:spPr>
          <a:xfrm>
            <a:off x="1187624" y="198884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3" name="Gruppieren 42"/>
          <p:cNvGrpSpPr/>
          <p:nvPr/>
        </p:nvGrpSpPr>
        <p:grpSpPr>
          <a:xfrm>
            <a:off x="323528" y="1988840"/>
            <a:ext cx="720080" cy="1080120"/>
            <a:chOff x="251520" y="2276872"/>
            <a:chExt cx="1296144" cy="1512168"/>
          </a:xfrm>
        </p:grpSpPr>
        <p:sp>
          <p:nvSpPr>
            <p:cNvPr id="38" name="Rechteck 37"/>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Gerade Verbindung 39"/>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feld 55"/>
          <p:cNvSpPr txBox="1"/>
          <p:nvPr/>
        </p:nvSpPr>
        <p:spPr>
          <a:xfrm>
            <a:off x="323528" y="3113584"/>
            <a:ext cx="8568952" cy="1600438"/>
          </a:xfrm>
          <a:prstGeom prst="rect">
            <a:avLst/>
          </a:prstGeom>
          <a:noFill/>
        </p:spPr>
        <p:txBody>
          <a:bodyPr wrap="square" rtlCol="0">
            <a:spAutoFit/>
          </a:bodyPr>
          <a:lstStyle/>
          <a:p>
            <a:pPr algn="just"/>
            <a:r>
              <a:rPr lang="fr-FR" dirty="0" smtClean="0"/>
              <a:t>Présentation :</a:t>
            </a:r>
          </a:p>
          <a:p>
            <a:pPr algn="just"/>
            <a:r>
              <a:rPr lang="fr-FR" sz="1600" dirty="0"/>
              <a:t>Lorem ipsum dolor sit amet, consectetur adipiscing elit. Phasellus tempus congue mollis. Nunc in nulla dictum, lacinia turpis non, dapibus purus. Cras id lacinia odio, vitae aliquet odio. In sit amet ullamcorper odio, at interdum velit. Donec a libero magna. Phasellus dignissim sagittis dui, vitae interdum erat finibus sit amet. Sed vel vehicula lorem, id sodales ante. Praesent faucibus erat non ante pellentesque, et ultrices ligula sagittis. Ut in dolor vitae risus congue aliquet id quis arcu. </a:t>
            </a:r>
          </a:p>
        </p:txBody>
      </p:sp>
      <p:sp>
        <p:nvSpPr>
          <p:cNvPr id="57" name="Rechteck 56"/>
          <p:cNvSpPr/>
          <p:nvPr/>
        </p:nvSpPr>
        <p:spPr>
          <a:xfrm>
            <a:off x="107504" y="5517232"/>
            <a:ext cx="8928992" cy="13407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Textfeld 57"/>
          <p:cNvSpPr txBox="1"/>
          <p:nvPr/>
        </p:nvSpPr>
        <p:spPr>
          <a:xfrm>
            <a:off x="251520" y="5589240"/>
            <a:ext cx="8640960" cy="369332"/>
          </a:xfrm>
          <a:prstGeom prst="rect">
            <a:avLst/>
          </a:prstGeom>
          <a:noFill/>
        </p:spPr>
        <p:txBody>
          <a:bodyPr wrap="square" rtlCol="0">
            <a:spAutoFit/>
          </a:bodyPr>
          <a:lstStyle/>
          <a:p>
            <a:pPr algn="ctr"/>
            <a:r>
              <a:rPr lang="fr-FR" b="1" dirty="0" smtClean="0"/>
              <a:t>…</a:t>
            </a:r>
            <a:endParaRPr lang="fr-FR" b="1" dirty="0"/>
          </a:p>
        </p:txBody>
      </p:sp>
      <p:sp>
        <p:nvSpPr>
          <p:cNvPr id="60" name="Textfeld 59"/>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61" name="Textfeld 60"/>
          <p:cNvSpPr txBox="1"/>
          <p:nvPr/>
        </p:nvSpPr>
        <p:spPr>
          <a:xfrm>
            <a:off x="7380312" y="1124744"/>
            <a:ext cx="1512168" cy="292388"/>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Lancer la recherche</a:t>
            </a:r>
            <a:endParaRPr lang="fr-FR" sz="1300" b="1" dirty="0"/>
          </a:p>
        </p:txBody>
      </p:sp>
      <p:sp>
        <p:nvSpPr>
          <p:cNvPr id="77" name="Rechteck 76"/>
          <p:cNvSpPr/>
          <p:nvPr/>
        </p:nvSpPr>
        <p:spPr>
          <a:xfrm>
            <a:off x="395536" y="4769768"/>
            <a:ext cx="8424936" cy="646331"/>
          </a:xfrm>
          <a:prstGeom prst="rect">
            <a:avLst/>
          </a:prstGeom>
        </p:spPr>
        <p:txBody>
          <a:bodyPr wrap="square">
            <a:spAutoFit/>
          </a:bodyPr>
          <a:lstStyle/>
          <a:p>
            <a:r>
              <a:rPr lang="fr-FR" dirty="0" smtClean="0"/>
              <a:t>Disponibilité</a:t>
            </a:r>
            <a:r>
              <a:rPr lang="fr-FR" i="1" dirty="0" smtClean="0"/>
              <a:t> :   Biblio 1 : 0   </a:t>
            </a:r>
            <a:r>
              <a:rPr lang="fr-FR" sz="1100" i="1" dirty="0" smtClean="0"/>
              <a:t>Prochaine date de retour : XX/XX/XXXX   XX Personnes sur liste d’attente</a:t>
            </a:r>
            <a:endParaRPr lang="fr-FR" i="1" dirty="0" smtClean="0"/>
          </a:p>
          <a:p>
            <a:r>
              <a:rPr lang="fr-FR" i="1" dirty="0" smtClean="0"/>
              <a:t>	          Biblio 2 : X</a:t>
            </a:r>
            <a:endParaRPr lang="fr-FR" dirty="0"/>
          </a:p>
        </p:txBody>
      </p:sp>
      <p:sp>
        <p:nvSpPr>
          <p:cNvPr id="37" name="Textfeld 36"/>
          <p:cNvSpPr txBox="1"/>
          <p:nvPr/>
        </p:nvSpPr>
        <p:spPr>
          <a:xfrm>
            <a:off x="7380312" y="479715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Réserver</a:t>
            </a:r>
            <a:endParaRPr lang="fr-FR" sz="1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7504" y="9087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Prêts </a:t>
            </a:r>
            <a:r>
              <a:rPr lang="fr-FR" sz="1300" b="1" dirty="0"/>
              <a:t>en cours</a:t>
            </a:r>
          </a:p>
        </p:txBody>
      </p:sp>
      <p:sp>
        <p:nvSpPr>
          <p:cNvPr id="12" name="Textfeld 11"/>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19" name="Textfeld 18"/>
          <p:cNvSpPr txBox="1"/>
          <p:nvPr/>
        </p:nvSpPr>
        <p:spPr>
          <a:xfrm>
            <a:off x="1187624" y="9807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0" name="Gruppieren 19"/>
          <p:cNvGrpSpPr/>
          <p:nvPr/>
        </p:nvGrpSpPr>
        <p:grpSpPr>
          <a:xfrm>
            <a:off x="323528" y="980728"/>
            <a:ext cx="720080" cy="1080120"/>
            <a:chOff x="251520" y="2276872"/>
            <a:chExt cx="1296144" cy="1512168"/>
          </a:xfrm>
        </p:grpSpPr>
        <p:sp>
          <p:nvSpPr>
            <p:cNvPr id="21" name="Rechteck 2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Gerade Verbindung 2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p:cNvSpPr txBox="1"/>
          <p:nvPr/>
        </p:nvSpPr>
        <p:spPr>
          <a:xfrm>
            <a:off x="5796136" y="2060848"/>
            <a:ext cx="2952328"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Prolonger la période de prêt</a:t>
            </a:r>
          </a:p>
          <a:p>
            <a:pPr algn="ctr"/>
            <a:endParaRPr lang="fr-FR" sz="600" b="1" i="1" dirty="0"/>
          </a:p>
        </p:txBody>
      </p:sp>
      <p:sp>
        <p:nvSpPr>
          <p:cNvPr id="26" name="Rechteck 25"/>
          <p:cNvSpPr/>
          <p:nvPr/>
        </p:nvSpPr>
        <p:spPr>
          <a:xfrm>
            <a:off x="251520" y="2132856"/>
            <a:ext cx="6264696" cy="369332"/>
          </a:xfrm>
          <a:prstGeom prst="rect">
            <a:avLst/>
          </a:prstGeom>
        </p:spPr>
        <p:txBody>
          <a:bodyPr wrap="square">
            <a:spAutoFit/>
          </a:bodyPr>
          <a:lstStyle/>
          <a:p>
            <a:r>
              <a:rPr lang="fr-FR" b="1" dirty="0" smtClean="0"/>
              <a:t>Début du prêt : XX/XX/XXXX</a:t>
            </a:r>
            <a:r>
              <a:rPr lang="fr-FR" b="1" dirty="0"/>
              <a:t> </a:t>
            </a:r>
            <a:r>
              <a:rPr lang="fr-FR" b="1" dirty="0" smtClean="0"/>
              <a:t>- Fin du prêt : XX/XX/XXXX</a:t>
            </a:r>
            <a:endParaRPr lang="fr-FR" b="1" dirty="0"/>
          </a:p>
        </p:txBody>
      </p:sp>
      <p:sp>
        <p:nvSpPr>
          <p:cNvPr id="27" name="Rechteck 26"/>
          <p:cNvSpPr/>
          <p:nvPr/>
        </p:nvSpPr>
        <p:spPr>
          <a:xfrm>
            <a:off x="107504" y="27089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Textfeld 27"/>
          <p:cNvSpPr txBox="1"/>
          <p:nvPr/>
        </p:nvSpPr>
        <p:spPr>
          <a:xfrm>
            <a:off x="1187624" y="27809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9" name="Gruppieren 28"/>
          <p:cNvGrpSpPr/>
          <p:nvPr/>
        </p:nvGrpSpPr>
        <p:grpSpPr>
          <a:xfrm>
            <a:off x="323528" y="2780928"/>
            <a:ext cx="720080" cy="1080120"/>
            <a:chOff x="251520" y="2276872"/>
            <a:chExt cx="1296144" cy="1512168"/>
          </a:xfrm>
        </p:grpSpPr>
        <p:sp>
          <p:nvSpPr>
            <p:cNvPr id="30" name="Rechteck 29"/>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Gerade Verbindung 30"/>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feld 32"/>
          <p:cNvSpPr txBox="1"/>
          <p:nvPr/>
        </p:nvSpPr>
        <p:spPr>
          <a:xfrm>
            <a:off x="5868144" y="3861048"/>
            <a:ext cx="2952328" cy="492443"/>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Impossible de prolonger la période de prêt une seconde fois</a:t>
            </a:r>
            <a:endParaRPr lang="fr-FR" sz="1300" b="1" i="1" dirty="0"/>
          </a:p>
        </p:txBody>
      </p:sp>
      <p:sp>
        <p:nvSpPr>
          <p:cNvPr id="34" name="Rechteck 33"/>
          <p:cNvSpPr/>
          <p:nvPr/>
        </p:nvSpPr>
        <p:spPr>
          <a:xfrm>
            <a:off x="251520" y="3933056"/>
            <a:ext cx="6264696" cy="369332"/>
          </a:xfrm>
          <a:prstGeom prst="rect">
            <a:avLst/>
          </a:prstGeom>
        </p:spPr>
        <p:txBody>
          <a:bodyPr wrap="square">
            <a:spAutoFit/>
          </a:bodyPr>
          <a:lstStyle/>
          <a:p>
            <a:r>
              <a:rPr lang="fr-FR" b="1" dirty="0" smtClean="0"/>
              <a:t>Début du prêt : XX/XX/XXXX - Fin du prêt : XX/XX/XXXX</a:t>
            </a:r>
            <a:endParaRPr lang="fr-FR" b="1" dirty="0"/>
          </a:p>
        </p:txBody>
      </p:sp>
      <p:sp>
        <p:nvSpPr>
          <p:cNvPr id="36" name="Textfeld 35"/>
          <p:cNvSpPr txBox="1"/>
          <p:nvPr/>
        </p:nvSpPr>
        <p:spPr>
          <a:xfrm>
            <a:off x="107504" y="548680"/>
            <a:ext cx="1656184" cy="369332"/>
          </a:xfrm>
          <a:prstGeom prst="rect">
            <a:avLst/>
          </a:prstGeom>
          <a:noFill/>
        </p:spPr>
        <p:txBody>
          <a:bodyPr wrap="square" rtlCol="0">
            <a:spAutoFit/>
          </a:bodyPr>
          <a:lstStyle/>
          <a:p>
            <a:r>
              <a:rPr lang="fr-FR" b="1" dirty="0" smtClean="0"/>
              <a:t>Prêt en cours :</a:t>
            </a:r>
            <a:endParaRPr lang="fr-FR" b="1" dirty="0"/>
          </a:p>
        </p:txBody>
      </p:sp>
      <p:sp>
        <p:nvSpPr>
          <p:cNvPr id="37" name="Textfeld 36"/>
          <p:cNvSpPr txBox="1"/>
          <p:nvPr/>
        </p:nvSpPr>
        <p:spPr>
          <a:xfrm>
            <a:off x="107504" y="4437112"/>
            <a:ext cx="2376264" cy="369332"/>
          </a:xfrm>
          <a:prstGeom prst="rect">
            <a:avLst/>
          </a:prstGeom>
          <a:noFill/>
        </p:spPr>
        <p:txBody>
          <a:bodyPr wrap="square" rtlCol="0">
            <a:spAutoFit/>
          </a:bodyPr>
          <a:lstStyle/>
          <a:p>
            <a:r>
              <a:rPr lang="fr-FR" b="1" dirty="0" smtClean="0"/>
              <a:t>Sur liste d’attente :</a:t>
            </a:r>
            <a:endParaRPr lang="fr-FR" b="1" dirty="0"/>
          </a:p>
        </p:txBody>
      </p:sp>
      <p:sp>
        <p:nvSpPr>
          <p:cNvPr id="38" name="Rechteck 37"/>
          <p:cNvSpPr/>
          <p:nvPr/>
        </p:nvSpPr>
        <p:spPr>
          <a:xfrm>
            <a:off x="107504" y="4797152"/>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Textfeld 38"/>
          <p:cNvSpPr txBox="1"/>
          <p:nvPr/>
        </p:nvSpPr>
        <p:spPr>
          <a:xfrm>
            <a:off x="1187624" y="486916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0" name="Gruppieren 39"/>
          <p:cNvGrpSpPr/>
          <p:nvPr/>
        </p:nvGrpSpPr>
        <p:grpSpPr>
          <a:xfrm>
            <a:off x="323528" y="4869160"/>
            <a:ext cx="720080" cy="1080120"/>
            <a:chOff x="251520" y="2276872"/>
            <a:chExt cx="1296144" cy="1512168"/>
          </a:xfrm>
        </p:grpSpPr>
        <p:sp>
          <p:nvSpPr>
            <p:cNvPr id="41" name="Rechteck 4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Gerade Verbindung 4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Rechteck 44"/>
          <p:cNvSpPr/>
          <p:nvPr/>
        </p:nvSpPr>
        <p:spPr>
          <a:xfrm>
            <a:off x="251520" y="6021288"/>
            <a:ext cx="6264696" cy="615553"/>
          </a:xfrm>
          <a:prstGeom prst="rect">
            <a:avLst/>
          </a:prstGeom>
        </p:spPr>
        <p:txBody>
          <a:bodyPr wrap="square">
            <a:spAutoFit/>
          </a:bodyPr>
          <a:lstStyle/>
          <a:p>
            <a:r>
              <a:rPr lang="fr-FR" b="1" dirty="0" smtClean="0"/>
              <a:t>Date de la réservation : XX/XX/XXXX</a:t>
            </a:r>
          </a:p>
          <a:p>
            <a:r>
              <a:rPr lang="fr-FR" sz="1600" b="1" dirty="0" smtClean="0"/>
              <a:t>Prochaine date de retour : XX/XX/XXXX – Position sur liste d’attente XX.</a:t>
            </a:r>
            <a:endParaRPr lang="fr-FR" sz="1600" b="1" dirty="0"/>
          </a:p>
        </p:txBody>
      </p:sp>
      <p:sp>
        <p:nvSpPr>
          <p:cNvPr id="46" name="Textfeld 45"/>
          <p:cNvSpPr txBox="1"/>
          <p:nvPr/>
        </p:nvSpPr>
        <p:spPr>
          <a:xfrm>
            <a:off x="6732240" y="6237312"/>
            <a:ext cx="2088232"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Annuler la réservation</a:t>
            </a:r>
          </a:p>
          <a:p>
            <a:pPr algn="ctr"/>
            <a:endParaRPr lang="fr-FR" sz="6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1200329"/>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endParaRPr lang="fr-FR" sz="2000" b="1" dirty="0"/>
          </a:p>
        </p:txBody>
      </p:sp>
      <p:sp>
        <p:nvSpPr>
          <p:cNvPr id="27" name="Textfeld 26"/>
          <p:cNvSpPr txBox="1"/>
          <p:nvPr/>
        </p:nvSpPr>
        <p:spPr>
          <a:xfrm>
            <a:off x="3419872" y="2920588"/>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Modifier le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4" name="Textfeld 33"/>
          <p:cNvSpPr txBox="1"/>
          <p:nvPr/>
        </p:nvSpPr>
        <p:spPr>
          <a:xfrm>
            <a:off x="4716016" y="908720"/>
            <a:ext cx="3672408" cy="1200329"/>
          </a:xfrm>
          <a:prstGeom prst="rect">
            <a:avLst/>
          </a:prstGeom>
          <a:noFill/>
        </p:spPr>
        <p:txBody>
          <a:bodyPr wrap="square" rtlCol="0">
            <a:spAutoFit/>
          </a:bodyPr>
          <a:lstStyle/>
          <a:p>
            <a:r>
              <a:rPr lang="fr-FR" sz="2400" dirty="0" smtClean="0"/>
              <a:t>LOOTENS</a:t>
            </a:r>
          </a:p>
          <a:p>
            <a:r>
              <a:rPr lang="fr-FR" sz="2400" dirty="0" smtClean="0"/>
              <a:t>Jérémy</a:t>
            </a:r>
          </a:p>
          <a:p>
            <a:r>
              <a:rPr lang="fr-FR" sz="2400" dirty="0" smtClean="0"/>
              <a:t>jeremylootens@gmail.com</a:t>
            </a:r>
            <a:endParaRPr lang="fr-FR" sz="2400" dirty="0"/>
          </a:p>
        </p:txBody>
      </p:sp>
      <p:sp>
        <p:nvSpPr>
          <p:cNvPr id="13" name="Textfeld 12"/>
          <p:cNvSpPr txBox="1"/>
          <p:nvPr/>
        </p:nvSpPr>
        <p:spPr>
          <a:xfrm>
            <a:off x="251520" y="2204864"/>
            <a:ext cx="8712968" cy="276999"/>
          </a:xfrm>
          <a:prstGeom prst="rect">
            <a:avLst/>
          </a:prstGeom>
          <a:noFill/>
        </p:spPr>
        <p:txBody>
          <a:bodyPr wrap="square" rtlCol="0">
            <a:spAutoFit/>
          </a:bodyPr>
          <a:lstStyle/>
          <a:p>
            <a:pPr algn="ctr"/>
            <a:r>
              <a:rPr lang="fr-FR" sz="1200" dirty="0" smtClean="0"/>
              <a:t>Les mails de rappel avant échéance de retour d’un ouvrage sont </a:t>
            </a:r>
            <a:r>
              <a:rPr lang="fr-FR" sz="1200" dirty="0" smtClean="0"/>
              <a:t>(dés)activés </a:t>
            </a:r>
            <a:r>
              <a:rPr lang="fr-FR" sz="1200" dirty="0" smtClean="0"/>
              <a:t>pour </a:t>
            </a:r>
            <a:r>
              <a:rPr lang="fr-FR" sz="1200" dirty="0" smtClean="0"/>
              <a:t>votre profil.</a:t>
            </a:r>
            <a:endParaRPr lang="fr-FR"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33123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Nouveau 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feld 26"/>
          <p:cNvSpPr txBox="1"/>
          <p:nvPr/>
        </p:nvSpPr>
        <p:spPr>
          <a:xfrm>
            <a:off x="3275856" y="3400124"/>
            <a:ext cx="259228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modification du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5" name="Textfeld 34"/>
          <p:cNvSpPr txBox="1"/>
          <p:nvPr/>
        </p:nvSpPr>
        <p:spPr>
          <a:xfrm>
            <a:off x="4716016" y="971436"/>
            <a:ext cx="1080120" cy="338554"/>
          </a:xfrm>
          <a:prstGeom prst="rect">
            <a:avLst/>
          </a:prstGeom>
          <a:noFill/>
        </p:spPr>
        <p:txBody>
          <a:bodyPr wrap="square" rtlCol="0">
            <a:spAutoFit/>
          </a:bodyPr>
          <a:lstStyle/>
          <a:p>
            <a:r>
              <a:rPr lang="fr-FR" sz="1600" dirty="0" smtClean="0"/>
              <a:t>LOOTENS</a:t>
            </a:r>
            <a:endParaRPr lang="fr-FR" dirty="0"/>
          </a:p>
        </p:txBody>
      </p:sp>
      <p:sp>
        <p:nvSpPr>
          <p:cNvPr id="36" name="Textfeld 35"/>
          <p:cNvSpPr txBox="1"/>
          <p:nvPr/>
        </p:nvSpPr>
        <p:spPr>
          <a:xfrm>
            <a:off x="4716016" y="1340768"/>
            <a:ext cx="864096" cy="338554"/>
          </a:xfrm>
          <a:prstGeom prst="rect">
            <a:avLst/>
          </a:prstGeom>
          <a:noFill/>
        </p:spPr>
        <p:txBody>
          <a:bodyPr wrap="square" rtlCol="0">
            <a:spAutoFit/>
          </a:bodyPr>
          <a:lstStyle/>
          <a:p>
            <a:r>
              <a:rPr lang="fr-FR" sz="1600" dirty="0" smtClean="0"/>
              <a:t>Jérémy</a:t>
            </a:r>
            <a:endParaRPr lang="fr-FR" dirty="0"/>
          </a:p>
        </p:txBody>
      </p:sp>
      <p:sp>
        <p:nvSpPr>
          <p:cNvPr id="37" name="Textfeld 36"/>
          <p:cNvSpPr txBox="1"/>
          <p:nvPr/>
        </p:nvSpPr>
        <p:spPr>
          <a:xfrm>
            <a:off x="4716016" y="1700808"/>
            <a:ext cx="2808312" cy="338554"/>
          </a:xfrm>
          <a:prstGeom prst="rect">
            <a:avLst/>
          </a:prstGeom>
          <a:noFill/>
        </p:spPr>
        <p:txBody>
          <a:bodyPr wrap="square" rtlCol="0">
            <a:spAutoFit/>
          </a:bodyPr>
          <a:lstStyle/>
          <a:p>
            <a:r>
              <a:rPr lang="fr-FR" sz="1600" dirty="0" smtClean="0"/>
              <a:t>jeremylootens@gmail.com</a:t>
            </a:r>
            <a:endParaRPr lang="fr-FR" sz="1600" dirty="0"/>
          </a:p>
        </p:txBody>
      </p:sp>
      <p:sp>
        <p:nvSpPr>
          <p:cNvPr id="20" name="Rechteck 19"/>
          <p:cNvSpPr/>
          <p:nvPr/>
        </p:nvSpPr>
        <p:spPr>
          <a:xfrm>
            <a:off x="4572000" y="2852936"/>
            <a:ext cx="4320480" cy="461665"/>
          </a:xfrm>
          <a:prstGeom prst="rect">
            <a:avLst/>
          </a:prstGeom>
        </p:spPr>
        <p:txBody>
          <a:bodyPr wrap="square">
            <a:spAutoFit/>
          </a:bodyPr>
          <a:lstStyle/>
          <a:p>
            <a:r>
              <a:rPr lang="fr-FR" sz="1200" dirty="0" smtClean="0"/>
              <a:t>Recevoir un mail de rappel 5 jours avant l’échéance de retour d’un ouvrage?</a:t>
            </a:r>
            <a:endParaRPr lang="fr-FR" sz="1200" dirty="0"/>
          </a:p>
        </p:txBody>
      </p:sp>
      <p:pic>
        <p:nvPicPr>
          <p:cNvPr id="1026" name="Picture 2"/>
          <p:cNvPicPr>
            <a:picLocks noChangeAspect="1" noChangeArrowheads="1"/>
          </p:cNvPicPr>
          <p:nvPr/>
        </p:nvPicPr>
        <p:blipFill>
          <a:blip r:embed="rId3" cstate="print"/>
          <a:srcRect/>
          <a:stretch>
            <a:fillRect/>
          </a:stretch>
        </p:blipFill>
        <p:spPr bwMode="auto">
          <a:xfrm>
            <a:off x="4355976" y="2996952"/>
            <a:ext cx="142875" cy="1428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Bildschirmpräsentation (4:3)</PresentationFormat>
  <Paragraphs>102</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Jérémy LOOTENS</dc:creator>
  <cp:lastModifiedBy>Jérémy LOOTENS</cp:lastModifiedBy>
  <cp:revision>42</cp:revision>
  <dcterms:created xsi:type="dcterms:W3CDTF">2018-06-04T13:54:04Z</dcterms:created>
  <dcterms:modified xsi:type="dcterms:W3CDTF">2018-10-02T05:04:23Z</dcterms:modified>
</cp:coreProperties>
</file>