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6" r:id="rId3"/>
  </p:sldMasterIdLst>
  <p:notesMasterIdLst>
    <p:notesMasterId r:id="rId5"/>
  </p:notesMasterIdLst>
  <p:handoutMasterIdLst>
    <p:handoutMasterId r:id="rId18"/>
  </p:handoutMasterIdLst>
  <p:sldIdLst>
    <p:sldId id="3209" r:id="rId4"/>
    <p:sldId id="3210" r:id="rId6"/>
    <p:sldId id="3211" r:id="rId7"/>
    <p:sldId id="3225" r:id="rId8"/>
    <p:sldId id="3221" r:id="rId9"/>
    <p:sldId id="3226" r:id="rId10"/>
    <p:sldId id="3245" r:id="rId11"/>
    <p:sldId id="3246" r:id="rId12"/>
    <p:sldId id="3247" r:id="rId13"/>
    <p:sldId id="3248" r:id="rId14"/>
    <p:sldId id="3249" r:id="rId15"/>
    <p:sldId id="3250" r:id="rId16"/>
    <p:sldId id="3236" r:id="rId17"/>
  </p:sldIdLst>
  <p:sldSz cx="12858750" cy="7232650"/>
  <p:notesSz cx="6858000" cy="9144000"/>
  <p:custDataLst>
    <p:tags r:id="rId2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F19442"/>
    <a:srgbClr val="F9B639"/>
    <a:srgbClr val="B7590D"/>
    <a:srgbClr val="E7633C"/>
    <a:srgbClr val="DA6F10"/>
    <a:srgbClr val="E57511"/>
    <a:srgbClr val="EE8323"/>
    <a:srgbClr val="ED886D"/>
    <a:srgbClr val="559C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8" autoAdjust="0"/>
    <p:restoredTop sz="92986" autoAdjust="0"/>
  </p:normalViewPr>
  <p:slideViewPr>
    <p:cSldViewPr>
      <p:cViewPr>
        <p:scale>
          <a:sx n="66" d="100"/>
          <a:sy n="66" d="100"/>
        </p:scale>
        <p:origin x="-2322" y="-1068"/>
      </p:cViewPr>
      <p:guideLst>
        <p:guide orient="horz" pos="291"/>
        <p:guide orient="horz" pos="4204"/>
        <p:guide pos="4115"/>
        <p:guide pos="550"/>
        <p:guide pos="7692"/>
        <p:guide pos="353"/>
        <p:guide pos="134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合理交通结构">
    <p:spTree>
      <p:nvGrpSpPr>
        <p:cNvPr id="1" name=""/>
        <p:cNvGrpSpPr/>
        <p:nvPr/>
      </p:nvGrpSpPr>
      <p:grpSpPr>
        <a:xfrm>
          <a:off x="0" y="0"/>
          <a:ext cx="0" cy="0"/>
          <a:chOff x="0" y="0"/>
          <a:chExt cx="0" cy="0"/>
        </a:xfrm>
      </p:grpSpPr>
      <p:grpSp>
        <p:nvGrpSpPr>
          <p:cNvPr id="4" name="组合 3"/>
          <p:cNvGrpSpPr/>
          <p:nvPr userDrawn="1"/>
        </p:nvGrpSpPr>
        <p:grpSpPr>
          <a:xfrm>
            <a:off x="795" y="1"/>
            <a:ext cx="12858751" cy="87933"/>
            <a:chOff x="0" y="0"/>
            <a:chExt cx="12858751" cy="87933"/>
          </a:xfrm>
        </p:grpSpPr>
        <p:sp>
          <p:nvSpPr>
            <p:cNvPr id="5" name="矩形 4"/>
            <p:cNvSpPr/>
            <p:nvPr/>
          </p:nvSpPr>
          <p:spPr>
            <a:xfrm>
              <a:off x="0" y="0"/>
              <a:ext cx="12858750" cy="87933"/>
            </a:xfrm>
            <a:prstGeom prst="rect">
              <a:avLst/>
            </a:prstGeom>
            <a:solidFill>
              <a:srgbClr val="BCBC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461823" y="0"/>
              <a:ext cx="2396928" cy="87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userDrawn="1"/>
        </p:nvSpPr>
        <p:spPr>
          <a:xfrm>
            <a:off x="795" y="87933"/>
            <a:ext cx="308695" cy="4327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7" name="TextBox 6"/>
          <p:cNvSpPr txBox="1"/>
          <p:nvPr userDrawn="1"/>
        </p:nvSpPr>
        <p:spPr>
          <a:xfrm>
            <a:off x="1532831" y="7071862"/>
            <a:ext cx="1800200" cy="118430"/>
          </a:xfrm>
          <a:prstGeom prst="rect">
            <a:avLst/>
          </a:prstGeom>
          <a:noFill/>
        </p:spPr>
        <p:txBody>
          <a:bodyPr wrap="square" rtlCol="0">
            <a:spAutoFit/>
          </a:bodyPr>
          <a:lstStyle/>
          <a:p>
            <a:pPr fontAlgn="auto">
              <a:lnSpc>
                <a:spcPct val="200000"/>
              </a:lnSpc>
              <a:spcBef>
                <a:spcPts val="0"/>
              </a:spcBef>
              <a:spcAft>
                <a:spcPts val="0"/>
              </a:spcAft>
            </a:pPr>
            <a:r>
              <a:rPr lang="en-US" altLang="zh-CN" sz="100" dirty="0" smtClean="0">
                <a:solidFill>
                  <a:prstClr val="black"/>
                </a:solidFill>
                <a:latin typeface="微软雅黑" panose="020B0503020204020204" pitchFamily="34" charset="-122"/>
                <a:ea typeface="微软雅黑" panose="020B0503020204020204" pitchFamily="34" charset="-122"/>
                <a:hlinkClick r:id="rId2"/>
              </a:rPr>
              <a:t>PPT</a:t>
            </a:r>
            <a:r>
              <a:rPr lang="zh-CN" altLang="en-US" sz="100" dirty="0" smtClean="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smtClean="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smtClean="0">
                <a:solidFill>
                  <a:prstClr val="black"/>
                </a:solidFill>
                <a:latin typeface="微软雅黑" panose="020B0503020204020204" pitchFamily="34" charset="-122"/>
                <a:ea typeface="微软雅黑" panose="020B0503020204020204" pitchFamily="34" charset="-122"/>
              </a:rPr>
              <a:t> </a:t>
            </a:r>
            <a:endParaRPr lang="en-US" altLang="zh-CN" sz="1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42939" y="289641"/>
            <a:ext cx="11572875" cy="1205442"/>
          </a:xfrm>
          <a:prstGeom prst="rect">
            <a:avLst/>
          </a:prstGeom>
        </p:spPr>
        <p:txBody>
          <a:bodyPr lIns="114789" tIns="57394" rIns="114789" bIns="57394"/>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9" y="1687620"/>
            <a:ext cx="11572875" cy="4773215"/>
          </a:xfrm>
          <a:prstGeom prst="rect">
            <a:avLst/>
          </a:prstGeom>
        </p:spPr>
        <p:txBody>
          <a:bodyPr vert="eaVert" lIns="114789" tIns="57394" rIns="114789" bIns="57394"/>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42939" y="6703595"/>
            <a:ext cx="3000375" cy="385072"/>
          </a:xfrm>
          <a:prstGeom prst="rect">
            <a:avLst/>
          </a:prstGeom>
        </p:spPr>
        <p:txBody>
          <a:bodyPr lIns="114789" tIns="57394" rIns="114789" bIns="57394"/>
          <a:lstStyle/>
          <a:p>
            <a:pPr defTabSz="1148080" fontAlgn="auto">
              <a:spcBef>
                <a:spcPts val="0"/>
              </a:spcBef>
              <a:spcAft>
                <a:spcPts val="0"/>
              </a:spcAft>
            </a:pPr>
            <a:fld id="{2E3AAC11-D570-4EA9-AFC0-30FB72BA45EB}" type="datetimeFigureOut">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789" tIns="57394" rIns="114789" bIns="57394"/>
          <a:lstStyle/>
          <a:p>
            <a:pPr defTabSz="1148080" fontAlgn="auto">
              <a:spcBef>
                <a:spcPts val="0"/>
              </a:spcBef>
              <a:spcAft>
                <a:spcPts val="0"/>
              </a:spcAft>
            </a:pPr>
            <a:endParaRPr lang="zh-CN" altLang="en-US" sz="2300">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9215439" y="6703595"/>
            <a:ext cx="3000375" cy="385072"/>
          </a:xfrm>
          <a:prstGeom prst="rect">
            <a:avLst/>
          </a:prstGeom>
        </p:spPr>
        <p:txBody>
          <a:bodyPr lIns="114789" tIns="57394" rIns="114789" bIns="57394"/>
          <a:lstStyle/>
          <a:p>
            <a:pPr defTabSz="1148080" fontAlgn="auto">
              <a:spcBef>
                <a:spcPts val="0"/>
              </a:spcBef>
              <a:spcAft>
                <a:spcPts val="0"/>
              </a:spcAft>
            </a:pPr>
            <a:fld id="{55ECCFAA-F4FB-487C-9F1E-C8836D0C3DC9}" type="slidenum">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5" y="289643"/>
            <a:ext cx="2893219" cy="6171192"/>
          </a:xfrm>
          <a:prstGeom prst="rect">
            <a:avLst/>
          </a:prstGeom>
        </p:spPr>
        <p:txBody>
          <a:bodyPr vert="eaVert" lIns="114789" tIns="57394" rIns="114789" bIns="57394"/>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42937" y="289643"/>
            <a:ext cx="8465344" cy="6171192"/>
          </a:xfrm>
          <a:prstGeom prst="rect">
            <a:avLst/>
          </a:prstGeom>
        </p:spPr>
        <p:txBody>
          <a:bodyPr vert="eaVert" lIns="114789" tIns="57394" rIns="114789" bIns="57394"/>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42939" y="6703595"/>
            <a:ext cx="3000375" cy="385072"/>
          </a:xfrm>
          <a:prstGeom prst="rect">
            <a:avLst/>
          </a:prstGeom>
        </p:spPr>
        <p:txBody>
          <a:bodyPr lIns="114789" tIns="57394" rIns="114789" bIns="57394"/>
          <a:lstStyle/>
          <a:p>
            <a:pPr defTabSz="1148080" fontAlgn="auto">
              <a:spcBef>
                <a:spcPts val="0"/>
              </a:spcBef>
              <a:spcAft>
                <a:spcPts val="0"/>
              </a:spcAft>
            </a:pPr>
            <a:fld id="{2E3AAC11-D570-4EA9-AFC0-30FB72BA45EB}" type="datetimeFigureOut">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
        <p:nvSpPr>
          <p:cNvPr id="5" name="页脚占位符 4"/>
          <p:cNvSpPr>
            <a:spLocks noGrp="1"/>
          </p:cNvSpPr>
          <p:nvPr>
            <p:ph type="ftr" sz="quarter" idx="11"/>
          </p:nvPr>
        </p:nvSpPr>
        <p:spPr>
          <a:xfrm>
            <a:off x="4393406" y="6703595"/>
            <a:ext cx="4071938" cy="385072"/>
          </a:xfrm>
          <a:prstGeom prst="rect">
            <a:avLst/>
          </a:prstGeom>
        </p:spPr>
        <p:txBody>
          <a:bodyPr lIns="114789" tIns="57394" rIns="114789" bIns="57394"/>
          <a:lstStyle/>
          <a:p>
            <a:pPr defTabSz="1148080" fontAlgn="auto">
              <a:spcBef>
                <a:spcPts val="0"/>
              </a:spcBef>
              <a:spcAft>
                <a:spcPts val="0"/>
              </a:spcAft>
            </a:pPr>
            <a:endParaRPr lang="zh-CN" altLang="en-US" sz="2300">
              <a:solidFill>
                <a:prstClr val="black"/>
              </a:solidFill>
              <a:latin typeface="Calibri" panose="020F0502020204030204"/>
              <a:ea typeface="宋体" panose="02010600030101010101" pitchFamily="2" charset="-122"/>
            </a:endParaRPr>
          </a:p>
        </p:txBody>
      </p:sp>
      <p:sp>
        <p:nvSpPr>
          <p:cNvPr id="6" name="灯片编号占位符 5"/>
          <p:cNvSpPr>
            <a:spLocks noGrp="1"/>
          </p:cNvSpPr>
          <p:nvPr>
            <p:ph type="sldNum" sz="quarter" idx="12"/>
          </p:nvPr>
        </p:nvSpPr>
        <p:spPr>
          <a:xfrm>
            <a:off x="9215439" y="6703595"/>
            <a:ext cx="3000375" cy="385072"/>
          </a:xfrm>
          <a:prstGeom prst="rect">
            <a:avLst/>
          </a:prstGeom>
        </p:spPr>
        <p:txBody>
          <a:bodyPr lIns="114789" tIns="57394" rIns="114789" bIns="57394"/>
          <a:lstStyle/>
          <a:p>
            <a:pPr defTabSz="1148080" fontAlgn="auto">
              <a:spcBef>
                <a:spcPts val="0"/>
              </a:spcBef>
              <a:spcAft>
                <a:spcPts val="0"/>
              </a:spcAft>
            </a:pPr>
            <a:fld id="{55ECCFAA-F4FB-487C-9F1E-C8836D0C3DC9}" type="slidenum">
              <a:rPr lang="zh-CN" altLang="en-US" sz="2300" smtClean="0">
                <a:solidFill>
                  <a:prstClr val="black"/>
                </a:solidFill>
                <a:latin typeface="Calibri" panose="020F0502020204030204"/>
                <a:ea typeface="宋体" panose="02010600030101010101" pitchFamily="2" charset="-122"/>
              </a:rPr>
            </a:fld>
            <a:endParaRPr lang="zh-CN" altLang="en-US" sz="2300">
              <a:solidFill>
                <a:prstClr val="black"/>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1148080" rtl="0" eaLnBrk="1" latinLnBrk="0" hangingPunct="1">
        <a:spcBef>
          <a:spcPct val="0"/>
        </a:spcBef>
        <a:buNone/>
        <a:defRPr sz="5500" kern="1200">
          <a:solidFill>
            <a:schemeClr val="tx1"/>
          </a:solidFill>
          <a:latin typeface="+mj-lt"/>
          <a:ea typeface="+mj-ea"/>
          <a:cs typeface="+mj-cs"/>
        </a:defRPr>
      </a:lvl1pPr>
    </p:titleStyle>
    <p:bodyStyle>
      <a:lvl1pPr marL="430530" indent="-430530" algn="l" defTabSz="1148080"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815" indent="-358775" algn="l" defTabSz="1148080"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100" indent="-287020" algn="l" defTabSz="1148080"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850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254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658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062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466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8705" indent="-287020" algn="l" defTabSz="114808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8080" rtl="0" eaLnBrk="1" latinLnBrk="0" hangingPunct="1">
        <a:defRPr sz="2300" kern="1200">
          <a:solidFill>
            <a:schemeClr val="tx1"/>
          </a:solidFill>
          <a:latin typeface="+mn-lt"/>
          <a:ea typeface="+mn-ea"/>
          <a:cs typeface="+mn-cs"/>
        </a:defRPr>
      </a:lvl1pPr>
      <a:lvl2pPr marL="574040" algn="l" defTabSz="1148080" rtl="0" eaLnBrk="1" latinLnBrk="0" hangingPunct="1">
        <a:defRPr sz="2300" kern="1200">
          <a:solidFill>
            <a:schemeClr val="tx1"/>
          </a:solidFill>
          <a:latin typeface="+mn-lt"/>
          <a:ea typeface="+mn-ea"/>
          <a:cs typeface="+mn-cs"/>
        </a:defRPr>
      </a:lvl2pPr>
      <a:lvl3pPr marL="1148080" algn="l" defTabSz="1148080" rtl="0" eaLnBrk="1" latinLnBrk="0" hangingPunct="1">
        <a:defRPr sz="2300" kern="1200">
          <a:solidFill>
            <a:schemeClr val="tx1"/>
          </a:solidFill>
          <a:latin typeface="+mn-lt"/>
          <a:ea typeface="+mn-ea"/>
          <a:cs typeface="+mn-cs"/>
        </a:defRPr>
      </a:lvl3pPr>
      <a:lvl4pPr marL="1722120" algn="l" defTabSz="1148080" rtl="0" eaLnBrk="1" latinLnBrk="0" hangingPunct="1">
        <a:defRPr sz="2300" kern="1200">
          <a:solidFill>
            <a:schemeClr val="tx1"/>
          </a:solidFill>
          <a:latin typeface="+mn-lt"/>
          <a:ea typeface="+mn-ea"/>
          <a:cs typeface="+mn-cs"/>
        </a:defRPr>
      </a:lvl4pPr>
      <a:lvl5pPr marL="2295525" algn="l" defTabSz="1148080" rtl="0" eaLnBrk="1" latinLnBrk="0" hangingPunct="1">
        <a:defRPr sz="2300" kern="1200">
          <a:solidFill>
            <a:schemeClr val="tx1"/>
          </a:solidFill>
          <a:latin typeface="+mn-lt"/>
          <a:ea typeface="+mn-ea"/>
          <a:cs typeface="+mn-cs"/>
        </a:defRPr>
      </a:lvl5pPr>
      <a:lvl6pPr marL="2869565" algn="l" defTabSz="1148080" rtl="0" eaLnBrk="1" latinLnBrk="0" hangingPunct="1">
        <a:defRPr sz="2300" kern="1200">
          <a:solidFill>
            <a:schemeClr val="tx1"/>
          </a:solidFill>
          <a:latin typeface="+mn-lt"/>
          <a:ea typeface="+mn-ea"/>
          <a:cs typeface="+mn-cs"/>
        </a:defRPr>
      </a:lvl6pPr>
      <a:lvl7pPr marL="3443605" algn="l" defTabSz="1148080" rtl="0" eaLnBrk="1" latinLnBrk="0" hangingPunct="1">
        <a:defRPr sz="2300" kern="1200">
          <a:solidFill>
            <a:schemeClr val="tx1"/>
          </a:solidFill>
          <a:latin typeface="+mn-lt"/>
          <a:ea typeface="+mn-ea"/>
          <a:cs typeface="+mn-cs"/>
        </a:defRPr>
      </a:lvl7pPr>
      <a:lvl8pPr marL="4017645" algn="l" defTabSz="1148080" rtl="0" eaLnBrk="1" latinLnBrk="0" hangingPunct="1">
        <a:defRPr sz="2300" kern="1200">
          <a:solidFill>
            <a:schemeClr val="tx1"/>
          </a:solidFill>
          <a:latin typeface="+mn-lt"/>
          <a:ea typeface="+mn-ea"/>
          <a:cs typeface="+mn-cs"/>
        </a:defRPr>
      </a:lvl8pPr>
      <a:lvl9pPr marL="4591685" algn="l" defTabSz="1148080"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8.xml"/><Relationship Id="rId2" Type="http://schemas.openxmlformats.org/officeDocument/2006/relationships/audio" Target="../media/audio1.wav"/><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片 23" descr="D:\我的\图片2.png图片2"/>
          <p:cNvPicPr>
            <a:picLocks noChangeAspect="1"/>
          </p:cNvPicPr>
          <p:nvPr/>
        </p:nvPicPr>
        <p:blipFill>
          <a:blip r:embed="rId1"/>
          <a:srcRect/>
          <a:stretch>
            <a:fillRect/>
          </a:stretch>
        </p:blipFill>
        <p:spPr>
          <a:xfrm>
            <a:off x="635" y="635"/>
            <a:ext cx="12875895" cy="7263130"/>
          </a:xfrm>
          <a:prstGeom prst="rect">
            <a:avLst/>
          </a:prstGeom>
        </p:spPr>
      </p:pic>
      <p:sp>
        <p:nvSpPr>
          <p:cNvPr id="16" name="TextBox 56"/>
          <p:cNvSpPr txBox="1"/>
          <p:nvPr/>
        </p:nvSpPr>
        <p:spPr>
          <a:xfrm>
            <a:off x="1538923" y="3727450"/>
            <a:ext cx="9782175" cy="1411605"/>
          </a:xfrm>
          <a:prstGeom prst="rect">
            <a:avLst/>
          </a:prstGeom>
          <a:noFill/>
          <a:effectLst/>
        </p:spPr>
        <p:txBody>
          <a:bodyPr wrap="square" rtlCol="0">
            <a:spAutoFit/>
          </a:bodyPr>
          <a:lstStyle/>
          <a:p>
            <a:pPr algn="ctr">
              <a:lnSpc>
                <a:spcPct val="130000"/>
              </a:lnSpc>
            </a:pPr>
            <a:r>
              <a:rPr lang="zh-CN" altLang="en-US"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求无理数的近似值</a:t>
            </a:r>
            <a:endParaRPr lang="zh-CN" altLang="en-US"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grpSp>
        <p:nvGrpSpPr>
          <p:cNvPr id="44" name="组合 43"/>
          <p:cNvGrpSpPr/>
          <p:nvPr/>
        </p:nvGrpSpPr>
        <p:grpSpPr>
          <a:xfrm>
            <a:off x="-15875" y="0"/>
            <a:ext cx="12877165" cy="3883025"/>
            <a:chOff x="-25" y="0"/>
            <a:chExt cx="20279" cy="6115"/>
          </a:xfrm>
        </p:grpSpPr>
        <p:sp>
          <p:nvSpPr>
            <p:cNvPr id="21" name="五边形 20"/>
            <p:cNvSpPr/>
            <p:nvPr/>
          </p:nvSpPr>
          <p:spPr>
            <a:xfrm rot="5400000">
              <a:off x="7242" y="-6867"/>
              <a:ext cx="5715" cy="20249"/>
            </a:xfrm>
            <a:prstGeom prst="homePlate">
              <a:avLst>
                <a:gd name="adj" fmla="val 59195"/>
              </a:avLst>
            </a:prstGeom>
            <a:solidFill>
              <a:srgbClr val="B75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rot="5400000">
              <a:off x="7268" y="-7067"/>
              <a:ext cx="5715" cy="20249"/>
            </a:xfrm>
            <a:prstGeom prst="homePlate">
              <a:avLst>
                <a:gd name="adj" fmla="val 56132"/>
              </a:avLst>
            </a:prstGeom>
            <a:solidFill>
              <a:srgbClr val="EE8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D:\我的\图片1.png图片1"/>
            <p:cNvPicPr>
              <a:picLocks noChangeAspect="1"/>
            </p:cNvPicPr>
            <p:nvPr/>
          </p:nvPicPr>
          <p:blipFill>
            <a:blip r:embed="rId2"/>
            <a:srcRect/>
            <a:stretch>
              <a:fillRect/>
            </a:stretch>
          </p:blipFill>
          <p:spPr>
            <a:xfrm>
              <a:off x="-2" y="0"/>
              <a:ext cx="20256" cy="5719"/>
            </a:xfrm>
            <a:prstGeom prst="rect">
              <a:avLst/>
            </a:prstGeom>
          </p:spPr>
        </p:pic>
      </p:grpSp>
      <p:sp>
        <p:nvSpPr>
          <p:cNvPr id="42" name="文本框 4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259715" y="6336030"/>
            <a:ext cx="2457450" cy="368300"/>
          </a:xfrm>
          <a:prstGeom prst="rect">
            <a:avLst/>
          </a:prstGeom>
          <a:noFill/>
        </p:spPr>
        <p:txBody>
          <a:bodyPr wrap="square" rtlCol="0">
            <a:spAutoFit/>
          </a:bodyPr>
          <a:p>
            <a:r>
              <a:rPr lang="zh-CN" altLang="en-US">
                <a:solidFill>
                  <a:schemeClr val="bg1"/>
                </a:solidFill>
                <a:latin typeface="方正字迹-海体正楷 简" panose="02000500000000000000" charset="-122"/>
                <a:ea typeface="方正字迹-海体正楷 简" panose="02000500000000000000" charset="-122"/>
              </a:rPr>
              <a:t>刘宸煊工业出品</a:t>
            </a:r>
            <a:endParaRPr lang="zh-CN" altLang="en-US">
              <a:solidFill>
                <a:schemeClr val="bg1"/>
              </a:solidFill>
              <a:latin typeface="方正字迹-海体正楷 简" panose="02000500000000000000" charset="-122"/>
              <a:ea typeface="方正字迹-海体正楷 简" panose="02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strVal val="#ppt_w*2.5"/>
                                          </p:val>
                                        </p:tav>
                                        <p:tav tm="100000">
                                          <p:val>
                                            <p:strVal val="#ppt_w"/>
                                          </p:val>
                                        </p:tav>
                                      </p:tavLst>
                                    </p:anim>
                                    <p:anim calcmode="lin" valueType="num">
                                      <p:cBhvr>
                                        <p:cTn id="24" dur="500" fill="hold"/>
                                        <p:tgtEl>
                                          <p:spTgt spid="42"/>
                                        </p:tgtEl>
                                        <p:attrNameLst>
                                          <p:attrName>ppt_h</p:attrName>
                                        </p:attrNameLst>
                                      </p:cBhvr>
                                      <p:tavLst>
                                        <p:tav tm="0">
                                          <p:val>
                                            <p:strVal val="#ppt_h*0.01"/>
                                          </p:val>
                                        </p:tav>
                                        <p:tav tm="100000">
                                          <p:val>
                                            <p:strVal val="#ppt_h"/>
                                          </p:val>
                                        </p:tav>
                                      </p:tavLst>
                                    </p:anim>
                                    <p:anim calcmode="lin" valueType="num">
                                      <p:cBhvr>
                                        <p:cTn id="25" dur="500" fill="hold"/>
                                        <p:tgtEl>
                                          <p:spTgt spid="42"/>
                                        </p:tgtEl>
                                        <p:attrNameLst>
                                          <p:attrName>ppt_x</p:attrName>
                                        </p:attrNameLst>
                                      </p:cBhvr>
                                      <p:tavLst>
                                        <p:tav tm="0">
                                          <p:val>
                                            <p:strVal val="#ppt_x"/>
                                          </p:val>
                                        </p:tav>
                                        <p:tav tm="100000">
                                          <p:val>
                                            <p:strVal val="#ppt_x"/>
                                          </p:val>
                                        </p:tav>
                                      </p:tavLst>
                                    </p:anim>
                                    <p:anim calcmode="lin" valueType="num">
                                      <p:cBhvr>
                                        <p:cTn id="26" dur="500" fill="hold"/>
                                        <p:tgtEl>
                                          <p:spTgt spid="42"/>
                                        </p:tgtEl>
                                        <p:attrNameLst>
                                          <p:attrName>ppt_y</p:attrName>
                                        </p:attrNameLst>
                                      </p:cBhvr>
                                      <p:tavLst>
                                        <p:tav tm="0">
                                          <p:val>
                                            <p:strVal val="#ppt_h+1"/>
                                          </p:val>
                                        </p:tav>
                                        <p:tav tm="100000">
                                          <p:val>
                                            <p:strVal val="#ppt_y"/>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42" grpId="0" bldLvl="0" animBg="1"/>
      <p:bldP spid="42"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00000"/>
          <p:cNvPicPr>
            <a:picLocks noChangeAspect="1"/>
          </p:cNvPicPr>
          <p:nvPr/>
        </p:nvPicPr>
        <p:blipFill>
          <a:blip r:embed="rId1"/>
          <a:stretch>
            <a:fillRect/>
          </a:stretch>
        </p:blipFill>
        <p:spPr>
          <a:xfrm>
            <a:off x="0" y="0"/>
            <a:ext cx="12858115" cy="7232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000000"/>
          <p:cNvPicPr>
            <a:picLocks noChangeAspect="1"/>
          </p:cNvPicPr>
          <p:nvPr/>
        </p:nvPicPr>
        <p:blipFill>
          <a:blip r:embed="rId1"/>
          <a:stretch>
            <a:fillRect/>
          </a:stretch>
        </p:blipFill>
        <p:spPr>
          <a:xfrm>
            <a:off x="0" y="0"/>
            <a:ext cx="12858750" cy="72326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2" name="图片 1" descr="100000000"/>
          <p:cNvPicPr>
            <a:picLocks noChangeAspect="1"/>
          </p:cNvPicPr>
          <p:nvPr/>
        </p:nvPicPr>
        <p:blipFill>
          <a:blip r:embed="rId1"/>
          <a:stretch>
            <a:fillRect/>
          </a:stretch>
        </p:blipFill>
        <p:spPr>
          <a:xfrm>
            <a:off x="0" y="0"/>
            <a:ext cx="12973050" cy="73456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片 23" descr="D:\我的\图片2.png图片2"/>
          <p:cNvPicPr>
            <a:picLocks noChangeAspect="1"/>
          </p:cNvPicPr>
          <p:nvPr/>
        </p:nvPicPr>
        <p:blipFill>
          <a:blip r:embed="rId1"/>
          <a:srcRect/>
          <a:stretch>
            <a:fillRect/>
          </a:stretch>
        </p:blipFill>
        <p:spPr>
          <a:xfrm>
            <a:off x="635" y="635"/>
            <a:ext cx="12875895" cy="7263130"/>
          </a:xfrm>
          <a:prstGeom prst="rect">
            <a:avLst/>
          </a:prstGeom>
        </p:spPr>
      </p:pic>
      <p:sp>
        <p:nvSpPr>
          <p:cNvPr id="16" name="TextBox 56"/>
          <p:cNvSpPr txBox="1"/>
          <p:nvPr/>
        </p:nvSpPr>
        <p:spPr>
          <a:xfrm>
            <a:off x="1013460" y="3727450"/>
            <a:ext cx="10831830" cy="1411605"/>
          </a:xfrm>
          <a:prstGeom prst="rect">
            <a:avLst/>
          </a:prstGeom>
          <a:noFill/>
          <a:effectLst/>
        </p:spPr>
        <p:txBody>
          <a:bodyPr wrap="square" rtlCol="0">
            <a:spAutoFit/>
          </a:bodyPr>
          <a:lstStyle/>
          <a:p>
            <a:pPr algn="ctr">
              <a:lnSpc>
                <a:spcPct val="130000"/>
              </a:lnSpc>
            </a:pPr>
            <a:r>
              <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感谢</a:t>
            </a:r>
            <a:r>
              <a:rPr lang="zh-CN" sz="6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您的收看 </a:t>
            </a:r>
            <a:endPar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grpSp>
        <p:nvGrpSpPr>
          <p:cNvPr id="44" name="组合 43"/>
          <p:cNvGrpSpPr/>
          <p:nvPr/>
        </p:nvGrpSpPr>
        <p:grpSpPr>
          <a:xfrm>
            <a:off x="-15875" y="0"/>
            <a:ext cx="12877165" cy="3883025"/>
            <a:chOff x="-25" y="0"/>
            <a:chExt cx="20279" cy="6115"/>
          </a:xfrm>
        </p:grpSpPr>
        <p:sp>
          <p:nvSpPr>
            <p:cNvPr id="21" name="五边形 20"/>
            <p:cNvSpPr/>
            <p:nvPr/>
          </p:nvSpPr>
          <p:spPr>
            <a:xfrm rot="5400000">
              <a:off x="7242" y="-6867"/>
              <a:ext cx="5715" cy="20249"/>
            </a:xfrm>
            <a:prstGeom prst="homePlate">
              <a:avLst>
                <a:gd name="adj" fmla="val 59195"/>
              </a:avLst>
            </a:prstGeom>
            <a:solidFill>
              <a:srgbClr val="B75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五边形 18"/>
            <p:cNvSpPr/>
            <p:nvPr/>
          </p:nvSpPr>
          <p:spPr>
            <a:xfrm rot="5400000">
              <a:off x="7268" y="-7067"/>
              <a:ext cx="5715" cy="20249"/>
            </a:xfrm>
            <a:prstGeom prst="homePlate">
              <a:avLst>
                <a:gd name="adj" fmla="val 56132"/>
              </a:avLst>
            </a:prstGeom>
            <a:solidFill>
              <a:srgbClr val="EE8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D:\我的\图片1.png图片1"/>
            <p:cNvPicPr>
              <a:picLocks noChangeAspect="1"/>
            </p:cNvPicPr>
            <p:nvPr/>
          </p:nvPicPr>
          <p:blipFill>
            <a:blip r:embed="rId2"/>
            <a:srcRect/>
            <a:stretch>
              <a:fillRect/>
            </a:stretch>
          </p:blipFill>
          <p:spPr>
            <a:xfrm>
              <a:off x="-2" y="0"/>
              <a:ext cx="20256" cy="5719"/>
            </a:xfrm>
            <a:prstGeom prst="rect">
              <a:avLst/>
            </a:prstGeom>
          </p:spPr>
        </p:pic>
      </p:grpSp>
      <p:sp>
        <p:nvSpPr>
          <p:cNvPr id="41" name="文本框 40"/>
          <p:cNvSpPr txBox="1"/>
          <p:nvPr/>
        </p:nvSpPr>
        <p:spPr>
          <a:xfrm>
            <a:off x="465455" y="6258560"/>
            <a:ext cx="1409065" cy="583565"/>
          </a:xfrm>
          <a:prstGeom prst="rect">
            <a:avLst/>
          </a:prstGeom>
          <a:noFill/>
          <a:effectLst/>
        </p:spPr>
        <p:txBody>
          <a:bodyPr wrap="square" rtlCol="0">
            <a:spAutoFit/>
          </a:bodyPr>
          <a:lstStyle/>
          <a:p>
            <a:pPr algn="l"/>
            <a:r>
              <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刘宸煊工业出品</a:t>
            </a:r>
            <a:endPar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文本框 4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down)">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strVal val="#ppt_w*2.5"/>
                                          </p:val>
                                        </p:tav>
                                        <p:tav tm="100000">
                                          <p:val>
                                            <p:strVal val="#ppt_w"/>
                                          </p:val>
                                        </p:tav>
                                      </p:tavLst>
                                    </p:anim>
                                    <p:anim calcmode="lin" valueType="num">
                                      <p:cBhvr>
                                        <p:cTn id="24" dur="500" fill="hold"/>
                                        <p:tgtEl>
                                          <p:spTgt spid="41"/>
                                        </p:tgtEl>
                                        <p:attrNameLst>
                                          <p:attrName>ppt_h</p:attrName>
                                        </p:attrNameLst>
                                      </p:cBhvr>
                                      <p:tavLst>
                                        <p:tav tm="0">
                                          <p:val>
                                            <p:strVal val="#ppt_h*0.01"/>
                                          </p:val>
                                        </p:tav>
                                        <p:tav tm="100000">
                                          <p:val>
                                            <p:strVal val="#ppt_h"/>
                                          </p:val>
                                        </p:tav>
                                      </p:tavLst>
                                    </p:anim>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ppt_h+1"/>
                                          </p:val>
                                        </p:tav>
                                        <p:tav tm="100000">
                                          <p:val>
                                            <p:strVal val="#ppt_y"/>
                                          </p:val>
                                        </p:tav>
                                      </p:tavLst>
                                    </p:anim>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strVal val="#ppt_w*2.5"/>
                                          </p:val>
                                        </p:tav>
                                        <p:tav tm="100000">
                                          <p:val>
                                            <p:strVal val="#ppt_w"/>
                                          </p:val>
                                        </p:tav>
                                      </p:tavLst>
                                    </p:anim>
                                    <p:anim calcmode="lin" valueType="num">
                                      <p:cBhvr>
                                        <p:cTn id="33" dur="500" fill="hold"/>
                                        <p:tgtEl>
                                          <p:spTgt spid="42"/>
                                        </p:tgtEl>
                                        <p:attrNameLst>
                                          <p:attrName>ppt_h</p:attrName>
                                        </p:attrNameLst>
                                      </p:cBhvr>
                                      <p:tavLst>
                                        <p:tav tm="0">
                                          <p:val>
                                            <p:strVal val="#ppt_h*0.01"/>
                                          </p:val>
                                        </p:tav>
                                        <p:tav tm="100000">
                                          <p:val>
                                            <p:strVal val="#ppt_h"/>
                                          </p:val>
                                        </p:tav>
                                      </p:tavLst>
                                    </p:anim>
                                    <p:anim calcmode="lin" valueType="num">
                                      <p:cBhvr>
                                        <p:cTn id="34" dur="500" fill="hold"/>
                                        <p:tgtEl>
                                          <p:spTgt spid="42"/>
                                        </p:tgtEl>
                                        <p:attrNameLst>
                                          <p:attrName>ppt_x</p:attrName>
                                        </p:attrNameLst>
                                      </p:cBhvr>
                                      <p:tavLst>
                                        <p:tav tm="0">
                                          <p:val>
                                            <p:strVal val="#ppt_x"/>
                                          </p:val>
                                        </p:tav>
                                        <p:tav tm="100000">
                                          <p:val>
                                            <p:strVal val="#ppt_x"/>
                                          </p:val>
                                        </p:tav>
                                      </p:tavLst>
                                    </p:anim>
                                    <p:anim calcmode="lin" valueType="num">
                                      <p:cBhvr>
                                        <p:cTn id="35" dur="500" fill="hold"/>
                                        <p:tgtEl>
                                          <p:spTgt spid="42"/>
                                        </p:tgtEl>
                                        <p:attrNameLst>
                                          <p:attrName>ppt_y</p:attrName>
                                        </p:attrNameLst>
                                      </p:cBhvr>
                                      <p:tavLst>
                                        <p:tav tm="0">
                                          <p:val>
                                            <p:strVal val="#ppt_h+1"/>
                                          </p:val>
                                        </p:tav>
                                        <p:tav tm="100000">
                                          <p:val>
                                            <p:strVal val="#ppt_y"/>
                                          </p:val>
                                        </p:tav>
                                      </p:tavLst>
                                    </p:anim>
                                    <p:animEffect transition="in" filter="fade">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41" grpId="0" bldLvl="0" animBg="1"/>
      <p:bldP spid="41" grpId="1" animBg="1"/>
      <p:bldP spid="42" grpId="0" bldLvl="0" animBg="1"/>
      <p:bldP spid="4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片 23" descr="D:\我的\图片2.png图片2"/>
          <p:cNvPicPr>
            <a:picLocks noChangeAspect="1"/>
          </p:cNvPicPr>
          <p:nvPr/>
        </p:nvPicPr>
        <p:blipFill>
          <a:blip r:embed="rId1"/>
          <a:srcRect/>
          <a:stretch>
            <a:fillRect/>
          </a:stretch>
        </p:blipFill>
        <p:spPr>
          <a:xfrm>
            <a:off x="635" y="-15240"/>
            <a:ext cx="12875895" cy="7263130"/>
          </a:xfrm>
          <a:prstGeom prst="rect">
            <a:avLst/>
          </a:prstGeom>
        </p:spPr>
      </p:pic>
      <p:grpSp>
        <p:nvGrpSpPr>
          <p:cNvPr id="54" name="组合 53"/>
          <p:cNvGrpSpPr/>
          <p:nvPr/>
        </p:nvGrpSpPr>
        <p:grpSpPr>
          <a:xfrm>
            <a:off x="-130" y="-635"/>
            <a:ext cx="5879089" cy="7264400"/>
            <a:chOff x="0" y="-1"/>
            <a:chExt cx="7690" cy="11440"/>
          </a:xfrm>
        </p:grpSpPr>
        <p:sp>
          <p:nvSpPr>
            <p:cNvPr id="2" name="五边形 1"/>
            <p:cNvSpPr/>
            <p:nvPr/>
          </p:nvSpPr>
          <p:spPr>
            <a:xfrm>
              <a:off x="1" y="0"/>
              <a:ext cx="7689" cy="11438"/>
            </a:xfrm>
            <a:prstGeom prst="homePlate">
              <a:avLst>
                <a:gd name="adj" fmla="val 59566"/>
              </a:avLst>
            </a:prstGeom>
            <a:solidFill>
              <a:srgbClr val="B75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五边形 2"/>
            <p:cNvSpPr/>
            <p:nvPr/>
          </p:nvSpPr>
          <p:spPr>
            <a:xfrm>
              <a:off x="1" y="0"/>
              <a:ext cx="7470" cy="11439"/>
            </a:xfrm>
            <a:prstGeom prst="homePlate">
              <a:avLst>
                <a:gd name="adj" fmla="val 58225"/>
              </a:avLst>
            </a:prstGeom>
            <a:solidFill>
              <a:srgbClr val="EE8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D:\我的\图片4.png图片4"/>
            <p:cNvPicPr>
              <a:picLocks noChangeAspect="1"/>
            </p:cNvPicPr>
            <p:nvPr/>
          </p:nvPicPr>
          <p:blipFill>
            <a:blip r:embed="rId2"/>
            <a:srcRect/>
            <a:stretch>
              <a:fillRect/>
            </a:stretch>
          </p:blipFill>
          <p:spPr>
            <a:xfrm>
              <a:off x="0" y="-1"/>
              <a:ext cx="7298" cy="11439"/>
            </a:xfrm>
            <a:prstGeom prst="rect">
              <a:avLst/>
            </a:prstGeom>
          </p:spPr>
        </p:pic>
      </p:grpSp>
      <p:grpSp>
        <p:nvGrpSpPr>
          <p:cNvPr id="7" name="组合 6"/>
          <p:cNvGrpSpPr/>
          <p:nvPr/>
        </p:nvGrpSpPr>
        <p:grpSpPr>
          <a:xfrm>
            <a:off x="6997383" y="1052195"/>
            <a:ext cx="3479800" cy="584200"/>
            <a:chOff x="3901" y="9311"/>
            <a:chExt cx="5480" cy="920"/>
          </a:xfrm>
        </p:grpSpPr>
        <p:grpSp>
          <p:nvGrpSpPr>
            <p:cNvPr id="8" name="组合 7"/>
            <p:cNvGrpSpPr/>
            <p:nvPr/>
          </p:nvGrpSpPr>
          <p:grpSpPr>
            <a:xfrm>
              <a:off x="3901" y="9311"/>
              <a:ext cx="5404" cy="920"/>
              <a:chOff x="6496" y="9551"/>
              <a:chExt cx="5404" cy="920"/>
            </a:xfrm>
          </p:grpSpPr>
          <p:sp>
            <p:nvSpPr>
              <p:cNvPr id="9" name="矩形 8"/>
              <p:cNvSpPr/>
              <p:nvPr/>
            </p:nvSpPr>
            <p:spPr>
              <a:xfrm>
                <a:off x="6496" y="9551"/>
                <a:ext cx="5404" cy="920"/>
              </a:xfrm>
              <a:prstGeom prst="rect">
                <a:avLst/>
              </a:prstGeom>
              <a:noFill/>
              <a:ln>
                <a:solidFill>
                  <a:srgbClr val="EE8323"/>
                </a:solidFill>
              </a:ln>
              <a:extLst>
                <a:ext uri="{909E8E84-426E-40DD-AFC4-6F175D3DCCD1}">
                  <a14:hiddenFill xmlns:a14="http://schemas.microsoft.com/office/drawing/2010/main">
                    <a:solidFill>
                      <a:srgbClr val="0573E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a:off x="6496" y="10039"/>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0800000">
                <a:off x="11452" y="9551"/>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4618" y="9408"/>
              <a:ext cx="4763" cy="725"/>
            </a:xfrm>
            <a:prstGeom prst="rect">
              <a:avLst/>
            </a:prstGeom>
            <a:noFill/>
            <a:effectLst/>
          </p:spPr>
          <p:txBody>
            <a:bodyPr wrap="square" rtlCol="0">
              <a:spAutoFit/>
            </a:bodyPr>
            <a:lstStyle/>
            <a:p>
              <a:pPr>
                <a:lnSpc>
                  <a:spcPct val="120000"/>
                </a:lnSpc>
                <a:spcBef>
                  <a:spcPts val="0"/>
                </a:spcBef>
                <a:spcAft>
                  <a:spcPts val="0"/>
                </a:spcAft>
              </a:pP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   </a:t>
              </a:r>
              <a:r>
                <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一般方法</a:t>
              </a:r>
              <a:endPar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3" name="组合 12"/>
          <p:cNvGrpSpPr/>
          <p:nvPr/>
        </p:nvGrpSpPr>
        <p:grpSpPr>
          <a:xfrm>
            <a:off x="6997383" y="2216150"/>
            <a:ext cx="3479800" cy="584200"/>
            <a:chOff x="3901" y="9311"/>
            <a:chExt cx="5480" cy="920"/>
          </a:xfrm>
        </p:grpSpPr>
        <p:grpSp>
          <p:nvGrpSpPr>
            <p:cNvPr id="14" name="组合 13"/>
            <p:cNvGrpSpPr/>
            <p:nvPr/>
          </p:nvGrpSpPr>
          <p:grpSpPr>
            <a:xfrm>
              <a:off x="3901" y="9311"/>
              <a:ext cx="5404" cy="920"/>
              <a:chOff x="6496" y="9551"/>
              <a:chExt cx="5404" cy="920"/>
            </a:xfrm>
          </p:grpSpPr>
          <p:sp>
            <p:nvSpPr>
              <p:cNvPr id="15" name="矩形 14"/>
              <p:cNvSpPr/>
              <p:nvPr/>
            </p:nvSpPr>
            <p:spPr>
              <a:xfrm>
                <a:off x="6496" y="9551"/>
                <a:ext cx="5404" cy="920"/>
              </a:xfrm>
              <a:prstGeom prst="rect">
                <a:avLst/>
              </a:prstGeom>
              <a:noFill/>
              <a:ln>
                <a:solidFill>
                  <a:srgbClr val="B7590D"/>
                </a:solidFill>
              </a:ln>
              <a:extLst>
                <a:ext uri="{909E8E84-426E-40DD-AFC4-6F175D3DCCD1}">
                  <a14:hiddenFill xmlns:a14="http://schemas.microsoft.com/office/drawing/2010/main">
                    <a:solidFill>
                      <a:srgbClr val="0573E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p:nvSpPr>
            <p:spPr>
              <a:xfrm>
                <a:off x="6496" y="10039"/>
                <a:ext cx="448" cy="432"/>
              </a:xfrm>
              <a:prstGeom prst="rtTriangle">
                <a:avLst/>
              </a:prstGeom>
              <a:solidFill>
                <a:srgbClr val="B75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三角形 21"/>
              <p:cNvSpPr/>
              <p:nvPr/>
            </p:nvSpPr>
            <p:spPr>
              <a:xfrm rot="10800000">
                <a:off x="11452" y="9551"/>
                <a:ext cx="448" cy="432"/>
              </a:xfrm>
              <a:prstGeom prst="rtTriangle">
                <a:avLst/>
              </a:prstGeom>
              <a:solidFill>
                <a:srgbClr val="B75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22"/>
            <p:cNvSpPr txBox="1"/>
            <p:nvPr/>
          </p:nvSpPr>
          <p:spPr>
            <a:xfrm>
              <a:off x="4618" y="9408"/>
              <a:ext cx="4763" cy="725"/>
            </a:xfrm>
            <a:prstGeom prst="rect">
              <a:avLst/>
            </a:prstGeom>
            <a:noFill/>
            <a:ln>
              <a:noFill/>
            </a:ln>
            <a:effectLst/>
          </p:spPr>
          <p:txBody>
            <a:bodyPr wrap="square" rtlCol="0">
              <a:spAutoFit/>
            </a:bodyPr>
            <a:lstStyle/>
            <a:p>
              <a:pPr>
                <a:lnSpc>
                  <a:spcPct val="120000"/>
                </a:lnSpc>
                <a:spcBef>
                  <a:spcPts val="0"/>
                </a:spcBef>
                <a:spcAft>
                  <a:spcPts val="0"/>
                </a:spcAft>
              </a:pPr>
              <a:r>
                <a:rPr lang="en-US" altLang="zh-CN"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   </a:t>
              </a:r>
              <a:r>
                <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蒙特卡洛法</a:t>
              </a:r>
              <a:endParaRPr lang="zh-CN" altLang="en-US" sz="2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文本框 5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53" name="文本框 52"/>
          <p:cNvSpPr txBox="1"/>
          <p:nvPr/>
        </p:nvSpPr>
        <p:spPr>
          <a:xfrm>
            <a:off x="10429240" y="359410"/>
            <a:ext cx="2092960" cy="398780"/>
          </a:xfrm>
          <a:prstGeom prst="rect">
            <a:avLst/>
          </a:prstGeom>
          <a:noFill/>
          <a:effectLst/>
        </p:spPr>
        <p:txBody>
          <a:bodyPr wrap="square" rtlCol="0">
            <a:spAutoFit/>
          </a:bodyPr>
          <a:lstStyle/>
          <a:p>
            <a:pPr algn="r"/>
            <a:r>
              <a:rPr lang="zh-CN" altLang="en-US"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刘宸煊工业</a:t>
            </a:r>
            <a:r>
              <a:rPr lang="zh-CN" altLang="en-US"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出品</a:t>
            </a:r>
            <a:endParaRPr lang="zh-CN" altLang="en-US"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7" name="组合 56"/>
          <p:cNvGrpSpPr/>
          <p:nvPr/>
        </p:nvGrpSpPr>
        <p:grpSpPr>
          <a:xfrm>
            <a:off x="1151890" y="2753678"/>
            <a:ext cx="2139950" cy="1755775"/>
            <a:chOff x="2424" y="5870"/>
            <a:chExt cx="3370" cy="2765"/>
          </a:xfrm>
        </p:grpSpPr>
        <p:sp>
          <p:nvSpPr>
            <p:cNvPr id="55" name="TextBox 56"/>
            <p:cNvSpPr txBox="1"/>
            <p:nvPr/>
          </p:nvSpPr>
          <p:spPr>
            <a:xfrm>
              <a:off x="2424" y="5870"/>
              <a:ext cx="3371" cy="2223"/>
            </a:xfrm>
            <a:prstGeom prst="rect">
              <a:avLst/>
            </a:prstGeom>
            <a:noFill/>
            <a:effectLst/>
          </p:spPr>
          <p:txBody>
            <a:bodyPr wrap="square" rtlCol="0">
              <a:spAutoFit/>
            </a:bodyPr>
            <a:lstStyle/>
            <a:p>
              <a:pPr algn="ctr">
                <a:lnSpc>
                  <a:spcPct val="130000"/>
                </a:lnSpc>
              </a:pPr>
              <a:r>
                <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目</a:t>
              </a:r>
              <a:r>
                <a:rPr lang="zh-CN" sz="6600" b="1"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录</a:t>
              </a:r>
              <a:endPar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56" name="文本框 55"/>
            <p:cNvSpPr txBox="1"/>
            <p:nvPr/>
          </p:nvSpPr>
          <p:spPr>
            <a:xfrm>
              <a:off x="2822" y="8007"/>
              <a:ext cx="2576" cy="628"/>
            </a:xfrm>
            <a:prstGeom prst="rect">
              <a:avLst/>
            </a:prstGeom>
            <a:noFill/>
            <a:effectLst/>
          </p:spPr>
          <p:txBody>
            <a:bodyPr wrap="square" rtlCol="0">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CONTENT</a:t>
              </a:r>
              <a:endPar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8" presetClass="entr" presetSubtype="0" accel="10000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p:cTn id="22" dur="500" fill="hold"/>
                                        <p:tgtEl>
                                          <p:spTgt spid="52"/>
                                        </p:tgtEl>
                                        <p:attrNameLst>
                                          <p:attrName>ppt_w</p:attrName>
                                        </p:attrNameLst>
                                      </p:cBhvr>
                                      <p:tavLst>
                                        <p:tav tm="0">
                                          <p:val>
                                            <p:strVal val="#ppt_w*2.5"/>
                                          </p:val>
                                        </p:tav>
                                        <p:tav tm="100000">
                                          <p:val>
                                            <p:strVal val="#ppt_w"/>
                                          </p:val>
                                        </p:tav>
                                      </p:tavLst>
                                    </p:anim>
                                    <p:anim calcmode="lin" valueType="num">
                                      <p:cBhvr>
                                        <p:cTn id="23" dur="500" fill="hold"/>
                                        <p:tgtEl>
                                          <p:spTgt spid="52"/>
                                        </p:tgtEl>
                                        <p:attrNameLst>
                                          <p:attrName>ppt_h</p:attrName>
                                        </p:attrNameLst>
                                      </p:cBhvr>
                                      <p:tavLst>
                                        <p:tav tm="0">
                                          <p:val>
                                            <p:strVal val="#ppt_h*0.01"/>
                                          </p:val>
                                        </p:tav>
                                        <p:tav tm="100000">
                                          <p:val>
                                            <p:strVal val="#ppt_h"/>
                                          </p:val>
                                        </p:tav>
                                      </p:tavLst>
                                    </p:anim>
                                    <p:anim calcmode="lin" valueType="num">
                                      <p:cBhvr>
                                        <p:cTn id="24" dur="500" fill="hold"/>
                                        <p:tgtEl>
                                          <p:spTgt spid="52"/>
                                        </p:tgtEl>
                                        <p:attrNameLst>
                                          <p:attrName>ppt_x</p:attrName>
                                        </p:attrNameLst>
                                      </p:cBhvr>
                                      <p:tavLst>
                                        <p:tav tm="0">
                                          <p:val>
                                            <p:strVal val="#ppt_x"/>
                                          </p:val>
                                        </p:tav>
                                        <p:tav tm="100000">
                                          <p:val>
                                            <p:strVal val="#ppt_x"/>
                                          </p:val>
                                        </p:tav>
                                      </p:tavLst>
                                    </p:anim>
                                    <p:anim calcmode="lin" valueType="num">
                                      <p:cBhvr>
                                        <p:cTn id="25" dur="500" fill="hold"/>
                                        <p:tgtEl>
                                          <p:spTgt spid="52"/>
                                        </p:tgtEl>
                                        <p:attrNameLst>
                                          <p:attrName>ppt_y</p:attrName>
                                        </p:attrNameLst>
                                      </p:cBhvr>
                                      <p:tavLst>
                                        <p:tav tm="0">
                                          <p:val>
                                            <p:strVal val="#ppt_h+1"/>
                                          </p:val>
                                        </p:tav>
                                        <p:tav tm="100000">
                                          <p:val>
                                            <p:strVal val="#ppt_y"/>
                                          </p:val>
                                        </p:tav>
                                      </p:tavLst>
                                    </p:anim>
                                    <p:animEffect transition="in" filter="fade">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strVal val="#ppt_w*2.5"/>
                                          </p:val>
                                        </p:tav>
                                        <p:tav tm="100000">
                                          <p:val>
                                            <p:strVal val="#ppt_w"/>
                                          </p:val>
                                        </p:tav>
                                      </p:tavLst>
                                    </p:anim>
                                    <p:anim calcmode="lin" valueType="num">
                                      <p:cBhvr>
                                        <p:cTn id="32" dur="500" fill="hold"/>
                                        <p:tgtEl>
                                          <p:spTgt spid="53"/>
                                        </p:tgtEl>
                                        <p:attrNameLst>
                                          <p:attrName>ppt_h</p:attrName>
                                        </p:attrNameLst>
                                      </p:cBhvr>
                                      <p:tavLst>
                                        <p:tav tm="0">
                                          <p:val>
                                            <p:strVal val="#ppt_h*0.01"/>
                                          </p:val>
                                        </p:tav>
                                        <p:tav tm="100000">
                                          <p:val>
                                            <p:strVal val="#ppt_h"/>
                                          </p:val>
                                        </p:tav>
                                      </p:tavLst>
                                    </p:anim>
                                    <p:anim calcmode="lin" valueType="num">
                                      <p:cBhvr>
                                        <p:cTn id="33" dur="500" fill="hold"/>
                                        <p:tgtEl>
                                          <p:spTgt spid="53"/>
                                        </p:tgtEl>
                                        <p:attrNameLst>
                                          <p:attrName>ppt_x</p:attrName>
                                        </p:attrNameLst>
                                      </p:cBhvr>
                                      <p:tavLst>
                                        <p:tav tm="0">
                                          <p:val>
                                            <p:strVal val="#ppt_x"/>
                                          </p:val>
                                        </p:tav>
                                        <p:tav tm="100000">
                                          <p:val>
                                            <p:strVal val="#ppt_x"/>
                                          </p:val>
                                        </p:tav>
                                      </p:tavLst>
                                    </p:anim>
                                    <p:anim calcmode="lin" valueType="num">
                                      <p:cBhvr>
                                        <p:cTn id="34" dur="500" fill="hold"/>
                                        <p:tgtEl>
                                          <p:spTgt spid="53"/>
                                        </p:tgtEl>
                                        <p:attrNameLst>
                                          <p:attrName>ppt_y</p:attrName>
                                        </p:attrNameLst>
                                      </p:cBhvr>
                                      <p:tavLst>
                                        <p:tav tm="0">
                                          <p:val>
                                            <p:strVal val="#ppt_h+1"/>
                                          </p:val>
                                        </p:tav>
                                        <p:tav tm="100000">
                                          <p:val>
                                            <p:strVal val="#ppt_y"/>
                                          </p:val>
                                        </p:tav>
                                      </p:tavLst>
                                    </p:anim>
                                    <p:animEffect transition="in" filter="fade">
                                      <p:cBhvr>
                                        <p:cTn id="35" dur="500"/>
                                        <p:tgtEl>
                                          <p:spTgt spid="5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barn(inVertical)">
                                      <p:cBhvr>
                                        <p:cTn id="4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52" grpId="1" animBg="1"/>
      <p:bldP spid="53" grpId="0" bldLvl="0" animBg="1"/>
      <p:bldP spid="5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片 23" descr="D:\我的\图片2.png图片2"/>
          <p:cNvPicPr>
            <a:picLocks noChangeAspect="1"/>
          </p:cNvPicPr>
          <p:nvPr/>
        </p:nvPicPr>
        <p:blipFill>
          <a:blip r:embed="rId1"/>
          <a:srcRect/>
          <a:stretch>
            <a:fillRect/>
          </a:stretch>
        </p:blipFill>
        <p:spPr>
          <a:xfrm>
            <a:off x="635" y="635"/>
            <a:ext cx="12875895" cy="7263130"/>
          </a:xfrm>
          <a:prstGeom prst="rect">
            <a:avLst/>
          </a:prstGeom>
        </p:spPr>
      </p:pic>
      <p:sp>
        <p:nvSpPr>
          <p:cNvPr id="16" name="TextBox 56"/>
          <p:cNvSpPr txBox="1"/>
          <p:nvPr/>
        </p:nvSpPr>
        <p:spPr>
          <a:xfrm>
            <a:off x="1538923" y="2794635"/>
            <a:ext cx="9782175" cy="1411605"/>
          </a:xfrm>
          <a:prstGeom prst="rect">
            <a:avLst/>
          </a:prstGeom>
          <a:noFill/>
          <a:effectLst/>
        </p:spPr>
        <p:txBody>
          <a:bodyPr wrap="square" rtlCol="0">
            <a:spAutoFit/>
          </a:bodyPr>
          <a:lstStyle/>
          <a:p>
            <a:pPr algn="ctr">
              <a:lnSpc>
                <a:spcPct val="130000"/>
              </a:lnSpc>
            </a:pPr>
            <a:r>
              <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一般方法</a:t>
            </a:r>
            <a:endPar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grpSp>
        <p:nvGrpSpPr>
          <p:cNvPr id="33" name="组合 32"/>
          <p:cNvGrpSpPr/>
          <p:nvPr/>
        </p:nvGrpSpPr>
        <p:grpSpPr>
          <a:xfrm>
            <a:off x="5013643" y="2211705"/>
            <a:ext cx="2849880" cy="584200"/>
            <a:chOff x="3901" y="9311"/>
            <a:chExt cx="4488" cy="920"/>
          </a:xfrm>
        </p:grpSpPr>
        <p:grpSp>
          <p:nvGrpSpPr>
            <p:cNvPr id="31" name="组合 30"/>
            <p:cNvGrpSpPr/>
            <p:nvPr/>
          </p:nvGrpSpPr>
          <p:grpSpPr>
            <a:xfrm>
              <a:off x="3901" y="9311"/>
              <a:ext cx="4488" cy="920"/>
              <a:chOff x="6496" y="9551"/>
              <a:chExt cx="4488" cy="920"/>
            </a:xfrm>
          </p:grpSpPr>
          <p:sp>
            <p:nvSpPr>
              <p:cNvPr id="28" name="矩形 27"/>
              <p:cNvSpPr/>
              <p:nvPr/>
            </p:nvSpPr>
            <p:spPr>
              <a:xfrm>
                <a:off x="6496" y="9551"/>
                <a:ext cx="4488" cy="920"/>
              </a:xfrm>
              <a:prstGeom prst="rect">
                <a:avLst/>
              </a:prstGeom>
              <a:noFill/>
              <a:ln>
                <a:solidFill>
                  <a:srgbClr val="EE8323"/>
                </a:solidFill>
              </a:ln>
              <a:extLst>
                <a:ext uri="{909E8E84-426E-40DD-AFC4-6F175D3DCCD1}">
                  <a14:hiddenFill xmlns:a14="http://schemas.microsoft.com/office/drawing/2010/main">
                    <a:solidFill>
                      <a:srgbClr val="0573E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a:off x="6496" y="10039"/>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rot="10800000">
                <a:off x="10536" y="9551"/>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4543" y="9457"/>
              <a:ext cx="3205" cy="628"/>
            </a:xfrm>
            <a:prstGeom prst="rect">
              <a:avLst/>
            </a:prstGeom>
            <a:noFill/>
            <a:effectLst/>
          </p:spPr>
          <p:txBody>
            <a:bodyPr wrap="square" rtlCol="0">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PART O1</a:t>
              </a:r>
              <a:endPar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2" name="文本框 4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95325" y="6469380"/>
            <a:ext cx="2114550" cy="368300"/>
          </a:xfrm>
          <a:prstGeom prst="rect">
            <a:avLst/>
          </a:prstGeom>
          <a:noFill/>
        </p:spPr>
        <p:txBody>
          <a:bodyPr wrap="square" rtlCol="0">
            <a:spAutoFit/>
          </a:bodyPr>
          <a:p>
            <a:r>
              <a:rPr lang="zh-CN" altLang="en-US">
                <a:solidFill>
                  <a:schemeClr val="bg1"/>
                </a:solidFill>
                <a:latin typeface="方正字迹-海体正楷 简" panose="02000500000000000000" charset="-122"/>
                <a:ea typeface="方正字迹-海体正楷 简" panose="02000500000000000000" charset="-122"/>
              </a:rPr>
              <a:t>刘宸煊工业出品</a:t>
            </a:r>
            <a:endParaRPr lang="zh-CN" altLang="en-US">
              <a:solidFill>
                <a:schemeClr val="bg1"/>
              </a:solidFill>
              <a:latin typeface="方正字迹-海体正楷 简" panose="02000500000000000000" charset="-122"/>
              <a:ea typeface="方正字迹-海体正楷 简" panose="02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arn(inVertic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500" fill="hold"/>
                                        <p:tgtEl>
                                          <p:spTgt spid="42"/>
                                        </p:tgtEl>
                                        <p:attrNameLst>
                                          <p:attrName>ppt_w</p:attrName>
                                        </p:attrNameLst>
                                      </p:cBhvr>
                                      <p:tavLst>
                                        <p:tav tm="0">
                                          <p:val>
                                            <p:strVal val="#ppt_w*2.5"/>
                                          </p:val>
                                        </p:tav>
                                        <p:tav tm="100000">
                                          <p:val>
                                            <p:strVal val="#ppt_w"/>
                                          </p:val>
                                        </p:tav>
                                      </p:tavLst>
                                    </p:anim>
                                    <p:anim calcmode="lin" valueType="num">
                                      <p:cBhvr>
                                        <p:cTn id="24" dur="500" fill="hold"/>
                                        <p:tgtEl>
                                          <p:spTgt spid="42"/>
                                        </p:tgtEl>
                                        <p:attrNameLst>
                                          <p:attrName>ppt_h</p:attrName>
                                        </p:attrNameLst>
                                      </p:cBhvr>
                                      <p:tavLst>
                                        <p:tav tm="0">
                                          <p:val>
                                            <p:strVal val="#ppt_h*0.01"/>
                                          </p:val>
                                        </p:tav>
                                        <p:tav tm="100000">
                                          <p:val>
                                            <p:strVal val="#ppt_h"/>
                                          </p:val>
                                        </p:tav>
                                      </p:tavLst>
                                    </p:anim>
                                    <p:anim calcmode="lin" valueType="num">
                                      <p:cBhvr>
                                        <p:cTn id="25" dur="500" fill="hold"/>
                                        <p:tgtEl>
                                          <p:spTgt spid="42"/>
                                        </p:tgtEl>
                                        <p:attrNameLst>
                                          <p:attrName>ppt_x</p:attrName>
                                        </p:attrNameLst>
                                      </p:cBhvr>
                                      <p:tavLst>
                                        <p:tav tm="0">
                                          <p:val>
                                            <p:strVal val="#ppt_x"/>
                                          </p:val>
                                        </p:tav>
                                        <p:tav tm="100000">
                                          <p:val>
                                            <p:strVal val="#ppt_x"/>
                                          </p:val>
                                        </p:tav>
                                      </p:tavLst>
                                    </p:anim>
                                    <p:anim calcmode="lin" valueType="num">
                                      <p:cBhvr>
                                        <p:cTn id="26" dur="500" fill="hold"/>
                                        <p:tgtEl>
                                          <p:spTgt spid="42"/>
                                        </p:tgtEl>
                                        <p:attrNameLst>
                                          <p:attrName>ppt_y</p:attrName>
                                        </p:attrNameLst>
                                      </p:cBhvr>
                                      <p:tavLst>
                                        <p:tav tm="0">
                                          <p:val>
                                            <p:strVal val="#ppt_h+1"/>
                                          </p:val>
                                        </p:tav>
                                        <p:tav tm="100000">
                                          <p:val>
                                            <p:strVal val="#ppt_y"/>
                                          </p:val>
                                        </p:tav>
                                      </p:tavLst>
                                    </p:anim>
                                    <p:animEffect transition="in" filter="fade">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42" grpId="0" bldLvl="0" animBg="1"/>
      <p:bldP spid="4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标题 103"/>
          <p:cNvSpPr>
            <a:spLocks noGrp="1"/>
          </p:cNvSpPr>
          <p:nvPr>
            <p:ph type="title"/>
          </p:nvPr>
        </p:nvSpPr>
        <p:spPr/>
        <p:txBody>
          <a:bodyPr/>
          <a:p>
            <a:endParaRPr lang="zh-CN" altLang="en-US"/>
          </a:p>
        </p:txBody>
      </p:sp>
      <p:sp>
        <p:nvSpPr>
          <p:cNvPr id="106" name="文本占位符 105"/>
          <p:cNvSpPr>
            <a:spLocks noGrp="1"/>
          </p:cNvSpPr>
          <p:nvPr>
            <p:ph type="body" orient="vert" idx="1"/>
          </p:nvPr>
        </p:nvSpPr>
        <p:spPr/>
        <p:txBody>
          <a:bodyPr/>
          <a:p>
            <a:endParaRPr lang="zh-CN" altLang="en-US"/>
          </a:p>
        </p:txBody>
      </p:sp>
      <p:pic>
        <p:nvPicPr>
          <p:cNvPr id="24" name="图片 23" descr="D:\我的\图片2.png图片2"/>
          <p:cNvPicPr>
            <a:picLocks noChangeAspect="1"/>
          </p:cNvPicPr>
          <p:nvPr/>
        </p:nvPicPr>
        <p:blipFill>
          <a:blip r:embed="rId1"/>
          <a:srcRect/>
          <a:stretch>
            <a:fillRect/>
          </a:stretch>
        </p:blipFill>
        <p:spPr>
          <a:xfrm>
            <a:off x="-30480" y="-15240"/>
            <a:ext cx="12875895" cy="7263130"/>
          </a:xfrm>
          <a:prstGeom prst="rect">
            <a:avLst/>
          </a:prstGeom>
        </p:spPr>
      </p:pic>
      <p:grpSp>
        <p:nvGrpSpPr>
          <p:cNvPr id="3" name="组合 2"/>
          <p:cNvGrpSpPr/>
          <p:nvPr/>
        </p:nvGrpSpPr>
        <p:grpSpPr>
          <a:xfrm>
            <a:off x="348615" y="209550"/>
            <a:ext cx="5303520" cy="751840"/>
            <a:chOff x="549" y="330"/>
            <a:chExt cx="8352" cy="1184"/>
          </a:xfrm>
        </p:grpSpPr>
        <p:grpSp>
          <p:nvGrpSpPr>
            <p:cNvPr id="2" name="组合 1"/>
            <p:cNvGrpSpPr/>
            <p:nvPr/>
          </p:nvGrpSpPr>
          <p:grpSpPr>
            <a:xfrm>
              <a:off x="2166" y="330"/>
              <a:ext cx="6735" cy="1184"/>
              <a:chOff x="2731" y="556"/>
              <a:chExt cx="6735" cy="1184"/>
            </a:xfrm>
          </p:grpSpPr>
          <p:sp>
            <p:nvSpPr>
              <p:cNvPr id="16" name="TextBox 56"/>
              <p:cNvSpPr txBox="1"/>
              <p:nvPr/>
            </p:nvSpPr>
            <p:spPr>
              <a:xfrm>
                <a:off x="2731" y="556"/>
                <a:ext cx="4156" cy="774"/>
              </a:xfrm>
              <a:prstGeom prst="rect">
                <a:avLst/>
              </a:prstGeom>
              <a:noFill/>
              <a:effectLst/>
            </p:spPr>
            <p:txBody>
              <a:bodyPr wrap="square" rtlCol="0">
                <a:spAutoFit/>
              </a:bodyPr>
              <a:lstStyle/>
              <a:p>
                <a:pPr algn="l">
                  <a:lnSpc>
                    <a:spcPct val="130000"/>
                  </a:lnSpc>
                </a:pPr>
                <a:r>
                  <a:rPr lang="zh-CN" sz="20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一般方法</a:t>
                </a:r>
                <a:endParaRPr lang="zh-CN" sz="20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7" name="文本框 16"/>
              <p:cNvSpPr txBox="1"/>
              <p:nvPr/>
            </p:nvSpPr>
            <p:spPr>
              <a:xfrm>
                <a:off x="2731" y="1257"/>
                <a:ext cx="6735" cy="483"/>
              </a:xfrm>
              <a:prstGeom prst="rect">
                <a:avLst/>
              </a:prstGeom>
              <a:noFill/>
              <a:effectLst/>
            </p:spPr>
            <p:txBody>
              <a:bodyPr wrap="square" rtlCol="0">
                <a:spAutoFit/>
              </a:bodyPr>
              <a:lstStyle/>
              <a:p>
                <a:pPr algn="l"/>
                <a:endParaRPr lang="en-US" altLang="zh-CN" sz="14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3" name="组合 32"/>
            <p:cNvGrpSpPr/>
            <p:nvPr/>
          </p:nvGrpSpPr>
          <p:grpSpPr>
            <a:xfrm>
              <a:off x="549" y="483"/>
              <a:ext cx="1426" cy="920"/>
              <a:chOff x="3901" y="9311"/>
              <a:chExt cx="1426" cy="920"/>
            </a:xfrm>
          </p:grpSpPr>
          <p:grpSp>
            <p:nvGrpSpPr>
              <p:cNvPr id="31" name="组合 30"/>
              <p:cNvGrpSpPr/>
              <p:nvPr/>
            </p:nvGrpSpPr>
            <p:grpSpPr>
              <a:xfrm>
                <a:off x="3901" y="9311"/>
                <a:ext cx="1426" cy="920"/>
                <a:chOff x="6496" y="9551"/>
                <a:chExt cx="1426" cy="920"/>
              </a:xfrm>
            </p:grpSpPr>
            <p:sp>
              <p:nvSpPr>
                <p:cNvPr id="28" name="矩形 27"/>
                <p:cNvSpPr/>
                <p:nvPr/>
              </p:nvSpPr>
              <p:spPr>
                <a:xfrm>
                  <a:off x="6496" y="9551"/>
                  <a:ext cx="1426" cy="920"/>
                </a:xfrm>
                <a:prstGeom prst="rect">
                  <a:avLst/>
                </a:prstGeom>
                <a:noFill/>
                <a:ln>
                  <a:solidFill>
                    <a:srgbClr val="EE8323"/>
                  </a:solidFill>
                </a:ln>
                <a:extLst>
                  <a:ext uri="{909E8E84-426E-40DD-AFC4-6F175D3DCCD1}">
                    <a14:hiddenFill xmlns:a14="http://schemas.microsoft.com/office/drawing/2010/main">
                      <a:solidFill>
                        <a:srgbClr val="0573E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a:off x="6496" y="10039"/>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rot="10800000">
                  <a:off x="7471" y="9551"/>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4236" y="9457"/>
                <a:ext cx="978" cy="628"/>
              </a:xfrm>
              <a:prstGeom prst="rect">
                <a:avLst/>
              </a:prstGeom>
              <a:noFill/>
              <a:effectLst/>
            </p:spPr>
            <p:txBody>
              <a:bodyPr wrap="square" rtlCol="0">
                <a:spAutoFit/>
              </a:bodyPr>
              <a:lstStyle/>
              <a:p>
                <a:pPr algn="l"/>
                <a:r>
                  <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O1</a:t>
                </a:r>
                <a:endPar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101" name="组合 100"/>
          <p:cNvGrpSpPr/>
          <p:nvPr/>
        </p:nvGrpSpPr>
        <p:grpSpPr>
          <a:xfrm>
            <a:off x="-72390" y="-1793875"/>
            <a:ext cx="13210540" cy="13756005"/>
            <a:chOff x="-114" y="-2825"/>
            <a:chExt cx="20804" cy="21663"/>
          </a:xfrm>
        </p:grpSpPr>
        <p:grpSp>
          <p:nvGrpSpPr>
            <p:cNvPr id="35" name="组合 34"/>
            <p:cNvGrpSpPr/>
            <p:nvPr/>
          </p:nvGrpSpPr>
          <p:grpSpPr>
            <a:xfrm>
              <a:off x="-114" y="11319"/>
              <a:ext cx="20738" cy="120"/>
              <a:chOff x="235" y="11171"/>
              <a:chExt cx="19338" cy="268"/>
            </a:xfrm>
          </p:grpSpPr>
          <p:grpSp>
            <p:nvGrpSpPr>
              <p:cNvPr id="14" name="组合 13"/>
              <p:cNvGrpSpPr/>
              <p:nvPr/>
            </p:nvGrpSpPr>
            <p:grpSpPr>
              <a:xfrm>
                <a:off x="235" y="11171"/>
                <a:ext cx="11050" cy="268"/>
                <a:chOff x="6483" y="10847"/>
                <a:chExt cx="11050" cy="592"/>
              </a:xfrm>
            </p:grpSpPr>
            <p:grpSp>
              <p:nvGrpSpPr>
                <p:cNvPr id="8" name="组合 7"/>
                <p:cNvGrpSpPr/>
                <p:nvPr/>
              </p:nvGrpSpPr>
              <p:grpSpPr>
                <a:xfrm>
                  <a:off x="6483" y="10847"/>
                  <a:ext cx="5509" cy="592"/>
                  <a:chOff x="6483" y="10847"/>
                  <a:chExt cx="5509" cy="592"/>
                </a:xfrm>
              </p:grpSpPr>
              <p:sp>
                <p:nvSpPr>
                  <p:cNvPr id="4" name="平行四边形 3"/>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025" y="10847"/>
                  <a:ext cx="5509" cy="592"/>
                  <a:chOff x="6483" y="10847"/>
                  <a:chExt cx="5509" cy="592"/>
                </a:xfrm>
              </p:grpSpPr>
              <p:sp>
                <p:nvSpPr>
                  <p:cNvPr id="10" name="平行四边形 9"/>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 name="组合 14"/>
              <p:cNvGrpSpPr/>
              <p:nvPr/>
            </p:nvGrpSpPr>
            <p:grpSpPr>
              <a:xfrm>
                <a:off x="11287" y="11171"/>
                <a:ext cx="8286" cy="268"/>
                <a:chOff x="6483" y="10847"/>
                <a:chExt cx="8286" cy="592"/>
              </a:xfrm>
            </p:grpSpPr>
            <p:grpSp>
              <p:nvGrpSpPr>
                <p:cNvPr id="18" name="组合 17"/>
                <p:cNvGrpSpPr/>
                <p:nvPr/>
              </p:nvGrpSpPr>
              <p:grpSpPr>
                <a:xfrm>
                  <a:off x="6483" y="10847"/>
                  <a:ext cx="5509" cy="592"/>
                  <a:chOff x="6483" y="10847"/>
                  <a:chExt cx="5509" cy="592"/>
                </a:xfrm>
              </p:grpSpPr>
              <p:sp>
                <p:nvSpPr>
                  <p:cNvPr id="19" name="平行四边形 18"/>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2025" y="10847"/>
                  <a:ext cx="2744" cy="592"/>
                  <a:chOff x="6483" y="10847"/>
                  <a:chExt cx="2744" cy="592"/>
                </a:xfrm>
              </p:grpSpPr>
              <p:sp>
                <p:nvSpPr>
                  <p:cNvPr id="25" name="平行四边形 24"/>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6" name="组合 35"/>
            <p:cNvGrpSpPr/>
            <p:nvPr/>
          </p:nvGrpSpPr>
          <p:grpSpPr>
            <a:xfrm rot="5400000">
              <a:off x="-10309" y="8409"/>
              <a:ext cx="20738" cy="120"/>
              <a:chOff x="235" y="11171"/>
              <a:chExt cx="19338" cy="268"/>
            </a:xfrm>
          </p:grpSpPr>
          <p:grpSp>
            <p:nvGrpSpPr>
              <p:cNvPr id="37" name="组合 36"/>
              <p:cNvGrpSpPr/>
              <p:nvPr/>
            </p:nvGrpSpPr>
            <p:grpSpPr>
              <a:xfrm>
                <a:off x="235" y="11171"/>
                <a:ext cx="11050" cy="268"/>
                <a:chOff x="6483" y="10847"/>
                <a:chExt cx="11050" cy="592"/>
              </a:xfrm>
            </p:grpSpPr>
            <p:grpSp>
              <p:nvGrpSpPr>
                <p:cNvPr id="38" name="组合 37"/>
                <p:cNvGrpSpPr/>
                <p:nvPr/>
              </p:nvGrpSpPr>
              <p:grpSpPr>
                <a:xfrm>
                  <a:off x="6483" y="10847"/>
                  <a:ext cx="5509" cy="592"/>
                  <a:chOff x="6483" y="10847"/>
                  <a:chExt cx="5509" cy="592"/>
                </a:xfrm>
              </p:grpSpPr>
              <p:sp>
                <p:nvSpPr>
                  <p:cNvPr id="39" name="平行四边形 38"/>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025" y="10847"/>
                  <a:ext cx="5509" cy="592"/>
                  <a:chOff x="6483" y="10847"/>
                  <a:chExt cx="5509" cy="592"/>
                </a:xfrm>
              </p:grpSpPr>
              <p:sp>
                <p:nvSpPr>
                  <p:cNvPr id="46" name="平行四边形 45"/>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0" name="组合 49"/>
              <p:cNvGrpSpPr/>
              <p:nvPr/>
            </p:nvGrpSpPr>
            <p:grpSpPr>
              <a:xfrm>
                <a:off x="11287" y="11171"/>
                <a:ext cx="8286" cy="268"/>
                <a:chOff x="6483" y="10847"/>
                <a:chExt cx="8286" cy="592"/>
              </a:xfrm>
            </p:grpSpPr>
            <p:grpSp>
              <p:nvGrpSpPr>
                <p:cNvPr id="51" name="组合 50"/>
                <p:cNvGrpSpPr/>
                <p:nvPr/>
              </p:nvGrpSpPr>
              <p:grpSpPr>
                <a:xfrm>
                  <a:off x="6483" y="10847"/>
                  <a:ext cx="5509" cy="592"/>
                  <a:chOff x="6483" y="10847"/>
                  <a:chExt cx="5509" cy="592"/>
                </a:xfrm>
              </p:grpSpPr>
              <p:sp>
                <p:nvSpPr>
                  <p:cNvPr id="52" name="平行四边形 51"/>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12025" y="10847"/>
                  <a:ext cx="2744" cy="592"/>
                  <a:chOff x="6483" y="10847"/>
                  <a:chExt cx="2744" cy="592"/>
                </a:xfrm>
              </p:grpSpPr>
              <p:sp>
                <p:nvSpPr>
                  <p:cNvPr id="57" name="平行四边形 56"/>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59" name="组合 58"/>
            <p:cNvGrpSpPr/>
            <p:nvPr/>
          </p:nvGrpSpPr>
          <p:grpSpPr>
            <a:xfrm rot="16200000" flipH="1">
              <a:off x="9849" y="7484"/>
              <a:ext cx="20738" cy="120"/>
              <a:chOff x="235" y="11171"/>
              <a:chExt cx="19338" cy="268"/>
            </a:xfrm>
          </p:grpSpPr>
          <p:grpSp>
            <p:nvGrpSpPr>
              <p:cNvPr id="60" name="组合 59"/>
              <p:cNvGrpSpPr/>
              <p:nvPr/>
            </p:nvGrpSpPr>
            <p:grpSpPr>
              <a:xfrm>
                <a:off x="235" y="11171"/>
                <a:ext cx="11050" cy="268"/>
                <a:chOff x="6483" y="10847"/>
                <a:chExt cx="11050" cy="592"/>
              </a:xfrm>
            </p:grpSpPr>
            <p:grpSp>
              <p:nvGrpSpPr>
                <p:cNvPr id="61" name="组合 60"/>
                <p:cNvGrpSpPr/>
                <p:nvPr/>
              </p:nvGrpSpPr>
              <p:grpSpPr>
                <a:xfrm>
                  <a:off x="6483" y="10847"/>
                  <a:ext cx="5509" cy="592"/>
                  <a:chOff x="6483" y="10847"/>
                  <a:chExt cx="5509" cy="592"/>
                </a:xfrm>
              </p:grpSpPr>
              <p:sp>
                <p:nvSpPr>
                  <p:cNvPr id="62" name="平行四边形 61"/>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平行四边形 62"/>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平行四边形 63"/>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平行四边形 64"/>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12025" y="10847"/>
                  <a:ext cx="5509" cy="592"/>
                  <a:chOff x="6483" y="10847"/>
                  <a:chExt cx="5509" cy="592"/>
                </a:xfrm>
              </p:grpSpPr>
              <p:sp>
                <p:nvSpPr>
                  <p:cNvPr id="67" name="平行四边形 66"/>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11287" y="11171"/>
                <a:ext cx="8286" cy="268"/>
                <a:chOff x="6483" y="10847"/>
                <a:chExt cx="8286" cy="592"/>
              </a:xfrm>
            </p:grpSpPr>
            <p:grpSp>
              <p:nvGrpSpPr>
                <p:cNvPr id="72" name="组合 71"/>
                <p:cNvGrpSpPr/>
                <p:nvPr/>
              </p:nvGrpSpPr>
              <p:grpSpPr>
                <a:xfrm>
                  <a:off x="6483" y="10847"/>
                  <a:ext cx="5509" cy="592"/>
                  <a:chOff x="6483" y="10847"/>
                  <a:chExt cx="5509" cy="592"/>
                </a:xfrm>
              </p:grpSpPr>
              <p:sp>
                <p:nvSpPr>
                  <p:cNvPr id="73" name="平行四边形 72"/>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平行四边形 74"/>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12025" y="10847"/>
                  <a:ext cx="2744" cy="592"/>
                  <a:chOff x="6483" y="10847"/>
                  <a:chExt cx="2744" cy="592"/>
                </a:xfrm>
              </p:grpSpPr>
              <p:sp>
                <p:nvSpPr>
                  <p:cNvPr id="78" name="平行四边形 77"/>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80" name="组合 79"/>
            <p:cNvGrpSpPr/>
            <p:nvPr/>
          </p:nvGrpSpPr>
          <p:grpSpPr>
            <a:xfrm>
              <a:off x="-48" y="-2"/>
              <a:ext cx="20738" cy="120"/>
              <a:chOff x="235" y="11171"/>
              <a:chExt cx="19338" cy="268"/>
            </a:xfrm>
          </p:grpSpPr>
          <p:grpSp>
            <p:nvGrpSpPr>
              <p:cNvPr id="81" name="组合 80"/>
              <p:cNvGrpSpPr/>
              <p:nvPr/>
            </p:nvGrpSpPr>
            <p:grpSpPr>
              <a:xfrm>
                <a:off x="235" y="11171"/>
                <a:ext cx="11050" cy="268"/>
                <a:chOff x="6483" y="10847"/>
                <a:chExt cx="11050" cy="592"/>
              </a:xfrm>
            </p:grpSpPr>
            <p:grpSp>
              <p:nvGrpSpPr>
                <p:cNvPr id="82" name="组合 81"/>
                <p:cNvGrpSpPr/>
                <p:nvPr/>
              </p:nvGrpSpPr>
              <p:grpSpPr>
                <a:xfrm>
                  <a:off x="6483" y="10847"/>
                  <a:ext cx="5509" cy="592"/>
                  <a:chOff x="6483" y="10847"/>
                  <a:chExt cx="5509" cy="592"/>
                </a:xfrm>
              </p:grpSpPr>
              <p:sp>
                <p:nvSpPr>
                  <p:cNvPr id="83" name="平行四边形 82"/>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12025" y="10847"/>
                  <a:ext cx="5509" cy="592"/>
                  <a:chOff x="6483" y="10847"/>
                  <a:chExt cx="5509" cy="592"/>
                </a:xfrm>
              </p:grpSpPr>
              <p:sp>
                <p:nvSpPr>
                  <p:cNvPr id="88" name="平行四边形 87"/>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平行四边形 88"/>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平行四边形 89"/>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平行四边形 90"/>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2" name="组合 91"/>
              <p:cNvGrpSpPr/>
              <p:nvPr/>
            </p:nvGrpSpPr>
            <p:grpSpPr>
              <a:xfrm>
                <a:off x="11287" y="11171"/>
                <a:ext cx="8286" cy="268"/>
                <a:chOff x="6483" y="10847"/>
                <a:chExt cx="8286" cy="592"/>
              </a:xfrm>
            </p:grpSpPr>
            <p:grpSp>
              <p:nvGrpSpPr>
                <p:cNvPr id="93" name="组合 92"/>
                <p:cNvGrpSpPr/>
                <p:nvPr/>
              </p:nvGrpSpPr>
              <p:grpSpPr>
                <a:xfrm>
                  <a:off x="6483" y="10847"/>
                  <a:ext cx="5509" cy="592"/>
                  <a:chOff x="6483" y="10847"/>
                  <a:chExt cx="5509" cy="592"/>
                </a:xfrm>
              </p:grpSpPr>
              <p:sp>
                <p:nvSpPr>
                  <p:cNvPr id="94" name="平行四边形 93"/>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12025" y="10847"/>
                  <a:ext cx="2744" cy="592"/>
                  <a:chOff x="6483" y="10847"/>
                  <a:chExt cx="2744" cy="592"/>
                </a:xfrm>
              </p:grpSpPr>
              <p:sp>
                <p:nvSpPr>
                  <p:cNvPr id="99" name="平行四边形 98"/>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平行四边形 99"/>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
        <p:nvSpPr>
          <p:cNvPr id="41" name="文本框 40"/>
          <p:cNvSpPr txBox="1"/>
          <p:nvPr/>
        </p:nvSpPr>
        <p:spPr>
          <a:xfrm>
            <a:off x="465455" y="6258560"/>
            <a:ext cx="1409065" cy="583565"/>
          </a:xfrm>
          <a:prstGeom prst="rect">
            <a:avLst/>
          </a:prstGeom>
          <a:noFill/>
          <a:effectLst/>
        </p:spPr>
        <p:txBody>
          <a:bodyPr wrap="square" rtlCol="0">
            <a:spAutoFit/>
          </a:bodyPr>
          <a:lstStyle/>
          <a:p>
            <a:pPr algn="l"/>
            <a:r>
              <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刘宸煊工业出品</a:t>
            </a:r>
            <a:endPar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文本框 4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103" name="Straight Connector 11"/>
          <p:cNvCxnSpPr/>
          <p:nvPr/>
        </p:nvCxnSpPr>
        <p:spPr>
          <a:xfrm>
            <a:off x="2319154" y="3940871"/>
            <a:ext cx="0" cy="430275"/>
          </a:xfrm>
          <a:prstGeom prst="line">
            <a:avLst/>
          </a:prstGeom>
          <a:ln w="9525">
            <a:no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Straight Connector 13"/>
          <p:cNvCxnSpPr/>
          <p:nvPr/>
        </p:nvCxnSpPr>
        <p:spPr>
          <a:xfrm>
            <a:off x="4393518" y="4207072"/>
            <a:ext cx="0" cy="190862"/>
          </a:xfrm>
          <a:prstGeom prst="line">
            <a:avLst/>
          </a:prstGeom>
          <a:ln w="9525">
            <a:no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Connector 15"/>
          <p:cNvCxnSpPr/>
          <p:nvPr/>
        </p:nvCxnSpPr>
        <p:spPr>
          <a:xfrm>
            <a:off x="6466208" y="3981053"/>
            <a:ext cx="0" cy="430275"/>
          </a:xfrm>
          <a:prstGeom prst="line">
            <a:avLst/>
          </a:prstGeom>
          <a:ln w="9525">
            <a:no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Straight Connector 17"/>
          <p:cNvCxnSpPr/>
          <p:nvPr/>
        </p:nvCxnSpPr>
        <p:spPr>
          <a:xfrm>
            <a:off x="8537224" y="4248928"/>
            <a:ext cx="0" cy="190862"/>
          </a:xfrm>
          <a:prstGeom prst="line">
            <a:avLst/>
          </a:prstGeom>
          <a:ln w="9525">
            <a:no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Straight Connector 22"/>
          <p:cNvCxnSpPr/>
          <p:nvPr/>
        </p:nvCxnSpPr>
        <p:spPr>
          <a:xfrm>
            <a:off x="10608239" y="4022907"/>
            <a:ext cx="0" cy="430276"/>
          </a:xfrm>
          <a:prstGeom prst="line">
            <a:avLst/>
          </a:prstGeom>
          <a:ln w="9525">
            <a:noFill/>
            <a:prstDash val="sysDot"/>
            <a:headEnd type="oval" w="med" len="med"/>
            <a:tailEnd type="none" w="med" len="med"/>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1182370" y="1687830"/>
            <a:ext cx="9813925" cy="645160"/>
          </a:xfrm>
          <a:prstGeom prst="rect">
            <a:avLst/>
          </a:prstGeom>
          <a:noFill/>
        </p:spPr>
        <p:txBody>
          <a:bodyPr wrap="square" rtlCol="0">
            <a:spAutoFit/>
          </a:bodyPr>
          <a:p>
            <a:r>
              <a:rPr lang="zh-CN" altLang="en-US">
                <a:solidFill>
                  <a:schemeClr val="bg1"/>
                </a:solidFill>
                <a:latin typeface="方正字迹-海体正楷 简" panose="02000500000000000000" charset="-122"/>
                <a:ea typeface="方正字迹-海体正楷 简" panose="02000500000000000000" charset="-122"/>
              </a:rPr>
              <a:t>古时候，人们使用几何方法（即割圆法）来计算圆周率</a:t>
            </a:r>
            <a:endParaRPr lang="zh-CN" altLang="en-US">
              <a:solidFill>
                <a:schemeClr val="bg1"/>
              </a:solidFill>
              <a:latin typeface="方正字迹-海体正楷 简" panose="02000500000000000000" charset="-122"/>
              <a:ea typeface="方正字迹-海体正楷 简" panose="02000500000000000000" charset="-122"/>
            </a:endParaRPr>
          </a:p>
          <a:p>
            <a:r>
              <a:rPr lang="zh-CN" altLang="en-US">
                <a:solidFill>
                  <a:schemeClr val="bg1"/>
                </a:solidFill>
                <a:latin typeface="方正字迹-海体正楷 简" panose="02000500000000000000" charset="-122"/>
                <a:ea typeface="方正字迹-海体正楷 简" panose="02000500000000000000" charset="-122"/>
              </a:rPr>
              <a:t>现在人们可以运用泰勒级数、连分式、蒙特卡罗法、傅立叶级数法来计算无理数近似值</a:t>
            </a:r>
            <a:endParaRPr lang="zh-CN" altLang="en-US">
              <a:solidFill>
                <a:schemeClr val="bg1"/>
              </a:solidFill>
              <a:latin typeface="方正字迹-海体正楷 简" panose="02000500000000000000" charset="-122"/>
              <a:ea typeface="方正字迹-海体正楷 简" panose="02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8" presetClass="entr" presetSubtype="0" accel="10000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strVal val="#ppt_w*2.5"/>
                                          </p:val>
                                        </p:tav>
                                        <p:tav tm="100000">
                                          <p:val>
                                            <p:strVal val="#ppt_w"/>
                                          </p:val>
                                        </p:tav>
                                      </p:tavLst>
                                    </p:anim>
                                    <p:anim calcmode="lin" valueType="num">
                                      <p:cBhvr>
                                        <p:cTn id="23" dur="500" fill="hold"/>
                                        <p:tgtEl>
                                          <p:spTgt spid="41"/>
                                        </p:tgtEl>
                                        <p:attrNameLst>
                                          <p:attrName>ppt_h</p:attrName>
                                        </p:attrNameLst>
                                      </p:cBhvr>
                                      <p:tavLst>
                                        <p:tav tm="0">
                                          <p:val>
                                            <p:strVal val="#ppt_h*0.01"/>
                                          </p:val>
                                        </p:tav>
                                        <p:tav tm="100000">
                                          <p:val>
                                            <p:strVal val="#ppt_h"/>
                                          </p:val>
                                        </p:tav>
                                      </p:tavLst>
                                    </p:anim>
                                    <p:anim calcmode="lin" valueType="num">
                                      <p:cBhvr>
                                        <p:cTn id="24" dur="500" fill="hold"/>
                                        <p:tgtEl>
                                          <p:spTgt spid="41"/>
                                        </p:tgtEl>
                                        <p:attrNameLst>
                                          <p:attrName>ppt_x</p:attrName>
                                        </p:attrNameLst>
                                      </p:cBhvr>
                                      <p:tavLst>
                                        <p:tav tm="0">
                                          <p:val>
                                            <p:strVal val="#ppt_x"/>
                                          </p:val>
                                        </p:tav>
                                        <p:tav tm="100000">
                                          <p:val>
                                            <p:strVal val="#ppt_x"/>
                                          </p:val>
                                        </p:tav>
                                      </p:tavLst>
                                    </p:anim>
                                    <p:anim calcmode="lin" valueType="num">
                                      <p:cBhvr>
                                        <p:cTn id="25" dur="500" fill="hold"/>
                                        <p:tgtEl>
                                          <p:spTgt spid="41"/>
                                        </p:tgtEl>
                                        <p:attrNameLst>
                                          <p:attrName>ppt_y</p:attrName>
                                        </p:attrNameLst>
                                      </p:cBhvr>
                                      <p:tavLst>
                                        <p:tav tm="0">
                                          <p:val>
                                            <p:strVal val="#ppt_h+1"/>
                                          </p:val>
                                        </p:tav>
                                        <p:tav tm="100000">
                                          <p:val>
                                            <p:strVal val="#ppt_y"/>
                                          </p:val>
                                        </p:tav>
                                      </p:tavLst>
                                    </p:anim>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strVal val="#ppt_w*2.5"/>
                                          </p:val>
                                        </p:tav>
                                        <p:tav tm="100000">
                                          <p:val>
                                            <p:strVal val="#ppt_w"/>
                                          </p:val>
                                        </p:tav>
                                      </p:tavLst>
                                    </p:anim>
                                    <p:anim calcmode="lin" valueType="num">
                                      <p:cBhvr>
                                        <p:cTn id="32" dur="500" fill="hold"/>
                                        <p:tgtEl>
                                          <p:spTgt spid="42"/>
                                        </p:tgtEl>
                                        <p:attrNameLst>
                                          <p:attrName>ppt_h</p:attrName>
                                        </p:attrNameLst>
                                      </p:cBhvr>
                                      <p:tavLst>
                                        <p:tav tm="0">
                                          <p:val>
                                            <p:strVal val="#ppt_h*0.01"/>
                                          </p:val>
                                        </p:tav>
                                        <p:tav tm="100000">
                                          <p:val>
                                            <p:strVal val="#ppt_h"/>
                                          </p:val>
                                        </p:tav>
                                      </p:tavLst>
                                    </p:anim>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h+1"/>
                                          </p:val>
                                        </p:tav>
                                        <p:tav tm="100000">
                                          <p:val>
                                            <p:strVal val="#ppt_y"/>
                                          </p:val>
                                        </p:tav>
                                      </p:tavLst>
                                    </p:anim>
                                    <p:animEffect transition="in" filter="fade">
                                      <p:cBhvr>
                                        <p:cTn id="35" dur="500"/>
                                        <p:tgtEl>
                                          <p:spTgt spid="42"/>
                                        </p:tgtEl>
                                      </p:cBhvr>
                                    </p:animEffect>
                                  </p:childTnLst>
                                </p:cTn>
                              </p:par>
                              <p:par>
                                <p:cTn id="36" presetID="22" presetClass="entr" presetSubtype="4" fill="hold" nodeType="withEffect">
                                  <p:stCondLst>
                                    <p:cond delay="500"/>
                                  </p:stCondLst>
                                  <p:childTnLst>
                                    <p:set>
                                      <p:cBhvr>
                                        <p:cTn id="37" dur="1" fill="hold">
                                          <p:stCondLst>
                                            <p:cond delay="0"/>
                                          </p:stCondLst>
                                        </p:cTn>
                                        <p:tgtEl>
                                          <p:spTgt spid="103"/>
                                        </p:tgtEl>
                                        <p:attrNameLst>
                                          <p:attrName>style.visibility</p:attrName>
                                        </p:attrNameLst>
                                      </p:cBhvr>
                                      <p:to>
                                        <p:strVal val="visible"/>
                                      </p:to>
                                    </p:set>
                                    <p:animEffect transition="in" filter="wipe(down)">
                                      <p:cBhvr>
                                        <p:cTn id="38" dur="500"/>
                                        <p:tgtEl>
                                          <p:spTgt spid="103"/>
                                        </p:tgtEl>
                                      </p:cBhvr>
                                    </p:animEffect>
                                  </p:childTnLst>
                                </p:cTn>
                              </p:par>
                              <p:par>
                                <p:cTn id="39" presetID="22" presetClass="entr" presetSubtype="4" fill="hold" nodeType="withEffect">
                                  <p:stCondLst>
                                    <p:cond delay="500"/>
                                  </p:stCondLst>
                                  <p:childTnLst>
                                    <p:set>
                                      <p:cBhvr>
                                        <p:cTn id="40" dur="1" fill="hold">
                                          <p:stCondLst>
                                            <p:cond delay="0"/>
                                          </p:stCondLst>
                                        </p:cTn>
                                        <p:tgtEl>
                                          <p:spTgt spid="105"/>
                                        </p:tgtEl>
                                        <p:attrNameLst>
                                          <p:attrName>style.visibility</p:attrName>
                                        </p:attrNameLst>
                                      </p:cBhvr>
                                      <p:to>
                                        <p:strVal val="visible"/>
                                      </p:to>
                                    </p:set>
                                    <p:animEffect transition="in" filter="wipe(down)">
                                      <p:cBhvr>
                                        <p:cTn id="41" dur="500"/>
                                        <p:tgtEl>
                                          <p:spTgt spid="105"/>
                                        </p:tgtEl>
                                      </p:cBhvr>
                                    </p:animEffect>
                                  </p:childTnLst>
                                </p:cTn>
                              </p:par>
                              <p:par>
                                <p:cTn id="42" presetID="22" presetClass="entr" presetSubtype="4" fill="hold" nodeType="withEffect">
                                  <p:stCondLst>
                                    <p:cond delay="500"/>
                                  </p:stCondLst>
                                  <p:childTnLst>
                                    <p:set>
                                      <p:cBhvr>
                                        <p:cTn id="43" dur="1" fill="hold">
                                          <p:stCondLst>
                                            <p:cond delay="0"/>
                                          </p:stCondLst>
                                        </p:cTn>
                                        <p:tgtEl>
                                          <p:spTgt spid="107"/>
                                        </p:tgtEl>
                                        <p:attrNameLst>
                                          <p:attrName>style.visibility</p:attrName>
                                        </p:attrNameLst>
                                      </p:cBhvr>
                                      <p:to>
                                        <p:strVal val="visible"/>
                                      </p:to>
                                    </p:set>
                                    <p:animEffect transition="in" filter="wipe(down)">
                                      <p:cBhvr>
                                        <p:cTn id="44" dur="500"/>
                                        <p:tgtEl>
                                          <p:spTgt spid="107"/>
                                        </p:tgtEl>
                                      </p:cBhvr>
                                    </p:animEffect>
                                  </p:childTnLst>
                                </p:cTn>
                              </p:par>
                              <p:par>
                                <p:cTn id="45" presetID="22" presetClass="entr" presetSubtype="4" fill="hold" nodeType="withEffect">
                                  <p:stCondLst>
                                    <p:cond delay="500"/>
                                  </p:stCondLst>
                                  <p:childTnLst>
                                    <p:set>
                                      <p:cBhvr>
                                        <p:cTn id="46" dur="1" fill="hold">
                                          <p:stCondLst>
                                            <p:cond delay="0"/>
                                          </p:stCondLst>
                                        </p:cTn>
                                        <p:tgtEl>
                                          <p:spTgt spid="109"/>
                                        </p:tgtEl>
                                        <p:attrNameLst>
                                          <p:attrName>style.visibility</p:attrName>
                                        </p:attrNameLst>
                                      </p:cBhvr>
                                      <p:to>
                                        <p:strVal val="visible"/>
                                      </p:to>
                                    </p:set>
                                    <p:animEffect transition="in" filter="wipe(down)">
                                      <p:cBhvr>
                                        <p:cTn id="47" dur="500"/>
                                        <p:tgtEl>
                                          <p:spTgt spid="109"/>
                                        </p:tgtEl>
                                      </p:cBhvr>
                                    </p:animEffect>
                                  </p:childTnLst>
                                </p:cTn>
                              </p:par>
                              <p:par>
                                <p:cTn id="48" presetID="22" presetClass="entr" presetSubtype="4" fill="hold" nodeType="withEffect">
                                  <p:stCondLst>
                                    <p:cond delay="500"/>
                                  </p:stCondLst>
                                  <p:childTnLst>
                                    <p:set>
                                      <p:cBhvr>
                                        <p:cTn id="49" dur="1" fill="hold">
                                          <p:stCondLst>
                                            <p:cond delay="0"/>
                                          </p:stCondLst>
                                        </p:cTn>
                                        <p:tgtEl>
                                          <p:spTgt spid="111"/>
                                        </p:tgtEl>
                                        <p:attrNameLst>
                                          <p:attrName>style.visibility</p:attrName>
                                        </p:attrNameLst>
                                      </p:cBhvr>
                                      <p:to>
                                        <p:strVal val="visible"/>
                                      </p:to>
                                    </p:set>
                                    <p:animEffect transition="in" filter="wipe(down)">
                                      <p:cBhvr>
                                        <p:cTn id="50" dur="500"/>
                                        <p:tgtEl>
                                          <p:spTgt spid="111"/>
                                        </p:tgtEl>
                                      </p:cBhvr>
                                    </p:animEffec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00" fill="hold">
                                          <p:stCondLst>
                                            <p:cond delay="0"/>
                                          </p:stCondLst>
                                        </p:cTn>
                                        <p:tgtEl>
                                          <p:spTgt spid="108"/>
                                        </p:tgtEl>
                                        <p:attrNameLst>
                                          <p:attrName>style.visibility</p:attrName>
                                        </p:attrNameLst>
                                      </p:cBhvr>
                                      <p:to>
                                        <p:strVal val="visible"/>
                                      </p:to>
                                    </p:set>
                                    <p:anim calcmode="discrete" valueType="clr">
                                      <p:cBhvr override="childStyle">
                                        <p:cTn id="55" dur="100"/>
                                        <p:tgtEl>
                                          <p:spTgt spid="108"/>
                                        </p:tgtEl>
                                        <p:attrNameLst>
                                          <p:attrName>style.color</p:attrName>
                                        </p:attrNameLst>
                                      </p:cBhvr>
                                      <p:tavLst>
                                        <p:tav tm="0">
                                          <p:val>
                                            <p:clrVal>
                                              <a:schemeClr val="accent2"/>
                                            </p:clrVal>
                                          </p:val>
                                        </p:tav>
                                        <p:tav tm="50000">
                                          <p:val>
                                            <p:clrVal>
                                              <a:schemeClr val="hlink"/>
                                            </p:clrVal>
                                          </p:val>
                                        </p:tav>
                                      </p:tavLst>
                                    </p:anim>
                                    <p:anim calcmode="discrete" valueType="clr">
                                      <p:cBhvr>
                                        <p:cTn id="56" dur="100"/>
                                        <p:tgtEl>
                                          <p:spTgt spid="108"/>
                                        </p:tgtEl>
                                        <p:attrNameLst>
                                          <p:attrName>fillcolor</p:attrName>
                                        </p:attrNameLst>
                                      </p:cBhvr>
                                      <p:tavLst>
                                        <p:tav tm="0">
                                          <p:val>
                                            <p:clrVal>
                                              <a:schemeClr val="accent2"/>
                                            </p:clrVal>
                                          </p:val>
                                        </p:tav>
                                        <p:tav tm="50000">
                                          <p:val>
                                            <p:clrVal>
                                              <a:schemeClr val="hlink"/>
                                            </p:clrVal>
                                          </p:val>
                                        </p:tav>
                                      </p:tavLst>
                                    </p:anim>
                                    <p:set>
                                      <p:cBhvr>
                                        <p:cTn id="57" dur="100"/>
                                        <p:tgtEl>
                                          <p:spTgt spid="108"/>
                                        </p:tgtEl>
                                        <p:attrNameLst>
                                          <p:attrName>fill.type</p:attrName>
                                        </p:attrNameLst>
                                      </p:cBhvr>
                                      <p:to>
                                        <p:strVal val="solid"/>
                                      </p:to>
                                    </p:set>
                                  </p:childTnLst>
                                  <p:subTnLst>
                                    <p:audio>
                                      <p:cMediaNode>
                                        <p:cTn display="1" masterRel="sameClick">
                                          <p:stCondLst>
                                            <p:cond evt="begin" delay="0">
                                              <p:tn val="5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1" grpId="1" animBg="1"/>
      <p:bldP spid="42" grpId="0" bldLvl="0" animBg="1"/>
      <p:bldP spid="42" grpId="1" animBg="1"/>
      <p:bldP spid="10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片 23" descr="D:\我的\图片2.png图片2"/>
          <p:cNvPicPr>
            <a:picLocks noChangeAspect="1"/>
          </p:cNvPicPr>
          <p:nvPr/>
        </p:nvPicPr>
        <p:blipFill>
          <a:blip r:embed="rId1"/>
          <a:srcRect/>
          <a:stretch>
            <a:fillRect/>
          </a:stretch>
        </p:blipFill>
        <p:spPr>
          <a:xfrm>
            <a:off x="635" y="635"/>
            <a:ext cx="12875895" cy="7263130"/>
          </a:xfrm>
          <a:prstGeom prst="rect">
            <a:avLst/>
          </a:prstGeom>
        </p:spPr>
      </p:pic>
      <p:sp>
        <p:nvSpPr>
          <p:cNvPr id="16" name="TextBox 56"/>
          <p:cNvSpPr txBox="1"/>
          <p:nvPr/>
        </p:nvSpPr>
        <p:spPr>
          <a:xfrm>
            <a:off x="1471613" y="2795905"/>
            <a:ext cx="9782175" cy="1411605"/>
          </a:xfrm>
          <a:prstGeom prst="rect">
            <a:avLst/>
          </a:prstGeom>
          <a:noFill/>
          <a:effectLst/>
        </p:spPr>
        <p:txBody>
          <a:bodyPr wrap="square" rtlCol="0">
            <a:spAutoFit/>
          </a:bodyPr>
          <a:lstStyle/>
          <a:p>
            <a:pPr algn="ctr">
              <a:lnSpc>
                <a:spcPct val="130000"/>
              </a:lnSpc>
            </a:pPr>
            <a:r>
              <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蒙特卡洛法</a:t>
            </a:r>
            <a:endParaRPr lang="zh-CN" sz="66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grpSp>
        <p:nvGrpSpPr>
          <p:cNvPr id="33" name="组合 32"/>
          <p:cNvGrpSpPr/>
          <p:nvPr/>
        </p:nvGrpSpPr>
        <p:grpSpPr>
          <a:xfrm>
            <a:off x="5013643" y="2211705"/>
            <a:ext cx="2849880" cy="584200"/>
            <a:chOff x="3901" y="9311"/>
            <a:chExt cx="4488" cy="920"/>
          </a:xfrm>
        </p:grpSpPr>
        <p:grpSp>
          <p:nvGrpSpPr>
            <p:cNvPr id="31" name="组合 30"/>
            <p:cNvGrpSpPr/>
            <p:nvPr/>
          </p:nvGrpSpPr>
          <p:grpSpPr>
            <a:xfrm>
              <a:off x="3901" y="9311"/>
              <a:ext cx="4488" cy="920"/>
              <a:chOff x="6496" y="9551"/>
              <a:chExt cx="4488" cy="920"/>
            </a:xfrm>
          </p:grpSpPr>
          <p:sp>
            <p:nvSpPr>
              <p:cNvPr id="28" name="矩形 27"/>
              <p:cNvSpPr/>
              <p:nvPr/>
            </p:nvSpPr>
            <p:spPr>
              <a:xfrm>
                <a:off x="6496" y="9551"/>
                <a:ext cx="4488" cy="920"/>
              </a:xfrm>
              <a:prstGeom prst="rect">
                <a:avLst/>
              </a:prstGeom>
              <a:noFill/>
              <a:ln>
                <a:solidFill>
                  <a:srgbClr val="EE8323"/>
                </a:solidFill>
              </a:ln>
              <a:extLst>
                <a:ext uri="{909E8E84-426E-40DD-AFC4-6F175D3DCCD1}">
                  <a14:hiddenFill xmlns:a14="http://schemas.microsoft.com/office/drawing/2010/main">
                    <a:solidFill>
                      <a:srgbClr val="0573E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a:off x="6496" y="10039"/>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rot="10800000">
                <a:off x="10536" y="9551"/>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4543" y="9457"/>
              <a:ext cx="3205" cy="628"/>
            </a:xfrm>
            <a:prstGeom prst="rect">
              <a:avLst/>
            </a:prstGeom>
            <a:noFill/>
            <a:effectLst/>
          </p:spPr>
          <p:txBody>
            <a:bodyPr wrap="square" rtlCol="0">
              <a:spAutoFit/>
            </a:bodyPr>
            <a:lstStyle/>
            <a:p>
              <a:pPr algn="ctr"/>
              <a:r>
                <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PART O2</a:t>
              </a:r>
              <a:endPar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41" name="文本框 40"/>
          <p:cNvSpPr txBox="1"/>
          <p:nvPr/>
        </p:nvSpPr>
        <p:spPr>
          <a:xfrm>
            <a:off x="465455" y="6258560"/>
            <a:ext cx="1409065" cy="583565"/>
          </a:xfrm>
          <a:prstGeom prst="rect">
            <a:avLst/>
          </a:prstGeom>
          <a:noFill/>
          <a:effectLst/>
        </p:spPr>
        <p:txBody>
          <a:bodyPr wrap="square" rtlCol="0">
            <a:spAutoFit/>
          </a:bodyPr>
          <a:lstStyle/>
          <a:p>
            <a:pPr algn="l"/>
            <a:r>
              <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刘宸煊工业出品</a:t>
            </a:r>
            <a:endPar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文本框 4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barn(inVertical)">
                                      <p:cBhvr>
                                        <p:cTn id="18" dur="5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58" presetClass="entr" presetSubtype="0" accel="10000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p:cTn id="23" dur="500" fill="hold"/>
                                        <p:tgtEl>
                                          <p:spTgt spid="41"/>
                                        </p:tgtEl>
                                        <p:attrNameLst>
                                          <p:attrName>ppt_w</p:attrName>
                                        </p:attrNameLst>
                                      </p:cBhvr>
                                      <p:tavLst>
                                        <p:tav tm="0">
                                          <p:val>
                                            <p:strVal val="#ppt_w*2.5"/>
                                          </p:val>
                                        </p:tav>
                                        <p:tav tm="100000">
                                          <p:val>
                                            <p:strVal val="#ppt_w"/>
                                          </p:val>
                                        </p:tav>
                                      </p:tavLst>
                                    </p:anim>
                                    <p:anim calcmode="lin" valueType="num">
                                      <p:cBhvr>
                                        <p:cTn id="24" dur="500" fill="hold"/>
                                        <p:tgtEl>
                                          <p:spTgt spid="41"/>
                                        </p:tgtEl>
                                        <p:attrNameLst>
                                          <p:attrName>ppt_h</p:attrName>
                                        </p:attrNameLst>
                                      </p:cBhvr>
                                      <p:tavLst>
                                        <p:tav tm="0">
                                          <p:val>
                                            <p:strVal val="#ppt_h*0.01"/>
                                          </p:val>
                                        </p:tav>
                                        <p:tav tm="100000">
                                          <p:val>
                                            <p:strVal val="#ppt_h"/>
                                          </p:val>
                                        </p:tav>
                                      </p:tavLst>
                                    </p:anim>
                                    <p:anim calcmode="lin" valueType="num">
                                      <p:cBhvr>
                                        <p:cTn id="25" dur="500" fill="hold"/>
                                        <p:tgtEl>
                                          <p:spTgt spid="41"/>
                                        </p:tgtEl>
                                        <p:attrNameLst>
                                          <p:attrName>ppt_x</p:attrName>
                                        </p:attrNameLst>
                                      </p:cBhvr>
                                      <p:tavLst>
                                        <p:tav tm="0">
                                          <p:val>
                                            <p:strVal val="#ppt_x"/>
                                          </p:val>
                                        </p:tav>
                                        <p:tav tm="100000">
                                          <p:val>
                                            <p:strVal val="#ppt_x"/>
                                          </p:val>
                                        </p:tav>
                                      </p:tavLst>
                                    </p:anim>
                                    <p:anim calcmode="lin" valueType="num">
                                      <p:cBhvr>
                                        <p:cTn id="26" dur="500" fill="hold"/>
                                        <p:tgtEl>
                                          <p:spTgt spid="41"/>
                                        </p:tgtEl>
                                        <p:attrNameLst>
                                          <p:attrName>ppt_y</p:attrName>
                                        </p:attrNameLst>
                                      </p:cBhvr>
                                      <p:tavLst>
                                        <p:tav tm="0">
                                          <p:val>
                                            <p:strVal val="#ppt_h+1"/>
                                          </p:val>
                                        </p:tav>
                                        <p:tav tm="100000">
                                          <p:val>
                                            <p:strVal val="#ppt_y"/>
                                          </p:val>
                                        </p:tav>
                                      </p:tavLst>
                                    </p:anim>
                                    <p:animEffect transition="in" filter="fad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58" presetClass="entr" presetSubtype="0" accel="10000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strVal val="#ppt_w*2.5"/>
                                          </p:val>
                                        </p:tav>
                                        <p:tav tm="100000">
                                          <p:val>
                                            <p:strVal val="#ppt_w"/>
                                          </p:val>
                                        </p:tav>
                                      </p:tavLst>
                                    </p:anim>
                                    <p:anim calcmode="lin" valueType="num">
                                      <p:cBhvr>
                                        <p:cTn id="33" dur="500" fill="hold"/>
                                        <p:tgtEl>
                                          <p:spTgt spid="42"/>
                                        </p:tgtEl>
                                        <p:attrNameLst>
                                          <p:attrName>ppt_h</p:attrName>
                                        </p:attrNameLst>
                                      </p:cBhvr>
                                      <p:tavLst>
                                        <p:tav tm="0">
                                          <p:val>
                                            <p:strVal val="#ppt_h*0.01"/>
                                          </p:val>
                                        </p:tav>
                                        <p:tav tm="100000">
                                          <p:val>
                                            <p:strVal val="#ppt_h"/>
                                          </p:val>
                                        </p:tav>
                                      </p:tavLst>
                                    </p:anim>
                                    <p:anim calcmode="lin" valueType="num">
                                      <p:cBhvr>
                                        <p:cTn id="34" dur="500" fill="hold"/>
                                        <p:tgtEl>
                                          <p:spTgt spid="42"/>
                                        </p:tgtEl>
                                        <p:attrNameLst>
                                          <p:attrName>ppt_x</p:attrName>
                                        </p:attrNameLst>
                                      </p:cBhvr>
                                      <p:tavLst>
                                        <p:tav tm="0">
                                          <p:val>
                                            <p:strVal val="#ppt_x"/>
                                          </p:val>
                                        </p:tav>
                                        <p:tav tm="100000">
                                          <p:val>
                                            <p:strVal val="#ppt_x"/>
                                          </p:val>
                                        </p:tav>
                                      </p:tavLst>
                                    </p:anim>
                                    <p:anim calcmode="lin" valueType="num">
                                      <p:cBhvr>
                                        <p:cTn id="35" dur="500" fill="hold"/>
                                        <p:tgtEl>
                                          <p:spTgt spid="42"/>
                                        </p:tgtEl>
                                        <p:attrNameLst>
                                          <p:attrName>ppt_y</p:attrName>
                                        </p:attrNameLst>
                                      </p:cBhvr>
                                      <p:tavLst>
                                        <p:tav tm="0">
                                          <p:val>
                                            <p:strVal val="#ppt_h+1"/>
                                          </p:val>
                                        </p:tav>
                                        <p:tav tm="100000">
                                          <p:val>
                                            <p:strVal val="#ppt_y"/>
                                          </p:val>
                                        </p:tav>
                                      </p:tavLst>
                                    </p:anim>
                                    <p:animEffect transition="in" filter="fade">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41" grpId="0" bldLvl="0" animBg="1"/>
      <p:bldP spid="41" grpId="1" animBg="1"/>
      <p:bldP spid="42" grpId="0" bldLvl="0" animBg="1"/>
      <p:bldP spid="4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图片 23" descr="D:\我的\图片2.png图片2"/>
          <p:cNvPicPr>
            <a:picLocks noChangeAspect="1"/>
          </p:cNvPicPr>
          <p:nvPr/>
        </p:nvPicPr>
        <p:blipFill>
          <a:blip r:embed="rId1"/>
          <a:srcRect/>
          <a:stretch>
            <a:fillRect/>
          </a:stretch>
        </p:blipFill>
        <p:spPr>
          <a:xfrm>
            <a:off x="19685" y="-15240"/>
            <a:ext cx="12875895" cy="7263130"/>
          </a:xfrm>
          <a:prstGeom prst="rect">
            <a:avLst/>
          </a:prstGeom>
        </p:spPr>
      </p:pic>
      <p:grpSp>
        <p:nvGrpSpPr>
          <p:cNvPr id="3" name="组合 2"/>
          <p:cNvGrpSpPr/>
          <p:nvPr/>
        </p:nvGrpSpPr>
        <p:grpSpPr>
          <a:xfrm>
            <a:off x="348615" y="209550"/>
            <a:ext cx="5303520" cy="751840"/>
            <a:chOff x="549" y="330"/>
            <a:chExt cx="8352" cy="1184"/>
          </a:xfrm>
        </p:grpSpPr>
        <p:grpSp>
          <p:nvGrpSpPr>
            <p:cNvPr id="2" name="组合 1"/>
            <p:cNvGrpSpPr/>
            <p:nvPr/>
          </p:nvGrpSpPr>
          <p:grpSpPr>
            <a:xfrm>
              <a:off x="2166" y="330"/>
              <a:ext cx="6735" cy="1184"/>
              <a:chOff x="2731" y="556"/>
              <a:chExt cx="6735" cy="1184"/>
            </a:xfrm>
          </p:grpSpPr>
          <p:sp>
            <p:nvSpPr>
              <p:cNvPr id="16" name="TextBox 56"/>
              <p:cNvSpPr txBox="1"/>
              <p:nvPr/>
            </p:nvSpPr>
            <p:spPr>
              <a:xfrm>
                <a:off x="2731" y="556"/>
                <a:ext cx="6628" cy="1151"/>
              </a:xfrm>
              <a:prstGeom prst="rect">
                <a:avLst/>
              </a:prstGeom>
              <a:noFill/>
              <a:effectLst/>
            </p:spPr>
            <p:txBody>
              <a:bodyPr wrap="square" rtlCol="0">
                <a:spAutoFit/>
              </a:bodyPr>
              <a:lstStyle/>
              <a:p>
                <a:pPr algn="l">
                  <a:lnSpc>
                    <a:spcPct val="130000"/>
                  </a:lnSpc>
                </a:pPr>
                <a:r>
                  <a:rPr lang="zh-CN" sz="32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简介</a:t>
                </a:r>
                <a:endParaRPr lang="zh-CN" sz="3200" b="1" dirty="0" smtClean="0">
                  <a:solidFill>
                    <a:srgbClr val="F19442"/>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7" name="文本框 16"/>
              <p:cNvSpPr txBox="1"/>
              <p:nvPr/>
            </p:nvSpPr>
            <p:spPr>
              <a:xfrm>
                <a:off x="2731" y="1257"/>
                <a:ext cx="6735" cy="483"/>
              </a:xfrm>
              <a:prstGeom prst="rect">
                <a:avLst/>
              </a:prstGeom>
              <a:noFill/>
              <a:effectLst/>
            </p:spPr>
            <p:txBody>
              <a:bodyPr wrap="square" rtlCol="0">
                <a:spAutoFit/>
              </a:bodyPr>
              <a:lstStyle/>
              <a:p>
                <a:pPr algn="l"/>
                <a:endParaRPr lang="en-US" altLang="zh-CN" sz="14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33" name="组合 32"/>
            <p:cNvGrpSpPr/>
            <p:nvPr/>
          </p:nvGrpSpPr>
          <p:grpSpPr>
            <a:xfrm>
              <a:off x="549" y="483"/>
              <a:ext cx="1426" cy="920"/>
              <a:chOff x="3901" y="9311"/>
              <a:chExt cx="1426" cy="920"/>
            </a:xfrm>
          </p:grpSpPr>
          <p:grpSp>
            <p:nvGrpSpPr>
              <p:cNvPr id="31" name="组合 30"/>
              <p:cNvGrpSpPr/>
              <p:nvPr/>
            </p:nvGrpSpPr>
            <p:grpSpPr>
              <a:xfrm>
                <a:off x="3901" y="9311"/>
                <a:ext cx="1426" cy="920"/>
                <a:chOff x="6496" y="9551"/>
                <a:chExt cx="1426" cy="920"/>
              </a:xfrm>
            </p:grpSpPr>
            <p:sp>
              <p:nvSpPr>
                <p:cNvPr id="28" name="矩形 27"/>
                <p:cNvSpPr/>
                <p:nvPr/>
              </p:nvSpPr>
              <p:spPr>
                <a:xfrm>
                  <a:off x="6496" y="9551"/>
                  <a:ext cx="1426" cy="920"/>
                </a:xfrm>
                <a:prstGeom prst="rect">
                  <a:avLst/>
                </a:prstGeom>
                <a:noFill/>
                <a:ln>
                  <a:solidFill>
                    <a:srgbClr val="EE8323"/>
                  </a:solidFill>
                </a:ln>
                <a:extLst>
                  <a:ext uri="{909E8E84-426E-40DD-AFC4-6F175D3DCCD1}">
                    <a14:hiddenFill xmlns:a14="http://schemas.microsoft.com/office/drawing/2010/main">
                      <a:solidFill>
                        <a:srgbClr val="0573E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直角三角形 28"/>
                <p:cNvSpPr/>
                <p:nvPr/>
              </p:nvSpPr>
              <p:spPr>
                <a:xfrm>
                  <a:off x="6496" y="10039"/>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直角三角形 29"/>
                <p:cNvSpPr/>
                <p:nvPr/>
              </p:nvSpPr>
              <p:spPr>
                <a:xfrm rot="10800000">
                  <a:off x="7471" y="9551"/>
                  <a:ext cx="448" cy="432"/>
                </a:xfrm>
                <a:prstGeom prst="rtTriangle">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4236" y="9457"/>
                <a:ext cx="978" cy="628"/>
              </a:xfrm>
              <a:prstGeom prst="rect">
                <a:avLst/>
              </a:prstGeom>
              <a:noFill/>
              <a:effectLst/>
            </p:spPr>
            <p:txBody>
              <a:bodyPr wrap="square" rtlCol="0">
                <a:spAutoFit/>
              </a:bodyPr>
              <a:lstStyle/>
              <a:p>
                <a:pPr algn="l"/>
                <a:r>
                  <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O2</a:t>
                </a:r>
                <a:endParaRPr lang="en-US" altLang="zh-CN" sz="20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101" name="组合 100"/>
          <p:cNvGrpSpPr/>
          <p:nvPr/>
        </p:nvGrpSpPr>
        <p:grpSpPr>
          <a:xfrm>
            <a:off x="-72390" y="-1793875"/>
            <a:ext cx="13210540" cy="13756005"/>
            <a:chOff x="-114" y="-2825"/>
            <a:chExt cx="20804" cy="21663"/>
          </a:xfrm>
        </p:grpSpPr>
        <p:grpSp>
          <p:nvGrpSpPr>
            <p:cNvPr id="35" name="组合 34"/>
            <p:cNvGrpSpPr/>
            <p:nvPr/>
          </p:nvGrpSpPr>
          <p:grpSpPr>
            <a:xfrm>
              <a:off x="-114" y="11319"/>
              <a:ext cx="20738" cy="120"/>
              <a:chOff x="235" y="11171"/>
              <a:chExt cx="19338" cy="268"/>
            </a:xfrm>
          </p:grpSpPr>
          <p:grpSp>
            <p:nvGrpSpPr>
              <p:cNvPr id="14" name="组合 13"/>
              <p:cNvGrpSpPr/>
              <p:nvPr/>
            </p:nvGrpSpPr>
            <p:grpSpPr>
              <a:xfrm>
                <a:off x="235" y="11171"/>
                <a:ext cx="11050" cy="268"/>
                <a:chOff x="6483" y="10847"/>
                <a:chExt cx="11050" cy="592"/>
              </a:xfrm>
            </p:grpSpPr>
            <p:grpSp>
              <p:nvGrpSpPr>
                <p:cNvPr id="8" name="组合 7"/>
                <p:cNvGrpSpPr/>
                <p:nvPr/>
              </p:nvGrpSpPr>
              <p:grpSpPr>
                <a:xfrm>
                  <a:off x="6483" y="10847"/>
                  <a:ext cx="5509" cy="592"/>
                  <a:chOff x="6483" y="10847"/>
                  <a:chExt cx="5509" cy="592"/>
                </a:xfrm>
              </p:grpSpPr>
              <p:sp>
                <p:nvSpPr>
                  <p:cNvPr id="4" name="平行四边形 3"/>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12025" y="10847"/>
                  <a:ext cx="5509" cy="592"/>
                  <a:chOff x="6483" y="10847"/>
                  <a:chExt cx="5509" cy="592"/>
                </a:xfrm>
              </p:grpSpPr>
              <p:sp>
                <p:nvSpPr>
                  <p:cNvPr id="10" name="平行四边形 9"/>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5" name="组合 14"/>
              <p:cNvGrpSpPr/>
              <p:nvPr/>
            </p:nvGrpSpPr>
            <p:grpSpPr>
              <a:xfrm>
                <a:off x="11287" y="11171"/>
                <a:ext cx="8286" cy="268"/>
                <a:chOff x="6483" y="10847"/>
                <a:chExt cx="8286" cy="592"/>
              </a:xfrm>
            </p:grpSpPr>
            <p:grpSp>
              <p:nvGrpSpPr>
                <p:cNvPr id="18" name="组合 17"/>
                <p:cNvGrpSpPr/>
                <p:nvPr/>
              </p:nvGrpSpPr>
              <p:grpSpPr>
                <a:xfrm>
                  <a:off x="6483" y="10847"/>
                  <a:ext cx="5509" cy="592"/>
                  <a:chOff x="6483" y="10847"/>
                  <a:chExt cx="5509" cy="592"/>
                </a:xfrm>
              </p:grpSpPr>
              <p:sp>
                <p:nvSpPr>
                  <p:cNvPr id="19" name="平行四边形 18"/>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平行四边形 20"/>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平行四边形 21"/>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p:cNvGrpSpPr/>
                <p:nvPr/>
              </p:nvGrpSpPr>
              <p:grpSpPr>
                <a:xfrm>
                  <a:off x="12025" y="10847"/>
                  <a:ext cx="2744" cy="592"/>
                  <a:chOff x="6483" y="10847"/>
                  <a:chExt cx="2744" cy="592"/>
                </a:xfrm>
              </p:grpSpPr>
              <p:sp>
                <p:nvSpPr>
                  <p:cNvPr id="25" name="平行四边形 24"/>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36" name="组合 35"/>
            <p:cNvGrpSpPr/>
            <p:nvPr/>
          </p:nvGrpSpPr>
          <p:grpSpPr>
            <a:xfrm rot="5400000">
              <a:off x="-10309" y="8409"/>
              <a:ext cx="20738" cy="120"/>
              <a:chOff x="235" y="11171"/>
              <a:chExt cx="19338" cy="268"/>
            </a:xfrm>
          </p:grpSpPr>
          <p:grpSp>
            <p:nvGrpSpPr>
              <p:cNvPr id="37" name="组合 36"/>
              <p:cNvGrpSpPr/>
              <p:nvPr/>
            </p:nvGrpSpPr>
            <p:grpSpPr>
              <a:xfrm>
                <a:off x="235" y="11171"/>
                <a:ext cx="11050" cy="268"/>
                <a:chOff x="6483" y="10847"/>
                <a:chExt cx="11050" cy="592"/>
              </a:xfrm>
            </p:grpSpPr>
            <p:grpSp>
              <p:nvGrpSpPr>
                <p:cNvPr id="38" name="组合 37"/>
                <p:cNvGrpSpPr/>
                <p:nvPr/>
              </p:nvGrpSpPr>
              <p:grpSpPr>
                <a:xfrm>
                  <a:off x="6483" y="10847"/>
                  <a:ext cx="5509" cy="592"/>
                  <a:chOff x="6483" y="10847"/>
                  <a:chExt cx="5509" cy="592"/>
                </a:xfrm>
              </p:grpSpPr>
              <p:sp>
                <p:nvSpPr>
                  <p:cNvPr id="39" name="平行四边形 38"/>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平行四边形 43"/>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2025" y="10847"/>
                  <a:ext cx="5509" cy="592"/>
                  <a:chOff x="6483" y="10847"/>
                  <a:chExt cx="5509" cy="592"/>
                </a:xfrm>
              </p:grpSpPr>
              <p:sp>
                <p:nvSpPr>
                  <p:cNvPr id="46" name="平行四边形 45"/>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平行四边形 46"/>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平行四边形 47"/>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平行四边形 48"/>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0" name="组合 49"/>
              <p:cNvGrpSpPr/>
              <p:nvPr/>
            </p:nvGrpSpPr>
            <p:grpSpPr>
              <a:xfrm>
                <a:off x="11287" y="11171"/>
                <a:ext cx="8286" cy="268"/>
                <a:chOff x="6483" y="10847"/>
                <a:chExt cx="8286" cy="592"/>
              </a:xfrm>
            </p:grpSpPr>
            <p:grpSp>
              <p:nvGrpSpPr>
                <p:cNvPr id="51" name="组合 50"/>
                <p:cNvGrpSpPr/>
                <p:nvPr/>
              </p:nvGrpSpPr>
              <p:grpSpPr>
                <a:xfrm>
                  <a:off x="6483" y="10847"/>
                  <a:ext cx="5509" cy="592"/>
                  <a:chOff x="6483" y="10847"/>
                  <a:chExt cx="5509" cy="592"/>
                </a:xfrm>
              </p:grpSpPr>
              <p:sp>
                <p:nvSpPr>
                  <p:cNvPr id="52" name="平行四边形 51"/>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平行四边形 52"/>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平行四边形 53"/>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平行四边形 54"/>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12025" y="10847"/>
                  <a:ext cx="2744" cy="592"/>
                  <a:chOff x="6483" y="10847"/>
                  <a:chExt cx="2744" cy="592"/>
                </a:xfrm>
              </p:grpSpPr>
              <p:sp>
                <p:nvSpPr>
                  <p:cNvPr id="57" name="平行四边形 56"/>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59" name="组合 58"/>
            <p:cNvGrpSpPr/>
            <p:nvPr/>
          </p:nvGrpSpPr>
          <p:grpSpPr>
            <a:xfrm rot="16200000" flipH="1">
              <a:off x="9849" y="7484"/>
              <a:ext cx="20738" cy="120"/>
              <a:chOff x="235" y="11171"/>
              <a:chExt cx="19338" cy="268"/>
            </a:xfrm>
          </p:grpSpPr>
          <p:grpSp>
            <p:nvGrpSpPr>
              <p:cNvPr id="60" name="组合 59"/>
              <p:cNvGrpSpPr/>
              <p:nvPr/>
            </p:nvGrpSpPr>
            <p:grpSpPr>
              <a:xfrm>
                <a:off x="235" y="11171"/>
                <a:ext cx="11050" cy="268"/>
                <a:chOff x="6483" y="10847"/>
                <a:chExt cx="11050" cy="592"/>
              </a:xfrm>
            </p:grpSpPr>
            <p:grpSp>
              <p:nvGrpSpPr>
                <p:cNvPr id="61" name="组合 60"/>
                <p:cNvGrpSpPr/>
                <p:nvPr/>
              </p:nvGrpSpPr>
              <p:grpSpPr>
                <a:xfrm>
                  <a:off x="6483" y="10847"/>
                  <a:ext cx="5509" cy="592"/>
                  <a:chOff x="6483" y="10847"/>
                  <a:chExt cx="5509" cy="592"/>
                </a:xfrm>
              </p:grpSpPr>
              <p:sp>
                <p:nvSpPr>
                  <p:cNvPr id="62" name="平行四边形 61"/>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平行四边形 62"/>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平行四边形 63"/>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平行四边形 64"/>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12025" y="10847"/>
                  <a:ext cx="5509" cy="592"/>
                  <a:chOff x="6483" y="10847"/>
                  <a:chExt cx="5509" cy="592"/>
                </a:xfrm>
              </p:grpSpPr>
              <p:sp>
                <p:nvSpPr>
                  <p:cNvPr id="67" name="平行四边形 66"/>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71" name="组合 70"/>
              <p:cNvGrpSpPr/>
              <p:nvPr/>
            </p:nvGrpSpPr>
            <p:grpSpPr>
              <a:xfrm>
                <a:off x="11287" y="11171"/>
                <a:ext cx="8286" cy="268"/>
                <a:chOff x="6483" y="10847"/>
                <a:chExt cx="8286" cy="592"/>
              </a:xfrm>
            </p:grpSpPr>
            <p:grpSp>
              <p:nvGrpSpPr>
                <p:cNvPr id="72" name="组合 71"/>
                <p:cNvGrpSpPr/>
                <p:nvPr/>
              </p:nvGrpSpPr>
              <p:grpSpPr>
                <a:xfrm>
                  <a:off x="6483" y="10847"/>
                  <a:ext cx="5509" cy="592"/>
                  <a:chOff x="6483" y="10847"/>
                  <a:chExt cx="5509" cy="592"/>
                </a:xfrm>
              </p:grpSpPr>
              <p:sp>
                <p:nvSpPr>
                  <p:cNvPr id="73" name="平行四边形 72"/>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平行四边形 73"/>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平行四边形 74"/>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平行四边形 75"/>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7" name="组合 76"/>
                <p:cNvGrpSpPr/>
                <p:nvPr/>
              </p:nvGrpSpPr>
              <p:grpSpPr>
                <a:xfrm>
                  <a:off x="12025" y="10847"/>
                  <a:ext cx="2744" cy="592"/>
                  <a:chOff x="6483" y="10847"/>
                  <a:chExt cx="2744" cy="592"/>
                </a:xfrm>
              </p:grpSpPr>
              <p:sp>
                <p:nvSpPr>
                  <p:cNvPr id="78" name="平行四边形 77"/>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平行四边形 78"/>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nvGrpSpPr>
            <p:cNvPr id="80" name="组合 79"/>
            <p:cNvGrpSpPr/>
            <p:nvPr/>
          </p:nvGrpSpPr>
          <p:grpSpPr>
            <a:xfrm>
              <a:off x="-48" y="-2"/>
              <a:ext cx="20738" cy="120"/>
              <a:chOff x="235" y="11171"/>
              <a:chExt cx="19338" cy="268"/>
            </a:xfrm>
          </p:grpSpPr>
          <p:grpSp>
            <p:nvGrpSpPr>
              <p:cNvPr id="81" name="组合 80"/>
              <p:cNvGrpSpPr/>
              <p:nvPr/>
            </p:nvGrpSpPr>
            <p:grpSpPr>
              <a:xfrm>
                <a:off x="235" y="11171"/>
                <a:ext cx="11050" cy="268"/>
                <a:chOff x="6483" y="10847"/>
                <a:chExt cx="11050" cy="592"/>
              </a:xfrm>
            </p:grpSpPr>
            <p:grpSp>
              <p:nvGrpSpPr>
                <p:cNvPr id="82" name="组合 81"/>
                <p:cNvGrpSpPr/>
                <p:nvPr/>
              </p:nvGrpSpPr>
              <p:grpSpPr>
                <a:xfrm>
                  <a:off x="6483" y="10847"/>
                  <a:ext cx="5509" cy="592"/>
                  <a:chOff x="6483" y="10847"/>
                  <a:chExt cx="5509" cy="592"/>
                </a:xfrm>
              </p:grpSpPr>
              <p:sp>
                <p:nvSpPr>
                  <p:cNvPr id="83" name="平行四边形 82"/>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12025" y="10847"/>
                  <a:ext cx="5509" cy="592"/>
                  <a:chOff x="6483" y="10847"/>
                  <a:chExt cx="5509" cy="592"/>
                </a:xfrm>
              </p:grpSpPr>
              <p:sp>
                <p:nvSpPr>
                  <p:cNvPr id="88" name="平行四边形 87"/>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平行四边形 88"/>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平行四边形 89"/>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平行四边形 90"/>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92" name="组合 91"/>
              <p:cNvGrpSpPr/>
              <p:nvPr/>
            </p:nvGrpSpPr>
            <p:grpSpPr>
              <a:xfrm>
                <a:off x="11287" y="11171"/>
                <a:ext cx="8286" cy="268"/>
                <a:chOff x="6483" y="10847"/>
                <a:chExt cx="8286" cy="592"/>
              </a:xfrm>
            </p:grpSpPr>
            <p:grpSp>
              <p:nvGrpSpPr>
                <p:cNvPr id="93" name="组合 92"/>
                <p:cNvGrpSpPr/>
                <p:nvPr/>
              </p:nvGrpSpPr>
              <p:grpSpPr>
                <a:xfrm>
                  <a:off x="6483" y="10847"/>
                  <a:ext cx="5509" cy="592"/>
                  <a:chOff x="6483" y="10847"/>
                  <a:chExt cx="5509" cy="592"/>
                </a:xfrm>
              </p:grpSpPr>
              <p:sp>
                <p:nvSpPr>
                  <p:cNvPr id="94" name="平行四边形 93"/>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平行四边形 94"/>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平行四边形 95"/>
                  <p:cNvSpPr/>
                  <p:nvPr/>
                </p:nvSpPr>
                <p:spPr>
                  <a:xfrm>
                    <a:off x="9249"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平行四边形 96"/>
                  <p:cNvSpPr/>
                  <p:nvPr/>
                </p:nvSpPr>
                <p:spPr>
                  <a:xfrm>
                    <a:off x="10632"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p:cNvGrpSpPr/>
                <p:nvPr/>
              </p:nvGrpSpPr>
              <p:grpSpPr>
                <a:xfrm>
                  <a:off x="12025" y="10847"/>
                  <a:ext cx="2744" cy="592"/>
                  <a:chOff x="6483" y="10847"/>
                  <a:chExt cx="2744" cy="592"/>
                </a:xfrm>
              </p:grpSpPr>
              <p:sp>
                <p:nvSpPr>
                  <p:cNvPr id="99" name="平行四边形 98"/>
                  <p:cNvSpPr/>
                  <p:nvPr/>
                </p:nvSpPr>
                <p:spPr>
                  <a:xfrm>
                    <a:off x="6483"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平行四边形 99"/>
                  <p:cNvSpPr/>
                  <p:nvPr/>
                </p:nvSpPr>
                <p:spPr>
                  <a:xfrm>
                    <a:off x="7866" y="10847"/>
                    <a:ext cx="1361" cy="592"/>
                  </a:xfrm>
                  <a:prstGeom prst="parallelogram">
                    <a:avLst/>
                  </a:prstGeom>
                  <a:solidFill>
                    <a:srgbClr val="F19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grpSp>
      <p:sp>
        <p:nvSpPr>
          <p:cNvPr id="41" name="文本框 40"/>
          <p:cNvSpPr txBox="1"/>
          <p:nvPr/>
        </p:nvSpPr>
        <p:spPr>
          <a:xfrm>
            <a:off x="465455" y="6258560"/>
            <a:ext cx="1409065" cy="583565"/>
          </a:xfrm>
          <a:prstGeom prst="rect">
            <a:avLst/>
          </a:prstGeom>
          <a:noFill/>
          <a:effectLst/>
        </p:spPr>
        <p:txBody>
          <a:bodyPr wrap="square" rtlCol="0">
            <a:spAutoFit/>
          </a:bodyPr>
          <a:lstStyle/>
          <a:p>
            <a:pPr algn="l"/>
            <a:r>
              <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刘宸煊工业出品</a:t>
            </a:r>
            <a:endParaRPr lang="zh-CN" altLang="en-US"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2" name="文本框 41"/>
          <p:cNvSpPr txBox="1"/>
          <p:nvPr/>
        </p:nvSpPr>
        <p:spPr>
          <a:xfrm>
            <a:off x="11113135" y="6258560"/>
            <a:ext cx="1409065" cy="583565"/>
          </a:xfrm>
          <a:prstGeom prst="rect">
            <a:avLst/>
          </a:prstGeom>
          <a:noFill/>
          <a:effectLst/>
        </p:spPr>
        <p:txBody>
          <a:bodyPr wrap="square" rtlCol="0">
            <a:spAutoFit/>
          </a:bodyPr>
          <a:lstStyle/>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2021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p>
            <a:pPr algn="r"/>
            <a:r>
              <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04/01</a:t>
            </a:r>
            <a:endParaRPr lang="en-US" altLang="zh-CN" sz="1600" cap="all"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120" name="组合 119"/>
          <p:cNvGrpSpPr/>
          <p:nvPr/>
        </p:nvGrpSpPr>
        <p:grpSpPr>
          <a:xfrm>
            <a:off x="935355" y="1485265"/>
            <a:ext cx="11045190" cy="4773295"/>
            <a:chOff x="1490" y="2628"/>
            <a:chExt cx="9458" cy="2289"/>
          </a:xfrm>
        </p:grpSpPr>
        <p:sp>
          <p:nvSpPr>
            <p:cNvPr id="117" name="Rectangle 8"/>
            <p:cNvSpPr>
              <a:spLocks noChangeArrowheads="1"/>
            </p:cNvSpPr>
            <p:nvPr/>
          </p:nvSpPr>
          <p:spPr bwMode="auto">
            <a:xfrm>
              <a:off x="1490" y="2628"/>
              <a:ext cx="9458" cy="2289"/>
            </a:xfrm>
            <a:prstGeom prst="roundRect">
              <a:avLst/>
            </a:prstGeom>
            <a:noFill/>
            <a:ln w="25400">
              <a:solidFill>
                <a:srgbClr val="B7590D"/>
              </a:solidFill>
            </a:ln>
            <a:extLst>
              <a:ext uri="{909E8E84-426E-40DD-AFC4-6F175D3DCCD1}">
                <a14:hiddenFill xmlns:a14="http://schemas.microsoft.com/office/drawing/2010/main">
                  <a:solidFill>
                    <a:srgbClr val="B7590D"/>
                  </a:solidFill>
                </a14:hiddenFill>
              </a:ext>
            </a:extLst>
          </p:spPr>
          <p:txBody>
            <a:bodyPr vert="horz" wrap="square" lIns="96393" tIns="48196" rIns="96393" bIns="48196" numCol="1" anchor="t" anchorCtr="0" compatLnSpc="1"/>
            <a:lstStyle/>
            <a:p>
              <a:pPr defTabSz="1285240" fontAlgn="auto">
                <a:spcBef>
                  <a:spcPts val="0"/>
                </a:spcBef>
                <a:spcAft>
                  <a:spcPts val="0"/>
                </a:spcAft>
                <a:defRPr/>
              </a:pPr>
              <a:endParaRPr lang="zh-CN" altLang="en-US" sz="2530" kern="0">
                <a:solidFill>
                  <a:sysClr val="windowText" lastClr="000000"/>
                </a:solidFill>
              </a:endParaRPr>
            </a:p>
          </p:txBody>
        </p:sp>
        <p:sp>
          <p:nvSpPr>
            <p:cNvPr id="118" name="TextBox 30"/>
            <p:cNvSpPr txBox="1"/>
            <p:nvPr/>
          </p:nvSpPr>
          <p:spPr>
            <a:xfrm>
              <a:off x="2035" y="2732"/>
              <a:ext cx="2822" cy="364"/>
            </a:xfrm>
            <a:prstGeom prst="rect">
              <a:avLst/>
            </a:prstGeom>
            <a:noFill/>
          </p:spPr>
          <p:txBody>
            <a:bodyPr wrap="square" lIns="96393" tIns="48196" rIns="96393" bIns="48196" rtlCol="0">
              <a:spAutoFit/>
            </a:bodyPr>
            <a:lstStyle/>
            <a:p>
              <a:pPr>
                <a:lnSpc>
                  <a:spcPct val="120000"/>
                </a:lnSpc>
              </a:pPr>
              <a:r>
                <a:rPr lang="zh-CN" altLang="en-US" sz="3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蒙特卡罗法</a:t>
              </a:r>
              <a:endParaRPr lang="zh-CN" altLang="en-US" sz="3600" b="1"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TextBox 33"/>
            <p:cNvSpPr txBox="1"/>
            <p:nvPr/>
          </p:nvSpPr>
          <p:spPr>
            <a:xfrm>
              <a:off x="2035" y="3464"/>
              <a:ext cx="7981" cy="513"/>
            </a:xfrm>
            <a:prstGeom prst="rect">
              <a:avLst/>
            </a:prstGeom>
            <a:noFill/>
          </p:spPr>
          <p:txBody>
            <a:bodyPr wrap="square" lIns="96393" tIns="48196" rIns="96393" bIns="48196" rtlCol="0">
              <a:spAutoFit/>
            </a:bodyPr>
            <a:lstStyle/>
            <a:p>
              <a:pPr>
                <a:lnSpc>
                  <a:spcPct val="150000"/>
                </a:lnSpc>
              </a:pPr>
              <a:endParaRPr lang="en-GB" altLang="zh-CN" sz="10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7" name="文本框 26"/>
          <p:cNvSpPr txBox="1"/>
          <p:nvPr/>
        </p:nvSpPr>
        <p:spPr>
          <a:xfrm>
            <a:off x="1527810" y="2567305"/>
            <a:ext cx="8778240" cy="3046095"/>
          </a:xfrm>
          <a:prstGeom prst="rect">
            <a:avLst/>
          </a:prstGeom>
          <a:noFill/>
        </p:spPr>
        <p:txBody>
          <a:bodyPr wrap="square" rtlCol="0">
            <a:spAutoFit/>
          </a:bodyPr>
          <a:p>
            <a:r>
              <a:rPr lang="zh-CN" altLang="en-US" sz="3200">
                <a:solidFill>
                  <a:schemeClr val="bg1"/>
                </a:solidFill>
                <a:latin typeface="方正字迹-海体正楷 简" panose="02000500000000000000" charset="-122"/>
                <a:ea typeface="方正字迹-海体正楷 简" panose="02000500000000000000" charset="-122"/>
                <a:cs typeface="方正字迹-海体正楷 简" panose="02000500000000000000" charset="-122"/>
              </a:rPr>
              <a:t>蒙特卡罗(Monte Carlo) 求单位圆的面积是求取的近似值的关键.其可采用下面的近似计算方法. 在单位正方形内随机地投入很多的点且每个点落在单位正方形的机会相等.将落在 单位圆内的点数m 与单位正方形内的点数n 作比，可以获得单位圆面积的近似值.</a:t>
            </a:r>
            <a:endParaRPr lang="zh-CN" altLang="en-US" sz="3200">
              <a:solidFill>
                <a:schemeClr val="bg1"/>
              </a:solidFill>
              <a:latin typeface="方正字迹-海体正楷 简" panose="02000500000000000000" charset="-122"/>
              <a:ea typeface="方正字迹-海体正楷 简" panose="02000500000000000000" charset="-122"/>
              <a:cs typeface="方正字迹-海体正楷 简" panose="0200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down)">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8" presetClass="entr" presetSubtype="0" accel="10000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strVal val="#ppt_w*2.5"/>
                                          </p:val>
                                        </p:tav>
                                        <p:tav tm="100000">
                                          <p:val>
                                            <p:strVal val="#ppt_w"/>
                                          </p:val>
                                        </p:tav>
                                      </p:tavLst>
                                    </p:anim>
                                    <p:anim calcmode="lin" valueType="num">
                                      <p:cBhvr>
                                        <p:cTn id="23" dur="500" fill="hold"/>
                                        <p:tgtEl>
                                          <p:spTgt spid="41"/>
                                        </p:tgtEl>
                                        <p:attrNameLst>
                                          <p:attrName>ppt_h</p:attrName>
                                        </p:attrNameLst>
                                      </p:cBhvr>
                                      <p:tavLst>
                                        <p:tav tm="0">
                                          <p:val>
                                            <p:strVal val="#ppt_h*0.01"/>
                                          </p:val>
                                        </p:tav>
                                        <p:tav tm="100000">
                                          <p:val>
                                            <p:strVal val="#ppt_h"/>
                                          </p:val>
                                        </p:tav>
                                      </p:tavLst>
                                    </p:anim>
                                    <p:anim calcmode="lin" valueType="num">
                                      <p:cBhvr>
                                        <p:cTn id="24" dur="500" fill="hold"/>
                                        <p:tgtEl>
                                          <p:spTgt spid="41"/>
                                        </p:tgtEl>
                                        <p:attrNameLst>
                                          <p:attrName>ppt_x</p:attrName>
                                        </p:attrNameLst>
                                      </p:cBhvr>
                                      <p:tavLst>
                                        <p:tav tm="0">
                                          <p:val>
                                            <p:strVal val="#ppt_x"/>
                                          </p:val>
                                        </p:tav>
                                        <p:tav tm="100000">
                                          <p:val>
                                            <p:strVal val="#ppt_x"/>
                                          </p:val>
                                        </p:tav>
                                      </p:tavLst>
                                    </p:anim>
                                    <p:anim calcmode="lin" valueType="num">
                                      <p:cBhvr>
                                        <p:cTn id="25" dur="500" fill="hold"/>
                                        <p:tgtEl>
                                          <p:spTgt spid="41"/>
                                        </p:tgtEl>
                                        <p:attrNameLst>
                                          <p:attrName>ppt_y</p:attrName>
                                        </p:attrNameLst>
                                      </p:cBhvr>
                                      <p:tavLst>
                                        <p:tav tm="0">
                                          <p:val>
                                            <p:strVal val="#ppt_h+1"/>
                                          </p:val>
                                        </p:tav>
                                        <p:tav tm="100000">
                                          <p:val>
                                            <p:strVal val="#ppt_y"/>
                                          </p:val>
                                        </p:tav>
                                      </p:tavLst>
                                    </p:anim>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58" presetClass="entr" presetSubtype="0" accel="10000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p:cTn id="31" dur="500" fill="hold"/>
                                        <p:tgtEl>
                                          <p:spTgt spid="42"/>
                                        </p:tgtEl>
                                        <p:attrNameLst>
                                          <p:attrName>ppt_w</p:attrName>
                                        </p:attrNameLst>
                                      </p:cBhvr>
                                      <p:tavLst>
                                        <p:tav tm="0">
                                          <p:val>
                                            <p:strVal val="#ppt_w*2.5"/>
                                          </p:val>
                                        </p:tav>
                                        <p:tav tm="100000">
                                          <p:val>
                                            <p:strVal val="#ppt_w"/>
                                          </p:val>
                                        </p:tav>
                                      </p:tavLst>
                                    </p:anim>
                                    <p:anim calcmode="lin" valueType="num">
                                      <p:cBhvr>
                                        <p:cTn id="32" dur="500" fill="hold"/>
                                        <p:tgtEl>
                                          <p:spTgt spid="42"/>
                                        </p:tgtEl>
                                        <p:attrNameLst>
                                          <p:attrName>ppt_h</p:attrName>
                                        </p:attrNameLst>
                                      </p:cBhvr>
                                      <p:tavLst>
                                        <p:tav tm="0">
                                          <p:val>
                                            <p:strVal val="#ppt_h*0.01"/>
                                          </p:val>
                                        </p:tav>
                                        <p:tav tm="100000">
                                          <p:val>
                                            <p:strVal val="#ppt_h"/>
                                          </p:val>
                                        </p:tav>
                                      </p:tavLst>
                                    </p:anim>
                                    <p:anim calcmode="lin" valueType="num">
                                      <p:cBhvr>
                                        <p:cTn id="33" dur="500" fill="hold"/>
                                        <p:tgtEl>
                                          <p:spTgt spid="42"/>
                                        </p:tgtEl>
                                        <p:attrNameLst>
                                          <p:attrName>ppt_x</p:attrName>
                                        </p:attrNameLst>
                                      </p:cBhvr>
                                      <p:tavLst>
                                        <p:tav tm="0">
                                          <p:val>
                                            <p:strVal val="#ppt_x"/>
                                          </p:val>
                                        </p:tav>
                                        <p:tav tm="100000">
                                          <p:val>
                                            <p:strVal val="#ppt_x"/>
                                          </p:val>
                                        </p:tav>
                                      </p:tavLst>
                                    </p:anim>
                                    <p:anim calcmode="lin" valueType="num">
                                      <p:cBhvr>
                                        <p:cTn id="34" dur="500" fill="hold"/>
                                        <p:tgtEl>
                                          <p:spTgt spid="42"/>
                                        </p:tgtEl>
                                        <p:attrNameLst>
                                          <p:attrName>ppt_y</p:attrName>
                                        </p:attrNameLst>
                                      </p:cBhvr>
                                      <p:tavLst>
                                        <p:tav tm="0">
                                          <p:val>
                                            <p:strVal val="#ppt_h+1"/>
                                          </p:val>
                                        </p:tav>
                                        <p:tav tm="100000">
                                          <p:val>
                                            <p:strVal val="#ppt_y"/>
                                          </p:val>
                                        </p:tav>
                                      </p:tavLst>
                                    </p:anim>
                                    <p:animEffect transition="in" filter="fad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0"/>
                                        </p:tgtEl>
                                        <p:attrNameLst>
                                          <p:attrName>style.visibility</p:attrName>
                                        </p:attrNameLst>
                                      </p:cBhvr>
                                      <p:to>
                                        <p:strVal val="visible"/>
                                      </p:to>
                                    </p:set>
                                    <p:animEffect transition="in" filter="fade">
                                      <p:cBhvr>
                                        <p:cTn id="40" dur="1000"/>
                                        <p:tgtEl>
                                          <p:spTgt spid="120"/>
                                        </p:tgtEl>
                                      </p:cBhvr>
                                    </p:animEffect>
                                    <p:anim calcmode="lin" valueType="num">
                                      <p:cBhvr>
                                        <p:cTn id="41" dur="1000" fill="hold"/>
                                        <p:tgtEl>
                                          <p:spTgt spid="120"/>
                                        </p:tgtEl>
                                        <p:attrNameLst>
                                          <p:attrName>ppt_x</p:attrName>
                                        </p:attrNameLst>
                                      </p:cBhvr>
                                      <p:tavLst>
                                        <p:tav tm="0">
                                          <p:val>
                                            <p:strVal val="#ppt_x"/>
                                          </p:val>
                                        </p:tav>
                                        <p:tav tm="100000">
                                          <p:val>
                                            <p:strVal val="#ppt_x"/>
                                          </p:val>
                                        </p:tav>
                                      </p:tavLst>
                                    </p:anim>
                                    <p:anim calcmode="lin" valueType="num">
                                      <p:cBhvr>
                                        <p:cTn id="42" dur="1000" fill="hold"/>
                                        <p:tgtEl>
                                          <p:spTgt spid="120"/>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7" presetClass="entr" presetSubtype="0" fill="hold" grpId="0" nodeType="clickEffect">
                                  <p:stCondLst>
                                    <p:cond delay="0"/>
                                  </p:stCondLst>
                                  <p:iterate type="lt">
                                    <p:tmPct val="50000"/>
                                  </p:iterate>
                                  <p:childTnLst>
                                    <p:set>
                                      <p:cBhvr>
                                        <p:cTn id="46" dur="100" fill="hold">
                                          <p:stCondLst>
                                            <p:cond delay="0"/>
                                          </p:stCondLst>
                                        </p:cTn>
                                        <p:tgtEl>
                                          <p:spTgt spid="27"/>
                                        </p:tgtEl>
                                        <p:attrNameLst>
                                          <p:attrName>style.visibility</p:attrName>
                                        </p:attrNameLst>
                                      </p:cBhvr>
                                      <p:to>
                                        <p:strVal val="visible"/>
                                      </p:to>
                                    </p:set>
                                    <p:anim calcmode="discrete" valueType="clr">
                                      <p:cBhvr override="childStyle">
                                        <p:cTn id="47" dur="10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48" dur="100"/>
                                        <p:tgtEl>
                                          <p:spTgt spid="27"/>
                                        </p:tgtEl>
                                        <p:attrNameLst>
                                          <p:attrName>fillcolor</p:attrName>
                                        </p:attrNameLst>
                                      </p:cBhvr>
                                      <p:tavLst>
                                        <p:tav tm="0">
                                          <p:val>
                                            <p:clrVal>
                                              <a:schemeClr val="accent2"/>
                                            </p:clrVal>
                                          </p:val>
                                        </p:tav>
                                        <p:tav tm="50000">
                                          <p:val>
                                            <p:clrVal>
                                              <a:schemeClr val="hlink"/>
                                            </p:clrVal>
                                          </p:val>
                                        </p:tav>
                                      </p:tavLst>
                                    </p:anim>
                                    <p:set>
                                      <p:cBhvr>
                                        <p:cTn id="49" dur="100"/>
                                        <p:tgtEl>
                                          <p:spTgt spid="27"/>
                                        </p:tgtEl>
                                        <p:attrNameLst>
                                          <p:attrName>fill.type</p:attrName>
                                        </p:attrNameLst>
                                      </p:cBhvr>
                                      <p:to>
                                        <p:strVal val="solid"/>
                                      </p:to>
                                    </p:set>
                                  </p:childTnLst>
                                  <p:subTnLst>
                                    <p:audio>
                                      <p:cMediaNode>
                                        <p:cTn display="1"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41" grpId="1" animBg="1"/>
      <p:bldP spid="42" grpId="0" bldLvl="0" animBg="1"/>
      <p:bldP spid="42" grpId="1" animBg="1"/>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2" name="图片 1" descr="1"/>
          <p:cNvPicPr>
            <a:picLocks noChangeAspect="1"/>
          </p:cNvPicPr>
          <p:nvPr/>
        </p:nvPicPr>
        <p:blipFill>
          <a:blip r:embed="rId1"/>
          <a:stretch>
            <a:fillRect/>
          </a:stretch>
        </p:blipFill>
        <p:spPr>
          <a:xfrm>
            <a:off x="0" y="0"/>
            <a:ext cx="12859385" cy="7232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000"/>
          <p:cNvPicPr>
            <a:picLocks noChangeAspect="1"/>
          </p:cNvPicPr>
          <p:nvPr/>
        </p:nvPicPr>
        <p:blipFill>
          <a:blip r:embed="rId1"/>
          <a:stretch>
            <a:fillRect/>
          </a:stretch>
        </p:blipFill>
        <p:spPr>
          <a:xfrm>
            <a:off x="0" y="0"/>
            <a:ext cx="12858750" cy="7218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10000"/>
          <p:cNvPicPr>
            <a:picLocks noChangeAspect="1"/>
          </p:cNvPicPr>
          <p:nvPr/>
        </p:nvPicPr>
        <p:blipFill>
          <a:blip r:embed="rId1"/>
          <a:stretch>
            <a:fillRect/>
          </a:stretch>
        </p:blipFill>
        <p:spPr>
          <a:xfrm>
            <a:off x="0" y="0"/>
            <a:ext cx="12858750" cy="7232650"/>
          </a:xfrm>
          <a:prstGeom prst="rect">
            <a:avLst/>
          </a:prstGeom>
        </p:spPr>
      </p:pic>
    </p:spTree>
  </p:cSld>
  <p:clrMapOvr>
    <a:masterClrMapping/>
  </p:clrMapOvr>
</p:sld>
</file>

<file path=ppt/tags/tag1.xml><?xml version="1.0" encoding="utf-8"?>
<p:tagLst xmlns:p="http://schemas.openxmlformats.org/presentationml/2006/main">
  <p:tag name="ISPRING_PRESENTATION_TITLE" val="bt040.pptx"/>
</p:tagLst>
</file>

<file path=ppt/theme/theme1.xml><?xml version="1.0" encoding="utf-8"?>
<a:theme xmlns:a="http://schemas.openxmlformats.org/drawingml/2006/main" name="第一PPT，www.1ppt.com">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Words>
  <Application>WPS 演示</Application>
  <PresentationFormat>自定义</PresentationFormat>
  <Paragraphs>70</Paragraphs>
  <Slides>13</Slides>
  <Notes>25</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13</vt:i4>
      </vt:variant>
    </vt:vector>
  </HeadingPairs>
  <TitlesOfParts>
    <vt:vector size="38" baseType="lpstr">
      <vt:lpstr>Arial</vt:lpstr>
      <vt:lpstr>宋体</vt:lpstr>
      <vt:lpstr>Wingdings</vt:lpstr>
      <vt:lpstr>Calibri</vt:lpstr>
      <vt:lpstr>微软雅黑</vt:lpstr>
      <vt:lpstr>Calibri</vt:lpstr>
      <vt:lpstr>Aller Light</vt:lpstr>
      <vt:lpstr>U.S. 101</vt:lpstr>
      <vt:lpstr>Segoe Print</vt:lpstr>
      <vt:lpstr>Roboto</vt:lpstr>
      <vt:lpstr>Aller Light</vt:lpstr>
      <vt:lpstr>Gill Sans</vt:lpstr>
      <vt:lpstr>Arial Unicode MS</vt:lpstr>
      <vt:lpstr>Calibri Light</vt:lpstr>
      <vt:lpstr>Open Sans</vt:lpstr>
      <vt:lpstr>Open Sans</vt:lpstr>
      <vt:lpstr>Arial</vt:lpstr>
      <vt:lpstr>NumberOnly</vt:lpstr>
      <vt:lpstr>等线</vt:lpstr>
      <vt:lpstr>方正粗黑宋简体</vt:lpstr>
      <vt:lpstr>仿宋</vt:lpstr>
      <vt:lpstr>方正字迹-海体正楷 简</vt:lpstr>
      <vt:lpstr>站酷快乐体</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建筑背景PPT模板</dc:title>
  <dc:creator>第一PPT</dc:creator>
  <cp:keywords>www.1ppt.com</cp:keywords>
  <dc:description>www.1ppt.com</dc:description>
  <cp:lastModifiedBy>阿煊</cp:lastModifiedBy>
  <cp:revision>28</cp:revision>
  <dcterms:created xsi:type="dcterms:W3CDTF">2016-10-17T14:00:00Z</dcterms:created>
  <dcterms:modified xsi:type="dcterms:W3CDTF">2021-03-31T11:18:43Z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