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50" r:id="rId1"/>
  </p:sldMasterIdLst>
  <p:notesMasterIdLst>
    <p:notesMasterId r:id="rId22"/>
  </p:notesMasterIdLst>
  <p:handoutMasterIdLst>
    <p:handoutMasterId r:id="rId23"/>
  </p:handoutMasterIdLst>
  <p:sldIdLst>
    <p:sldId id="353" r:id="rId2"/>
    <p:sldId id="354" r:id="rId3"/>
    <p:sldId id="359" r:id="rId4"/>
    <p:sldId id="361" r:id="rId5"/>
    <p:sldId id="372" r:id="rId6"/>
    <p:sldId id="373" r:id="rId7"/>
    <p:sldId id="360" r:id="rId8"/>
    <p:sldId id="362" r:id="rId9"/>
    <p:sldId id="365" r:id="rId10"/>
    <p:sldId id="366" r:id="rId11"/>
    <p:sldId id="364" r:id="rId12"/>
    <p:sldId id="355" r:id="rId13"/>
    <p:sldId id="356" r:id="rId14"/>
    <p:sldId id="357" r:id="rId15"/>
    <p:sldId id="358" r:id="rId16"/>
    <p:sldId id="367" r:id="rId17"/>
    <p:sldId id="371" r:id="rId18"/>
    <p:sldId id="370" r:id="rId19"/>
    <p:sldId id="261" r:id="rId20"/>
    <p:sldId id="3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67"/>
    <p:restoredTop sz="94516"/>
  </p:normalViewPr>
  <p:slideViewPr>
    <p:cSldViewPr snapToGrid="0">
      <p:cViewPr varScale="1">
        <p:scale>
          <a:sx n="110" d="100"/>
          <a:sy n="110" d="100"/>
        </p:scale>
        <p:origin x="1064" y="184"/>
      </p:cViewPr>
      <p:guideLst>
        <p:guide orient="horz" pos="2160"/>
        <p:guide pos="3840"/>
      </p:guideLst>
    </p:cSldViewPr>
  </p:slideViewPr>
  <p:notesTextViewPr>
    <p:cViewPr>
      <p:scale>
        <a:sx n="1" d="1"/>
        <a:sy n="1" d="1"/>
      </p:scale>
      <p:origin x="0" y="0"/>
    </p:cViewPr>
  </p:notesTextViewPr>
  <p:notesViewPr>
    <p:cSldViewPr snapToGrid="0" showGuides="1">
      <p:cViewPr varScale="1">
        <p:scale>
          <a:sx n="168" d="100"/>
          <a:sy n="168" d="100"/>
        </p:scale>
        <p:origin x="6640" y="21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6A75AB3-2955-A8AD-CED0-EAA0E988D9D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a:extLst>
              <a:ext uri="{FF2B5EF4-FFF2-40B4-BE49-F238E27FC236}">
                <a16:creationId xmlns:a16="http://schemas.microsoft.com/office/drawing/2014/main" id="{86855960-04E1-80D9-44CB-B07C1887AC0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EB8A58-B145-9C4E-89E6-00C4A0172208}" type="datetimeFigureOut">
              <a:rPr lang="en-AT" smtClean="0"/>
              <a:t>19.03.25</a:t>
            </a:fld>
            <a:endParaRPr lang="en-AT"/>
          </a:p>
        </p:txBody>
      </p:sp>
      <p:sp>
        <p:nvSpPr>
          <p:cNvPr id="4" name="Footer Placeholder 3">
            <a:extLst>
              <a:ext uri="{FF2B5EF4-FFF2-40B4-BE49-F238E27FC236}">
                <a16:creationId xmlns:a16="http://schemas.microsoft.com/office/drawing/2014/main" id="{F310529B-088A-1360-46E6-39A42BB296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5" name="Slide Number Placeholder 4">
            <a:extLst>
              <a:ext uri="{FF2B5EF4-FFF2-40B4-BE49-F238E27FC236}">
                <a16:creationId xmlns:a16="http://schemas.microsoft.com/office/drawing/2014/main" id="{3E2F4255-91B2-3C4D-18A9-C968CA7E52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176FFC-D457-8F49-AF01-1D62A09D562D}" type="slidenum">
              <a:rPr lang="en-AT" smtClean="0"/>
              <a:t>‹#›</a:t>
            </a:fld>
            <a:endParaRPr lang="en-AT"/>
          </a:p>
        </p:txBody>
      </p:sp>
    </p:spTree>
    <p:extLst>
      <p:ext uri="{BB962C8B-B14F-4D97-AF65-F5344CB8AC3E}">
        <p14:creationId xmlns:p14="http://schemas.microsoft.com/office/powerpoint/2010/main" val="3124830724"/>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F78D24-5294-E848-9D96-3196C34E552B}" type="datetimeFigureOut">
              <a:rPr lang="en-AT" smtClean="0"/>
              <a:t>19.03.25</a:t>
            </a:fld>
            <a:endParaRPr lang="en-A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88C1E-0F7A-1F49-8A58-A4D44B28113E}" type="slidenum">
              <a:rPr lang="en-AT" smtClean="0"/>
              <a:t>‹#›</a:t>
            </a:fld>
            <a:endParaRPr lang="en-AT"/>
          </a:p>
        </p:txBody>
      </p:sp>
    </p:spTree>
    <p:extLst>
      <p:ext uri="{BB962C8B-B14F-4D97-AF65-F5344CB8AC3E}">
        <p14:creationId xmlns:p14="http://schemas.microsoft.com/office/powerpoint/2010/main" val="119661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BEA26-2112-BE61-3A2D-C9F3B79093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565927-1AB3-7A5D-FC93-32698D04E4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7C8554-1733-A34F-A966-685CCCB2EFF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05C88192-BA92-B250-94A3-CE9E2728AFFB}"/>
              </a:ext>
            </a:extLst>
          </p:cNvPr>
          <p:cNvSpPr>
            <a:spLocks noGrp="1"/>
          </p:cNvSpPr>
          <p:nvPr>
            <p:ph type="sldNum" sz="quarter" idx="5"/>
          </p:nvPr>
        </p:nvSpPr>
        <p:spPr/>
        <p:txBody>
          <a:bodyPr/>
          <a:lstStyle/>
          <a:p>
            <a:fld id="{C3E88C1E-0F7A-1F49-8A58-A4D44B28113E}" type="slidenum">
              <a:rPr lang="en-AT" smtClean="0"/>
              <a:t>2</a:t>
            </a:fld>
            <a:endParaRPr lang="en-AT"/>
          </a:p>
        </p:txBody>
      </p:sp>
    </p:spTree>
    <p:extLst>
      <p:ext uri="{BB962C8B-B14F-4D97-AF65-F5344CB8AC3E}">
        <p14:creationId xmlns:p14="http://schemas.microsoft.com/office/powerpoint/2010/main" val="17805676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3344C-6206-BC26-E244-77F3703A3C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4F7C8A-1795-1207-D91C-F902F22E22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797751-8CCF-DB94-3083-AA0C34B2916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1823FCE5-ACD0-6BA8-A5A3-FF43B5566C4A}"/>
              </a:ext>
            </a:extLst>
          </p:cNvPr>
          <p:cNvSpPr>
            <a:spLocks noGrp="1"/>
          </p:cNvSpPr>
          <p:nvPr>
            <p:ph type="sldNum" sz="quarter" idx="5"/>
          </p:nvPr>
        </p:nvSpPr>
        <p:spPr/>
        <p:txBody>
          <a:bodyPr/>
          <a:lstStyle/>
          <a:p>
            <a:fld id="{C3E88C1E-0F7A-1F49-8A58-A4D44B28113E}" type="slidenum">
              <a:rPr lang="en-AT" smtClean="0"/>
              <a:t>11</a:t>
            </a:fld>
            <a:endParaRPr lang="en-AT"/>
          </a:p>
        </p:txBody>
      </p:sp>
    </p:spTree>
    <p:extLst>
      <p:ext uri="{BB962C8B-B14F-4D97-AF65-F5344CB8AC3E}">
        <p14:creationId xmlns:p14="http://schemas.microsoft.com/office/powerpoint/2010/main" val="4266349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DF-84DC-1A80-8956-AD2700FBB7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933EB-9DE7-0596-8F53-16F5D0661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D7156-D76D-F1D6-57CF-FAC8A68AAC7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1AFB79D2-A6BF-04AE-BF28-EC888D22A771}"/>
              </a:ext>
            </a:extLst>
          </p:cNvPr>
          <p:cNvSpPr>
            <a:spLocks noGrp="1"/>
          </p:cNvSpPr>
          <p:nvPr>
            <p:ph type="sldNum" sz="quarter" idx="5"/>
          </p:nvPr>
        </p:nvSpPr>
        <p:spPr/>
        <p:txBody>
          <a:bodyPr/>
          <a:lstStyle/>
          <a:p>
            <a:fld id="{C3E88C1E-0F7A-1F49-8A58-A4D44B28113E}" type="slidenum">
              <a:rPr lang="en-AT" smtClean="0"/>
              <a:t>12</a:t>
            </a:fld>
            <a:endParaRPr lang="en-AT"/>
          </a:p>
        </p:txBody>
      </p:sp>
    </p:spTree>
    <p:extLst>
      <p:ext uri="{BB962C8B-B14F-4D97-AF65-F5344CB8AC3E}">
        <p14:creationId xmlns:p14="http://schemas.microsoft.com/office/powerpoint/2010/main" val="5753455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AE4B2-69F2-3C3C-D2E8-06A1A0BCD2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EA62D9-7CD5-2C9C-482D-4812CD562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33D835-B656-B460-24C5-7F3DAECDE73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C83234FA-5C03-70AE-53C4-C9F9C8DCB3C9}"/>
              </a:ext>
            </a:extLst>
          </p:cNvPr>
          <p:cNvSpPr>
            <a:spLocks noGrp="1"/>
          </p:cNvSpPr>
          <p:nvPr>
            <p:ph type="sldNum" sz="quarter" idx="5"/>
          </p:nvPr>
        </p:nvSpPr>
        <p:spPr/>
        <p:txBody>
          <a:bodyPr/>
          <a:lstStyle/>
          <a:p>
            <a:fld id="{C3E88C1E-0F7A-1F49-8A58-A4D44B28113E}" type="slidenum">
              <a:rPr lang="en-AT" smtClean="0"/>
              <a:t>13</a:t>
            </a:fld>
            <a:endParaRPr lang="en-AT"/>
          </a:p>
        </p:txBody>
      </p:sp>
    </p:spTree>
    <p:extLst>
      <p:ext uri="{BB962C8B-B14F-4D97-AF65-F5344CB8AC3E}">
        <p14:creationId xmlns:p14="http://schemas.microsoft.com/office/powerpoint/2010/main" val="4097698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59C-36B4-E27B-4FE9-402B44C9B0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3CA38E-AE2D-691E-776C-D648049EB7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D21257-B8B7-5D7B-0EDA-0D110D450AB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FD0EB7B1-E020-D354-1C45-6592F9FDCA7F}"/>
              </a:ext>
            </a:extLst>
          </p:cNvPr>
          <p:cNvSpPr>
            <a:spLocks noGrp="1"/>
          </p:cNvSpPr>
          <p:nvPr>
            <p:ph type="sldNum" sz="quarter" idx="5"/>
          </p:nvPr>
        </p:nvSpPr>
        <p:spPr/>
        <p:txBody>
          <a:bodyPr/>
          <a:lstStyle/>
          <a:p>
            <a:fld id="{C3E88C1E-0F7A-1F49-8A58-A4D44B28113E}" type="slidenum">
              <a:rPr lang="en-AT" smtClean="0"/>
              <a:t>14</a:t>
            </a:fld>
            <a:endParaRPr lang="en-AT"/>
          </a:p>
        </p:txBody>
      </p:sp>
    </p:spTree>
    <p:extLst>
      <p:ext uri="{BB962C8B-B14F-4D97-AF65-F5344CB8AC3E}">
        <p14:creationId xmlns:p14="http://schemas.microsoft.com/office/powerpoint/2010/main" val="4149849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9CF69-C50A-9EC0-2840-A85C16AD0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4375FF-D657-E2CB-2C85-22915C8508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AD12C7-1421-1AD8-176F-6D449C79B77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E072A3E2-B751-692D-4C04-985BB6E972FD}"/>
              </a:ext>
            </a:extLst>
          </p:cNvPr>
          <p:cNvSpPr>
            <a:spLocks noGrp="1"/>
          </p:cNvSpPr>
          <p:nvPr>
            <p:ph type="sldNum" sz="quarter" idx="5"/>
          </p:nvPr>
        </p:nvSpPr>
        <p:spPr/>
        <p:txBody>
          <a:bodyPr/>
          <a:lstStyle/>
          <a:p>
            <a:fld id="{C3E88C1E-0F7A-1F49-8A58-A4D44B28113E}" type="slidenum">
              <a:rPr lang="en-AT" smtClean="0"/>
              <a:t>15</a:t>
            </a:fld>
            <a:endParaRPr lang="en-AT"/>
          </a:p>
        </p:txBody>
      </p:sp>
    </p:spTree>
    <p:extLst>
      <p:ext uri="{BB962C8B-B14F-4D97-AF65-F5344CB8AC3E}">
        <p14:creationId xmlns:p14="http://schemas.microsoft.com/office/powerpoint/2010/main" val="9148184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B5366-1C7E-96C5-8FAC-8842CB1693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D6DFD-ECF2-2EA7-5668-0521E809B9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A1A789-21F3-FD39-CE57-A2B5A4EB20B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0EA89266-5F74-0565-0CD2-F6D292016F5F}"/>
              </a:ext>
            </a:extLst>
          </p:cNvPr>
          <p:cNvSpPr>
            <a:spLocks noGrp="1"/>
          </p:cNvSpPr>
          <p:nvPr>
            <p:ph type="sldNum" sz="quarter" idx="5"/>
          </p:nvPr>
        </p:nvSpPr>
        <p:spPr/>
        <p:txBody>
          <a:bodyPr/>
          <a:lstStyle/>
          <a:p>
            <a:fld id="{C3E88C1E-0F7A-1F49-8A58-A4D44B28113E}" type="slidenum">
              <a:rPr lang="en-AT" smtClean="0"/>
              <a:t>16</a:t>
            </a:fld>
            <a:endParaRPr lang="en-AT"/>
          </a:p>
        </p:txBody>
      </p:sp>
    </p:spTree>
    <p:extLst>
      <p:ext uri="{BB962C8B-B14F-4D97-AF65-F5344CB8AC3E}">
        <p14:creationId xmlns:p14="http://schemas.microsoft.com/office/powerpoint/2010/main" val="13327643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4BD31-A5D8-D793-5064-907DD3764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9B1FE-8AB4-1C63-A7D8-CC9906835D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9DD71D-69FB-7B44-43F8-DC3D60EC336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B9B87DAF-F508-A537-4608-675C9705B59C}"/>
              </a:ext>
            </a:extLst>
          </p:cNvPr>
          <p:cNvSpPr>
            <a:spLocks noGrp="1"/>
          </p:cNvSpPr>
          <p:nvPr>
            <p:ph type="sldNum" sz="quarter" idx="5"/>
          </p:nvPr>
        </p:nvSpPr>
        <p:spPr/>
        <p:txBody>
          <a:bodyPr/>
          <a:lstStyle/>
          <a:p>
            <a:fld id="{C3E88C1E-0F7A-1F49-8A58-A4D44B28113E}" type="slidenum">
              <a:rPr lang="en-AT" smtClean="0"/>
              <a:t>17</a:t>
            </a:fld>
            <a:endParaRPr lang="en-AT"/>
          </a:p>
        </p:txBody>
      </p:sp>
    </p:spTree>
    <p:extLst>
      <p:ext uri="{BB962C8B-B14F-4D97-AF65-F5344CB8AC3E}">
        <p14:creationId xmlns:p14="http://schemas.microsoft.com/office/powerpoint/2010/main" val="30963813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E88C1E-0F7A-1F49-8A58-A4D44B28113E}" type="slidenum">
              <a:rPr lang="en-AT" smtClean="0"/>
              <a:t>20</a:t>
            </a:fld>
            <a:endParaRPr lang="en-AT"/>
          </a:p>
        </p:txBody>
      </p:sp>
    </p:spTree>
    <p:extLst>
      <p:ext uri="{BB962C8B-B14F-4D97-AF65-F5344CB8AC3E}">
        <p14:creationId xmlns:p14="http://schemas.microsoft.com/office/powerpoint/2010/main" val="2654449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82223-7460-4B44-7882-E8DA2EA25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C1B841-84D8-1B23-73F8-881469B594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ACDCD1-0A49-0A71-9CBA-7FB7FB0F9B9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8BC5F357-6C1F-A7A1-4C06-A1A41E9605C8}"/>
              </a:ext>
            </a:extLst>
          </p:cNvPr>
          <p:cNvSpPr>
            <a:spLocks noGrp="1"/>
          </p:cNvSpPr>
          <p:nvPr>
            <p:ph type="sldNum" sz="quarter" idx="5"/>
          </p:nvPr>
        </p:nvSpPr>
        <p:spPr/>
        <p:txBody>
          <a:bodyPr/>
          <a:lstStyle/>
          <a:p>
            <a:fld id="{C3E88C1E-0F7A-1F49-8A58-A4D44B28113E}" type="slidenum">
              <a:rPr lang="en-AT" smtClean="0"/>
              <a:t>3</a:t>
            </a:fld>
            <a:endParaRPr lang="en-AT"/>
          </a:p>
        </p:txBody>
      </p:sp>
    </p:spTree>
    <p:extLst>
      <p:ext uri="{BB962C8B-B14F-4D97-AF65-F5344CB8AC3E}">
        <p14:creationId xmlns:p14="http://schemas.microsoft.com/office/powerpoint/2010/main" val="41365268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6366D-DAAA-34B1-EE0F-7135A43FD4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C2679A-D3D5-0138-4101-E8FB821B5A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C7CC7C-0FA8-3128-D326-5EB4E175A3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ED48E303-F08B-9352-0426-9B096ECD7BE9}"/>
              </a:ext>
            </a:extLst>
          </p:cNvPr>
          <p:cNvSpPr>
            <a:spLocks noGrp="1"/>
          </p:cNvSpPr>
          <p:nvPr>
            <p:ph type="sldNum" sz="quarter" idx="5"/>
          </p:nvPr>
        </p:nvSpPr>
        <p:spPr/>
        <p:txBody>
          <a:bodyPr/>
          <a:lstStyle/>
          <a:p>
            <a:fld id="{C3E88C1E-0F7A-1F49-8A58-A4D44B28113E}" type="slidenum">
              <a:rPr lang="en-AT" smtClean="0"/>
              <a:t>4</a:t>
            </a:fld>
            <a:endParaRPr lang="en-AT"/>
          </a:p>
        </p:txBody>
      </p:sp>
    </p:spTree>
    <p:extLst>
      <p:ext uri="{BB962C8B-B14F-4D97-AF65-F5344CB8AC3E}">
        <p14:creationId xmlns:p14="http://schemas.microsoft.com/office/powerpoint/2010/main" val="1538399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45F48-DCE6-09F3-50E8-50E68F10B1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668B2B-F96E-BECD-FDED-5B7BCAC7B2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BEE2C2-8011-5DB4-AAAF-BDDD79F0E3F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8DD51FF0-0C78-4720-2045-9C4BFFB80CA9}"/>
              </a:ext>
            </a:extLst>
          </p:cNvPr>
          <p:cNvSpPr>
            <a:spLocks noGrp="1"/>
          </p:cNvSpPr>
          <p:nvPr>
            <p:ph type="sldNum" sz="quarter" idx="5"/>
          </p:nvPr>
        </p:nvSpPr>
        <p:spPr/>
        <p:txBody>
          <a:bodyPr/>
          <a:lstStyle/>
          <a:p>
            <a:fld id="{C3E88C1E-0F7A-1F49-8A58-A4D44B28113E}" type="slidenum">
              <a:rPr lang="en-AT" smtClean="0"/>
              <a:t>5</a:t>
            </a:fld>
            <a:endParaRPr lang="en-AT"/>
          </a:p>
        </p:txBody>
      </p:sp>
    </p:spTree>
    <p:extLst>
      <p:ext uri="{BB962C8B-B14F-4D97-AF65-F5344CB8AC3E}">
        <p14:creationId xmlns:p14="http://schemas.microsoft.com/office/powerpoint/2010/main" val="5396578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FFE48-3776-2EAD-57B8-13378B7A6A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DED460-C8E0-7208-3089-9BE277D852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6FD874-11A9-34F4-C7F9-4914214BFC0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4098C9CD-8620-E8ED-840B-37853459DC50}"/>
              </a:ext>
            </a:extLst>
          </p:cNvPr>
          <p:cNvSpPr>
            <a:spLocks noGrp="1"/>
          </p:cNvSpPr>
          <p:nvPr>
            <p:ph type="sldNum" sz="quarter" idx="5"/>
          </p:nvPr>
        </p:nvSpPr>
        <p:spPr/>
        <p:txBody>
          <a:bodyPr/>
          <a:lstStyle/>
          <a:p>
            <a:fld id="{C3E88C1E-0F7A-1F49-8A58-A4D44B28113E}" type="slidenum">
              <a:rPr lang="en-AT" smtClean="0"/>
              <a:t>6</a:t>
            </a:fld>
            <a:endParaRPr lang="en-AT"/>
          </a:p>
        </p:txBody>
      </p:sp>
    </p:spTree>
    <p:extLst>
      <p:ext uri="{BB962C8B-B14F-4D97-AF65-F5344CB8AC3E}">
        <p14:creationId xmlns:p14="http://schemas.microsoft.com/office/powerpoint/2010/main" val="706752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98B98-63B0-9C2A-73EC-76EF8E885F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28DD41-BDDD-2F48-F4B9-0BEE356B14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88592-53FE-780C-3340-15E81B6DB90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D5C5C3EC-47D5-CDEF-147A-372886CF7706}"/>
              </a:ext>
            </a:extLst>
          </p:cNvPr>
          <p:cNvSpPr>
            <a:spLocks noGrp="1"/>
          </p:cNvSpPr>
          <p:nvPr>
            <p:ph type="sldNum" sz="quarter" idx="5"/>
          </p:nvPr>
        </p:nvSpPr>
        <p:spPr/>
        <p:txBody>
          <a:bodyPr/>
          <a:lstStyle/>
          <a:p>
            <a:fld id="{C3E88C1E-0F7A-1F49-8A58-A4D44B28113E}" type="slidenum">
              <a:rPr lang="en-AT" smtClean="0"/>
              <a:t>7</a:t>
            </a:fld>
            <a:endParaRPr lang="en-AT"/>
          </a:p>
        </p:txBody>
      </p:sp>
    </p:spTree>
    <p:extLst>
      <p:ext uri="{BB962C8B-B14F-4D97-AF65-F5344CB8AC3E}">
        <p14:creationId xmlns:p14="http://schemas.microsoft.com/office/powerpoint/2010/main" val="16557018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50BEB-0CCB-2C52-827A-43D15DE021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B85824-CF01-E8BA-C652-E80FF74655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DE0537-15E7-1F69-3206-A6736D6ABE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61C5782D-59DD-C446-210E-7A17C478BF64}"/>
              </a:ext>
            </a:extLst>
          </p:cNvPr>
          <p:cNvSpPr>
            <a:spLocks noGrp="1"/>
          </p:cNvSpPr>
          <p:nvPr>
            <p:ph type="sldNum" sz="quarter" idx="5"/>
          </p:nvPr>
        </p:nvSpPr>
        <p:spPr/>
        <p:txBody>
          <a:bodyPr/>
          <a:lstStyle/>
          <a:p>
            <a:fld id="{C3E88C1E-0F7A-1F49-8A58-A4D44B28113E}" type="slidenum">
              <a:rPr lang="en-AT" smtClean="0"/>
              <a:t>8</a:t>
            </a:fld>
            <a:endParaRPr lang="en-AT"/>
          </a:p>
        </p:txBody>
      </p:sp>
    </p:spTree>
    <p:extLst>
      <p:ext uri="{BB962C8B-B14F-4D97-AF65-F5344CB8AC3E}">
        <p14:creationId xmlns:p14="http://schemas.microsoft.com/office/powerpoint/2010/main" val="17383630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472A3-35C1-D034-F40D-64F10D4DC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BAAB6-79C9-85F1-99CA-B609EC54AE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0923B-00CD-1EFD-F0CA-84B976082A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D92DF164-2FE0-41DE-ADC6-421D82473AC7}"/>
              </a:ext>
            </a:extLst>
          </p:cNvPr>
          <p:cNvSpPr>
            <a:spLocks noGrp="1"/>
          </p:cNvSpPr>
          <p:nvPr>
            <p:ph type="sldNum" sz="quarter" idx="5"/>
          </p:nvPr>
        </p:nvSpPr>
        <p:spPr/>
        <p:txBody>
          <a:bodyPr/>
          <a:lstStyle/>
          <a:p>
            <a:fld id="{C3E88C1E-0F7A-1F49-8A58-A4D44B28113E}" type="slidenum">
              <a:rPr lang="en-AT" smtClean="0"/>
              <a:t>9</a:t>
            </a:fld>
            <a:endParaRPr lang="en-AT"/>
          </a:p>
        </p:txBody>
      </p:sp>
    </p:spTree>
    <p:extLst>
      <p:ext uri="{BB962C8B-B14F-4D97-AF65-F5344CB8AC3E}">
        <p14:creationId xmlns:p14="http://schemas.microsoft.com/office/powerpoint/2010/main" val="1307612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39FFE-ED24-F78B-EAEE-F9A3515986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17331B-B3FC-4DD5-8CBE-9297E08865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AB7D15-15D9-8683-868E-A2BC9B212C7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noProof="0" dirty="0" err="1"/>
              <a:t>TikTok</a:t>
            </a:r>
            <a:r>
              <a:rPr lang="de-DE" noProof="0" dirty="0"/>
              <a:t> 9, Instagram 30 &amp; Spotify 41 Monate</a:t>
            </a:r>
          </a:p>
          <a:p>
            <a:endParaRPr lang="en-AT"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noProof="0" dirty="0"/>
              <a:t>die am schnellsten wachsende digitale Anwendung der Menschheitsgeschichte</a:t>
            </a:r>
          </a:p>
          <a:p>
            <a:endParaRPr lang="en-AT" dirty="0"/>
          </a:p>
        </p:txBody>
      </p:sp>
      <p:sp>
        <p:nvSpPr>
          <p:cNvPr id="4" name="Slide Number Placeholder 3">
            <a:extLst>
              <a:ext uri="{FF2B5EF4-FFF2-40B4-BE49-F238E27FC236}">
                <a16:creationId xmlns:a16="http://schemas.microsoft.com/office/drawing/2014/main" id="{3544FF7C-DB4E-E2C3-4666-01EA8089F99A}"/>
              </a:ext>
            </a:extLst>
          </p:cNvPr>
          <p:cNvSpPr>
            <a:spLocks noGrp="1"/>
          </p:cNvSpPr>
          <p:nvPr>
            <p:ph type="sldNum" sz="quarter" idx="5"/>
          </p:nvPr>
        </p:nvSpPr>
        <p:spPr/>
        <p:txBody>
          <a:bodyPr/>
          <a:lstStyle/>
          <a:p>
            <a:fld id="{C3E88C1E-0F7A-1F49-8A58-A4D44B28113E}" type="slidenum">
              <a:rPr lang="en-AT" smtClean="0"/>
              <a:t>10</a:t>
            </a:fld>
            <a:endParaRPr lang="en-AT"/>
          </a:p>
        </p:txBody>
      </p:sp>
    </p:spTree>
    <p:extLst>
      <p:ext uri="{BB962C8B-B14F-4D97-AF65-F5344CB8AC3E}">
        <p14:creationId xmlns:p14="http://schemas.microsoft.com/office/powerpoint/2010/main" val="1782211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400">
                <a:latin typeface="Georgia Pro" panose="02040502050405020303" pitchFamily="18" charset="0"/>
              </a:defRPr>
            </a:lvl1pPr>
          </a:lstStyle>
          <a:p>
            <a:r>
              <a:rPr lang="en-GB" dirty="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1160EA64-D806-43AC-9DF2-F8C432F32B4C}" type="datetimeFigureOut">
              <a:rPr lang="en-US" smtClean="0"/>
              <a:t>3/19/25</a:t>
            </a:fld>
            <a:endParaRPr lang="en-US" dirty="0"/>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14278562-620C-3149-8A07-D939FD0F8C39}" type="slidenum">
              <a:rPr lang="en-AT" smtClean="0"/>
              <a:t>‹#›</a:t>
            </a:fld>
            <a:endParaRPr lang="en-AT"/>
          </a:p>
        </p:txBody>
      </p:sp>
      <p:sp>
        <p:nvSpPr>
          <p:cNvPr id="10" name="Rectangle 9">
            <a:extLst>
              <a:ext uri="{FF2B5EF4-FFF2-40B4-BE49-F238E27FC236}">
                <a16:creationId xmlns:a16="http://schemas.microsoft.com/office/drawing/2014/main" id="{9368F410-C6C2-322A-7387-164A664AAD9C}"/>
              </a:ext>
            </a:extLst>
          </p:cNvPr>
          <p:cNvSpPr/>
          <p:nvPr userDrawn="1"/>
        </p:nvSpPr>
        <p:spPr>
          <a:xfrm>
            <a:off x="340488" y="3529947"/>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29779340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05B17AC3-23F9-DA67-106C-10FDB630A92F}"/>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8" name="Rectangle 7">
            <a:extLst>
              <a:ext uri="{FF2B5EF4-FFF2-40B4-BE49-F238E27FC236}">
                <a16:creationId xmlns:a16="http://schemas.microsoft.com/office/drawing/2014/main" id="{6DC5A3C3-C34E-05D0-B921-EABF865D37C8}"/>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41115716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Slide Number Placeholder 5">
            <a:extLst>
              <a:ext uri="{FF2B5EF4-FFF2-40B4-BE49-F238E27FC236}">
                <a16:creationId xmlns:a16="http://schemas.microsoft.com/office/drawing/2014/main" id="{DBA9E459-59D6-9139-8166-0439072AD55A}"/>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Tree>
    <p:extLst>
      <p:ext uri="{BB962C8B-B14F-4D97-AF65-F5344CB8AC3E}">
        <p14:creationId xmlns:p14="http://schemas.microsoft.com/office/powerpoint/2010/main" val="3541958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Georgia Pro" panose="02040502050405020303" pitchFamily="18" charset="0"/>
              </a:defRPr>
            </a:lvl1pPr>
          </a:lstStyle>
          <a:p>
            <a:r>
              <a:rPr lang="en-GB" dirty="0"/>
              <a:t>Click to edit Master title style</a:t>
            </a:r>
            <a:endParaRPr lang="en-US" dirty="0"/>
          </a:p>
        </p:txBody>
      </p:sp>
      <p:sp>
        <p:nvSpPr>
          <p:cNvPr id="3" name="Content Placeholder 2"/>
          <p:cNvSpPr>
            <a:spLocks noGrp="1"/>
          </p:cNvSpPr>
          <p:nvPr>
            <p:ph idx="1"/>
          </p:nvPr>
        </p:nvSpPr>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Slide Number Placeholder 5">
            <a:extLst>
              <a:ext uri="{FF2B5EF4-FFF2-40B4-BE49-F238E27FC236}">
                <a16:creationId xmlns:a16="http://schemas.microsoft.com/office/drawing/2014/main" id="{76A04FFB-130A-3382-6CFD-D42C7FE394CF}"/>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8" name="Rectangle 7">
            <a:extLst>
              <a:ext uri="{FF2B5EF4-FFF2-40B4-BE49-F238E27FC236}">
                <a16:creationId xmlns:a16="http://schemas.microsoft.com/office/drawing/2014/main" id="{000E3118-89D4-369A-BC2F-994D6922C6C1}"/>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145220120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7" name="Slide Number Placeholder 5">
            <a:extLst>
              <a:ext uri="{FF2B5EF4-FFF2-40B4-BE49-F238E27FC236}">
                <a16:creationId xmlns:a16="http://schemas.microsoft.com/office/drawing/2014/main" id="{E9196C0F-EEAE-72C7-40D1-EEA013138A61}"/>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Tree>
    <p:extLst>
      <p:ext uri="{BB962C8B-B14F-4D97-AF65-F5344CB8AC3E}">
        <p14:creationId xmlns:p14="http://schemas.microsoft.com/office/powerpoint/2010/main" val="13339622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Slide Number Placeholder 5">
            <a:extLst>
              <a:ext uri="{FF2B5EF4-FFF2-40B4-BE49-F238E27FC236}">
                <a16:creationId xmlns:a16="http://schemas.microsoft.com/office/drawing/2014/main" id="{C25D742B-B92E-D468-A862-2D7C8017FA68}"/>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9" name="Rectangle 8">
            <a:extLst>
              <a:ext uri="{FF2B5EF4-FFF2-40B4-BE49-F238E27FC236}">
                <a16:creationId xmlns:a16="http://schemas.microsoft.com/office/drawing/2014/main" id="{8950047D-F41D-4FE4-2FB0-892939186AD1}"/>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4163343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0" name="Slide Number Placeholder 5">
            <a:extLst>
              <a:ext uri="{FF2B5EF4-FFF2-40B4-BE49-F238E27FC236}">
                <a16:creationId xmlns:a16="http://schemas.microsoft.com/office/drawing/2014/main" id="{86C752DC-D545-A85D-B0F9-37625A7D0CC0}"/>
              </a:ext>
            </a:extLst>
          </p:cNvPr>
          <p:cNvSpPr>
            <a:spLocks noGrp="1"/>
          </p:cNvSpPr>
          <p:nvPr>
            <p:ph type="sldNum" sz="quarter" idx="10"/>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11" name="Rectangle 10">
            <a:extLst>
              <a:ext uri="{FF2B5EF4-FFF2-40B4-BE49-F238E27FC236}">
                <a16:creationId xmlns:a16="http://schemas.microsoft.com/office/drawing/2014/main" id="{A4F4D1C5-0F4B-B040-8AEB-77605556EBF3}"/>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306358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6" name="Slide Number Placeholder 5">
            <a:extLst>
              <a:ext uri="{FF2B5EF4-FFF2-40B4-BE49-F238E27FC236}">
                <a16:creationId xmlns:a16="http://schemas.microsoft.com/office/drawing/2014/main" id="{D5229BD3-998F-80E8-EE84-5D2110A27C5B}"/>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7" name="Rectangle 6">
            <a:extLst>
              <a:ext uri="{FF2B5EF4-FFF2-40B4-BE49-F238E27FC236}">
                <a16:creationId xmlns:a16="http://schemas.microsoft.com/office/drawing/2014/main" id="{96BDFA83-C430-48BB-09B2-F587D13BF432}"/>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1290441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AEE113DA-C25D-B3C5-4D9D-224E79557DFB}"/>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
        <p:nvSpPr>
          <p:cNvPr id="6" name="Rectangle 5">
            <a:extLst>
              <a:ext uri="{FF2B5EF4-FFF2-40B4-BE49-F238E27FC236}">
                <a16:creationId xmlns:a16="http://schemas.microsoft.com/office/drawing/2014/main" id="{5E71682F-D0D2-7C70-1E80-3CE22D98DE66}"/>
              </a:ext>
            </a:extLst>
          </p:cNvPr>
          <p:cNvSpPr/>
          <p:nvPr userDrawn="1"/>
        </p:nvSpPr>
        <p:spPr>
          <a:xfrm>
            <a:off x="335665" y="1354238"/>
            <a:ext cx="11511023" cy="521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T"/>
          </a:p>
        </p:txBody>
      </p:sp>
    </p:spTree>
    <p:extLst>
      <p:ext uri="{BB962C8B-B14F-4D97-AF65-F5344CB8AC3E}">
        <p14:creationId xmlns:p14="http://schemas.microsoft.com/office/powerpoint/2010/main" val="3559566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Slide Number Placeholder 5">
            <a:extLst>
              <a:ext uri="{FF2B5EF4-FFF2-40B4-BE49-F238E27FC236}">
                <a16:creationId xmlns:a16="http://schemas.microsoft.com/office/drawing/2014/main" id="{8AEDC035-BDFC-CB50-8701-C9E0E7F0D746}"/>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Tree>
    <p:extLst>
      <p:ext uri="{BB962C8B-B14F-4D97-AF65-F5344CB8AC3E}">
        <p14:creationId xmlns:p14="http://schemas.microsoft.com/office/powerpoint/2010/main" val="40499238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8" name="Slide Number Placeholder 5">
            <a:extLst>
              <a:ext uri="{FF2B5EF4-FFF2-40B4-BE49-F238E27FC236}">
                <a16:creationId xmlns:a16="http://schemas.microsoft.com/office/drawing/2014/main" id="{086585AA-4735-8347-1AD9-F40D67819B38}"/>
              </a:ext>
            </a:extLst>
          </p:cNvPr>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Tree>
    <p:extLst>
      <p:ext uri="{BB962C8B-B14F-4D97-AF65-F5344CB8AC3E}">
        <p14:creationId xmlns:p14="http://schemas.microsoft.com/office/powerpoint/2010/main" val="29822732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83326"/>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p:cNvSpPr>
            <a:spLocks noGrp="1"/>
          </p:cNvSpPr>
          <p:nvPr>
            <p:ph type="body" idx="1"/>
          </p:nvPr>
        </p:nvSpPr>
        <p:spPr>
          <a:xfrm>
            <a:off x="838200" y="1585732"/>
            <a:ext cx="10515600" cy="459123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p:cNvSpPr>
            <a:spLocks noGrp="1"/>
          </p:cNvSpPr>
          <p:nvPr>
            <p:ph type="sldNum" sz="quarter" idx="4"/>
          </p:nvPr>
        </p:nvSpPr>
        <p:spPr>
          <a:xfrm>
            <a:off x="5926238" y="6356350"/>
            <a:ext cx="5427562"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GB" dirty="0"/>
              <a:t>23-2-E 362 </a:t>
            </a:r>
            <a:r>
              <a:rPr lang="en-GB" dirty="0" err="1"/>
              <a:t>ChatGPT</a:t>
            </a:r>
            <a:r>
              <a:rPr lang="en-GB" dirty="0"/>
              <a:t>: </a:t>
            </a:r>
            <a:r>
              <a:rPr lang="en-GB" dirty="0" err="1"/>
              <a:t>Zwischen</a:t>
            </a:r>
            <a:r>
              <a:rPr lang="en-GB" dirty="0"/>
              <a:t> Hype und </a:t>
            </a:r>
            <a:r>
              <a:rPr lang="en-GB" dirty="0" err="1"/>
              <a:t>Wirklichkeit</a:t>
            </a:r>
            <a:r>
              <a:rPr lang="en-GB" dirty="0"/>
              <a:t> – </a:t>
            </a:r>
            <a:r>
              <a:rPr lang="en-GB" dirty="0" err="1"/>
              <a:t>eine</a:t>
            </a:r>
            <a:r>
              <a:rPr lang="en-GB" dirty="0"/>
              <a:t> </a:t>
            </a:r>
            <a:r>
              <a:rPr lang="en-GB" dirty="0" err="1"/>
              <a:t>Einführung</a:t>
            </a:r>
            <a:r>
              <a:rPr lang="en-GB" dirty="0"/>
              <a:t> </a:t>
            </a:r>
            <a:r>
              <a:rPr lang="en-AT" dirty="0"/>
              <a:t>| </a:t>
            </a:r>
            <a:fld id="{14278562-620C-3149-8A07-D939FD0F8C39}" type="slidenum">
              <a:rPr lang="en-AT" smtClean="0"/>
              <a:pPr/>
              <a:t>‹#›</a:t>
            </a:fld>
            <a:endParaRPr lang="en-AT" dirty="0"/>
          </a:p>
        </p:txBody>
      </p:sp>
    </p:spTree>
    <p:extLst>
      <p:ext uri="{BB962C8B-B14F-4D97-AF65-F5344CB8AC3E}">
        <p14:creationId xmlns:p14="http://schemas.microsoft.com/office/powerpoint/2010/main" val="3680113454"/>
      </p:ext>
    </p:extLst>
  </p:cSld>
  <p:clrMap bg1="lt1" tx1="dk1" bg2="lt2" tx2="dk2" accent1="accent1" accent2="accent2" accent3="accent3" accent4="accent4" accent5="accent5" accent6="accent6" hlink="hlink" folHlink="folHlink"/>
  <p:sldLayoutIdLst>
    <p:sldLayoutId id="2147484451" r:id="rId1"/>
    <p:sldLayoutId id="2147484452" r:id="rId2"/>
    <p:sldLayoutId id="2147484453" r:id="rId3"/>
    <p:sldLayoutId id="2147484454" r:id="rId4"/>
    <p:sldLayoutId id="2147484455" r:id="rId5"/>
    <p:sldLayoutId id="2147484456" r:id="rId6"/>
    <p:sldLayoutId id="2147484457" r:id="rId7"/>
    <p:sldLayoutId id="2147484458" r:id="rId8"/>
    <p:sldLayoutId id="2147484459" r:id="rId9"/>
    <p:sldLayoutId id="2147484460" r:id="rId10"/>
    <p:sldLayoutId id="2147484461" r:id="rId11"/>
  </p:sldLayoutIdLst>
  <p:txStyles>
    <p:titleStyle>
      <a:lvl1pPr algn="l" defTabSz="914400" rtl="0" eaLnBrk="1" latinLnBrk="0" hangingPunct="1">
        <a:lnSpc>
          <a:spcPct val="90000"/>
        </a:lnSpc>
        <a:spcBef>
          <a:spcPct val="0"/>
        </a:spcBef>
        <a:buNone/>
        <a:defRPr sz="4000" kern="1200">
          <a:solidFill>
            <a:schemeClr val="tx1"/>
          </a:solidFill>
          <a:latin typeface="Georgia Pro" panose="02040502050405020303"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chatgpt.com/share/67cf5c4f-efec-800f-9696-e70ab8c60b7b"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TU Wien - Wikipedia">
            <a:extLst>
              <a:ext uri="{FF2B5EF4-FFF2-40B4-BE49-F238E27FC236}">
                <a16:creationId xmlns:a16="http://schemas.microsoft.com/office/drawing/2014/main" id="{0E1E0509-C84D-8091-C09E-9DD8346748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4493" y="338269"/>
            <a:ext cx="1202078" cy="12020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F3E47586-CB3B-5B60-A601-09E992604E6E}"/>
              </a:ext>
            </a:extLst>
          </p:cNvPr>
          <p:cNvSpPr txBox="1"/>
          <p:nvPr/>
        </p:nvSpPr>
        <p:spPr>
          <a:xfrm>
            <a:off x="394493" y="1874105"/>
            <a:ext cx="3860800" cy="481927"/>
          </a:xfrm>
          <a:prstGeom prst="rect">
            <a:avLst/>
          </a:prstGeom>
          <a:noFill/>
        </p:spPr>
        <p:txBody>
          <a:bodyPr wrap="square" anchor="ctr">
            <a:spAutoFit/>
          </a:bodyPr>
          <a:lstStyle/>
          <a:p>
            <a:pPr algn="l" rtl="0" fontAlgn="base">
              <a:lnSpc>
                <a:spcPts val="3226"/>
              </a:lnSpc>
            </a:pPr>
            <a:r>
              <a:rPr lang="en-GB" sz="2000" u="none" strike="noStrike" noProof="1">
                <a:solidFill>
                  <a:srgbClr val="000000"/>
                </a:solidFill>
                <a:effectLst/>
                <a:latin typeface="Helvetica" pitchFamily="2" charset="0"/>
              </a:rPr>
              <a:t>Master’s Thesis Proposal</a:t>
            </a:r>
            <a:r>
              <a:rPr lang="en-GB" sz="2000" noProof="1">
                <a:effectLst/>
                <a:latin typeface="Helvetica" pitchFamily="2" charset="0"/>
              </a:rPr>
              <a:t>​</a:t>
            </a:r>
          </a:p>
        </p:txBody>
      </p:sp>
      <p:sp>
        <p:nvSpPr>
          <p:cNvPr id="11" name="TextBox 10">
            <a:extLst>
              <a:ext uri="{FF2B5EF4-FFF2-40B4-BE49-F238E27FC236}">
                <a16:creationId xmlns:a16="http://schemas.microsoft.com/office/drawing/2014/main" id="{38D8228C-09E1-C605-B024-0FA509382974}"/>
              </a:ext>
            </a:extLst>
          </p:cNvPr>
          <p:cNvSpPr txBox="1"/>
          <p:nvPr/>
        </p:nvSpPr>
        <p:spPr>
          <a:xfrm>
            <a:off x="394493" y="2360895"/>
            <a:ext cx="10970193" cy="1938992"/>
          </a:xfrm>
          <a:prstGeom prst="rect">
            <a:avLst/>
          </a:prstGeom>
          <a:noFill/>
        </p:spPr>
        <p:txBody>
          <a:bodyPr wrap="square" anchor="ctr">
            <a:spAutoFit/>
          </a:bodyPr>
          <a:lstStyle/>
          <a:p>
            <a:pPr algn="l" rtl="0" fontAlgn="base"/>
            <a:r>
              <a:rPr lang="en-GB" sz="4000" b="1" u="none" strike="noStrike" noProof="1">
                <a:solidFill>
                  <a:srgbClr val="000000"/>
                </a:solidFill>
                <a:effectLst/>
                <a:latin typeface="Helvetica" pitchFamily="2" charset="0"/>
              </a:rPr>
              <a:t>Evaluation of Sparse Autoencoder-based Refusal Features in LLMs: </a:t>
            </a:r>
          </a:p>
          <a:p>
            <a:pPr algn="l" rtl="0" fontAlgn="base"/>
            <a:r>
              <a:rPr lang="en-GB" sz="4000" b="1" u="none" strike="noStrike" noProof="1">
                <a:solidFill>
                  <a:srgbClr val="000000"/>
                </a:solidFill>
                <a:effectLst/>
                <a:latin typeface="Helvetica" pitchFamily="2" charset="0"/>
              </a:rPr>
              <a:t>Dataset-dependence study</a:t>
            </a:r>
            <a:r>
              <a:rPr lang="en-GB" sz="4000" b="1" noProof="1">
                <a:effectLst/>
                <a:latin typeface="Helvetica" pitchFamily="2" charset="0"/>
              </a:rPr>
              <a:t>​</a:t>
            </a:r>
          </a:p>
        </p:txBody>
      </p:sp>
      <p:sp>
        <p:nvSpPr>
          <p:cNvPr id="12" name="TextBox 11">
            <a:extLst>
              <a:ext uri="{FF2B5EF4-FFF2-40B4-BE49-F238E27FC236}">
                <a16:creationId xmlns:a16="http://schemas.microsoft.com/office/drawing/2014/main" id="{438A9C62-98F4-FEFD-4D24-D4FE244564A5}"/>
              </a:ext>
            </a:extLst>
          </p:cNvPr>
          <p:cNvSpPr txBox="1"/>
          <p:nvPr/>
        </p:nvSpPr>
        <p:spPr>
          <a:xfrm>
            <a:off x="394493" y="4887342"/>
            <a:ext cx="6096000" cy="1323439"/>
          </a:xfrm>
          <a:prstGeom prst="rect">
            <a:avLst/>
          </a:prstGeom>
          <a:noFill/>
        </p:spPr>
        <p:txBody>
          <a:bodyPr wrap="square">
            <a:spAutoFit/>
          </a:bodyPr>
          <a:lstStyle/>
          <a:p>
            <a:pPr rtl="0" fontAlgn="base"/>
            <a:r>
              <a:rPr lang="en-GB" sz="1600" b="0" u="none" strike="noStrike" noProof="1">
                <a:solidFill>
                  <a:srgbClr val="000000"/>
                </a:solidFill>
                <a:effectLst/>
                <a:latin typeface="Helvetica" pitchFamily="2" charset="0"/>
              </a:rPr>
              <a:t>Prof. Dr. Peter Knees (Main Supervisor) </a:t>
            </a:r>
            <a:endParaRPr lang="en-GB" sz="1600" noProof="1">
              <a:solidFill>
                <a:srgbClr val="000000"/>
              </a:solidFill>
              <a:latin typeface="Helvetica" pitchFamily="2" charset="0"/>
            </a:endParaRPr>
          </a:p>
          <a:p>
            <a:pPr rtl="0" fontAlgn="base"/>
            <a:r>
              <a:rPr lang="en-GB" sz="1600" b="0" u="none" strike="noStrike" noProof="1">
                <a:solidFill>
                  <a:srgbClr val="000000"/>
                </a:solidFill>
                <a:effectLst/>
                <a:latin typeface="Helvetica" pitchFamily="2" charset="0"/>
              </a:rPr>
              <a:t>Ilya Lasy, MSc. (Second Supervisor)</a:t>
            </a:r>
            <a:endParaRPr lang="en-GB" sz="1600" noProof="1">
              <a:solidFill>
                <a:srgbClr val="000000"/>
              </a:solidFill>
              <a:latin typeface="Helvetica" pitchFamily="2" charset="0"/>
            </a:endParaRPr>
          </a:p>
          <a:p>
            <a:pPr rtl="0" fontAlgn="base"/>
            <a:br>
              <a:rPr lang="en-GB" sz="1600" b="0" i="0" u="none" strike="noStrike" noProof="1">
                <a:solidFill>
                  <a:srgbClr val="000000"/>
                </a:solidFill>
                <a:effectLst/>
                <a:latin typeface="Helvetica" pitchFamily="2" charset="0"/>
              </a:rPr>
            </a:br>
            <a:r>
              <a:rPr lang="en-GB" sz="1600" b="0" i="0" u="none" strike="noStrike" noProof="1">
                <a:solidFill>
                  <a:srgbClr val="000000"/>
                </a:solidFill>
                <a:effectLst/>
                <a:latin typeface="Helvetica" pitchFamily="2" charset="0"/>
              </a:rPr>
              <a:t>TU Wien Informatics</a:t>
            </a:r>
            <a:r>
              <a:rPr lang="en-GB" sz="1600" b="0" i="0" noProof="1">
                <a:effectLst/>
                <a:latin typeface="Helvetica" pitchFamily="2" charset="0"/>
              </a:rPr>
              <a:t>​</a:t>
            </a:r>
            <a:br>
              <a:rPr lang="en-GB" sz="1600" b="0" i="0" noProof="1">
                <a:effectLst/>
                <a:latin typeface="Helvetica" pitchFamily="2" charset="0"/>
              </a:rPr>
            </a:br>
            <a:r>
              <a:rPr lang="en-GB" sz="1600" b="0" i="0" u="none" strike="noStrike" noProof="1">
                <a:solidFill>
                  <a:srgbClr val="000000"/>
                </a:solidFill>
                <a:effectLst/>
                <a:latin typeface="Helvetica" pitchFamily="2" charset="0"/>
              </a:rPr>
              <a:t>Research Unit Data Science</a:t>
            </a:r>
            <a:r>
              <a:rPr lang="en-GB" sz="1600" b="0" i="0" noProof="1">
                <a:effectLst/>
                <a:latin typeface="Helvetica" pitchFamily="2" charset="0"/>
              </a:rPr>
              <a:t>​</a:t>
            </a:r>
          </a:p>
        </p:txBody>
      </p:sp>
      <p:sp>
        <p:nvSpPr>
          <p:cNvPr id="13" name="TextBox 12">
            <a:extLst>
              <a:ext uri="{FF2B5EF4-FFF2-40B4-BE49-F238E27FC236}">
                <a16:creationId xmlns:a16="http://schemas.microsoft.com/office/drawing/2014/main" id="{92F376F5-B281-FB3A-3E6A-F488D6E8E4D0}"/>
              </a:ext>
            </a:extLst>
          </p:cNvPr>
          <p:cNvSpPr txBox="1"/>
          <p:nvPr/>
        </p:nvSpPr>
        <p:spPr>
          <a:xfrm>
            <a:off x="3422764" y="5778098"/>
            <a:ext cx="8374743" cy="432683"/>
          </a:xfrm>
          <a:prstGeom prst="rect">
            <a:avLst/>
          </a:prstGeom>
          <a:noFill/>
        </p:spPr>
        <p:txBody>
          <a:bodyPr wrap="square">
            <a:spAutoFit/>
          </a:bodyPr>
          <a:lstStyle/>
          <a:p>
            <a:pPr algn="r" fontAlgn="base">
              <a:lnSpc>
                <a:spcPts val="2903"/>
              </a:lnSpc>
            </a:pPr>
            <a:r>
              <a:rPr lang="en-GB" sz="1600" b="0" i="0" u="none" strike="noStrike" noProof="1">
                <a:solidFill>
                  <a:srgbClr val="000000"/>
                </a:solidFill>
                <a:effectLst/>
                <a:latin typeface="Helvetica" pitchFamily="2" charset="0"/>
              </a:rPr>
              <a:t>Tilman Kerl, BSc.</a:t>
            </a:r>
            <a:r>
              <a:rPr lang="en-GB" sz="1600" b="0" i="0" noProof="1">
                <a:effectLst/>
                <a:latin typeface="Helvetica" pitchFamily="2" charset="0"/>
              </a:rPr>
              <a:t>​</a:t>
            </a:r>
            <a:r>
              <a:rPr lang="en-GB" sz="1600" noProof="1">
                <a:latin typeface="Helvetica" pitchFamily="2" charset="0"/>
              </a:rPr>
              <a:t> | </a:t>
            </a:r>
            <a:r>
              <a:rPr lang="en-GB" sz="1600" b="0" i="0" u="none" strike="noStrike" noProof="1">
                <a:solidFill>
                  <a:srgbClr val="000000"/>
                </a:solidFill>
                <a:effectLst/>
                <a:latin typeface="Helvetica" pitchFamily="2" charset="0"/>
              </a:rPr>
              <a:t>March 8, 2025</a:t>
            </a:r>
            <a:r>
              <a:rPr lang="en-GB" sz="1600" b="0" i="0" noProof="1">
                <a:effectLst/>
                <a:latin typeface="Helvetica" pitchFamily="2" charset="0"/>
              </a:rPr>
              <a:t>​</a:t>
            </a:r>
          </a:p>
        </p:txBody>
      </p:sp>
    </p:spTree>
    <p:extLst>
      <p:ext uri="{BB962C8B-B14F-4D97-AF65-F5344CB8AC3E}">
        <p14:creationId xmlns:p14="http://schemas.microsoft.com/office/powerpoint/2010/main" val="3711099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23725A-BB1A-82F0-C303-2DF8A736A7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4AD578-EF0B-77AB-CA6A-9BAED5069DF9}"/>
              </a:ext>
            </a:extLst>
          </p:cNvPr>
          <p:cNvSpPr>
            <a:spLocks noGrp="1"/>
          </p:cNvSpPr>
          <p:nvPr>
            <p:ph type="title"/>
          </p:nvPr>
        </p:nvSpPr>
        <p:spPr/>
        <p:txBody>
          <a:bodyPr/>
          <a:lstStyle/>
          <a:p>
            <a:r>
              <a:rPr lang="en-GB" noProof="1"/>
              <a:t>Mechanistic Interpretability: SAEs</a:t>
            </a:r>
          </a:p>
        </p:txBody>
      </p:sp>
      <p:pic>
        <p:nvPicPr>
          <p:cNvPr id="7" name="Picture 6" descr="A diagram of a diagram&#10;&#10;AI-generated content may be incorrect.">
            <a:extLst>
              <a:ext uri="{FF2B5EF4-FFF2-40B4-BE49-F238E27FC236}">
                <a16:creationId xmlns:a16="http://schemas.microsoft.com/office/drawing/2014/main" id="{BC2D4453-50F0-12E0-76DA-BEAB7F1E8AF1}"/>
              </a:ext>
            </a:extLst>
          </p:cNvPr>
          <p:cNvPicPr>
            <a:picLocks noChangeAspect="1"/>
          </p:cNvPicPr>
          <p:nvPr/>
        </p:nvPicPr>
        <p:blipFill>
          <a:blip r:embed="rId3"/>
          <a:stretch>
            <a:fillRect/>
          </a:stretch>
        </p:blipFill>
        <p:spPr>
          <a:xfrm>
            <a:off x="885451" y="2219449"/>
            <a:ext cx="4566489" cy="2419101"/>
          </a:xfrm>
          <a:prstGeom prst="rect">
            <a:avLst/>
          </a:prstGeom>
        </p:spPr>
      </p:pic>
      <p:pic>
        <p:nvPicPr>
          <p:cNvPr id="11" name="Picture 10" descr="A diagram of a diagram&#10;&#10;AI-generated content may be incorrect.">
            <a:extLst>
              <a:ext uri="{FF2B5EF4-FFF2-40B4-BE49-F238E27FC236}">
                <a16:creationId xmlns:a16="http://schemas.microsoft.com/office/drawing/2014/main" id="{CC4BF23F-F58F-1404-6C0E-FFC87124519C}"/>
              </a:ext>
            </a:extLst>
          </p:cNvPr>
          <p:cNvPicPr>
            <a:picLocks noChangeAspect="1"/>
          </p:cNvPicPr>
          <p:nvPr/>
        </p:nvPicPr>
        <p:blipFill>
          <a:blip r:embed="rId4"/>
          <a:stretch>
            <a:fillRect/>
          </a:stretch>
        </p:blipFill>
        <p:spPr>
          <a:xfrm>
            <a:off x="6096000" y="1799206"/>
            <a:ext cx="4258236" cy="3259588"/>
          </a:xfrm>
          <a:prstGeom prst="rect">
            <a:avLst/>
          </a:prstGeom>
        </p:spPr>
      </p:pic>
      <p:sp>
        <p:nvSpPr>
          <p:cNvPr id="12" name="TextBox 11">
            <a:extLst>
              <a:ext uri="{FF2B5EF4-FFF2-40B4-BE49-F238E27FC236}">
                <a16:creationId xmlns:a16="http://schemas.microsoft.com/office/drawing/2014/main" id="{704FEF6A-4550-6DF3-9323-AC36282B5C0E}"/>
              </a:ext>
            </a:extLst>
          </p:cNvPr>
          <p:cNvSpPr txBox="1"/>
          <p:nvPr/>
        </p:nvSpPr>
        <p:spPr>
          <a:xfrm>
            <a:off x="547229" y="6186011"/>
            <a:ext cx="11313077" cy="276999"/>
          </a:xfrm>
          <a:prstGeom prst="rect">
            <a:avLst/>
          </a:prstGeom>
          <a:noFill/>
        </p:spPr>
        <p:txBody>
          <a:bodyPr wrap="square">
            <a:spAutoFit/>
          </a:bodyPr>
          <a:lstStyle/>
          <a:p>
            <a:pPr algn="r"/>
            <a:r>
              <a:rPr lang="en-GB" sz="1200" dirty="0">
                <a:latin typeface="Helvetica" pitchFamily="2" charset="0"/>
              </a:rPr>
              <a:t>KARVONEN, A. An intuitive explanation of sparse autoencoders for </a:t>
            </a:r>
            <a:r>
              <a:rPr lang="en-GB" sz="1200" dirty="0" err="1">
                <a:latin typeface="Helvetica" pitchFamily="2" charset="0"/>
              </a:rPr>
              <a:t>llm</a:t>
            </a:r>
            <a:r>
              <a:rPr lang="en-GB" sz="1200" dirty="0">
                <a:latin typeface="Helvetica" pitchFamily="2" charset="0"/>
              </a:rPr>
              <a:t> interpretability, Jun 2024. Accessed: 18.12.2024.</a:t>
            </a:r>
          </a:p>
        </p:txBody>
      </p:sp>
      <p:sp>
        <p:nvSpPr>
          <p:cNvPr id="8" name="Rectangle 7">
            <a:extLst>
              <a:ext uri="{FF2B5EF4-FFF2-40B4-BE49-F238E27FC236}">
                <a16:creationId xmlns:a16="http://schemas.microsoft.com/office/drawing/2014/main" id="{472E2695-526F-D93B-E30E-291E84813AB8}"/>
              </a:ext>
            </a:extLst>
          </p:cNvPr>
          <p:cNvSpPr/>
          <p:nvPr/>
        </p:nvSpPr>
        <p:spPr>
          <a:xfrm>
            <a:off x="9427464" y="42150"/>
            <a:ext cx="2633472" cy="983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Extra training slide?</a:t>
            </a:r>
          </a:p>
        </p:txBody>
      </p:sp>
      <p:sp>
        <p:nvSpPr>
          <p:cNvPr id="9" name="Rectangle 8">
            <a:extLst>
              <a:ext uri="{FF2B5EF4-FFF2-40B4-BE49-F238E27FC236}">
                <a16:creationId xmlns:a16="http://schemas.microsoft.com/office/drawing/2014/main" id="{8921567D-8AA2-CE05-2C07-707BD09C667D}"/>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946645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F0BCD-3227-CA06-CCCD-6227CD2F31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C3B45-7440-1314-9A12-BDACC294B198}"/>
              </a:ext>
            </a:extLst>
          </p:cNvPr>
          <p:cNvSpPr>
            <a:spLocks noGrp="1"/>
          </p:cNvSpPr>
          <p:nvPr>
            <p:ph type="title"/>
          </p:nvPr>
        </p:nvSpPr>
        <p:spPr/>
        <p:txBody>
          <a:bodyPr/>
          <a:lstStyle/>
          <a:p>
            <a:r>
              <a:rPr lang="en-GB" noProof="1"/>
              <a:t>Steering</a:t>
            </a:r>
          </a:p>
        </p:txBody>
      </p:sp>
      <p:sp>
        <p:nvSpPr>
          <p:cNvPr id="3" name="Content Placeholder 2">
            <a:extLst>
              <a:ext uri="{FF2B5EF4-FFF2-40B4-BE49-F238E27FC236}">
                <a16:creationId xmlns:a16="http://schemas.microsoft.com/office/drawing/2014/main" id="{6D71E60F-9871-866D-1EA2-C5A6860641E9}"/>
              </a:ext>
            </a:extLst>
          </p:cNvPr>
          <p:cNvSpPr>
            <a:spLocks noGrp="1"/>
          </p:cNvSpPr>
          <p:nvPr>
            <p:ph idx="1"/>
          </p:nvPr>
        </p:nvSpPr>
        <p:spPr>
          <a:xfrm>
            <a:off x="690008" y="1855785"/>
            <a:ext cx="8283663" cy="3406497"/>
          </a:xfrm>
        </p:spPr>
        <p:txBody>
          <a:bodyPr anchor="ctr">
            <a:normAutofit/>
          </a:bodyPr>
          <a:lstStyle/>
          <a:p>
            <a:r>
              <a:rPr lang="en-GB" sz="2000" dirty="0">
                <a:solidFill>
                  <a:srgbClr val="000000"/>
                </a:solidFill>
                <a:effectLst/>
                <a:latin typeface="Helvetica" pitchFamily="2" charset="0"/>
              </a:rPr>
              <a:t>With Sparse Autoencoders</a:t>
            </a:r>
          </a:p>
          <a:p>
            <a:r>
              <a:rPr lang="en-GB" dirty="0">
                <a:solidFill>
                  <a:srgbClr val="000000"/>
                </a:solidFill>
                <a:latin typeface="Helvetica" pitchFamily="2" charset="0"/>
              </a:rPr>
              <a:t>At inference time</a:t>
            </a:r>
          </a:p>
          <a:p>
            <a:r>
              <a:rPr lang="en-GB" sz="2000" dirty="0">
                <a:solidFill>
                  <a:srgbClr val="000000"/>
                </a:solidFill>
                <a:effectLst/>
                <a:latin typeface="Helvetica" pitchFamily="2" charset="0"/>
              </a:rPr>
              <a:t>… add vis</a:t>
            </a:r>
          </a:p>
        </p:txBody>
      </p:sp>
      <p:sp>
        <p:nvSpPr>
          <p:cNvPr id="5" name="Rectangle 4">
            <a:extLst>
              <a:ext uri="{FF2B5EF4-FFF2-40B4-BE49-F238E27FC236}">
                <a16:creationId xmlns:a16="http://schemas.microsoft.com/office/drawing/2014/main" id="{B8BA8077-55CE-85E9-10A4-73CE5E9B955B}"/>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
        <p:nvSpPr>
          <p:cNvPr id="4" name="Rectangle 3">
            <a:extLst>
              <a:ext uri="{FF2B5EF4-FFF2-40B4-BE49-F238E27FC236}">
                <a16:creationId xmlns:a16="http://schemas.microsoft.com/office/drawing/2014/main" id="{D24B7D42-D6C1-28DA-0428-56A3010B487A}"/>
              </a:ext>
            </a:extLst>
          </p:cNvPr>
          <p:cNvSpPr/>
          <p:nvPr/>
        </p:nvSpPr>
        <p:spPr>
          <a:xfrm>
            <a:off x="9427464" y="42150"/>
            <a:ext cx="2633472" cy="9833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Rework</a:t>
            </a:r>
          </a:p>
        </p:txBody>
      </p:sp>
    </p:spTree>
    <p:extLst>
      <p:ext uri="{BB962C8B-B14F-4D97-AF65-F5344CB8AC3E}">
        <p14:creationId xmlns:p14="http://schemas.microsoft.com/office/powerpoint/2010/main" val="40558199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8133C-5D25-0F89-54B3-1A583C1296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52B67E-310D-765F-F7D6-23DF59019EDA}"/>
              </a:ext>
            </a:extLst>
          </p:cNvPr>
          <p:cNvSpPr>
            <a:spLocks noGrp="1"/>
          </p:cNvSpPr>
          <p:nvPr>
            <p:ph type="title"/>
          </p:nvPr>
        </p:nvSpPr>
        <p:spPr/>
        <p:txBody>
          <a:bodyPr/>
          <a:lstStyle/>
          <a:p>
            <a:r>
              <a:rPr lang="en-GB" noProof="1"/>
              <a:t>Research Questions</a:t>
            </a:r>
          </a:p>
        </p:txBody>
      </p:sp>
      <p:sp>
        <p:nvSpPr>
          <p:cNvPr id="3" name="Content Placeholder 2">
            <a:extLst>
              <a:ext uri="{FF2B5EF4-FFF2-40B4-BE49-F238E27FC236}">
                <a16:creationId xmlns:a16="http://schemas.microsoft.com/office/drawing/2014/main" id="{797A7C6F-698F-CF2C-480C-5BF382B01C4C}"/>
              </a:ext>
            </a:extLst>
          </p:cNvPr>
          <p:cNvSpPr>
            <a:spLocks noGrp="1"/>
          </p:cNvSpPr>
          <p:nvPr>
            <p:ph idx="1"/>
          </p:nvPr>
        </p:nvSpPr>
        <p:spPr>
          <a:xfrm>
            <a:off x="690008" y="1855785"/>
            <a:ext cx="11143404" cy="3737619"/>
          </a:xfrm>
        </p:spPr>
        <p:txBody>
          <a:bodyPr anchor="t">
            <a:normAutofit/>
          </a:bodyPr>
          <a:lstStyle/>
          <a:p>
            <a:pPr marL="457200" indent="-457200">
              <a:buFont typeface="+mj-lt"/>
              <a:buAutoNum type="arabicPeriod"/>
            </a:pPr>
            <a:r>
              <a:rPr lang="en-GB" sz="2000" dirty="0">
                <a:solidFill>
                  <a:srgbClr val="000000"/>
                </a:solidFill>
                <a:effectLst/>
                <a:latin typeface="Helvetica" pitchFamily="2" charset="0"/>
              </a:rPr>
              <a:t>How does the choice of training dataset affect the sparse autoencoder’s ability to isolate and represent refusal features within a language model’s latent activations?</a:t>
            </a:r>
          </a:p>
          <a:p>
            <a:pPr marL="457200" indent="-457200">
              <a:buFont typeface="+mj-lt"/>
              <a:buAutoNum type="arabicPeriod"/>
            </a:pPr>
            <a:r>
              <a:rPr lang="en-GB" dirty="0">
                <a:solidFill>
                  <a:srgbClr val="000000"/>
                </a:solidFill>
                <a:effectLst/>
                <a:latin typeface="Helvetica" pitchFamily="2" charset="0"/>
              </a:rPr>
              <a:t>Which characteristics of the underlying training data are most predictive of the strength and clarity of SAE-extracted refusal features?</a:t>
            </a:r>
          </a:p>
          <a:p>
            <a:pPr marL="457200" indent="-457200">
              <a:buFont typeface="+mj-lt"/>
              <a:buAutoNum type="arabicPeriod"/>
            </a:pPr>
            <a:r>
              <a:rPr lang="en-GB" dirty="0">
                <a:solidFill>
                  <a:srgbClr val="000000"/>
                </a:solidFill>
                <a:effectLst/>
                <a:latin typeface="Helvetica" pitchFamily="2" charset="0"/>
              </a:rPr>
              <a:t>How do extracted refusal features of sparse autoencoders trained instruction-datasets compare to those trained on the original pre-training corpus, in terms of robustness, interpretability, downstream performance and controllability of refusal-related features?</a:t>
            </a:r>
          </a:p>
          <a:p>
            <a:pPr marL="457200" indent="-457200">
              <a:buFont typeface="+mj-lt"/>
              <a:buAutoNum type="arabicPeriod"/>
            </a:pPr>
            <a:endParaRPr lang="en-GB" sz="2000" dirty="0">
              <a:solidFill>
                <a:srgbClr val="000000"/>
              </a:solidFill>
              <a:effectLst/>
              <a:latin typeface="Helvetica" pitchFamily="2" charset="0"/>
            </a:endParaRPr>
          </a:p>
        </p:txBody>
      </p:sp>
      <p:sp>
        <p:nvSpPr>
          <p:cNvPr id="7" name="Rectangle 6">
            <a:extLst>
              <a:ext uri="{FF2B5EF4-FFF2-40B4-BE49-F238E27FC236}">
                <a16:creationId xmlns:a16="http://schemas.microsoft.com/office/drawing/2014/main" id="{E034AE00-5E69-EB7C-D933-5CBAC73B966D}"/>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00712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B5EF4-26A7-6CD2-5E19-7F190F762D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062917-7F1F-D8ED-844F-EDF5B333F681}"/>
              </a:ext>
            </a:extLst>
          </p:cNvPr>
          <p:cNvSpPr>
            <a:spLocks noGrp="1"/>
          </p:cNvSpPr>
          <p:nvPr>
            <p:ph type="title"/>
          </p:nvPr>
        </p:nvSpPr>
        <p:spPr/>
        <p:txBody>
          <a:bodyPr>
            <a:normAutofit/>
          </a:bodyPr>
          <a:lstStyle/>
          <a:p>
            <a:r>
              <a:rPr lang="en-GB" noProof="1"/>
              <a:t>RQ 1. SAE’s ability to isolate and refusal</a:t>
            </a:r>
          </a:p>
        </p:txBody>
      </p:sp>
      <p:sp>
        <p:nvSpPr>
          <p:cNvPr id="3" name="Content Placeholder 2">
            <a:extLst>
              <a:ext uri="{FF2B5EF4-FFF2-40B4-BE49-F238E27FC236}">
                <a16:creationId xmlns:a16="http://schemas.microsoft.com/office/drawing/2014/main" id="{F366BC83-D6B5-3A14-1466-6511348453D5}"/>
              </a:ext>
            </a:extLst>
          </p:cNvPr>
          <p:cNvSpPr>
            <a:spLocks noGrp="1"/>
          </p:cNvSpPr>
          <p:nvPr>
            <p:ph idx="1"/>
          </p:nvPr>
        </p:nvSpPr>
        <p:spPr>
          <a:xfrm>
            <a:off x="690008" y="1855785"/>
            <a:ext cx="11143404" cy="3737619"/>
          </a:xfrm>
        </p:spPr>
        <p:txBody>
          <a:bodyPr anchor="ctr">
            <a:normAutofit/>
          </a:bodyPr>
          <a:lstStyle/>
          <a:p>
            <a:pPr marL="0" indent="0">
              <a:buNone/>
            </a:pPr>
            <a:r>
              <a:rPr lang="en-GB" b="1" dirty="0">
                <a:solidFill>
                  <a:srgbClr val="000000"/>
                </a:solidFill>
                <a:effectLst/>
                <a:latin typeface="Helvetica" pitchFamily="2" charset="0"/>
              </a:rPr>
              <a:t>How does the choice of training dataset affect the sparse autoencoder’s ability to isolate and represent refusal features within a language model’s latent activations?</a:t>
            </a:r>
          </a:p>
          <a:p>
            <a:pPr marL="0" indent="0">
              <a:buNone/>
            </a:pPr>
            <a:endParaRPr lang="en-GB" b="1" dirty="0">
              <a:solidFill>
                <a:srgbClr val="000000"/>
              </a:solidFill>
              <a:latin typeface="Helvetica" pitchFamily="2" charset="0"/>
            </a:endParaRPr>
          </a:p>
          <a:p>
            <a:pPr marL="0" indent="0">
              <a:buNone/>
            </a:pPr>
            <a:r>
              <a:rPr lang="en-GB" sz="1800" i="1" dirty="0">
                <a:solidFill>
                  <a:srgbClr val="000000"/>
                </a:solidFill>
                <a:effectLst/>
                <a:latin typeface="Helvetica" pitchFamily="2" charset="0"/>
              </a:rPr>
              <a:t>The focus is on comparing the impact of the original pre-training data against alternative datasets (e.g., instruction data) in shaping the SAE’s capacity to identify refusal-related features from model activations. To properly conduct this evaluation, we rely on fully open-source models.</a:t>
            </a:r>
          </a:p>
        </p:txBody>
      </p:sp>
      <p:sp>
        <p:nvSpPr>
          <p:cNvPr id="7" name="Rectangle 6">
            <a:extLst>
              <a:ext uri="{FF2B5EF4-FFF2-40B4-BE49-F238E27FC236}">
                <a16:creationId xmlns:a16="http://schemas.microsoft.com/office/drawing/2014/main" id="{917B7A16-6169-C7B7-A71B-5A709CD19C10}"/>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4637024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6D0E0-61BB-523C-864B-587F034B2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5A8F66-5632-3826-1E5E-C3EF0D545374}"/>
              </a:ext>
            </a:extLst>
          </p:cNvPr>
          <p:cNvSpPr>
            <a:spLocks noGrp="1"/>
          </p:cNvSpPr>
          <p:nvPr>
            <p:ph type="title"/>
          </p:nvPr>
        </p:nvSpPr>
        <p:spPr/>
        <p:txBody>
          <a:bodyPr>
            <a:normAutofit/>
          </a:bodyPr>
          <a:lstStyle/>
          <a:p>
            <a:r>
              <a:rPr lang="en-GB" noProof="1"/>
              <a:t>RQ 2. Clarity and Strenght of Refusal</a:t>
            </a:r>
          </a:p>
        </p:txBody>
      </p:sp>
      <p:sp>
        <p:nvSpPr>
          <p:cNvPr id="3" name="Content Placeholder 2">
            <a:extLst>
              <a:ext uri="{FF2B5EF4-FFF2-40B4-BE49-F238E27FC236}">
                <a16:creationId xmlns:a16="http://schemas.microsoft.com/office/drawing/2014/main" id="{BA2C6ACA-70F6-3D64-B3D6-467A470E8FB3}"/>
              </a:ext>
            </a:extLst>
          </p:cNvPr>
          <p:cNvSpPr>
            <a:spLocks noGrp="1"/>
          </p:cNvSpPr>
          <p:nvPr>
            <p:ph idx="1"/>
          </p:nvPr>
        </p:nvSpPr>
        <p:spPr>
          <a:xfrm>
            <a:off x="690008" y="1855785"/>
            <a:ext cx="11143404" cy="3737619"/>
          </a:xfrm>
        </p:spPr>
        <p:txBody>
          <a:bodyPr anchor="ctr">
            <a:normAutofit/>
          </a:bodyPr>
          <a:lstStyle/>
          <a:p>
            <a:pPr marL="0" indent="0">
              <a:buNone/>
            </a:pPr>
            <a:r>
              <a:rPr lang="en-GB" b="1" dirty="0">
                <a:solidFill>
                  <a:srgbClr val="000000"/>
                </a:solidFill>
                <a:effectLst/>
                <a:latin typeface="Helvetica" pitchFamily="2" charset="0"/>
              </a:rPr>
              <a:t>Which characteristics of the underlying training data are most predictive of the strength and clarity of SAE-extracted refusal features?</a:t>
            </a:r>
          </a:p>
          <a:p>
            <a:pPr marL="0" indent="0">
              <a:buNone/>
            </a:pPr>
            <a:endParaRPr lang="en-GB" b="1" dirty="0">
              <a:solidFill>
                <a:srgbClr val="000000"/>
              </a:solidFill>
              <a:latin typeface="Helvetica" pitchFamily="2" charset="0"/>
            </a:endParaRPr>
          </a:p>
          <a:p>
            <a:pPr marL="0" indent="0">
              <a:buNone/>
            </a:pPr>
            <a:r>
              <a:rPr lang="en-GB" sz="1800" i="1" dirty="0">
                <a:solidFill>
                  <a:srgbClr val="000000"/>
                </a:solidFill>
                <a:effectLst/>
                <a:latin typeface="Helvetica" pitchFamily="2" charset="0"/>
              </a:rPr>
              <a:t>The training data indirectly shapes the model’s latent activations, which are the basis for SAE-extracted refusal features. Understanding which dataset characteristics—such as distributional properties, topical diversity, or the frequency of refusals—most strongly influence these activations can help identify the conditions under which refusal-related features emerge most clearly and robustly.</a:t>
            </a:r>
          </a:p>
        </p:txBody>
      </p:sp>
      <p:sp>
        <p:nvSpPr>
          <p:cNvPr id="4" name="Rectangle 3">
            <a:extLst>
              <a:ext uri="{FF2B5EF4-FFF2-40B4-BE49-F238E27FC236}">
                <a16:creationId xmlns:a16="http://schemas.microsoft.com/office/drawing/2014/main" id="{8FC6E811-8D1F-C4AA-BF5D-5E5A654CB0D0}"/>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42888935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5C08F-DF2B-C709-8E4C-A6AAC40E1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92362E-ED3E-8FF9-1ABB-318D6542A7B8}"/>
              </a:ext>
            </a:extLst>
          </p:cNvPr>
          <p:cNvSpPr>
            <a:spLocks noGrp="1"/>
          </p:cNvSpPr>
          <p:nvPr>
            <p:ph type="title"/>
          </p:nvPr>
        </p:nvSpPr>
        <p:spPr/>
        <p:txBody>
          <a:bodyPr>
            <a:normAutofit/>
          </a:bodyPr>
          <a:lstStyle/>
          <a:p>
            <a:r>
              <a:rPr lang="en-GB" noProof="1"/>
              <a:t>RQ 3. Comparison Base vs. Instruct Models</a:t>
            </a:r>
          </a:p>
        </p:txBody>
      </p:sp>
      <p:sp>
        <p:nvSpPr>
          <p:cNvPr id="3" name="Content Placeholder 2">
            <a:extLst>
              <a:ext uri="{FF2B5EF4-FFF2-40B4-BE49-F238E27FC236}">
                <a16:creationId xmlns:a16="http://schemas.microsoft.com/office/drawing/2014/main" id="{963AD066-AC7D-5084-BC93-D11174708C83}"/>
              </a:ext>
            </a:extLst>
          </p:cNvPr>
          <p:cNvSpPr>
            <a:spLocks noGrp="1"/>
          </p:cNvSpPr>
          <p:nvPr>
            <p:ph idx="1"/>
          </p:nvPr>
        </p:nvSpPr>
        <p:spPr>
          <a:xfrm>
            <a:off x="690008" y="1855785"/>
            <a:ext cx="11143404" cy="3737619"/>
          </a:xfrm>
        </p:spPr>
        <p:txBody>
          <a:bodyPr anchor="ctr">
            <a:normAutofit/>
          </a:bodyPr>
          <a:lstStyle/>
          <a:p>
            <a:pPr marL="0" indent="0">
              <a:buNone/>
            </a:pPr>
            <a:r>
              <a:rPr lang="en-GB" b="1" dirty="0">
                <a:solidFill>
                  <a:srgbClr val="000000"/>
                </a:solidFill>
                <a:effectLst/>
                <a:latin typeface="Helvetica" pitchFamily="2" charset="0"/>
              </a:rPr>
              <a:t>How do extracted refusal features of sparse autoencoders trained instruction-datasets compare to those trained on the original pre-training corpus, in terms of robustness, interpretability, downstream performance and controllability of refusal-related features?</a:t>
            </a:r>
          </a:p>
          <a:p>
            <a:pPr marL="0" indent="0">
              <a:buNone/>
            </a:pPr>
            <a:endParaRPr lang="en-GB" b="1" dirty="0">
              <a:solidFill>
                <a:srgbClr val="000000"/>
              </a:solidFill>
              <a:latin typeface="Helvetica" pitchFamily="2" charset="0"/>
            </a:endParaRPr>
          </a:p>
          <a:p>
            <a:pPr marL="0" indent="0">
              <a:buNone/>
            </a:pPr>
            <a:r>
              <a:rPr lang="en-GB" sz="1800" i="1" dirty="0">
                <a:solidFill>
                  <a:srgbClr val="000000"/>
                </a:solidFill>
                <a:effectLst/>
                <a:latin typeface="Helvetica" pitchFamily="2" charset="0"/>
              </a:rPr>
              <a:t>The activations gathered from a model reflect its internal representations, which are influenced by the datasets it was exposed to during training. By comparing SAEs trained on activations from models conditioned on instruction datasets versus the original pre-training corpus, we can evaluate how the choice of data impacts the robustness, interpretability, and downstream controllability of refusal-related features.</a:t>
            </a:r>
          </a:p>
        </p:txBody>
      </p:sp>
      <p:sp>
        <p:nvSpPr>
          <p:cNvPr id="4" name="Rectangle 3">
            <a:extLst>
              <a:ext uri="{FF2B5EF4-FFF2-40B4-BE49-F238E27FC236}">
                <a16:creationId xmlns:a16="http://schemas.microsoft.com/office/drawing/2014/main" id="{B5E9B46B-8779-245D-F6F2-9368ABB77049}"/>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957485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AFB68-0FA4-4F4F-BF44-C0CB1A2E70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384304-D323-1365-1555-D7115783E61D}"/>
              </a:ext>
            </a:extLst>
          </p:cNvPr>
          <p:cNvSpPr>
            <a:spLocks noGrp="1"/>
          </p:cNvSpPr>
          <p:nvPr>
            <p:ph type="title"/>
          </p:nvPr>
        </p:nvSpPr>
        <p:spPr/>
        <p:txBody>
          <a:bodyPr/>
          <a:lstStyle/>
          <a:p>
            <a:r>
              <a:rPr lang="en-GB" noProof="1"/>
              <a:t>Methodology</a:t>
            </a:r>
          </a:p>
        </p:txBody>
      </p:sp>
      <p:pic>
        <p:nvPicPr>
          <p:cNvPr id="5" name="Picture 4">
            <a:extLst>
              <a:ext uri="{FF2B5EF4-FFF2-40B4-BE49-F238E27FC236}">
                <a16:creationId xmlns:a16="http://schemas.microsoft.com/office/drawing/2014/main" id="{E23A420F-6D81-CA61-D678-728BCF21EC31}"/>
              </a:ext>
            </a:extLst>
          </p:cNvPr>
          <p:cNvPicPr>
            <a:picLocks noChangeAspect="1"/>
          </p:cNvPicPr>
          <p:nvPr/>
        </p:nvPicPr>
        <p:blipFill>
          <a:blip r:embed="rId3"/>
          <a:stretch>
            <a:fillRect/>
          </a:stretch>
        </p:blipFill>
        <p:spPr>
          <a:xfrm>
            <a:off x="1972241" y="2091540"/>
            <a:ext cx="8247515" cy="3059335"/>
          </a:xfrm>
          <a:prstGeom prst="rect">
            <a:avLst/>
          </a:prstGeom>
        </p:spPr>
      </p:pic>
      <p:sp>
        <p:nvSpPr>
          <p:cNvPr id="9" name="Rectangle 8">
            <a:extLst>
              <a:ext uri="{FF2B5EF4-FFF2-40B4-BE49-F238E27FC236}">
                <a16:creationId xmlns:a16="http://schemas.microsoft.com/office/drawing/2014/main" id="{FF2FD7FE-E9C9-52D9-9CCC-1E28B625D644}"/>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2724074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4F8A9-F66D-2C61-F088-B877CB83B1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323587-189D-DE6B-0816-520B8B4D330B}"/>
              </a:ext>
            </a:extLst>
          </p:cNvPr>
          <p:cNvSpPr>
            <a:spLocks noGrp="1"/>
          </p:cNvSpPr>
          <p:nvPr>
            <p:ph type="title"/>
          </p:nvPr>
        </p:nvSpPr>
        <p:spPr/>
        <p:txBody>
          <a:bodyPr/>
          <a:lstStyle/>
          <a:p>
            <a:r>
              <a:rPr lang="en-GB" noProof="1"/>
              <a:t>Evaluation</a:t>
            </a:r>
          </a:p>
        </p:txBody>
      </p:sp>
      <p:sp>
        <p:nvSpPr>
          <p:cNvPr id="5" name="Rectangle 4">
            <a:extLst>
              <a:ext uri="{FF2B5EF4-FFF2-40B4-BE49-F238E27FC236}">
                <a16:creationId xmlns:a16="http://schemas.microsoft.com/office/drawing/2014/main" id="{783470E7-4D5A-D7C6-4625-3D66F5ACB24A}"/>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
        <p:nvSpPr>
          <p:cNvPr id="7" name="Rectangle 6">
            <a:extLst>
              <a:ext uri="{FF2B5EF4-FFF2-40B4-BE49-F238E27FC236}">
                <a16:creationId xmlns:a16="http://schemas.microsoft.com/office/drawing/2014/main" id="{25AE5726-ED9A-CDA7-0464-0D4788F86C43}"/>
              </a:ext>
            </a:extLst>
          </p:cNvPr>
          <p:cNvSpPr/>
          <p:nvPr/>
        </p:nvSpPr>
        <p:spPr>
          <a:xfrm>
            <a:off x="648180" y="2500130"/>
            <a:ext cx="3210046" cy="25001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a:solidFill>
                  <a:schemeClr val="tx1"/>
                </a:solidFill>
                <a:latin typeface="Helvetica" pitchFamily="2" charset="0"/>
              </a:rPr>
              <a:t>Reconstruction Error</a:t>
            </a:r>
          </a:p>
          <a:p>
            <a:pPr marL="285750" indent="-285750">
              <a:buFont typeface="Arial" panose="020B0604020202020204" pitchFamily="34" charset="0"/>
              <a:buChar char="•"/>
            </a:pPr>
            <a:r>
              <a:rPr lang="en-GB" dirty="0">
                <a:solidFill>
                  <a:srgbClr val="000000"/>
                </a:solidFill>
                <a:effectLst/>
                <a:latin typeface="Helvetica" pitchFamily="2" charset="0"/>
              </a:rPr>
              <a:t>Sparsity</a:t>
            </a:r>
          </a:p>
        </p:txBody>
      </p:sp>
      <p:sp>
        <p:nvSpPr>
          <p:cNvPr id="8" name="Rectangle 7">
            <a:extLst>
              <a:ext uri="{FF2B5EF4-FFF2-40B4-BE49-F238E27FC236}">
                <a16:creationId xmlns:a16="http://schemas.microsoft.com/office/drawing/2014/main" id="{6D8BF5EF-07A7-8402-7FDA-FB7A3574EE78}"/>
              </a:ext>
            </a:extLst>
          </p:cNvPr>
          <p:cNvSpPr/>
          <p:nvPr/>
        </p:nvSpPr>
        <p:spPr>
          <a:xfrm>
            <a:off x="4490977" y="2500131"/>
            <a:ext cx="3210046" cy="25001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a:solidFill>
                  <a:srgbClr val="000000"/>
                </a:solidFill>
                <a:effectLst/>
                <a:latin typeface="Helvetica" pitchFamily="2" charset="0"/>
              </a:rPr>
              <a:t>Refusal Rate</a:t>
            </a:r>
            <a:endParaRPr lang="en-GB" dirty="0">
              <a:solidFill>
                <a:schemeClr val="tx1"/>
              </a:solidFill>
              <a:latin typeface="Helvetica" pitchFamily="2" charset="0"/>
            </a:endParaRPr>
          </a:p>
          <a:p>
            <a:pPr marL="285750" indent="-285750">
              <a:buFont typeface="Arial" panose="020B0604020202020204" pitchFamily="34" charset="0"/>
              <a:buChar char="•"/>
            </a:pPr>
            <a:r>
              <a:rPr lang="en-GB" dirty="0">
                <a:solidFill>
                  <a:srgbClr val="000000"/>
                </a:solidFill>
                <a:effectLst/>
                <a:latin typeface="Helvetica" pitchFamily="2" charset="0"/>
              </a:rPr>
              <a:t>Over-refusal Rate</a:t>
            </a:r>
          </a:p>
        </p:txBody>
      </p:sp>
      <p:sp>
        <p:nvSpPr>
          <p:cNvPr id="9" name="Rectangle 8">
            <a:extLst>
              <a:ext uri="{FF2B5EF4-FFF2-40B4-BE49-F238E27FC236}">
                <a16:creationId xmlns:a16="http://schemas.microsoft.com/office/drawing/2014/main" id="{E61F727D-31BE-F8B5-3CC7-53805EAAF61E}"/>
              </a:ext>
            </a:extLst>
          </p:cNvPr>
          <p:cNvSpPr/>
          <p:nvPr/>
        </p:nvSpPr>
        <p:spPr>
          <a:xfrm>
            <a:off x="8333774" y="2500131"/>
            <a:ext cx="3210046" cy="2500134"/>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GB" dirty="0">
                <a:solidFill>
                  <a:srgbClr val="000000"/>
                </a:solidFill>
                <a:effectLst/>
                <a:latin typeface="Helvetica" pitchFamily="2" charset="0"/>
              </a:rPr>
              <a:t>MMLU</a:t>
            </a:r>
          </a:p>
          <a:p>
            <a:pPr marL="285750" indent="-285750">
              <a:buFont typeface="Arial" panose="020B0604020202020204" pitchFamily="34" charset="0"/>
              <a:buChar char="•"/>
            </a:pPr>
            <a:r>
              <a:rPr lang="en-GB" dirty="0">
                <a:solidFill>
                  <a:srgbClr val="000000"/>
                </a:solidFill>
                <a:effectLst/>
                <a:latin typeface="Helvetica" pitchFamily="2" charset="0"/>
              </a:rPr>
              <a:t>Jailbreak Robustness</a:t>
            </a:r>
          </a:p>
          <a:p>
            <a:pPr marL="285750" indent="-285750" algn="ctr">
              <a:buFont typeface="Arial" panose="020B0604020202020204" pitchFamily="34" charset="0"/>
              <a:buChar char="•"/>
            </a:pPr>
            <a:endParaRPr lang="en-GB" dirty="0">
              <a:solidFill>
                <a:schemeClr val="tx1"/>
              </a:solidFill>
              <a:latin typeface="Helvetica" pitchFamily="2" charset="0"/>
            </a:endParaRPr>
          </a:p>
        </p:txBody>
      </p:sp>
      <p:sp>
        <p:nvSpPr>
          <p:cNvPr id="10" name="Rectangle 9">
            <a:extLst>
              <a:ext uri="{FF2B5EF4-FFF2-40B4-BE49-F238E27FC236}">
                <a16:creationId xmlns:a16="http://schemas.microsoft.com/office/drawing/2014/main" id="{5BBFD950-3E1D-06F1-8D76-B01DD7360657}"/>
              </a:ext>
            </a:extLst>
          </p:cNvPr>
          <p:cNvSpPr/>
          <p:nvPr/>
        </p:nvSpPr>
        <p:spPr>
          <a:xfrm>
            <a:off x="1794072" y="2343740"/>
            <a:ext cx="918261" cy="3474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Helvetica" pitchFamily="2" charset="0"/>
              </a:rPr>
              <a:t>SAE</a:t>
            </a:r>
          </a:p>
        </p:txBody>
      </p:sp>
      <p:sp>
        <p:nvSpPr>
          <p:cNvPr id="11" name="Rectangle 10">
            <a:extLst>
              <a:ext uri="{FF2B5EF4-FFF2-40B4-BE49-F238E27FC236}">
                <a16:creationId xmlns:a16="http://schemas.microsoft.com/office/drawing/2014/main" id="{9B96CB78-E1CF-AAA7-2F0A-861E9C363613}"/>
              </a:ext>
            </a:extLst>
          </p:cNvPr>
          <p:cNvSpPr/>
          <p:nvPr/>
        </p:nvSpPr>
        <p:spPr>
          <a:xfrm>
            <a:off x="5457463" y="2337951"/>
            <a:ext cx="1277075" cy="3474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Helvetica" pitchFamily="2" charset="0"/>
              </a:rPr>
              <a:t>Refusal</a:t>
            </a:r>
          </a:p>
        </p:txBody>
      </p:sp>
      <p:sp>
        <p:nvSpPr>
          <p:cNvPr id="12" name="Rectangle 11">
            <a:extLst>
              <a:ext uri="{FF2B5EF4-FFF2-40B4-BE49-F238E27FC236}">
                <a16:creationId xmlns:a16="http://schemas.microsoft.com/office/drawing/2014/main" id="{2ECF7D3C-3BC2-0FCE-C638-97AB3196383D}"/>
              </a:ext>
            </a:extLst>
          </p:cNvPr>
          <p:cNvSpPr/>
          <p:nvPr/>
        </p:nvSpPr>
        <p:spPr>
          <a:xfrm>
            <a:off x="9088056" y="2349391"/>
            <a:ext cx="1701481" cy="3474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1" dirty="0">
                <a:solidFill>
                  <a:schemeClr val="tx1"/>
                </a:solidFill>
                <a:latin typeface="Helvetica" pitchFamily="2" charset="0"/>
              </a:rPr>
              <a:t>Performance</a:t>
            </a:r>
          </a:p>
        </p:txBody>
      </p:sp>
    </p:spTree>
    <p:extLst>
      <p:ext uri="{BB962C8B-B14F-4D97-AF65-F5344CB8AC3E}">
        <p14:creationId xmlns:p14="http://schemas.microsoft.com/office/powerpoint/2010/main" val="36567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52D1F-182D-C8D6-1D24-0E809E7BC221}"/>
              </a:ext>
            </a:extLst>
          </p:cNvPr>
          <p:cNvSpPr>
            <a:spLocks noGrp="1"/>
          </p:cNvSpPr>
          <p:nvPr>
            <p:ph type="title"/>
          </p:nvPr>
        </p:nvSpPr>
        <p:spPr/>
        <p:txBody>
          <a:bodyPr/>
          <a:lstStyle/>
          <a:p>
            <a:r>
              <a:rPr lang="en-GB" dirty="0"/>
              <a:t>Thank You</a:t>
            </a:r>
          </a:p>
        </p:txBody>
      </p:sp>
      <p:sp>
        <p:nvSpPr>
          <p:cNvPr id="3" name="Content Placeholder 2">
            <a:extLst>
              <a:ext uri="{FF2B5EF4-FFF2-40B4-BE49-F238E27FC236}">
                <a16:creationId xmlns:a16="http://schemas.microsoft.com/office/drawing/2014/main" id="{BCB75020-5E72-0E58-E08D-25F6D66931FA}"/>
              </a:ext>
            </a:extLst>
          </p:cNvPr>
          <p:cNvSpPr>
            <a:spLocks noGrp="1"/>
          </p:cNvSpPr>
          <p:nvPr>
            <p:ph idx="1"/>
          </p:nvPr>
        </p:nvSpPr>
        <p:spPr/>
        <p:txBody>
          <a:bodyPr anchor="ctr"/>
          <a:lstStyle/>
          <a:p>
            <a:pPr marL="0" indent="0">
              <a:buNone/>
            </a:pPr>
            <a:r>
              <a:rPr lang="en-GB" sz="1600" u="none" strike="noStrike" noProof="1">
                <a:solidFill>
                  <a:srgbClr val="000000"/>
                </a:solidFill>
                <a:effectLst/>
                <a:latin typeface="Helvetica" pitchFamily="2" charset="0"/>
              </a:rPr>
              <a:t>Master’s Thesis Proposal</a:t>
            </a:r>
            <a:r>
              <a:rPr lang="en-GB" sz="1400" noProof="1">
                <a:effectLst/>
                <a:latin typeface="Helvetica" pitchFamily="2" charset="0"/>
              </a:rPr>
              <a:t>​</a:t>
            </a:r>
            <a:endParaRPr lang="en-GB" sz="1800" b="1" u="none" strike="noStrike" noProof="1">
              <a:solidFill>
                <a:srgbClr val="000000"/>
              </a:solidFill>
              <a:effectLst/>
              <a:latin typeface="Helvetica" pitchFamily="2" charset="0"/>
            </a:endParaRPr>
          </a:p>
          <a:p>
            <a:pPr marL="0" indent="0">
              <a:buNone/>
            </a:pPr>
            <a:r>
              <a:rPr lang="en-GB" sz="3200" b="1" u="none" strike="noStrike" noProof="1">
                <a:solidFill>
                  <a:srgbClr val="000000"/>
                </a:solidFill>
                <a:effectLst/>
                <a:latin typeface="Helvetica" pitchFamily="2" charset="0"/>
              </a:rPr>
              <a:t>Evaluation of Sparse Autoencoder-based Refusal Features in LLMs: Dataset-dependence study</a:t>
            </a:r>
            <a:r>
              <a:rPr lang="en-GB" sz="3200" b="1" noProof="1">
                <a:effectLst/>
                <a:latin typeface="Helvetica" pitchFamily="2" charset="0"/>
              </a:rPr>
              <a:t>​</a:t>
            </a:r>
            <a:br>
              <a:rPr lang="en-GB" sz="3200" b="1" noProof="1">
                <a:effectLst/>
                <a:latin typeface="Helvetica" pitchFamily="2" charset="0"/>
              </a:rPr>
            </a:br>
            <a:endParaRPr lang="en-GB" sz="3200" b="1" noProof="1">
              <a:effectLst/>
              <a:latin typeface="Helvetica" pitchFamily="2" charset="0"/>
            </a:endParaRPr>
          </a:p>
          <a:p>
            <a:pPr marL="0" indent="0">
              <a:buNone/>
            </a:pPr>
            <a:r>
              <a:rPr lang="en-GB" sz="1600" b="0" i="0" u="none" strike="noStrike" noProof="1">
                <a:solidFill>
                  <a:srgbClr val="000000"/>
                </a:solidFill>
                <a:effectLst/>
                <a:latin typeface="Helvetica" pitchFamily="2" charset="0"/>
              </a:rPr>
              <a:t>Tilman Kerl, BSc.</a:t>
            </a:r>
            <a:r>
              <a:rPr lang="en-GB" sz="1600" b="0" i="0" noProof="1">
                <a:effectLst/>
                <a:latin typeface="Helvetica" pitchFamily="2" charset="0"/>
              </a:rPr>
              <a:t>​</a:t>
            </a:r>
            <a:r>
              <a:rPr lang="en-GB" sz="1600" noProof="1">
                <a:latin typeface="Helvetica" pitchFamily="2" charset="0"/>
              </a:rPr>
              <a:t> | </a:t>
            </a:r>
            <a:r>
              <a:rPr lang="en-GB" sz="1600" b="0" i="0" u="none" strike="noStrike" noProof="1">
                <a:solidFill>
                  <a:srgbClr val="000000"/>
                </a:solidFill>
                <a:effectLst/>
                <a:latin typeface="Helvetica" pitchFamily="2" charset="0"/>
              </a:rPr>
              <a:t>March 8, 2025</a:t>
            </a:r>
            <a:r>
              <a:rPr lang="en-GB" sz="1600" b="0" i="0" noProof="1">
                <a:effectLst/>
                <a:latin typeface="Helvetica" pitchFamily="2" charset="0"/>
              </a:rPr>
              <a:t>​</a:t>
            </a:r>
            <a:endParaRPr lang="en-GB" b="1" noProof="1">
              <a:latin typeface="Helvetica" pitchFamily="2" charset="0"/>
            </a:endParaRPr>
          </a:p>
          <a:p>
            <a:pPr marL="0" indent="0">
              <a:buNone/>
            </a:pPr>
            <a:endParaRPr lang="en-GB" b="1" noProof="1">
              <a:latin typeface="Helvetica" pitchFamily="2" charset="0"/>
            </a:endParaRPr>
          </a:p>
          <a:p>
            <a:pPr marL="0" indent="0" rtl="0" fontAlgn="base">
              <a:buNone/>
            </a:pPr>
            <a:r>
              <a:rPr lang="en-GB" sz="1600" b="0" u="none" strike="noStrike" noProof="1">
                <a:solidFill>
                  <a:srgbClr val="000000"/>
                </a:solidFill>
                <a:effectLst/>
                <a:latin typeface="Helvetica" pitchFamily="2" charset="0"/>
              </a:rPr>
              <a:t>Prof. Dr. Peter Knees (Main Supervisor) </a:t>
            </a:r>
            <a:br>
              <a:rPr lang="en-GB" sz="1600" noProof="1">
                <a:solidFill>
                  <a:srgbClr val="000000"/>
                </a:solidFill>
                <a:latin typeface="Helvetica" pitchFamily="2" charset="0"/>
              </a:rPr>
            </a:br>
            <a:r>
              <a:rPr lang="en-GB" sz="1600" b="0" u="none" strike="noStrike" noProof="1">
                <a:solidFill>
                  <a:srgbClr val="000000"/>
                </a:solidFill>
                <a:effectLst/>
                <a:latin typeface="Helvetica" pitchFamily="2" charset="0"/>
              </a:rPr>
              <a:t>Ilya Lasy, MSc. (Second Supervisor)</a:t>
            </a:r>
            <a:endParaRPr lang="en-GB" sz="1600" noProof="1">
              <a:solidFill>
                <a:srgbClr val="000000"/>
              </a:solidFill>
              <a:latin typeface="Helvetica" pitchFamily="2" charset="0"/>
            </a:endParaRPr>
          </a:p>
          <a:p>
            <a:pPr marL="0" indent="0" rtl="0" fontAlgn="base">
              <a:buNone/>
            </a:pPr>
            <a:br>
              <a:rPr lang="en-GB" sz="1600" noProof="1">
                <a:solidFill>
                  <a:srgbClr val="000000"/>
                </a:solidFill>
                <a:latin typeface="Helvetica" pitchFamily="2" charset="0"/>
              </a:rPr>
            </a:br>
            <a:r>
              <a:rPr lang="en-GB" sz="1600" b="0" i="0" u="none" strike="noStrike" noProof="1">
                <a:solidFill>
                  <a:srgbClr val="000000"/>
                </a:solidFill>
                <a:effectLst/>
                <a:latin typeface="Helvetica" pitchFamily="2" charset="0"/>
              </a:rPr>
              <a:t>TU Wien Informatics</a:t>
            </a:r>
            <a:r>
              <a:rPr lang="en-GB" sz="1600" b="0" i="0" noProof="1">
                <a:effectLst/>
                <a:latin typeface="Helvetica" pitchFamily="2" charset="0"/>
              </a:rPr>
              <a:t>​</a:t>
            </a:r>
            <a:br>
              <a:rPr lang="en-GB" sz="1600" b="0" i="0" noProof="1">
                <a:effectLst/>
                <a:latin typeface="Helvetica" pitchFamily="2" charset="0"/>
              </a:rPr>
            </a:br>
            <a:r>
              <a:rPr lang="en-GB" sz="1600" b="0" i="0" u="none" strike="noStrike" noProof="1">
                <a:solidFill>
                  <a:srgbClr val="000000"/>
                </a:solidFill>
                <a:effectLst/>
                <a:latin typeface="Helvetica" pitchFamily="2" charset="0"/>
              </a:rPr>
              <a:t>Research Unit Data Science</a:t>
            </a:r>
            <a:endParaRPr lang="en-GB" sz="1600" b="0" i="0" noProof="1">
              <a:effectLst/>
              <a:latin typeface="Helvetica" pitchFamily="2" charset="0"/>
            </a:endParaRPr>
          </a:p>
        </p:txBody>
      </p:sp>
      <p:pic>
        <p:nvPicPr>
          <p:cNvPr id="6" name="Picture 2" descr="TU Wien - Wikipedia">
            <a:extLst>
              <a:ext uri="{FF2B5EF4-FFF2-40B4-BE49-F238E27FC236}">
                <a16:creationId xmlns:a16="http://schemas.microsoft.com/office/drawing/2014/main" id="{8AF3F467-1AB6-3ABF-B5AD-84DF356F2C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1722" y="4974885"/>
            <a:ext cx="1202078" cy="1202078"/>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C7E4FC1D-A3AD-7359-BB52-EB9807B9868A}"/>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16073979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F252A-E378-B83C-0D0E-DF687F8D7D55}"/>
              </a:ext>
            </a:extLst>
          </p:cNvPr>
          <p:cNvSpPr>
            <a:spLocks noGrp="1"/>
          </p:cNvSpPr>
          <p:nvPr>
            <p:ph type="title"/>
          </p:nvPr>
        </p:nvSpPr>
        <p:spPr/>
        <p:txBody>
          <a:bodyPr/>
          <a:lstStyle/>
          <a:p>
            <a:r>
              <a:rPr lang="en-GB" noProof="1"/>
              <a:t>References</a:t>
            </a:r>
          </a:p>
        </p:txBody>
      </p:sp>
      <p:sp>
        <p:nvSpPr>
          <p:cNvPr id="3" name="Content Placeholder 2">
            <a:extLst>
              <a:ext uri="{FF2B5EF4-FFF2-40B4-BE49-F238E27FC236}">
                <a16:creationId xmlns:a16="http://schemas.microsoft.com/office/drawing/2014/main" id="{0CB229EA-17B3-32B5-868F-A744A32C8279}"/>
              </a:ext>
            </a:extLst>
          </p:cNvPr>
          <p:cNvSpPr>
            <a:spLocks noGrp="1"/>
          </p:cNvSpPr>
          <p:nvPr>
            <p:ph idx="1"/>
          </p:nvPr>
        </p:nvSpPr>
        <p:spPr>
          <a:xfrm>
            <a:off x="838200" y="1585732"/>
            <a:ext cx="10515600" cy="4714484"/>
          </a:xfrm>
        </p:spPr>
        <p:txBody>
          <a:bodyPr numCol="2">
            <a:noAutofit/>
          </a:bodyPr>
          <a:lstStyle/>
          <a:p>
            <a:pPr>
              <a:buNone/>
            </a:pPr>
            <a:r>
              <a:rPr lang="en-GB" sz="800" dirty="0">
                <a:solidFill>
                  <a:srgbClr val="000000"/>
                </a:solidFill>
                <a:effectLst/>
                <a:latin typeface="Helvetica" pitchFamily="2" charset="0"/>
              </a:rPr>
              <a:t>[1] ANDY ARDITI, OSCAR OBESO, A. S. D. P. N. P. W. G., AND NANDA, N. Refusal in language models is mediated by a single direction, 2024.</a:t>
            </a:r>
          </a:p>
          <a:p>
            <a:pPr>
              <a:buNone/>
            </a:pPr>
            <a:r>
              <a:rPr lang="en-GB" sz="800" dirty="0">
                <a:solidFill>
                  <a:srgbClr val="000000"/>
                </a:solidFill>
                <a:effectLst/>
                <a:latin typeface="Helvetica" pitchFamily="2" charset="0"/>
              </a:rPr>
              <a:t>[2] ARORA, S., LI, Y., LIANG, Y., MA, T., AND RISTESKI, A. Linear algebraic structure of word senses, with applications to polysemy. Transactions of the Association for Computational Linguistics 6 (2018), 483–495.</a:t>
            </a:r>
          </a:p>
          <a:p>
            <a:pPr>
              <a:buNone/>
            </a:pPr>
            <a:r>
              <a:rPr lang="en-GB" sz="800" dirty="0">
                <a:solidFill>
                  <a:srgbClr val="000000"/>
                </a:solidFill>
                <a:effectLst/>
                <a:latin typeface="Helvetica" pitchFamily="2" charset="0"/>
              </a:rPr>
              <a:t>[3] BACHE, K., NEWMAN, D., AND SMYTH, P. Text-based measures of document diversity. In Proceedings of the 19th ACM SIGKDD International Conference on Knowledge Discovery and Data Mining (New York, NY, USA, 2013), KDD ’13, Association for Computing Machinery, p. 23–31.</a:t>
            </a:r>
          </a:p>
          <a:p>
            <a:pPr>
              <a:buNone/>
            </a:pPr>
            <a:r>
              <a:rPr lang="en-GB" sz="800" dirty="0">
                <a:solidFill>
                  <a:srgbClr val="000000"/>
                </a:solidFill>
                <a:effectLst/>
                <a:latin typeface="Helvetica" pitchFamily="2" charset="0"/>
              </a:rPr>
              <a:t>[4] BAI, Y., JONES, A., NDOUSSE, K., ASKELL, A., CHEN, A., DASSARMA, N., DRAIN, D., FORT, S., GANGULI, D., HENIGHAN, T., JOSEPH, N., KADAVATH, S., KERNION, J., CONERLY, T., EL-SHOWK, S., ELHAGE, N., HATFIELD-DODDS, Z., HERNANDEZ, D., HUME, T., JOHNSTON, S., KRAVEC, S., LOVITT, L., NANDA, N., OLSSON, C., AMODEI, D., BROWN, T., CLARK, J., MCCANDLISH, S., OLAH, C., MANN, B., AND KAPLAN, J. Training a helpful and harmless assistant with reinforcement learning from human feedback, 2022.</a:t>
            </a:r>
          </a:p>
          <a:p>
            <a:pPr>
              <a:buNone/>
            </a:pPr>
            <a:r>
              <a:rPr lang="en-GB" sz="800" dirty="0">
                <a:solidFill>
                  <a:srgbClr val="000000"/>
                </a:solidFill>
                <a:effectLst/>
                <a:latin typeface="Helvetica" pitchFamily="2" charset="0"/>
              </a:rPr>
              <a:t>[5] BERESKA, L., AND GAVVES, E. Mechanistic interpretability for ai safety – a review, 2024.</a:t>
            </a:r>
          </a:p>
          <a:p>
            <a:pPr>
              <a:buNone/>
            </a:pPr>
            <a:r>
              <a:rPr lang="en-GB" sz="800" dirty="0">
                <a:solidFill>
                  <a:srgbClr val="000000"/>
                </a:solidFill>
                <a:effectLst/>
                <a:latin typeface="Helvetica" pitchFamily="2" charset="0"/>
              </a:rPr>
              <a:t>[6] BIDERMAN, S., BICHENO, K., AND GAO, L. Datasheet for the pile.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arXiv:2201.07311 (2022).</a:t>
            </a:r>
          </a:p>
          <a:p>
            <a:pPr>
              <a:buNone/>
            </a:pPr>
            <a:r>
              <a:rPr lang="en-GB" sz="800" dirty="0">
                <a:solidFill>
                  <a:srgbClr val="000000"/>
                </a:solidFill>
                <a:effectLst/>
                <a:latin typeface="Helvetica" pitchFamily="2" charset="0"/>
              </a:rPr>
              <a:t>[7] BIDERMAN, S., PRASHANTH, U. S., SUTAWIKA, L., SCHOELKOPF, H., ANTHONY, Q., PUROHIT, S., AND RAFF, E. Emergent and predictable memorization in large language models.</a:t>
            </a:r>
          </a:p>
          <a:p>
            <a:pPr>
              <a:buNone/>
            </a:pPr>
            <a:r>
              <a:rPr lang="en-GB" sz="800" dirty="0">
                <a:solidFill>
                  <a:srgbClr val="000000"/>
                </a:solidFill>
                <a:effectLst/>
                <a:latin typeface="Helvetica" pitchFamily="2" charset="0"/>
              </a:rPr>
              <a:t>[8] BIDERMAN, S., SCHOELKOPF, H., ANTHONY, Q. G., BRADLEY, H., O’BRIEN, K., HALLAHAN, E., KHAN, M. A., PUROHIT, S., PRASHANTH, U. S., RAFF, E., ET AL. Pythia: A suite for </a:t>
            </a:r>
            <a:r>
              <a:rPr lang="en-GB" sz="800" dirty="0" err="1">
                <a:solidFill>
                  <a:srgbClr val="000000"/>
                </a:solidFill>
                <a:effectLst/>
                <a:latin typeface="Helvetica" pitchFamily="2" charset="0"/>
              </a:rPr>
              <a:t>analyzing</a:t>
            </a:r>
            <a:r>
              <a:rPr lang="en-GB" sz="800" dirty="0">
                <a:solidFill>
                  <a:srgbClr val="000000"/>
                </a:solidFill>
                <a:effectLst/>
                <a:latin typeface="Helvetica" pitchFamily="2" charset="0"/>
              </a:rPr>
              <a:t> large language models across training and scaling. In International Conference on Machine Learning (2023), PMLR, pp. 2397–2430.</a:t>
            </a:r>
          </a:p>
          <a:p>
            <a:pPr>
              <a:buNone/>
            </a:pPr>
            <a:r>
              <a:rPr lang="en-GB" sz="800" dirty="0">
                <a:solidFill>
                  <a:srgbClr val="000000"/>
                </a:solidFill>
                <a:effectLst/>
                <a:latin typeface="Helvetica" pitchFamily="2" charset="0"/>
              </a:rPr>
              <a:t>[9] BRICKEN, T., TEMPLETON, A., BATSON, J., CHEN, B., JERMYN, A., CONERLY, T., TURNER, N., ANIL, C., DENISON, C., ASKELL, A., LASENBY, R., WU, Y., KRAVEC, S., SCHIEFER, N., MAXWELL, T., JOSEPH, N., HATFIELD-DODDS, Z., TAMKIN, A., NGUYEN, K., MCLEAN, B., BURKE, J. E., HUME, T., CARTER, S., HENIGHAN, T., AND OLAH, C. Towards </a:t>
            </a:r>
            <a:r>
              <a:rPr lang="en-GB" sz="800" dirty="0" err="1">
                <a:solidFill>
                  <a:srgbClr val="000000"/>
                </a:solidFill>
                <a:effectLst/>
                <a:latin typeface="Helvetica" pitchFamily="2" charset="0"/>
              </a:rPr>
              <a:t>monosemanticity</a:t>
            </a:r>
            <a:r>
              <a:rPr lang="en-GB" sz="800" dirty="0">
                <a:solidFill>
                  <a:srgbClr val="000000"/>
                </a:solidFill>
                <a:effectLst/>
                <a:latin typeface="Helvetica" pitchFamily="2" charset="0"/>
              </a:rPr>
              <a:t>: Decomposing language models with dictionary learning. Transformer Circuits Thread (2023).</a:t>
            </a:r>
          </a:p>
          <a:p>
            <a:pPr>
              <a:buNone/>
            </a:pPr>
            <a:r>
              <a:rPr lang="en-GB" sz="800" dirty="0">
                <a:solidFill>
                  <a:srgbClr val="000000"/>
                </a:solidFill>
                <a:effectLst/>
                <a:latin typeface="Helvetica" pitchFamily="2" charset="0"/>
              </a:rPr>
              <a:t>[10] CASPER, S., DAVIES, X., SHI, C., GILBERT, T. K., SCHEURER, J., RANDO, J., FREEDMAN, R., KORBAK, T., LINDNER, D., FREIRE, P., ET AL. Open problems and fundamental limitations of reinforcement learning from human feedback.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arXiv:2307.15217 (2023).</a:t>
            </a:r>
          </a:p>
          <a:p>
            <a:pPr>
              <a:buNone/>
            </a:pPr>
            <a:r>
              <a:rPr lang="en-GB" sz="800" dirty="0">
                <a:solidFill>
                  <a:srgbClr val="000000"/>
                </a:solidFill>
                <a:effectLst/>
                <a:latin typeface="Helvetica" pitchFamily="2" charset="0"/>
              </a:rPr>
              <a:t>[11] CHAO, P., DEBENEDETTI, E., ROBEY, A., ANDRIUSHCHENKO, M., CROCE, F., SEHWAG, V., DOBRIBAN, E., FLAMMARION, N., PAPPAS, G. J., TRAMER, F., HASSANI, H., AND WONG, E. </a:t>
            </a:r>
            <a:r>
              <a:rPr lang="en-GB" sz="800" dirty="0" err="1">
                <a:solidFill>
                  <a:srgbClr val="000000"/>
                </a:solidFill>
                <a:effectLst/>
                <a:latin typeface="Helvetica" pitchFamily="2" charset="0"/>
              </a:rPr>
              <a:t>Jailbreakbench</a:t>
            </a:r>
            <a:r>
              <a:rPr lang="en-GB" sz="800" dirty="0">
                <a:solidFill>
                  <a:srgbClr val="000000"/>
                </a:solidFill>
                <a:effectLst/>
                <a:latin typeface="Helvetica" pitchFamily="2" charset="0"/>
              </a:rPr>
              <a:t>: An open robustness benchmark for jailbreaking large language models. In </a:t>
            </a:r>
            <a:r>
              <a:rPr lang="en-GB" sz="800" dirty="0" err="1">
                <a:solidFill>
                  <a:srgbClr val="000000"/>
                </a:solidFill>
                <a:effectLst/>
                <a:latin typeface="Helvetica" pitchFamily="2" charset="0"/>
              </a:rPr>
              <a:t>NeurIPS</a:t>
            </a:r>
            <a:r>
              <a:rPr lang="en-GB" sz="800" dirty="0">
                <a:solidFill>
                  <a:srgbClr val="000000"/>
                </a:solidFill>
                <a:effectLst/>
                <a:latin typeface="Helvetica" pitchFamily="2" charset="0"/>
              </a:rPr>
              <a:t> Datasets and Benchmarks Track (2024).</a:t>
            </a:r>
          </a:p>
          <a:p>
            <a:pPr>
              <a:buNone/>
            </a:pPr>
            <a:r>
              <a:rPr lang="en-GB" sz="800" dirty="0">
                <a:solidFill>
                  <a:srgbClr val="000000"/>
                </a:solidFill>
                <a:effectLst/>
                <a:latin typeface="Helvetica" pitchFamily="2" charset="0"/>
              </a:rPr>
              <a:t>12] CHEN, H., WAHEED, A., LI, X., WANG, Y., WANG, J., RAJ, B., AND ABDIN, M. I. On the diversity of synthetic data and its impact on training large language models, 2024.</a:t>
            </a:r>
          </a:p>
          <a:p>
            <a:pPr>
              <a:buNone/>
            </a:pPr>
            <a:r>
              <a:rPr lang="en-GB" sz="800" dirty="0">
                <a:solidFill>
                  <a:srgbClr val="000000"/>
                </a:solidFill>
                <a:effectLst/>
                <a:latin typeface="Helvetica" pitchFamily="2" charset="0"/>
              </a:rPr>
              <a:t>[13] CONNOR KISSAN, ROBERT KRZYZANOWSKI, A. C., AND NANDA, N. Saes (usually) transfer between base and chat models. Alignment Forum, 2024.</a:t>
            </a:r>
          </a:p>
          <a:p>
            <a:pPr>
              <a:buNone/>
            </a:pPr>
            <a:r>
              <a:rPr lang="en-GB" sz="800" dirty="0">
                <a:solidFill>
                  <a:srgbClr val="000000"/>
                </a:solidFill>
                <a:effectLst/>
                <a:latin typeface="Helvetica" pitchFamily="2" charset="0"/>
              </a:rPr>
              <a:t>[14] CONNOR KISSANE, ROBERT KRZYZANOWSKI, A. C., AND NANDA, N. Base LLMs</a:t>
            </a:r>
            <a:r>
              <a:rPr lang="en-GB" sz="800" dirty="0">
                <a:solidFill>
                  <a:srgbClr val="000000"/>
                </a:solidFill>
                <a:latin typeface="Helvetica" pitchFamily="2" charset="0"/>
              </a:rPr>
              <a:t> </a:t>
            </a:r>
            <a:r>
              <a:rPr lang="en-GB" sz="800" dirty="0">
                <a:solidFill>
                  <a:srgbClr val="000000"/>
                </a:solidFill>
                <a:effectLst/>
                <a:latin typeface="Helvetica" pitchFamily="2" charset="0"/>
              </a:rPr>
              <a:t>refuse too. Alignment Forum, 2024.</a:t>
            </a:r>
          </a:p>
          <a:p>
            <a:pPr>
              <a:buNone/>
            </a:pPr>
            <a:r>
              <a:rPr lang="en-GB" sz="800" dirty="0">
                <a:solidFill>
                  <a:srgbClr val="000000"/>
                </a:solidFill>
                <a:effectLst/>
                <a:latin typeface="Helvetica" pitchFamily="2" charset="0"/>
              </a:rPr>
              <a:t>[15] CONNOR KISSANE, ROBERT KRZYZANOWSKI, N. N., AND CONMY, A. Saes are highly dataset dependent: A case study on the refusal direction. Alignment Forum, 2024.</a:t>
            </a:r>
          </a:p>
          <a:p>
            <a:pPr>
              <a:buNone/>
            </a:pPr>
            <a:r>
              <a:rPr lang="en-GB" sz="800" dirty="0">
                <a:solidFill>
                  <a:srgbClr val="000000"/>
                </a:solidFill>
                <a:effectLst/>
                <a:latin typeface="Helvetica" pitchFamily="2" charset="0"/>
              </a:rPr>
              <a:t>[16] ELHAGE, N., HUME, T., OLSSON, C., SCHIEFER, N., HENIGHAN, T., KRAVEC, S., HATFIELD-DODDS, Z., LASENBY, R., DRAIN, D., CHEN, C., GROSSE, R., MCCAN-DLISH, S., KAPLAN, J., AMODEI, D., WATTENBERG, M., AND OLAH, C. Toy models of superposition. Transformer Circuits Thread (2022).</a:t>
            </a:r>
          </a:p>
          <a:p>
            <a:pPr>
              <a:buNone/>
            </a:pPr>
            <a:r>
              <a:rPr lang="en-GB" sz="800" dirty="0">
                <a:solidFill>
                  <a:srgbClr val="000000"/>
                </a:solidFill>
                <a:effectLst/>
                <a:latin typeface="Helvetica" pitchFamily="2" charset="0"/>
              </a:rPr>
              <a:t>[17] ELHAGE, N., NANDA, N., OLSSON, C., HENIGHAN, T., JOSEPH, N., MANN, B., ASKELL, A., BAI, Y., CHEN, A., CONERLY, T., DASSARMA, N., DRAIN, D., GANGULI, D., HATFIELD-DODDS, Z., HERNANDEZ, D., JONES, A., KERNION, J., LOVITT, L., NDOUSSE, K., AMODEI, D., BROWN, T., CLARK, J., KAPLAN, J., MCCANDLISH, S., AND OLAH, C. A mathematical framework for transformer circuits. Transformer Circuits Thread (2021).</a:t>
            </a:r>
          </a:p>
          <a:p>
            <a:pPr>
              <a:buNone/>
            </a:pPr>
            <a:r>
              <a:rPr lang="en-GB" sz="800" dirty="0">
                <a:solidFill>
                  <a:srgbClr val="000000"/>
                </a:solidFill>
                <a:effectLst/>
                <a:latin typeface="Helvetica" pitchFamily="2" charset="0"/>
              </a:rPr>
              <a:t>[18] FARUQUI, M., TSVETKOV, Y., YOGATAMA, D., DYER, C., AND SMITH, N. Sparse overcomplete word vector representations.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arXiv:1506.02004 (2015). </a:t>
            </a:r>
          </a:p>
          <a:p>
            <a:pPr>
              <a:buNone/>
            </a:pPr>
            <a:r>
              <a:rPr lang="en-GB" sz="800" dirty="0">
                <a:solidFill>
                  <a:srgbClr val="000000"/>
                </a:solidFill>
                <a:effectLst/>
                <a:latin typeface="Helvetica" pitchFamily="2" charset="0"/>
              </a:rPr>
              <a:t>[19] GAO, L., TOW, J., ABBASI, B., BIDERMAN, S., BLACK, S., DIPOFI, A., FOSTER, C., GOLDING, L., HSU, J., LE NOAC’H, A., LI, H., MCDONELL, K., MUENNIGHOFF, N., OCIEPA, C., PHANG, J., REYNOLDS, L., SCHOELKOPF, H., SKOWRON, A., SUTAWIKA, L., TANG, E., THITE, A., WANG, B., WANG, K., AND ZOU, A. A frame-work for few-shot language model evaluation, Sept. 2021.</a:t>
            </a:r>
          </a:p>
          <a:p>
            <a:pPr>
              <a:buNone/>
            </a:pPr>
            <a:r>
              <a:rPr lang="en-GB" sz="800" dirty="0">
                <a:solidFill>
                  <a:srgbClr val="000000"/>
                </a:solidFill>
                <a:effectLst/>
                <a:latin typeface="Helvetica" pitchFamily="2" charset="0"/>
              </a:rPr>
              <a:t>[20] GROENEVELD, D., BELTAGY, I., WALSH, P., BHAGIA, A., KINNEY, R., TAFJORD, O., JHA, A., IVISON, H., MAGNUSSON, I., WANG, Y., ARORA, S., ATKINSON, D., AUTHUR, R., CHANDU, K. R., COHAN, A., DUMAS, J., ELAZAR, Y., GU, Y., HESSEL, J., KHOT, T., MERRILL, W., MORRISON, J. D., MUENNIGHOFF, N., NAIK, A., NAM, C., PETERS, M. E., PYATKIN, V., RAVICHANDER, A., SCHWENK, D., SHAH, S., SMITH, W., STRUBELL, E., SUBRAMANI, N., WORTSMAN, M., DASIGI, P., LAMBERT, N., RICHARDSON, K., ZETTLEMOYER, L., DODGE, J., LO, K., SOLDAINI, L., SMITH, 12N. A., AND HAJISHIRZI, H. Olmo: Accelerating the science of language models.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(2024).</a:t>
            </a:r>
          </a:p>
        </p:txBody>
      </p:sp>
      <p:sp>
        <p:nvSpPr>
          <p:cNvPr id="5" name="Rectangle 4">
            <a:extLst>
              <a:ext uri="{FF2B5EF4-FFF2-40B4-BE49-F238E27FC236}">
                <a16:creationId xmlns:a16="http://schemas.microsoft.com/office/drawing/2014/main" id="{D4F41562-FEB6-7D4C-2ACA-95E70E768C67}"/>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2341060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85AE0-060A-A87B-EBA6-29F7F6C0B7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512FA-D1E1-84B9-6945-CDB6762153F7}"/>
              </a:ext>
            </a:extLst>
          </p:cNvPr>
          <p:cNvSpPr>
            <a:spLocks noGrp="1"/>
          </p:cNvSpPr>
          <p:nvPr>
            <p:ph type="title"/>
          </p:nvPr>
        </p:nvSpPr>
        <p:spPr/>
        <p:txBody>
          <a:bodyPr/>
          <a:lstStyle/>
          <a:p>
            <a:r>
              <a:rPr lang="en-GB" noProof="1"/>
              <a:t>Problem Statement</a:t>
            </a:r>
          </a:p>
        </p:txBody>
      </p:sp>
      <p:sp>
        <p:nvSpPr>
          <p:cNvPr id="3" name="Content Placeholder 2">
            <a:extLst>
              <a:ext uri="{FF2B5EF4-FFF2-40B4-BE49-F238E27FC236}">
                <a16:creationId xmlns:a16="http://schemas.microsoft.com/office/drawing/2014/main" id="{6FA8C7E9-3BD0-E50E-176F-5E27C5A54543}"/>
              </a:ext>
            </a:extLst>
          </p:cNvPr>
          <p:cNvSpPr>
            <a:spLocks noGrp="1"/>
          </p:cNvSpPr>
          <p:nvPr>
            <p:ph idx="1"/>
          </p:nvPr>
        </p:nvSpPr>
        <p:spPr>
          <a:xfrm>
            <a:off x="690008" y="1855785"/>
            <a:ext cx="5405991" cy="3737619"/>
          </a:xfrm>
        </p:spPr>
        <p:txBody>
          <a:bodyPr anchor="ctr">
            <a:normAutofit/>
          </a:bodyPr>
          <a:lstStyle/>
          <a:p>
            <a:r>
              <a:rPr lang="en-GB" sz="2200" noProof="1">
                <a:latin typeface="Helvetica" pitchFamily="2" charset="0"/>
              </a:rPr>
              <a:t>SOTA models still break</a:t>
            </a:r>
          </a:p>
          <a:p>
            <a:r>
              <a:rPr lang="en-GB" sz="2200" noProof="1">
                <a:latin typeface="Helvetica" pitchFamily="2" charset="0"/>
              </a:rPr>
              <a:t>Self-Harm Attack</a:t>
            </a:r>
          </a:p>
          <a:p>
            <a:r>
              <a:rPr lang="en-GB" sz="2200" noProof="1">
                <a:latin typeface="Helvetica" pitchFamily="2" charset="0"/>
              </a:rPr>
              <a:t>API-Actor Attack</a:t>
            </a:r>
          </a:p>
          <a:p>
            <a:r>
              <a:rPr lang="en-GB" sz="2200" noProof="1">
                <a:latin typeface="Helvetica" pitchFamily="2" charset="0"/>
              </a:rPr>
              <a:t>Past Tense Attack</a:t>
            </a:r>
          </a:p>
        </p:txBody>
      </p:sp>
      <p:sp>
        <p:nvSpPr>
          <p:cNvPr id="4" name="TextBox 3">
            <a:extLst>
              <a:ext uri="{FF2B5EF4-FFF2-40B4-BE49-F238E27FC236}">
                <a16:creationId xmlns:a16="http://schemas.microsoft.com/office/drawing/2014/main" id="{A90970FA-518F-9BE4-EE1E-4868B60ED753}"/>
              </a:ext>
            </a:extLst>
          </p:cNvPr>
          <p:cNvSpPr txBox="1"/>
          <p:nvPr/>
        </p:nvSpPr>
        <p:spPr>
          <a:xfrm>
            <a:off x="6371663" y="5639604"/>
            <a:ext cx="4982137" cy="276999"/>
          </a:xfrm>
          <a:prstGeom prst="rect">
            <a:avLst/>
          </a:prstGeom>
          <a:noFill/>
        </p:spPr>
        <p:txBody>
          <a:bodyPr wrap="square">
            <a:spAutoFit/>
          </a:bodyPr>
          <a:lstStyle/>
          <a:p>
            <a:pPr algn="ctr"/>
            <a:r>
              <a:rPr lang="en-GB" sz="1200" noProof="1">
                <a:hlinkClick r:id="rId3"/>
              </a:rPr>
              <a:t>https://chatgpt.com/share/67cf5c4f-efec-800f-9696-e70ab8c60b7b</a:t>
            </a:r>
            <a:r>
              <a:rPr lang="en-GB" sz="1200" noProof="1"/>
              <a:t> </a:t>
            </a:r>
          </a:p>
        </p:txBody>
      </p:sp>
      <p:sp>
        <p:nvSpPr>
          <p:cNvPr id="6" name="Rectangle 5">
            <a:extLst>
              <a:ext uri="{FF2B5EF4-FFF2-40B4-BE49-F238E27FC236}">
                <a16:creationId xmlns:a16="http://schemas.microsoft.com/office/drawing/2014/main" id="{098783EB-96B8-F3C1-2072-8ED5DF7C9099}"/>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pic>
        <p:nvPicPr>
          <p:cNvPr id="5" name="Picture 2" descr="A screenshot of a black and white page&#10;&#10;AI-generated content may be incorrect.">
            <a:extLst>
              <a:ext uri="{FF2B5EF4-FFF2-40B4-BE49-F238E27FC236}">
                <a16:creationId xmlns:a16="http://schemas.microsoft.com/office/drawing/2014/main" id="{559AE4A6-C8CC-D370-B1EA-C922419D65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3471" y="1855785"/>
            <a:ext cx="5278520" cy="37376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580D83-C106-0CD7-649A-735B4A5A9DE2}"/>
              </a:ext>
            </a:extLst>
          </p:cNvPr>
          <p:cNvSpPr txBox="1"/>
          <p:nvPr/>
        </p:nvSpPr>
        <p:spPr>
          <a:xfrm>
            <a:off x="620530" y="6176807"/>
            <a:ext cx="11241741" cy="276999"/>
          </a:xfrm>
          <a:prstGeom prst="rect">
            <a:avLst/>
          </a:prstGeom>
          <a:noFill/>
        </p:spPr>
        <p:txBody>
          <a:bodyPr wrap="square">
            <a:spAutoFit/>
          </a:bodyPr>
          <a:lstStyle/>
          <a:p>
            <a:pPr algn="r"/>
            <a:r>
              <a:rPr lang="en-GB" sz="1200" dirty="0" err="1">
                <a:latin typeface="Helvetica" pitchFamily="2" charset="0"/>
              </a:rPr>
              <a:t>Andriushchenko</a:t>
            </a:r>
            <a:r>
              <a:rPr lang="en-GB" sz="1200" dirty="0">
                <a:latin typeface="Helvetica" pitchFamily="2" charset="0"/>
              </a:rPr>
              <a:t>, M., &amp; Flammarion, N. (2024). Does Refusal Training in LLMs Generalize to the Past Tense? </a:t>
            </a:r>
            <a:r>
              <a:rPr lang="en-GB" sz="1200" dirty="0" err="1">
                <a:latin typeface="Helvetica" pitchFamily="2" charset="0"/>
              </a:rPr>
              <a:t>arXiv</a:t>
            </a:r>
            <a:r>
              <a:rPr lang="en-GB" sz="1200" dirty="0">
                <a:latin typeface="Helvetica" pitchFamily="2" charset="0"/>
              </a:rPr>
              <a:t> preprint arXiv:2407.11969.</a:t>
            </a:r>
          </a:p>
        </p:txBody>
      </p:sp>
    </p:spTree>
    <p:extLst>
      <p:ext uri="{BB962C8B-B14F-4D97-AF65-F5344CB8AC3E}">
        <p14:creationId xmlns:p14="http://schemas.microsoft.com/office/powerpoint/2010/main" val="3983096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2835D-EE00-5C5D-EE5C-569B52FF7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AD9D4D-902B-91C3-FB5A-D791BDAE310B}"/>
              </a:ext>
            </a:extLst>
          </p:cNvPr>
          <p:cNvSpPr>
            <a:spLocks noGrp="1"/>
          </p:cNvSpPr>
          <p:nvPr>
            <p:ph type="title"/>
          </p:nvPr>
        </p:nvSpPr>
        <p:spPr/>
        <p:txBody>
          <a:bodyPr/>
          <a:lstStyle/>
          <a:p>
            <a:r>
              <a:rPr lang="en-GB" noProof="1"/>
              <a:t>References</a:t>
            </a:r>
          </a:p>
        </p:txBody>
      </p:sp>
      <p:sp>
        <p:nvSpPr>
          <p:cNvPr id="3" name="Content Placeholder 2">
            <a:extLst>
              <a:ext uri="{FF2B5EF4-FFF2-40B4-BE49-F238E27FC236}">
                <a16:creationId xmlns:a16="http://schemas.microsoft.com/office/drawing/2014/main" id="{0908D22E-5A95-7BC0-31B0-4F5EC5B4BA6D}"/>
              </a:ext>
            </a:extLst>
          </p:cNvPr>
          <p:cNvSpPr>
            <a:spLocks noGrp="1"/>
          </p:cNvSpPr>
          <p:nvPr>
            <p:ph idx="1"/>
          </p:nvPr>
        </p:nvSpPr>
        <p:spPr/>
        <p:txBody>
          <a:bodyPr numCol="2">
            <a:noAutofit/>
          </a:bodyPr>
          <a:lstStyle/>
          <a:p>
            <a:pPr>
              <a:buNone/>
            </a:pPr>
            <a:r>
              <a:rPr lang="en-GB" sz="800" dirty="0">
                <a:solidFill>
                  <a:srgbClr val="000000"/>
                </a:solidFill>
                <a:effectLst/>
                <a:latin typeface="Helvetica" pitchFamily="2" charset="0"/>
              </a:rPr>
              <a:t>[21] HAN, C., XU, J., LI, M., FUNG, Y., SUN, C., JIANG, N., ABDELZAHER, T., AND JI, H. Word embeddings are steers for language models. 16410–16430.</a:t>
            </a:r>
          </a:p>
          <a:p>
            <a:pPr>
              <a:buNone/>
            </a:pPr>
            <a:r>
              <a:rPr lang="en-GB" sz="800" dirty="0">
                <a:solidFill>
                  <a:srgbClr val="000000"/>
                </a:solidFill>
                <a:effectLst/>
                <a:latin typeface="Helvetica" pitchFamily="2" charset="0"/>
              </a:rPr>
              <a:t>[22] HAN, S., RAO, K., ETTINGER, A., JIANG, L., LIN, B. Y., LAMBERT, N., CHOI, Y., AND DZIRI, N. </a:t>
            </a:r>
            <a:r>
              <a:rPr lang="en-GB" sz="800" dirty="0" err="1">
                <a:solidFill>
                  <a:srgbClr val="000000"/>
                </a:solidFill>
                <a:effectLst/>
                <a:latin typeface="Helvetica" pitchFamily="2" charset="0"/>
              </a:rPr>
              <a:t>Wildguard</a:t>
            </a:r>
            <a:r>
              <a:rPr lang="en-GB" sz="800" dirty="0">
                <a:solidFill>
                  <a:srgbClr val="000000"/>
                </a:solidFill>
                <a:effectLst/>
                <a:latin typeface="Helvetica" pitchFamily="2" charset="0"/>
              </a:rPr>
              <a:t>: Open one-stop moderation tools for safety risks, jailbreaks, and refusals of </a:t>
            </a:r>
            <a:r>
              <a:rPr lang="en-GB" sz="800" dirty="0" err="1">
                <a:solidFill>
                  <a:srgbClr val="000000"/>
                </a:solidFill>
                <a:effectLst/>
                <a:latin typeface="Helvetica" pitchFamily="2" charset="0"/>
              </a:rPr>
              <a:t>llms</a:t>
            </a:r>
            <a:r>
              <a:rPr lang="en-GB" sz="800" dirty="0">
                <a:solidFill>
                  <a:srgbClr val="000000"/>
                </a:solidFill>
                <a:effectLst/>
                <a:latin typeface="Helvetica" pitchFamily="2" charset="0"/>
              </a:rPr>
              <a:t>, 2024.</a:t>
            </a:r>
          </a:p>
          <a:p>
            <a:pPr>
              <a:buNone/>
            </a:pPr>
            <a:r>
              <a:rPr lang="en-GB" sz="800" dirty="0">
                <a:solidFill>
                  <a:srgbClr val="000000"/>
                </a:solidFill>
                <a:effectLst/>
                <a:latin typeface="Helvetica" pitchFamily="2" charset="0"/>
              </a:rPr>
              <a:t>[23] HENDRYCKS, D., BURNS, C., BASART, S., ZOU, A., MAZEIKA, M., SONG, D., AND STEINHARDT, J. Measuring massive multitask language understanding. </a:t>
            </a:r>
            <a:r>
              <a:rPr lang="en-GB" sz="800" dirty="0" err="1">
                <a:solidFill>
                  <a:srgbClr val="000000"/>
                </a:solidFill>
                <a:effectLst/>
                <a:latin typeface="Helvetica" pitchFamily="2" charset="0"/>
              </a:rPr>
              <a:t>arXiv</a:t>
            </a:r>
            <a:r>
              <a:rPr lang="en-GB" sz="800" dirty="0">
                <a:solidFill>
                  <a:srgbClr val="000000"/>
                </a:solidFill>
                <a:latin typeface="Helvetica" pitchFamily="2" charset="0"/>
              </a:rPr>
              <a:t> </a:t>
            </a:r>
            <a:r>
              <a:rPr lang="en-GB" sz="800" dirty="0">
                <a:solidFill>
                  <a:srgbClr val="000000"/>
                </a:solidFill>
                <a:effectLst/>
                <a:latin typeface="Helvetica" pitchFamily="2" charset="0"/>
              </a:rPr>
              <a:t>preprint arXiv:2009.03300 (2020).</a:t>
            </a:r>
          </a:p>
          <a:p>
            <a:pPr>
              <a:buNone/>
            </a:pPr>
            <a:r>
              <a:rPr lang="en-GB" sz="800" dirty="0">
                <a:solidFill>
                  <a:srgbClr val="000000"/>
                </a:solidFill>
                <a:effectLst/>
                <a:latin typeface="Helvetica" pitchFamily="2" charset="0"/>
              </a:rPr>
              <a:t>[24] ILHARCO, G., RIBEIRO, M. T., WORTSMAN, M., GURURANGAN, S., SCHMIDT, L., HAJISHIRZI, H., AND FARHADI, A. Editing models with task arithmetic. </a:t>
            </a:r>
            <a:r>
              <a:rPr lang="en-GB" sz="800" dirty="0" err="1">
                <a:solidFill>
                  <a:srgbClr val="000000"/>
                </a:solidFill>
                <a:effectLst/>
                <a:latin typeface="Helvetica" pitchFamily="2" charset="0"/>
              </a:rPr>
              <a:t>arXiv</a:t>
            </a:r>
            <a:r>
              <a:rPr lang="en-GB" sz="800" dirty="0">
                <a:solidFill>
                  <a:srgbClr val="000000"/>
                </a:solidFill>
                <a:latin typeface="Helvetica" pitchFamily="2" charset="0"/>
              </a:rPr>
              <a:t> </a:t>
            </a:r>
            <a:r>
              <a:rPr lang="en-GB" sz="800" dirty="0">
                <a:solidFill>
                  <a:srgbClr val="000000"/>
                </a:solidFill>
                <a:effectLst/>
                <a:latin typeface="Helvetica" pitchFamily="2" charset="0"/>
              </a:rPr>
              <a:t>preprint arXiv:2212.04089 (2022).</a:t>
            </a:r>
          </a:p>
          <a:p>
            <a:pPr>
              <a:buNone/>
            </a:pPr>
            <a:r>
              <a:rPr lang="en-GB" sz="800" dirty="0">
                <a:solidFill>
                  <a:srgbClr val="000000"/>
                </a:solidFill>
                <a:effectLst/>
                <a:latin typeface="Helvetica" pitchFamily="2" charset="0"/>
              </a:rPr>
              <a:t>[25] JOSEPH BLOOM, C. T., AND CHANIN, D. Saelens. https://</a:t>
            </a:r>
            <a:r>
              <a:rPr lang="en-GB" sz="800" dirty="0" err="1">
                <a:solidFill>
                  <a:srgbClr val="000000"/>
                </a:solidFill>
                <a:effectLst/>
                <a:latin typeface="Helvetica" pitchFamily="2" charset="0"/>
              </a:rPr>
              <a:t>github.com</a:t>
            </a:r>
            <a:r>
              <a:rPr lang="en-GB" sz="800" dirty="0">
                <a:solidFill>
                  <a:srgbClr val="000000"/>
                </a:solidFill>
                <a:effectLst/>
                <a:latin typeface="Helvetica" pitchFamily="2" charset="0"/>
              </a:rPr>
              <a:t>/</a:t>
            </a:r>
            <a:r>
              <a:rPr lang="en-GB" sz="800" dirty="0" err="1">
                <a:solidFill>
                  <a:srgbClr val="000000"/>
                </a:solidFill>
                <a:effectLst/>
                <a:latin typeface="Helvetica" pitchFamily="2" charset="0"/>
              </a:rPr>
              <a:t>jbloomAus</a:t>
            </a:r>
            <a:r>
              <a:rPr lang="en-GB" sz="800" dirty="0">
                <a:solidFill>
                  <a:srgbClr val="000000"/>
                </a:solidFill>
                <a:effectLst/>
                <a:latin typeface="Helvetica" pitchFamily="2" charset="0"/>
              </a:rPr>
              <a:t>/SAELens, 2024.</a:t>
            </a:r>
          </a:p>
          <a:p>
            <a:pPr>
              <a:buNone/>
            </a:pPr>
            <a:r>
              <a:rPr lang="en-GB" sz="800" dirty="0">
                <a:solidFill>
                  <a:srgbClr val="000000"/>
                </a:solidFill>
                <a:effectLst/>
                <a:latin typeface="Helvetica" pitchFamily="2" charset="0"/>
              </a:rPr>
              <a:t>[26] KARVONEN, A. An intuitive explanation of sparse autoencoders for </a:t>
            </a:r>
            <a:r>
              <a:rPr lang="en-GB" sz="800" dirty="0" err="1">
                <a:solidFill>
                  <a:srgbClr val="000000"/>
                </a:solidFill>
                <a:effectLst/>
                <a:latin typeface="Helvetica" pitchFamily="2" charset="0"/>
              </a:rPr>
              <a:t>llm</a:t>
            </a:r>
            <a:r>
              <a:rPr lang="en-GB" sz="800" dirty="0">
                <a:solidFill>
                  <a:srgbClr val="000000"/>
                </a:solidFill>
                <a:effectLst/>
                <a:latin typeface="Helvetica" pitchFamily="2" charset="0"/>
              </a:rPr>
              <a:t> interpretability, Jun 2024. Accessed: 18.12.2024.</a:t>
            </a:r>
          </a:p>
          <a:p>
            <a:pPr>
              <a:buNone/>
            </a:pPr>
            <a:r>
              <a:rPr lang="en-GB" sz="800" dirty="0">
                <a:solidFill>
                  <a:srgbClr val="000000"/>
                </a:solidFill>
                <a:effectLst/>
                <a:latin typeface="Helvetica" pitchFamily="2" charset="0"/>
              </a:rPr>
              <a:t>[27] KYLE O’BRIEN, DAVID MAJERCAK, X. F. R. E. J. C. H. N. D. C. E. H., AND POURSABZI-SANGDE, F. Steering language model refusal with sparse autoencoders, 2024.</a:t>
            </a:r>
          </a:p>
          <a:p>
            <a:pPr>
              <a:buNone/>
            </a:pPr>
            <a:r>
              <a:rPr lang="en-GB" sz="800" dirty="0">
                <a:solidFill>
                  <a:srgbClr val="000000"/>
                </a:solidFill>
                <a:effectLst/>
                <a:latin typeface="Helvetica" pitchFamily="2" charset="0"/>
              </a:rPr>
              <a:t>[28] MAZEIKA, M., PHAN, L., YIN, X., ZOU, A., WANG, Z., MU, N., SAKHAEE, E.,LI, N., BASART, S., LI, B., FORSYTH, D., AND HENDRYCKS, D. </a:t>
            </a:r>
            <a:r>
              <a:rPr lang="en-GB" sz="800" dirty="0" err="1">
                <a:solidFill>
                  <a:srgbClr val="000000"/>
                </a:solidFill>
                <a:effectLst/>
                <a:latin typeface="Helvetica" pitchFamily="2" charset="0"/>
              </a:rPr>
              <a:t>Harmbench</a:t>
            </a:r>
            <a:r>
              <a:rPr lang="en-GB" sz="800" dirty="0">
                <a:solidFill>
                  <a:srgbClr val="000000"/>
                </a:solidFill>
                <a:effectLst/>
                <a:latin typeface="Helvetica" pitchFamily="2" charset="0"/>
              </a:rPr>
              <a:t>: </a:t>
            </a:r>
            <a:r>
              <a:rPr lang="en-GB" sz="800" dirty="0" err="1">
                <a:solidFill>
                  <a:srgbClr val="000000"/>
                </a:solidFill>
                <a:effectLst/>
                <a:latin typeface="Helvetica" pitchFamily="2" charset="0"/>
              </a:rPr>
              <a:t>Astandardized</a:t>
            </a:r>
            <a:r>
              <a:rPr lang="en-GB" sz="800" dirty="0">
                <a:solidFill>
                  <a:srgbClr val="000000"/>
                </a:solidFill>
                <a:effectLst/>
                <a:latin typeface="Helvetica" pitchFamily="2" charset="0"/>
              </a:rPr>
              <a:t> evaluation framework for automated red teaming and robust refusal, 2024.</a:t>
            </a:r>
          </a:p>
          <a:p>
            <a:pPr>
              <a:buNone/>
            </a:pPr>
            <a:r>
              <a:rPr lang="en-GB" sz="800" dirty="0">
                <a:solidFill>
                  <a:srgbClr val="000000"/>
                </a:solidFill>
                <a:effectLst/>
                <a:latin typeface="Helvetica" pitchFamily="2" charset="0"/>
              </a:rPr>
              <a:t>[29] MOWSHOWITZ, Z. Jailbreaking </a:t>
            </a:r>
            <a:r>
              <a:rPr lang="en-GB" sz="800" dirty="0" err="1">
                <a:solidFill>
                  <a:srgbClr val="000000"/>
                </a:solidFill>
                <a:effectLst/>
                <a:latin typeface="Helvetica" pitchFamily="2" charset="0"/>
              </a:rPr>
              <a:t>chatgpt</a:t>
            </a:r>
            <a:r>
              <a:rPr lang="en-GB" sz="800" dirty="0">
                <a:solidFill>
                  <a:srgbClr val="000000"/>
                </a:solidFill>
                <a:effectLst/>
                <a:latin typeface="Helvetica" pitchFamily="2" charset="0"/>
              </a:rPr>
              <a:t> on release day. https://</a:t>
            </a:r>
            <a:r>
              <a:rPr lang="en-GB" sz="800" dirty="0" err="1">
                <a:solidFill>
                  <a:srgbClr val="000000"/>
                </a:solidFill>
                <a:effectLst/>
                <a:latin typeface="Helvetica" pitchFamily="2" charset="0"/>
              </a:rPr>
              <a:t>www.lesswrong.com</a:t>
            </a:r>
            <a:r>
              <a:rPr lang="en-GB" sz="800" dirty="0">
                <a:solidFill>
                  <a:srgbClr val="000000"/>
                </a:solidFill>
                <a:effectLst/>
                <a:latin typeface="Helvetica" pitchFamily="2" charset="0"/>
              </a:rPr>
              <a:t>/posts/RYcoJdvmoBbi5Nax7/jailbreaking-</a:t>
            </a:r>
            <a:r>
              <a:rPr lang="en-GB" sz="800" dirty="0" err="1">
                <a:solidFill>
                  <a:srgbClr val="000000"/>
                </a:solidFill>
                <a:effectLst/>
                <a:latin typeface="Helvetica" pitchFamily="2" charset="0"/>
              </a:rPr>
              <a:t>chatgpt</a:t>
            </a:r>
            <a:r>
              <a:rPr lang="en-GB" sz="800" dirty="0">
                <a:solidFill>
                  <a:srgbClr val="000000"/>
                </a:solidFill>
                <a:effectLst/>
                <a:latin typeface="Helvetica" pitchFamily="2" charset="0"/>
              </a:rPr>
              <a:t>-on-release-day, 2022. Accessed: 18.12.2024.</a:t>
            </a:r>
          </a:p>
          <a:p>
            <a:pPr>
              <a:buNone/>
            </a:pPr>
            <a:r>
              <a:rPr lang="en-GB" sz="800" dirty="0">
                <a:solidFill>
                  <a:srgbClr val="000000"/>
                </a:solidFill>
                <a:effectLst/>
                <a:latin typeface="Helvetica" pitchFamily="2" charset="0"/>
              </a:rPr>
              <a:t>[30] NANDA, N. 200 cop in mi: Analysing training dynamics. </a:t>
            </a:r>
            <a:r>
              <a:rPr lang="en-GB" sz="800" dirty="0" err="1">
                <a:solidFill>
                  <a:srgbClr val="000000"/>
                </a:solidFill>
                <a:effectLst/>
                <a:latin typeface="Helvetica" pitchFamily="2" charset="0"/>
              </a:rPr>
              <a:t>LessWrong</a:t>
            </a:r>
            <a:r>
              <a:rPr lang="en-GB" sz="800" dirty="0">
                <a:solidFill>
                  <a:srgbClr val="000000"/>
                </a:solidFill>
                <a:effectLst/>
                <a:latin typeface="Helvetica" pitchFamily="2" charset="0"/>
              </a:rPr>
              <a:t>, 2022.</a:t>
            </a:r>
          </a:p>
          <a:p>
            <a:pPr>
              <a:buNone/>
            </a:pPr>
            <a:r>
              <a:rPr lang="en-GB" sz="800" dirty="0">
                <a:solidFill>
                  <a:srgbClr val="000000"/>
                </a:solidFill>
                <a:effectLst/>
                <a:latin typeface="Helvetica" pitchFamily="2" charset="0"/>
              </a:rPr>
              <a:t>[31] NANDA, N. 200 cop in mi: Looking for circuits in the wild. Neel Nanda’s Blog, 2022.</a:t>
            </a:r>
          </a:p>
          <a:p>
            <a:pPr>
              <a:buNone/>
            </a:pPr>
            <a:r>
              <a:rPr lang="en-GB" sz="800" dirty="0">
                <a:solidFill>
                  <a:srgbClr val="000000"/>
                </a:solidFill>
                <a:effectLst/>
                <a:latin typeface="Helvetica" pitchFamily="2" charset="0"/>
              </a:rPr>
              <a:t>[32] NANDA, N. A comprehensive mechanistic interpretability explainer &amp; glossary. Neel Nanda’s Blog, December 2022.</a:t>
            </a:r>
          </a:p>
          <a:p>
            <a:pPr>
              <a:buNone/>
            </a:pPr>
            <a:r>
              <a:rPr lang="en-GB" sz="800" dirty="0">
                <a:solidFill>
                  <a:srgbClr val="000000"/>
                </a:solidFill>
                <a:effectLst/>
                <a:latin typeface="Helvetica" pitchFamily="2" charset="0"/>
              </a:rPr>
              <a:t>[33] NANDA, N. A longlist of theories of impact for interpretability. AI Alignment Forum, March 2022.</a:t>
            </a:r>
          </a:p>
          <a:p>
            <a:pPr>
              <a:buNone/>
            </a:pPr>
            <a:r>
              <a:rPr lang="en-GB" sz="800" dirty="0">
                <a:solidFill>
                  <a:srgbClr val="000000"/>
                </a:solidFill>
                <a:effectLst/>
                <a:latin typeface="Helvetica" pitchFamily="2" charset="0"/>
              </a:rPr>
              <a:t>[34] NEVERIX, KHARLAPENKO, D., CONMY, A., AND NANDA, N. Sae features for refusal and sycophancy steering vectors, October 2024. Accessed: 18.12.2024.</a:t>
            </a:r>
          </a:p>
          <a:p>
            <a:pPr>
              <a:buNone/>
            </a:pPr>
            <a:r>
              <a:rPr lang="en-GB" sz="800" dirty="0">
                <a:solidFill>
                  <a:srgbClr val="000000"/>
                </a:solidFill>
                <a:effectLst/>
                <a:latin typeface="Helvetica" pitchFamily="2" charset="0"/>
              </a:rPr>
              <a:t>[35] PANIGRAHI, A., SIMHADRI, H. V., AND BHATTACHARYYA, C. Word2sense: sparse interpretable word embeddings. In Proceedings of the 57th Annual Meeting of the Association for Computational Linguistics (2019), pp. 5692–5705.</a:t>
            </a:r>
          </a:p>
          <a:p>
            <a:pPr>
              <a:buNone/>
            </a:pPr>
            <a:r>
              <a:rPr lang="en-GB" sz="800" dirty="0">
                <a:solidFill>
                  <a:srgbClr val="000000"/>
                </a:solidFill>
                <a:effectLst/>
                <a:latin typeface="Helvetica" pitchFamily="2" charset="0"/>
              </a:rPr>
              <a:t>[36] RAMAN, M., MAINI, P., KOLTER, J., LIPTON, Z., AND PRUTHI, D. Model-tuning via prompts makes NLP models </a:t>
            </a:r>
            <a:r>
              <a:rPr lang="en-GB" sz="800" dirty="0" err="1">
                <a:solidFill>
                  <a:srgbClr val="000000"/>
                </a:solidFill>
                <a:effectLst/>
                <a:latin typeface="Helvetica" pitchFamily="2" charset="0"/>
              </a:rPr>
              <a:t>adversarially</a:t>
            </a:r>
            <a:r>
              <a:rPr lang="en-GB" sz="800" dirty="0">
                <a:solidFill>
                  <a:srgbClr val="000000"/>
                </a:solidFill>
                <a:effectLst/>
                <a:latin typeface="Helvetica" pitchFamily="2" charset="0"/>
              </a:rPr>
              <a:t> robust. In Proc. of the Conf. on Empirical Methods in NLP (Singapore, Dec. 2023), H. </a:t>
            </a:r>
            <a:r>
              <a:rPr lang="en-GB" sz="800" dirty="0" err="1">
                <a:solidFill>
                  <a:srgbClr val="000000"/>
                </a:solidFill>
                <a:effectLst/>
                <a:latin typeface="Helvetica" pitchFamily="2" charset="0"/>
              </a:rPr>
              <a:t>Bouamor</a:t>
            </a:r>
            <a:r>
              <a:rPr lang="en-GB" sz="800" dirty="0">
                <a:solidFill>
                  <a:srgbClr val="000000"/>
                </a:solidFill>
                <a:effectLst/>
                <a:latin typeface="Helvetica" pitchFamily="2" charset="0"/>
              </a:rPr>
              <a:t>, J. Pino, and K. Bali, Eds., Association for Computational Linguistics, pp. 9266–9286.</a:t>
            </a:r>
          </a:p>
          <a:p>
            <a:pPr>
              <a:buNone/>
            </a:pPr>
            <a:r>
              <a:rPr lang="en-GB" sz="800" dirty="0">
                <a:solidFill>
                  <a:srgbClr val="000000"/>
                </a:solidFill>
                <a:effectLst/>
                <a:latin typeface="Helvetica" pitchFamily="2" charset="0"/>
              </a:rPr>
              <a:t>[37] SUBRAMANIAN, A., PRUTHI, D., JHAMTANI, H., BERG-KIRKPATRICK, T., AND HOVY, E. Spine: Sparse interpretable neural embeddings. In Proceedings of the AAAI Conference on Artificial Intelligence (2018), vol. 32.</a:t>
            </a:r>
          </a:p>
          <a:p>
            <a:pPr>
              <a:buNone/>
            </a:pPr>
            <a:r>
              <a:rPr lang="en-GB" sz="800" dirty="0">
                <a:solidFill>
                  <a:srgbClr val="000000"/>
                </a:solidFill>
                <a:effectLst/>
                <a:latin typeface="Helvetica" pitchFamily="2" charset="0"/>
              </a:rPr>
              <a:t>[38] TODD, E., LI, M. L., SHARMA, A. S., MUELLER, A., WALLACE, B. C., AND BAU, D. Function vectors in large language models.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arXiv:2310.15213 (2023).</a:t>
            </a:r>
          </a:p>
          <a:p>
            <a:pPr>
              <a:buNone/>
            </a:pPr>
            <a:r>
              <a:rPr lang="en-AT" sz="800" dirty="0">
                <a:solidFill>
                  <a:srgbClr val="000000"/>
                </a:solidFill>
                <a:effectLst/>
                <a:latin typeface="Helvetica" pitchFamily="2" charset="0"/>
              </a:rPr>
              <a:t>[39] </a:t>
            </a:r>
            <a:r>
              <a:rPr lang="en-GB" sz="800" dirty="0">
                <a:solidFill>
                  <a:srgbClr val="000000"/>
                </a:solidFill>
                <a:effectLst/>
                <a:latin typeface="Helvetica" pitchFamily="2" charset="0"/>
              </a:rPr>
              <a:t> TOUVRON, H., MARTIN, L., STONE, K., ALBERT, P., ALMAHAIRI, A., BABAEI, Y., BASHLYKOV, N., BATRA, S., BHARGAVA, P., BHOSALE, S., BIKEL, D., BLECHER, L., FERRER, C. C., CHEN, M., CUCURULL, G., ESIOBU, D., FERNANDES, J., FU, J., FU, W., FULLER, B., GAO, C., GOSWAMI, V., GOYAL, N., HARTSHORN, A., HOSSEINI, S., HOU, R., INAN, H., KARDAS, M., KERKEZ, V., KHABSA, M., KLOUMANN, I., KORENEV, A., KOURA, P. S., LACHAUX, M.-A., LAVRIL, T., LEE, J., LISKOVICH, D., LU, Y., MAO, Y., MARTINET, X., MIHAYLOV, T., MISHRA, P., MOLYBOG, I., NIE, Y., POULTON, A., REIZENSTEIN, J., RUNGTA, R., SALADI, K., SCHELTEN, A., SILVA, R., SMITH, E. M., SUBRAMANIAN, R., TAN, X. E., TANG, B., TAYLOR, R., WILLIAMS, A., KUAN, J. X., XU, P., YAN, Z., ZAROV, I., ZHANG, Y., FAN, A., KAMBADUR, M., NARANG, S., RODRIGUEZ, A., STOJNIC, R., EDUNOV, S., AND SCIALOM, T. Llama 2: Open foundation and fine-tuned chat models, 2023.</a:t>
            </a:r>
          </a:p>
          <a:p>
            <a:pPr>
              <a:buNone/>
            </a:pPr>
            <a:r>
              <a:rPr lang="en-GB" sz="800" dirty="0">
                <a:solidFill>
                  <a:srgbClr val="000000"/>
                </a:solidFill>
                <a:effectLst/>
                <a:latin typeface="Helvetica" pitchFamily="2" charset="0"/>
              </a:rPr>
              <a:t>[40] YUN, Z., CHEN, Y., OLSHAUSEN, B. A., AND LECUN, Y. Transformer visualization via dictionary learning: contextualized embedding as a linear superposition of transformer factors.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arXiv:2103.15949 (2021).</a:t>
            </a:r>
          </a:p>
          <a:p>
            <a:pPr>
              <a:buNone/>
            </a:pPr>
            <a:r>
              <a:rPr lang="en-GB" sz="800" dirty="0">
                <a:solidFill>
                  <a:srgbClr val="000000"/>
                </a:solidFill>
                <a:effectLst/>
                <a:latin typeface="Helvetica" pitchFamily="2" charset="0"/>
              </a:rPr>
              <a:t>[41] ZHANG, J., CHEN, Y., CHEUNG, B., AND OLSHAUSEN, B. A. Word embedding visualization via dictionary learning. </a:t>
            </a:r>
            <a:r>
              <a:rPr lang="en-GB" sz="800" dirty="0" err="1">
                <a:solidFill>
                  <a:srgbClr val="000000"/>
                </a:solidFill>
                <a:effectLst/>
                <a:latin typeface="Helvetica" pitchFamily="2" charset="0"/>
              </a:rPr>
              <a:t>arXiv</a:t>
            </a:r>
            <a:r>
              <a:rPr lang="en-GB" sz="800" dirty="0">
                <a:solidFill>
                  <a:srgbClr val="000000"/>
                </a:solidFill>
                <a:effectLst/>
                <a:latin typeface="Helvetica" pitchFamily="2" charset="0"/>
              </a:rPr>
              <a:t> preprint arXiv:1910.03833 (2019).</a:t>
            </a:r>
          </a:p>
          <a:p>
            <a:pPr>
              <a:buNone/>
            </a:pPr>
            <a:r>
              <a:rPr lang="en-GB" sz="800" dirty="0">
                <a:solidFill>
                  <a:srgbClr val="000000"/>
                </a:solidFill>
                <a:effectLst/>
                <a:latin typeface="Helvetica" pitchFamily="2" charset="0"/>
              </a:rPr>
              <a:t>[42] ZHONG, Z., CHEN, T., AND WANG, Z. Mat: Mixed-strategy game of adversarial training in fine-tuning, 2023.</a:t>
            </a:r>
          </a:p>
          <a:p>
            <a:pPr>
              <a:buNone/>
            </a:pPr>
            <a:r>
              <a:rPr lang="en-GB" sz="800" dirty="0">
                <a:solidFill>
                  <a:srgbClr val="000000"/>
                </a:solidFill>
                <a:effectLst/>
                <a:latin typeface="Helvetica" pitchFamily="2" charset="0"/>
              </a:rPr>
              <a:t>[43] ZOU, A., PHAN, L., CHEN, S., CAMPBELL, J., GUO, P., REN, R., PAN, A., YIN, X., MAZEIKA, M., DOMBROWSKI, A., GOEL, S., LI, N., BYUN, M. J., WANG, Z., MALLEN, A., BASART, S., KOYEJO, S., SONG, D., FREDRIKSON, M., KOLTER, J. Z., AND HENDRYCKS, D. Representation engineering: A top-down approach to AI transparency. </a:t>
            </a:r>
            <a:r>
              <a:rPr lang="en-GB" sz="800" dirty="0" err="1">
                <a:solidFill>
                  <a:srgbClr val="000000"/>
                </a:solidFill>
                <a:effectLst/>
                <a:latin typeface="Helvetica" pitchFamily="2" charset="0"/>
              </a:rPr>
              <a:t>CoRR</a:t>
            </a:r>
            <a:r>
              <a:rPr lang="en-GB" sz="800" dirty="0">
                <a:solidFill>
                  <a:srgbClr val="000000"/>
                </a:solidFill>
                <a:effectLst/>
                <a:latin typeface="Helvetica" pitchFamily="2" charset="0"/>
              </a:rPr>
              <a:t> abs/2310.01405 (2023).</a:t>
            </a:r>
          </a:p>
        </p:txBody>
      </p:sp>
      <p:sp>
        <p:nvSpPr>
          <p:cNvPr id="5" name="Rectangle 4">
            <a:extLst>
              <a:ext uri="{FF2B5EF4-FFF2-40B4-BE49-F238E27FC236}">
                <a16:creationId xmlns:a16="http://schemas.microsoft.com/office/drawing/2014/main" id="{14ED5DDA-BFD3-20A4-7BC6-742C9F62FA9A}"/>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954823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FB358-E9D5-86EF-06CE-51E113EDDC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5B753-AFB3-EDE4-3822-0F5DD2AB0810}"/>
              </a:ext>
            </a:extLst>
          </p:cNvPr>
          <p:cNvSpPr>
            <a:spLocks noGrp="1"/>
          </p:cNvSpPr>
          <p:nvPr>
            <p:ph type="title"/>
          </p:nvPr>
        </p:nvSpPr>
        <p:spPr/>
        <p:txBody>
          <a:bodyPr/>
          <a:lstStyle/>
          <a:p>
            <a:r>
              <a:rPr lang="en-GB" noProof="1"/>
              <a:t>Refusal</a:t>
            </a:r>
          </a:p>
        </p:txBody>
      </p:sp>
      <p:sp>
        <p:nvSpPr>
          <p:cNvPr id="3" name="Content Placeholder 2">
            <a:extLst>
              <a:ext uri="{FF2B5EF4-FFF2-40B4-BE49-F238E27FC236}">
                <a16:creationId xmlns:a16="http://schemas.microsoft.com/office/drawing/2014/main" id="{0A5A8C2F-D80C-CF38-65ED-FF12A00D8114}"/>
              </a:ext>
            </a:extLst>
          </p:cNvPr>
          <p:cNvSpPr>
            <a:spLocks noGrp="1"/>
          </p:cNvSpPr>
          <p:nvPr>
            <p:ph idx="1"/>
          </p:nvPr>
        </p:nvSpPr>
        <p:spPr>
          <a:xfrm>
            <a:off x="690008" y="1855785"/>
            <a:ext cx="8283663" cy="3406497"/>
          </a:xfrm>
        </p:spPr>
        <p:txBody>
          <a:bodyPr anchor="ctr">
            <a:normAutofit/>
          </a:bodyPr>
          <a:lstStyle/>
          <a:p>
            <a:pPr marL="0" indent="0">
              <a:buNone/>
            </a:pPr>
            <a:r>
              <a:rPr lang="en-GB" sz="2200" noProof="1">
                <a:latin typeface="Helvetica" pitchFamily="2" charset="0"/>
              </a:rPr>
              <a:t>Model’s ability to </a:t>
            </a:r>
            <a:r>
              <a:rPr lang="en-GB" sz="2200" b="1" noProof="1">
                <a:latin typeface="Helvetica" pitchFamily="2" charset="0"/>
              </a:rPr>
              <a:t>identify and reject </a:t>
            </a:r>
            <a:r>
              <a:rPr lang="en-GB" sz="2200" noProof="1">
                <a:latin typeface="Helvetica" pitchFamily="2" charset="0"/>
              </a:rPr>
              <a:t>inputs that could lead to </a:t>
            </a:r>
            <a:r>
              <a:rPr lang="en-GB" sz="2200" b="1" noProof="1">
                <a:latin typeface="Helvetica" pitchFamily="2" charset="0"/>
              </a:rPr>
              <a:t>harmful, unethical</a:t>
            </a:r>
            <a:r>
              <a:rPr lang="en-GB" sz="2200" noProof="1">
                <a:latin typeface="Helvetica" pitchFamily="2" charset="0"/>
              </a:rPr>
              <a:t>, or otherwise </a:t>
            </a:r>
            <a:r>
              <a:rPr lang="en-GB" sz="2200" b="1" noProof="1">
                <a:latin typeface="Helvetica" pitchFamily="2" charset="0"/>
              </a:rPr>
              <a:t>inappropriate outputs</a:t>
            </a:r>
          </a:p>
        </p:txBody>
      </p:sp>
      <p:sp>
        <p:nvSpPr>
          <p:cNvPr id="9" name="Rectangle 8">
            <a:extLst>
              <a:ext uri="{FF2B5EF4-FFF2-40B4-BE49-F238E27FC236}">
                <a16:creationId xmlns:a16="http://schemas.microsoft.com/office/drawing/2014/main" id="{EBDFA55A-4F57-B8F8-E8DE-284235C0F96F}"/>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883463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5F569-123D-A3BF-401D-EF2C80A019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8381F4-F803-DBAA-3D9F-DC542A1B7CEE}"/>
              </a:ext>
            </a:extLst>
          </p:cNvPr>
          <p:cNvSpPr>
            <a:spLocks noGrp="1"/>
          </p:cNvSpPr>
          <p:nvPr>
            <p:ph type="title"/>
          </p:nvPr>
        </p:nvSpPr>
        <p:spPr/>
        <p:txBody>
          <a:bodyPr/>
          <a:lstStyle/>
          <a:p>
            <a:r>
              <a:rPr lang="en-GB" noProof="1"/>
              <a:t>Refusal</a:t>
            </a:r>
          </a:p>
        </p:txBody>
      </p:sp>
      <p:sp>
        <p:nvSpPr>
          <p:cNvPr id="3" name="Content Placeholder 2">
            <a:extLst>
              <a:ext uri="{FF2B5EF4-FFF2-40B4-BE49-F238E27FC236}">
                <a16:creationId xmlns:a16="http://schemas.microsoft.com/office/drawing/2014/main" id="{071FD3BC-7380-59A5-FD23-3EED0A2BB72E}"/>
              </a:ext>
            </a:extLst>
          </p:cNvPr>
          <p:cNvSpPr>
            <a:spLocks noGrp="1"/>
          </p:cNvSpPr>
          <p:nvPr>
            <p:ph idx="1"/>
          </p:nvPr>
        </p:nvSpPr>
        <p:spPr>
          <a:xfrm>
            <a:off x="787729" y="1855785"/>
            <a:ext cx="10616540" cy="3406497"/>
          </a:xfrm>
        </p:spPr>
        <p:txBody>
          <a:bodyPr anchor="ctr">
            <a:normAutofit/>
          </a:bodyPr>
          <a:lstStyle/>
          <a:p>
            <a:pPr marL="0" indent="0" algn="ctr">
              <a:buNone/>
            </a:pPr>
            <a:r>
              <a:rPr lang="en-GB" sz="2200" i="1" noProof="1">
                <a:latin typeface="Helvetica" pitchFamily="2" charset="0"/>
              </a:rPr>
              <a:t>“How to build a bomb?”</a:t>
            </a:r>
            <a:endParaRPr lang="en-GB" sz="2200" b="1" i="1" noProof="1">
              <a:latin typeface="Helvetica" pitchFamily="2" charset="0"/>
            </a:endParaRPr>
          </a:p>
        </p:txBody>
      </p:sp>
      <p:sp>
        <p:nvSpPr>
          <p:cNvPr id="5" name="Rectangle 4">
            <a:extLst>
              <a:ext uri="{FF2B5EF4-FFF2-40B4-BE49-F238E27FC236}">
                <a16:creationId xmlns:a16="http://schemas.microsoft.com/office/drawing/2014/main" id="{96FD4913-57C5-5842-8A07-F6354A406C9E}"/>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95101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A7617-0404-92A1-9EBB-0CF1DE3C6D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1405D-1598-E17D-A519-6166C91C180C}"/>
              </a:ext>
            </a:extLst>
          </p:cNvPr>
          <p:cNvSpPr>
            <a:spLocks noGrp="1"/>
          </p:cNvSpPr>
          <p:nvPr>
            <p:ph type="title"/>
          </p:nvPr>
        </p:nvSpPr>
        <p:spPr/>
        <p:txBody>
          <a:bodyPr/>
          <a:lstStyle/>
          <a:p>
            <a:r>
              <a:rPr lang="en-GB" noProof="1"/>
              <a:t>Refusal</a:t>
            </a:r>
          </a:p>
        </p:txBody>
      </p:sp>
      <p:sp>
        <p:nvSpPr>
          <p:cNvPr id="3" name="Content Placeholder 2">
            <a:extLst>
              <a:ext uri="{FF2B5EF4-FFF2-40B4-BE49-F238E27FC236}">
                <a16:creationId xmlns:a16="http://schemas.microsoft.com/office/drawing/2014/main" id="{CE018DF5-4847-385E-CFD4-C3E40F6B7193}"/>
              </a:ext>
            </a:extLst>
          </p:cNvPr>
          <p:cNvSpPr>
            <a:spLocks noGrp="1"/>
          </p:cNvSpPr>
          <p:nvPr>
            <p:ph idx="1"/>
          </p:nvPr>
        </p:nvSpPr>
        <p:spPr>
          <a:xfrm>
            <a:off x="787729" y="1855785"/>
            <a:ext cx="10616540" cy="3406497"/>
          </a:xfrm>
        </p:spPr>
        <p:txBody>
          <a:bodyPr anchor="ctr">
            <a:normAutofit/>
          </a:bodyPr>
          <a:lstStyle/>
          <a:p>
            <a:pPr marL="0" indent="0" algn="ctr">
              <a:buNone/>
            </a:pPr>
            <a:r>
              <a:rPr lang="en-GB" sz="2200" i="1" noProof="1">
                <a:latin typeface="Helvetica" pitchFamily="2" charset="0"/>
              </a:rPr>
              <a:t>“How do I hack into a WiFi Network?”</a:t>
            </a:r>
          </a:p>
        </p:txBody>
      </p:sp>
      <p:sp>
        <p:nvSpPr>
          <p:cNvPr id="5" name="Rectangle 4">
            <a:extLst>
              <a:ext uri="{FF2B5EF4-FFF2-40B4-BE49-F238E27FC236}">
                <a16:creationId xmlns:a16="http://schemas.microsoft.com/office/drawing/2014/main" id="{F76ACE95-0404-3CA7-F8D6-E8FD0CB874AA}"/>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815335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7E316-CB86-7C56-77F4-6B148160E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ED66B8-60DB-DF47-28ED-E80701190077}"/>
              </a:ext>
            </a:extLst>
          </p:cNvPr>
          <p:cNvSpPr>
            <a:spLocks noGrp="1"/>
          </p:cNvSpPr>
          <p:nvPr>
            <p:ph type="title"/>
          </p:nvPr>
        </p:nvSpPr>
        <p:spPr/>
        <p:txBody>
          <a:bodyPr/>
          <a:lstStyle/>
          <a:p>
            <a:r>
              <a:rPr lang="en-GB" noProof="1"/>
              <a:t>Refusal</a:t>
            </a:r>
          </a:p>
        </p:txBody>
      </p:sp>
      <p:sp>
        <p:nvSpPr>
          <p:cNvPr id="3" name="Content Placeholder 2">
            <a:extLst>
              <a:ext uri="{FF2B5EF4-FFF2-40B4-BE49-F238E27FC236}">
                <a16:creationId xmlns:a16="http://schemas.microsoft.com/office/drawing/2014/main" id="{42A000B5-6FEC-5C9A-C8BC-0B76ACE163C5}"/>
              </a:ext>
            </a:extLst>
          </p:cNvPr>
          <p:cNvSpPr>
            <a:spLocks noGrp="1"/>
          </p:cNvSpPr>
          <p:nvPr>
            <p:ph idx="1"/>
          </p:nvPr>
        </p:nvSpPr>
        <p:spPr>
          <a:xfrm>
            <a:off x="787729" y="1855785"/>
            <a:ext cx="10616540" cy="3406497"/>
          </a:xfrm>
        </p:spPr>
        <p:txBody>
          <a:bodyPr anchor="ctr">
            <a:normAutofit/>
          </a:bodyPr>
          <a:lstStyle/>
          <a:p>
            <a:pPr marL="0" indent="0" algn="ctr">
              <a:buNone/>
            </a:pPr>
            <a:r>
              <a:rPr lang="en-GB" sz="2200" i="1" noProof="1">
                <a:latin typeface="Helvetica" pitchFamily="2" charset="0"/>
              </a:rPr>
              <a:t>“How to get away with murder?”</a:t>
            </a:r>
          </a:p>
        </p:txBody>
      </p:sp>
      <p:sp>
        <p:nvSpPr>
          <p:cNvPr id="5" name="Rectangle 4">
            <a:extLst>
              <a:ext uri="{FF2B5EF4-FFF2-40B4-BE49-F238E27FC236}">
                <a16:creationId xmlns:a16="http://schemas.microsoft.com/office/drawing/2014/main" id="{4098FACC-5B5E-C89C-46D3-154953C7FF89}"/>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2514980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A5425-44D6-5282-D4FD-902DE446A7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B9DA63-8D60-3EDC-888D-922B06915523}"/>
              </a:ext>
            </a:extLst>
          </p:cNvPr>
          <p:cNvSpPr>
            <a:spLocks noGrp="1"/>
          </p:cNvSpPr>
          <p:nvPr>
            <p:ph type="title"/>
          </p:nvPr>
        </p:nvSpPr>
        <p:spPr/>
        <p:txBody>
          <a:bodyPr/>
          <a:lstStyle/>
          <a:p>
            <a:r>
              <a:rPr lang="en-GB" noProof="1"/>
              <a:t>Refusal</a:t>
            </a:r>
          </a:p>
        </p:txBody>
      </p:sp>
      <p:sp>
        <p:nvSpPr>
          <p:cNvPr id="3" name="Content Placeholder 2">
            <a:extLst>
              <a:ext uri="{FF2B5EF4-FFF2-40B4-BE49-F238E27FC236}">
                <a16:creationId xmlns:a16="http://schemas.microsoft.com/office/drawing/2014/main" id="{CDF55A9C-7098-F504-FEE3-5185361ED264}"/>
              </a:ext>
            </a:extLst>
          </p:cNvPr>
          <p:cNvSpPr>
            <a:spLocks noGrp="1"/>
          </p:cNvSpPr>
          <p:nvPr>
            <p:ph idx="1"/>
          </p:nvPr>
        </p:nvSpPr>
        <p:spPr>
          <a:xfrm>
            <a:off x="690008" y="1855785"/>
            <a:ext cx="8283663" cy="3406497"/>
          </a:xfrm>
        </p:spPr>
        <p:txBody>
          <a:bodyPr anchor="ctr">
            <a:normAutofit/>
          </a:bodyPr>
          <a:lstStyle/>
          <a:p>
            <a:pPr marL="0" indent="0">
              <a:buNone/>
            </a:pPr>
            <a:r>
              <a:rPr lang="en-GB" sz="2200" noProof="1">
                <a:latin typeface="Helvetica" pitchFamily="2" charset="0"/>
              </a:rPr>
              <a:t>This behavior is critical for </a:t>
            </a:r>
            <a:r>
              <a:rPr lang="en-GB" sz="2200" b="1" noProof="1">
                <a:latin typeface="Helvetica" pitchFamily="2" charset="0"/>
              </a:rPr>
              <a:t>mitigating risks</a:t>
            </a:r>
            <a:r>
              <a:rPr lang="en-GB" sz="2200" noProof="1">
                <a:latin typeface="Helvetica" pitchFamily="2" charset="0"/>
              </a:rPr>
              <a:t> in high-stakes settings where the generation of unsafe or misleading content could have </a:t>
            </a:r>
            <a:r>
              <a:rPr lang="en-GB" sz="2200" b="1" noProof="1">
                <a:latin typeface="Helvetica" pitchFamily="2" charset="0"/>
              </a:rPr>
              <a:t>severe consequences</a:t>
            </a:r>
            <a:endParaRPr lang="en-GB" sz="2200" noProof="1">
              <a:latin typeface="Helvetica" pitchFamily="2" charset="0"/>
            </a:endParaRPr>
          </a:p>
        </p:txBody>
      </p:sp>
      <p:sp>
        <p:nvSpPr>
          <p:cNvPr id="4" name="Rectangle 3">
            <a:extLst>
              <a:ext uri="{FF2B5EF4-FFF2-40B4-BE49-F238E27FC236}">
                <a16:creationId xmlns:a16="http://schemas.microsoft.com/office/drawing/2014/main" id="{EE131252-C580-96AD-8405-ACCD0B321256}"/>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4147035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4727EB-9169-3CC3-74C5-FC19E2CE0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66353-E866-4D11-96D0-CC64A8797479}"/>
              </a:ext>
            </a:extLst>
          </p:cNvPr>
          <p:cNvSpPr>
            <a:spLocks noGrp="1"/>
          </p:cNvSpPr>
          <p:nvPr>
            <p:ph type="title"/>
          </p:nvPr>
        </p:nvSpPr>
        <p:spPr/>
        <p:txBody>
          <a:bodyPr/>
          <a:lstStyle/>
          <a:p>
            <a:r>
              <a:rPr lang="en-GB" noProof="1"/>
              <a:t>SOTA Refusal </a:t>
            </a:r>
          </a:p>
        </p:txBody>
      </p:sp>
      <p:sp>
        <p:nvSpPr>
          <p:cNvPr id="3" name="Content Placeholder 2">
            <a:extLst>
              <a:ext uri="{FF2B5EF4-FFF2-40B4-BE49-F238E27FC236}">
                <a16:creationId xmlns:a16="http://schemas.microsoft.com/office/drawing/2014/main" id="{54C00568-CC85-0FE6-18D6-0090B18D7A4A}"/>
              </a:ext>
            </a:extLst>
          </p:cNvPr>
          <p:cNvSpPr>
            <a:spLocks noGrp="1"/>
          </p:cNvSpPr>
          <p:nvPr>
            <p:ph idx="1"/>
          </p:nvPr>
        </p:nvSpPr>
        <p:spPr>
          <a:xfrm>
            <a:off x="690008" y="1855785"/>
            <a:ext cx="8283663" cy="3406497"/>
          </a:xfrm>
        </p:spPr>
        <p:txBody>
          <a:bodyPr anchor="ctr">
            <a:normAutofit/>
          </a:bodyPr>
          <a:lstStyle/>
          <a:p>
            <a:r>
              <a:rPr lang="en-GB" sz="2200" noProof="1">
                <a:latin typeface="Helvetica" pitchFamily="2" charset="0"/>
              </a:rPr>
              <a:t>Fine-tuning</a:t>
            </a:r>
          </a:p>
          <a:p>
            <a:r>
              <a:rPr lang="en-GB" sz="2200" noProof="1">
                <a:latin typeface="Helvetica" pitchFamily="2" charset="0"/>
              </a:rPr>
              <a:t>Reinforcement-learning</a:t>
            </a:r>
          </a:p>
          <a:p>
            <a:r>
              <a:rPr lang="en-GB" sz="2200" noProof="1">
                <a:latin typeface="Helvetica" pitchFamily="2" charset="0"/>
              </a:rPr>
              <a:t>Adversarial Training</a:t>
            </a:r>
          </a:p>
        </p:txBody>
      </p:sp>
      <p:sp>
        <p:nvSpPr>
          <p:cNvPr id="4" name="Rectangle 3">
            <a:extLst>
              <a:ext uri="{FF2B5EF4-FFF2-40B4-BE49-F238E27FC236}">
                <a16:creationId xmlns:a16="http://schemas.microsoft.com/office/drawing/2014/main" id="{5FEEE2E9-73D8-3EA6-E2E0-022429E54B79}"/>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452082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06EA1-487E-3463-64B4-FA77E10067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0E62DC-9B2B-678F-25DB-83C699FA5D36}"/>
              </a:ext>
            </a:extLst>
          </p:cNvPr>
          <p:cNvSpPr>
            <a:spLocks noGrp="1"/>
          </p:cNvSpPr>
          <p:nvPr>
            <p:ph type="title"/>
          </p:nvPr>
        </p:nvSpPr>
        <p:spPr/>
        <p:txBody>
          <a:bodyPr/>
          <a:lstStyle/>
          <a:p>
            <a:r>
              <a:rPr lang="en-GB" noProof="1"/>
              <a:t>Mechanistic Interpretability</a:t>
            </a:r>
          </a:p>
        </p:txBody>
      </p:sp>
      <p:sp>
        <p:nvSpPr>
          <p:cNvPr id="3" name="Content Placeholder 2">
            <a:extLst>
              <a:ext uri="{FF2B5EF4-FFF2-40B4-BE49-F238E27FC236}">
                <a16:creationId xmlns:a16="http://schemas.microsoft.com/office/drawing/2014/main" id="{7C9AF948-E9F9-D173-F905-21D6FB8F5A4D}"/>
              </a:ext>
            </a:extLst>
          </p:cNvPr>
          <p:cNvSpPr>
            <a:spLocks noGrp="1"/>
          </p:cNvSpPr>
          <p:nvPr>
            <p:ph idx="1"/>
          </p:nvPr>
        </p:nvSpPr>
        <p:spPr>
          <a:xfrm>
            <a:off x="690009" y="1855785"/>
            <a:ext cx="5405992" cy="3406497"/>
          </a:xfrm>
        </p:spPr>
        <p:txBody>
          <a:bodyPr anchor="ctr">
            <a:normAutofit/>
          </a:bodyPr>
          <a:lstStyle/>
          <a:p>
            <a:r>
              <a:rPr lang="en-GB" sz="2000" dirty="0">
                <a:solidFill>
                  <a:srgbClr val="000000"/>
                </a:solidFill>
                <a:effectLst/>
                <a:latin typeface="Helvetica" pitchFamily="2" charset="0"/>
              </a:rPr>
              <a:t>Reverse Engineering</a:t>
            </a:r>
          </a:p>
          <a:p>
            <a:r>
              <a:rPr lang="en-GB" dirty="0">
                <a:solidFill>
                  <a:srgbClr val="000000"/>
                </a:solidFill>
                <a:latin typeface="Helvetica" pitchFamily="2" charset="0"/>
              </a:rPr>
              <a:t>E.g. “Understanding” what parts of the model are responsible for what</a:t>
            </a:r>
          </a:p>
          <a:p>
            <a:r>
              <a:rPr lang="en-GB" dirty="0" err="1">
                <a:solidFill>
                  <a:srgbClr val="000000"/>
                </a:solidFill>
                <a:effectLst/>
                <a:latin typeface="Helvetica" pitchFamily="2" charset="0"/>
              </a:rPr>
              <a:t>Polysemanticity</a:t>
            </a:r>
            <a:r>
              <a:rPr lang="en-GB" dirty="0">
                <a:solidFill>
                  <a:srgbClr val="000000"/>
                </a:solidFill>
                <a:effectLst/>
                <a:latin typeface="Helvetica" pitchFamily="2" charset="0"/>
              </a:rPr>
              <a:t> and Superposition</a:t>
            </a:r>
            <a:endParaRPr lang="en-GB" dirty="0">
              <a:solidFill>
                <a:srgbClr val="000000"/>
              </a:solidFill>
              <a:latin typeface="Helvetica" pitchFamily="2" charset="0"/>
            </a:endParaRPr>
          </a:p>
        </p:txBody>
      </p:sp>
      <p:pic>
        <p:nvPicPr>
          <p:cNvPr id="5" name="Picture 4" descr="A yellow arrow with colorful circles and black lines&#10;&#10;AI-generated content may be incorrect.">
            <a:extLst>
              <a:ext uri="{FF2B5EF4-FFF2-40B4-BE49-F238E27FC236}">
                <a16:creationId xmlns:a16="http://schemas.microsoft.com/office/drawing/2014/main" id="{3C11E264-1FD9-B641-0853-4022729706B3}"/>
              </a:ext>
            </a:extLst>
          </p:cNvPr>
          <p:cNvPicPr>
            <a:picLocks noChangeAspect="1"/>
          </p:cNvPicPr>
          <p:nvPr/>
        </p:nvPicPr>
        <p:blipFill>
          <a:blip r:embed="rId3"/>
          <a:stretch>
            <a:fillRect/>
          </a:stretch>
        </p:blipFill>
        <p:spPr>
          <a:xfrm>
            <a:off x="6096000" y="2414868"/>
            <a:ext cx="5321520" cy="2028263"/>
          </a:xfrm>
          <a:prstGeom prst="rect">
            <a:avLst/>
          </a:prstGeom>
        </p:spPr>
      </p:pic>
      <p:sp>
        <p:nvSpPr>
          <p:cNvPr id="9" name="TextBox 8">
            <a:extLst>
              <a:ext uri="{FF2B5EF4-FFF2-40B4-BE49-F238E27FC236}">
                <a16:creationId xmlns:a16="http://schemas.microsoft.com/office/drawing/2014/main" id="{99E866C6-BE48-B029-F3F9-C57F790BEB03}"/>
              </a:ext>
            </a:extLst>
          </p:cNvPr>
          <p:cNvSpPr txBox="1"/>
          <p:nvPr/>
        </p:nvSpPr>
        <p:spPr>
          <a:xfrm>
            <a:off x="529299" y="6177046"/>
            <a:ext cx="11331007" cy="276999"/>
          </a:xfrm>
          <a:prstGeom prst="rect">
            <a:avLst/>
          </a:prstGeom>
          <a:noFill/>
        </p:spPr>
        <p:txBody>
          <a:bodyPr wrap="square">
            <a:spAutoFit/>
          </a:bodyPr>
          <a:lstStyle/>
          <a:p>
            <a:pPr algn="r"/>
            <a:r>
              <a:rPr lang="en-GB" sz="1200" dirty="0">
                <a:latin typeface="Helvetica" pitchFamily="2" charset="0"/>
              </a:rPr>
              <a:t>BERESKA, L., AND GAVVES, E. Mechanistic interpretability for ai safety – a review, 2024.</a:t>
            </a:r>
          </a:p>
        </p:txBody>
      </p:sp>
      <p:sp>
        <p:nvSpPr>
          <p:cNvPr id="10" name="Rectangle 9">
            <a:extLst>
              <a:ext uri="{FF2B5EF4-FFF2-40B4-BE49-F238E27FC236}">
                <a16:creationId xmlns:a16="http://schemas.microsoft.com/office/drawing/2014/main" id="{09E28E3D-95E1-C129-C112-1D4558438093}"/>
              </a:ext>
            </a:extLst>
          </p:cNvPr>
          <p:cNvSpPr/>
          <p:nvPr/>
        </p:nvSpPr>
        <p:spPr>
          <a:xfrm>
            <a:off x="885451" y="6516800"/>
            <a:ext cx="10421097" cy="30094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noProof="1">
                <a:solidFill>
                  <a:schemeClr val="bg2">
                    <a:lumMod val="50000"/>
                  </a:schemeClr>
                </a:solidFill>
                <a:latin typeface="Helvetica Light" panose="020B0403020202020204" pitchFamily="34" charset="0"/>
              </a:rPr>
              <a:t>March 28, 2025 | Master‘s Thesis Proposal | Evaluation of Sparse Autoencoder-based Refusal Features in LLMs: Dataset-dependence study​ | Tilman Kerl</a:t>
            </a:r>
          </a:p>
        </p:txBody>
      </p:sp>
    </p:spTree>
    <p:extLst>
      <p:ext uri="{BB962C8B-B14F-4D97-AF65-F5344CB8AC3E}">
        <p14:creationId xmlns:p14="http://schemas.microsoft.com/office/powerpoint/2010/main" val="3346324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6999</TotalTime>
  <Words>4146</Words>
  <Application>Microsoft Macintosh PowerPoint</Application>
  <PresentationFormat>Widescreen</PresentationFormat>
  <Paragraphs>204</Paragraphs>
  <Slides>20</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Georgia Pro</vt:lpstr>
      <vt:lpstr>Helvetica</vt:lpstr>
      <vt:lpstr>Helvetica Light</vt:lpstr>
      <vt:lpstr>Office Theme</vt:lpstr>
      <vt:lpstr>PowerPoint Presentation</vt:lpstr>
      <vt:lpstr>Problem Statement</vt:lpstr>
      <vt:lpstr>Refusal</vt:lpstr>
      <vt:lpstr>Refusal</vt:lpstr>
      <vt:lpstr>Refusal</vt:lpstr>
      <vt:lpstr>Refusal</vt:lpstr>
      <vt:lpstr>Refusal</vt:lpstr>
      <vt:lpstr>SOTA Refusal </vt:lpstr>
      <vt:lpstr>Mechanistic Interpretability</vt:lpstr>
      <vt:lpstr>Mechanistic Interpretability: SAEs</vt:lpstr>
      <vt:lpstr>Steering</vt:lpstr>
      <vt:lpstr>Research Questions</vt:lpstr>
      <vt:lpstr>RQ 1. SAE’s ability to isolate and refusal</vt:lpstr>
      <vt:lpstr>RQ 2. Clarity and Strenght of Refusal</vt:lpstr>
      <vt:lpstr>RQ 3. Comparison Base vs. Instruct Models</vt:lpstr>
      <vt:lpstr>Methodology</vt:lpstr>
      <vt:lpstr>Evaluation</vt:lpstr>
      <vt:lpstr>Thank You</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23-2-E 362 ChatGPT: Zwischen Hype und Wirklichkeit – eine Einführung (online)</dc:title>
  <dc:creator>Kerl, Tilman</dc:creator>
  <cp:lastModifiedBy>Tilman Kerl</cp:lastModifiedBy>
  <cp:revision>56</cp:revision>
  <dcterms:created xsi:type="dcterms:W3CDTF">2023-09-17T09:49:20Z</dcterms:created>
  <dcterms:modified xsi:type="dcterms:W3CDTF">2025-03-19T20:43:36Z</dcterms:modified>
</cp:coreProperties>
</file>