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9" r:id="rId4"/>
    <p:sldId id="298" r:id="rId5"/>
    <p:sldId id="299" r:id="rId6"/>
    <p:sldId id="301" r:id="rId7"/>
    <p:sldId id="336" r:id="rId8"/>
    <p:sldId id="337" r:id="rId9"/>
    <p:sldId id="338" r:id="rId10"/>
    <p:sldId id="325" r:id="rId11"/>
    <p:sldId id="326" r:id="rId12"/>
    <p:sldId id="327" r:id="rId13"/>
    <p:sldId id="328" r:id="rId14"/>
    <p:sldId id="330" r:id="rId15"/>
    <p:sldId id="32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80" r:id="rId28"/>
    <p:sldId id="278" r:id="rId29"/>
    <p:sldId id="279" r:id="rId30"/>
    <p:sldId id="272" r:id="rId31"/>
    <p:sldId id="273" r:id="rId32"/>
    <p:sldId id="274" r:id="rId33"/>
    <p:sldId id="275" r:id="rId34"/>
    <p:sldId id="276" r:id="rId35"/>
    <p:sldId id="294" r:id="rId36"/>
    <p:sldId id="295" r:id="rId37"/>
    <p:sldId id="293" r:id="rId38"/>
    <p:sldId id="296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334" r:id="rId47"/>
    <p:sldId id="335" r:id="rId48"/>
    <p:sldId id="333" r:id="rId49"/>
    <p:sldId id="288" r:id="rId50"/>
    <p:sldId id="289" r:id="rId51"/>
    <p:sldId id="332" r:id="rId52"/>
    <p:sldId id="27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33FF"/>
    <a:srgbClr val="3333CC"/>
    <a:srgbClr val="000000"/>
    <a:srgbClr val="111111"/>
    <a:srgbClr val="F0FFF0"/>
    <a:srgbClr val="008000"/>
    <a:srgbClr val="009900"/>
    <a:srgbClr val="3399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1159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381750"/>
            <a:ext cx="1600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E2C9D-1BDE-416C-8E65-519300E8D35F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81750"/>
            <a:ext cx="45720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App Development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81750"/>
            <a:ext cx="1143000" cy="476250"/>
          </a:xfrm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381750"/>
            <a:ext cx="1600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C76A0-233B-4B39-8C34-ED5713B1AE78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81750"/>
            <a:ext cx="45720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App Development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81750"/>
            <a:ext cx="1143000" cy="476250"/>
          </a:xfrm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2341BCE6-9348-4F07-86A1-DFDD87375DBB}" type="datetime1">
              <a:rPr lang="en-US" smtClean="0"/>
              <a:t>6/5/2023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Web App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pub.com/ecmascript2015es6guide/re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es6-features.org/" TargetMode="External"/><Relationship Id="rId13" Type="http://schemas.openxmlformats.org/officeDocument/2006/relationships/hyperlink" Target="https://www.angularminds.com/blog/article/mvc-vs-mvp-mvvm.html" TargetMode="External"/><Relationship Id="rId3" Type="http://schemas.openxmlformats.org/officeDocument/2006/relationships/hyperlink" Target="https://developer.mozilla.org/en-US/docs/Web/JavaScript/Reference/Statements/export" TargetMode="External"/><Relationship Id="rId7" Type="http://schemas.openxmlformats.org/officeDocument/2006/relationships/hyperlink" Target="http://exploringjs.com/es2016-es2017/index.html" TargetMode="External"/><Relationship Id="rId12" Type="http://schemas.openxmlformats.org/officeDocument/2006/relationships/hyperlink" Target="https://www.htmlgoodies.com/beyond/javascript/the-model-view-viewmodel-pattern-and-angular-development.html" TargetMode="External"/><Relationship Id="rId2" Type="http://schemas.openxmlformats.org/officeDocument/2006/relationships/hyperlink" Target="https://leanpub.com/ecmascript2015es6guide/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npub.com/setting-up-es6/read" TargetMode="External"/><Relationship Id="rId11" Type="http://schemas.openxmlformats.org/officeDocument/2006/relationships/hyperlink" Target="https://martinfowler.com/articles/micro-frontends.html#InANutshell" TargetMode="External"/><Relationship Id="rId5" Type="http://schemas.openxmlformats.org/officeDocument/2006/relationships/hyperlink" Target="http://www.2ality.com/2015/08/getting-started-es6.html" TargetMode="External"/><Relationship Id="rId10" Type="http://schemas.openxmlformats.org/officeDocument/2006/relationships/hyperlink" Target="https://techbeacon.com/app-dev-testing/top-5-software-architecture-patterns-how-make-right-choice" TargetMode="External"/><Relationship Id="rId4" Type="http://schemas.openxmlformats.org/officeDocument/2006/relationships/hyperlink" Target="https://developer.mozilla.org/en-US/docs/Web/JavaScript/Reference/Statements/import" TargetMode="External"/><Relationship Id="rId9" Type="http://schemas.openxmlformats.org/officeDocument/2006/relationships/hyperlink" Target="https://tsh.io/state-of-microservices/?utm_source=event&amp;utm_medium=social&amp;utm_campaign=soms_report&amp;utm_content=webinar_backend#ebook" TargetMode="External"/><Relationship Id="rId14" Type="http://schemas.openxmlformats.org/officeDocument/2006/relationships/hyperlink" Target="https://jamstack.org/survey/2021/#cho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30EB3E-038E-4E3F-9936-953653A5EFA4}" type="datetime1">
              <a:rPr lang="en-US" altLang="en-US" smtClean="0">
                <a:solidFill>
                  <a:srgbClr val="339966"/>
                </a:solidFill>
              </a:rPr>
              <a:t>6/5/2023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39966"/>
                </a:solidFill>
              </a:rPr>
              <a:t>Web App Development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433B66-4563-4554-AA46-72B4308FA902}" type="slidenum">
              <a:rPr lang="en-US" altLang="en-US">
                <a:solidFill>
                  <a:srgbClr val="339966"/>
                </a:solidFill>
              </a:rPr>
              <a:pPr eaLnBrk="1" hangingPunct="1"/>
              <a:t>1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Technology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LAMP</a:t>
            </a:r>
            <a:r>
              <a:rPr lang="en-US" sz="2200" dirty="0"/>
              <a:t> stack:</a:t>
            </a:r>
          </a:p>
          <a:p>
            <a:pPr lvl="1"/>
            <a:r>
              <a:rPr lang="en-US" sz="2200" dirty="0"/>
              <a:t>Linux</a:t>
            </a:r>
          </a:p>
          <a:p>
            <a:pPr lvl="1"/>
            <a:r>
              <a:rPr lang="en-US" sz="2200" dirty="0"/>
              <a:t>Apache</a:t>
            </a:r>
          </a:p>
          <a:p>
            <a:pPr lvl="1"/>
            <a:r>
              <a:rPr lang="en-US" sz="2200" dirty="0"/>
              <a:t>MySQL</a:t>
            </a:r>
          </a:p>
          <a:p>
            <a:pPr lvl="1"/>
            <a:r>
              <a:rPr lang="en-US" sz="2200" dirty="0"/>
              <a:t>PHP/Python/Perl</a:t>
            </a:r>
          </a:p>
          <a:p>
            <a:r>
              <a:rPr lang="en-US" sz="2200" b="1" dirty="0"/>
              <a:t>.NET</a:t>
            </a:r>
            <a:r>
              <a:rPr lang="en-US" sz="2200" dirty="0"/>
              <a:t> (Core) stack:</a:t>
            </a:r>
          </a:p>
          <a:p>
            <a:pPr lvl="1"/>
            <a:r>
              <a:rPr lang="en-US" sz="2200" dirty="0"/>
              <a:t>.NET (Core)</a:t>
            </a:r>
          </a:p>
          <a:p>
            <a:pPr lvl="1"/>
            <a:r>
              <a:rPr lang="en-US" sz="2200" dirty="0"/>
              <a:t>IIS</a:t>
            </a:r>
          </a:p>
          <a:p>
            <a:pPr lvl="1"/>
            <a:r>
              <a:rPr lang="en-US" sz="2200" dirty="0"/>
              <a:t>ASP.NET (Core)</a:t>
            </a:r>
          </a:p>
          <a:p>
            <a:pPr lvl="1"/>
            <a:r>
              <a:rPr lang="en-US" sz="2200" dirty="0"/>
              <a:t>Web API and WCF</a:t>
            </a:r>
          </a:p>
          <a:p>
            <a:pPr lvl="1"/>
            <a:r>
              <a:rPr lang="en-US" sz="2200" dirty="0"/>
              <a:t>MS-SQL Server</a:t>
            </a:r>
          </a:p>
          <a:p>
            <a:r>
              <a:rPr lang="en-US" sz="2200" dirty="0"/>
              <a:t>Other frameworks and tools (</a:t>
            </a:r>
            <a:r>
              <a:rPr lang="en-US" sz="2200" b="1" dirty="0"/>
              <a:t>Django</a:t>
            </a:r>
            <a:r>
              <a:rPr lang="en-US" sz="2200" dirty="0"/>
              <a:t>, </a:t>
            </a:r>
            <a:r>
              <a:rPr lang="en-US" sz="2200" b="1" dirty="0"/>
              <a:t>Flask</a:t>
            </a:r>
            <a:r>
              <a:rPr lang="en-US" sz="2200" dirty="0"/>
              <a:t>, etc.)</a:t>
            </a:r>
          </a:p>
          <a:p>
            <a:r>
              <a:rPr lang="en-US" sz="2200" dirty="0"/>
              <a:t>Each layer uses a </a:t>
            </a:r>
            <a:r>
              <a:rPr lang="en-US" sz="2200" b="1" dirty="0"/>
              <a:t>different knowledge base</a:t>
            </a:r>
            <a:r>
              <a:rPr lang="en-US" sz="2200" dirty="0"/>
              <a:t>!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2039A-FED5-4FB3-98D4-ED8B9ED4CF6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68" y="3244460"/>
            <a:ext cx="4773332" cy="2013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47" y="1066800"/>
            <a:ext cx="4778053" cy="19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MEAN is an abbreviation for </a:t>
            </a:r>
            <a:r>
              <a:rPr lang="en-US" sz="2000" b="1" dirty="0"/>
              <a:t>MongoDB</a:t>
            </a:r>
            <a:r>
              <a:rPr lang="en-US" sz="2000" dirty="0"/>
              <a:t>, </a:t>
            </a:r>
            <a:r>
              <a:rPr lang="en-US" sz="2000" b="1" dirty="0"/>
              <a:t>Express</a:t>
            </a:r>
            <a:r>
              <a:rPr lang="en-US" sz="2000" dirty="0"/>
              <a:t>, </a:t>
            </a:r>
            <a:r>
              <a:rPr lang="en-US" sz="2000" b="1" dirty="0"/>
              <a:t>AngularJS</a:t>
            </a:r>
            <a:r>
              <a:rPr lang="en-US" sz="2000" dirty="0"/>
              <a:t>, and </a:t>
            </a:r>
            <a:r>
              <a:rPr lang="en-US" sz="2000" b="1" dirty="0"/>
              <a:t>Node.js</a:t>
            </a:r>
            <a:r>
              <a:rPr lang="en-US" sz="2000" dirty="0"/>
              <a:t>. </a:t>
            </a:r>
          </a:p>
          <a:p>
            <a:r>
              <a:rPr lang="en-US" sz="2000" dirty="0"/>
              <a:t>Uses </a:t>
            </a:r>
            <a:r>
              <a:rPr lang="en-US" sz="2000" b="1" dirty="0"/>
              <a:t>only JavaScript - driven solutions</a:t>
            </a:r>
            <a:r>
              <a:rPr lang="en-US" sz="2000" dirty="0"/>
              <a:t> to implement the different parts of a web application. </a:t>
            </a:r>
          </a:p>
          <a:p>
            <a:r>
              <a:rPr lang="en-US" sz="2000" dirty="0"/>
              <a:t>Has the following advantages: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single language </a:t>
            </a:r>
            <a:r>
              <a:rPr lang="en-US" sz="2000" dirty="0"/>
              <a:t>is used throughout the application</a:t>
            </a:r>
          </a:p>
          <a:p>
            <a:pPr lvl="1"/>
            <a:r>
              <a:rPr lang="en-US" sz="2000" dirty="0"/>
              <a:t>All the parts of the application can </a:t>
            </a:r>
            <a:r>
              <a:rPr lang="en-US" sz="2000" b="1" dirty="0"/>
              <a:t>support and often enforce </a:t>
            </a:r>
            <a:r>
              <a:rPr lang="en-US" sz="2000" dirty="0"/>
              <a:t>the use of the </a:t>
            </a:r>
            <a:r>
              <a:rPr lang="en-US" sz="2000" b="1" dirty="0"/>
              <a:t>MVC architecture</a:t>
            </a:r>
          </a:p>
          <a:p>
            <a:pPr lvl="1"/>
            <a:r>
              <a:rPr lang="en-US" sz="2000" dirty="0"/>
              <a:t>Serialization and deserialization of data structures is no longer needed because </a:t>
            </a:r>
            <a:r>
              <a:rPr lang="en-US" sz="2000" b="1" dirty="0"/>
              <a:t>data marshaling is done using JSON objects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A1EE9-5FDB-4B44-93BB-9217514D4C5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458262"/>
            <a:ext cx="4191000" cy="18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2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MongoDB</a:t>
            </a:r>
            <a:r>
              <a:rPr lang="en-US" dirty="0"/>
              <a:t> is a scalable NoSQL database that used a JSON-like data model with dynamic schemas.</a:t>
            </a:r>
          </a:p>
          <a:p>
            <a:r>
              <a:rPr lang="en-US" b="1" dirty="0"/>
              <a:t>Express</a:t>
            </a:r>
            <a:r>
              <a:rPr lang="en-US" dirty="0"/>
              <a:t> is </a:t>
            </a:r>
            <a:r>
              <a:rPr lang="en-US" b="1" dirty="0"/>
              <a:t>a lightweight node.js web application framework</a:t>
            </a:r>
            <a:r>
              <a:rPr lang="en-US" dirty="0"/>
              <a:t>, providing a robust set of features for building single and multi-page, and hybrid web application.</a:t>
            </a:r>
          </a:p>
          <a:p>
            <a:r>
              <a:rPr lang="en-US" b="1" dirty="0"/>
              <a:t>Node.js</a:t>
            </a:r>
            <a:r>
              <a:rPr lang="en-US" dirty="0"/>
              <a:t> is a </a:t>
            </a:r>
            <a:r>
              <a:rPr lang="en-US" b="1" dirty="0"/>
              <a:t>server side JavaScript execution environment</a:t>
            </a:r>
            <a:r>
              <a:rPr lang="en-US" dirty="0"/>
              <a:t> built on Google Chrome’s V8 JavaScript runtime - helps in building highly scalable and concurrent applications rapidly.</a:t>
            </a:r>
          </a:p>
          <a:p>
            <a:r>
              <a:rPr lang="en-US" b="1" dirty="0"/>
              <a:t>Angular</a:t>
            </a:r>
            <a:r>
              <a:rPr lang="en-US" dirty="0"/>
              <a:t> is a JavaScript framework developed by Google - a complete solution for rapid </a:t>
            </a:r>
            <a:r>
              <a:rPr lang="en-US" b="1" dirty="0"/>
              <a:t>front end development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C6B3D8-B748-45E9-A2D1-528208FDC5E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9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versus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sym typeface="Wingdings" panose="05000000000000000000" pitchFamily="2" charset="2"/>
              </a:rPr>
              <a:t> Node.js (platform)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Apache  Express.js (web server framework)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MySQL  MongoDB (persistence layer)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PHP or Python or Perl  Angular (User Interface)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6032-C642-47AB-A285-47F816797587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51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MongoDB</a:t>
            </a:r>
            <a:r>
              <a:rPr lang="en-US" dirty="0"/>
              <a:t> </a:t>
            </a:r>
          </a:p>
          <a:p>
            <a:r>
              <a:rPr lang="en-US" b="1" dirty="0"/>
              <a:t>Express</a:t>
            </a:r>
            <a:r>
              <a:rPr lang="en-US" dirty="0"/>
              <a:t> </a:t>
            </a:r>
          </a:p>
          <a:p>
            <a:r>
              <a:rPr lang="en-US" b="1" dirty="0"/>
              <a:t>Node.js</a:t>
            </a:r>
            <a:r>
              <a:rPr lang="en-US" dirty="0"/>
              <a:t> </a:t>
            </a:r>
          </a:p>
          <a:p>
            <a:r>
              <a:rPr lang="en-US" b="1" dirty="0" err="1"/>
              <a:t>ReactJS</a:t>
            </a:r>
            <a:r>
              <a:rPr lang="en-US" dirty="0"/>
              <a:t> is a JavaScript component-based </a:t>
            </a:r>
            <a:r>
              <a:rPr lang="en-US" b="1" dirty="0"/>
              <a:t>front-end library</a:t>
            </a:r>
            <a:r>
              <a:rPr lang="en-US" dirty="0"/>
              <a:t> maintained by Facebook – most popular for </a:t>
            </a:r>
            <a:r>
              <a:rPr lang="en-US" b="1" dirty="0"/>
              <a:t>front-end development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49033-6C8C-42FF-90D0-556D9AFA794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3" y="3429001"/>
            <a:ext cx="63446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MERN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Increasing number of requests</a:t>
            </a:r>
          </a:p>
          <a:p>
            <a:pPr lvl="1"/>
            <a:r>
              <a:rPr lang="en-US" dirty="0"/>
              <a:t>Reducing response time</a:t>
            </a:r>
          </a:p>
          <a:p>
            <a:pPr lvl="1"/>
            <a:r>
              <a:rPr lang="en-US" dirty="0"/>
              <a:t>Non-blocking I/O - allows web server to handle more concurrent requests without requiring additional hardware or configuration</a:t>
            </a:r>
          </a:p>
          <a:p>
            <a:pPr lvl="1"/>
            <a:r>
              <a:rPr lang="en-US" dirty="0"/>
              <a:t>Cross-platform (Windows, 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One single programming language for the entire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7E0CF-D431-4AD3-8398-19300BBBBCD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Evolution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for JavaScript is ECMAScript. </a:t>
            </a:r>
          </a:p>
          <a:p>
            <a:r>
              <a:rPr lang="en-US" dirty="0"/>
              <a:t>On June 17, 2015, ECMA International published the sixth major version of ECMAScript, which is officially called ECMAScript 2015, and is more commonly referred to as </a:t>
            </a:r>
            <a:r>
              <a:rPr lang="en-US" b="1" dirty="0"/>
              <a:t>ECMAScript 6 or ES6</a:t>
            </a:r>
            <a:r>
              <a:rPr lang="en-US" dirty="0"/>
              <a:t>. </a:t>
            </a:r>
          </a:p>
          <a:p>
            <a:r>
              <a:rPr lang="en-US" dirty="0"/>
              <a:t>Since then ECMAScript standards are on yearly release cycles.</a:t>
            </a:r>
          </a:p>
          <a:p>
            <a:r>
              <a:rPr lang="en-US" dirty="0"/>
              <a:t>Here is the ES6 guide:</a:t>
            </a:r>
          </a:p>
          <a:p>
            <a:pPr lvl="1"/>
            <a:r>
              <a:rPr lang="en-US" altLang="en-US" dirty="0">
                <a:hlinkClick r:id="rId2"/>
              </a:rPr>
              <a:t>https://leanpub.com/ecmascript2015es6guide/read</a:t>
            </a:r>
            <a:endParaRPr lang="en-US" altLang="en-US" dirty="0"/>
          </a:p>
          <a:p>
            <a:r>
              <a:rPr lang="en-US" altLang="en-US" dirty="0"/>
              <a:t>Current versions of Chrome, Firefox, Edge, Safari, and Opera support ES6 features.</a:t>
            </a:r>
          </a:p>
          <a:p>
            <a:r>
              <a:rPr lang="en-US" altLang="en-US" b="1" dirty="0"/>
              <a:t>ECMAScript 2021 </a:t>
            </a:r>
            <a:r>
              <a:rPr lang="en-US" altLang="en-US" dirty="0"/>
              <a:t>(https://262.ecma-international.org/12.0/) is the current version.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F55F1-B2ED-4741-B95E-FB02D6BC2D9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65489" y="6611779"/>
            <a:ext cx="3411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https://developer.mozilla.org/en-US/docs/Web/JavaScript</a:t>
            </a:r>
          </a:p>
        </p:txBody>
      </p:sp>
    </p:spTree>
    <p:extLst>
      <p:ext uri="{BB962C8B-B14F-4D97-AF65-F5344CB8AC3E}">
        <p14:creationId xmlns:p14="http://schemas.microsoft.com/office/powerpoint/2010/main" val="242618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ES6 -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b="1" dirty="0"/>
              <a:t>export – </a:t>
            </a:r>
            <a:r>
              <a:rPr lang="en-US" dirty="0"/>
              <a:t>to expose the module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– to make the module available to use</a:t>
            </a:r>
          </a:p>
          <a:p>
            <a:pPr lvl="1"/>
            <a:r>
              <a:rPr lang="en-US" dirty="0"/>
              <a:t>Example: suppose you have a file named </a:t>
            </a:r>
            <a:r>
              <a:rPr lang="en-US" dirty="0">
                <a:solidFill>
                  <a:schemeClr val="tx1"/>
                </a:solidFill>
              </a:rPr>
              <a:t>lib.js</a:t>
            </a:r>
            <a:r>
              <a:rPr lang="en-US" dirty="0"/>
              <a:t> that contains the following code: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>
                <a:solidFill>
                  <a:schemeClr val="tx1"/>
                </a:solidFill>
              </a:rPr>
              <a:t> function </a:t>
            </a:r>
            <a:r>
              <a:rPr lang="en-US" sz="2000" dirty="0" err="1">
                <a:solidFill>
                  <a:schemeClr val="tx1"/>
                </a:solidFill>
              </a:rPr>
              <a:t>halfOf</a:t>
            </a:r>
            <a:r>
              <a:rPr lang="en-US" sz="2000" dirty="0">
                <a:solidFill>
                  <a:schemeClr val="tx1"/>
                </a:solidFill>
              </a:rPr>
              <a:t>(x)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return x / 2;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In your </a:t>
            </a:r>
            <a:r>
              <a:rPr lang="en-US" dirty="0">
                <a:solidFill>
                  <a:schemeClr val="tx1"/>
                </a:solidFill>
              </a:rPr>
              <a:t>main.js</a:t>
            </a:r>
            <a:r>
              <a:rPr lang="en-US" dirty="0"/>
              <a:t> file, you can use the following code: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import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halfOf</a:t>
            </a:r>
            <a:r>
              <a:rPr lang="en-US" sz="2000" dirty="0">
                <a:solidFill>
                  <a:schemeClr val="tx1"/>
                </a:solidFill>
              </a:rPr>
              <a:t> from 'lib';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</a:rPr>
              <a:t>halfOf</a:t>
            </a:r>
            <a:r>
              <a:rPr lang="en-US" sz="2000" dirty="0">
                <a:solidFill>
                  <a:schemeClr val="tx1"/>
                </a:solidFill>
              </a:rPr>
              <a:t>(84));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868A6-940E-453A-9205-FC519937E8A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ES6 -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Exporting multiple functions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1"/>
                </a:solidFill>
              </a:rPr>
              <a:t>lib.js</a:t>
            </a:r>
            <a:r>
              <a:rPr lang="en-US" dirty="0"/>
              <a:t> file looks like this: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halfOf</a:t>
            </a:r>
            <a:r>
              <a:rPr lang="en-US" sz="2000" dirty="0">
                <a:solidFill>
                  <a:schemeClr val="tx1"/>
                </a:solidFill>
              </a:rPr>
              <a:t>(x) {</a:t>
            </a:r>
          </a:p>
          <a:p>
            <a:pPr marL="800100" lvl="2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66FF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x / 2;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multiply(x, y) {</a:t>
            </a:r>
          </a:p>
          <a:p>
            <a:pPr marL="800100" lvl="2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66FF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x * y;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dirty="0"/>
              <a:t>In your </a:t>
            </a:r>
            <a:r>
              <a:rPr lang="en-US" dirty="0">
                <a:solidFill>
                  <a:schemeClr val="tx1"/>
                </a:solidFill>
              </a:rPr>
              <a:t>main.js</a:t>
            </a:r>
            <a:r>
              <a:rPr lang="en-US" dirty="0"/>
              <a:t> file, use the following code: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import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dirty="0" err="1">
                <a:solidFill>
                  <a:schemeClr val="tx1"/>
                </a:solidFill>
              </a:rPr>
              <a:t>halfOf</a:t>
            </a:r>
            <a:r>
              <a:rPr lang="en-US" sz="2000" dirty="0">
                <a:solidFill>
                  <a:schemeClr val="tx1"/>
                </a:solidFill>
              </a:rPr>
              <a:t>, multiply}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'lib';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</a:rPr>
              <a:t>halfOf</a:t>
            </a:r>
            <a:r>
              <a:rPr lang="en-US" sz="2000" dirty="0">
                <a:solidFill>
                  <a:schemeClr val="tx1"/>
                </a:solidFill>
              </a:rPr>
              <a:t>(84));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console.log(multiply(21, 2));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1761FA-C7F6-4E6E-93EA-A5612E982011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1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ES6 -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399"/>
            <a:ext cx="7772400" cy="5330825"/>
          </a:xfrm>
        </p:spPr>
        <p:txBody>
          <a:bodyPr/>
          <a:lstStyle/>
          <a:p>
            <a:r>
              <a:rPr lang="en-US" sz="2000" dirty="0"/>
              <a:t>Named export are used to </a:t>
            </a:r>
            <a:r>
              <a:rPr lang="en-US" sz="2000" b="1" dirty="0"/>
              <a:t>export multiple things from a module</a:t>
            </a:r>
            <a:r>
              <a:rPr lang="en-US" sz="2000" dirty="0"/>
              <a:t> by adding the keyword </a:t>
            </a: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/>
              <a:t> to their declaration.</a:t>
            </a:r>
          </a:p>
          <a:p>
            <a:r>
              <a:rPr lang="en-US" sz="2000" dirty="0"/>
              <a:t>There can be </a:t>
            </a:r>
            <a:r>
              <a:rPr lang="en-US" sz="2000" b="1" dirty="0"/>
              <a:t>multiple named exports in a module </a:t>
            </a:r>
            <a:r>
              <a:rPr lang="en-US" sz="2000" dirty="0"/>
              <a:t>and they are imported using the name that were used to export.</a:t>
            </a:r>
          </a:p>
          <a:p>
            <a:r>
              <a:rPr lang="en-US" sz="2000" dirty="0"/>
              <a:t>Default export </a:t>
            </a:r>
            <a:r>
              <a:rPr lang="en-US" sz="2000" b="1" dirty="0"/>
              <a:t>allows only a single default export per module </a:t>
            </a:r>
            <a:r>
              <a:rPr lang="en-US" sz="2000" dirty="0"/>
              <a:t>and we can assign it any name when importing it from another module or file</a:t>
            </a:r>
            <a:r>
              <a:rPr lang="en-US" sz="2000" b="1" dirty="0"/>
              <a:t>.</a:t>
            </a:r>
          </a:p>
          <a:p>
            <a:pPr lvl="1"/>
            <a:r>
              <a:rPr lang="en-US" sz="2000" dirty="0"/>
              <a:t> Example: </a:t>
            </a:r>
            <a:r>
              <a:rPr lang="en-US" sz="2000" dirty="0">
                <a:solidFill>
                  <a:schemeClr val="tx1"/>
                </a:solidFill>
              </a:rPr>
              <a:t>doSomething.js</a:t>
            </a:r>
            <a:r>
              <a:rPr lang="en-US" sz="2000" dirty="0"/>
              <a:t> that contains the following code: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default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() { 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console.log('I did something')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};</a:t>
            </a:r>
          </a:p>
          <a:p>
            <a:r>
              <a:rPr lang="en-US" sz="2000" dirty="0"/>
              <a:t>You'll be able to use it as follows in your </a:t>
            </a:r>
            <a:r>
              <a:rPr lang="en-US" sz="2000" dirty="0">
                <a:solidFill>
                  <a:schemeClr val="tx1"/>
                </a:solidFill>
              </a:rPr>
              <a:t>main.js</a:t>
            </a:r>
            <a:r>
              <a:rPr lang="en-US" sz="2000" dirty="0"/>
              <a:t> file: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doSomething</a:t>
            </a:r>
            <a:r>
              <a:rPr lang="en-US" sz="2000" dirty="0">
                <a:solidFill>
                  <a:schemeClr val="tx1"/>
                </a:solidFill>
              </a:rPr>
              <a:t> from '</a:t>
            </a:r>
            <a:r>
              <a:rPr lang="en-US" sz="2000" dirty="0" err="1">
                <a:solidFill>
                  <a:schemeClr val="tx1"/>
                </a:solidFill>
              </a:rPr>
              <a:t>doSomething</a:t>
            </a:r>
            <a:r>
              <a:rPr lang="en-US" sz="2000" dirty="0">
                <a:solidFill>
                  <a:schemeClr val="tx1"/>
                </a:solidFill>
              </a:rPr>
              <a:t>';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doSomething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000" dirty="0"/>
              <a:t>However, is not possible to use </a:t>
            </a:r>
            <a:r>
              <a:rPr lang="en-US" sz="2000" dirty="0">
                <a:solidFill>
                  <a:srgbClr val="0066FF"/>
                </a:solidFill>
              </a:rPr>
              <a:t>var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0066FF"/>
                </a:solidFill>
              </a:rPr>
              <a:t>let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66FF"/>
                </a:solidFill>
              </a:rPr>
              <a:t>const </a:t>
            </a:r>
            <a:r>
              <a:rPr lang="en-US" sz="2000" dirty="0"/>
              <a:t>with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66FF"/>
                </a:solidFill>
              </a:rPr>
              <a:t>export default</a:t>
            </a:r>
          </a:p>
          <a:p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29B19-17B1-4EAD-B3F0-37BC256DBD7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0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46F74-815B-4B06-806A-C1F5EC85D6BD}" type="datetime1">
              <a:rPr lang="en-US" altLang="en-US" smtClean="0">
                <a:solidFill>
                  <a:srgbClr val="339966"/>
                </a:solidFill>
              </a:rPr>
              <a:t>6/5/2023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9966"/>
                </a:solidFill>
              </a:rPr>
              <a:t>Web App Development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8AE2CB-97EC-4419-9585-9A8AF8E171CD}" type="slidenum">
              <a:rPr lang="en-US" altLang="en-US">
                <a:solidFill>
                  <a:srgbClr val="339966"/>
                </a:solidFill>
              </a:rPr>
              <a:pPr eaLnBrk="1" hangingPunct="1"/>
              <a:t>2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Technology Stacks and Supporting JavaScript Features</a:t>
            </a:r>
            <a:endParaRPr lang="en-US" altLang="en-US" sz="32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Objectives:</a:t>
            </a:r>
          </a:p>
          <a:p>
            <a:r>
              <a:rPr lang="en-US" dirty="0"/>
              <a:t>Compare MEAN and MERN full stack architecture</a:t>
            </a:r>
          </a:p>
          <a:p>
            <a:r>
              <a:rPr lang="en-US" dirty="0"/>
              <a:t>Explore the </a:t>
            </a:r>
            <a:r>
              <a:rPr lang="en-US" b="1" dirty="0"/>
              <a:t>advancements</a:t>
            </a:r>
            <a:r>
              <a:rPr lang="en-US" dirty="0"/>
              <a:t> in JavaScript.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Module</a:t>
            </a:r>
            <a:r>
              <a:rPr lang="en-US" dirty="0"/>
              <a:t> pattern</a:t>
            </a:r>
          </a:p>
          <a:p>
            <a:pPr lvl="1"/>
            <a:r>
              <a:rPr lang="en-US" b="1" dirty="0"/>
              <a:t>Examine Event-Driven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Apply</a:t>
            </a:r>
            <a:r>
              <a:rPr lang="en-US" b="1" dirty="0"/>
              <a:t> ES6+</a:t>
            </a:r>
            <a:r>
              <a:rPr lang="en-US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49437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ES6 -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399"/>
            <a:ext cx="7772400" cy="5330825"/>
          </a:xfrm>
        </p:spPr>
        <p:txBody>
          <a:bodyPr/>
          <a:lstStyle/>
          <a:p>
            <a:r>
              <a:rPr lang="en-US" sz="2200" b="1" dirty="0"/>
              <a:t>Modules export bindings -  live connections to values, not just values. </a:t>
            </a:r>
          </a:p>
          <a:p>
            <a:pPr lvl="1"/>
            <a:r>
              <a:rPr lang="en-US" sz="2200" dirty="0"/>
              <a:t>Example: </a:t>
            </a:r>
            <a:r>
              <a:rPr lang="en-US" sz="2200" dirty="0">
                <a:solidFill>
                  <a:schemeClr val="tx1"/>
                </a:solidFill>
              </a:rPr>
              <a:t>a validator.js</a:t>
            </a:r>
            <a:r>
              <a:rPr lang="en-US" sz="2200" dirty="0"/>
              <a:t> file that looks like this: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let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flag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66FF"/>
                </a:solidFill>
              </a:rPr>
              <a:t>false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export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touch() {</a:t>
            </a:r>
          </a:p>
          <a:p>
            <a:pPr marL="800100" lvl="2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tx1"/>
                </a:solidFill>
              </a:rPr>
              <a:t>flag 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true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sz="2200" dirty="0"/>
              <a:t>You also have a </a:t>
            </a:r>
            <a:r>
              <a:rPr lang="en-US" sz="2200" dirty="0">
                <a:solidFill>
                  <a:schemeClr val="tx1"/>
                </a:solidFill>
              </a:rPr>
              <a:t>main.js</a:t>
            </a:r>
            <a:r>
              <a:rPr lang="en-US" sz="2200" dirty="0"/>
              <a:t> file that looks like this: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{ flag, touch 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'validator';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console.log(flag); 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touch();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console.log(flag); </a:t>
            </a:r>
          </a:p>
          <a:p>
            <a:pPr lvl="1"/>
            <a:r>
              <a:rPr lang="en-US" sz="2200" dirty="0"/>
              <a:t>The first output would be </a:t>
            </a:r>
            <a:r>
              <a:rPr lang="en-US" sz="2200" dirty="0">
                <a:solidFill>
                  <a:srgbClr val="0066FF"/>
                </a:solidFill>
              </a:rPr>
              <a:t>false</a:t>
            </a:r>
            <a:r>
              <a:rPr lang="en-US" sz="2200" dirty="0"/>
              <a:t>, and the second would be </a:t>
            </a:r>
            <a:r>
              <a:rPr lang="en-US" sz="2200" dirty="0">
                <a:solidFill>
                  <a:srgbClr val="0066FF"/>
                </a:solidFill>
              </a:rPr>
              <a:t>true </a:t>
            </a:r>
            <a:r>
              <a:rPr lang="en-US" sz="2200" dirty="0"/>
              <a:t>because is modified in function </a:t>
            </a:r>
            <a:r>
              <a:rPr lang="en-US" sz="2200" dirty="0">
                <a:solidFill>
                  <a:schemeClr val="tx1"/>
                </a:solidFill>
              </a:rPr>
              <a:t>touch</a:t>
            </a:r>
            <a:r>
              <a:rPr lang="en-US" sz="2200" dirty="0"/>
              <a:t>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AABB2-665B-4436-ADE7-8F1D1E9A7DD8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3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 and </a:t>
            </a:r>
            <a:r>
              <a:rPr lang="en-US" b="1" dirty="0" err="1"/>
              <a:t>Const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0066FF"/>
                </a:solidFill>
              </a:rPr>
              <a:t>Let</a:t>
            </a:r>
            <a:r>
              <a:rPr lang="en-US" sz="2200" dirty="0"/>
              <a:t> and </a:t>
            </a:r>
            <a:r>
              <a:rPr lang="en-US" sz="2200" dirty="0" err="1">
                <a:solidFill>
                  <a:srgbClr val="0066FF"/>
                </a:solidFill>
              </a:rPr>
              <a:t>Const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/>
              <a:t>are new keywords </a:t>
            </a:r>
            <a:r>
              <a:rPr lang="en-US" sz="2200" b="1" dirty="0"/>
              <a:t>used for symbol declaration</a:t>
            </a:r>
            <a:r>
              <a:rPr lang="en-US" sz="2200" dirty="0"/>
              <a:t>. </a:t>
            </a:r>
          </a:p>
          <a:p>
            <a:r>
              <a:rPr lang="en-US" sz="2200" dirty="0">
                <a:solidFill>
                  <a:srgbClr val="0066FF"/>
                </a:solidFill>
              </a:rPr>
              <a:t>Let</a:t>
            </a:r>
            <a:r>
              <a:rPr lang="en-US" sz="2200" dirty="0"/>
              <a:t> statement declares </a:t>
            </a:r>
            <a:r>
              <a:rPr lang="en-US" sz="2200" b="1" dirty="0"/>
              <a:t>a block scope local variable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Here is an example: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66FF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iterateVar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pPr marL="800100" lvl="2" indent="0">
              <a:buNone/>
            </a:pPr>
            <a:r>
              <a:rPr lang="en-US" sz="1600" dirty="0"/>
              <a:t>  </a:t>
            </a:r>
            <a:r>
              <a:rPr lang="en-US" sz="1600" dirty="0">
                <a:solidFill>
                  <a:srgbClr val="0066FF"/>
                </a:solidFill>
              </a:rPr>
              <a:t>for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rgbClr val="0066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10;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++)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console.log(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pPr marL="800100" lvl="2" indent="0">
              <a:buNone/>
            </a:pPr>
            <a:r>
              <a:rPr lang="en-US" sz="1600" dirty="0"/>
              <a:t>  </a:t>
            </a: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console.log(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/>
              <a:t>//will print </a:t>
            </a:r>
            <a:r>
              <a:rPr lang="en-US" sz="1600" dirty="0" err="1"/>
              <a:t>i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66FF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iterateLet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pPr marL="800100" lvl="2" indent="0">
              <a:buNone/>
            </a:pPr>
            <a:r>
              <a:rPr lang="en-US" sz="1600" dirty="0"/>
              <a:t>  </a:t>
            </a:r>
            <a:r>
              <a:rPr lang="en-US" sz="1600" dirty="0">
                <a:solidFill>
                  <a:srgbClr val="0066FF"/>
                </a:solidFill>
              </a:rPr>
              <a:t>for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66FF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10;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++)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console.log(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}  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console.log(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/>
              <a:t>//will throw an error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8216-6004-4D23-AC80-3D1AF978C53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01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 and </a:t>
            </a:r>
            <a:r>
              <a:rPr lang="en-US" b="1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function will print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/>
              <a:t> after the loop, but the second one will throw an error, since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/>
              <a:t> is defined by </a:t>
            </a:r>
            <a:r>
              <a:rPr lang="en-US" dirty="0">
                <a:solidFill>
                  <a:srgbClr val="0066FF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therefore not defined outside the block.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66FF"/>
                </a:solidFill>
              </a:rPr>
              <a:t>const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keyword forces single assignment. </a:t>
            </a:r>
          </a:p>
          <a:p>
            <a:pPr lvl="1"/>
            <a:r>
              <a:rPr lang="en-US" dirty="0"/>
              <a:t>So, this code will throw an error as well: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66FF"/>
                </a:solidFill>
              </a:rPr>
              <a:t>const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 = 1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me = 2 </a:t>
            </a:r>
            <a:r>
              <a:rPr lang="en-US" dirty="0"/>
              <a:t>//cannot reinitialize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A730F-629E-4FA9-B695-AF65C6D41579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52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Out ES6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jsfiddle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https://jsfiddle.net/</a:t>
            </a:r>
            <a:r>
              <a:rPr lang="en-US" dirty="0"/>
              <a:t>) or </a:t>
            </a:r>
            <a:r>
              <a:rPr lang="en-US" dirty="0" err="1"/>
              <a:t>Babeljs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F2B43-B70A-43E2-A257-63CBD0B8639E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679575"/>
            <a:ext cx="7650126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ES6 -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in ES6 are basically just a </a:t>
            </a:r>
            <a:r>
              <a:rPr lang="en-US" i="1" dirty="0"/>
              <a:t>syntactic sugar</a:t>
            </a:r>
            <a:r>
              <a:rPr lang="en-US" dirty="0"/>
              <a:t> over the prototype-based inheritance.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>
                <a:solidFill>
                  <a:srgbClr val="0066FF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Vehicle {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0066FF"/>
                </a:solidFill>
              </a:rPr>
              <a:t>constructor</a:t>
            </a:r>
            <a:r>
              <a:rPr lang="en-US" sz="1400" dirty="0">
                <a:solidFill>
                  <a:schemeClr val="tx1"/>
                </a:solidFill>
              </a:rPr>
              <a:t>(wheels) {</a:t>
            </a:r>
          </a:p>
          <a:p>
            <a:pPr marL="400050" lvl="1" indent="0">
              <a:buNone/>
            </a:pPr>
            <a:r>
              <a:rPr lang="en-US" sz="1400" dirty="0"/>
              <a:t>        </a:t>
            </a:r>
            <a:r>
              <a:rPr lang="en-US" sz="1400" dirty="0" err="1">
                <a:solidFill>
                  <a:srgbClr val="0066FF"/>
                </a:solidFill>
              </a:rPr>
              <a:t>this</a:t>
            </a:r>
            <a:r>
              <a:rPr lang="en-US" sz="1400" dirty="0" err="1">
                <a:solidFill>
                  <a:schemeClr val="tx1"/>
                </a:solidFill>
              </a:rPr>
              <a:t>.wheels</a:t>
            </a:r>
            <a:r>
              <a:rPr lang="en-US" sz="1400" dirty="0">
                <a:solidFill>
                  <a:schemeClr val="tx1"/>
                </a:solidFill>
              </a:rPr>
              <a:t> = wheels;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toString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pPr marL="400050" lvl="1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rgbClr val="0066FF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'(' + </a:t>
            </a:r>
            <a:r>
              <a:rPr lang="en-US" sz="1400" dirty="0" err="1">
                <a:solidFill>
                  <a:schemeClr val="tx1"/>
                </a:solidFill>
              </a:rPr>
              <a:t>this.wheels</a:t>
            </a:r>
            <a:r>
              <a:rPr lang="en-US" sz="1400" dirty="0">
                <a:solidFill>
                  <a:schemeClr val="tx1"/>
                </a:solidFill>
              </a:rPr>
              <a:t> + ')';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66FF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Car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66FF"/>
                </a:solidFill>
              </a:rPr>
              <a:t>extends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Vehicle {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0066FF"/>
                </a:solidFill>
              </a:rPr>
              <a:t>constructor</a:t>
            </a:r>
            <a:r>
              <a:rPr lang="en-US" sz="1400" dirty="0">
                <a:solidFill>
                  <a:schemeClr val="tx1"/>
                </a:solidFill>
              </a:rPr>
              <a:t>(color) {</a:t>
            </a:r>
          </a:p>
          <a:p>
            <a:pPr marL="400050" lvl="1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rgbClr val="0066FF"/>
                </a:solidFill>
              </a:rPr>
              <a:t>super</a:t>
            </a:r>
            <a:r>
              <a:rPr lang="en-US" sz="1400" dirty="0">
                <a:solidFill>
                  <a:schemeClr val="tx1"/>
                </a:solidFill>
              </a:rPr>
              <a:t>(4);</a:t>
            </a:r>
          </a:p>
          <a:p>
            <a:pPr marL="400050" lvl="1" indent="0">
              <a:buNone/>
            </a:pPr>
            <a:r>
              <a:rPr lang="en-US" sz="1400" dirty="0"/>
              <a:t>        </a:t>
            </a:r>
            <a:r>
              <a:rPr lang="en-US" sz="1400" dirty="0" err="1">
                <a:solidFill>
                  <a:srgbClr val="0066FF"/>
                </a:solidFill>
              </a:rPr>
              <a:t>this</a:t>
            </a:r>
            <a:r>
              <a:rPr lang="en-US" sz="1400" dirty="0" err="1">
                <a:solidFill>
                  <a:schemeClr val="tx1"/>
                </a:solidFill>
              </a:rPr>
              <a:t>.color</a:t>
            </a:r>
            <a:r>
              <a:rPr lang="en-US" sz="1400" dirty="0">
                <a:solidFill>
                  <a:schemeClr val="tx1"/>
                </a:solidFill>
              </a:rPr>
              <a:t> = color;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toString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pPr marL="400050" lvl="1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rgbClr val="0066FF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</a:rPr>
              <a:t>super.toString</a:t>
            </a:r>
            <a:r>
              <a:rPr lang="en-US" sz="1400" dirty="0">
                <a:solidFill>
                  <a:schemeClr val="tx1"/>
                </a:solidFill>
              </a:rPr>
              <a:t>() + ' colored:  ' + </a:t>
            </a:r>
            <a:r>
              <a:rPr lang="en-US" sz="1400" dirty="0" err="1">
                <a:solidFill>
                  <a:srgbClr val="0066FF"/>
                </a:solidFill>
              </a:rPr>
              <a:t>this</a:t>
            </a:r>
            <a:r>
              <a:rPr lang="en-US" sz="1400" dirty="0" err="1">
                <a:solidFill>
                  <a:schemeClr val="tx1"/>
                </a:solidFill>
              </a:rPr>
              <a:t>.color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1400" dirty="0"/>
              <a:t>    }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CDF989-9F69-4CF3-9231-E89D67606CF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69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ES6 -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let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car = </a:t>
            </a:r>
            <a:r>
              <a:rPr lang="en-US" sz="2000" dirty="0">
                <a:solidFill>
                  <a:srgbClr val="0066FF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 Car('blue');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car.toString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console.log(car </a:t>
            </a:r>
            <a:r>
              <a:rPr lang="en-US" sz="2000" dirty="0" err="1">
                <a:solidFill>
                  <a:srgbClr val="0066FF"/>
                </a:solidFill>
              </a:rPr>
              <a:t>instanceof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Car);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console.log(car </a:t>
            </a:r>
            <a:r>
              <a:rPr lang="en-US" sz="2000" dirty="0" err="1">
                <a:solidFill>
                  <a:srgbClr val="0066FF"/>
                </a:solidFill>
              </a:rPr>
              <a:t>instanceof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Vehicle);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example, the </a:t>
            </a:r>
            <a:r>
              <a:rPr lang="en-US" dirty="0">
                <a:solidFill>
                  <a:schemeClr val="tx1"/>
                </a:solidFill>
              </a:rPr>
              <a:t>Car</a:t>
            </a:r>
            <a:r>
              <a:rPr lang="en-US" dirty="0"/>
              <a:t> class extends the </a:t>
            </a:r>
            <a:r>
              <a:rPr lang="en-US" dirty="0">
                <a:solidFill>
                  <a:schemeClr val="tx1"/>
                </a:solidFill>
              </a:rPr>
              <a:t>Vehicle</a:t>
            </a:r>
            <a:r>
              <a:rPr lang="en-US" dirty="0"/>
              <a:t> class. </a:t>
            </a:r>
          </a:p>
          <a:p>
            <a:r>
              <a:rPr lang="en-US" dirty="0"/>
              <a:t>The output is as follows: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(4) in blue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EE8DE-2814-4A15-802E-0A9CF7810C6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850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on Babel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AFC0B-D341-4C47-922C-E7B2B62C912C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4" y="990600"/>
            <a:ext cx="752785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2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in Browser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3A584-3848-4C83-B258-D91231326341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/>
              <a:t>&lt;</a:t>
            </a:r>
            <a:r>
              <a:rPr lang="en-US" sz="1000" dirty="0">
                <a:solidFill>
                  <a:srgbClr val="00B0F0"/>
                </a:solidFill>
              </a:rPr>
              <a:t>div</a:t>
            </a:r>
            <a:r>
              <a:rPr lang="en-US" sz="1000" dirty="0"/>
              <a:t> id="output"&gt;&lt;/div&gt;</a:t>
            </a:r>
          </a:p>
          <a:p>
            <a:pPr marL="0" indent="0">
              <a:buNone/>
            </a:pPr>
            <a:r>
              <a:rPr lang="en-US" sz="1000" dirty="0"/>
              <a:t>&lt;!-- Load Babel --&gt;</a:t>
            </a:r>
          </a:p>
          <a:p>
            <a:pPr marL="0" indent="0">
              <a:buNone/>
            </a:pPr>
            <a:r>
              <a:rPr lang="en-US" sz="1000" dirty="0"/>
              <a:t>&lt;</a:t>
            </a:r>
            <a:r>
              <a:rPr lang="en-US" sz="1000" dirty="0">
                <a:solidFill>
                  <a:srgbClr val="00B0F0"/>
                </a:solidFill>
              </a:rPr>
              <a:t>script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="https://unpkg.com/babel-standalone@6/babel.min.js"&gt;&lt;/</a:t>
            </a:r>
            <a:r>
              <a:rPr lang="en-US" sz="1000" dirty="0">
                <a:solidFill>
                  <a:srgbClr val="00B0F0"/>
                </a:solidFill>
              </a:rPr>
              <a:t>script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&lt;</a:t>
            </a:r>
            <a:r>
              <a:rPr lang="en-US" sz="1000" dirty="0">
                <a:solidFill>
                  <a:srgbClr val="00B0F0"/>
                </a:solidFill>
              </a:rPr>
              <a:t>!--</a:t>
            </a:r>
            <a:r>
              <a:rPr lang="en-US" sz="1000" dirty="0"/>
              <a:t> Your custom script here --&gt;</a:t>
            </a:r>
          </a:p>
          <a:p>
            <a:pPr marL="0" indent="0">
              <a:buNone/>
            </a:pPr>
            <a:r>
              <a:rPr lang="en-US" sz="1000" dirty="0"/>
              <a:t>&lt;</a:t>
            </a:r>
            <a:r>
              <a:rPr lang="en-US" sz="1000" dirty="0">
                <a:solidFill>
                  <a:srgbClr val="00B0F0"/>
                </a:solidFill>
              </a:rPr>
              <a:t>script</a:t>
            </a:r>
            <a:r>
              <a:rPr lang="en-US" sz="1000" dirty="0"/>
              <a:t> type="text/babel" data-presets="es2016,es2017,stage-2, stage-3"&gt;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class</a:t>
            </a:r>
            <a:r>
              <a:rPr lang="en-US" sz="1000" dirty="0"/>
              <a:t> Vehicle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constructor</a:t>
            </a:r>
            <a:r>
              <a:rPr lang="en-US" sz="1000" dirty="0"/>
              <a:t>(wheels) {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66FF"/>
                </a:solidFill>
              </a:rPr>
              <a:t>this</a:t>
            </a:r>
            <a:r>
              <a:rPr lang="en-US" sz="1000" dirty="0" err="1"/>
              <a:t>.wheels</a:t>
            </a:r>
            <a:r>
              <a:rPr lang="en-US" sz="1000" dirty="0"/>
              <a:t> = wheels;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 err="1"/>
              <a:t>toString</a:t>
            </a:r>
            <a:r>
              <a:rPr lang="en-US" sz="1000" dirty="0"/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return</a:t>
            </a:r>
            <a:r>
              <a:rPr lang="en-US" sz="1000" dirty="0"/>
              <a:t> '(' + </a:t>
            </a:r>
            <a:r>
              <a:rPr lang="en-US" sz="1000" dirty="0" err="1"/>
              <a:t>this.wheels</a:t>
            </a:r>
            <a:r>
              <a:rPr lang="en-US" sz="1000" dirty="0"/>
              <a:t> + ')';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class</a:t>
            </a:r>
            <a:r>
              <a:rPr lang="en-US" sz="1000" dirty="0"/>
              <a:t> Car </a:t>
            </a:r>
            <a:r>
              <a:rPr lang="en-US" sz="1000" dirty="0">
                <a:solidFill>
                  <a:srgbClr val="0066FF"/>
                </a:solidFill>
              </a:rPr>
              <a:t>extends</a:t>
            </a:r>
            <a:r>
              <a:rPr lang="en-US" sz="1000" dirty="0"/>
              <a:t> Vehicle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constructor</a:t>
            </a:r>
            <a:r>
              <a:rPr lang="en-US" sz="1000" dirty="0"/>
              <a:t>(color)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super</a:t>
            </a:r>
            <a:r>
              <a:rPr lang="en-US" sz="1000" dirty="0"/>
              <a:t>(4);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66FF"/>
                </a:solidFill>
              </a:rPr>
              <a:t>this</a:t>
            </a:r>
            <a:r>
              <a:rPr lang="en-US" sz="1000" dirty="0" err="1"/>
              <a:t>.color</a:t>
            </a:r>
            <a:r>
              <a:rPr lang="en-US" sz="1000" dirty="0"/>
              <a:t> = color;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 err="1"/>
              <a:t>toString</a:t>
            </a:r>
            <a:r>
              <a:rPr lang="en-US" sz="1000" dirty="0"/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return</a:t>
            </a:r>
            <a:r>
              <a:rPr lang="en-US" sz="1000" dirty="0"/>
              <a:t> </a:t>
            </a:r>
            <a:r>
              <a:rPr lang="en-US" sz="1000" dirty="0" err="1"/>
              <a:t>super.toString</a:t>
            </a:r>
            <a:r>
              <a:rPr lang="en-US" sz="1000" dirty="0"/>
              <a:t>() + ' colored: ' + </a:t>
            </a:r>
            <a:r>
              <a:rPr lang="en-US" sz="1000" dirty="0" err="1"/>
              <a:t>this.color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66FF"/>
                </a:solidFill>
              </a:rPr>
              <a:t>let</a:t>
            </a:r>
            <a:r>
              <a:rPr lang="en-US" sz="1000" dirty="0"/>
              <a:t> car = </a:t>
            </a:r>
            <a:r>
              <a:rPr lang="en-US" sz="1000" dirty="0">
                <a:solidFill>
                  <a:srgbClr val="0066FF"/>
                </a:solidFill>
              </a:rPr>
              <a:t>new</a:t>
            </a:r>
            <a:r>
              <a:rPr lang="en-US" sz="1000" dirty="0"/>
              <a:t> Car('blue');</a:t>
            </a:r>
          </a:p>
          <a:p>
            <a:pPr marL="0" indent="0">
              <a:buNone/>
            </a:pPr>
            <a:r>
              <a:rPr lang="en-US" sz="1000" dirty="0" err="1"/>
              <a:t>document.getElementById</a:t>
            </a:r>
            <a:r>
              <a:rPr lang="en-US" sz="1000" dirty="0"/>
              <a:t>('output').</a:t>
            </a:r>
            <a:r>
              <a:rPr lang="en-US" sz="1000" dirty="0" err="1"/>
              <a:t>innerHTML</a:t>
            </a:r>
            <a:r>
              <a:rPr lang="en-US" sz="1000" dirty="0"/>
              <a:t> = </a:t>
            </a:r>
            <a:r>
              <a:rPr lang="en-US" sz="1000" dirty="0" err="1"/>
              <a:t>car.toString</a:t>
            </a:r>
            <a:r>
              <a:rPr lang="en-US" sz="1000" dirty="0"/>
              <a:t>() + "&lt;</a:t>
            </a:r>
            <a:r>
              <a:rPr lang="en-US" sz="1000" dirty="0" err="1"/>
              <a:t>br</a:t>
            </a:r>
            <a:r>
              <a:rPr lang="en-US" sz="1000" dirty="0"/>
              <a:t>&gt;";;</a:t>
            </a:r>
          </a:p>
          <a:p>
            <a:pPr marL="0" indent="0">
              <a:buNone/>
            </a:pPr>
            <a:r>
              <a:rPr lang="en-US" sz="1000" dirty="0" err="1"/>
              <a:t>document.getElementById</a:t>
            </a:r>
            <a:r>
              <a:rPr lang="en-US" sz="1000" dirty="0"/>
              <a:t>('output').</a:t>
            </a:r>
            <a:r>
              <a:rPr lang="en-US" sz="1000" dirty="0" err="1"/>
              <a:t>innerHTML</a:t>
            </a:r>
            <a:r>
              <a:rPr lang="en-US" sz="1000" dirty="0"/>
              <a:t> += (car </a:t>
            </a:r>
            <a:r>
              <a:rPr lang="en-US" sz="1000" dirty="0" err="1"/>
              <a:t>instanceof</a:t>
            </a:r>
            <a:r>
              <a:rPr lang="en-US" sz="1000" dirty="0"/>
              <a:t> Car) + "&lt;</a:t>
            </a:r>
            <a:r>
              <a:rPr lang="en-US" sz="1000" dirty="0" err="1"/>
              <a:t>br</a:t>
            </a:r>
            <a:r>
              <a:rPr lang="en-US" sz="1000" dirty="0"/>
              <a:t>&gt;";</a:t>
            </a:r>
          </a:p>
          <a:p>
            <a:pPr marL="0" indent="0">
              <a:buNone/>
            </a:pPr>
            <a:r>
              <a:rPr lang="en-US" sz="1000" dirty="0" err="1"/>
              <a:t>document.getElementById</a:t>
            </a:r>
            <a:r>
              <a:rPr lang="en-US" sz="1000" dirty="0"/>
              <a:t>('output').</a:t>
            </a:r>
            <a:r>
              <a:rPr lang="en-US" sz="1000" dirty="0" err="1"/>
              <a:t>innerHTML</a:t>
            </a:r>
            <a:r>
              <a:rPr lang="en-US" sz="1000" dirty="0"/>
              <a:t> += (car </a:t>
            </a:r>
            <a:r>
              <a:rPr lang="en-US" sz="1000" dirty="0" err="1"/>
              <a:t>instanceof</a:t>
            </a:r>
            <a:r>
              <a:rPr lang="en-US" sz="1000" dirty="0"/>
              <a:t> Vehicle);</a:t>
            </a:r>
          </a:p>
          <a:p>
            <a:pPr marL="0" indent="0">
              <a:buNone/>
            </a:pPr>
            <a:br>
              <a:rPr lang="en-US" sz="1000" dirty="0"/>
            </a:br>
            <a:r>
              <a:rPr lang="en-US" sz="1000" dirty="0"/>
              <a:t>&lt;/script&gt;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159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on https://jsfiddle.net/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&lt;div id="output"&gt;&lt;/div&gt;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&lt;script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class Vehicle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constructor(wheels) {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this.wheels</a:t>
            </a:r>
            <a:r>
              <a:rPr lang="en-US" sz="1200" dirty="0">
                <a:solidFill>
                  <a:schemeClr val="tx1"/>
                </a:solidFill>
              </a:rPr>
              <a:t> = wheels;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toString</a:t>
            </a:r>
            <a:r>
              <a:rPr lang="en-US" sz="12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return '(' + </a:t>
            </a:r>
            <a:r>
              <a:rPr lang="en-US" sz="1200" dirty="0" err="1">
                <a:solidFill>
                  <a:schemeClr val="tx1"/>
                </a:solidFill>
              </a:rPr>
              <a:t>this.wheels</a:t>
            </a:r>
            <a:r>
              <a:rPr lang="en-US" sz="1200" dirty="0">
                <a:solidFill>
                  <a:schemeClr val="tx1"/>
                </a:solidFill>
              </a:rPr>
              <a:t> + ')';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class Car extends Vehicle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constructor(color)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super(4);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this.color</a:t>
            </a:r>
            <a:r>
              <a:rPr lang="en-US" sz="1200" dirty="0">
                <a:solidFill>
                  <a:schemeClr val="tx1"/>
                </a:solidFill>
              </a:rPr>
              <a:t> = color;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toString</a:t>
            </a:r>
            <a:r>
              <a:rPr lang="en-US" sz="12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return </a:t>
            </a:r>
            <a:r>
              <a:rPr lang="en-US" sz="1200" dirty="0" err="1">
                <a:solidFill>
                  <a:schemeClr val="tx1"/>
                </a:solidFill>
              </a:rPr>
              <a:t>super.toString</a:t>
            </a:r>
            <a:r>
              <a:rPr lang="en-US" sz="1200" dirty="0">
                <a:solidFill>
                  <a:schemeClr val="tx1"/>
                </a:solidFill>
              </a:rPr>
              <a:t>() + ' colored: ' + </a:t>
            </a:r>
            <a:r>
              <a:rPr lang="en-US" sz="1200" dirty="0" err="1">
                <a:solidFill>
                  <a:schemeClr val="tx1"/>
                </a:solidFill>
              </a:rPr>
              <a:t>this.color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let car = new Car('red');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document.getElementById</a:t>
            </a:r>
            <a:r>
              <a:rPr lang="en-US" sz="1200" dirty="0">
                <a:solidFill>
                  <a:schemeClr val="tx1"/>
                </a:solidFill>
              </a:rPr>
              <a:t>('output').</a:t>
            </a:r>
            <a:r>
              <a:rPr lang="en-US" sz="1200" dirty="0" err="1">
                <a:solidFill>
                  <a:schemeClr val="tx1"/>
                </a:solidFill>
              </a:rPr>
              <a:t>innerHTML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car.toString</a:t>
            </a:r>
            <a:r>
              <a:rPr lang="en-US" sz="1200" dirty="0">
                <a:solidFill>
                  <a:schemeClr val="tx1"/>
                </a:solidFill>
              </a:rPr>
              <a:t>() + "&lt;</a:t>
            </a: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&gt;";;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document.getElementById</a:t>
            </a:r>
            <a:r>
              <a:rPr lang="en-US" sz="1200" dirty="0">
                <a:solidFill>
                  <a:schemeClr val="tx1"/>
                </a:solidFill>
              </a:rPr>
              <a:t>('output').</a:t>
            </a:r>
            <a:r>
              <a:rPr lang="en-US" sz="1200" dirty="0" err="1">
                <a:solidFill>
                  <a:schemeClr val="tx1"/>
                </a:solidFill>
              </a:rPr>
              <a:t>innerHTML</a:t>
            </a:r>
            <a:r>
              <a:rPr lang="en-US" sz="1200" dirty="0">
                <a:solidFill>
                  <a:schemeClr val="tx1"/>
                </a:solidFill>
              </a:rPr>
              <a:t> += (car </a:t>
            </a:r>
            <a:r>
              <a:rPr lang="en-US" sz="1200" dirty="0" err="1">
                <a:solidFill>
                  <a:schemeClr val="tx1"/>
                </a:solidFill>
              </a:rPr>
              <a:t>instanceof</a:t>
            </a:r>
            <a:r>
              <a:rPr lang="en-US" sz="1200" dirty="0">
                <a:solidFill>
                  <a:schemeClr val="tx1"/>
                </a:solidFill>
              </a:rPr>
              <a:t> Car) + "&lt;</a:t>
            </a: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&gt;";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document.getElementById</a:t>
            </a:r>
            <a:r>
              <a:rPr lang="en-US" sz="1200" dirty="0">
                <a:solidFill>
                  <a:schemeClr val="tx1"/>
                </a:solidFill>
              </a:rPr>
              <a:t>('output').</a:t>
            </a:r>
            <a:r>
              <a:rPr lang="en-US" sz="1200" dirty="0" err="1">
                <a:solidFill>
                  <a:schemeClr val="tx1"/>
                </a:solidFill>
              </a:rPr>
              <a:t>innerHTML</a:t>
            </a:r>
            <a:r>
              <a:rPr lang="en-US" sz="1200" dirty="0">
                <a:solidFill>
                  <a:schemeClr val="tx1"/>
                </a:solidFill>
              </a:rPr>
              <a:t> += (car </a:t>
            </a:r>
            <a:r>
              <a:rPr lang="en-US" sz="1200" dirty="0" err="1">
                <a:solidFill>
                  <a:schemeClr val="tx1"/>
                </a:solidFill>
              </a:rPr>
              <a:t>instanceof</a:t>
            </a:r>
            <a:r>
              <a:rPr lang="en-US" sz="1200" dirty="0">
                <a:solidFill>
                  <a:schemeClr val="tx1"/>
                </a:solidFill>
              </a:rPr>
              <a:t> Vehicle);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5DD5E-6CF7-437E-BFAA-F3B789C3AA41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44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on https://jsfiddle.net/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45381"/>
            <a:ext cx="8077200" cy="47958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52F6A-EB50-4907-93DA-F0A973D47D22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8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Full-Stack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2008, Google released its Chrome browser, along with its fast </a:t>
            </a:r>
            <a:r>
              <a:rPr lang="en-US" b="1" dirty="0"/>
              <a:t>JIT-compiling V8 JavaScript engine</a:t>
            </a:r>
            <a:r>
              <a:rPr lang="en-US" dirty="0"/>
              <a:t>.</a:t>
            </a:r>
          </a:p>
          <a:p>
            <a:pPr lvl="1" eaLnBrk="1" hangingPunct="1"/>
            <a:r>
              <a:rPr lang="en-US" sz="2000" dirty="0"/>
              <a:t>Google's </a:t>
            </a:r>
            <a:r>
              <a:rPr lang="en-US" sz="2000" b="1" dirty="0"/>
              <a:t>V8 engine</a:t>
            </a:r>
            <a:r>
              <a:rPr lang="en-US" sz="2000" dirty="0"/>
              <a:t> made JavaScript run so much faster that it completely transformed web application development.</a:t>
            </a:r>
          </a:p>
          <a:p>
            <a:pPr lvl="1" eaLnBrk="1" hangingPunct="1"/>
            <a:r>
              <a:rPr lang="en-US" sz="2000" dirty="0"/>
              <a:t>One of the first products of this revolution was </a:t>
            </a:r>
            <a:r>
              <a:rPr lang="en-US" sz="2000" b="1" dirty="0"/>
              <a:t>Node.js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2000" dirty="0"/>
              <a:t>a V8-based database called </a:t>
            </a:r>
            <a:r>
              <a:rPr lang="en-US" sz="2000" b="1" dirty="0"/>
              <a:t>MongoDB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2000" dirty="0"/>
              <a:t>A frontend open source </a:t>
            </a:r>
            <a:r>
              <a:rPr lang="en-US" sz="2000" b="1" dirty="0"/>
              <a:t>framework</a:t>
            </a:r>
            <a:r>
              <a:rPr lang="en-US" sz="2000" dirty="0"/>
              <a:t> called </a:t>
            </a:r>
            <a:r>
              <a:rPr lang="en-US" sz="2000" b="1" dirty="0"/>
              <a:t>AngularJS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2000" dirty="0"/>
              <a:t>A frontend </a:t>
            </a:r>
            <a:r>
              <a:rPr lang="en-US" sz="2000" b="1" dirty="0"/>
              <a:t>library</a:t>
            </a:r>
            <a:r>
              <a:rPr lang="en-US" sz="2000" dirty="0"/>
              <a:t> called </a:t>
            </a:r>
            <a:r>
              <a:rPr lang="en-US" sz="2000" b="1" dirty="0"/>
              <a:t>React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dirty="0"/>
              <a:t>Now JavaScript is the programming language </a:t>
            </a:r>
            <a:r>
              <a:rPr lang="en-US" b="1" dirty="0"/>
              <a:t>across all three layers</a:t>
            </a:r>
            <a:r>
              <a:rPr lang="en-US" dirty="0"/>
              <a:t> - an idea that is commonly referred to as the </a:t>
            </a:r>
            <a:r>
              <a:rPr lang="en-US" b="1" dirty="0"/>
              <a:t>full-stack JavaScript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The following stacks are examples of this idea: 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b="1" dirty="0"/>
              <a:t>MEAN (MongoDB, Express, Angular, Node) </a:t>
            </a:r>
            <a:r>
              <a:rPr lang="en-US" sz="2000" dirty="0"/>
              <a:t>stack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b="1" dirty="0"/>
              <a:t>MERN (MongoDB, Express, React, Node)</a:t>
            </a:r>
            <a:r>
              <a:rPr lang="en-US" sz="2000" dirty="0"/>
              <a:t> stack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95B82-E362-464D-9F77-41AD70156D4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4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Arrows are </a:t>
            </a:r>
            <a:r>
              <a:rPr lang="en-US" sz="2000" b="1" i="1" dirty="0"/>
              <a:t>functions shorthand</a:t>
            </a:r>
            <a:r>
              <a:rPr lang="en-US" sz="2000" dirty="0"/>
              <a:t> by the </a:t>
            </a:r>
            <a:r>
              <a:rPr lang="en-US" sz="2000" b="1" dirty="0">
                <a:solidFill>
                  <a:schemeClr val="tx1"/>
                </a:solidFill>
              </a:rPr>
              <a:t>=&gt;</a:t>
            </a:r>
            <a:r>
              <a:rPr lang="en-US" sz="2000" dirty="0"/>
              <a:t> syntax. </a:t>
            </a:r>
          </a:p>
          <a:p>
            <a:r>
              <a:rPr lang="en-US" sz="2000" dirty="0"/>
              <a:t>Used in Java and C#. </a:t>
            </a:r>
          </a:p>
          <a:p>
            <a:r>
              <a:rPr lang="en-US" sz="2000" dirty="0"/>
              <a:t>Arrows are also very helpful because they share the same lexical </a:t>
            </a:r>
            <a:r>
              <a:rPr lang="en-US" sz="2000" dirty="0">
                <a:solidFill>
                  <a:srgbClr val="0066FF"/>
                </a:solidFill>
              </a:rPr>
              <a:t>this</a:t>
            </a:r>
            <a:r>
              <a:rPr lang="en-US" sz="2000" dirty="0"/>
              <a:t> as their scope. </a:t>
            </a:r>
          </a:p>
          <a:p>
            <a:r>
              <a:rPr lang="en-US" sz="2000" dirty="0"/>
              <a:t>They are mainly used in two forms:</a:t>
            </a:r>
          </a:p>
          <a:p>
            <a:pPr lvl="1"/>
            <a:r>
              <a:rPr lang="en-US" sz="2000" dirty="0"/>
              <a:t>using an </a:t>
            </a:r>
            <a:r>
              <a:rPr lang="en-US" sz="2000" b="1" dirty="0"/>
              <a:t>expression body</a:t>
            </a:r>
            <a:r>
              <a:rPr lang="en-US" sz="2000" dirty="0"/>
              <a:t>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let</a:t>
            </a:r>
            <a:r>
              <a:rPr lang="en-US" sz="2000" dirty="0">
                <a:solidFill>
                  <a:schemeClr val="tx1"/>
                </a:solidFill>
              </a:rPr>
              <a:t> numbers = [1,2,3,4,5]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3333FF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squares = </a:t>
            </a:r>
            <a:r>
              <a:rPr lang="en-US" sz="2000" dirty="0" err="1">
                <a:solidFill>
                  <a:schemeClr val="tx1"/>
                </a:solidFill>
              </a:rPr>
              <a:t>numbers.map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n </a:t>
            </a:r>
            <a:r>
              <a:rPr lang="en-US" sz="2000" b="1" dirty="0">
                <a:solidFill>
                  <a:srgbClr val="3333FF"/>
                </a:solidFill>
              </a:rPr>
              <a:t>=&gt;</a:t>
            </a:r>
            <a:r>
              <a:rPr lang="en-US" sz="2000" b="1" dirty="0">
                <a:solidFill>
                  <a:schemeClr val="tx1"/>
                </a:solidFill>
              </a:rPr>
              <a:t> n * n</a:t>
            </a:r>
            <a:r>
              <a:rPr lang="en-US" sz="2000" dirty="0">
                <a:solidFill>
                  <a:schemeClr val="tx1"/>
                </a:solidFill>
              </a:rPr>
              <a:t>); 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console.log('</a:t>
            </a:r>
            <a:r>
              <a:rPr lang="en-US" sz="2000" dirty="0" err="1">
                <a:solidFill>
                  <a:schemeClr val="tx1"/>
                </a:solidFill>
              </a:rPr>
              <a:t>squares:',squares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800100" lvl="1"/>
            <a:r>
              <a:rPr lang="en-US" sz="2000" dirty="0"/>
              <a:t>using a </a:t>
            </a:r>
            <a:r>
              <a:rPr lang="en-US" sz="2000" b="1" dirty="0"/>
              <a:t>statement body</a:t>
            </a:r>
            <a:r>
              <a:rPr lang="en-US" sz="2000" dirty="0"/>
              <a:t>: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let</a:t>
            </a:r>
            <a:r>
              <a:rPr lang="en-US" sz="2000" dirty="0">
                <a:solidFill>
                  <a:schemeClr val="tx1"/>
                </a:solidFill>
              </a:rPr>
              <a:t> evens = []</a:t>
            </a:r>
          </a:p>
          <a:p>
            <a:pPr marL="857250" lvl="2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numbers.forEach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n =&gt; { </a:t>
            </a:r>
            <a:r>
              <a:rPr lang="en-US" sz="2000" b="1" dirty="0"/>
              <a:t> </a:t>
            </a:r>
            <a:r>
              <a:rPr lang="en-US" sz="2000" dirty="0"/>
              <a:t>//anonymous function code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if (n % 2 === 0) </a:t>
            </a:r>
            <a:r>
              <a:rPr lang="en-US" sz="2000" b="1" dirty="0" err="1">
                <a:solidFill>
                  <a:schemeClr val="tx1"/>
                </a:solidFill>
              </a:rPr>
              <a:t>evens.push</a:t>
            </a:r>
            <a:r>
              <a:rPr lang="en-US" sz="2000" b="1" dirty="0">
                <a:solidFill>
                  <a:schemeClr val="tx1"/>
                </a:solidFill>
              </a:rPr>
              <a:t>(n);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console.log('even numbers', evens)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64720-C839-4682-BA3A-ADB78BB59C3B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32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Functions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Lexical scoping</a:t>
            </a:r>
            <a:r>
              <a:rPr lang="en-US" dirty="0"/>
              <a:t> means whatever variables are in </a:t>
            </a:r>
            <a:r>
              <a:rPr lang="en-US" b="1" dirty="0"/>
              <a:t>scope</a:t>
            </a:r>
            <a:r>
              <a:rPr lang="en-US" dirty="0"/>
              <a:t> where you define a function from (as opposed to when you call it) are in </a:t>
            </a:r>
            <a:r>
              <a:rPr lang="en-US" b="1" dirty="0"/>
              <a:t>scope</a:t>
            </a:r>
            <a:r>
              <a:rPr lang="en-US" dirty="0"/>
              <a:t> in the function</a:t>
            </a:r>
          </a:p>
          <a:p>
            <a:r>
              <a:rPr lang="en-US" dirty="0"/>
              <a:t>An example of using the shared lexical would be: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FF"/>
                </a:solidFill>
              </a:rPr>
              <a:t>const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author = 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fullName</a:t>
            </a:r>
            <a:r>
              <a:rPr lang="en-US" sz="1800" dirty="0">
                <a:solidFill>
                  <a:schemeClr val="tx1"/>
                </a:solidFill>
              </a:rPr>
              <a:t>: "Bob Alice",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books: [],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printBooks</a:t>
            </a:r>
            <a:r>
              <a:rPr lang="en-US" sz="1800" dirty="0">
                <a:solidFill>
                  <a:schemeClr val="tx1"/>
                </a:solidFill>
              </a:rPr>
              <a:t>() 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</a:t>
            </a:r>
            <a:r>
              <a:rPr lang="en-US" sz="1800" dirty="0" err="1">
                <a:solidFill>
                  <a:srgbClr val="0066FF"/>
                </a:solidFill>
              </a:rPr>
              <a:t>this</a:t>
            </a:r>
            <a:r>
              <a:rPr lang="en-US" sz="1800" dirty="0" err="1">
                <a:solidFill>
                  <a:schemeClr val="tx1"/>
                </a:solidFill>
              </a:rPr>
              <a:t>.books.forEach</a:t>
            </a:r>
            <a:r>
              <a:rPr lang="en-US" sz="1800" dirty="0">
                <a:solidFill>
                  <a:schemeClr val="tx1"/>
                </a:solidFill>
              </a:rPr>
              <a:t>(book </a:t>
            </a:r>
            <a:r>
              <a:rPr lang="en-US" sz="1800" dirty="0">
                <a:solidFill>
                  <a:srgbClr val="3333CC"/>
                </a:solidFill>
              </a:rPr>
              <a:t>=&gt;</a:t>
            </a:r>
            <a:r>
              <a:rPr lang="en-US" sz="1800" dirty="0">
                <a:solidFill>
                  <a:schemeClr val="tx1"/>
                </a:solidFill>
              </a:rPr>
              <a:t> console.log(book + ' by ' + </a:t>
            </a:r>
            <a:r>
              <a:rPr lang="en-US" sz="1800" dirty="0" err="1">
                <a:solidFill>
                  <a:srgbClr val="0066FF"/>
                </a:solidFill>
              </a:rPr>
              <a:t>this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b="1" dirty="0" err="1">
                <a:solidFill>
                  <a:schemeClr val="tx1"/>
                </a:solidFill>
              </a:rPr>
              <a:t>fullName</a:t>
            </a:r>
            <a:r>
              <a:rPr lang="en-US" sz="1800" dirty="0">
                <a:solidFill>
                  <a:schemeClr val="tx1"/>
                </a:solidFill>
              </a:rPr>
              <a:t>));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author.books</a:t>
            </a:r>
            <a:r>
              <a:rPr lang="en-US" sz="2000" dirty="0">
                <a:solidFill>
                  <a:schemeClr val="tx1"/>
                </a:solidFill>
              </a:rPr>
              <a:t> = ["JavaScript", "Python", "</a:t>
            </a:r>
            <a:r>
              <a:rPr lang="en-US" sz="2000" dirty="0" err="1">
                <a:solidFill>
                  <a:schemeClr val="tx1"/>
                </a:solidFill>
              </a:rPr>
              <a:t>Kotlin</a:t>
            </a:r>
            <a:r>
              <a:rPr lang="en-US" sz="2000" dirty="0">
                <a:solidFill>
                  <a:schemeClr val="tx1"/>
                </a:solidFill>
              </a:rPr>
              <a:t>"]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author.printBooks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/>
              <a:t>If used as a regular function, </a:t>
            </a:r>
            <a:r>
              <a:rPr lang="en-US" dirty="0">
                <a:solidFill>
                  <a:srgbClr val="0066FF"/>
                </a:solidFill>
              </a:rPr>
              <a:t>this</a:t>
            </a:r>
            <a:r>
              <a:rPr lang="en-US" dirty="0"/>
              <a:t> would be the </a:t>
            </a:r>
            <a:r>
              <a:rPr lang="en-US" dirty="0">
                <a:solidFill>
                  <a:srgbClr val="0066FF"/>
                </a:solidFill>
              </a:rPr>
              <a:t>book</a:t>
            </a:r>
            <a:r>
              <a:rPr lang="en-US" dirty="0"/>
              <a:t> object and not the </a:t>
            </a:r>
            <a:r>
              <a:rPr lang="en-US" dirty="0">
                <a:solidFill>
                  <a:srgbClr val="0066FF"/>
                </a:solidFill>
              </a:rPr>
              <a:t>author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C6AE39-10D7-48C1-94FA-4DABECA0B88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72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Default, Rest,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Default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Rest</a:t>
            </a:r>
            <a:r>
              <a:rPr lang="en-US" dirty="0"/>
              <a:t>, and </a:t>
            </a:r>
            <a:r>
              <a:rPr lang="en-US" dirty="0">
                <a:solidFill>
                  <a:schemeClr val="tx1"/>
                </a:solidFill>
              </a:rPr>
              <a:t>Spread</a:t>
            </a:r>
            <a:r>
              <a:rPr lang="en-US" dirty="0"/>
              <a:t> are three new features related to functions parameters. </a:t>
            </a:r>
          </a:p>
          <a:p>
            <a:r>
              <a:rPr lang="en-US" dirty="0"/>
              <a:t>The default feature allows you to </a:t>
            </a:r>
            <a:r>
              <a:rPr lang="en-US" b="1" dirty="0"/>
              <a:t>set a default value to the function parameter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66FF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add(x, y = 0)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0066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x + y;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add(1)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add(1,2)</a:t>
            </a:r>
          </a:p>
          <a:p>
            <a:r>
              <a:rPr lang="en-US" dirty="0"/>
              <a:t>In this example, the value of </a:t>
            </a:r>
            <a:r>
              <a:rPr lang="en-US" dirty="0">
                <a:solidFill>
                  <a:srgbClr val="0066FF"/>
                </a:solidFill>
              </a:rPr>
              <a:t>y</a:t>
            </a:r>
            <a:r>
              <a:rPr lang="en-US" dirty="0"/>
              <a:t> will be set to </a:t>
            </a:r>
            <a:r>
              <a:rPr lang="en-US" dirty="0">
                <a:solidFill>
                  <a:srgbClr val="0066FF"/>
                </a:solidFill>
              </a:rPr>
              <a:t>0</a:t>
            </a:r>
            <a:r>
              <a:rPr lang="en-US" dirty="0"/>
              <a:t> if a value is not passed or is set to </a:t>
            </a:r>
            <a:r>
              <a:rPr lang="en-US" dirty="0">
                <a:solidFill>
                  <a:srgbClr val="0066FF"/>
                </a:solidFill>
              </a:rPr>
              <a:t>undefined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1B2B5C-29F0-40F1-8E35-939C8D5A9F3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687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</a:rPr>
              <a:t>Rest</a:t>
            </a:r>
            <a:r>
              <a:rPr lang="en-US" dirty="0"/>
              <a:t> feature </a:t>
            </a:r>
            <a:r>
              <a:rPr lang="en-US" b="1" dirty="0"/>
              <a:t>allows </a:t>
            </a:r>
            <a:r>
              <a:rPr lang="en-US" b="1" dirty="0" err="1"/>
              <a:t>allows</a:t>
            </a:r>
            <a:r>
              <a:rPr lang="en-US" b="1" dirty="0"/>
              <a:t> a function to accept an indefinite number of arguments as an array:</a:t>
            </a:r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066FF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userFriends</a:t>
            </a:r>
            <a:r>
              <a:rPr lang="en-US" dirty="0">
                <a:solidFill>
                  <a:schemeClr val="tx1"/>
                </a:solidFill>
              </a:rPr>
              <a:t>(user, </a:t>
            </a:r>
            <a:r>
              <a:rPr lang="en-US" b="1" dirty="0">
                <a:solidFill>
                  <a:schemeClr val="tx1"/>
                </a:solidFill>
              </a:rPr>
              <a:t>...friends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console.log(user + ' has ' + </a:t>
            </a:r>
            <a:r>
              <a:rPr lang="en-US" dirty="0" err="1">
                <a:solidFill>
                  <a:schemeClr val="tx1"/>
                </a:solidFill>
              </a:rPr>
              <a:t>friends.length</a:t>
            </a:r>
            <a:r>
              <a:rPr lang="en-US" dirty="0">
                <a:solidFill>
                  <a:schemeClr val="tx1"/>
                </a:solidFill>
              </a:rPr>
              <a:t> + ' friends');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userFriends</a:t>
            </a:r>
            <a:r>
              <a:rPr lang="en-US" dirty="0">
                <a:solidFill>
                  <a:schemeClr val="tx1"/>
                </a:solidFill>
              </a:rPr>
              <a:t>('User', </a:t>
            </a:r>
            <a:r>
              <a:rPr lang="en-US" b="1" dirty="0">
                <a:solidFill>
                  <a:schemeClr val="tx1"/>
                </a:solidFill>
              </a:rPr>
              <a:t>'Bob', 'Alice'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This will output: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User has 2 friends</a:t>
            </a:r>
          </a:p>
          <a:p>
            <a:r>
              <a:rPr lang="en-US" b="1" dirty="0"/>
              <a:t>Only the last parameter </a:t>
            </a:r>
            <a:r>
              <a:rPr lang="en-US" dirty="0"/>
              <a:t>in a function definition can be a rest parameter.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E9702-7B1D-4064-A445-AA5CD9943C19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699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Spread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spread operator is three dots (</a:t>
            </a:r>
            <a:r>
              <a:rPr lang="en-US" b="1" dirty="0"/>
              <a:t>...</a:t>
            </a:r>
            <a:r>
              <a:rPr lang="en-US" dirty="0"/>
              <a:t>) that perform several different tasks.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</a:rPr>
              <a:t>spread</a:t>
            </a:r>
            <a:r>
              <a:rPr lang="en-US" dirty="0"/>
              <a:t> operator </a:t>
            </a:r>
            <a:r>
              <a:rPr lang="en-US" b="1" dirty="0"/>
              <a:t>turns an array into a call argument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userTopFriends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firstFriend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secondFriend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thirdFriend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console.log(</a:t>
            </a:r>
            <a:r>
              <a:rPr lang="en-US" sz="2000" dirty="0" err="1">
                <a:solidFill>
                  <a:schemeClr val="tx1"/>
                </a:solidFill>
              </a:rPr>
              <a:t>firstFriend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console.log(</a:t>
            </a:r>
            <a:r>
              <a:rPr lang="en-US" sz="2000" dirty="0" err="1">
                <a:solidFill>
                  <a:schemeClr val="tx1"/>
                </a:solidFill>
              </a:rPr>
              <a:t>secondFriend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console.log(</a:t>
            </a:r>
            <a:r>
              <a:rPr lang="en-US" sz="2000" dirty="0" err="1">
                <a:solidFill>
                  <a:schemeClr val="tx1"/>
                </a:solidFill>
              </a:rPr>
              <a:t>thirdFriend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userTopFriends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...</a:t>
            </a:r>
            <a:r>
              <a:rPr lang="en-US" sz="2000" dirty="0">
                <a:solidFill>
                  <a:schemeClr val="tx1"/>
                </a:solidFill>
              </a:rPr>
              <a:t>['Alice', 'Bob', 'Michelle']);</a:t>
            </a:r>
          </a:p>
          <a:p>
            <a:r>
              <a:rPr lang="en-US" sz="2000" dirty="0"/>
              <a:t>This will output: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Alice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Bob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Michelle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40B9C-1E56-485B-A6B5-AE81B4CB563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9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1D9-63CF-427C-A8E0-C8C0351A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Spread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C060-FAA2-4D02-B4D9-EE1D6AD8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baseline="0" dirty="0"/>
              <a:t>We can also use the three dot syntax to </a:t>
            </a:r>
            <a:r>
              <a:rPr lang="en-US" sz="2000" b="1" i="0" u="none" strike="noStrike" baseline="0" dirty="0"/>
              <a:t>collect function arguments as an array</a:t>
            </a:r>
            <a:r>
              <a:rPr lang="en-US" sz="2000" b="0" i="0" u="none" strike="noStrike" baseline="0" dirty="0"/>
              <a:t>. </a:t>
            </a:r>
          </a:p>
          <a:p>
            <a:r>
              <a:rPr lang="en-US" sz="2000" b="0" i="0" u="none" strike="noStrike" baseline="0" dirty="0"/>
              <a:t>When used in a function, these are called </a:t>
            </a:r>
            <a:r>
              <a:rPr lang="en-US" sz="2000" b="1" i="0" u="none" strike="noStrike" baseline="0" dirty="0"/>
              <a:t>rest parameters</a:t>
            </a:r>
            <a:r>
              <a:rPr lang="en-US" sz="2000" b="0" i="0" u="none" strike="noStrike" baseline="0" dirty="0"/>
              <a:t>. </a:t>
            </a:r>
          </a:p>
          <a:p>
            <a:r>
              <a:rPr lang="en-US" sz="2000" b="0" i="0" u="none" strike="noStrike" baseline="0" dirty="0"/>
              <a:t>Here, we build a function that takes in </a:t>
            </a:r>
            <a:r>
              <a:rPr lang="en-US" sz="2000" b="0" i="1" u="none" strike="noStrike" baseline="0" dirty="0">
                <a:solidFill>
                  <a:schemeClr val="tx1"/>
                </a:solidFill>
              </a:rPr>
              <a:t>n</a:t>
            </a:r>
            <a:r>
              <a:rPr lang="en-US" sz="2000" b="0" i="1" u="none" strike="noStrike" baseline="0" dirty="0"/>
              <a:t> </a:t>
            </a:r>
            <a:r>
              <a:rPr lang="en-US" sz="2000" b="0" i="0" u="none" strike="noStrike" baseline="0" dirty="0"/>
              <a:t>number of arguments using the spread operator, and then uses those arguments to print some console messages: </a:t>
            </a:r>
          </a:p>
          <a:p>
            <a:pPr marL="400050" lvl="1" indent="0">
              <a:buNone/>
            </a:pPr>
            <a:r>
              <a:rPr lang="en-US" sz="16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function 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directions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(...</a:t>
            </a:r>
            <a:r>
              <a:rPr lang="en-US" sz="1600" b="1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{ 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let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en-US" sz="1600" b="1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remaining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let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finish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en-US" sz="1600" b="1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stops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remaining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reverse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();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//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`drive through 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${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length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towns`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`start in 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${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`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`the destination is 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${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finish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`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`stopping 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${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stops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length</a:t>
            </a:r>
            <a:r>
              <a:rPr lang="en-US" sz="1600" b="0" i="0" u="none" strike="noStrike" baseline="0" dirty="0">
                <a:solidFill>
                  <a:srgbClr val="AA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times in between`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40005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400050" lvl="1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directions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"Truckee"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"Tahoe City"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"Sunnyside"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"Homewood"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"Tahoma"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4992-D0AF-4390-9DA5-E3971BB9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FA32C9-B483-49E8-BB7E-07E084C21CBD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99CE-0F98-4793-BEAE-99CA21E6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7D5F-0309-46E0-BB3D-0BE1E64F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58DB8-5B10-4C06-BFC6-226CF5AC16F2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3844150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667-AFBD-4CBB-B0D6-F8F13484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Spread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360E-792E-4AB1-A024-6C9FBF59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</a:rPr>
              <a:t>directions</a:t>
            </a:r>
            <a:r>
              <a:rPr lang="en-US" dirty="0"/>
              <a:t> function takes in the arguments using the spread operator. </a:t>
            </a:r>
          </a:p>
          <a:p>
            <a:r>
              <a:rPr lang="en-US" dirty="0"/>
              <a:t>The first argument is assigned to the </a:t>
            </a:r>
            <a:r>
              <a:rPr lang="en-US" dirty="0">
                <a:solidFill>
                  <a:schemeClr val="tx1"/>
                </a:solidFill>
              </a:rPr>
              <a:t>start</a:t>
            </a:r>
            <a:r>
              <a:rPr lang="en-US" dirty="0"/>
              <a:t> variable. </a:t>
            </a:r>
          </a:p>
          <a:p>
            <a:r>
              <a:rPr lang="en-US" dirty="0"/>
              <a:t>The last argument is assigned to a </a:t>
            </a:r>
            <a:r>
              <a:rPr lang="en-US" dirty="0">
                <a:solidFill>
                  <a:schemeClr val="tx1"/>
                </a:solidFill>
              </a:rPr>
              <a:t>finish</a:t>
            </a:r>
            <a:r>
              <a:rPr lang="en-US" dirty="0"/>
              <a:t> variable using </a:t>
            </a:r>
            <a:r>
              <a:rPr lang="en-US" dirty="0" err="1">
                <a:solidFill>
                  <a:schemeClr val="tx1"/>
                </a:solidFill>
              </a:rPr>
              <a:t>Array.reverse</a:t>
            </a:r>
            <a:r>
              <a:rPr lang="en-US" dirty="0"/>
              <a:t>. </a:t>
            </a:r>
          </a:p>
          <a:p>
            <a:r>
              <a:rPr lang="en-US" dirty="0"/>
              <a:t>We then use the length of the </a:t>
            </a:r>
            <a:r>
              <a:rPr lang="en-US" dirty="0">
                <a:solidFill>
                  <a:schemeClr val="tx1"/>
                </a:solidFill>
              </a:rPr>
              <a:t>arguments</a:t>
            </a:r>
            <a:r>
              <a:rPr lang="en-US" dirty="0"/>
              <a:t> array to display how many towns we’re going through. </a:t>
            </a:r>
          </a:p>
          <a:p>
            <a:r>
              <a:rPr lang="en-US" dirty="0"/>
              <a:t>The number of stops is the length of the </a:t>
            </a:r>
            <a:r>
              <a:rPr lang="en-US" dirty="0">
                <a:solidFill>
                  <a:schemeClr val="tx1"/>
                </a:solidFill>
              </a:rPr>
              <a:t>arguments</a:t>
            </a:r>
            <a:r>
              <a:rPr lang="en-US" dirty="0"/>
              <a:t> array minus the </a:t>
            </a:r>
            <a:r>
              <a:rPr lang="en-US" dirty="0">
                <a:solidFill>
                  <a:schemeClr val="tx1"/>
                </a:solidFill>
              </a:rPr>
              <a:t>finish</a:t>
            </a:r>
            <a:r>
              <a:rPr lang="en-US" dirty="0"/>
              <a:t> stop. </a:t>
            </a:r>
          </a:p>
          <a:p>
            <a:r>
              <a:rPr lang="en-US" dirty="0"/>
              <a:t>This provides incredible flexibility because we could use the </a:t>
            </a:r>
            <a:r>
              <a:rPr lang="en-US" dirty="0">
                <a:solidFill>
                  <a:schemeClr val="tx1"/>
                </a:solidFill>
              </a:rPr>
              <a:t>directions</a:t>
            </a:r>
            <a:r>
              <a:rPr lang="en-US" dirty="0"/>
              <a:t> function to handle any number of stops.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9920-37B2-4C3F-B064-B27D2A2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603AD9-49FE-4697-8DFA-FB0F8A18584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023B-F122-4BEC-BA81-2A1F5829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77E1-C5A4-4742-B343-D224B89A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F49B5-E7F2-4A16-9E0A-6A61F20430E8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1753086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AD73-9B45-475E-8BE4-475E40F8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Spread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54C5-0512-429C-A01D-70E4BACB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</a:t>
            </a:r>
            <a:r>
              <a:rPr lang="en-US" sz="2000" b="0" i="0" u="none" strike="noStrike" baseline="0" dirty="0"/>
              <a:t>llows us to </a:t>
            </a:r>
            <a:r>
              <a:rPr lang="en-US" sz="2000" b="1" i="0" u="none" strike="noStrike" baseline="0" dirty="0"/>
              <a:t>combine the contents of arrays</a:t>
            </a:r>
            <a:r>
              <a:rPr lang="en-US" sz="2000" b="0" i="0" u="none" strike="noStrike" baseline="0" dirty="0"/>
              <a:t>. </a:t>
            </a:r>
          </a:p>
          <a:p>
            <a:pPr lvl="1"/>
            <a:r>
              <a:rPr lang="en-US" sz="2000" b="0" i="0" u="none" strike="noStrike" baseline="0" dirty="0"/>
              <a:t>For example, if we had two arrays, we could </a:t>
            </a:r>
            <a:r>
              <a:rPr lang="en-US" sz="2000" b="1" i="0" u="none" strike="noStrike" baseline="0" dirty="0"/>
              <a:t>make a third array that combines the two arrays into one</a:t>
            </a:r>
            <a:r>
              <a:rPr lang="en-US" sz="2000" b="0" i="0" u="none" strike="noStrike" baseline="0" dirty="0"/>
              <a:t>: </a:t>
            </a:r>
          </a:p>
          <a:p>
            <a:pPr marL="400050" lvl="1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peaks 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baseline="0" dirty="0" err="1">
                <a:solidFill>
                  <a:srgbClr val="CC3200"/>
                </a:solidFill>
                <a:latin typeface="Courier New" panose="02070309020205020404" pitchFamily="49" charset="0"/>
              </a:rPr>
              <a:t>Tallac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"Ralston"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"Rose"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400050" lvl="1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canyons 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"Ward"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"Blackwood"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400050" lvl="1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8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tahoe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[...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peaks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...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canyons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400050" lvl="1" indent="0">
              <a:buNone/>
            </a:pP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tahoe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join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",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)); </a:t>
            </a:r>
            <a:r>
              <a:rPr lang="en-US" sz="18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</a:t>
            </a:r>
            <a:r>
              <a:rPr lang="en-US" sz="1800" b="0" i="1" u="none" strike="noStrike" baseline="0" dirty="0" err="1">
                <a:solidFill>
                  <a:srgbClr val="35576C"/>
                </a:solidFill>
                <a:latin typeface="Courier New" panose="02070309020205020404" pitchFamily="49" charset="0"/>
              </a:rPr>
              <a:t>Tallac</a:t>
            </a:r>
            <a:r>
              <a:rPr lang="en-US" sz="18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, Ralston, Rose, Ward, Blackwood </a:t>
            </a:r>
          </a:p>
          <a:p>
            <a:r>
              <a:rPr lang="en-US" sz="2000" dirty="0"/>
              <a:t>All of the items from </a:t>
            </a:r>
            <a:r>
              <a:rPr lang="en-US" sz="2000" dirty="0">
                <a:solidFill>
                  <a:schemeClr val="tx1"/>
                </a:solidFill>
              </a:rPr>
              <a:t>peaks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1"/>
                </a:solidFill>
              </a:rPr>
              <a:t>canyons</a:t>
            </a:r>
            <a:r>
              <a:rPr lang="en-US" sz="2000" dirty="0"/>
              <a:t> are pushed into a new array called </a:t>
            </a:r>
            <a:r>
              <a:rPr lang="en-US" sz="2000" dirty="0" err="1"/>
              <a:t>tahoe</a:t>
            </a:r>
            <a:r>
              <a:rPr lang="en-US" sz="2000" dirty="0"/>
              <a:t>.</a:t>
            </a:r>
          </a:p>
          <a:p>
            <a:r>
              <a:rPr lang="en-US" sz="2000" b="0" i="0" u="none" strike="noStrike" baseline="0" dirty="0"/>
              <a:t>The spread operator can also be used to </a:t>
            </a:r>
            <a:r>
              <a:rPr lang="en-US" sz="2000" b="1" i="0" u="none" strike="noStrike" baseline="0" dirty="0"/>
              <a:t>get the remaining items in the array</a:t>
            </a:r>
            <a:r>
              <a:rPr lang="en-US" sz="2000" b="0" i="0" u="none" strike="noStrike" baseline="0" dirty="0"/>
              <a:t>: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lakes 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"Donner"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"Marlette"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"Fallen Leaf"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"Cascade"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...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others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lakes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others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join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",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)); </a:t>
            </a:r>
            <a:r>
              <a:rPr lang="en-US" sz="18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Marlette, Fallen Leaf, Cascade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CE1D0-FB77-441B-A1AA-B64F0FB8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710CFB-6078-4D60-8132-4734086DFFED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1D1C-4988-45C7-B804-96D53FF6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F478-9C41-4264-A6A7-65F27E4C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7AD6A-5C4D-41E2-A3AF-F7B939B96227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2759202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1DF-24D2-4F75-8D03-E9947450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C283-546D-4127-9532-977BB72B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spread operator can also be </a:t>
            </a:r>
            <a:r>
              <a:rPr lang="en-US" sz="2000" b="1" dirty="0"/>
              <a:t>used for objects</a:t>
            </a:r>
            <a:r>
              <a:rPr lang="en-US" sz="2000" dirty="0"/>
              <a:t>.</a:t>
            </a:r>
          </a:p>
          <a:p>
            <a:r>
              <a:rPr lang="en-US" sz="2000" dirty="0"/>
              <a:t>In this example, we’ll use it the same way we combined two arrays into a third array, but instead of arrays, we’ll use objects:</a:t>
            </a:r>
          </a:p>
          <a:p>
            <a:pPr marL="400050" lvl="1" indent="0">
              <a:buNone/>
            </a:pPr>
            <a:r>
              <a:rPr lang="en-US" sz="16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morning 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breakfast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: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"oatmeal"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lunch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: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"peanut butter and jelly" </a:t>
            </a:r>
          </a:p>
          <a:p>
            <a:pPr marL="40005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}; </a:t>
            </a:r>
          </a:p>
          <a:p>
            <a:pPr marL="400050" lvl="1" indent="0">
              <a:buNone/>
            </a:pPr>
            <a:r>
              <a:rPr lang="en-US" sz="16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dinner 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600" b="0" i="0" u="none" strike="noStrike" baseline="0" dirty="0">
                <a:solidFill>
                  <a:srgbClr val="CC3200"/>
                </a:solidFill>
                <a:latin typeface="Courier New" panose="02070309020205020404" pitchFamily="49" charset="0"/>
              </a:rPr>
              <a:t>"mac and cheese"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400050" lvl="1" indent="0">
              <a:buNone/>
            </a:pPr>
            <a:r>
              <a:rPr lang="en-US" sz="1600" b="1" i="0" u="none" strike="noStrike" baseline="0" dirty="0">
                <a:solidFill>
                  <a:srgbClr val="006599"/>
                </a:solidFill>
                <a:latin typeface="Courier New" panose="02070309020205020404" pitchFamily="49" charset="0"/>
              </a:rPr>
              <a:t>const 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backpackingMeals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i="0" u="none" strike="noStrike" baseline="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morning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800100" lvl="2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dinner 	</a:t>
            </a:r>
          </a:p>
          <a:p>
            <a:pPr marL="400050" lvl="1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}; </a:t>
            </a:r>
          </a:p>
          <a:p>
            <a:pPr marL="400050" lvl="1" indent="0">
              <a:buNone/>
            </a:pP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backpackingMeals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marL="400050" lvl="1" indent="0">
              <a:buNone/>
            </a:pPr>
            <a:r>
              <a:rPr lang="en-US" sz="16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{ </a:t>
            </a:r>
            <a:endParaRPr lang="en-US" sz="1600" b="0" i="0" u="none" strike="noStrike" baseline="0" dirty="0">
              <a:solidFill>
                <a:srgbClr val="35576C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breakfast: "oatmeal", </a:t>
            </a:r>
            <a:endParaRPr lang="en-US" sz="1600" b="0" i="0" u="none" strike="noStrike" baseline="0" dirty="0">
              <a:solidFill>
                <a:srgbClr val="35576C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lunch: "peanut butter and jelly", </a:t>
            </a:r>
            <a:endParaRPr lang="en-US" sz="1600" b="0" i="0" u="none" strike="noStrike" baseline="0" dirty="0">
              <a:solidFill>
                <a:srgbClr val="35576C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dinner: "mac and cheese" </a:t>
            </a:r>
            <a:endParaRPr lang="en-US" sz="1600" b="0" i="0" u="none" strike="noStrike" baseline="0" dirty="0">
              <a:solidFill>
                <a:srgbClr val="35576C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b="0" i="1" u="none" strike="noStrike" baseline="0" dirty="0">
                <a:solidFill>
                  <a:srgbClr val="35576C"/>
                </a:solidFill>
                <a:latin typeface="Courier New" panose="02070309020205020404" pitchFamily="49" charset="0"/>
              </a:rPr>
              <a:t>// }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015F-5400-4116-BF7D-92BB7C56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A5C2A5-8418-4D3D-8461-6C71731A5B76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B6F1-401B-47F3-978D-30164A3E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499A-C5B7-4F57-88B2-565A783B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E3D6F-7645-416E-BFCB-7C4D0D17A2AC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3975396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option is to use a function expression. </a:t>
            </a:r>
          </a:p>
          <a:p>
            <a:r>
              <a:rPr lang="en-US" dirty="0"/>
              <a:t>This just involves </a:t>
            </a:r>
            <a:r>
              <a:rPr lang="en-US" b="1" dirty="0"/>
              <a:t>creating the function as a variable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rgbClr val="111111"/>
                </a:solidFill>
              </a:rPr>
              <a:t> </a:t>
            </a:r>
            <a:r>
              <a:rPr lang="en-US" dirty="0" err="1">
                <a:solidFill>
                  <a:srgbClr val="111111"/>
                </a:solidFill>
              </a:rPr>
              <a:t>logCompliment</a:t>
            </a:r>
            <a:r>
              <a:rPr lang="en-US" dirty="0">
                <a:solidFill>
                  <a:srgbClr val="111111"/>
                </a:solidFill>
              </a:rPr>
              <a:t> = </a:t>
            </a:r>
            <a:r>
              <a:rPr lang="en-US" dirty="0">
                <a:solidFill>
                  <a:srgbClr val="3333FF"/>
                </a:solidFill>
              </a:rPr>
              <a:t>function()</a:t>
            </a:r>
            <a:r>
              <a:rPr lang="en-US" dirty="0">
                <a:solidFill>
                  <a:srgbClr val="111111"/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11111"/>
                </a:solidFill>
              </a:rPr>
              <a:t>console.log("You're doing great!");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111111"/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111111"/>
                </a:solidFill>
              </a:rPr>
              <a:t>logCompliment</a:t>
            </a:r>
            <a:r>
              <a:rPr lang="en-US" dirty="0">
                <a:solidFill>
                  <a:srgbClr val="111111"/>
                </a:solidFill>
              </a:rPr>
              <a:t>();</a:t>
            </a:r>
          </a:p>
          <a:p>
            <a:r>
              <a:rPr lang="en-US" dirty="0"/>
              <a:t>Note that:</a:t>
            </a:r>
          </a:p>
          <a:p>
            <a:pPr lvl="1"/>
            <a:r>
              <a:rPr lang="en-US" dirty="0"/>
              <a:t>you can invoke a function before you write a function declaration.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can not invoke a function created by a function expression before declaring 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286D7C-C1DE-4C1D-859D-09A8DB6EF1A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546B9-47DB-47ED-861C-9101097F7B94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155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7AAF-23AF-4287-B08F-3FDBA96A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Programming, Scripting, Markup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6108-485A-471A-9799-F6AA527B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21DEC-176E-4AA6-B29B-7B3782ECDF56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4EF-8070-4F68-9277-3A91552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6C01-F4CA-4FE9-B07E-68510C2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6918A-E44F-44B7-92FC-6B1961649022}"/>
              </a:ext>
            </a:extLst>
          </p:cNvPr>
          <p:cNvSpPr txBox="1"/>
          <p:nvPr/>
        </p:nvSpPr>
        <p:spPr>
          <a:xfrm>
            <a:off x="2496352" y="6629400"/>
            <a:ext cx="5218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https://insights.stackoverflow.com/survey/2021#most-popular-technologies-language-prof</a:t>
            </a:r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05E6F644-55D9-4FE3-9AA9-F92F571E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03936"/>
            <a:ext cx="8077200" cy="48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function called </a:t>
            </a:r>
            <a:r>
              <a:rPr lang="en-US" i="1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that builds an object based on parameters passed in for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/>
              <a:t>.</a:t>
            </a:r>
          </a:p>
          <a:p>
            <a:r>
              <a:rPr lang="en-US" dirty="0"/>
              <a:t>Wrap the object you’re returning with parentheses: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person = (</a:t>
            </a:r>
            <a:r>
              <a:rPr lang="en-US" dirty="0" err="1">
                <a:solidFill>
                  <a:schemeClr val="tx2"/>
                </a:solidFill>
              </a:rPr>
              <a:t>firstName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lastName</a:t>
            </a:r>
            <a:r>
              <a:rPr lang="en-US" dirty="0">
                <a:solidFill>
                  <a:schemeClr val="tx2"/>
                </a:solidFill>
              </a:rPr>
              <a:t>) =&gt;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2"/>
                </a:solidFill>
              </a:rPr>
              <a:t>first: </a:t>
            </a:r>
            <a:r>
              <a:rPr lang="en-US" dirty="0" err="1">
                <a:solidFill>
                  <a:schemeClr val="tx2"/>
                </a:solidFill>
              </a:rPr>
              <a:t>firstName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2"/>
                </a:solidFill>
              </a:rPr>
              <a:t>last: </a:t>
            </a:r>
            <a:r>
              <a:rPr lang="en-US" dirty="0" err="1">
                <a:solidFill>
                  <a:schemeClr val="tx2"/>
                </a:solidFill>
              </a:rPr>
              <a:t>lastName</a:t>
            </a:r>
            <a:endParaRPr lang="en-US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console.log(person("</a:t>
            </a:r>
            <a:r>
              <a:rPr lang="en-US" dirty="0" err="1">
                <a:solidFill>
                  <a:schemeClr val="tx2"/>
                </a:solidFill>
              </a:rPr>
              <a:t>Flad</a:t>
            </a:r>
            <a:r>
              <a:rPr lang="en-US" dirty="0">
                <a:solidFill>
                  <a:schemeClr val="tx2"/>
                </a:solidFill>
              </a:rPr>
              <a:t>", "Hanson"));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C6F0D-24B5-49E9-B1C2-42934BA7A33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2F627-A184-43BD-9E57-113E72050DA2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1661573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Destructuring</a:t>
            </a:r>
            <a:r>
              <a:rPr lang="en-US" sz="2000" dirty="0"/>
              <a:t> assignment allows you to </a:t>
            </a:r>
            <a:r>
              <a:rPr lang="en-US" sz="2000" b="1" dirty="0"/>
              <a:t>locally scope fields within an object</a:t>
            </a:r>
            <a:r>
              <a:rPr lang="en-US" sz="2000" dirty="0"/>
              <a:t> and to declare which values will be used. </a:t>
            </a:r>
          </a:p>
          <a:p>
            <a:r>
              <a:rPr lang="en-US" sz="2000" dirty="0"/>
              <a:t>Consider the sandwich object: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const</a:t>
            </a: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sandwich =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bread: "</a:t>
            </a:r>
            <a:r>
              <a:rPr lang="en-US" sz="2000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dutch</a:t>
            </a: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crunch",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meat: "tuna",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cheese: "swiss",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toppings: ["lettuce", "tomato", "mustard"]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};</a:t>
            </a:r>
          </a:p>
          <a:p>
            <a:r>
              <a:rPr lang="en-US" sz="2000" dirty="0"/>
              <a:t>It has four keys, but we only want to use the values of two. </a:t>
            </a:r>
          </a:p>
          <a:p>
            <a:r>
              <a:rPr lang="en-US" sz="2000" dirty="0"/>
              <a:t>We can scope bread and meat to be used locally: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const</a:t>
            </a: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{ bread, meat } = sandwich;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console.log(bread, meat</a:t>
            </a:r>
            <a:r>
              <a:rPr lang="en-US" sz="2000" dirty="0"/>
              <a:t>); // </a:t>
            </a:r>
            <a:r>
              <a:rPr lang="en-US" sz="2000" dirty="0" err="1"/>
              <a:t>dutch</a:t>
            </a:r>
            <a:r>
              <a:rPr lang="en-US" sz="2000" dirty="0"/>
              <a:t> crunch tuna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D72D2-5CC3-473C-B7E2-CADE67BD828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54C38-F137-4816-9B7B-E7D6ADF19D64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2205471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lordify</a:t>
            </a:r>
            <a:r>
              <a:rPr lang="en-US" dirty="0">
                <a:solidFill>
                  <a:schemeClr val="tx1"/>
                </a:solidFill>
              </a:rPr>
              <a:t> = ({ </a:t>
            </a:r>
            <a:r>
              <a:rPr lang="en-US" b="1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}) =&gt; {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console.log(`${</a:t>
            </a:r>
            <a:r>
              <a:rPr lang="en-US" b="1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} of Canterbury`);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regularPerson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pPr marL="800100" lvl="2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"Bill",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"Wilson"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lordify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regularPerson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/>
              <a:t>// Bill of Canterbury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17B539-9F8C-48DD-9ABF-0FC0BA230148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65CF7-3958-46BE-B093-05059FC2A02E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3578878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the first value of an array to a variable name: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const [</a:t>
            </a:r>
            <a:r>
              <a:rPr lang="en-US" dirty="0" err="1">
                <a:solidFill>
                  <a:schemeClr val="tx1"/>
                </a:solidFill>
              </a:rPr>
              <a:t>firstAnimal</a:t>
            </a:r>
            <a:r>
              <a:rPr lang="en-US" dirty="0">
                <a:solidFill>
                  <a:schemeClr val="tx1"/>
                </a:solidFill>
              </a:rPr>
              <a:t>] = ["Horse", "Mouse", "Cat"];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firstAnimal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/>
              <a:t>// Horse</a:t>
            </a:r>
          </a:p>
          <a:p>
            <a:r>
              <a:rPr lang="en-US" dirty="0"/>
              <a:t>We can also pass over unnecessary values with list matching using commas: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const [, , </a:t>
            </a:r>
            <a:r>
              <a:rPr lang="en-US" dirty="0" err="1">
                <a:solidFill>
                  <a:schemeClr val="tx1"/>
                </a:solidFill>
              </a:rPr>
              <a:t>thirdAnimal</a:t>
            </a:r>
            <a:r>
              <a:rPr lang="en-US" dirty="0">
                <a:solidFill>
                  <a:schemeClr val="tx1"/>
                </a:solidFill>
              </a:rPr>
              <a:t>] = ["Horse", "Mouse", "Cat"];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thirdAnimal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/>
              <a:t>// Cat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741AB-3EEF-4F57-BC7F-7112E341595E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AB9FA-2A0B-4A1C-83AA-17F76EA010C5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166888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opposite of 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We can grab variables from the global scope and add them to an object: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name = "</a:t>
            </a:r>
            <a:r>
              <a:rPr lang="en-US" dirty="0" err="1">
                <a:solidFill>
                  <a:schemeClr val="tx1"/>
                </a:solidFill>
              </a:rPr>
              <a:t>Tallac</a:t>
            </a:r>
            <a:r>
              <a:rPr lang="en-US" dirty="0">
                <a:solidFill>
                  <a:schemeClr val="tx1"/>
                </a:solidFill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elevation = 9738;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funHike</a:t>
            </a:r>
            <a:r>
              <a:rPr lang="en-US" dirty="0">
                <a:solidFill>
                  <a:schemeClr val="tx1"/>
                </a:solidFill>
              </a:rPr>
              <a:t> = { name, elevation 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funHike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dirty="0"/>
              <a:t>// {name: "</a:t>
            </a:r>
            <a:r>
              <a:rPr lang="en-US" dirty="0" err="1"/>
              <a:t>Tallac</a:t>
            </a:r>
            <a:r>
              <a:rPr lang="en-US" dirty="0"/>
              <a:t>", elevation: 9738}</a:t>
            </a:r>
          </a:p>
          <a:p>
            <a:r>
              <a:rPr lang="en-US" dirty="0">
                <a:solidFill>
                  <a:schemeClr val="tx1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elevation</a:t>
            </a:r>
            <a:r>
              <a:rPr lang="en-US" dirty="0"/>
              <a:t> are now keys of the </a:t>
            </a:r>
            <a:r>
              <a:rPr lang="en-US" dirty="0" err="1">
                <a:solidFill>
                  <a:schemeClr val="tx1"/>
                </a:solidFill>
              </a:rPr>
              <a:t>funHike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A75A2-0AD7-4661-9E0B-62C4DEACBB3F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A2213-71FC-49A2-BA20-105105022F1E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1723620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can also create </a:t>
            </a:r>
            <a:r>
              <a:rPr lang="en-US" sz="2000" b="1" dirty="0"/>
              <a:t>object methods </a:t>
            </a:r>
            <a:r>
              <a:rPr lang="en-US" sz="2000" dirty="0"/>
              <a:t>with object literal enhancement: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skier = {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name,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sound,</a:t>
            </a:r>
          </a:p>
          <a:p>
            <a:pPr marL="800100" lvl="2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powderYell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{</a:t>
            </a:r>
          </a:p>
          <a:p>
            <a:pPr marL="1257300" lvl="3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yell = </a:t>
            </a:r>
            <a:r>
              <a:rPr lang="en-US" sz="1800" dirty="0" err="1">
                <a:solidFill>
                  <a:srgbClr val="3333FF"/>
                </a:solidFill>
              </a:rPr>
              <a:t>this</a:t>
            </a:r>
            <a:r>
              <a:rPr lang="en-US" sz="1800" dirty="0" err="1">
                <a:solidFill>
                  <a:schemeClr val="tx1"/>
                </a:solidFill>
              </a:rPr>
              <a:t>.sound.toUpperCase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1257300" lvl="3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console.log(`${yell} ${yell} ${yell}!!!`);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},</a:t>
            </a:r>
          </a:p>
          <a:p>
            <a:pPr marL="800100" lvl="2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speed(mph) 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1257300" lvl="3" indent="0">
              <a:buNone/>
            </a:pPr>
            <a:r>
              <a:rPr lang="en-US" sz="1800" dirty="0" err="1">
                <a:solidFill>
                  <a:srgbClr val="3333FF"/>
                </a:solidFill>
              </a:rPr>
              <a:t>this</a:t>
            </a:r>
            <a:r>
              <a:rPr lang="en-US" sz="1800" dirty="0" err="1">
                <a:solidFill>
                  <a:schemeClr val="tx1"/>
                </a:solidFill>
              </a:rPr>
              <a:t>.speed</a:t>
            </a:r>
            <a:r>
              <a:rPr lang="en-US" sz="1800" dirty="0">
                <a:solidFill>
                  <a:schemeClr val="tx1"/>
                </a:solidFill>
              </a:rPr>
              <a:t> = mph;</a:t>
            </a:r>
          </a:p>
          <a:p>
            <a:pPr marL="1257300" lvl="3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console.log("speed:", mph);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};</a:t>
            </a:r>
          </a:p>
          <a:p>
            <a:r>
              <a:rPr lang="en-US" sz="2000" dirty="0"/>
              <a:t>Object literal enhancement allows us to pull global variables into objects and reduces typing by making the function keyword unnecessary.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9DF0F-5F90-4DD7-A9EE-639DF0B84CE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F686E-D4E0-4CE5-B2F4-D4CC39F0DB3F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145944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8E1-DF76-41A7-A8B1-B6A77A2D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458F-A82D-45D3-AFE9-C4C87F86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 executed in the sequence they are called, not in the sequence they are defined.</a:t>
            </a:r>
          </a:p>
          <a:p>
            <a:r>
              <a:rPr lang="en-US" dirty="0"/>
              <a:t>To handle asynchronous calls JavaScript uses: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Promises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async/await</a:t>
            </a:r>
            <a:r>
              <a:rPr lang="en-US" dirty="0"/>
              <a:t> statements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callback</a:t>
            </a:r>
            <a:r>
              <a:rPr lang="en-US" dirty="0"/>
              <a:t> is a function passed as an argument to another function.</a:t>
            </a:r>
          </a:p>
          <a:p>
            <a:endParaRPr lang="en-US" dirty="0"/>
          </a:p>
          <a:p>
            <a:r>
              <a:rPr lang="en-US" dirty="0"/>
              <a:t>See the example in the next slide.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ACB7-8689-4ACD-BC9C-302335AF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E7B29B-2752-4C2B-9155-4EBBE73EC10C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E1DF-F710-4233-8EEC-484B2104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4907-8DF2-4998-94BE-6BC02651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892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6845-948E-4B62-B962-E4962BD1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 -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B73B-8D71-4610-931A-1F1ED5E2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 Callback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Wait 3 seconds (3000 milliseconds) for this page to change.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3000);</a:t>
            </a:r>
          </a:p>
          <a:p>
            <a:pPr marL="0" indent="0">
              <a:buNone/>
            </a:pPr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3333C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"callback executed !!";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A0EE-6AD4-45BA-8431-13104FEC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C5696-73D4-418D-A622-C60C977F51DB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DC93-6D3A-42B5-9F49-FC977D32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DBD4-6CD7-40A1-A6B0-D392A9C4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DC43A-4ED4-4D12-B0D5-CBC191AA5B4C}"/>
              </a:ext>
            </a:extLst>
          </p:cNvPr>
          <p:cNvSpPr txBox="1"/>
          <p:nvPr/>
        </p:nvSpPr>
        <p:spPr>
          <a:xfrm>
            <a:off x="3713833" y="6641441"/>
            <a:ext cx="2783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https://www.w3schools.com/js/js_callback.asp</a:t>
            </a:r>
          </a:p>
        </p:txBody>
      </p:sp>
    </p:spTree>
    <p:extLst>
      <p:ext uri="{BB962C8B-B14F-4D97-AF65-F5344CB8AC3E}">
        <p14:creationId xmlns:p14="http://schemas.microsoft.com/office/powerpoint/2010/main" val="984438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4FD6-0FBA-47D9-9ED3-A9B6D59B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 -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098C-BDA0-4126-82BF-5F078D10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2209800"/>
          </a:xfrm>
        </p:spPr>
        <p:txBody>
          <a:bodyPr/>
          <a:lstStyle/>
          <a:p>
            <a:r>
              <a:rPr lang="en-US" sz="2000" b="1" dirty="0"/>
              <a:t>Promises</a:t>
            </a:r>
            <a:r>
              <a:rPr lang="en-US" sz="2000" dirty="0"/>
              <a:t> are used to handle asynchronous operations in JavaScript.</a:t>
            </a:r>
          </a:p>
          <a:p>
            <a:r>
              <a:rPr lang="en-US" sz="2000" dirty="0"/>
              <a:t>A promise can be created using </a:t>
            </a:r>
            <a:r>
              <a:rPr lang="en-US" sz="2000" dirty="0">
                <a:solidFill>
                  <a:schemeClr val="tx1"/>
                </a:solidFill>
              </a:rPr>
              <a:t>Promise</a:t>
            </a:r>
            <a:r>
              <a:rPr lang="en-US" sz="2000" dirty="0"/>
              <a:t> constructor. syntax: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promise = </a:t>
            </a:r>
            <a:r>
              <a:rPr lang="en-US" sz="2000" dirty="0">
                <a:solidFill>
                  <a:srgbClr val="3333FF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 Promise(</a:t>
            </a:r>
            <a:r>
              <a:rPr lang="en-US" sz="2000" dirty="0">
                <a:solidFill>
                  <a:srgbClr val="3333FF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(resolve, reject){</a:t>
            </a:r>
          </a:p>
          <a:p>
            <a:pPr marL="400050" lvl="1" indent="0">
              <a:buNone/>
            </a:pPr>
            <a:r>
              <a:rPr lang="en-US" sz="2000" dirty="0"/>
              <a:t>     //do something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});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A777-64E6-451C-A972-99337BAE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431ADC-CF3F-4744-A264-4FBF9FEF35E7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2287-2B17-4F19-B32C-246FC5F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DFB6-66FE-4350-9118-4CF4C2DE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938598-4274-4F33-AA4F-80529EBE2F0D}"/>
              </a:ext>
            </a:extLst>
          </p:cNvPr>
          <p:cNvSpPr txBox="1">
            <a:spLocks/>
          </p:cNvSpPr>
          <p:nvPr/>
        </p:nvSpPr>
        <p:spPr bwMode="auto">
          <a:xfrm>
            <a:off x="1143000" y="3124200"/>
            <a:ext cx="3657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rgbClr val="0066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3333FF"/>
                </a:solidFill>
              </a:rPr>
              <a:t>var</a:t>
            </a:r>
            <a:r>
              <a:rPr lang="en-US" sz="1800" kern="0" dirty="0">
                <a:solidFill>
                  <a:schemeClr val="tx1"/>
                </a:solidFill>
              </a:rPr>
              <a:t> promise = </a:t>
            </a:r>
            <a:r>
              <a:rPr lang="en-US" sz="1800" kern="0" dirty="0">
                <a:solidFill>
                  <a:srgbClr val="3333FF"/>
                </a:solidFill>
              </a:rPr>
              <a:t>new</a:t>
            </a:r>
            <a:r>
              <a:rPr lang="en-US" sz="1800" kern="0" dirty="0">
                <a:solidFill>
                  <a:schemeClr val="tx1"/>
                </a:solidFill>
              </a:rPr>
              <a:t> Promise(function(resolve, reject) {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</a:t>
            </a:r>
            <a:r>
              <a:rPr lang="en-US" sz="1800" kern="0" dirty="0">
                <a:solidFill>
                  <a:srgbClr val="3333FF"/>
                </a:solidFill>
              </a:rPr>
              <a:t>const</a:t>
            </a:r>
            <a:r>
              <a:rPr lang="en-US" sz="1800" kern="0" dirty="0">
                <a:solidFill>
                  <a:schemeClr val="tx1"/>
                </a:solidFill>
              </a:rPr>
              <a:t> x = "</a:t>
            </a:r>
            <a:r>
              <a:rPr lang="en-US" sz="1800" kern="0" dirty="0" err="1">
                <a:solidFill>
                  <a:schemeClr val="tx1"/>
                </a:solidFill>
              </a:rPr>
              <a:t>geeksforgeeks</a:t>
            </a:r>
            <a:r>
              <a:rPr lang="en-US" sz="1800" kern="0" dirty="0">
                <a:solidFill>
                  <a:schemeClr val="tx1"/>
                </a:solidFill>
              </a:rPr>
              <a:t>";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</a:t>
            </a:r>
            <a:r>
              <a:rPr lang="en-US" sz="1800" kern="0" dirty="0">
                <a:solidFill>
                  <a:srgbClr val="3333FF"/>
                </a:solidFill>
              </a:rPr>
              <a:t>const</a:t>
            </a:r>
            <a:r>
              <a:rPr lang="en-US" sz="1800" kern="0" dirty="0">
                <a:solidFill>
                  <a:schemeClr val="tx1"/>
                </a:solidFill>
              </a:rPr>
              <a:t> y = "</a:t>
            </a:r>
            <a:r>
              <a:rPr lang="en-US" sz="1800" kern="0" dirty="0" err="1">
                <a:solidFill>
                  <a:schemeClr val="tx1"/>
                </a:solidFill>
              </a:rPr>
              <a:t>geeksforgeeks</a:t>
            </a:r>
            <a:r>
              <a:rPr lang="en-US" sz="1800" kern="0" dirty="0">
                <a:solidFill>
                  <a:schemeClr val="tx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</a:t>
            </a:r>
            <a:r>
              <a:rPr lang="en-US" sz="1800" kern="0" dirty="0">
                <a:solidFill>
                  <a:srgbClr val="3333FF"/>
                </a:solidFill>
              </a:rPr>
              <a:t>if</a:t>
            </a:r>
            <a:r>
              <a:rPr lang="en-US" sz="1800" kern="0" dirty="0">
                <a:solidFill>
                  <a:schemeClr val="tx1"/>
                </a:solidFill>
              </a:rPr>
              <a:t>(x === y) {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resolve();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} </a:t>
            </a:r>
            <a:r>
              <a:rPr lang="en-US" sz="1800" kern="0" dirty="0">
                <a:solidFill>
                  <a:srgbClr val="3333FF"/>
                </a:solidFill>
              </a:rPr>
              <a:t>else</a:t>
            </a:r>
            <a:r>
              <a:rPr lang="en-US" sz="1800" kern="0" dirty="0">
                <a:solidFill>
                  <a:schemeClr val="tx1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reject();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}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});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D6E556-2AE5-45DA-AF62-C3E7BBA9DD7F}"/>
              </a:ext>
            </a:extLst>
          </p:cNvPr>
          <p:cNvSpPr txBox="1">
            <a:spLocks/>
          </p:cNvSpPr>
          <p:nvPr/>
        </p:nvSpPr>
        <p:spPr bwMode="auto">
          <a:xfrm>
            <a:off x="4953000" y="3124200"/>
            <a:ext cx="41148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rgbClr val="0066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>
                <a:solidFill>
                  <a:srgbClr val="0066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promise.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</a:t>
            </a:r>
            <a:r>
              <a:rPr lang="en-US" sz="1800" kern="0" dirty="0">
                <a:solidFill>
                  <a:srgbClr val="3333FF"/>
                </a:solidFill>
              </a:rPr>
              <a:t>then</a:t>
            </a:r>
            <a:r>
              <a:rPr lang="en-US" sz="1800" kern="0" dirty="0">
                <a:solidFill>
                  <a:schemeClr val="tx1"/>
                </a:solidFill>
              </a:rPr>
              <a:t>(</a:t>
            </a:r>
            <a:r>
              <a:rPr lang="en-US" sz="1800" kern="0" dirty="0">
                <a:solidFill>
                  <a:srgbClr val="3333FF"/>
                </a:solidFill>
              </a:rPr>
              <a:t>function</a:t>
            </a:r>
            <a:r>
              <a:rPr lang="en-US" sz="1800" kern="0" dirty="0">
                <a:solidFill>
                  <a:schemeClr val="tx1"/>
                </a:solidFill>
              </a:rPr>
              <a:t> () {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    console.log('Success, You are a GEEK');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}).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</a:t>
            </a:r>
            <a:r>
              <a:rPr lang="en-US" sz="1800" kern="0" dirty="0">
                <a:solidFill>
                  <a:srgbClr val="3333FF"/>
                </a:solidFill>
              </a:rPr>
              <a:t>catch</a:t>
            </a:r>
            <a:r>
              <a:rPr lang="en-US" sz="1800" kern="0" dirty="0">
                <a:solidFill>
                  <a:schemeClr val="tx1"/>
                </a:solidFill>
              </a:rPr>
              <a:t>(</a:t>
            </a:r>
            <a:r>
              <a:rPr lang="en-US" sz="1800" kern="0" dirty="0">
                <a:solidFill>
                  <a:srgbClr val="3333FF"/>
                </a:solidFill>
              </a:rPr>
              <a:t>function</a:t>
            </a:r>
            <a:r>
              <a:rPr lang="en-US" sz="1800" kern="0" dirty="0">
                <a:solidFill>
                  <a:schemeClr val="tx1"/>
                </a:solidFill>
              </a:rPr>
              <a:t> () {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    console.log('Some error has </a:t>
            </a:r>
            <a:r>
              <a:rPr lang="en-US" sz="1800" kern="0" dirty="0" err="1">
                <a:solidFill>
                  <a:schemeClr val="tx1"/>
                </a:solidFill>
              </a:rPr>
              <a:t>occured</a:t>
            </a:r>
            <a:r>
              <a:rPr lang="en-US" sz="1800" kern="0" dirty="0">
                <a:solidFill>
                  <a:schemeClr val="tx1"/>
                </a:solidFill>
              </a:rPr>
              <a:t>');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tx1"/>
                </a:solidFill>
              </a:rPr>
              <a:t>      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F042C-E9AD-4D0A-AB8C-949054A3D75F}"/>
              </a:ext>
            </a:extLst>
          </p:cNvPr>
          <p:cNvSpPr txBox="1"/>
          <p:nvPr/>
        </p:nvSpPr>
        <p:spPr>
          <a:xfrm>
            <a:off x="3543300" y="6623281"/>
            <a:ext cx="312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6600"/>
                </a:solidFill>
              </a:rPr>
              <a:t>https://www.geeksforgeeks.org/javascript-promises/</a:t>
            </a:r>
          </a:p>
        </p:txBody>
      </p:sp>
    </p:spTree>
    <p:extLst>
      <p:ext uri="{BB962C8B-B14F-4D97-AF65-F5344CB8AC3E}">
        <p14:creationId xmlns:p14="http://schemas.microsoft.com/office/powerpoint/2010/main" val="1351905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 -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promise</a:t>
            </a:r>
            <a:r>
              <a:rPr lang="en-US" sz="2000" dirty="0"/>
              <a:t> is an object that represents whether the async operation is </a:t>
            </a:r>
            <a:r>
              <a:rPr lang="en-US" sz="2000" b="1" dirty="0"/>
              <a:t>pending</a:t>
            </a:r>
            <a:r>
              <a:rPr lang="en-US" sz="2000" dirty="0"/>
              <a:t>, has been </a:t>
            </a:r>
            <a:r>
              <a:rPr lang="en-US" sz="2000" b="1" dirty="0"/>
              <a:t>completed</a:t>
            </a:r>
            <a:r>
              <a:rPr lang="en-US" sz="2000" dirty="0"/>
              <a:t>, or has </a:t>
            </a:r>
            <a:r>
              <a:rPr lang="en-US" sz="2000" b="1" dirty="0"/>
              <a:t>failed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3333FF"/>
                </a:solidFill>
              </a:rPr>
              <a:t>then</a:t>
            </a:r>
            <a:r>
              <a:rPr lang="en-US" sz="2000" dirty="0"/>
              <a:t> method will invoke the callback function once the promise has resolved. </a:t>
            </a:r>
          </a:p>
          <a:p>
            <a:r>
              <a:rPr lang="en-US" sz="2000" dirty="0"/>
              <a:t>Here is an example using </a:t>
            </a:r>
            <a:r>
              <a:rPr lang="en-US" sz="2000" dirty="0">
                <a:solidFill>
                  <a:schemeClr val="tx1"/>
                </a:solidFill>
              </a:rPr>
              <a:t>fetch</a:t>
            </a:r>
            <a:r>
              <a:rPr lang="en-US" sz="2000" dirty="0"/>
              <a:t> method to fetch resources asynchronously across the network.</a:t>
            </a:r>
          </a:p>
          <a:p>
            <a:r>
              <a:rPr lang="en-US" sz="2000" dirty="0"/>
              <a:t>A basic </a:t>
            </a:r>
            <a:r>
              <a:rPr lang="en-US" sz="2000" dirty="0">
                <a:solidFill>
                  <a:schemeClr val="tx1"/>
                </a:solidFill>
              </a:rPr>
              <a:t>fetch</a:t>
            </a:r>
            <a:r>
              <a:rPr lang="en-US" sz="2000" dirty="0"/>
              <a:t> call takes a </a:t>
            </a:r>
            <a:r>
              <a:rPr lang="en-US" sz="2000" dirty="0" err="1">
                <a:solidFill>
                  <a:schemeClr val="tx1"/>
                </a:solidFill>
              </a:rPr>
              <a:t>url</a:t>
            </a:r>
            <a:r>
              <a:rPr lang="en-US" sz="2000" dirty="0"/>
              <a:t> and returns a promise containing the response: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fetch</a:t>
            </a:r>
            <a:r>
              <a:rPr lang="en-US" sz="1800" dirty="0">
                <a:solidFill>
                  <a:schemeClr val="tx2"/>
                </a:solidFill>
              </a:rPr>
              <a:t>("https://api.randomuser.me/?</a:t>
            </a:r>
            <a:r>
              <a:rPr lang="en-US" sz="1800" dirty="0" err="1">
                <a:solidFill>
                  <a:schemeClr val="tx2"/>
                </a:solidFill>
              </a:rPr>
              <a:t>nat</a:t>
            </a:r>
            <a:r>
              <a:rPr lang="en-US" sz="1800" dirty="0">
                <a:solidFill>
                  <a:schemeClr val="tx2"/>
                </a:solidFill>
              </a:rPr>
              <a:t>=</a:t>
            </a:r>
            <a:r>
              <a:rPr lang="en-US" sz="1800" dirty="0" err="1">
                <a:solidFill>
                  <a:schemeClr val="tx2"/>
                </a:solidFill>
              </a:rPr>
              <a:t>US&amp;results</a:t>
            </a:r>
            <a:r>
              <a:rPr lang="en-US" sz="1800" dirty="0">
                <a:solidFill>
                  <a:schemeClr val="tx2"/>
                </a:solidFill>
              </a:rPr>
              <a:t>=1").</a:t>
            </a:r>
            <a:r>
              <a:rPr lang="en-US" sz="1800" dirty="0">
                <a:solidFill>
                  <a:srgbClr val="3333FF"/>
                </a:solidFill>
              </a:rPr>
              <a:t>then</a:t>
            </a:r>
            <a:r>
              <a:rPr lang="en-US" sz="1800" dirty="0">
                <a:solidFill>
                  <a:schemeClr val="tx2"/>
                </a:solidFill>
              </a:rPr>
              <a:t>(res =&gt; console.log(</a:t>
            </a:r>
            <a:r>
              <a:rPr lang="en-US" sz="1800" dirty="0" err="1">
                <a:solidFill>
                  <a:schemeClr val="tx2"/>
                </a:solidFill>
              </a:rPr>
              <a:t>res.json</a:t>
            </a:r>
            <a:r>
              <a:rPr lang="en-US" sz="1800" dirty="0">
                <a:solidFill>
                  <a:schemeClr val="tx2"/>
                </a:solidFill>
              </a:rPr>
              <a:t>()));</a:t>
            </a:r>
          </a:p>
          <a:p>
            <a:r>
              <a:rPr lang="en-US" sz="2000" dirty="0"/>
              <a:t>Whatever you return from this function becomes the argument of the next </a:t>
            </a:r>
            <a:r>
              <a:rPr lang="en-US" sz="2000" dirty="0">
                <a:solidFill>
                  <a:srgbClr val="3333FF"/>
                </a:solidFill>
              </a:rPr>
              <a:t>then</a:t>
            </a:r>
            <a:r>
              <a:rPr lang="en-US" sz="2000" dirty="0"/>
              <a:t> function.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3333FF"/>
                </a:solidFill>
              </a:rPr>
              <a:t>fetch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("https://api.randomuser.me/?</a:t>
            </a:r>
            <a:r>
              <a:rPr lang="en-US" sz="18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nat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US&amp;results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=1")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800" dirty="0">
                <a:solidFill>
                  <a:srgbClr val="3333FF"/>
                </a:solidFill>
              </a:rPr>
              <a:t>then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(res =&gt; </a:t>
            </a:r>
            <a:r>
              <a:rPr lang="en-US" sz="18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res.json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())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800" dirty="0">
                <a:solidFill>
                  <a:srgbClr val="3333FF"/>
                </a:solidFill>
              </a:rPr>
              <a:t>then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(json =&gt; </a:t>
            </a:r>
            <a:r>
              <a:rPr lang="en-US" sz="18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json.results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800" dirty="0">
                <a:solidFill>
                  <a:srgbClr val="3333FF"/>
                </a:solidFill>
              </a:rPr>
              <a:t>then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(console.log)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800" dirty="0">
                <a:solidFill>
                  <a:srgbClr val="3333FF"/>
                </a:solidFill>
              </a:rPr>
              <a:t>catch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console.error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01A66-8553-4206-B417-5B67DA22842F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E6287-8284-40E5-8C9D-5EBC488218A9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275175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7AAF-23AF-4287-B08F-3FDBA96A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Frameworks/Libraries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6108-485A-471A-9799-F6AA527B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4F107-DB47-43A7-802F-EECDAA600E78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4EF-8070-4F68-9277-3A91552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6C01-F4CA-4FE9-B07E-68510C2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AB9AD-D0BC-40D3-BC02-DD46D3692DDC}"/>
              </a:ext>
            </a:extLst>
          </p:cNvPr>
          <p:cNvSpPr txBox="1"/>
          <p:nvPr/>
        </p:nvSpPr>
        <p:spPr>
          <a:xfrm>
            <a:off x="2747222" y="6705600"/>
            <a:ext cx="4716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https://survey.stackoverflow.co/2022/#most-popular-technologies-webframe-prof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E087C0-4540-4478-AF3B-A7491151B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14" y="914400"/>
            <a:ext cx="66003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5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313-2A58-4B53-B5F4-CBC190D3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0D5-8DC0-4451-954A-A141A81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3333FF"/>
                </a:solidFill>
              </a:rPr>
              <a:t>async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3333FF"/>
                </a:solidFill>
              </a:rPr>
              <a:t>await</a:t>
            </a:r>
            <a:r>
              <a:rPr lang="en-US" sz="2000" dirty="0"/>
              <a:t> keywords enable asynchronous, promise-based behavior to be written in </a:t>
            </a:r>
            <a:r>
              <a:rPr lang="en-US" sz="2000" b="1" dirty="0"/>
              <a:t>a cleaner style</a:t>
            </a:r>
            <a:r>
              <a:rPr lang="en-US" sz="2000" dirty="0"/>
              <a:t>, avoiding the need to explicitly configure promise chains.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const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getFakePerson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000" dirty="0">
                <a:solidFill>
                  <a:srgbClr val="3333FF"/>
                </a:solidFill>
              </a:rPr>
              <a:t>async ()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try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</a:p>
          <a:p>
            <a:pPr marL="1257300" lvl="3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let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 = </a:t>
            </a:r>
            <a:r>
              <a:rPr lang="en-US" sz="2000" dirty="0">
                <a:solidFill>
                  <a:srgbClr val="3333FF"/>
                </a:solidFill>
              </a:rPr>
              <a:t>await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fetch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("https://api.randomuser.me/?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US&amp;results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=1");</a:t>
            </a:r>
          </a:p>
          <a:p>
            <a:pPr marL="1257300" lvl="3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let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 results }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res.json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1257300" lvl="3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console.log(results);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2000" dirty="0">
                <a:solidFill>
                  <a:srgbClr val="3333FF"/>
                </a:solidFill>
              </a:rPr>
              <a:t>catch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(error)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console.error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(error);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getFakePerson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0878-D5AD-4D9D-A810-FC8428E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AD6E2-8455-4F30-B44A-E8ED20618AC9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00EF-8A3C-4679-A364-43EAE6DD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E7AD-9B3F-4CCD-8701-216F847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058CC-6FE7-4DD5-A2B0-B9D29DE32B4C}"/>
              </a:ext>
            </a:extLst>
          </p:cNvPr>
          <p:cNvSpPr txBox="1"/>
          <p:nvPr/>
        </p:nvSpPr>
        <p:spPr>
          <a:xfrm>
            <a:off x="3971115" y="6619875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Learning React, 2nd Edition, O’Reilly</a:t>
            </a:r>
          </a:p>
        </p:txBody>
      </p:sp>
    </p:spTree>
    <p:extLst>
      <p:ext uri="{BB962C8B-B14F-4D97-AF65-F5344CB8AC3E}">
        <p14:creationId xmlns:p14="http://schemas.microsoft.com/office/powerpoint/2010/main" val="551351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A156-4CB1-4516-B436-1F8F6007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4819-73DC-46BB-833C-9E4CACB3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async</a:t>
            </a:r>
            <a:r>
              <a:rPr lang="en-US" dirty="0"/>
              <a:t> makes a function return a Promise</a:t>
            </a:r>
          </a:p>
          <a:p>
            <a:r>
              <a:rPr lang="en-US" dirty="0">
                <a:solidFill>
                  <a:srgbClr val="3333FF"/>
                </a:solidFill>
              </a:rPr>
              <a:t>await</a:t>
            </a:r>
            <a:r>
              <a:rPr lang="en-US" dirty="0"/>
              <a:t> makes a function wait for a Promise</a:t>
            </a:r>
          </a:p>
          <a:p>
            <a:r>
              <a:rPr lang="en-US" dirty="0">
                <a:solidFill>
                  <a:srgbClr val="3333FF"/>
                </a:solidFill>
              </a:rPr>
              <a:t>async</a:t>
            </a:r>
            <a:r>
              <a:rPr lang="en-US" dirty="0"/>
              <a:t> keyword is placed in front of a function declaration to turn it into an </a:t>
            </a:r>
            <a:r>
              <a:rPr lang="en-US" dirty="0">
                <a:solidFill>
                  <a:schemeClr val="tx1"/>
                </a:solidFill>
              </a:rPr>
              <a:t>async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 algn="ctr">
              <a:buNone/>
            </a:pPr>
            <a:r>
              <a:rPr lang="en-US" sz="2000" dirty="0">
                <a:solidFill>
                  <a:srgbClr val="3333FF"/>
                </a:solidFill>
              </a:rPr>
              <a:t>const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getFakePerson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000" dirty="0">
                <a:solidFill>
                  <a:srgbClr val="3333FF"/>
                </a:solidFill>
              </a:rPr>
              <a:t>async ()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{ }</a:t>
            </a:r>
          </a:p>
          <a:p>
            <a:r>
              <a:rPr lang="en-US" dirty="0"/>
              <a:t>Then </a:t>
            </a:r>
            <a:r>
              <a:rPr lang="en-US" dirty="0">
                <a:solidFill>
                  <a:srgbClr val="3333FF"/>
                </a:solidFill>
              </a:rPr>
              <a:t>await</a:t>
            </a:r>
            <a:r>
              <a:rPr lang="en-US" dirty="0"/>
              <a:t> keyword is used inside the function:</a:t>
            </a:r>
          </a:p>
          <a:p>
            <a:pPr marL="0" indent="0">
              <a:buNone/>
            </a:pPr>
            <a:endParaRPr lang="en-US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let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 = </a:t>
            </a:r>
            <a:r>
              <a:rPr lang="en-US" sz="2000" dirty="0">
                <a:solidFill>
                  <a:srgbClr val="3333FF"/>
                </a:solidFill>
              </a:rPr>
              <a:t>await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fetch("https://api.randomuser.me/?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US&amp;results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=1");</a:t>
            </a:r>
          </a:p>
          <a:p>
            <a:endParaRPr lang="en-US" dirty="0"/>
          </a:p>
          <a:p>
            <a:r>
              <a:rPr lang="en-US" dirty="0"/>
              <a:t>Multiple </a:t>
            </a:r>
            <a:r>
              <a:rPr lang="en-US" dirty="0">
                <a:solidFill>
                  <a:srgbClr val="3333FF"/>
                </a:solidFill>
              </a:rPr>
              <a:t>await</a:t>
            </a:r>
            <a:r>
              <a:rPr lang="en-US" dirty="0"/>
              <a:t> statements are allowed.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3333FF"/>
                </a:solidFill>
              </a:rPr>
              <a:t>try/catch</a:t>
            </a:r>
            <a:r>
              <a:rPr lang="en-US" dirty="0"/>
              <a:t> for exception handling.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3916-77CE-4E16-B453-E85382ED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58C6A-1131-4089-8AAA-6EDE317AA66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327F-1248-49B8-AEC4-19C129F9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2438-A8D4-41D0-8EF3-E268DFDB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70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A2E38A-1592-4555-8250-79262C909C7A}" type="datetime1">
              <a:rPr lang="en-US" altLang="en-US" smtClean="0">
                <a:solidFill>
                  <a:srgbClr val="339966"/>
                </a:solidFill>
              </a:rPr>
              <a:t>6/5/2023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9966"/>
                </a:solidFill>
              </a:rPr>
              <a:t>Web App Development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12329F-8C78-4416-8C2C-EF419FA48C68}" type="slidenum">
              <a:rPr lang="en-US" altLang="en-US">
                <a:solidFill>
                  <a:srgbClr val="339966"/>
                </a:solidFill>
              </a:rPr>
              <a:pPr eaLnBrk="1" hangingPunct="1"/>
              <a:t>52</a:t>
            </a:fld>
            <a:endParaRPr lang="en-US" altLang="en-US">
              <a:solidFill>
                <a:srgbClr val="339966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400" dirty="0"/>
              <a:t>Reference Textbooks</a:t>
            </a:r>
          </a:p>
          <a:p>
            <a:pPr eaLnBrk="1" hangingPunct="1"/>
            <a:r>
              <a:rPr lang="en-US" altLang="en-US" sz="1400" dirty="0">
                <a:hlinkClick r:id="rId2"/>
              </a:rPr>
              <a:t>https://leanpub.com/ecmascript2015es6guide/read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3"/>
              </a:rPr>
              <a:t>https://developer.mozilla.org/en-US/docs/Web/JavaScript/Reference/Statements/export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4"/>
              </a:rPr>
              <a:t>https://developer.mozilla.org/en-US/docs/Web/JavaScript/Reference/Statements/import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5"/>
              </a:rPr>
              <a:t>http://www.2ality.com/2015/08/getting-started-es6.html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6"/>
              </a:rPr>
              <a:t>https://leanpub.com/setting-up-es6/read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7"/>
              </a:rPr>
              <a:t>http://exploringjs.com/es2016-es2017/index.html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8"/>
              </a:rPr>
              <a:t>http://es6-features.org/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9"/>
              </a:rPr>
              <a:t>https://tsh.io/state-of-microservices/?utm_source=event&amp;utm_medium=social&amp;utm_campaign=soms_report&amp;utm_content=webinar_backend#ebook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10"/>
              </a:rPr>
              <a:t>https://techbeacon.com/app-dev-testing/top-5-software-architecture-patterns-how-make-right-choice</a:t>
            </a:r>
            <a:endParaRPr lang="en-US" altLang="en-US" sz="1400" dirty="0"/>
          </a:p>
          <a:p>
            <a:pPr eaLnBrk="1" hangingPunct="1"/>
            <a:r>
              <a:rPr lang="en-US" altLang="en-US" sz="1400" dirty="0">
                <a:hlinkClick r:id="rId11"/>
              </a:rPr>
              <a:t>https://martinfowler.com/articles/micro-frontends.html#InANutshell</a:t>
            </a:r>
            <a:endParaRPr lang="en-US" altLang="en-US" sz="1400" dirty="0"/>
          </a:p>
          <a:p>
            <a:pPr eaLnBrk="1" hangingPunct="1"/>
            <a:r>
              <a:rPr lang="en-US" sz="1400" b="1" dirty="0"/>
              <a:t>Learning React, 2nd Edition, O’Reilly</a:t>
            </a:r>
          </a:p>
          <a:p>
            <a:pPr eaLnBrk="1" hangingPunct="1"/>
            <a:r>
              <a:rPr lang="en-US" sz="1400" b="1" dirty="0"/>
              <a:t>State-of-Frontend-2022-by-TSH</a:t>
            </a:r>
          </a:p>
          <a:p>
            <a:pPr eaLnBrk="1" hangingPunct="1"/>
            <a:r>
              <a:rPr lang="en-US" sz="1400" b="1" dirty="0">
                <a:hlinkClick r:id="rId12"/>
              </a:rPr>
              <a:t>https://www.htmlgoodies.com/beyond/javascript/the-model-view-viewmodel-pattern-and-angular-development.html</a:t>
            </a:r>
            <a:endParaRPr lang="en-US" sz="1400" b="1" dirty="0"/>
          </a:p>
          <a:p>
            <a:pPr eaLnBrk="1" hangingPunct="1"/>
            <a:r>
              <a:rPr lang="en-US" sz="1400" b="1" dirty="0">
                <a:hlinkClick r:id="rId13"/>
              </a:rPr>
              <a:t>https://www.angularminds.com/blog/article/mvc-vs-mvp-mvvm.html</a:t>
            </a:r>
            <a:endParaRPr lang="en-US" sz="1400" b="1" dirty="0"/>
          </a:p>
          <a:p>
            <a:pPr eaLnBrk="1" hangingPunct="1"/>
            <a:r>
              <a:rPr lang="en-US" sz="1400" b="1" dirty="0">
                <a:hlinkClick r:id="rId14"/>
              </a:rPr>
              <a:t>https://jamstack.org/survey/2021/#choices</a:t>
            </a:r>
            <a:endParaRPr lang="en-US" sz="1400" b="1" dirty="0"/>
          </a:p>
          <a:p>
            <a:pPr eaLnBrk="1" hangingPunct="1"/>
            <a:r>
              <a:rPr lang="en-US" sz="1400" b="1" dirty="0"/>
              <a:t>https://www.jetbrains.com/lp/devecosystem-2022/</a:t>
            </a:r>
          </a:p>
          <a:p>
            <a:pPr marL="0" indent="0" eaLnBrk="1" hangingPunct="1">
              <a:buNone/>
            </a:pPr>
            <a:endParaRPr lang="en-US" sz="1400" b="1" dirty="0"/>
          </a:p>
          <a:p>
            <a:pPr eaLnBrk="1" hangingPunct="1"/>
            <a:endParaRPr lang="en-US" sz="1400" b="1" dirty="0"/>
          </a:p>
          <a:p>
            <a:pPr eaLnBrk="1" hangingPunct="1"/>
            <a:endParaRPr lang="en-US" sz="1400" b="1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34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7AAF-23AF-4287-B08F-3FDBA96A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Frameworks/Libraries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6108-485A-471A-9799-F6AA527B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943D67-A213-4FF3-8B3B-CC4BD437BE39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4EF-8070-4F68-9277-3A91552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6C01-F4CA-4FE9-B07E-68510C2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C0906-2E8C-4E28-B53A-5BDBB0834D0D}"/>
              </a:ext>
            </a:extLst>
          </p:cNvPr>
          <p:cNvSpPr txBox="1"/>
          <p:nvPr/>
        </p:nvSpPr>
        <p:spPr>
          <a:xfrm>
            <a:off x="3200400" y="66117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https://www.npmtrends.com/angular-vs-react-vs-vue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7AFF5A-62B9-4588-A131-B294F58C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53580"/>
            <a:ext cx="8077200" cy="39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E644-C08B-48AA-B18F-B7760543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Jamstack</a:t>
            </a:r>
            <a:r>
              <a:rPr lang="en-US" dirty="0"/>
              <a:t> Community Survey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B5FD-6DAD-4EAA-9C2A-ED79710D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000F-7C6D-467A-869D-B96D6125B052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077F-6888-44C8-800D-FFE407EF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8CE1-D196-43AD-A52F-2D9D40B2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8C89B-75E0-4181-9E98-9BD8FE42CF27}"/>
              </a:ext>
            </a:extLst>
          </p:cNvPr>
          <p:cNvSpPr txBox="1"/>
          <p:nvPr/>
        </p:nvSpPr>
        <p:spPr>
          <a:xfrm>
            <a:off x="3771900" y="6624845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https://jamstack.org/survey/2022/#choices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79E728-7C72-4A37-8A2F-9316BDA21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96" y="914400"/>
            <a:ext cx="762420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B90C-6D72-43B3-A425-F9DB5070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Jamstack</a:t>
            </a:r>
            <a:r>
              <a:rPr lang="en-US" dirty="0"/>
              <a:t> Community Survey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72BE-6DB1-404C-A1C9-FFAEF429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FF6EE5-2C8E-4686-84B6-D8FC91A1D3EF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2E7F-BE1C-4AAC-B26D-26274D6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B9E3-0BC6-4D40-9A60-21EEFB67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D0BA3-9A9C-42F4-AA94-B57787B67DBA}"/>
              </a:ext>
            </a:extLst>
          </p:cNvPr>
          <p:cNvSpPr txBox="1"/>
          <p:nvPr/>
        </p:nvSpPr>
        <p:spPr>
          <a:xfrm>
            <a:off x="3771900" y="6624845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https://jamstack.org/survey/2022/#choices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99B1E5-9A98-4F2F-B445-976C0B89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998" y="914400"/>
            <a:ext cx="682840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74DF-AC31-47C9-ABC5-DBB1841F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Developer Ecosystem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A6A952-5C5E-4E90-BAAF-9AAC0CC6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03936"/>
            <a:ext cx="8077200" cy="4878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5319-EFAC-4B82-AB5C-FCB22FCD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BC826-BBDA-4267-828C-7016F65AF22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0A32-E9A1-4522-8A93-728981A5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3B4B-EF30-45F4-AB0D-1D846D14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460E1-480B-480C-9B38-3E05697AF9F6}"/>
              </a:ext>
            </a:extLst>
          </p:cNvPr>
          <p:cNvSpPr txBox="1"/>
          <p:nvPr/>
        </p:nvSpPr>
        <p:spPr>
          <a:xfrm>
            <a:off x="3524250" y="6629400"/>
            <a:ext cx="300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https://www.jetbrains.com/lp/devecosystem-2022/</a:t>
            </a:r>
          </a:p>
        </p:txBody>
      </p:sp>
    </p:spTree>
    <p:extLst>
      <p:ext uri="{BB962C8B-B14F-4D97-AF65-F5344CB8AC3E}">
        <p14:creationId xmlns:p14="http://schemas.microsoft.com/office/powerpoint/2010/main" val="25048575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12763</TotalTime>
  <Words>4578</Words>
  <Application>Microsoft Office PowerPoint</Application>
  <PresentationFormat>On-screen Show (4:3)</PresentationFormat>
  <Paragraphs>714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Design</vt:lpstr>
      <vt:lpstr>Web App Development</vt:lpstr>
      <vt:lpstr>Web Technology Stacks and Supporting JavaScript Features</vt:lpstr>
      <vt:lpstr>Full-Stack JavaScript</vt:lpstr>
      <vt:lpstr>Programming, Scripting, Markup</vt:lpstr>
      <vt:lpstr>Web Frameworks/Libraries</vt:lpstr>
      <vt:lpstr>Front-End Frameworks/Libraries</vt:lpstr>
      <vt:lpstr>Jamstack Community Survey 2022</vt:lpstr>
      <vt:lpstr>Jamstack Community Survey 2022</vt:lpstr>
      <vt:lpstr>The State of Developer Ecosystem 2022</vt:lpstr>
      <vt:lpstr>Web Technology Stacks</vt:lpstr>
      <vt:lpstr>MEAN Stack</vt:lpstr>
      <vt:lpstr>MEAN Stack</vt:lpstr>
      <vt:lpstr>LAMP versus MEAN</vt:lpstr>
      <vt:lpstr>MERN Stack</vt:lpstr>
      <vt:lpstr>MEAN and MERN Advantages</vt:lpstr>
      <vt:lpstr>The Evolution of JavaScript</vt:lpstr>
      <vt:lpstr>ES6 - Modules</vt:lpstr>
      <vt:lpstr>ES6 - Modules</vt:lpstr>
      <vt:lpstr>ES6 - Modules</vt:lpstr>
      <vt:lpstr>ES6 - Modules</vt:lpstr>
      <vt:lpstr>Let and Const</vt:lpstr>
      <vt:lpstr>Let and Const</vt:lpstr>
      <vt:lpstr>Trying Out ES6 </vt:lpstr>
      <vt:lpstr>ES6 - Classes</vt:lpstr>
      <vt:lpstr>ES6 - Classes</vt:lpstr>
      <vt:lpstr>Class Example on Babel</vt:lpstr>
      <vt:lpstr>Class Example in Browser</vt:lpstr>
      <vt:lpstr>Class Example on https://jsfiddle.net/</vt:lpstr>
      <vt:lpstr>Class Example on https://jsfiddle.net/</vt:lpstr>
      <vt:lpstr>Arrow functions</vt:lpstr>
      <vt:lpstr>Arrow Functions and scope </vt:lpstr>
      <vt:lpstr>Default, Rest, and Spread</vt:lpstr>
      <vt:lpstr>Rest Operator</vt:lpstr>
      <vt:lpstr>Spread Operator</vt:lpstr>
      <vt:lpstr>Spread Operator</vt:lpstr>
      <vt:lpstr>Spread Operator</vt:lpstr>
      <vt:lpstr>Spread Operator</vt:lpstr>
      <vt:lpstr>Spread Operator</vt:lpstr>
      <vt:lpstr>Function Expressions</vt:lpstr>
      <vt:lpstr>Returning Objects</vt:lpstr>
      <vt:lpstr>Destructuring Objects</vt:lpstr>
      <vt:lpstr>Destructuring Function Arguments</vt:lpstr>
      <vt:lpstr>Destructuring Arrays</vt:lpstr>
      <vt:lpstr>Object Literal Enhancement</vt:lpstr>
      <vt:lpstr>Object Literal Enhancement</vt:lpstr>
      <vt:lpstr>Asynchronous JavaScript</vt:lpstr>
      <vt:lpstr>Asynchronous JavaScript - Callbacks</vt:lpstr>
      <vt:lpstr>Asynchronous JavaScript - Promises</vt:lpstr>
      <vt:lpstr>Asynchronous JavaScript - Promises</vt:lpstr>
      <vt:lpstr>Async/Await</vt:lpstr>
      <vt:lpstr>Async/Await</vt:lpstr>
      <vt:lpstr>References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Ilia Nika</cp:lastModifiedBy>
  <cp:revision>963</cp:revision>
  <dcterms:created xsi:type="dcterms:W3CDTF">2008-05-26T16:51:35Z</dcterms:created>
  <dcterms:modified xsi:type="dcterms:W3CDTF">2023-06-06T06:37:08Z</dcterms:modified>
</cp:coreProperties>
</file>