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190DD8-7CDC-4503-9DA7-676DC45D6AD2}">
  <a:tblStyle styleId="{0A190DD8-7CDC-4503-9DA7-676DC45D6A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9fb3fef1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9fb3fef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d338da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d338da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d338da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d338da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9fb3fef1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9fb3fef1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b24219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b24219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b24219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b24219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b24219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b24219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b24219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b24219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9fb3fef1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9fb3fef1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9fb3fef1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9fb3fef1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9fb3fef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9fb3fef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df3292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df3292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9fb3fef1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9fb3fef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f01aaba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f01aaba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9fb3fef1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9fb3fef1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b24219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b24219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9fb3fef1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9fb3fef1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9fb3fef1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9fb3fef1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f01aaba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f01aaba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uggingface.co/transformers/v2.2.0/model_doc/bert.html#bertforsequenceclassification" TargetMode="External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39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zh-CN" sz="4500">
                <a:solidFill>
                  <a:srgbClr val="24292E"/>
                </a:solidFill>
                <a:highlight>
                  <a:srgbClr val="FFFFFF"/>
                </a:highlight>
              </a:rPr>
              <a:t>Classifying human written text from GPT-2 generated text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7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3: Millie, Komal and Zoe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CNN - engineering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Code source - adapted from the CNN 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Tokenizer -  spacy for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Model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Optimizer is Adam with a learning rate of 0.0001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Loss function is CrossEntropyLoss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2562" l="0" r="0" t="0"/>
          <a:stretch/>
        </p:blipFill>
        <p:spPr>
          <a:xfrm>
            <a:off x="1829837" y="1973412"/>
            <a:ext cx="4943475" cy="17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CNN -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45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F-score: 80.41%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Model had difficulty correctly identifying GPT-2 text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900" y="265275"/>
            <a:ext cx="4100651" cy="47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CNN - analysis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31300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Findings: </a:t>
            </a:r>
            <a:r>
              <a:rPr lang="zh-CN"/>
              <a:t>sequence length and repetition are important features.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GPT-2_string_1</a:t>
            </a:r>
            <a:r>
              <a:rPr lang="zh-CN" sz="1600"/>
              <a:t>: "Scientists can now visualize and experiment with </a:t>
            </a:r>
            <a:r>
              <a:rPr lang="zh-CN" sz="1600">
                <a:solidFill>
                  <a:srgbClr val="0000FF"/>
                </a:solidFill>
              </a:rPr>
              <a:t>structures</a:t>
            </a:r>
            <a:r>
              <a:rPr lang="zh-CN" sz="1600"/>
              <a:t> and dynamics of complex molecular </a:t>
            </a:r>
            <a:r>
              <a:rPr lang="zh-CN" sz="1600">
                <a:solidFill>
                  <a:srgbClr val="FF0000"/>
                </a:solidFill>
              </a:rPr>
              <a:t>structures</a:t>
            </a:r>
            <a:r>
              <a:rPr lang="zh-CN" sz="1600"/>
              <a:t> (at atomic-level precision), with real-time multi-user collaboration via the cloud \n\n July 6, 2018"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GPT-2_string_5</a:t>
            </a:r>
            <a:r>
              <a:rPr lang="zh-CN" sz="1600"/>
              <a:t>: "Scientists can now visualize and experiment with </a:t>
            </a:r>
            <a:r>
              <a:rPr lang="zh-CN" sz="1600">
                <a:solidFill>
                  <a:srgbClr val="0000FF"/>
                </a:solidFill>
              </a:rPr>
              <a:t>structures</a:t>
            </a:r>
            <a:r>
              <a:rPr lang="zh-CN" sz="1600"/>
              <a:t> and </a:t>
            </a:r>
            <a:r>
              <a:rPr lang="zh-CN" sz="1600">
                <a:solidFill>
                  <a:srgbClr val="9900FF"/>
                </a:solidFill>
              </a:rPr>
              <a:t>the</a:t>
            </a:r>
            <a:r>
              <a:rPr lang="zh-CN" sz="1600"/>
              <a:t> dynamics of complex molecular </a:t>
            </a:r>
            <a:r>
              <a:rPr lang="zh-CN" sz="1600">
                <a:solidFill>
                  <a:srgbClr val="FF0000"/>
                </a:solidFill>
              </a:rPr>
              <a:t>makeup</a:t>
            </a:r>
            <a:r>
              <a:rPr lang="zh-CN" sz="1600"/>
              <a:t> (at atomic-level precision), with real-time multi-user collaboration via the cloud \n\n July 6, 2018"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T</a:t>
            </a:r>
            <a:r>
              <a:rPr lang="zh-CN" sz="1600"/>
              <a:t>he model was </a:t>
            </a:r>
            <a:r>
              <a:rPr b="1" lang="zh-CN" sz="1600"/>
              <a:t>74.22% </a:t>
            </a:r>
            <a:r>
              <a:rPr lang="zh-CN" sz="1600"/>
              <a:t>confident string_5 is GPT-2 generated.</a:t>
            </a:r>
            <a:endParaRPr sz="1600"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2884" l="0" r="0" t="0"/>
          <a:stretch/>
        </p:blipFill>
        <p:spPr>
          <a:xfrm>
            <a:off x="3228800" y="368825"/>
            <a:ext cx="5353050" cy="16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50" y="2516213"/>
            <a:ext cx="78962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138" y="3544688"/>
            <a:ext cx="80867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8800" y="66150"/>
            <a:ext cx="5386575" cy="23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BERT - engineering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48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</a:rPr>
              <a:t>Code source  - BertForSequenceClassification from the </a:t>
            </a:r>
            <a:r>
              <a:rPr lang="zh-CN" u="sng">
                <a:solidFill>
                  <a:srgbClr val="666666"/>
                </a:solidFill>
                <a:highlight>
                  <a:srgbClr val="FFFFFF"/>
                </a:highlight>
                <a:hlinkClick r:id="rId3"/>
              </a:rPr>
              <a:t>huggingface pytorch</a:t>
            </a: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</a:rPr>
              <a:t> implementation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</a:rPr>
              <a:t>Tokenizer - BertTokenizer included with BERT (bert-based-uncased version)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</a:rPr>
              <a:t>On the output of the final (12th) transformer, only the first embedding (the [CLS] token) is used by the classifier.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201" y="797788"/>
            <a:ext cx="34040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BERT - engineering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Model - 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79953" l="0" r="0" t="0"/>
          <a:stretch/>
        </p:blipFill>
        <p:spPr>
          <a:xfrm>
            <a:off x="1825600" y="1249500"/>
            <a:ext cx="6651675" cy="15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0" l="0" r="0" t="81509"/>
          <a:stretch/>
        </p:blipFill>
        <p:spPr>
          <a:xfrm>
            <a:off x="1825600" y="2979350"/>
            <a:ext cx="6651675" cy="14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311700" y="44989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CN" sz="1800">
                <a:solidFill>
                  <a:schemeClr val="dk2"/>
                </a:solidFill>
              </a:rPr>
              <a:t>Optimizer is AdamW with learning rate = 2e-5 and epsilon = 1e-8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BERT - experiment on MAX_LEN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>
                <a:solidFill>
                  <a:srgbClr val="666666"/>
                </a:solidFill>
              </a:rPr>
              <a:t>To examine how the truncating affect BERT’s performance, we tried to set the MAX_LEN = 32, 64, 128.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</a:rPr>
              <a:t>Our model performed consistently well across all sequence lengths.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</a:rPr>
              <a:t>Training BERT on longer sentences made the model more prone to overfitting.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75" y="3025488"/>
            <a:ext cx="50673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BERT - results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41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F-score: 90.33%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Model had difficulty correctly identifying GPT-2 text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Error rate = 9.6%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75" y="661275"/>
            <a:ext cx="3636235" cy="39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5312290" y="1110424"/>
            <a:ext cx="630600" cy="47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   </a:t>
            </a:r>
            <a:r>
              <a:rPr lang="zh-CN" sz="800"/>
              <a:t>GPT-2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Webtext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BERT - analysis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334138"/>
            <a:ext cx="26967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</a:rPr>
              <a:t>The shorter Webtext documents were more prone to wrong predictions than GPT-2 data.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400" y="891450"/>
            <a:ext cx="6026676" cy="30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311700" y="3894825"/>
            <a:ext cx="8715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 sz="1800">
                <a:solidFill>
                  <a:srgbClr val="666666"/>
                </a:solidFill>
                <a:highlight>
                  <a:srgbClr val="FFFFFF"/>
                </a:highlight>
              </a:rPr>
              <a:t>At around 1000 tokens, there is a spike in wrong predictions for both sources, showing that truncating documents adversely affect BERT’s performance.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192975" y="790604"/>
            <a:ext cx="826200" cy="2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GPT-2</a:t>
            </a:r>
            <a:endParaRPr sz="800"/>
          </a:p>
        </p:txBody>
      </p:sp>
      <p:sp>
        <p:nvSpPr>
          <p:cNvPr id="180" name="Google Shape;180;p29"/>
          <p:cNvSpPr txBox="1"/>
          <p:nvPr/>
        </p:nvSpPr>
        <p:spPr>
          <a:xfrm>
            <a:off x="7427934" y="790679"/>
            <a:ext cx="826200" cy="2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Webtext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BERT is better but at a high training cost.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1943450" cy="259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30"/>
          <p:cNvGraphicFramePr/>
          <p:nvPr/>
        </p:nvGraphicFramePr>
        <p:xfrm>
          <a:off x="2298225" y="21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{0A190DD8-7CDC-4503-9DA7-676DC45D6AD2}</a:tableStyleId>
              </a:tblPr>
              <a:tblGrid>
                <a:gridCol w="880250"/>
                <a:gridCol w="1098275"/>
                <a:gridCol w="1611025"/>
                <a:gridCol w="209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Model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Epochs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Training Time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F-score on Test Set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LR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&lt; 1 minute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88.23%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CNN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20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11 minutes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80.41%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BERT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1.5 hour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90.34%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Direction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More models to try!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fastText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GLTR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GPT-2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RoBERTa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zh-CN" sz="1600"/>
              <a:t>etc!</a:t>
            </a:r>
            <a:endParaRPr sz="16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825" y="364275"/>
            <a:ext cx="2918400" cy="43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Primary task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B</a:t>
            </a:r>
            <a:r>
              <a:rPr lang="zh-CN" sz="1800"/>
              <a:t>inary classification to differentiate fake text from human-generated text.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Models - Logistic Regression, Convolutional Neural Network and BERT.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Background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GPT-2 models (117M, 345M, 762M and 1542M) released in stages because weaponizing language models is a serious concern.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Project</a:t>
            </a:r>
            <a:r>
              <a:rPr lang="zh-CN"/>
              <a:t> </a:t>
            </a:r>
            <a:r>
              <a:rPr b="1" lang="zh-CN"/>
              <a:t>motivation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zh-CN" sz="1800"/>
              <a:t>C</a:t>
            </a:r>
            <a:r>
              <a:rPr lang="zh-CN" sz="1800"/>
              <a:t>ontribute to the field of fake text detection by building classification models designed for the primary task.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2"/>
          <p:cNvGraphicFramePr/>
          <p:nvPr/>
        </p:nvGraphicFramePr>
        <p:xfrm>
          <a:off x="311700" y="12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{0A190DD8-7CDC-4503-9DA7-676DC45D6AD2}</a:tableStyleId>
              </a:tblPr>
              <a:tblGrid>
                <a:gridCol w="5623300"/>
                <a:gridCol w="266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900"/>
                        <a:t>Understanding Convolutional Neural Networks for Text Classification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/>
                        <a:t>https://www.aclweb.org/anthology/W18-5408/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Factuality Classification Using the Pre-trained Language Representation Model BERT (2019)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/>
                        <a:t>http://ceur-ws.org/Vol-2421/FACT_paper_3.pdf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DocBERT: BERT for Document Classification (2019) 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/>
                        <a:t>https://arxiv.org/abs/1904.08398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Is BERT Really Robust? A Strong Baseline for Natural Language Attack on Text Classification and Entailment (2020)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Image on slide 3 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/>
                        <a:t>https://arxiv.org/abs/1907.11932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BERT: Pre-training of Deep Bidirectional Transformers for Language Understanding (2019)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Image on slide 13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/>
                        <a:t>https://arxiv.org/pdf/1810.04805.pdf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19150" y="480600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Previous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19150" y="875200"/>
            <a:ext cx="87057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000000"/>
                </a:solidFill>
                <a:highlight>
                  <a:srgbClr val="FFFFFF"/>
                </a:highlight>
              </a:rPr>
              <a:t>Understanding Convolutional Neural Networks for Text Classification (2018)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zh-CN" sz="1200">
                <a:solidFill>
                  <a:srgbClr val="434343"/>
                </a:solidFill>
                <a:highlight>
                  <a:srgbClr val="FFFFFF"/>
                </a:highlight>
              </a:rPr>
              <a:t>Talks about the challenges involved with using CNN for text classification since unlike images text is discrete data.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zh-CN" sz="1200">
                <a:solidFill>
                  <a:srgbClr val="434343"/>
                </a:solidFill>
                <a:highlight>
                  <a:srgbClr val="FFFFFF"/>
                </a:highlight>
              </a:rPr>
              <a:t>Authors demonstrated binary classification task for sentiment analysis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dk1"/>
                </a:solidFill>
                <a:highlight>
                  <a:srgbClr val="FFFFFF"/>
                </a:highlight>
              </a:rPr>
              <a:t>Factuality Classification Using the Pre-trained Language Representation Model BERT (2019)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zh-CN" sz="1200">
                <a:solidFill>
                  <a:srgbClr val="434343"/>
                </a:solidFill>
                <a:highlight>
                  <a:srgbClr val="FFFFFF"/>
                </a:highlight>
              </a:rPr>
              <a:t>Factuality detection : task of assigning factual tag to verbal events present in a dataset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zh-CN" sz="1200">
                <a:solidFill>
                  <a:srgbClr val="434343"/>
                </a:solidFill>
                <a:highlight>
                  <a:srgbClr val="FFFFFF"/>
                </a:highlight>
              </a:rPr>
              <a:t>Used multi-layer bidirectional BERT model to showcase multilingual fact classification.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Previous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200">
                <a:solidFill>
                  <a:schemeClr val="dk1"/>
                </a:solidFill>
                <a:highlight>
                  <a:schemeClr val="lt1"/>
                </a:highlight>
              </a:rPr>
              <a:t>DocBERT: BERT for Document Classification (2019) 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zh-CN" sz="1200">
                <a:solidFill>
                  <a:srgbClr val="434343"/>
                </a:solidFill>
                <a:highlight>
                  <a:schemeClr val="lt1"/>
                </a:highlight>
              </a:rPr>
              <a:t>Used logistic regression and SVM  (both inherently discriminative) for baselines to highlight the effectiveness of BERT.</a:t>
            </a:r>
            <a:endParaRPr sz="12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zh-CN" sz="1200">
                <a:solidFill>
                  <a:srgbClr val="434343"/>
                </a:solidFill>
                <a:highlight>
                  <a:schemeClr val="lt1"/>
                </a:highlight>
              </a:rPr>
              <a:t>showcased that even though BERT is generative it can give high performance in classification tasks.</a:t>
            </a:r>
            <a:endParaRPr sz="12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200">
                <a:solidFill>
                  <a:schemeClr val="dk1"/>
                </a:solidFill>
                <a:highlight>
                  <a:schemeClr val="lt1"/>
                </a:highlight>
              </a:rPr>
              <a:t>Is BERT Really Robust? A Strong Baseline for Natural Language Attack on Text Classification and Entailment (2020)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325" y="2997925"/>
            <a:ext cx="4763300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24292E"/>
                </a:solidFill>
                <a:highlight>
                  <a:srgbClr val="FFFFFF"/>
                </a:highlight>
              </a:rPr>
              <a:t>Human generated text consists of 250K documents from the WebText dataset, which is a collection of text from blogs and papers.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zh-CN">
                <a:solidFill>
                  <a:srgbClr val="24292E"/>
                </a:solidFill>
                <a:highlight>
                  <a:srgbClr val="FFFFFF"/>
                </a:highlight>
              </a:rPr>
              <a:t>The GPT-2 generated text includes two 250K documents, labeled Temperature-1 and Top-k40 (hyperparameters of the GPT-2 model that affect the randomness in output).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zh-CN">
                <a:solidFill>
                  <a:srgbClr val="24292E"/>
                </a:solidFill>
                <a:highlight>
                  <a:srgbClr val="FFFFFF"/>
                </a:highlight>
              </a:rPr>
              <a:t>Top-K 40: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Conditionally generated samples from the paper use top-k random sampling with k = 40.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Sampled the first 50K human generated texts and the first 50K GPT-2 generated text of Top-K 40 configuration.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Statistics on Dataset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76" y="1158900"/>
            <a:ext cx="5286649" cy="36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413" y="2184825"/>
            <a:ext cx="2447175" cy="1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Model, Results and Analysis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Computing infrastructure: GPU from Google Colab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Logistic Regression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Convolutional Neural Network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zh-CN"/>
              <a:t>BERT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Logistic Regression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50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F1 score : 88 %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Marginally better at predicting GPT2 as compared to WebText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850" y="1061675"/>
            <a:ext cx="3235325" cy="26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25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17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563" y="3140125"/>
            <a:ext cx="46196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Logistic Regression Analysis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434343"/>
                </a:solidFill>
              </a:rPr>
              <a:t>Test string 1 (GPT2) :</a:t>
            </a:r>
            <a:r>
              <a:rPr lang="zh-CN" sz="1400"/>
              <a:t> “James Harden is shooting 29 percent </a:t>
            </a:r>
            <a:r>
              <a:rPr lang="zh-CN" sz="1400">
                <a:solidFill>
                  <a:srgbClr val="FF0000"/>
                </a:solidFill>
              </a:rPr>
              <a:t>down the floor</a:t>
            </a:r>
            <a:r>
              <a:rPr lang="zh-CN" sz="1400"/>
              <a:t> when guarded by Kawhi Leonard in this series, </a:t>
            </a:r>
            <a:r>
              <a:rPr lang="zh-CN" sz="1400">
                <a:solidFill>
                  <a:srgbClr val="FF0000"/>
                </a:solidFill>
              </a:rPr>
              <a:t>including just 10 percent from three</a:t>
            </a:r>
            <a:r>
              <a:rPr lang="zh-CN" sz="1400"/>
              <a:t>. When not guarded by Leonard, Harden is shooting nearly 50 percent.”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400"/>
              <a:t>Test String 2  (WebText) </a:t>
            </a:r>
            <a:r>
              <a:rPr lang="zh-CN" sz="1400"/>
              <a:t>: “COPYRIGHT NOTICE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This project is licensed under the Creative Commons Attribution-ShareAlike 3.0 Unported License.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Feel free to use, copy, modify, publish and distribute, including commercial products or services.”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600" y="2016800"/>
            <a:ext cx="3959850" cy="45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47212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550" y="3889150"/>
            <a:ext cx="3873775" cy="5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