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5" r:id="rId3"/>
    <p:sldId id="286" r:id="rId4"/>
    <p:sldId id="287" r:id="rId5"/>
    <p:sldId id="289" r:id="rId6"/>
    <p:sldId id="288" r:id="rId7"/>
    <p:sldId id="290" r:id="rId8"/>
    <p:sldId id="291" r:id="rId9"/>
    <p:sldId id="292" r:id="rId10"/>
    <p:sldId id="325" r:id="rId11"/>
    <p:sldId id="294" r:id="rId12"/>
    <p:sldId id="295" r:id="rId13"/>
    <p:sldId id="298" r:id="rId14"/>
    <p:sldId id="299" r:id="rId15"/>
    <p:sldId id="300" r:id="rId16"/>
    <p:sldId id="326" r:id="rId17"/>
    <p:sldId id="302" r:id="rId18"/>
    <p:sldId id="303" r:id="rId19"/>
    <p:sldId id="304" r:id="rId20"/>
    <p:sldId id="305" r:id="rId21"/>
    <p:sldId id="321" r:id="rId22"/>
    <p:sldId id="306" r:id="rId23"/>
    <p:sldId id="307" r:id="rId24"/>
    <p:sldId id="323" r:id="rId25"/>
    <p:sldId id="324" r:id="rId26"/>
    <p:sldId id="309" r:id="rId27"/>
    <p:sldId id="308" r:id="rId28"/>
    <p:sldId id="311" r:id="rId29"/>
    <p:sldId id="312" r:id="rId30"/>
    <p:sldId id="313" r:id="rId31"/>
    <p:sldId id="314" r:id="rId32"/>
    <p:sldId id="316" r:id="rId33"/>
    <p:sldId id="317" r:id="rId34"/>
    <p:sldId id="318" r:id="rId35"/>
    <p:sldId id="319" r:id="rId36"/>
    <p:sldId id="31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3F9D-0BE7-4D95-AB29-6EF42525F0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DCDC2-C1D2-44CB-8970-27B4CFF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349375"/>
            <a:ext cx="7772400" cy="2232025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4000" b="1" dirty="0">
                <a:ea typeface="PMingLiU" pitchFamily="18" charset="-120"/>
              </a:rPr>
            </a:b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zh-TW" sz="40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66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Linked Lists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620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54260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000" dirty="0">
                <a:ea typeface="宋体" pitchFamily="2" charset="-122"/>
              </a:rPr>
              <a:t>Array Implementation</a:t>
            </a: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00C7BBC-9144-4BB2-B7FF-7E508392AD1E}" type="slidenum">
              <a:rPr lang="zh-CN" altLang="en-US" sz="1400" smtClean="0"/>
              <a:pPr eaLnBrk="1" hangingPunct="1"/>
              <a:t>10</a:t>
            </a:fld>
            <a:endParaRPr lang="en-US" altLang="zh-CN" sz="14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0141"/>
              </p:ext>
            </p:extLst>
          </p:nvPr>
        </p:nvGraphicFramePr>
        <p:xfrm>
          <a:off x="2438400" y="457200"/>
          <a:ext cx="2362200" cy="58674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en-US" sz="28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en-US" sz="28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r>
                        <a:rPr lang="en-US" sz="2800" b="0" baseline="-25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2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dobe Gothic Std B" pitchFamily="34" charset="-128"/>
                          <a:ea typeface="Adobe Gothic Std B" pitchFamily="34" charset="-128"/>
                        </a:rPr>
                        <a:t>…</a:t>
                      </a:r>
                    </a:p>
                  </a:txBody>
                  <a:tcPr vert="eaVert" anchor="ctr" anchorCtr="1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7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38925" y="34290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580138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max_length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9552" y="1943100"/>
            <a:ext cx="70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List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800600" y="457200"/>
            <a:ext cx="762000" cy="3513438"/>
          </a:xfrm>
          <a:prstGeom prst="rightBrace">
            <a:avLst>
              <a:gd name="adj1" fmla="val 8333"/>
              <a:gd name="adj2" fmla="val 495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800600" y="3987114"/>
            <a:ext cx="762000" cy="2337486"/>
          </a:xfrm>
          <a:prstGeom prst="rightBrace">
            <a:avLst>
              <a:gd name="adj1" fmla="val 8333"/>
              <a:gd name="adj2" fmla="val 495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62600" y="4876800"/>
            <a:ext cx="1207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62179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Are these operations </a:t>
            </a:r>
            <a:r>
              <a:rPr lang="en-US" altLang="zh-CN" dirty="0">
                <a:solidFill>
                  <a:schemeClr val="accent1"/>
                </a:solidFill>
              </a:rPr>
              <a:t>suitable </a:t>
            </a:r>
            <a:r>
              <a:rPr lang="en-US" altLang="zh-CN" dirty="0"/>
              <a:t>for the array implementation?</a:t>
            </a:r>
          </a:p>
          <a:p>
            <a:pPr lvl="1"/>
            <a:r>
              <a:rPr lang="en-US" altLang="zh-CN" dirty="0"/>
              <a:t>insert(x, n)</a:t>
            </a:r>
          </a:p>
          <a:p>
            <a:pPr lvl="1"/>
            <a:r>
              <a:rPr lang="en-US" altLang="zh-CN" dirty="0"/>
              <a:t>remove(x)</a:t>
            </a:r>
          </a:p>
          <a:p>
            <a:pPr lvl="1"/>
            <a:r>
              <a:rPr lang="en-US" altLang="zh-CN" dirty="0"/>
              <a:t>find(x)</a:t>
            </a:r>
          </a:p>
          <a:p>
            <a:pPr lvl="1"/>
            <a:r>
              <a:rPr lang="en-US" altLang="zh-CN" dirty="0" err="1"/>
              <a:t>findKth</a:t>
            </a:r>
            <a:r>
              <a:rPr lang="en-US" altLang="zh-CN" dirty="0"/>
              <a:t>(k)</a:t>
            </a:r>
          </a:p>
          <a:p>
            <a:r>
              <a:rPr lang="en-US" altLang="zh-CN" dirty="0"/>
              <a:t>Any additional </a:t>
            </a:r>
            <a:r>
              <a:rPr lang="en-US" altLang="zh-CN" dirty="0">
                <a:solidFill>
                  <a:schemeClr val="accent1"/>
                </a:solidFill>
              </a:rPr>
              <a:t>pros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1"/>
                </a:solidFill>
              </a:rPr>
              <a:t>cons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Space?</a:t>
            </a:r>
          </a:p>
        </p:txBody>
      </p:sp>
    </p:spTree>
    <p:extLst>
      <p:ext uri="{BB962C8B-B14F-4D97-AF65-F5344CB8AC3E}">
        <p14:creationId xmlns:p14="http://schemas.microsoft.com/office/powerpoint/2010/main" val="282586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pitchFamily="2" charset="-122"/>
              </a:rPr>
              <a:t>Pointer Implementation (Linked List)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55000" cy="1828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Ensure that the list is not stored contiguously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A node stores one element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The address of a node is stored in its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previous node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The address of the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first node </a:t>
            </a:r>
            <a:r>
              <a:rPr lang="en-US" altLang="zh-CN" dirty="0">
                <a:ea typeface="宋体" pitchFamily="2" charset="-122"/>
              </a:rPr>
              <a:t>must be stored</a:t>
            </a:r>
            <a:endParaRPr lang="en-US" altLang="zh-CN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E8A492D-D786-4233-9615-A6F26C4248BF}" type="slidenum">
              <a:rPr lang="zh-CN" altLang="en-US" sz="1400" smtClean="0"/>
              <a:pPr eaLnBrk="1" hangingPunct="1"/>
              <a:t>12</a:t>
            </a:fld>
            <a:endParaRPr lang="en-US" altLang="zh-CN" sz="1400"/>
          </a:p>
        </p:txBody>
      </p:sp>
      <p:sp>
        <p:nvSpPr>
          <p:cNvPr id="2" name="矩形 1"/>
          <p:cNvSpPr/>
          <p:nvPr/>
        </p:nvSpPr>
        <p:spPr>
          <a:xfrm>
            <a:off x="838200" y="3833446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A1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28800" y="3833446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895600" y="3833446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A2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6200" y="3833446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endCxn id="9" idx="1"/>
          </p:cNvCxnSpPr>
          <p:nvPr/>
        </p:nvCxnSpPr>
        <p:spPr>
          <a:xfrm>
            <a:off x="2209800" y="4443046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305300" y="4440115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400800" y="3810000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</a:t>
            </a:r>
            <a:r>
              <a:rPr lang="en-US" altLang="zh-CN" b="1" baseline="-25000" dirty="0">
                <a:solidFill>
                  <a:schemeClr val="bg1"/>
                </a:solidFill>
                <a:latin typeface="+mj-lt"/>
              </a:rPr>
              <a:t>N</a:t>
            </a:r>
            <a:endParaRPr lang="zh-CN" altLang="en-US" b="1" baseline="-25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91400" y="3810000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endCxn id="16" idx="1"/>
          </p:cNvCxnSpPr>
          <p:nvPr/>
        </p:nvCxnSpPr>
        <p:spPr>
          <a:xfrm>
            <a:off x="5715000" y="4419600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03805" y="4114800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Dotum" pitchFamily="34" charset="-127"/>
                <a:ea typeface="Dotum" pitchFamily="34" charset="-127"/>
              </a:rPr>
              <a:t>……</a:t>
            </a:r>
            <a:endParaRPr lang="zh-CN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Dotum" pitchFamily="34" charset="-127"/>
              <a:ea typeface="Dotum" pitchFamily="34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4400" y="550984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head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1384240" y="5029200"/>
            <a:ext cx="0" cy="556846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772400" y="4440115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305800" y="4325815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1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Are these operations </a:t>
            </a:r>
            <a:r>
              <a:rPr lang="en-US" altLang="zh-CN" dirty="0">
                <a:solidFill>
                  <a:schemeClr val="accent1"/>
                </a:solidFill>
              </a:rPr>
              <a:t>suitable </a:t>
            </a:r>
            <a:r>
              <a:rPr lang="en-US" altLang="zh-CN" dirty="0"/>
              <a:t>for the linked list?</a:t>
            </a:r>
          </a:p>
          <a:p>
            <a:pPr lvl="1"/>
            <a:r>
              <a:rPr lang="en-US" altLang="zh-CN" dirty="0"/>
              <a:t>insert(x, n)</a:t>
            </a:r>
          </a:p>
          <a:p>
            <a:pPr lvl="1"/>
            <a:r>
              <a:rPr lang="en-US" altLang="zh-CN" dirty="0"/>
              <a:t>remove(x)</a:t>
            </a:r>
          </a:p>
          <a:p>
            <a:pPr lvl="1"/>
            <a:r>
              <a:rPr lang="en-US" altLang="zh-CN" dirty="0"/>
              <a:t>find(x)</a:t>
            </a:r>
          </a:p>
          <a:p>
            <a:pPr lvl="1"/>
            <a:r>
              <a:rPr lang="en-US" altLang="zh-CN" dirty="0" err="1"/>
              <a:t>findKth</a:t>
            </a:r>
            <a:r>
              <a:rPr lang="en-US" altLang="zh-CN" dirty="0"/>
              <a:t>(k)</a:t>
            </a:r>
          </a:p>
          <a:p>
            <a:r>
              <a:rPr lang="en-US" altLang="zh-CN" dirty="0"/>
              <a:t>Any additional </a:t>
            </a:r>
            <a:r>
              <a:rPr lang="en-US" altLang="zh-CN" dirty="0">
                <a:solidFill>
                  <a:schemeClr val="accent1"/>
                </a:solidFill>
              </a:rPr>
              <a:t>pros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1"/>
                </a:solidFill>
              </a:rPr>
              <a:t>cons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Space?</a:t>
            </a:r>
          </a:p>
        </p:txBody>
      </p:sp>
    </p:spTree>
    <p:extLst>
      <p:ext uri="{BB962C8B-B14F-4D97-AF65-F5344CB8AC3E}">
        <p14:creationId xmlns:p14="http://schemas.microsoft.com/office/powerpoint/2010/main" val="44893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 Complete list of Comparison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938347"/>
              </p:ext>
            </p:extLst>
          </p:nvPr>
        </p:nvGraphicFramePr>
        <p:xfrm>
          <a:off x="1295400" y="2133600"/>
          <a:ext cx="6629400" cy="2352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Topic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Array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Linked List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Efficiency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+mn-lt"/>
                        </a:rPr>
                        <a:t>insert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+mn-lt"/>
                        </a:rPr>
                        <a:t>remove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+mn-lt"/>
                        </a:rPr>
                        <a:t>find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 err="1">
                          <a:latin typeface="+mn-lt"/>
                        </a:rPr>
                        <a:t>findKth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+mn-lt"/>
                        </a:rPr>
                        <a:t>space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Linked List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1731"/>
            <a:ext cx="38862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Class: Node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80D3BF-C773-4FEF-9F51-A07B0367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111792"/>
              </p:ext>
            </p:extLst>
          </p:nvPr>
        </p:nvGraphicFramePr>
        <p:xfrm>
          <a:off x="2057400" y="2590801"/>
          <a:ext cx="5029200" cy="2465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63731259"/>
                    </a:ext>
                  </a:extLst>
                </a:gridCol>
              </a:tblGrid>
              <a:tr h="5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Node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855616"/>
                  </a:ext>
                </a:extLst>
              </a:tr>
              <a:tr h="90998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data: double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next: Node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944658"/>
                  </a:ext>
                </a:extLst>
              </a:tr>
              <a:tr h="79248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 Node(double data)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8350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CA34863-67D6-43DE-97F1-E7D3FABCDB9B}"/>
              </a:ext>
            </a:extLst>
          </p:cNvPr>
          <p:cNvSpPr txBox="1"/>
          <p:nvPr/>
        </p:nvSpPr>
        <p:spPr>
          <a:xfrm>
            <a:off x="2577704" y="5562600"/>
            <a:ext cx="398859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i="1" dirty="0"/>
              <a:t>Setters and getters are not listed.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97746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Linked List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9201"/>
            <a:ext cx="7315200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Class: List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80D3BF-C773-4FEF-9F51-A07B03674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75658"/>
              </p:ext>
            </p:extLst>
          </p:nvPr>
        </p:nvGraphicFramePr>
        <p:xfrm>
          <a:off x="1329267" y="1913469"/>
          <a:ext cx="6858000" cy="379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1563731259"/>
                    </a:ext>
                  </a:extLst>
                </a:gridCol>
              </a:tblGrid>
              <a:tr h="50776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List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855616"/>
                  </a:ext>
                </a:extLst>
              </a:tr>
              <a:tr h="64163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head: Node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944658"/>
                  </a:ext>
                </a:extLst>
              </a:tr>
              <a:tr h="1118957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 List()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isEmpty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 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n-US" altLang="zh-CN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insertNode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index, double x): Node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findNode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(double x): Node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removeNode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(double x): Node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CN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displayList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():</a:t>
                      </a: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8350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8DD822-516E-4B5D-B3E0-0F1D2112701B}"/>
              </a:ext>
            </a:extLst>
          </p:cNvPr>
          <p:cNvSpPr txBox="1"/>
          <p:nvPr/>
        </p:nvSpPr>
        <p:spPr>
          <a:xfrm>
            <a:off x="2590800" y="5867400"/>
            <a:ext cx="3988592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i="1" dirty="0"/>
              <a:t>Setters and getters are not listed.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2080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Methods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public List()</a:t>
            </a:r>
          </a:p>
          <a:p>
            <a:pPr lvl="1"/>
            <a:r>
              <a:rPr lang="en-US" altLang="zh-CN" sz="2400" dirty="0">
                <a:ea typeface="宋体" charset="-122"/>
              </a:rPr>
              <a:t>creates an empty list</a:t>
            </a:r>
            <a:endParaRPr lang="en-US" altLang="zh-CN" sz="2400" dirty="0">
              <a:solidFill>
                <a:schemeClr val="accent1"/>
              </a:solidFill>
              <a:latin typeface="+mn-lt"/>
              <a:ea typeface="宋体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public </a:t>
            </a:r>
            <a:r>
              <a:rPr lang="en-US" altLang="zh-CN" sz="2400" dirty="0" err="1">
                <a:solidFill>
                  <a:schemeClr val="accent1"/>
                </a:solidFill>
                <a:latin typeface="+mn-lt"/>
                <a:ea typeface="宋体" charset="-122"/>
              </a:rPr>
              <a:t>boolean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 </a:t>
            </a:r>
            <a:r>
              <a:rPr lang="en-US" altLang="zh-CN" sz="2400" dirty="0" err="1">
                <a:solidFill>
                  <a:schemeClr val="accent1"/>
                </a:solidFill>
                <a:latin typeface="+mn-lt"/>
                <a:ea typeface="宋体" charset="-122"/>
              </a:rPr>
              <a:t>isEmpty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()</a:t>
            </a:r>
          </a:p>
          <a:p>
            <a:pPr lvl="1"/>
            <a:r>
              <a:rPr lang="en-US" altLang="zh-CN" sz="2400" dirty="0">
                <a:latin typeface="+mn-lt"/>
                <a:ea typeface="宋体" charset="-122"/>
              </a:rPr>
              <a:t>returns </a:t>
            </a:r>
            <a:r>
              <a:rPr lang="en-US" altLang="zh-CN" sz="2400" i="1" dirty="0">
                <a:latin typeface="+mn-lt"/>
                <a:ea typeface="宋体" charset="-122"/>
              </a:rPr>
              <a:t>true</a:t>
            </a:r>
            <a:r>
              <a:rPr lang="en-US" altLang="zh-CN" sz="2400" dirty="0">
                <a:latin typeface="+mn-lt"/>
                <a:ea typeface="宋体" charset="-122"/>
              </a:rPr>
              <a:t> if the list is empty and </a:t>
            </a:r>
            <a:r>
              <a:rPr lang="en-US" altLang="zh-CN" sz="2400" i="1" dirty="0">
                <a:latin typeface="+mn-lt"/>
                <a:ea typeface="宋体" charset="-122"/>
              </a:rPr>
              <a:t>false</a:t>
            </a:r>
            <a:r>
              <a:rPr lang="en-US" altLang="zh-CN" sz="2400" dirty="0">
                <a:latin typeface="+mn-lt"/>
                <a:ea typeface="宋体" charset="-122"/>
              </a:rPr>
              <a:t> otherwise</a:t>
            </a:r>
            <a:endParaRPr lang="en-US" altLang="zh-CN" sz="2400" i="1" dirty="0">
              <a:latin typeface="+mn-lt"/>
              <a:ea typeface="宋体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public 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Node </a:t>
            </a:r>
            <a:r>
              <a:rPr lang="en-US" altLang="zh-CN" sz="2400" dirty="0" err="1">
                <a:solidFill>
                  <a:schemeClr val="accent1"/>
                </a:solidFill>
                <a:latin typeface="+mn-lt"/>
                <a:ea typeface="宋体" charset="-122"/>
              </a:rPr>
              <a:t>insertNode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(</a:t>
            </a:r>
            <a:r>
              <a:rPr lang="en-US" altLang="zh-CN" sz="2400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int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index, double x)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lvl="1"/>
            <a:r>
              <a:rPr lang="en-US" altLang="zh-CN" sz="2400" dirty="0">
                <a:latin typeface="+mn-lt"/>
                <a:ea typeface="宋体" charset="-122"/>
              </a:rPr>
              <a:t>insert a new node after position </a:t>
            </a:r>
            <a:r>
              <a:rPr lang="en-US" altLang="zh-CN" sz="2400" i="1" dirty="0">
                <a:latin typeface="+mn-lt"/>
                <a:ea typeface="宋体" charset="-122"/>
              </a:rPr>
              <a:t>index</a:t>
            </a:r>
            <a:endParaRPr lang="en-US" altLang="zh-CN" sz="2400" dirty="0">
              <a:latin typeface="+mn-lt"/>
              <a:ea typeface="宋体" charset="-122"/>
            </a:endParaRPr>
          </a:p>
          <a:p>
            <a:pPr lvl="1"/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  <a:latin typeface="+mn-lt"/>
                <a:ea typeface="宋体" charset="-122"/>
              </a:rPr>
              <a:t>position of nodes starts from 1</a:t>
            </a:r>
          </a:p>
          <a:p>
            <a:pPr lvl="1"/>
            <a:r>
              <a:rPr lang="en-US" altLang="zh-CN" sz="2400" dirty="0">
                <a:latin typeface="+mn-lt"/>
                <a:ea typeface="宋体" charset="-122"/>
              </a:rPr>
              <a:t>insert a new node as the head if </a:t>
            </a:r>
            <a:r>
              <a:rPr lang="en-US" altLang="zh-CN" sz="2400" i="1" dirty="0">
                <a:latin typeface="+mn-lt"/>
                <a:ea typeface="宋体" charset="-122"/>
              </a:rPr>
              <a:t>index=0</a:t>
            </a:r>
            <a:endParaRPr lang="en-US" altLang="zh-CN" sz="2400" dirty="0">
              <a:solidFill>
                <a:schemeClr val="bg2">
                  <a:lumMod val="75000"/>
                </a:schemeClr>
              </a:solidFill>
              <a:latin typeface="+mn-lt"/>
              <a:ea typeface="宋体" charset="-122"/>
            </a:endParaRPr>
          </a:p>
          <a:p>
            <a:pPr lvl="1"/>
            <a:r>
              <a:rPr lang="en-US" altLang="zh-CN" sz="2400" dirty="0">
                <a:latin typeface="+mn-lt"/>
                <a:ea typeface="宋体" charset="-122"/>
              </a:rPr>
              <a:t>returns the new node if insertion is successful and </a:t>
            </a:r>
            <a:r>
              <a:rPr lang="en-US" altLang="zh-CN" sz="2400" i="1" dirty="0">
                <a:latin typeface="+mn-lt"/>
                <a:ea typeface="宋体" charset="-122"/>
              </a:rPr>
              <a:t>null </a:t>
            </a:r>
            <a:r>
              <a:rPr lang="en-US" altLang="zh-CN" sz="2400" dirty="0">
                <a:latin typeface="+mn-lt"/>
                <a:ea typeface="宋体" charset="-122"/>
              </a:rPr>
              <a:t>otherwise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CED9BE-7C08-4E2A-94E7-6EA996344703}" type="slidenum">
              <a:rPr lang="zh-CN" altLang="en-US" sz="1400" smtClean="0">
                <a:ea typeface="宋体" charset="-122"/>
              </a:rPr>
              <a:pPr eaLnBrk="1" hangingPunct="1"/>
              <a:t>17</a:t>
            </a:fld>
            <a:endParaRPr lang="en-US" altLang="zh-CN" sz="1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751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Methods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public Node </a:t>
            </a:r>
            <a:r>
              <a:rPr lang="en-US" altLang="zh-CN" sz="2400" dirty="0" err="1">
                <a:solidFill>
                  <a:schemeClr val="accent1"/>
                </a:solidFill>
                <a:ea typeface="宋体" charset="-122"/>
              </a:rPr>
              <a:t>findNode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(double x)</a:t>
            </a:r>
          </a:p>
          <a:p>
            <a:pPr lvl="1"/>
            <a:r>
              <a:rPr lang="en-US" altLang="zh-CN" sz="2400" dirty="0">
                <a:ea typeface="宋体" charset="-122"/>
              </a:rPr>
              <a:t>returns the first node whose </a:t>
            </a:r>
            <a:r>
              <a:rPr lang="en-US" altLang="zh-CN" sz="2400" i="1" dirty="0">
                <a:ea typeface="宋体" charset="-122"/>
              </a:rPr>
              <a:t>data=x</a:t>
            </a:r>
          </a:p>
          <a:p>
            <a:pPr lvl="1"/>
            <a:r>
              <a:rPr lang="en-US" altLang="zh-CN" sz="2400" dirty="0">
                <a:ea typeface="宋体" charset="-122"/>
              </a:rPr>
              <a:t>returns </a:t>
            </a:r>
            <a:r>
              <a:rPr lang="en-US" altLang="zh-CN" sz="2400" i="1" dirty="0">
                <a:ea typeface="宋体" charset="-122"/>
              </a:rPr>
              <a:t>null</a:t>
            </a:r>
            <a:r>
              <a:rPr lang="en-US" altLang="zh-CN" sz="2400" dirty="0">
                <a:ea typeface="宋体" charset="-122"/>
              </a:rPr>
              <a:t> if no such node exists</a:t>
            </a:r>
          </a:p>
          <a:p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public Node </a:t>
            </a:r>
            <a:r>
              <a:rPr lang="en-US" altLang="zh-CN" sz="2400" dirty="0" err="1">
                <a:solidFill>
                  <a:schemeClr val="accent1"/>
                </a:solidFill>
                <a:latin typeface="+mn-lt"/>
                <a:ea typeface="宋体" charset="-122"/>
              </a:rPr>
              <a:t>removeNode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(double x)</a:t>
            </a:r>
          </a:p>
          <a:p>
            <a:pPr lvl="1"/>
            <a:r>
              <a:rPr lang="en-US" altLang="zh-CN" sz="2400" dirty="0">
                <a:latin typeface="+mn-lt"/>
                <a:ea typeface="宋体" charset="-122"/>
              </a:rPr>
              <a:t>removes from the list the first node whose </a:t>
            </a:r>
            <a:r>
              <a:rPr lang="en-US" altLang="zh-CN" sz="2400" i="1" dirty="0">
                <a:latin typeface="+mn-lt"/>
                <a:ea typeface="宋体" charset="-122"/>
              </a:rPr>
              <a:t>data=x</a:t>
            </a:r>
          </a:p>
          <a:p>
            <a:pPr lvl="1"/>
            <a:r>
              <a:rPr lang="en-US" altLang="zh-CN" sz="2400" dirty="0">
                <a:latin typeface="+mn-lt"/>
                <a:ea typeface="宋体" charset="-122"/>
              </a:rPr>
              <a:t>returns the removed node</a:t>
            </a:r>
          </a:p>
          <a:p>
            <a:pPr lvl="1"/>
            <a:r>
              <a:rPr lang="en-US" altLang="zh-CN" sz="2400" dirty="0">
                <a:ea typeface="宋体" charset="-122"/>
              </a:rPr>
              <a:t>returns </a:t>
            </a:r>
            <a:r>
              <a:rPr lang="en-US" altLang="zh-CN" sz="2400" i="1" dirty="0">
                <a:ea typeface="宋体" charset="-122"/>
              </a:rPr>
              <a:t>null </a:t>
            </a:r>
            <a:r>
              <a:rPr lang="en-US" altLang="zh-CN" sz="2400" dirty="0">
                <a:ea typeface="宋体" charset="-122"/>
              </a:rPr>
              <a:t>if no such node exists</a:t>
            </a:r>
            <a:endParaRPr lang="en-US" altLang="zh-CN" sz="2400" dirty="0">
              <a:latin typeface="+mn-lt"/>
              <a:ea typeface="宋体" charset="-122"/>
            </a:endParaRPr>
          </a:p>
          <a:p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public void </a:t>
            </a:r>
            <a:r>
              <a:rPr lang="en-US" altLang="zh-CN" sz="2400" dirty="0" err="1">
                <a:solidFill>
                  <a:schemeClr val="accent1"/>
                </a:solidFill>
                <a:latin typeface="+mn-lt"/>
                <a:ea typeface="宋体" charset="-122"/>
              </a:rPr>
              <a:t>displayList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  <a:ea typeface="宋体" charset="-122"/>
              </a:rPr>
              <a:t>()</a:t>
            </a:r>
          </a:p>
          <a:p>
            <a:pPr lvl="1"/>
            <a:r>
              <a:rPr lang="en-US" altLang="zh-CN" sz="2400" dirty="0">
                <a:latin typeface="+mn-lt"/>
                <a:ea typeface="宋体" charset="-122"/>
              </a:rPr>
              <a:t>prints all the nodes in the list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D3CED9BE-7C08-4E2A-94E7-6EA996344703}" type="slidenum">
              <a:rPr lang="zh-CN" altLang="en-US" sz="1400" smtClean="0">
                <a:ea typeface="宋体" charset="-122"/>
              </a:rPr>
              <a:pPr eaLnBrk="1" hangingPunct="1"/>
              <a:t>18</a:t>
            </a:fld>
            <a:endParaRPr lang="en-US" altLang="zh-CN" sz="1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86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defRPr/>
            </a:pP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public Node </a:t>
            </a:r>
            <a:r>
              <a:rPr lang="en-US" altLang="zh-CN" dirty="0" err="1">
                <a:solidFill>
                  <a:schemeClr val="accent1"/>
                </a:solidFill>
                <a:ea typeface="宋体" charset="-122"/>
              </a:rPr>
              <a:t>insertNode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cs typeface="Courier New" pitchFamily="49" charset="0"/>
              </a:rPr>
              <a:t>int</a:t>
            </a:r>
            <a:r>
              <a:rPr lang="en-US" altLang="zh-CN" dirty="0">
                <a:solidFill>
                  <a:schemeClr val="accent1"/>
                </a:solidFill>
                <a:cs typeface="Courier New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index, double x)</a:t>
            </a:r>
            <a:endParaRPr lang="en-US" altLang="zh-CN" dirty="0">
              <a:solidFill>
                <a:schemeClr val="accent1"/>
              </a:solidFill>
              <a:latin typeface="+mn-lt"/>
              <a:ea typeface="宋体" pitchFamily="2" charset="-122"/>
            </a:endParaRPr>
          </a:p>
          <a:p>
            <a:pPr lvl="1"/>
            <a:r>
              <a:rPr lang="en-US" altLang="zh-CN" dirty="0">
                <a:latin typeface="+mn-lt"/>
                <a:ea typeface="宋体" charset="-122"/>
              </a:rPr>
              <a:t>insert a new node after position </a:t>
            </a:r>
            <a:r>
              <a:rPr lang="en-US" altLang="zh-CN" i="1" dirty="0">
                <a:latin typeface="+mn-lt"/>
                <a:ea typeface="宋体" charset="-122"/>
              </a:rPr>
              <a:t>index</a:t>
            </a:r>
            <a:endParaRPr lang="en-US" altLang="zh-CN" dirty="0">
              <a:latin typeface="+mn-lt"/>
              <a:ea typeface="宋体" charset="-122"/>
            </a:endParaRPr>
          </a:p>
          <a:p>
            <a:pPr lvl="1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+mn-lt"/>
                <a:ea typeface="宋体" charset="-122"/>
              </a:rPr>
              <a:t>position of nodes starts from 1</a:t>
            </a:r>
          </a:p>
          <a:p>
            <a:pPr lvl="1"/>
            <a:r>
              <a:rPr lang="en-US" altLang="zh-CN" dirty="0">
                <a:latin typeface="+mn-lt"/>
                <a:ea typeface="宋体" charset="-122"/>
              </a:rPr>
              <a:t>insert a new node as the head if </a:t>
            </a:r>
            <a:r>
              <a:rPr lang="en-US" altLang="zh-CN" i="1" dirty="0">
                <a:latin typeface="+mn-lt"/>
                <a:ea typeface="宋体" charset="-122"/>
              </a:rPr>
              <a:t>index=0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+mn-lt"/>
              <a:ea typeface="宋体" charset="-122"/>
            </a:endParaRPr>
          </a:p>
          <a:p>
            <a:pPr lvl="1"/>
            <a:r>
              <a:rPr lang="en-US" altLang="zh-CN" dirty="0">
                <a:latin typeface="+mn-lt"/>
                <a:ea typeface="宋体" charset="-122"/>
              </a:rPr>
              <a:t>returns the new node if insertion is successful and </a:t>
            </a:r>
            <a:r>
              <a:rPr lang="en-US" altLang="zh-CN" i="1" dirty="0">
                <a:latin typeface="+mn-lt"/>
                <a:ea typeface="宋体" charset="-122"/>
              </a:rPr>
              <a:t>null</a:t>
            </a:r>
            <a:r>
              <a:rPr lang="en-US" altLang="zh-CN" dirty="0">
                <a:latin typeface="+mn-lt"/>
                <a:ea typeface="宋体" charset="-122"/>
              </a:rPr>
              <a:t> otherwise</a:t>
            </a:r>
            <a:endParaRPr lang="zh-CN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746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Abstract Data Type (ADT)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List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Linked lists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C8AE8BF-2902-40C9-834A-22EFEAFA84F9}" type="slidenum">
              <a:rPr lang="zh-CN" altLang="en-US" sz="1400" smtClean="0"/>
              <a:pPr eaLnBrk="1" hangingPunct="1"/>
              <a:t>2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41842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 marL="514350" indent="-457200">
              <a:buFont typeface="Monotype Sorts" pitchFamily="2" charset="2"/>
              <a:buAutoNum type="arabicPeriod"/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Locate</a:t>
            </a:r>
            <a:r>
              <a:rPr lang="en-US" altLang="zh-CN" dirty="0">
                <a:latin typeface="+mn-lt"/>
                <a:ea typeface="宋体" pitchFamily="2" charset="-122"/>
              </a:rPr>
              <a:t> the element at position </a:t>
            </a:r>
            <a:r>
              <a:rPr lang="en-US" altLang="zh-CN" i="1" dirty="0">
                <a:latin typeface="+mn-lt"/>
                <a:ea typeface="宋体" pitchFamily="2" charset="-122"/>
              </a:rPr>
              <a:t>index</a:t>
            </a:r>
            <a:endParaRPr lang="en-US" altLang="zh-CN" dirty="0">
              <a:latin typeface="+mn-lt"/>
              <a:ea typeface="宋体" pitchFamily="2" charset="-122"/>
            </a:endParaRPr>
          </a:p>
          <a:p>
            <a:pPr marL="514350" indent="-457200">
              <a:buFont typeface="Monotype Sorts" pitchFamily="2" charset="2"/>
              <a:buAutoNum type="arabicPeriod"/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Create </a:t>
            </a:r>
            <a:r>
              <a:rPr lang="en-US" altLang="zh-CN" dirty="0">
                <a:latin typeface="+mn-lt"/>
                <a:ea typeface="宋体" pitchFamily="2" charset="-122"/>
              </a:rPr>
              <a:t>a new Node object</a:t>
            </a:r>
          </a:p>
          <a:p>
            <a:pPr marL="514350" indent="-457200">
              <a:buFont typeface="Monotype Sorts" pitchFamily="2" charset="2"/>
              <a:buAutoNum type="arabicPeriod"/>
              <a:defRPr/>
            </a:pPr>
            <a:r>
              <a:rPr lang="en-US" altLang="zh-CN" dirty="0">
                <a:latin typeface="+mn-lt"/>
                <a:ea typeface="宋体" pitchFamily="2" charset="-122"/>
              </a:rPr>
              <a:t>Point the new node to its </a:t>
            </a:r>
            <a:r>
              <a:rPr lang="en-US" altLang="zh-CN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successor</a:t>
            </a:r>
          </a:p>
          <a:p>
            <a:pPr marL="514350" indent="-457200">
              <a:buFont typeface="Monotype Sorts" pitchFamily="2" charset="2"/>
              <a:buAutoNum type="arabicPeriod"/>
              <a:defRPr/>
            </a:pPr>
            <a:r>
              <a:rPr lang="en-US" altLang="zh-CN" dirty="0">
                <a:latin typeface="+mn-lt"/>
                <a:ea typeface="宋体" pitchFamily="2" charset="-122"/>
              </a:rPr>
              <a:t>Point the new node's </a:t>
            </a:r>
            <a:r>
              <a:rPr lang="en-US" altLang="zh-CN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predecessor</a:t>
            </a:r>
            <a:r>
              <a:rPr lang="en-US" altLang="zh-CN" dirty="0">
                <a:latin typeface="+mn-lt"/>
                <a:ea typeface="宋体" pitchFamily="2" charset="-122"/>
              </a:rPr>
              <a:t> to the new node</a:t>
            </a:r>
            <a:endParaRPr lang="zh-CN" altLang="en-US" dirty="0">
              <a:latin typeface="+mn-lt"/>
              <a:ea typeface="宋体" pitchFamily="2" charset="-122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1600" y="3924300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A5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2200" y="3924300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0200" y="3947746"/>
            <a:ext cx="990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A6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0800" y="3947746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819900" y="4554415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1"/>
          </p:cNvCxnSpPr>
          <p:nvPr/>
        </p:nvCxnSpPr>
        <p:spPr>
          <a:xfrm>
            <a:off x="2743200" y="4554415"/>
            <a:ext cx="2667000" cy="293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8826" y="3286780"/>
            <a:ext cx="3231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2">
                    <a:lumMod val="75000"/>
                  </a:schemeClr>
                </a:solidFill>
              </a:rPr>
              <a:t>insertNode</a:t>
            </a: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</a:rPr>
              <a:t>(5, 31.6)</a:t>
            </a:r>
            <a:endParaRPr lang="zh-CN" alt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006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77500" lnSpcReduction="20000"/>
          </a:bodyPr>
          <a:lstStyle/>
          <a:p>
            <a:pPr marL="514350" indent="-457200">
              <a:buFont typeface="Monotype Sorts" pitchFamily="2" charset="2"/>
              <a:buAutoNum type="arabicPeriod"/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Locate</a:t>
            </a:r>
            <a:r>
              <a:rPr lang="en-US" altLang="zh-CN" dirty="0">
                <a:latin typeface="+mn-lt"/>
                <a:ea typeface="宋体" pitchFamily="2" charset="-122"/>
              </a:rPr>
              <a:t> the element at position </a:t>
            </a:r>
            <a:r>
              <a:rPr lang="en-US" altLang="zh-CN" i="1" dirty="0">
                <a:latin typeface="+mn-lt"/>
                <a:ea typeface="宋体" pitchFamily="2" charset="-122"/>
              </a:rPr>
              <a:t>index</a:t>
            </a:r>
            <a:endParaRPr lang="en-US" altLang="zh-CN" dirty="0">
              <a:latin typeface="+mn-lt"/>
              <a:ea typeface="宋体" pitchFamily="2" charset="-122"/>
            </a:endParaRPr>
          </a:p>
          <a:p>
            <a:pPr marL="514350" indent="-457200">
              <a:buFont typeface="Monotype Sorts" pitchFamily="2" charset="2"/>
              <a:buAutoNum type="arabicPeriod"/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Allocate memory </a:t>
            </a:r>
            <a:r>
              <a:rPr lang="en-US" altLang="zh-CN" dirty="0">
                <a:latin typeface="+mn-lt"/>
                <a:ea typeface="宋体" pitchFamily="2" charset="-122"/>
              </a:rPr>
              <a:t>for the new node</a:t>
            </a:r>
          </a:p>
          <a:p>
            <a:pPr marL="514350" indent="-457200">
              <a:buFont typeface="Monotype Sorts" pitchFamily="2" charset="2"/>
              <a:buAutoNum type="arabicPeriod"/>
              <a:defRPr/>
            </a:pPr>
            <a:r>
              <a:rPr lang="en-US" altLang="zh-CN" dirty="0">
                <a:latin typeface="+mn-lt"/>
                <a:ea typeface="宋体" pitchFamily="2" charset="-122"/>
              </a:rPr>
              <a:t>Point the new node to its </a:t>
            </a:r>
            <a:r>
              <a:rPr lang="en-US" altLang="zh-CN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successor</a:t>
            </a:r>
          </a:p>
          <a:p>
            <a:pPr marL="514350" indent="-457200">
              <a:buFont typeface="Monotype Sorts" pitchFamily="2" charset="2"/>
              <a:buAutoNum type="arabicPeriod"/>
              <a:defRPr/>
            </a:pPr>
            <a:r>
              <a:rPr lang="en-US" altLang="zh-CN" dirty="0">
                <a:latin typeface="+mn-lt"/>
                <a:ea typeface="宋体" pitchFamily="2" charset="-122"/>
              </a:rPr>
              <a:t>Point the new node’s </a:t>
            </a:r>
            <a:r>
              <a:rPr lang="en-US" altLang="zh-CN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predecessor</a:t>
            </a:r>
            <a:r>
              <a:rPr lang="en-US" altLang="zh-CN" dirty="0">
                <a:latin typeface="+mn-lt"/>
                <a:ea typeface="宋体" pitchFamily="2" charset="-122"/>
              </a:rPr>
              <a:t> to the new node</a:t>
            </a:r>
            <a:endParaRPr lang="zh-CN" altLang="en-US" dirty="0">
              <a:latin typeface="+mn-lt"/>
              <a:ea typeface="宋体" pitchFamily="2" charset="-122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71600" y="3924300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A5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2200" y="3924300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0200" y="3947746"/>
            <a:ext cx="990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A7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0800" y="3947746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>
            <a:off x="2743200" y="4554415"/>
            <a:ext cx="2667000" cy="293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819900" y="4554415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429000" y="5410200"/>
            <a:ext cx="9906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31.6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9600" y="5410200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1" idx="1"/>
          </p:cNvCxnSpPr>
          <p:nvPr/>
        </p:nvCxnSpPr>
        <p:spPr>
          <a:xfrm>
            <a:off x="2743200" y="4554415"/>
            <a:ext cx="685800" cy="146538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6" idx="1"/>
          </p:cNvCxnSpPr>
          <p:nvPr/>
        </p:nvCxnSpPr>
        <p:spPr>
          <a:xfrm flipV="1">
            <a:off x="4800600" y="4557346"/>
            <a:ext cx="609600" cy="146245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98826" y="3286780"/>
            <a:ext cx="4584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2">
                    <a:lumMod val="75000"/>
                  </a:schemeClr>
                </a:solidFill>
              </a:rPr>
              <a:t>insertNode</a:t>
            </a: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</a:rPr>
              <a:t>(&amp;head, 5, 31.6)</a:t>
            </a:r>
            <a:endParaRPr lang="zh-CN" alt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966D02AB-28FC-43D9-B702-FD76A1484923}"/>
              </a:ext>
            </a:extLst>
          </p:cNvPr>
          <p:cNvSpPr/>
          <p:nvPr/>
        </p:nvSpPr>
        <p:spPr>
          <a:xfrm rot="2634796">
            <a:off x="3763763" y="4040138"/>
            <a:ext cx="1080000" cy="1080000"/>
          </a:xfrm>
          <a:prstGeom prst="mathPlus">
            <a:avLst>
              <a:gd name="adj1" fmla="val 62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1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Insert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1148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defRPr/>
            </a:pPr>
            <a:r>
              <a:rPr lang="en-US" altLang="zh-CN" dirty="0">
                <a:ea typeface="宋体" pitchFamily="2" charset="-122"/>
              </a:rPr>
              <a:t>Possible cases of </a:t>
            </a:r>
            <a:r>
              <a:rPr lang="en-US" altLang="zh-CN" dirty="0" err="1">
                <a:latin typeface="Courier New" pitchFamily="49" charset="0"/>
                <a:ea typeface="宋体" pitchFamily="2" charset="-122"/>
              </a:rPr>
              <a:t>insertNode</a:t>
            </a:r>
            <a:endParaRPr lang="en-US" altLang="zh-CN" dirty="0">
              <a:latin typeface="Courier New" pitchFamily="49" charset="0"/>
              <a:ea typeface="宋体" pitchFamily="2" charset="-122"/>
            </a:endParaRPr>
          </a:p>
          <a:p>
            <a:pPr marL="914400" lvl="1" indent="-457200" eaLnBrk="1" hangingPunct="1">
              <a:buFont typeface="Monotype Sorts" pitchFamily="2" charset="2"/>
              <a:buAutoNum type="arabicPeriod"/>
              <a:defRPr/>
            </a:pPr>
            <a:r>
              <a:rPr lang="en-US" altLang="zh-CN" dirty="0">
                <a:ea typeface="宋体" pitchFamily="2" charset="-122"/>
              </a:rPr>
              <a:t>Insert into an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empty</a:t>
            </a:r>
            <a:r>
              <a:rPr lang="en-US" altLang="zh-CN" dirty="0">
                <a:ea typeface="宋体" pitchFamily="2" charset="-122"/>
              </a:rPr>
              <a:t> list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  <a:defRPr/>
            </a:pPr>
            <a:r>
              <a:rPr lang="en-US" altLang="zh-CN" dirty="0">
                <a:ea typeface="宋体" pitchFamily="2" charset="-122"/>
              </a:rPr>
              <a:t>Insert in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front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  <a:defRPr/>
            </a:pPr>
            <a:r>
              <a:rPr lang="en-US" altLang="zh-CN" dirty="0">
                <a:ea typeface="宋体" pitchFamily="2" charset="-122"/>
              </a:rPr>
              <a:t>Insert at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back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  <a:defRPr/>
            </a:pPr>
            <a:r>
              <a:rPr lang="en-US" altLang="zh-CN" dirty="0">
                <a:ea typeface="宋体" pitchFamily="2" charset="-122"/>
              </a:rPr>
              <a:t>Insert in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middle</a:t>
            </a:r>
          </a:p>
          <a:p>
            <a:pPr marL="533400" indent="-533400" eaLnBrk="1" hangingPunct="1">
              <a:defRPr/>
            </a:pPr>
            <a:r>
              <a:rPr lang="en-US" altLang="zh-CN" dirty="0">
                <a:ea typeface="宋体" pitchFamily="2" charset="-122"/>
              </a:rPr>
              <a:t>But, in fact, only need to handle two cases</a:t>
            </a:r>
          </a:p>
          <a:p>
            <a:pPr marL="914400" lvl="1" indent="-457200" eaLnBrk="1" hangingPunct="1">
              <a:defRPr/>
            </a:pPr>
            <a:r>
              <a:rPr lang="en-US" altLang="zh-CN" dirty="0">
                <a:ea typeface="宋体" pitchFamily="2" charset="-122"/>
              </a:rPr>
              <a:t>Insert as the first node (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Case 1 and Case 2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marL="914400" lvl="1" indent="-457200" eaLnBrk="1" hangingPunct="1">
              <a:defRPr/>
            </a:pPr>
            <a:r>
              <a:rPr lang="en-US" altLang="zh-CN" dirty="0">
                <a:ea typeface="宋体" pitchFamily="2" charset="-122"/>
              </a:rPr>
              <a:t>Insert in the middle or at the end of the list (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Case 3 and Case 4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 marL="533400" indent="-533400" eaLnBrk="1" hangingPunct="1">
              <a:defRPr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1F030C8E-F71E-47B4-8AD2-A1090F673925}" type="slidenum">
              <a:rPr lang="zh-CN" altLang="en-US" sz="1400" smtClean="0">
                <a:ea typeface="宋体" charset="-122"/>
              </a:rPr>
              <a:pPr eaLnBrk="1" hangingPunct="1"/>
              <a:t>22</a:t>
            </a:fld>
            <a:endParaRPr lang="en-US" altLang="zh-CN" sz="1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8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Cases for 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defRPr/>
            </a:pPr>
            <a:r>
              <a:rPr lang="en-US" altLang="zh-CN" dirty="0">
                <a:ea typeface="宋体" pitchFamily="2" charset="-122"/>
              </a:rPr>
              <a:t>Insert as the first node </a:t>
            </a:r>
          </a:p>
          <a:p>
            <a:pPr marL="914400" lvl="1" indent="-457200">
              <a:defRPr/>
            </a:pPr>
            <a:r>
              <a:rPr lang="en-US" altLang="zh-CN" dirty="0">
                <a:ea typeface="宋体" pitchFamily="2" charset="-122"/>
              </a:rPr>
              <a:t>handles the </a:t>
            </a:r>
            <a:r>
              <a:rPr lang="en-US" altLang="zh-CN" i="1" dirty="0">
                <a:ea typeface="宋体" pitchFamily="2" charset="-122"/>
              </a:rPr>
              <a:t>next</a:t>
            </a:r>
            <a:r>
              <a:rPr lang="en-US" altLang="zh-CN" dirty="0">
                <a:ea typeface="宋体" pitchFamily="2" charset="-122"/>
              </a:rPr>
              <a:t> of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one</a:t>
            </a:r>
            <a:r>
              <a:rPr lang="en-US" altLang="zh-CN" dirty="0">
                <a:ea typeface="宋体" pitchFamily="2" charset="-122"/>
              </a:rPr>
              <a:t> node</a:t>
            </a:r>
          </a:p>
          <a:p>
            <a:pPr marL="914400" lvl="1" indent="-457200">
              <a:defRPr/>
            </a:pPr>
            <a:r>
              <a:rPr lang="en-US" altLang="zh-CN" dirty="0">
                <a:ea typeface="宋体" pitchFamily="2" charset="-122"/>
              </a:rPr>
              <a:t>updates the </a:t>
            </a:r>
            <a:r>
              <a:rPr lang="en-US" altLang="zh-CN" i="1" dirty="0">
                <a:solidFill>
                  <a:schemeClr val="accent1"/>
                </a:solidFill>
                <a:ea typeface="宋体" pitchFamily="2" charset="-122"/>
              </a:rPr>
              <a:t>head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of the list</a:t>
            </a:r>
          </a:p>
          <a:p>
            <a:pPr marL="514350" indent="-457200">
              <a:defRPr/>
            </a:pPr>
            <a:r>
              <a:rPr lang="en-US" altLang="zh-CN" dirty="0">
                <a:ea typeface="宋体" pitchFamily="2" charset="-122"/>
              </a:rPr>
              <a:t>Insert in the middle or at the end</a:t>
            </a:r>
          </a:p>
          <a:p>
            <a:pPr marL="914400" lvl="1" indent="-457200">
              <a:defRPr/>
            </a:pPr>
            <a:r>
              <a:rPr lang="en-US" altLang="zh-CN" dirty="0">
                <a:ea typeface="宋体" pitchFamily="2" charset="-122"/>
              </a:rPr>
              <a:t>handles the </a:t>
            </a:r>
            <a:r>
              <a:rPr lang="en-US" altLang="zh-CN" i="1" dirty="0">
                <a:ea typeface="宋体" pitchFamily="2" charset="-122"/>
              </a:rPr>
              <a:t>next</a:t>
            </a:r>
            <a:r>
              <a:rPr lang="en-US" altLang="zh-CN" dirty="0">
                <a:ea typeface="宋体" pitchFamily="2" charset="-122"/>
              </a:rPr>
              <a:t> of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two </a:t>
            </a:r>
            <a:r>
              <a:rPr lang="en-US" altLang="zh-CN" dirty="0">
                <a:ea typeface="宋体" pitchFamily="2" charset="-122"/>
              </a:rPr>
              <a:t>nodes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792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as the First Node</a:t>
            </a:r>
          </a:p>
        </p:txBody>
      </p:sp>
      <p:sp>
        <p:nvSpPr>
          <p:cNvPr id="4" name="矩形 3"/>
          <p:cNvSpPr/>
          <p:nvPr/>
        </p:nvSpPr>
        <p:spPr>
          <a:xfrm>
            <a:off x="4267200" y="3076832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A1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57800" y="3076832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8"/>
          <p:cNvCxnSpPr/>
          <p:nvPr/>
        </p:nvCxnSpPr>
        <p:spPr>
          <a:xfrm>
            <a:off x="5676900" y="3671144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8532" y="2085206"/>
            <a:ext cx="3231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2">
                    <a:lumMod val="75000"/>
                  </a:schemeClr>
                </a:solidFill>
              </a:rPr>
              <a:t>insertNode</a:t>
            </a: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</a:rPr>
              <a:t>(0, 31.6)</a:t>
            </a:r>
            <a:endParaRPr lang="zh-CN" alt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直接箭头连接符 7"/>
          <p:cNvCxnSpPr/>
          <p:nvPr/>
        </p:nvCxnSpPr>
        <p:spPr>
          <a:xfrm flipH="1" flipV="1">
            <a:off x="4753615" y="4324864"/>
            <a:ext cx="8885" cy="63150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4"/>
          <p:cNvSpPr/>
          <p:nvPr/>
        </p:nvSpPr>
        <p:spPr>
          <a:xfrm>
            <a:off x="4321514" y="4880167"/>
            <a:ext cx="88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</a:rPr>
              <a:t>head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2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as the First Node</a:t>
            </a:r>
          </a:p>
        </p:txBody>
      </p:sp>
      <p:sp>
        <p:nvSpPr>
          <p:cNvPr id="4" name="矩形 3"/>
          <p:cNvSpPr/>
          <p:nvPr/>
        </p:nvSpPr>
        <p:spPr>
          <a:xfrm>
            <a:off x="4267200" y="3076832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A2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57800" y="3076832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8"/>
          <p:cNvCxnSpPr/>
          <p:nvPr/>
        </p:nvCxnSpPr>
        <p:spPr>
          <a:xfrm>
            <a:off x="5676900" y="3671144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78532" y="2085206"/>
            <a:ext cx="3231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2">
                    <a:lumMod val="75000"/>
                  </a:schemeClr>
                </a:solidFill>
              </a:rPr>
              <a:t>insertNode</a:t>
            </a: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</a:rPr>
              <a:t>(0, 31.6)</a:t>
            </a:r>
            <a:endParaRPr lang="zh-CN" alt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" name="直接箭头连接符 7"/>
          <p:cNvCxnSpPr/>
          <p:nvPr/>
        </p:nvCxnSpPr>
        <p:spPr>
          <a:xfrm flipH="1" flipV="1">
            <a:off x="4753615" y="4324864"/>
            <a:ext cx="8885" cy="63150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4"/>
          <p:cNvSpPr/>
          <p:nvPr/>
        </p:nvSpPr>
        <p:spPr>
          <a:xfrm>
            <a:off x="4321514" y="4880167"/>
            <a:ext cx="88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</a:rPr>
              <a:t>head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矩形 10"/>
          <p:cNvSpPr/>
          <p:nvPr/>
        </p:nvSpPr>
        <p:spPr>
          <a:xfrm>
            <a:off x="2133600" y="3076832"/>
            <a:ext cx="9906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31.6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4200" y="3076832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8"/>
          <p:cNvCxnSpPr>
            <a:endCxn id="4" idx="1"/>
          </p:cNvCxnSpPr>
          <p:nvPr/>
        </p:nvCxnSpPr>
        <p:spPr>
          <a:xfrm flipV="1">
            <a:off x="3543300" y="3686432"/>
            <a:ext cx="723900" cy="411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25"/>
          <p:cNvCxnSpPr>
            <a:stCxn id="13" idx="1"/>
            <a:endCxn id="9" idx="2"/>
          </p:cNvCxnSpPr>
          <p:nvPr/>
        </p:nvCxnSpPr>
        <p:spPr>
          <a:xfrm rot="10800000">
            <a:off x="2628900" y="4296032"/>
            <a:ext cx="1692614" cy="814968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lus Sign 15">
            <a:extLst>
              <a:ext uri="{FF2B5EF4-FFF2-40B4-BE49-F238E27FC236}">
                <a16:creationId xmlns:a16="http://schemas.microsoft.com/office/drawing/2014/main" id="{C27AAFD1-BBF1-4B4A-A521-58E2C3141092}"/>
              </a:ext>
            </a:extLst>
          </p:cNvPr>
          <p:cNvSpPr/>
          <p:nvPr/>
        </p:nvSpPr>
        <p:spPr>
          <a:xfrm rot="2634796">
            <a:off x="4439304" y="4337124"/>
            <a:ext cx="644951" cy="660717"/>
          </a:xfrm>
          <a:prstGeom prst="mathPlus">
            <a:avLst>
              <a:gd name="adj1" fmla="val 62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4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2">
                    <a:lumMod val="75000"/>
                  </a:schemeClr>
                </a:solidFill>
              </a:rPr>
              <a:t>Code for Insert</a:t>
            </a:r>
            <a:endParaRPr lang="zh-CN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0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33154"/>
            <a:ext cx="9144000" cy="6453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16000" tIns="360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insertNode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index,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double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x)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&lt; 0)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1;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while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!=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&amp;&amp; index &gt;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++;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	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&gt; 0 &amp;&amp;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new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Node(x);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== 0)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else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6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66800" y="1143000"/>
            <a:ext cx="6019800" cy="213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86600" y="1143000"/>
            <a:ext cx="1600200" cy="2133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Try to locate the node at position </a:t>
            </a:r>
            <a:r>
              <a:rPr lang="en-US" altLang="zh-CN" b="1" i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index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. If it does not exist, return </a:t>
            </a:r>
            <a:r>
              <a:rPr lang="en-US" altLang="zh-CN" b="1" i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null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A2B25-1418-4188-8B6C-3BE5CB629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154"/>
            <a:ext cx="9144000" cy="6453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16000" tIns="360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insertNode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index,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double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x)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&lt; 0)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1;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while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!=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&amp;&amp; index &gt;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++;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	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&gt; 0 &amp;&amp;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new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Node(x);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== 0)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else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765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7315" y="3352800"/>
            <a:ext cx="60198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07115" y="3352800"/>
            <a:ext cx="16002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Create a new Node.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E94E6-897D-4FEF-A177-77F289C2F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154"/>
            <a:ext cx="9144000" cy="6453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16000" tIns="360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insertNode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index,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double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x)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&lt; 0)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1;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while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!=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&amp;&amp; index &gt;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++;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	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&gt; 0 &amp;&amp;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new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Node(x);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== 0)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else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17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Abstract Data Type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78486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Data type = Data + Operation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Example 1: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integer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Data: a whole number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Operations: +, -, x, /, …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Example 2: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string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Data: an array of characters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Operations: </a:t>
            </a:r>
            <a:r>
              <a:rPr lang="en-US" altLang="zh-CN" dirty="0" err="1">
                <a:ea typeface="宋体" pitchFamily="2" charset="-122"/>
              </a:rPr>
              <a:t>strlen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strcpy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strcat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strcmp</a:t>
            </a:r>
            <a:r>
              <a:rPr lang="en-US" altLang="zh-CN" dirty="0">
                <a:ea typeface="宋体" pitchFamily="2" charset="-122"/>
              </a:rPr>
              <a:t>, 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Can this be generalized?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3100" b="1" dirty="0">
                <a:solidFill>
                  <a:schemeClr val="accent1"/>
                </a:solidFill>
                <a:ea typeface="宋体" pitchFamily="2" charset="-122"/>
              </a:rPr>
              <a:t>Abstract Data Type (ADT)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Encapsulation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65536D7B-F52A-405B-BA4F-365E1794B23B}" type="slidenum">
              <a:rPr lang="zh-CN" altLang="en-US" sz="1400" smtClean="0"/>
              <a:pPr eaLnBrk="1" hangingPunct="1"/>
              <a:t>3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88684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7315" y="3886200"/>
            <a:ext cx="6019800" cy="1099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07115" y="3886200"/>
            <a:ext cx="1600200" cy="1099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Insert as the new head.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FCC19C-6D93-47C9-BC8C-913DB298B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154"/>
            <a:ext cx="9144000" cy="6453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16000" tIns="360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insertNode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index,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double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x)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&lt; 0)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1;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while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!=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&amp;&amp; index &gt;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++;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	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&gt; 0 &amp;&amp;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new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Node(x);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== 0)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else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9194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7315" y="4996959"/>
            <a:ext cx="6019800" cy="1099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07115" y="4996959"/>
            <a:ext cx="1600200" cy="10990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Insert after </a:t>
            </a:r>
            <a:r>
              <a:rPr lang="en-US" altLang="zh-CN" b="1" dirty="0" err="1">
                <a:solidFill>
                  <a:schemeClr val="bg1"/>
                </a:solidFill>
                <a:latin typeface="Arial" charset="0"/>
                <a:ea typeface="宋体" pitchFamily="2" charset="-122"/>
              </a:rPr>
              <a:t>currNode</a:t>
            </a:r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5DEBF5-B3D0-4770-AA44-920A357B7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3154"/>
            <a:ext cx="9144000" cy="6453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16000" tIns="3600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insertNode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index,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double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x)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&lt; 0)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1;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while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!=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&amp;&amp; index &gt;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currIndex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++;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	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&gt; 0 &amp;&amp;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null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Node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new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Node(x);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if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(index == 0)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this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.head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else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{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currNode.getNext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());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	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currNode.setNext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}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onsolas" panose="020B0609020204030204" pitchFamily="49" charset="0"/>
                <a:ea typeface="宋体" pitchFamily="2" charset="-122"/>
              </a:rPr>
              <a:t>return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newNode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970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Node </a:t>
            </a:r>
            <a:r>
              <a:rPr lang="en-US" altLang="zh-CN" sz="2400" dirty="0" err="1">
                <a:solidFill>
                  <a:schemeClr val="accent1"/>
                </a:solidFill>
                <a:ea typeface="宋体" charset="-122"/>
              </a:rPr>
              <a:t>findNode</a:t>
            </a:r>
            <a:r>
              <a:rPr lang="en-US" altLang="zh-CN" sz="2400" dirty="0">
                <a:solidFill>
                  <a:schemeClr val="accent1"/>
                </a:solidFill>
                <a:ea typeface="宋体" charset="-122"/>
              </a:rPr>
              <a:t>(double x)</a:t>
            </a:r>
          </a:p>
          <a:p>
            <a:pPr lvl="1"/>
            <a:r>
              <a:rPr lang="en-US" altLang="zh-CN" sz="2000" dirty="0">
                <a:ea typeface="宋体" charset="-122"/>
              </a:rPr>
              <a:t>returns the first node whose </a:t>
            </a:r>
            <a:r>
              <a:rPr lang="en-US" altLang="zh-CN" sz="2000" i="1" dirty="0">
                <a:ea typeface="宋体" charset="-122"/>
              </a:rPr>
              <a:t>data=x</a:t>
            </a:r>
          </a:p>
          <a:p>
            <a:pPr lvl="1"/>
            <a:r>
              <a:rPr lang="en-US" altLang="zh-CN" sz="2000" dirty="0">
                <a:ea typeface="宋体" charset="-122"/>
              </a:rPr>
              <a:t>returns </a:t>
            </a:r>
            <a:r>
              <a:rPr lang="en-US" altLang="zh-CN" sz="2000" i="1" dirty="0">
                <a:ea typeface="宋体" charset="-122"/>
              </a:rPr>
              <a:t>null</a:t>
            </a:r>
            <a:r>
              <a:rPr lang="en-US" altLang="zh-CN" sz="2000" dirty="0">
                <a:ea typeface="宋体" charset="-122"/>
              </a:rPr>
              <a:t> if no such node exists</a:t>
            </a:r>
          </a:p>
          <a:p>
            <a:r>
              <a:rPr lang="en-US" altLang="zh-CN" sz="2400" dirty="0">
                <a:ea typeface="宋体" charset="-122"/>
              </a:rPr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ea typeface="宋体" pitchFamily="2" charset="-122"/>
              </a:rPr>
              <a:t>Search for a node with the value equal to </a:t>
            </a:r>
            <a:r>
              <a:rPr lang="en-US" altLang="zh-CN" sz="2000" dirty="0">
                <a:latin typeface="Courier New" pitchFamily="49" charset="0"/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in the list.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ea typeface="宋体" pitchFamily="2" charset="-122"/>
              </a:rPr>
              <a:t>If such a node is found, return it. Otherwise, return </a:t>
            </a:r>
            <a:r>
              <a:rPr lang="en-US" altLang="zh-CN" sz="2000" i="1" dirty="0">
                <a:ea typeface="宋体" pitchFamily="2" charset="-122"/>
              </a:rPr>
              <a:t>null</a:t>
            </a:r>
            <a:r>
              <a:rPr lang="en-US" altLang="zh-CN" sz="2000" dirty="0">
                <a:ea typeface="宋体" pitchFamily="2" charset="-122"/>
              </a:rPr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449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Node </a:t>
            </a:r>
            <a:r>
              <a:rPr lang="en-US" altLang="zh-CN" dirty="0" err="1">
                <a:solidFill>
                  <a:schemeClr val="accent1"/>
                </a:solidFill>
                <a:ea typeface="宋体" charset="-122"/>
              </a:rPr>
              <a:t>removeNode</a:t>
            </a:r>
            <a:r>
              <a:rPr lang="en-US" altLang="zh-CN" dirty="0">
                <a:solidFill>
                  <a:schemeClr val="accent1"/>
                </a:solidFill>
                <a:ea typeface="宋体" charset="-122"/>
              </a:rPr>
              <a:t>(double x)</a:t>
            </a:r>
          </a:p>
          <a:p>
            <a:pPr lvl="1"/>
            <a:r>
              <a:rPr lang="en-US" altLang="zh-CN" dirty="0">
                <a:ea typeface="宋体" charset="-122"/>
              </a:rPr>
              <a:t>removes a node from the list whose </a:t>
            </a:r>
            <a:r>
              <a:rPr lang="en-US" altLang="zh-CN" i="1" dirty="0">
                <a:ea typeface="宋体" charset="-122"/>
              </a:rPr>
              <a:t>data=x</a:t>
            </a:r>
          </a:p>
          <a:p>
            <a:pPr lvl="1"/>
            <a:r>
              <a:rPr lang="en-US" altLang="zh-CN" dirty="0">
                <a:ea typeface="宋体" charset="-122"/>
              </a:rPr>
              <a:t>returns the removed node</a:t>
            </a:r>
          </a:p>
          <a:p>
            <a:pPr lvl="1"/>
            <a:r>
              <a:rPr lang="en-US" altLang="zh-CN" dirty="0">
                <a:ea typeface="宋体" charset="-122"/>
              </a:rPr>
              <a:t>returns </a:t>
            </a:r>
            <a:r>
              <a:rPr lang="en-US" altLang="zh-CN" i="1" dirty="0">
                <a:ea typeface="宋体" charset="-122"/>
              </a:rPr>
              <a:t>null </a:t>
            </a:r>
            <a:r>
              <a:rPr lang="en-US" altLang="zh-CN" dirty="0">
                <a:ea typeface="宋体" charset="-122"/>
              </a:rPr>
              <a:t>if no such node exists</a:t>
            </a:r>
          </a:p>
          <a:p>
            <a:r>
              <a:rPr lang="en-US" altLang="zh-CN" dirty="0"/>
              <a:t>Steps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CN" dirty="0">
                <a:ea typeface="宋体" pitchFamily="2" charset="-122"/>
                <a:cs typeface="Courier New" pitchFamily="49" charset="0"/>
              </a:rPr>
              <a:t>Find the desirable node (similar to </a:t>
            </a:r>
            <a:r>
              <a:rPr lang="en-US" altLang="zh-CN" i="1" dirty="0" err="1">
                <a:solidFill>
                  <a:schemeClr val="accent1"/>
                </a:solidFill>
                <a:ea typeface="宋体" pitchFamily="2" charset="-122"/>
                <a:cs typeface="Courier New" pitchFamily="49" charset="0"/>
              </a:rPr>
              <a:t>FindNode</a:t>
            </a:r>
            <a:r>
              <a:rPr lang="en-US" altLang="zh-CN" dirty="0">
                <a:ea typeface="宋体" pitchFamily="2" charset="-122"/>
                <a:cs typeface="Courier New" pitchFamily="49" charset="0"/>
              </a:rPr>
              <a:t>)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CN" dirty="0">
                <a:ea typeface="宋体" pitchFamily="2" charset="-122"/>
                <a:cs typeface="Courier New" pitchFamily="49" charset="0"/>
              </a:rPr>
              <a:t>In addition, record the node's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  <a:cs typeface="Courier New" pitchFamily="49" charset="0"/>
              </a:rPr>
              <a:t>predecessor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CN" dirty="0">
                <a:ea typeface="宋体" pitchFamily="2" charset="-122"/>
                <a:cs typeface="Courier New" pitchFamily="49" charset="0"/>
              </a:rPr>
              <a:t>Set the </a:t>
            </a:r>
            <a:r>
              <a:rPr lang="en-US" altLang="zh-CN" i="1" dirty="0">
                <a:ea typeface="宋体" pitchFamily="2" charset="-122"/>
                <a:cs typeface="Courier New" pitchFamily="49" charset="0"/>
              </a:rPr>
              <a:t>next</a:t>
            </a:r>
            <a:r>
              <a:rPr lang="en-US" altLang="zh-CN" dirty="0">
                <a:ea typeface="宋体" pitchFamily="2" charset="-122"/>
                <a:cs typeface="Courier New" pitchFamily="49" charset="0"/>
              </a:rPr>
              <a:t> pointers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altLang="zh-CN" dirty="0">
                <a:ea typeface="宋体" pitchFamily="2" charset="-122"/>
                <a:cs typeface="Courier New" pitchFamily="49" charset="0"/>
              </a:rPr>
              <a:t>Return the removed node</a:t>
            </a:r>
          </a:p>
          <a:p>
            <a:pPr marL="971550" lvl="1" indent="-514350">
              <a:buFont typeface="+mj-lt"/>
              <a:buAutoNum type="arabicPeriod"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165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Deleting a middle or an end node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71600" y="3228320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A5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2200" y="3228320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0200" y="3251766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A7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00800" y="3251766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10" idx="1"/>
          </p:cNvCxnSpPr>
          <p:nvPr/>
        </p:nvCxnSpPr>
        <p:spPr>
          <a:xfrm>
            <a:off x="2743200" y="3858435"/>
            <a:ext cx="635977" cy="2931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819900" y="3858435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79177" y="3251766"/>
            <a:ext cx="9906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31.6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69777" y="3251766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4750777" y="3861366"/>
            <a:ext cx="659423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8826" y="2590800"/>
            <a:ext cx="316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2">
                    <a:lumMod val="75000"/>
                  </a:schemeClr>
                </a:solidFill>
              </a:rPr>
              <a:t>removeNode</a:t>
            </a: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</a:rPr>
              <a:t>(31.6)</a:t>
            </a:r>
            <a:endParaRPr lang="zh-CN" alt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6" name="肘形连接符 25"/>
          <p:cNvCxnSpPr>
            <a:endCxn id="6" idx="2"/>
          </p:cNvCxnSpPr>
          <p:nvPr/>
        </p:nvCxnSpPr>
        <p:spPr>
          <a:xfrm>
            <a:off x="2743200" y="3858435"/>
            <a:ext cx="3162300" cy="612531"/>
          </a:xfrm>
          <a:prstGeom prst="bentConnector4">
            <a:avLst>
              <a:gd name="adj1" fmla="val 186"/>
              <a:gd name="adj2" fmla="val 216268"/>
            </a:avLst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us Sign 14">
            <a:extLst>
              <a:ext uri="{FF2B5EF4-FFF2-40B4-BE49-F238E27FC236}">
                <a16:creationId xmlns:a16="http://schemas.microsoft.com/office/drawing/2014/main" id="{BB1076DC-A55B-4386-B0E5-1176C417B141}"/>
              </a:ext>
            </a:extLst>
          </p:cNvPr>
          <p:cNvSpPr/>
          <p:nvPr/>
        </p:nvSpPr>
        <p:spPr>
          <a:xfrm rot="2634796">
            <a:off x="2737785" y="3528077"/>
            <a:ext cx="644951" cy="660717"/>
          </a:xfrm>
          <a:prstGeom prst="mathPlus">
            <a:avLst>
              <a:gd name="adj1" fmla="val 62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28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Removing the head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610100" y="3254697"/>
            <a:ext cx="990600" cy="1219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A2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0700" y="3254697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endCxn id="10" idx="2"/>
          </p:cNvCxnSpPr>
          <p:nvPr/>
        </p:nvCxnSpPr>
        <p:spPr>
          <a:xfrm flipH="1" flipV="1">
            <a:off x="2929304" y="4473897"/>
            <a:ext cx="8885" cy="631503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19800" y="3861366"/>
            <a:ext cx="685800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34004" y="3254697"/>
            <a:ext cx="990600" cy="1219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lt"/>
              </a:rPr>
              <a:t>2.3</a:t>
            </a:r>
            <a:endParaRPr lang="zh-CN" alt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24604" y="3254697"/>
            <a:ext cx="762000" cy="1219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6" idx="1"/>
          </p:cNvCxnSpPr>
          <p:nvPr/>
        </p:nvCxnSpPr>
        <p:spPr>
          <a:xfrm>
            <a:off x="3805604" y="3864297"/>
            <a:ext cx="804496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8826" y="2590800"/>
            <a:ext cx="312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2">
                    <a:lumMod val="75000"/>
                  </a:schemeClr>
                </a:solidFill>
              </a:rPr>
              <a:t>removeNode</a:t>
            </a:r>
            <a:r>
              <a:rPr lang="en-US" altLang="zh-CN" sz="2800" b="1" dirty="0">
                <a:solidFill>
                  <a:schemeClr val="bg2">
                    <a:lumMod val="75000"/>
                  </a:schemeClr>
                </a:solidFill>
              </a:rPr>
              <a:t>(2.3)</a:t>
            </a:r>
            <a:endParaRPr lang="zh-CN" alt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6" name="肘形连接符 25"/>
          <p:cNvCxnSpPr>
            <a:stCxn id="15" idx="3"/>
            <a:endCxn id="6" idx="2"/>
          </p:cNvCxnSpPr>
          <p:nvPr/>
        </p:nvCxnSpPr>
        <p:spPr>
          <a:xfrm flipV="1">
            <a:off x="3379176" y="4473897"/>
            <a:ext cx="1726224" cy="786136"/>
          </a:xfrm>
          <a:prstGeom prst="bentConnector2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497203" y="5029200"/>
            <a:ext cx="881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</a:rPr>
              <a:t>head</a:t>
            </a:r>
            <a:endParaRPr lang="zh-CN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536F5C92-9319-41D9-AF98-0443D4230293}"/>
              </a:ext>
            </a:extLst>
          </p:cNvPr>
          <p:cNvSpPr/>
          <p:nvPr/>
        </p:nvSpPr>
        <p:spPr>
          <a:xfrm rot="2634796">
            <a:off x="2606830" y="4474261"/>
            <a:ext cx="644951" cy="660717"/>
          </a:xfrm>
          <a:prstGeom prst="mathPlus">
            <a:avLst>
              <a:gd name="adj1" fmla="val 627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8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Given </a:t>
            </a:r>
            <a:r>
              <a:rPr lang="en-US" altLang="zh-CN" i="1" dirty="0">
                <a:solidFill>
                  <a:schemeClr val="accent1"/>
                </a:solidFill>
              </a:rPr>
              <a:t>Node.java</a:t>
            </a:r>
            <a:r>
              <a:rPr lang="en-US" altLang="zh-CN" dirty="0"/>
              <a:t>, complete </a:t>
            </a:r>
            <a:r>
              <a:rPr lang="en-US" altLang="zh-CN" i="1" dirty="0">
                <a:solidFill>
                  <a:schemeClr val="accent1"/>
                </a:solidFill>
              </a:rPr>
              <a:t>List.java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with</a:t>
            </a:r>
          </a:p>
          <a:p>
            <a:pPr lvl="1"/>
            <a:r>
              <a:rPr lang="en-US" altLang="zh-CN" dirty="0"/>
              <a:t>all the complete functions defined</a:t>
            </a:r>
          </a:p>
          <a:p>
            <a:pPr lvl="1"/>
            <a:r>
              <a:rPr lang="en-US" altLang="zh-CN" dirty="0"/>
              <a:t>a main function has been given for the class which tests 5 functions:</a:t>
            </a:r>
          </a:p>
          <a:p>
            <a:pPr lvl="2"/>
            <a:r>
              <a:rPr lang="en-US" altLang="zh-CN" dirty="0" err="1"/>
              <a:t>isEmpty</a:t>
            </a:r>
            <a:endParaRPr lang="en-US" altLang="zh-CN" dirty="0"/>
          </a:p>
          <a:p>
            <a:pPr lvl="2"/>
            <a:r>
              <a:rPr lang="en-US" altLang="zh-CN" dirty="0" err="1"/>
              <a:t>insertNode</a:t>
            </a:r>
            <a:endParaRPr lang="en-US" altLang="zh-CN" dirty="0"/>
          </a:p>
          <a:p>
            <a:pPr lvl="2"/>
            <a:r>
              <a:rPr lang="en-US" altLang="zh-CN" dirty="0" err="1"/>
              <a:t>findNode</a:t>
            </a:r>
            <a:endParaRPr lang="en-US" altLang="zh-CN" dirty="0"/>
          </a:p>
          <a:p>
            <a:pPr lvl="2"/>
            <a:r>
              <a:rPr lang="en-US" altLang="zh-CN" dirty="0" err="1"/>
              <a:t>removeNode</a:t>
            </a:r>
            <a:endParaRPr lang="en-US" altLang="zh-CN" dirty="0"/>
          </a:p>
          <a:p>
            <a:pPr lvl="2"/>
            <a:r>
              <a:rPr lang="en-US" altLang="zh-CN" dirty="0" err="1"/>
              <a:t>displayList</a:t>
            </a:r>
            <a:endParaRPr lang="en-US" altLang="zh-CN" dirty="0"/>
          </a:p>
          <a:p>
            <a:r>
              <a:rPr lang="en-US" altLang="zh-CN" dirty="0"/>
              <a:t>Submit </a:t>
            </a:r>
            <a:r>
              <a:rPr lang="en-US" altLang="zh-CN" i="1" dirty="0">
                <a:solidFill>
                  <a:schemeClr val="accent1"/>
                </a:solidFill>
              </a:rPr>
              <a:t>List.java </a:t>
            </a:r>
            <a:r>
              <a:rPr lang="en-US" altLang="zh-CN" dirty="0"/>
              <a:t>to iSpace.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969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Encapsulation - What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4114800"/>
            <a:ext cx="7848600" cy="2286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Users of Data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do not touch data directly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operates on data by calling the methods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宋体" pitchFamily="2" charset="-122"/>
              </a:rPr>
              <a:t>do not know how the methods are implemented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宋体" pitchFamily="2" charset="-122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D643AD-2198-4AF1-B0E0-78817C249A8A}" type="slidenum">
              <a:rPr lang="zh-CN" altLang="en-US" sz="1400" smtClean="0"/>
              <a:pPr eaLnBrk="1" hangingPunct="1"/>
              <a:t>4</a:t>
            </a:fld>
            <a:endParaRPr lang="en-US" altLang="zh-CN" sz="1400"/>
          </a:p>
        </p:txBody>
      </p:sp>
      <p:grpSp>
        <p:nvGrpSpPr>
          <p:cNvPr id="3" name="组合 2"/>
          <p:cNvGrpSpPr/>
          <p:nvPr/>
        </p:nvGrpSpPr>
        <p:grpSpPr>
          <a:xfrm>
            <a:off x="2209200" y="1676400"/>
            <a:ext cx="4724400" cy="2057400"/>
            <a:chOff x="2209800" y="2385646"/>
            <a:chExt cx="4724400" cy="2057400"/>
          </a:xfrm>
        </p:grpSpPr>
        <p:sp>
          <p:nvSpPr>
            <p:cNvPr id="2" name="流程图: 延期 1"/>
            <p:cNvSpPr/>
            <p:nvPr/>
          </p:nvSpPr>
          <p:spPr>
            <a:xfrm>
              <a:off x="4572000" y="2385646"/>
              <a:ext cx="2362200" cy="2057400"/>
            </a:xfrm>
            <a:prstGeom prst="flowChartDelay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latin typeface="+mj-lt"/>
                </a:rPr>
                <a:t>Methods</a:t>
              </a:r>
              <a:endParaRPr lang="zh-CN" altLang="en-US" sz="2800" b="1" dirty="0">
                <a:latin typeface="+mj-lt"/>
              </a:endParaRPr>
            </a:p>
          </p:txBody>
        </p:sp>
        <p:sp>
          <p:nvSpPr>
            <p:cNvPr id="6" name="流程图: 延期 5"/>
            <p:cNvSpPr/>
            <p:nvPr/>
          </p:nvSpPr>
          <p:spPr>
            <a:xfrm flipH="1">
              <a:off x="2209800" y="2385646"/>
              <a:ext cx="2361600" cy="2057400"/>
            </a:xfrm>
            <a:prstGeom prst="flowChartDelay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rPr>
                <a:t>Data</a:t>
              </a:r>
              <a:endPara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2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Encapsulation - Why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D643AD-2198-4AF1-B0E0-78817C249A8A}" type="slidenum">
              <a:rPr lang="zh-CN" altLang="en-US" sz="1400" smtClean="0"/>
              <a:pPr eaLnBrk="1" hangingPunct="1"/>
              <a:t>5</a:t>
            </a:fld>
            <a:endParaRPr lang="en-US" altLang="zh-CN" sz="14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Modular</a:t>
            </a:r>
            <a:r>
              <a:rPr lang="en-US" altLang="zh-CN" sz="2400" dirty="0">
                <a:ea typeface="宋体" pitchFamily="2" charset="-122"/>
              </a:rPr>
              <a:t>: one module for one ADT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Implementation of the ADT is </a:t>
            </a:r>
            <a:r>
              <a:rPr lang="en-US" altLang="zh-CN" sz="2000" dirty="0">
                <a:solidFill>
                  <a:schemeClr val="accent1"/>
                </a:solidFill>
                <a:ea typeface="宋体" pitchFamily="2" charset="-122"/>
              </a:rPr>
              <a:t>separate</a:t>
            </a:r>
            <a:r>
              <a:rPr lang="en-US" altLang="zh-CN" sz="2000" dirty="0">
                <a:ea typeface="宋体" pitchFamily="2" charset="-122"/>
              </a:rPr>
              <a:t> from its use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Allows parallel development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Easier to debug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Code for the ADT can be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reused</a:t>
            </a:r>
            <a:r>
              <a:rPr lang="en-US" altLang="zh-CN" sz="2400" dirty="0">
                <a:ea typeface="宋体" pitchFamily="2" charset="-122"/>
              </a:rPr>
              <a:t> in different applications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Information hiding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Protect data from unwanted operations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implementation details can be changed without affecting user programs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Allow rapid 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prototyping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Prototype with simple ADT implementations, then tune them later when necessary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33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Encapsulation - How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848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endParaRPr lang="en-US" altLang="zh-CN" sz="280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宋体" pitchFamily="2" charset="-122"/>
              </a:rPr>
              <a:t>In OOP Languages: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ADT: Class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Data: 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member variables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Methods: member functions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800" dirty="0">
                <a:solidFill>
                  <a:schemeClr val="accent1"/>
                </a:solidFill>
                <a:ea typeface="宋体" pitchFamily="2" charset="-122"/>
              </a:rPr>
              <a:t>In C: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Data: variables (usually of a </a:t>
            </a:r>
            <a:r>
              <a:rPr lang="en-US" altLang="zh-CN" sz="2400" dirty="0" err="1">
                <a:solidFill>
                  <a:schemeClr val="accent1"/>
                </a:solidFill>
                <a:ea typeface="宋体" pitchFamily="2" charset="-122"/>
              </a:rPr>
              <a:t>struct</a:t>
            </a: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 data type)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Methods: functions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i="1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</a:rPr>
              <a:t>Information hiding is not supported in C</a:t>
            </a: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56D643AD-2198-4AF1-B0E0-78817C249A8A}" type="slidenum">
              <a:rPr lang="zh-CN" altLang="en-US" sz="1400" smtClean="0"/>
              <a:pPr eaLnBrk="1" hangingPunct="1"/>
              <a:t>6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98992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List ADT -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sequence</a:t>
            </a:r>
            <a:r>
              <a:rPr lang="en-US" altLang="zh-CN" dirty="0">
                <a:ea typeface="宋体" pitchFamily="2" charset="-122"/>
              </a:rPr>
              <a:t> of zero or more elements</a:t>
            </a:r>
          </a:p>
          <a:p>
            <a:pPr algn="ctr">
              <a:buNone/>
              <a:defRPr/>
            </a:pP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A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, A</a:t>
            </a:r>
            <a:r>
              <a:rPr lang="en-US" altLang="zh-CN" baseline="-25000" dirty="0">
                <a:ea typeface="宋体" pitchFamily="2" charset="-122"/>
              </a:rPr>
              <a:t>3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latin typeface="Arial"/>
                <a:ea typeface="宋体" pitchFamily="2" charset="-122"/>
              </a:rPr>
              <a:t>…</a:t>
            </a:r>
            <a:r>
              <a:rPr lang="en-US" altLang="zh-CN" dirty="0">
                <a:ea typeface="宋体" pitchFamily="2" charset="-122"/>
              </a:rPr>
              <a:t> A</a:t>
            </a:r>
            <a:r>
              <a:rPr lang="en-US" altLang="zh-CN" baseline="-25000" dirty="0">
                <a:ea typeface="宋体" pitchFamily="2" charset="-122"/>
              </a:rPr>
              <a:t>N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N: length of the list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: first element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baseline="-25000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: last element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: element at position i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If N=0, then it is an empty list</a:t>
            </a: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Linearly ordered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precedes A</a:t>
            </a:r>
            <a:r>
              <a:rPr lang="en-US" altLang="zh-CN" baseline="-25000" dirty="0">
                <a:ea typeface="宋体" pitchFamily="2" charset="-122"/>
              </a:rPr>
              <a:t>i+1</a:t>
            </a:r>
          </a:p>
          <a:p>
            <a:pPr lvl="1">
              <a:defRPr/>
            </a:pPr>
            <a:r>
              <a:rPr lang="en-US" altLang="zh-CN" dirty="0">
                <a:ea typeface="宋体" pitchFamily="2" charset="-122"/>
              </a:rPr>
              <a:t>A</a:t>
            </a:r>
            <a:r>
              <a:rPr lang="en-US" altLang="zh-CN" baseline="-25000" dirty="0">
                <a:ea typeface="宋体" pitchFamily="2" charset="-122"/>
              </a:rPr>
              <a:t>i</a:t>
            </a:r>
            <a:r>
              <a:rPr lang="en-US" altLang="zh-CN" dirty="0">
                <a:ea typeface="宋体" pitchFamily="2" charset="-122"/>
              </a:rPr>
              <a:t> follows A</a:t>
            </a:r>
            <a:r>
              <a:rPr lang="en-US" altLang="zh-CN" baseline="-25000" dirty="0">
                <a:ea typeface="宋体" pitchFamily="2" charset="-122"/>
              </a:rPr>
              <a:t>i-1</a:t>
            </a:r>
          </a:p>
          <a:p>
            <a:pPr>
              <a:defRPr/>
            </a:pPr>
            <a:r>
              <a:rPr lang="en-US" altLang="zh-CN" dirty="0"/>
              <a:t>The elements can be of any data type but we use </a:t>
            </a:r>
            <a:r>
              <a:rPr lang="en-US" altLang="zh-CN" dirty="0">
                <a:solidFill>
                  <a:schemeClr val="accent1"/>
                </a:solidFill>
              </a:rPr>
              <a:t>double</a:t>
            </a:r>
            <a:r>
              <a:rPr lang="en-US" altLang="zh-CN" dirty="0"/>
              <a:t> for this discussion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42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List ADT - </a:t>
            </a:r>
            <a:r>
              <a:rPr lang="en-US" altLang="zh-CN" dirty="0">
                <a:ea typeface="宋体" pitchFamily="2" charset="-122"/>
              </a:rPr>
              <a:t>Operations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153400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makeEmpty</a:t>
            </a:r>
            <a:r>
              <a:rPr lang="en-US" altLang="zh-CN" dirty="0">
                <a:ea typeface="宋体" pitchFamily="2" charset="-122"/>
              </a:rPr>
              <a:t>: create an empty list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insert</a:t>
            </a:r>
            <a:r>
              <a:rPr lang="en-US" altLang="zh-CN" dirty="0">
                <a:ea typeface="宋体" pitchFamily="2" charset="-122"/>
              </a:rPr>
              <a:t>: insert an object into a list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insert(x,3)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dirty="0">
                <a:ea typeface="宋体" pitchFamily="2" charset="-122"/>
              </a:rPr>
              <a:t>34, 12, 52, x, 16, 12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remove</a:t>
            </a:r>
            <a:r>
              <a:rPr lang="en-US" altLang="zh-CN" dirty="0">
                <a:ea typeface="宋体" pitchFamily="2" charset="-122"/>
              </a:rPr>
              <a:t>: delete an element from the list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remove(52)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dirty="0">
                <a:ea typeface="宋体" pitchFamily="2" charset="-122"/>
              </a:rPr>
              <a:t>34, 12, x, 16, 12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find</a:t>
            </a:r>
            <a:r>
              <a:rPr lang="en-US" altLang="zh-CN" dirty="0">
                <a:ea typeface="宋体" pitchFamily="2" charset="-122"/>
              </a:rPr>
              <a:t>: locate the position of an object in a list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list: 34, 12, 52, 16, 12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find(52)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 </a:t>
            </a:r>
            <a:r>
              <a:rPr lang="en-US" altLang="zh-CN" dirty="0">
                <a:ea typeface="宋体" pitchFamily="2" charset="-122"/>
              </a:rPr>
              <a:t>3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findKth</a:t>
            </a:r>
            <a:r>
              <a:rPr lang="en-US" altLang="zh-CN" dirty="0">
                <a:ea typeface="宋体" pitchFamily="2" charset="-122"/>
              </a:rPr>
              <a:t>: retrieve the element at a certain position</a:t>
            </a:r>
          </a:p>
          <a:p>
            <a:pPr eaLnBrk="1" hangingPunct="1">
              <a:defRPr/>
            </a:pPr>
            <a:r>
              <a:rPr lang="en-US" altLang="zh-CN" dirty="0" err="1">
                <a:solidFill>
                  <a:schemeClr val="accent1"/>
                </a:solidFill>
                <a:ea typeface="宋体" pitchFamily="2" charset="-122"/>
              </a:rPr>
              <a:t>printList</a:t>
            </a:r>
            <a:r>
              <a:rPr lang="en-US" altLang="zh-CN" dirty="0">
                <a:ea typeface="宋体" pitchFamily="2" charset="-122"/>
              </a:rPr>
              <a:t>: print the list</a:t>
            </a:r>
          </a:p>
          <a:p>
            <a:pPr eaLnBrk="1" hangingPunct="1">
              <a:defRPr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EED23C33-957B-4624-BE35-ECD8D17521D7}" type="slidenum">
              <a:rPr lang="zh-CN" altLang="en-US" sz="1400" smtClean="0"/>
              <a:pPr eaLnBrk="1" hangingPunct="1"/>
              <a:t>8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94180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Implementation of an ADT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7848600" cy="4114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Define data using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data types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Define operation using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functions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Two standard implementations for the list ADT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Array-based</a:t>
            </a:r>
          </a:p>
          <a:p>
            <a:pPr lvl="1" eaLnBrk="1" hangingPunct="1">
              <a:defRPr/>
            </a:pPr>
            <a:r>
              <a:rPr lang="en-US" altLang="zh-CN" dirty="0">
                <a:ea typeface="宋体" pitchFamily="2" charset="-122"/>
              </a:rPr>
              <a:t>Linked list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2959BA90-8C1F-4246-829A-77A8F5D0B4D2}" type="slidenum">
              <a:rPr lang="zh-CN" altLang="en-US" sz="1400" smtClean="0"/>
              <a:pPr eaLnBrk="1" hangingPunct="1"/>
              <a:t>9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891243067"/>
      </p:ext>
    </p:extLst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48DD4"/>
      </a:accent6>
      <a:hlink>
        <a:srgbClr val="0000FF"/>
      </a:hlink>
      <a:folHlink>
        <a:srgbClr val="800080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Lec0 - Introduction</Template>
  <TotalTime>9644</TotalTime>
  <Words>1977</Words>
  <Application>Microsoft Office PowerPoint</Application>
  <PresentationFormat>On-screen Show (4:3)</PresentationFormat>
  <Paragraphs>378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Adobe Gothic Std B</vt:lpstr>
      <vt:lpstr>Dotum</vt:lpstr>
      <vt:lpstr>Monotype Sorts</vt:lpstr>
      <vt:lpstr>PMingLiU</vt:lpstr>
      <vt:lpstr>宋体</vt:lpstr>
      <vt:lpstr>微软雅黑</vt:lpstr>
      <vt:lpstr>微软雅黑 Light</vt:lpstr>
      <vt:lpstr>Arial</vt:lpstr>
      <vt:lpstr>Calibri</vt:lpstr>
      <vt:lpstr>Consolas</vt:lpstr>
      <vt:lpstr>Courier New</vt:lpstr>
      <vt:lpstr>Symbol</vt:lpstr>
      <vt:lpstr>Tahoma</vt:lpstr>
      <vt:lpstr>Verdana</vt:lpstr>
      <vt:lpstr>知识图谱及其应用</vt:lpstr>
      <vt:lpstr>Data Structures and Algorithms  Lecture 2: Linked Lists</vt:lpstr>
      <vt:lpstr>Outline</vt:lpstr>
      <vt:lpstr>Abstract Data Type</vt:lpstr>
      <vt:lpstr>Encapsulation - What</vt:lpstr>
      <vt:lpstr>Encapsulation - Why</vt:lpstr>
      <vt:lpstr>Encapsulation - How</vt:lpstr>
      <vt:lpstr>The List ADT - Data</vt:lpstr>
      <vt:lpstr>The List ADT - Operations</vt:lpstr>
      <vt:lpstr>Implementation of an ADT</vt:lpstr>
      <vt:lpstr>Array Implementation</vt:lpstr>
      <vt:lpstr>Discussion</vt:lpstr>
      <vt:lpstr>Pointer Implementation (Linked List)</vt:lpstr>
      <vt:lpstr>Discussion</vt:lpstr>
      <vt:lpstr>A Complete list of Comparison</vt:lpstr>
      <vt:lpstr>Linked List Implementation</vt:lpstr>
      <vt:lpstr>Linked List Implementation</vt:lpstr>
      <vt:lpstr>Methods</vt:lpstr>
      <vt:lpstr>Methods</vt:lpstr>
      <vt:lpstr>Insert</vt:lpstr>
      <vt:lpstr>Insert</vt:lpstr>
      <vt:lpstr>Insert</vt:lpstr>
      <vt:lpstr>Insert</vt:lpstr>
      <vt:lpstr>Two Cases for Insert</vt:lpstr>
      <vt:lpstr>Insert as the First Node</vt:lpstr>
      <vt:lpstr>Insert as the First Node</vt:lpstr>
      <vt:lpstr>Code for Insert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</vt:lpstr>
      <vt:lpstr>Remove</vt:lpstr>
      <vt:lpstr>Remove</vt:lpstr>
      <vt:lpstr>Remove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Lecture 2: Linked Lists</dc:title>
  <cp:lastModifiedBy>UIC</cp:lastModifiedBy>
  <cp:revision>108</cp:revision>
  <dcterms:created xsi:type="dcterms:W3CDTF">2006-08-16T00:00:00Z</dcterms:created>
  <dcterms:modified xsi:type="dcterms:W3CDTF">2023-06-29T04:48:34Z</dcterms:modified>
</cp:coreProperties>
</file>